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35"/>
  </p:notesMasterIdLst>
  <p:sldIdLst>
    <p:sldId id="256" r:id="rId2"/>
    <p:sldId id="257" r:id="rId3"/>
    <p:sldId id="319" r:id="rId4"/>
    <p:sldId id="322" r:id="rId5"/>
    <p:sldId id="323" r:id="rId6"/>
    <p:sldId id="324" r:id="rId7"/>
    <p:sldId id="330" r:id="rId8"/>
    <p:sldId id="334" r:id="rId9"/>
    <p:sldId id="321" r:id="rId10"/>
    <p:sldId id="328" r:id="rId11"/>
    <p:sldId id="331" r:id="rId12"/>
    <p:sldId id="320" r:id="rId13"/>
    <p:sldId id="333" r:id="rId14"/>
    <p:sldId id="332" r:id="rId15"/>
    <p:sldId id="335" r:id="rId16"/>
    <p:sldId id="337" r:id="rId17"/>
    <p:sldId id="338" r:id="rId18"/>
    <p:sldId id="336" r:id="rId19"/>
    <p:sldId id="339" r:id="rId20"/>
    <p:sldId id="341" r:id="rId21"/>
    <p:sldId id="340" r:id="rId22"/>
    <p:sldId id="342" r:id="rId23"/>
    <p:sldId id="343" r:id="rId24"/>
    <p:sldId id="344" r:id="rId25"/>
    <p:sldId id="345" r:id="rId26"/>
    <p:sldId id="346" r:id="rId27"/>
    <p:sldId id="347" r:id="rId28"/>
    <p:sldId id="352" r:id="rId29"/>
    <p:sldId id="348" r:id="rId30"/>
    <p:sldId id="349" r:id="rId31"/>
    <p:sldId id="350" r:id="rId32"/>
    <p:sldId id="351" r:id="rId33"/>
    <p:sldId id="31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458" autoAdjust="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AD598-C596-4B28-9C0B-C4ACC352EAF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1C981-CF45-473B-A58D-53AB0CC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7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1C981-CF45-473B-A58D-53AB0CC8C4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9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 B = C,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1C981-CF45-473B-A58D-53AB0CC8C4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59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1C981-CF45-473B-A58D-53AB0CC8C4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1C981-CF45-473B-A58D-53AB0CC8C4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6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8089" y="4203702"/>
            <a:ext cx="11022051" cy="174811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3" y="1005450"/>
            <a:ext cx="9828356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3" y="2480463"/>
            <a:ext cx="982835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566" y="1488609"/>
            <a:ext cx="1582175" cy="15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002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6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8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6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9"/>
            <a:ext cx="11309339" cy="8968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809144"/>
          </a:xfrm>
        </p:spPr>
        <p:txBody>
          <a:bodyPr anchor="ctr"/>
          <a:lstStyle>
            <a:lvl1pPr>
              <a:defRPr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4055399"/>
          </a:xfrm>
        </p:spPr>
        <p:txBody>
          <a:bodyPr anchor="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27E359-581F-4FE3-8999-062050602B5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51CD78-1988-4BF9-A000-D2D6A7EA3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6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8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5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8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9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4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4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075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n-NO" dirty="0" smtClean="0"/>
              <a:t>STRUKTUR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571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(</a:t>
            </a:r>
            <a:r>
              <a:rPr lang="en-US" dirty="0" err="1" smtClean="0"/>
              <a:t>Contoh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93"/>
          <a:stretch/>
        </p:blipFill>
        <p:spPr>
          <a:xfrm>
            <a:off x="280938" y="2356872"/>
            <a:ext cx="11577918" cy="25792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192" y="2068773"/>
            <a:ext cx="217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3672" y="2670083"/>
            <a:ext cx="416518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minimum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(M/2 = 4/2 = 2)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9098" y="4937622"/>
            <a:ext cx="640431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leaf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mempunyai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ketinggian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height/depth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yang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3962" y="1828796"/>
            <a:ext cx="361425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ROOT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minimum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192" y="5957824"/>
            <a:ext cx="1127766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Root node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minimum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node lain juga minimum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(M/2 -1)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B-tree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Maksimum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(M-1)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sifat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multi-way tree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57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(</a:t>
            </a:r>
            <a:r>
              <a:rPr lang="en-US" dirty="0" err="1" smtClean="0"/>
              <a:t>Contoh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38" y="4543979"/>
            <a:ext cx="7624881" cy="2602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192" y="2068773"/>
            <a:ext cx="217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4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724" y="1863261"/>
            <a:ext cx="8778084" cy="21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8" y="3589364"/>
            <a:ext cx="5951775" cy="31933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2"/>
            <a:ext cx="11029615" cy="1663130"/>
          </a:xfrm>
        </p:spPr>
        <p:txBody>
          <a:bodyPr/>
          <a:lstStyle/>
          <a:p>
            <a:r>
              <a:rPr lang="en-US" b="1" i="1" dirty="0"/>
              <a:t>H</a:t>
            </a:r>
            <a:r>
              <a:rPr lang="en-US" b="1" i="1" dirty="0" smtClean="0"/>
              <a:t>eight Balanced Binary Search </a:t>
            </a:r>
            <a:r>
              <a:rPr lang="en-US" b="1" i="1" dirty="0"/>
              <a:t>T</a:t>
            </a:r>
            <a:r>
              <a:rPr lang="en-US" b="1" i="1" dirty="0" smtClean="0"/>
              <a:t>ree </a:t>
            </a:r>
            <a:r>
              <a:rPr lang="en-US" dirty="0" smtClean="0"/>
              <a:t>(</a:t>
            </a:r>
            <a:r>
              <a:rPr lang="en-US" dirty="0" err="1" smtClean="0"/>
              <a:t>penemu</a:t>
            </a:r>
            <a:r>
              <a:rPr lang="en-US" dirty="0" smtClean="0"/>
              <a:t>: </a:t>
            </a:r>
            <a:r>
              <a:rPr lang="en-US" b="1" dirty="0"/>
              <a:t>A</a:t>
            </a:r>
            <a:r>
              <a:rPr lang="en-US" dirty="0"/>
              <a:t>delson, </a:t>
            </a:r>
            <a:r>
              <a:rPr lang="en-US" b="1" dirty="0" err="1"/>
              <a:t>V</a:t>
            </a:r>
            <a:r>
              <a:rPr lang="en-US" dirty="0" err="1"/>
              <a:t>elski</a:t>
            </a:r>
            <a:r>
              <a:rPr lang="en-US" dirty="0"/>
              <a:t> &amp; </a:t>
            </a:r>
            <a:r>
              <a:rPr lang="en-US" b="1" dirty="0" smtClean="0"/>
              <a:t>L</a:t>
            </a:r>
            <a:r>
              <a:rPr lang="en-US" dirty="0" smtClean="0"/>
              <a:t>andis </a:t>
            </a:r>
            <a:r>
              <a:rPr lang="en-US" dirty="0" smtClean="0">
                <a:sym typeface="Wingdings" panose="05000000000000000000" pitchFamily="2" charset="2"/>
              </a:rPr>
              <a:t> AVL Tree</a:t>
            </a:r>
            <a:r>
              <a:rPr lang="en-US" dirty="0" smtClean="0"/>
              <a:t>)</a:t>
            </a:r>
          </a:p>
          <a:p>
            <a:r>
              <a:rPr lang="en-US" dirty="0" smtClean="0"/>
              <a:t>Binary Search Tree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smtClean="0"/>
              <a:t>data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i="1" dirty="0" smtClean="0"/>
              <a:t>balanced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lama (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search node di Binary Search Tree di slide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proses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root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node </a:t>
            </a:r>
            <a:r>
              <a:rPr lang="en-US" dirty="0" err="1" smtClean="0"/>
              <a:t>ditemukan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698" y="352368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8681" y="3724936"/>
            <a:ext cx="4653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dibangun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urutan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input data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tree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membentuk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BST yang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berbeda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Semakin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pendek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tree,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pencarian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data/node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singkat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18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2"/>
            <a:ext cx="11029615" cy="2263632"/>
          </a:xfrm>
        </p:spPr>
        <p:txBody>
          <a:bodyPr/>
          <a:lstStyle/>
          <a:p>
            <a:r>
              <a:rPr lang="en-US" b="1" dirty="0"/>
              <a:t>AVL Tree </a:t>
            </a:r>
            <a:r>
              <a:rPr lang="en-US" dirty="0" err="1"/>
              <a:t>adalah</a:t>
            </a:r>
            <a:r>
              <a:rPr lang="en-US" dirty="0"/>
              <a:t> Binary Search Tree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 smtClean="0"/>
              <a:t>tinggi</a:t>
            </a:r>
            <a:r>
              <a:rPr lang="en-US" dirty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err="1"/>
              <a:t>antara</a:t>
            </a:r>
            <a:r>
              <a:rPr lang="en-US" dirty="0"/>
              <a:t> subtree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subtree </a:t>
            </a:r>
            <a:r>
              <a:rPr lang="en-US" dirty="0" err="1" smtClean="0"/>
              <a:t>kanan</a:t>
            </a:r>
            <a:endParaRPr lang="en-US" dirty="0" smtClean="0"/>
          </a:p>
          <a:p>
            <a:r>
              <a:rPr lang="en-US" dirty="0"/>
              <a:t>AVL Tree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menyeimbangkan</a:t>
            </a:r>
            <a:r>
              <a:rPr lang="en-US" dirty="0"/>
              <a:t> Binary Search </a:t>
            </a:r>
            <a:r>
              <a:rPr lang="en-US" dirty="0" smtClean="0"/>
              <a:t>Tree (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tree yang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seimbang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i="1" dirty="0" smtClean="0">
                <a:sym typeface="Wingdings" panose="05000000000000000000" pitchFamily="2" charset="2"/>
              </a:rPr>
              <a:t>self balancing binary search tree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AVL Tree,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data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dipersingkat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smtClean="0"/>
              <a:t>tree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disederhanakan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17" y="3799240"/>
            <a:ext cx="3606492" cy="3058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660" y="3799240"/>
            <a:ext cx="3660798" cy="27883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7673" y="4359136"/>
            <a:ext cx="230063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AVL Tree (Balanced)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7172" y="6218245"/>
            <a:ext cx="362580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AVL Tree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Balanced)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2"/>
            <a:ext cx="11029615" cy="871559"/>
          </a:xfrm>
        </p:spPr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tree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seimbang</a:t>
            </a:r>
            <a:r>
              <a:rPr lang="en-US" dirty="0" smtClean="0"/>
              <a:t> (</a:t>
            </a:r>
            <a:r>
              <a:rPr lang="en-US" i="1" dirty="0" smtClean="0"/>
              <a:t>balanced</a:t>
            </a:r>
            <a:r>
              <a:rPr lang="en-US" dirty="0" smtClean="0"/>
              <a:t>), </a:t>
            </a:r>
            <a:r>
              <a:rPr lang="en-US" dirty="0" err="1" smtClean="0"/>
              <a:t>setiap</a:t>
            </a:r>
            <a:r>
              <a:rPr lang="en-US" dirty="0" smtClean="0"/>
              <a:t> node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b="1" dirty="0" smtClean="0"/>
              <a:t>Balance Factor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0750" y="2736230"/>
            <a:ext cx="90877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Balance Factor =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(subtree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kiri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−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(subtree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kanan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5" y="3553455"/>
            <a:ext cx="6519081" cy="2864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996" y="3402340"/>
            <a:ext cx="2955498" cy="34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036" y="1881774"/>
            <a:ext cx="4738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Mana yang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AVL tree?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22" y="5418161"/>
            <a:ext cx="1177958" cy="1177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92"/>
          <a:stretch/>
        </p:blipFill>
        <p:spPr>
          <a:xfrm>
            <a:off x="1501633" y="2443707"/>
            <a:ext cx="9108248" cy="297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AVL Tree: Insert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74" y="2056474"/>
            <a:ext cx="9254252" cy="363464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529851" y="3357349"/>
            <a:ext cx="996286" cy="8188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96086" y="5175998"/>
            <a:ext cx="412984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menyebabkan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unbalanced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7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AVL Tree: Insert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78" y="1755067"/>
            <a:ext cx="7885427" cy="41511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69881" y="5523017"/>
            <a:ext cx="4092787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Akan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menyebabkan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unbalanced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92092" y="5222766"/>
            <a:ext cx="899275" cy="823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4108714" y="1649157"/>
            <a:ext cx="2866029" cy="930269"/>
          </a:xfrm>
          <a:prstGeom prst="wedgeEllipseCallout">
            <a:avLst>
              <a:gd name="adj1" fmla="val 43936"/>
              <a:gd name="adj2" fmla="val 18866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yang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perlu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diseimbangkan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3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AVL Tree: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2"/>
            <a:ext cx="11029615" cy="23455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Ada 4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/>
              <a:t> </a:t>
            </a:r>
            <a:r>
              <a:rPr lang="en-US" b="1" i="1" dirty="0"/>
              <a:t>insert</a:t>
            </a:r>
            <a:r>
              <a:rPr lang="en-US" dirty="0"/>
              <a:t> </a:t>
            </a:r>
            <a:r>
              <a:rPr lang="en-US" dirty="0" err="1" smtClean="0"/>
              <a:t>dilakukan</a:t>
            </a:r>
            <a:r>
              <a:rPr lang="en-US" dirty="0" smtClean="0"/>
              <a:t>: (T </a:t>
            </a:r>
            <a:r>
              <a:rPr lang="en-US" dirty="0" err="1"/>
              <a:t>adalah</a:t>
            </a:r>
            <a:r>
              <a:rPr lang="en-US" dirty="0"/>
              <a:t> node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 smtClean="0"/>
              <a:t>diseimbangkan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/>
              <a:t>1 : node </a:t>
            </a:r>
            <a:r>
              <a:rPr lang="en-US" dirty="0" err="1" smtClean="0"/>
              <a:t>terbawah</a:t>
            </a:r>
            <a:r>
              <a:rPr lang="en-US" dirty="0" smtClean="0"/>
              <a:t>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subtree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T (</a:t>
            </a:r>
            <a:r>
              <a:rPr lang="en-US" b="1" i="1" dirty="0"/>
              <a:t>left-left</a:t>
            </a:r>
            <a:r>
              <a:rPr lang="en-US" dirty="0"/>
              <a:t>)</a:t>
            </a:r>
          </a:p>
          <a:p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/>
              <a:t>2 : node </a:t>
            </a:r>
            <a:r>
              <a:rPr lang="en-US" dirty="0" err="1"/>
              <a:t>terbawah</a:t>
            </a:r>
            <a:r>
              <a:rPr lang="en-US" dirty="0"/>
              <a:t>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subtree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T (</a:t>
            </a:r>
            <a:r>
              <a:rPr lang="en-US" b="1" i="1" dirty="0"/>
              <a:t>right-right</a:t>
            </a:r>
            <a:r>
              <a:rPr lang="en-US" dirty="0"/>
              <a:t>)</a:t>
            </a:r>
          </a:p>
          <a:p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/>
              <a:t>3 : node </a:t>
            </a:r>
            <a:r>
              <a:rPr lang="en-US" dirty="0" err="1"/>
              <a:t>terbawah</a:t>
            </a:r>
            <a:r>
              <a:rPr lang="en-US" dirty="0"/>
              <a:t>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subtree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/>
              <a:t>T (</a:t>
            </a:r>
            <a:r>
              <a:rPr lang="en-US" b="1" i="1" dirty="0"/>
              <a:t>right-left</a:t>
            </a:r>
            <a:r>
              <a:rPr lang="en-US" dirty="0"/>
              <a:t>)</a:t>
            </a:r>
          </a:p>
          <a:p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/>
              <a:t>4 : node </a:t>
            </a:r>
            <a:r>
              <a:rPr lang="en-US" dirty="0" err="1"/>
              <a:t>terbawah</a:t>
            </a:r>
            <a:r>
              <a:rPr lang="en-US" dirty="0"/>
              <a:t>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subtree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/>
              <a:t>T (</a:t>
            </a:r>
            <a:r>
              <a:rPr lang="en-US" b="1" i="1" dirty="0"/>
              <a:t>left-right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64776" y="4339989"/>
            <a:ext cx="8828820" cy="2224584"/>
            <a:chOff x="1364776" y="4339989"/>
            <a:chExt cx="8828820" cy="22245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1" t="12171" r="5003" b="5839"/>
            <a:stretch/>
          </p:blipFill>
          <p:spPr>
            <a:xfrm>
              <a:off x="1364776" y="4339989"/>
              <a:ext cx="8828820" cy="222458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55119" y="4352809"/>
              <a:ext cx="325730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34250" y="4339989"/>
              <a:ext cx="325730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51058" y="4339989"/>
              <a:ext cx="325730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15688" y="4441022"/>
              <a:ext cx="325730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5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AVL Tree: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2"/>
            <a:ext cx="11029615" cy="1335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Ke-4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 smtClean="0"/>
              <a:t>rotasi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err="1"/>
              <a:t>dan</a:t>
            </a:r>
            <a:r>
              <a:rPr lang="en-US" dirty="0"/>
              <a:t> 2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single </a:t>
            </a:r>
            <a:r>
              <a:rPr lang="en-US" b="1" dirty="0" smtClean="0"/>
              <a:t>rotation</a:t>
            </a:r>
          </a:p>
          <a:p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/>
              <a:t>3 </a:t>
            </a:r>
            <a:r>
              <a:rPr lang="en-US" dirty="0" err="1"/>
              <a:t>dan</a:t>
            </a:r>
            <a:r>
              <a:rPr lang="en-US" dirty="0"/>
              <a:t> 4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double rotation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60310" y="3603010"/>
            <a:ext cx="8828820" cy="2224584"/>
            <a:chOff x="1364776" y="4339989"/>
            <a:chExt cx="8828820" cy="222458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1" t="12171" r="5003" b="5839"/>
            <a:stretch/>
          </p:blipFill>
          <p:spPr>
            <a:xfrm>
              <a:off x="1364776" y="4339989"/>
              <a:ext cx="8828820" cy="222458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529732" y="4339989"/>
              <a:ext cx="325730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21372" y="4339989"/>
              <a:ext cx="325730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45124" y="4429772"/>
              <a:ext cx="325730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30187" y="4445567"/>
              <a:ext cx="325730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72606" y="5827594"/>
            <a:ext cx="103105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Left-left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7107" y="5813946"/>
            <a:ext cx="13644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Right-right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8624" y="5800298"/>
            <a:ext cx="11977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Right-left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36613" y="5800298"/>
            <a:ext cx="11977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Left-right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2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 </a:t>
            </a:r>
            <a:r>
              <a:rPr lang="en-US" dirty="0" smtClean="0"/>
              <a:t>Pertemuan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181576" y="2009621"/>
            <a:ext cx="5256584" cy="720080"/>
            <a:chOff x="3131840" y="1491566"/>
            <a:chExt cx="5256584" cy="576128"/>
          </a:xfrm>
        </p:grpSpPr>
        <p:sp>
          <p:nvSpPr>
            <p:cNvPr id="7" name="Rectangle 6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ight Triangle 7"/>
            <p:cNvSpPr/>
            <p:nvPr/>
          </p:nvSpPr>
          <p:spPr>
            <a:xfrm rot="5400000">
              <a:off x="3203840" y="1419566"/>
              <a:ext cx="576000" cy="720000"/>
            </a:xfrm>
            <a:prstGeom prst="rtTriangle">
              <a:avLst/>
            </a:prstGeom>
            <a:solidFill>
              <a:srgbClr val="F2A40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01578" y="2090345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(M-way, B-tree, AVL)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66573" y="2014999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4" y="2009621"/>
            <a:ext cx="1351820" cy="300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1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Rotation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383" y="4363682"/>
            <a:ext cx="6355700" cy="23516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383" y="1743916"/>
            <a:ext cx="6594337" cy="2387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192" y="1978925"/>
            <a:ext cx="106952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Kasus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192" y="4667535"/>
            <a:ext cx="106952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Kasus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4547" y="1609593"/>
            <a:ext cx="3236784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ode B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menggantikan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node 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1060" y="4363682"/>
            <a:ext cx="321120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ode B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menggantikan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node 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1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Rotation (</a:t>
            </a:r>
            <a:r>
              <a:rPr lang="en-US" dirty="0" err="1" smtClean="0"/>
              <a:t>Contoh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943253"/>
            <a:ext cx="9351134" cy="33693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56403" y="5312630"/>
            <a:ext cx="745733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Node T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30,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rotasi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kanan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anak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kiri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kanan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menggantikan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node T  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Jadikan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subtree B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anak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kiri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node 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9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Rotation (</a:t>
            </a:r>
            <a:r>
              <a:rPr lang="en-US" dirty="0" err="1" smtClean="0"/>
              <a:t>Contoh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8"/>
          <a:stretch/>
        </p:blipFill>
        <p:spPr>
          <a:xfrm>
            <a:off x="754008" y="1719617"/>
            <a:ext cx="9525743" cy="4708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14255" y="4439173"/>
            <a:ext cx="446848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Node T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10,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rotasi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kanan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node 5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menggantikan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node 10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Node 8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anak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kiri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node T (10)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1161" y="4439173"/>
            <a:ext cx="325730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Rotation (</a:t>
            </a:r>
            <a:r>
              <a:rPr lang="en-US" dirty="0" err="1"/>
              <a:t>Contoh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71" y="2090650"/>
            <a:ext cx="10683057" cy="3463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5080618"/>
            <a:ext cx="502118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Node T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30,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rotasi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kiri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node 35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menggantikan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node 30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Node 32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anak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kanan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node T (30)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4508" y="2090650"/>
            <a:ext cx="325730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Rotation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889504" y="1556090"/>
            <a:ext cx="10223339" cy="2477682"/>
            <a:chOff x="1889504" y="1556090"/>
            <a:chExt cx="10223339" cy="24776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9504" y="1689408"/>
              <a:ext cx="1768096" cy="234436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3537" y="1861354"/>
              <a:ext cx="1818768" cy="217241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6883" y="1556090"/>
              <a:ext cx="1861164" cy="230622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32820" y="1696709"/>
              <a:ext cx="1884386" cy="218479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38562" y="1861354"/>
              <a:ext cx="2374281" cy="169591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81192" y="1978925"/>
            <a:ext cx="106952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Kasus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192" y="4667535"/>
            <a:ext cx="106952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Kasus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47992" y="4212370"/>
            <a:ext cx="10189897" cy="2491241"/>
            <a:chOff x="1847992" y="4212370"/>
            <a:chExt cx="10189897" cy="249124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47992" y="4324051"/>
              <a:ext cx="1437939" cy="237700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5160" y="4559917"/>
              <a:ext cx="2074986" cy="214369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87703" y="4212370"/>
              <a:ext cx="2100767" cy="232112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89600" y="4322331"/>
              <a:ext cx="2147533" cy="218936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937133" y="4460604"/>
              <a:ext cx="2100756" cy="1639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67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</a:t>
            </a:r>
            <a:r>
              <a:rPr lang="en-US" dirty="0" smtClean="0"/>
              <a:t>Rotation (</a:t>
            </a:r>
            <a:r>
              <a:rPr lang="en-US" dirty="0" err="1" smtClean="0"/>
              <a:t>Contoh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75" y="1715325"/>
            <a:ext cx="11003050" cy="4062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373" y="5600863"/>
            <a:ext cx="522916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rotasi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kiri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node T – 1 (node 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Node 27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menggantikan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node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Subtree (24,26)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kanan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node 22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1612" y="4909900"/>
            <a:ext cx="538558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rotasi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kanan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node T (node 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Node 27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menggantikan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Node 29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kiri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node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2129" y="1715325"/>
            <a:ext cx="325730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5750" y="2268778"/>
            <a:ext cx="518155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Rotation (</a:t>
            </a:r>
            <a:r>
              <a:rPr lang="en-US" dirty="0" err="1" smtClean="0"/>
              <a:t>Contoh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686922"/>
            <a:ext cx="8618253" cy="4560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8529" y="3674670"/>
            <a:ext cx="333228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rotasi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kiri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node T – 1 (node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32998" y="6130428"/>
            <a:ext cx="400403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rotasi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kanan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menggantikan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Rotation (</a:t>
            </a:r>
            <a:r>
              <a:rPr lang="en-US" dirty="0" err="1" smtClean="0"/>
              <a:t>Contoh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30" y="1650453"/>
            <a:ext cx="9920750" cy="4709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8529" y="3674670"/>
            <a:ext cx="333228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rotasi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kanan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node T – 1 (node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7399" y="6206622"/>
            <a:ext cx="400403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rotasi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kiri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menggantikan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node 9</a:t>
            </a:r>
          </a:p>
        </p:txBody>
      </p:sp>
    </p:spTree>
    <p:extLst>
      <p:ext uri="{BB962C8B-B14F-4D97-AF65-F5344CB8AC3E}">
        <p14:creationId xmlns:p14="http://schemas.microsoft.com/office/powerpoint/2010/main" val="11809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program 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getBalanceFactor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 *N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Node* </a:t>
            </a:r>
            <a:r>
              <a:rPr lang="en-US" dirty="0" err="1"/>
              <a:t>rightRotate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 *y</a:t>
            </a:r>
            <a:r>
              <a:rPr lang="en-US" dirty="0" smtClean="0"/>
              <a:t>)</a:t>
            </a:r>
          </a:p>
          <a:p>
            <a:r>
              <a:rPr lang="en-US" dirty="0" err="1"/>
              <a:t>struct</a:t>
            </a:r>
            <a:r>
              <a:rPr lang="en-US" dirty="0"/>
              <a:t> Node *</a:t>
            </a:r>
            <a:r>
              <a:rPr lang="en-US" dirty="0" err="1"/>
              <a:t>leftRotate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 *x)</a:t>
            </a:r>
          </a:p>
          <a:p>
            <a:r>
              <a:rPr lang="nl-NL" dirty="0" smtClean="0"/>
              <a:t>struct </a:t>
            </a:r>
            <a:r>
              <a:rPr lang="nl-NL" dirty="0"/>
              <a:t>Node* insert(struct Node* node, int new_data)</a:t>
            </a:r>
          </a:p>
          <a:p>
            <a:r>
              <a:rPr lang="nl-NL" dirty="0" smtClean="0"/>
              <a:t>struct </a:t>
            </a:r>
            <a:r>
              <a:rPr lang="nl-NL" dirty="0"/>
              <a:t>Node* deleteNode(struct Node* root, int deleted_data)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415" y="4004259"/>
            <a:ext cx="4220137" cy="254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5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AVL Tree: </a:t>
            </a:r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node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i="1" dirty="0"/>
              <a:t>leaf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node </a:t>
            </a:r>
            <a:r>
              <a:rPr lang="en-US" dirty="0" err="1" smtClean="0"/>
              <a:t>terbawah</a:t>
            </a:r>
            <a:r>
              <a:rPr lang="en-US" dirty="0" smtClean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di </a:t>
            </a:r>
            <a:r>
              <a:rPr lang="en-US" dirty="0" err="1" smtClean="0"/>
              <a:t>hapus</a:t>
            </a:r>
            <a:endParaRPr lang="en-US" dirty="0" smtClean="0"/>
          </a:p>
          <a:p>
            <a:r>
              <a:rPr lang="en-US" dirty="0" err="1"/>
              <a:t>Jika</a:t>
            </a:r>
            <a:r>
              <a:rPr lang="en-US" dirty="0"/>
              <a:t> node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proses </a:t>
            </a:r>
            <a:r>
              <a:rPr lang="en-US" dirty="0" err="1"/>
              <a:t>penghapusannya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di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menyeimbangkan</a:t>
            </a:r>
            <a:r>
              <a:rPr lang="en-US" dirty="0"/>
              <a:t> Binary Search Tree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/ level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/>
              <a:t>Diseimbangkan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rotasi</a:t>
            </a:r>
            <a:r>
              <a:rPr lang="en-US" dirty="0" smtClean="0"/>
              <a:t>,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b="1" i="1" dirty="0" smtClean="0"/>
              <a:t>insert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Kasus</a:t>
            </a:r>
            <a:r>
              <a:rPr lang="en-US" dirty="0"/>
              <a:t> 1 </a:t>
            </a:r>
            <a:r>
              <a:rPr lang="en-US" dirty="0" err="1"/>
              <a:t>dan</a:t>
            </a:r>
            <a:r>
              <a:rPr lang="en-US" dirty="0"/>
              <a:t> 2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single rotation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Kasus</a:t>
            </a:r>
            <a:r>
              <a:rPr lang="en-US" dirty="0"/>
              <a:t> 3 </a:t>
            </a:r>
            <a:r>
              <a:rPr lang="en-US" dirty="0" err="1"/>
              <a:t>dan</a:t>
            </a:r>
            <a:r>
              <a:rPr lang="en-US" dirty="0"/>
              <a:t> 4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double rotation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24083" y="4394578"/>
            <a:ext cx="8666329" cy="2094089"/>
            <a:chOff x="1364776" y="4339989"/>
            <a:chExt cx="8828820" cy="22245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1" t="12171" r="5003" b="5839"/>
            <a:stretch/>
          </p:blipFill>
          <p:spPr>
            <a:xfrm>
              <a:off x="1364776" y="4339989"/>
              <a:ext cx="8828820" cy="222458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014207" y="4872251"/>
              <a:ext cx="325730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55467" y="4872251"/>
              <a:ext cx="325730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74531" y="4906792"/>
              <a:ext cx="325730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33862" y="4982276"/>
              <a:ext cx="325730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95435" y="6406780"/>
            <a:ext cx="103105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Left-left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99936" y="6393132"/>
            <a:ext cx="13644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Right-right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1453" y="6379484"/>
            <a:ext cx="11977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Right-left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59442" y="6379484"/>
            <a:ext cx="11977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Left-right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54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Multi-way (M-way) </a:t>
            </a:r>
            <a:r>
              <a:rPr lang="en-US" dirty="0" smtClean="0"/>
              <a:t>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Kita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mempelajari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b="1" dirty="0" smtClean="0"/>
              <a:t>Tree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general, </a:t>
            </a:r>
            <a:r>
              <a:rPr lang="en-US" sz="2000" dirty="0" err="1" smtClean="0"/>
              <a:t>satu</a:t>
            </a:r>
            <a:r>
              <a:rPr lang="en-US" sz="2000" dirty="0" smtClean="0"/>
              <a:t> node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node </a:t>
            </a:r>
            <a:r>
              <a:rPr lang="en-US" sz="2000" dirty="0" err="1" smtClean="0"/>
              <a:t>anak</a:t>
            </a:r>
            <a:r>
              <a:rPr lang="en-US" sz="2000" dirty="0" smtClean="0"/>
              <a:t> (</a:t>
            </a:r>
            <a:r>
              <a:rPr lang="en-US" sz="2000" i="1" dirty="0" smtClean="0"/>
              <a:t>multiple child node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b="1" dirty="0"/>
              <a:t>Search </a:t>
            </a:r>
            <a:r>
              <a:rPr lang="en-US" sz="2000" b="1" dirty="0" smtClean="0"/>
              <a:t>Tree</a:t>
            </a:r>
            <a:r>
              <a:rPr lang="en-US" sz="2000" dirty="0" smtClean="0"/>
              <a:t>: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hubungan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</a:t>
            </a:r>
            <a:r>
              <a:rPr lang="en-US" sz="2000" dirty="0" err="1"/>
              <a:t>elemennya</a:t>
            </a:r>
            <a:r>
              <a:rPr lang="en-US" sz="2000" dirty="0"/>
              <a:t> </a:t>
            </a:r>
            <a:r>
              <a:rPr lang="en-US" sz="2000" dirty="0" smtClean="0"/>
              <a:t>(subtree </a:t>
            </a:r>
            <a:r>
              <a:rPr lang="en-US" sz="2000" dirty="0" err="1" smtClean="0"/>
              <a:t>kiri</a:t>
            </a:r>
            <a:r>
              <a:rPr lang="en-US" sz="2000" dirty="0" smtClean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subtree </a:t>
            </a:r>
            <a:r>
              <a:rPr lang="en-US" sz="2000" dirty="0" err="1" smtClean="0"/>
              <a:t>kanan</a:t>
            </a:r>
            <a:r>
              <a:rPr lang="en-US" sz="2000" dirty="0" smtClean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). </a:t>
            </a:r>
            <a:r>
              <a:rPr lang="en-US" sz="2000" dirty="0" err="1" smtClean="0"/>
              <a:t>Strukturnya</a:t>
            </a:r>
            <a:r>
              <a:rPr lang="en-US" sz="2000" dirty="0" smtClean="0"/>
              <a:t> </a:t>
            </a:r>
            <a:r>
              <a:rPr lang="en-US" sz="2000" i="1" dirty="0" smtClean="0"/>
              <a:t>binary </a:t>
            </a:r>
            <a:r>
              <a:rPr lang="en-US" sz="2000" i="1" dirty="0"/>
              <a:t>(two-way)</a:t>
            </a:r>
            <a:r>
              <a:rPr lang="en-US" sz="2000" dirty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i="1" dirty="0" smtClean="0"/>
              <a:t>non </a:t>
            </a:r>
            <a:r>
              <a:rPr lang="en-US" sz="2000" i="1" dirty="0"/>
              <a:t>binary (multi-way</a:t>
            </a:r>
            <a:r>
              <a:rPr lang="en-US" sz="2000" i="1" dirty="0" smtClean="0"/>
              <a:t>).</a:t>
            </a:r>
          </a:p>
          <a:p>
            <a:pPr lvl="1"/>
            <a:r>
              <a:rPr lang="en-US" sz="2000" b="1" dirty="0" smtClean="0"/>
              <a:t>Binary Search Tree</a:t>
            </a:r>
            <a:r>
              <a:rPr lang="en-US" sz="2000" dirty="0" smtClean="0"/>
              <a:t>: </a:t>
            </a:r>
            <a:r>
              <a:rPr lang="en-US" sz="2000" dirty="0" err="1" smtClean="0"/>
              <a:t>satu</a:t>
            </a:r>
            <a:r>
              <a:rPr lang="en-US" sz="2000" dirty="0" smtClean="0"/>
              <a:t> node </a:t>
            </a:r>
            <a:r>
              <a:rPr lang="en-US" sz="2000" dirty="0" err="1" smtClean="0"/>
              <a:t>maksimum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node </a:t>
            </a:r>
            <a:r>
              <a:rPr lang="en-US" sz="2000" dirty="0" err="1" smtClean="0"/>
              <a:t>anak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b="1" dirty="0"/>
              <a:t>Multi-way </a:t>
            </a:r>
            <a:r>
              <a:rPr lang="en-US" sz="2400" b="1" dirty="0" smtClean="0"/>
              <a:t>(M-way) </a:t>
            </a:r>
            <a:r>
              <a:rPr lang="en-US" sz="2400" b="1" dirty="0"/>
              <a:t>Search </a:t>
            </a:r>
            <a:r>
              <a:rPr lang="en-US" sz="2400" b="1" dirty="0" smtClean="0"/>
              <a:t>Tree: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node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node </a:t>
            </a:r>
            <a:r>
              <a:rPr lang="en-US" sz="2400" dirty="0" err="1" smtClean="0"/>
              <a:t>anak</a:t>
            </a:r>
            <a:r>
              <a:rPr lang="en-US" sz="2400" dirty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</a:t>
            </a:r>
            <a:r>
              <a:rPr lang="en-US" sz="2400" dirty="0" err="1" smtClean="0"/>
              <a:t>elemennya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spesifik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8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AVL Tree: </a:t>
            </a:r>
            <a:r>
              <a:rPr lang="en-US" dirty="0" smtClean="0"/>
              <a:t>Delete (</a:t>
            </a:r>
            <a:r>
              <a:rPr lang="en-US" dirty="0" err="1" smtClean="0"/>
              <a:t>Contoh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20"/>
          <a:stretch/>
        </p:blipFill>
        <p:spPr>
          <a:xfrm>
            <a:off x="2648130" y="1785562"/>
            <a:ext cx="2502283" cy="232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32" y="4203889"/>
            <a:ext cx="4963463" cy="23750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32813" y="2119953"/>
            <a:ext cx="5117909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menghapus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node 60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 AVL tree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sebelah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kiri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node 55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menggantikan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node 60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Ingat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maksimum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 subtree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kiri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minimum di subtree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kanan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menggantikan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node yang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dihapus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chemeClr val="accent1"/>
              </a:buClr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Tree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kasus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penghapusan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diseimbangkan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single rotation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rotasi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kiri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node T = 55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ternyata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masih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tidak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seimbang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kasus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4)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552" y="4932526"/>
            <a:ext cx="106952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Kasus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9958" y="5890144"/>
            <a:ext cx="106952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Kasus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2364" y="4387999"/>
            <a:ext cx="293670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2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108" y="4288431"/>
            <a:ext cx="3246460" cy="23955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AVL Tree: Delete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36" y="1555438"/>
            <a:ext cx="5841394" cy="2787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9291" y="2906637"/>
            <a:ext cx="5117909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Diperlukan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rotation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kasus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4 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rotasi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kiri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node 25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rotasi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kanan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node 50)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menyeimbangkan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AVL tree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8575" y="5144180"/>
            <a:ext cx="121058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49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Gambarkan</a:t>
            </a:r>
            <a:r>
              <a:rPr lang="en-US" dirty="0"/>
              <a:t> proses </a:t>
            </a:r>
            <a:r>
              <a:rPr lang="en-US" dirty="0" err="1"/>
              <a:t>pembentukan</a:t>
            </a:r>
            <a:r>
              <a:rPr lang="en-US" dirty="0"/>
              <a:t> AVL Tree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–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10, 20, 15, 25, 30, 16, 18, 19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Tree </a:t>
            </a:r>
            <a:r>
              <a:rPr lang="en-US" dirty="0" err="1"/>
              <a:t>kosong</a:t>
            </a:r>
            <a:r>
              <a:rPr lang="en-US" dirty="0"/>
              <a:t>!</a:t>
            </a:r>
          </a:p>
          <a:p>
            <a:r>
              <a:rPr lang="en-US" dirty="0" err="1"/>
              <a:t>Gambarkan</a:t>
            </a:r>
            <a:r>
              <a:rPr lang="en-US" dirty="0"/>
              <a:t> proses </a:t>
            </a:r>
            <a:r>
              <a:rPr lang="en-US" dirty="0" err="1"/>
              <a:t>penghapusan</a:t>
            </a:r>
            <a:r>
              <a:rPr lang="en-US" dirty="0"/>
              <a:t> node 30 </a:t>
            </a:r>
            <a:r>
              <a:rPr lang="en-US" dirty="0" err="1"/>
              <a:t>dari</a:t>
            </a:r>
            <a:r>
              <a:rPr lang="en-US" dirty="0"/>
              <a:t> AVL Tree yang </a:t>
            </a:r>
            <a:r>
              <a:rPr lang="en-US" dirty="0" err="1" smtClean="0"/>
              <a:t>terbentuk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</a:t>
            </a:r>
            <a:r>
              <a:rPr lang="en-US" dirty="0" smtClean="0"/>
              <a:t>(M-way) </a:t>
            </a:r>
            <a:r>
              <a:rPr lang="en-US" dirty="0"/>
              <a:t>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1803401"/>
            <a:ext cx="11029614" cy="2072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Multi-way </a:t>
            </a:r>
            <a:r>
              <a:rPr lang="en-US" b="1" dirty="0"/>
              <a:t>tree of order </a:t>
            </a:r>
            <a:r>
              <a:rPr lang="en-US" b="1" i="1" dirty="0"/>
              <a:t>M</a:t>
            </a:r>
            <a:r>
              <a:rPr lang="en-US" b="1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i="1" dirty="0"/>
              <a:t>M</a:t>
            </a:r>
            <a:r>
              <a:rPr lang="en-US" b="1" dirty="0" smtClean="0"/>
              <a:t>-way </a:t>
            </a:r>
            <a:r>
              <a:rPr lang="en-US" b="1" dirty="0"/>
              <a:t>tree</a:t>
            </a:r>
            <a:r>
              <a:rPr lang="en-US" dirty="0" smtClean="0"/>
              <a:t>)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node </a:t>
            </a:r>
            <a:r>
              <a:rPr lang="en-US" dirty="0" err="1" smtClean="0"/>
              <a:t>pada</a:t>
            </a:r>
            <a:r>
              <a:rPr lang="en-US" dirty="0" smtClean="0"/>
              <a:t> tree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endParaRPr lang="en-US" dirty="0" smtClean="0"/>
          </a:p>
          <a:p>
            <a:r>
              <a:rPr lang="en-US" b="1" i="1" dirty="0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i="1" dirty="0" smtClean="0"/>
              <a:t> </a:t>
            </a:r>
            <a:r>
              <a:rPr lang="en-US" b="1" i="1" dirty="0" smtClean="0"/>
              <a:t>order</a:t>
            </a:r>
            <a:r>
              <a:rPr lang="en-US" i="1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tree </a:t>
            </a:r>
            <a:r>
              <a:rPr lang="en-US" dirty="0" err="1" smtClean="0"/>
              <a:t>tersebut</a:t>
            </a:r>
            <a:endParaRPr lang="en-US" dirty="0" smtClean="0"/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b="1" i="1" dirty="0"/>
              <a:t>M</a:t>
            </a:r>
            <a:r>
              <a:rPr lang="en-US" dirty="0" smtClean="0"/>
              <a:t> node </a:t>
            </a:r>
            <a:r>
              <a:rPr lang="en-US" dirty="0" err="1" smtClean="0"/>
              <a:t>anak</a:t>
            </a:r>
            <a:r>
              <a:rPr lang="en-US" dirty="0" smtClean="0"/>
              <a:t> (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node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b="1" i="1" dirty="0" smtClean="0"/>
              <a:t>M </a:t>
            </a:r>
            <a:r>
              <a:rPr lang="en-US" dirty="0" smtClean="0"/>
              <a:t>node </a:t>
            </a:r>
            <a:r>
              <a:rPr lang="en-US" dirty="0" err="1" smtClean="0"/>
              <a:t>anak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node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paling </a:t>
            </a:r>
            <a:r>
              <a:rPr lang="en-US" dirty="0" err="1" smtClean="0"/>
              <a:t>banyak</a:t>
            </a:r>
            <a:r>
              <a:rPr lang="en-US" dirty="0" smtClean="0"/>
              <a:t> (</a:t>
            </a:r>
            <a:r>
              <a:rPr lang="en-US" b="1" i="1" dirty="0" smtClean="0"/>
              <a:t>M - 1</a:t>
            </a:r>
            <a:r>
              <a:rPr lang="en-US" dirty="0" smtClean="0"/>
              <a:t>) </a:t>
            </a:r>
            <a:r>
              <a:rPr lang="en-US" dirty="0" err="1" smtClean="0"/>
              <a:t>elemen</a:t>
            </a:r>
            <a:endParaRPr lang="en-US" i="1" dirty="0" smtClean="0"/>
          </a:p>
          <a:p>
            <a:r>
              <a:rPr lang="en-US" dirty="0" err="1" smtClean="0"/>
              <a:t>Posisi</a:t>
            </a:r>
            <a:r>
              <a:rPr lang="en-US" dirty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–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search tree (node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, node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15" y="4168065"/>
            <a:ext cx="7291779" cy="2466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2742" y="4090791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71294" y="4926913"/>
            <a:ext cx="3034935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Gambar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disamping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asumsinya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di tree,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tapi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umumnya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di BST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5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M-way Tree (</a:t>
            </a:r>
            <a:r>
              <a:rPr lang="en-US" dirty="0" err="1" smtClean="0"/>
              <a:t>Contoh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44" y="2060812"/>
            <a:ext cx="8748712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0585" y="2060812"/>
            <a:ext cx="217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4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9085" y="1601582"/>
            <a:ext cx="522450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maksimum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 (M-1)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08772" y="2260866"/>
            <a:ext cx="312136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berada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nya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638" y="5525105"/>
            <a:ext cx="460895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maksimum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4 (M)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M-way Tree (</a:t>
            </a:r>
            <a:r>
              <a:rPr lang="en-US" dirty="0" err="1"/>
              <a:t>Contoh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99" y="2544667"/>
            <a:ext cx="9818402" cy="3090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7104" y="2060812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 = 5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Fulll</a:t>
            </a:r>
            <a:r>
              <a:rPr lang="en-US" i="1" dirty="0" smtClean="0"/>
              <a:t>, Complete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Balanced</a:t>
            </a:r>
            <a:r>
              <a:rPr lang="en-US" i="1" dirty="0"/>
              <a:t> </a:t>
            </a:r>
            <a:r>
              <a:rPr lang="en-US" i="1" dirty="0" smtClean="0"/>
              <a:t>Binary Tree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124534" y="5692473"/>
            <a:ext cx="68804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65066" y="1714658"/>
            <a:ext cx="11029615" cy="1499356"/>
          </a:xfrm>
        </p:spPr>
        <p:txBody>
          <a:bodyPr>
            <a:noAutofit/>
          </a:bodyPr>
          <a:lstStyle/>
          <a:p>
            <a:r>
              <a:rPr lang="en-US" b="1" dirty="0" smtClean="0"/>
              <a:t>Full</a:t>
            </a:r>
            <a:r>
              <a:rPr lang="en-US" dirty="0" smtClean="0"/>
              <a:t>: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node </a:t>
            </a:r>
            <a:r>
              <a:rPr lang="en-US" dirty="0" err="1" smtClean="0"/>
              <a:t>mempunyai</a:t>
            </a:r>
            <a:r>
              <a:rPr lang="en-US" dirty="0" smtClean="0"/>
              <a:t> 2 node </a:t>
            </a:r>
            <a:r>
              <a:rPr lang="en-US" dirty="0" err="1" smtClean="0"/>
              <a:t>anak</a:t>
            </a:r>
            <a:r>
              <a:rPr lang="en-US" dirty="0" smtClean="0"/>
              <a:t> (</a:t>
            </a:r>
            <a:r>
              <a:rPr lang="en-US" dirty="0" err="1" smtClean="0"/>
              <a:t>sebuah</a:t>
            </a:r>
            <a:r>
              <a:rPr lang="en-US" dirty="0" smtClean="0"/>
              <a:t> binary tree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b="1" i="1" dirty="0" smtClean="0"/>
              <a:t>full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node 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i="1" dirty="0" smtClean="0"/>
              <a:t>leaf node </a:t>
            </a:r>
            <a:r>
              <a:rPr lang="en-US" dirty="0" err="1" smtClean="0"/>
              <a:t>memiliki</a:t>
            </a:r>
            <a:r>
              <a:rPr lang="en-US" dirty="0" smtClean="0"/>
              <a:t> 2 node </a:t>
            </a:r>
            <a:r>
              <a:rPr lang="en-US" dirty="0" err="1" smtClean="0"/>
              <a:t>anak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b="1" dirty="0" smtClean="0"/>
              <a:t>Complete</a:t>
            </a:r>
            <a:r>
              <a:rPr lang="en-US" dirty="0"/>
              <a:t>: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setiap</a:t>
            </a:r>
            <a:r>
              <a:rPr lang="en-US" dirty="0" smtClean="0"/>
              <a:t> level “full</a:t>
            </a:r>
            <a:r>
              <a:rPr lang="en-US" dirty="0"/>
              <a:t>” =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b="1" dirty="0"/>
              <a:t>2^n</a:t>
            </a:r>
            <a:r>
              <a:rPr lang="en-US" dirty="0"/>
              <a:t> </a:t>
            </a:r>
            <a:r>
              <a:rPr lang="en-US" dirty="0" smtClean="0"/>
              <a:t>node (n = level), </a:t>
            </a:r>
            <a:r>
              <a:rPr lang="en-US" dirty="0" err="1"/>
              <a:t>kecuali</a:t>
            </a:r>
            <a:r>
              <a:rPr lang="en-US" dirty="0"/>
              <a:t> level </a:t>
            </a:r>
            <a:r>
              <a:rPr lang="en-US" dirty="0" err="1" smtClean="0"/>
              <a:t>terakhir</a:t>
            </a:r>
            <a:r>
              <a:rPr lang="en-US" dirty="0" smtClean="0"/>
              <a:t> (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terisi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left </a:t>
            </a:r>
            <a:r>
              <a:rPr lang="en-US" dirty="0" err="1" smtClean="0"/>
              <a:t>dulu</a:t>
            </a:r>
            <a:r>
              <a:rPr lang="en-US" dirty="0" smtClean="0"/>
              <a:t> yang </a:t>
            </a:r>
            <a:r>
              <a:rPr lang="en-US" dirty="0" err="1" smtClean="0"/>
              <a:t>terisi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Balanced</a:t>
            </a:r>
            <a:r>
              <a:rPr lang="en-US" dirty="0" smtClean="0"/>
              <a:t>: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/</a:t>
            </a:r>
            <a:r>
              <a:rPr lang="en-US" dirty="0" err="1" smtClean="0"/>
              <a:t>kedalaman</a:t>
            </a:r>
            <a:r>
              <a:rPr lang="en-US" dirty="0" smtClean="0"/>
              <a:t> subtree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node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46744" y="5575761"/>
            <a:ext cx="126580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3671" t="6563" r="4713" b="5855"/>
          <a:stretch/>
        </p:blipFill>
        <p:spPr>
          <a:xfrm>
            <a:off x="5448879" y="3496235"/>
            <a:ext cx="6743121" cy="27887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69" y="3575099"/>
            <a:ext cx="2325781" cy="18450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3000" y="3706839"/>
            <a:ext cx="1713293" cy="171329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00350" y="6250675"/>
            <a:ext cx="304912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Balanced vs Unbalanced</a:t>
            </a:r>
          </a:p>
        </p:txBody>
      </p:sp>
    </p:spTree>
    <p:extLst>
      <p:ext uri="{BB962C8B-B14F-4D97-AF65-F5344CB8AC3E}">
        <p14:creationId xmlns:p14="http://schemas.microsoft.com/office/powerpoint/2010/main" val="422423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Fulll</a:t>
            </a:r>
            <a:r>
              <a:rPr lang="en-US" i="1" dirty="0"/>
              <a:t>, Complete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Balanced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9"/>
          <a:stretch/>
        </p:blipFill>
        <p:spPr>
          <a:xfrm>
            <a:off x="526792" y="1699394"/>
            <a:ext cx="5007736" cy="2399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3" y="4485920"/>
            <a:ext cx="6386015" cy="22510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403" y="1566316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0660" y="158785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768" y="433001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5814" y="433000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21625" y="2222348"/>
            <a:ext cx="4876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pohon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A, B, C, D, E?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811" y="3478731"/>
            <a:ext cx="4041825" cy="31129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85204" y="3488904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8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642980"/>
                <a:ext cx="11306007" cy="480211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B-tree </a:t>
                </a:r>
                <a:r>
                  <a:rPr lang="en-US" dirty="0" err="1" smtClean="0"/>
                  <a:t>merupakan</a:t>
                </a:r>
                <a:r>
                  <a:rPr lang="en-US" dirty="0" smtClean="0"/>
                  <a:t> </a:t>
                </a:r>
                <a:r>
                  <a:rPr lang="en-US" b="1" i="1" dirty="0"/>
                  <a:t>Height Balanced </a:t>
                </a:r>
                <a:r>
                  <a:rPr lang="en-US" b="1" i="1" dirty="0" smtClean="0"/>
                  <a:t>Multi-way </a:t>
                </a:r>
                <a:r>
                  <a:rPr lang="en-US" b="1" i="1" dirty="0"/>
                  <a:t>Search </a:t>
                </a:r>
                <a:r>
                  <a:rPr lang="en-US" b="1" i="1" dirty="0" smtClean="0"/>
                  <a:t>Tree </a:t>
                </a:r>
                <a:r>
                  <a:rPr lang="en-US" dirty="0" smtClean="0"/>
                  <a:t>(</a:t>
                </a:r>
                <a:r>
                  <a:rPr lang="en-US" dirty="0" err="1"/>
                  <a:t>m</a:t>
                </a:r>
                <a:r>
                  <a:rPr lang="en-US" dirty="0" err="1" smtClean="0"/>
                  <a:t>emiliki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sifat</a:t>
                </a:r>
                <a:r>
                  <a:rPr lang="en-US" dirty="0" smtClean="0"/>
                  <a:t> – </a:t>
                </a:r>
                <a:r>
                  <a:rPr lang="en-US" dirty="0" err="1" smtClean="0"/>
                  <a:t>sifat</a:t>
                </a:r>
                <a:r>
                  <a:rPr lang="en-US" dirty="0" smtClean="0"/>
                  <a:t> multi-way search tree)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B-tree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memiliki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karakteristik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err="1" smtClean="0"/>
                  <a:t>Setiap</a:t>
                </a:r>
                <a:r>
                  <a:rPr lang="en-US" dirty="0" smtClean="0"/>
                  <a:t> node </a:t>
                </a:r>
                <a:r>
                  <a:rPr lang="en-US" dirty="0" err="1" smtClean="0"/>
                  <a:t>memiliki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maksimum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node </a:t>
                </a:r>
                <a:r>
                  <a:rPr lang="en-US" dirty="0" err="1" smtClean="0"/>
                  <a:t>anak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err="1" smtClean="0"/>
                  <a:t>sifat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m-way search tree</a:t>
                </a:r>
              </a:p>
              <a:p>
                <a:pPr marL="304800" lvl="1" indent="-304800"/>
                <a:r>
                  <a:rPr lang="en-US" sz="1800" dirty="0" smtClean="0"/>
                  <a:t>Minimum node </a:t>
                </a:r>
                <a:r>
                  <a:rPr lang="en-US" sz="1800" dirty="0" err="1" smtClean="0"/>
                  <a:t>anak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untuk</a:t>
                </a:r>
                <a:r>
                  <a:rPr lang="en-US" sz="1800" dirty="0" smtClean="0"/>
                  <a:t>:   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Root 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2</a:t>
                </a:r>
              </a:p>
              <a:p>
                <a:pPr marL="2170000" lvl="8" indent="0">
                  <a:buNone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 		- Internal node </a:t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1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dibulatkan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ke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atas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304800" lvl="1" indent="-304800"/>
                <a:r>
                  <a:rPr lang="en-US" sz="1800" dirty="0" err="1" smtClean="0"/>
                  <a:t>Setiap</a:t>
                </a:r>
                <a:r>
                  <a:rPr lang="en-US" sz="1800" dirty="0" smtClean="0"/>
                  <a:t> node </a:t>
                </a:r>
                <a:r>
                  <a:rPr lang="en-US" sz="1800" dirty="0" err="1" smtClean="0"/>
                  <a:t>memiliki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maksimum</a:t>
                </a:r>
                <a:r>
                  <a:rPr lang="en-US" sz="1800" dirty="0" smtClean="0"/>
                  <a:t> (M-1) </a:t>
                </a:r>
                <a:r>
                  <a:rPr lang="en-US" sz="1800" dirty="0" err="1" smtClean="0"/>
                  <a:t>elemen</a:t>
                </a:r>
                <a:r>
                  <a:rPr lang="en-US" sz="1800" dirty="0" smtClean="0"/>
                  <a:t> </a:t>
                </a:r>
                <a:r>
                  <a:rPr lang="en-US" sz="1800" dirty="0">
                    <a:sym typeface="Wingdings" panose="05000000000000000000" pitchFamily="2" charset="2"/>
                  </a:rPr>
                  <a:t> </a:t>
                </a:r>
                <a:r>
                  <a:rPr lang="en-US" sz="1800" dirty="0" err="1"/>
                  <a:t>sifat</a:t>
                </a:r>
                <a:r>
                  <a:rPr lang="en-US" sz="1800" dirty="0"/>
                  <a:t> </a:t>
                </a:r>
                <a:r>
                  <a:rPr lang="en-US" sz="1800" i="1" dirty="0"/>
                  <a:t>m-way search </a:t>
                </a:r>
                <a:r>
                  <a:rPr lang="en-US" sz="1800" i="1" dirty="0" smtClean="0"/>
                  <a:t>tree</a:t>
                </a:r>
                <a:endParaRPr lang="en-US" sz="1800" dirty="0" smtClean="0"/>
              </a:p>
              <a:p>
                <a:pPr marL="304800" lvl="1" indent="-304800"/>
                <a:r>
                  <a:rPr lang="en-US" sz="1800" dirty="0" smtClean="0"/>
                  <a:t>Minimum </a:t>
                </a:r>
                <a:r>
                  <a:rPr lang="en-US" sz="1800" dirty="0" err="1" smtClean="0"/>
                  <a:t>elemen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pada</a:t>
                </a:r>
                <a:r>
                  <a:rPr lang="en-US" sz="1800" dirty="0" smtClean="0"/>
                  <a:t>: - Root 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 1</a:t>
                </a:r>
              </a:p>
              <a:p>
                <a:pPr marL="0" lvl="1" indent="0">
                  <a:buNone/>
                </a:pPr>
                <a:r>
                  <a:rPr lang="en-US" sz="1800" dirty="0" smtClean="0">
                    <a:sym typeface="Wingdings" panose="05000000000000000000" pitchFamily="2" charset="2"/>
                  </a:rPr>
                  <a:t>	                           		- Node lain 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dirty="0" smtClean="0"/>
              </a:p>
              <a:p>
                <a:pPr marL="304800" lvl="1" indent="-304800"/>
                <a:r>
                  <a:rPr lang="en-US" sz="1800" dirty="0" err="1" smtClean="0"/>
                  <a:t>Setiap</a:t>
                </a:r>
                <a:r>
                  <a:rPr lang="en-US" sz="1800" dirty="0" smtClean="0"/>
                  <a:t> leaf </a:t>
                </a:r>
                <a:r>
                  <a:rPr lang="en-US" sz="1800" dirty="0" err="1" smtClean="0"/>
                  <a:t>mempunyai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ketinggian</a:t>
                </a:r>
                <a:r>
                  <a:rPr lang="en-US" sz="1800" dirty="0" smtClean="0"/>
                  <a:t> (</a:t>
                </a:r>
                <a:r>
                  <a:rPr lang="en-US" sz="1800" i="1" dirty="0" smtClean="0"/>
                  <a:t>height/depth/level</a:t>
                </a:r>
                <a:r>
                  <a:rPr lang="en-US" sz="1800" dirty="0" smtClean="0"/>
                  <a:t>) yang </a:t>
                </a:r>
                <a:r>
                  <a:rPr lang="en-US" sz="1800" dirty="0" err="1" smtClean="0"/>
                  <a:t>sama</a:t>
                </a:r>
                <a:r>
                  <a:rPr lang="en-US" sz="1800" dirty="0"/>
                  <a:t> 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sz="1800" dirty="0" err="1" smtClean="0">
                    <a:sym typeface="Wingdings" panose="05000000000000000000" pitchFamily="2" charset="2"/>
                  </a:rPr>
                  <a:t>p</a:t>
                </a:r>
                <a:r>
                  <a:rPr lang="en-US" sz="1800" dirty="0" err="1" smtClean="0"/>
                  <a:t>embentukannya</a:t>
                </a:r>
                <a:r>
                  <a:rPr lang="en-US" sz="1800" dirty="0" smtClean="0"/>
                  <a:t>: </a:t>
                </a:r>
                <a:r>
                  <a:rPr lang="en-US" sz="1800" i="1" dirty="0" smtClean="0"/>
                  <a:t>bottom up </a:t>
                </a:r>
                <a:r>
                  <a:rPr lang="en-US" sz="1800" dirty="0" smtClean="0"/>
                  <a:t>(</a:t>
                </a:r>
                <a:r>
                  <a:rPr lang="en-US" sz="1800" dirty="0" err="1" smtClean="0"/>
                  <a:t>buat</a:t>
                </a:r>
                <a:r>
                  <a:rPr lang="en-US" sz="1800" dirty="0" smtClean="0"/>
                  <a:t> leaf node </a:t>
                </a:r>
                <a:r>
                  <a:rPr lang="en-US" sz="1800" dirty="0" err="1" smtClean="0"/>
                  <a:t>dulu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baru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ke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atas</a:t>
                </a:r>
                <a:r>
                  <a:rPr lang="en-US" sz="1800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642980"/>
                <a:ext cx="11306007" cy="4802115"/>
              </a:xfrm>
              <a:blipFill rotWithShape="0">
                <a:blip r:embed="rId3"/>
                <a:stretch>
                  <a:fillRect l="-431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04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29137</TotalTime>
  <Words>1453</Words>
  <Application>Microsoft Office PowerPoint</Application>
  <PresentationFormat>Widescreen</PresentationFormat>
  <Paragraphs>185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Cambria Math</vt:lpstr>
      <vt:lpstr>Gill Sans MT</vt:lpstr>
      <vt:lpstr>휴먼매직체</vt:lpstr>
      <vt:lpstr>Times New Roman</vt:lpstr>
      <vt:lpstr>Wingdings</vt:lpstr>
      <vt:lpstr>Wingdings 2</vt:lpstr>
      <vt:lpstr>Dividend</vt:lpstr>
      <vt:lpstr>STRUKTUR DATA</vt:lpstr>
      <vt:lpstr>Agenda Pertemuan</vt:lpstr>
      <vt:lpstr>Multi-way (M-way) Search Tree</vt:lpstr>
      <vt:lpstr>Multi-way (M-way) Search Tree</vt:lpstr>
      <vt:lpstr>M-way Tree (Contoh)</vt:lpstr>
      <vt:lpstr>M-way Tree (Contoh)</vt:lpstr>
      <vt:lpstr>Fulll, Complete, dan Balanced Binary Tree</vt:lpstr>
      <vt:lpstr>Fulll, Complete, dan Balanced</vt:lpstr>
      <vt:lpstr>B-tree</vt:lpstr>
      <vt:lpstr>B-tree (Contoh)</vt:lpstr>
      <vt:lpstr>B-tree (Contoh)</vt:lpstr>
      <vt:lpstr>AVL Tree</vt:lpstr>
      <vt:lpstr>AVL Tree</vt:lpstr>
      <vt:lpstr>AVL Tree</vt:lpstr>
      <vt:lpstr>AVL Tree</vt:lpstr>
      <vt:lpstr>Operasi AVL Tree: Insert</vt:lpstr>
      <vt:lpstr>Operasi AVL Tree: Insert</vt:lpstr>
      <vt:lpstr>Operasi AVL Tree: Insert</vt:lpstr>
      <vt:lpstr>Operasi AVL Tree: Insert</vt:lpstr>
      <vt:lpstr>Single Rotation</vt:lpstr>
      <vt:lpstr>Single Rotation (Contoh)</vt:lpstr>
      <vt:lpstr>Single Rotation (Contoh)</vt:lpstr>
      <vt:lpstr>Single Rotation (Contoh)</vt:lpstr>
      <vt:lpstr>Double Rotation</vt:lpstr>
      <vt:lpstr>Double Rotation (Contoh)</vt:lpstr>
      <vt:lpstr>Double Rotation (Contoh)</vt:lpstr>
      <vt:lpstr>Double Rotation (Contoh)</vt:lpstr>
      <vt:lpstr>Implementasi program AVL tree</vt:lpstr>
      <vt:lpstr>Operasi AVL Tree: Delete</vt:lpstr>
      <vt:lpstr>Operasi AVL Tree: Delete (Contoh)</vt:lpstr>
      <vt:lpstr>Operasi AVL Tree: Delete</vt:lpstr>
      <vt:lpstr>Latihan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BPS-Client</dc:creator>
  <cp:lastModifiedBy>user</cp:lastModifiedBy>
  <cp:revision>926</cp:revision>
  <dcterms:created xsi:type="dcterms:W3CDTF">2019-08-19T16:47:32Z</dcterms:created>
  <dcterms:modified xsi:type="dcterms:W3CDTF">2023-11-02T00:05:01Z</dcterms:modified>
</cp:coreProperties>
</file>