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0520025" cy="29519563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640" kern="1200">
        <a:solidFill>
          <a:schemeClr val="tx1"/>
        </a:solidFill>
        <a:latin typeface="Arial" charset="0"/>
        <a:ea typeface="+mn-ea"/>
        <a:cs typeface="+mn-cs"/>
      </a:defRPr>
    </a:lvl1pPr>
    <a:lvl2pPr marL="373646" algn="ctr" rtl="0" fontAlgn="base">
      <a:spcBef>
        <a:spcPct val="0"/>
      </a:spcBef>
      <a:spcAft>
        <a:spcPct val="0"/>
      </a:spcAft>
      <a:defRPr sz="5640" kern="1200">
        <a:solidFill>
          <a:schemeClr val="tx1"/>
        </a:solidFill>
        <a:latin typeface="Arial" charset="0"/>
        <a:ea typeface="+mn-ea"/>
        <a:cs typeface="+mn-cs"/>
      </a:defRPr>
    </a:lvl2pPr>
    <a:lvl3pPr marL="747293" algn="ctr" rtl="0" fontAlgn="base">
      <a:spcBef>
        <a:spcPct val="0"/>
      </a:spcBef>
      <a:spcAft>
        <a:spcPct val="0"/>
      </a:spcAft>
      <a:defRPr sz="5640" kern="1200">
        <a:solidFill>
          <a:schemeClr val="tx1"/>
        </a:solidFill>
        <a:latin typeface="Arial" charset="0"/>
        <a:ea typeface="+mn-ea"/>
        <a:cs typeface="+mn-cs"/>
      </a:defRPr>
    </a:lvl3pPr>
    <a:lvl4pPr marL="1120939" algn="ctr" rtl="0" fontAlgn="base">
      <a:spcBef>
        <a:spcPct val="0"/>
      </a:spcBef>
      <a:spcAft>
        <a:spcPct val="0"/>
      </a:spcAft>
      <a:defRPr sz="5640" kern="1200">
        <a:solidFill>
          <a:schemeClr val="tx1"/>
        </a:solidFill>
        <a:latin typeface="Arial" charset="0"/>
        <a:ea typeface="+mn-ea"/>
        <a:cs typeface="+mn-cs"/>
      </a:defRPr>
    </a:lvl4pPr>
    <a:lvl5pPr marL="1494584" algn="ctr" rtl="0" fontAlgn="base">
      <a:spcBef>
        <a:spcPct val="0"/>
      </a:spcBef>
      <a:spcAft>
        <a:spcPct val="0"/>
      </a:spcAft>
      <a:defRPr sz="5640" kern="1200">
        <a:solidFill>
          <a:schemeClr val="tx1"/>
        </a:solidFill>
        <a:latin typeface="Arial" charset="0"/>
        <a:ea typeface="+mn-ea"/>
        <a:cs typeface="+mn-cs"/>
      </a:defRPr>
    </a:lvl5pPr>
    <a:lvl6pPr marL="1868232" algn="l" defTabSz="747293" rtl="0" eaLnBrk="1" latinLnBrk="0" hangingPunct="1">
      <a:defRPr sz="5640" kern="1200">
        <a:solidFill>
          <a:schemeClr val="tx1"/>
        </a:solidFill>
        <a:latin typeface="Arial" charset="0"/>
        <a:ea typeface="+mn-ea"/>
        <a:cs typeface="+mn-cs"/>
      </a:defRPr>
    </a:lvl6pPr>
    <a:lvl7pPr marL="2241877" algn="l" defTabSz="747293" rtl="0" eaLnBrk="1" latinLnBrk="0" hangingPunct="1">
      <a:defRPr sz="5640" kern="1200">
        <a:solidFill>
          <a:schemeClr val="tx1"/>
        </a:solidFill>
        <a:latin typeface="Arial" charset="0"/>
        <a:ea typeface="+mn-ea"/>
        <a:cs typeface="+mn-cs"/>
      </a:defRPr>
    </a:lvl7pPr>
    <a:lvl8pPr marL="2615523" algn="l" defTabSz="747293" rtl="0" eaLnBrk="1" latinLnBrk="0" hangingPunct="1">
      <a:defRPr sz="5640" kern="1200">
        <a:solidFill>
          <a:schemeClr val="tx1"/>
        </a:solidFill>
        <a:latin typeface="Arial" charset="0"/>
        <a:ea typeface="+mn-ea"/>
        <a:cs typeface="+mn-cs"/>
      </a:defRPr>
    </a:lvl8pPr>
    <a:lvl9pPr marL="2989169" algn="l" defTabSz="747293" rtl="0" eaLnBrk="1" latinLnBrk="0" hangingPunct="1">
      <a:defRPr sz="564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37" userDrawn="1">
          <p15:clr>
            <a:srgbClr val="A4A3A4"/>
          </p15:clr>
        </p15:guide>
        <p15:guide id="2" orient="horz" pos="18110" userDrawn="1">
          <p15:clr>
            <a:srgbClr val="A4A3A4"/>
          </p15:clr>
        </p15:guide>
        <p15:guide id="3" orient="horz" pos="1926" userDrawn="1">
          <p15:clr>
            <a:srgbClr val="A4A3A4"/>
          </p15:clr>
        </p15:guide>
        <p15:guide id="4" pos="64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46D2"/>
    <a:srgbClr val="FF0000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989" y="-528"/>
      </p:cViewPr>
      <p:guideLst>
        <p:guide orient="horz" pos="4337"/>
        <p:guide orient="horz" pos="18110"/>
        <p:guide orient="horz" pos="1926"/>
        <p:guide pos="64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54238" y="692150"/>
            <a:ext cx="240823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BF2D407-7488-4806-B042-2CE959A140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4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+mn-ea"/>
        <a:cs typeface="+mn-cs"/>
      </a:defRPr>
    </a:lvl1pPr>
    <a:lvl2pPr marL="373646" algn="l" rtl="0" eaLnBrk="0" fontAlgn="base" hangingPunct="0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+mn-ea"/>
        <a:cs typeface="+mn-cs"/>
      </a:defRPr>
    </a:lvl2pPr>
    <a:lvl3pPr marL="747293" algn="l" rtl="0" eaLnBrk="0" fontAlgn="base" hangingPunct="0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+mn-ea"/>
        <a:cs typeface="+mn-cs"/>
      </a:defRPr>
    </a:lvl3pPr>
    <a:lvl4pPr marL="1120939" algn="l" rtl="0" eaLnBrk="0" fontAlgn="base" hangingPunct="0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+mn-ea"/>
        <a:cs typeface="+mn-cs"/>
      </a:defRPr>
    </a:lvl4pPr>
    <a:lvl5pPr marL="1494584" algn="l" rtl="0" eaLnBrk="0" fontAlgn="base" hangingPunct="0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+mn-ea"/>
        <a:cs typeface="+mn-cs"/>
      </a:defRPr>
    </a:lvl5pPr>
    <a:lvl6pPr marL="1868232" algn="l" defTabSz="747293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6pPr>
    <a:lvl7pPr marL="2241877" algn="l" defTabSz="747293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7pPr>
    <a:lvl8pPr marL="2615523" algn="l" defTabSz="747293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8pPr>
    <a:lvl9pPr marL="2989169" algn="l" defTabSz="747293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32FB4B-BF18-4E6F-9FD7-11EF81A610E2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4238" y="692150"/>
            <a:ext cx="2408237" cy="3465513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9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490" y="9170763"/>
            <a:ext cx="17441051" cy="63264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7684" y="16727365"/>
            <a:ext cx="14364663" cy="7544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68634" indent="0" algn="ctr">
              <a:buNone/>
              <a:defRPr/>
            </a:lvl2pPr>
            <a:lvl3pPr marL="737269" indent="0" algn="ctr">
              <a:buNone/>
              <a:defRPr/>
            </a:lvl3pPr>
            <a:lvl4pPr marL="1105902" indent="0" algn="ctr">
              <a:buNone/>
              <a:defRPr/>
            </a:lvl4pPr>
            <a:lvl5pPr marL="1474536" indent="0" algn="ctr">
              <a:buNone/>
              <a:defRPr/>
            </a:lvl5pPr>
            <a:lvl6pPr marL="1843170" indent="0" algn="ctr">
              <a:buNone/>
              <a:defRPr/>
            </a:lvl6pPr>
            <a:lvl7pPr marL="2211805" indent="0" algn="ctr">
              <a:buNone/>
              <a:defRPr/>
            </a:lvl7pPr>
            <a:lvl8pPr marL="2580438" indent="0" algn="ctr">
              <a:buNone/>
              <a:defRPr/>
            </a:lvl8pPr>
            <a:lvl9pPr marL="29490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91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7" y="1181984"/>
            <a:ext cx="18467377" cy="49205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6327" y="6887509"/>
            <a:ext cx="18467377" cy="194818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554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877828" y="1181980"/>
            <a:ext cx="4615875" cy="2518737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6324" y="1181980"/>
            <a:ext cx="13727412" cy="251873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23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7" y="1181984"/>
            <a:ext cx="18467377" cy="49205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27" y="6887509"/>
            <a:ext cx="18467377" cy="194818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005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925" y="18968962"/>
            <a:ext cx="17442344" cy="5863038"/>
          </a:xfrm>
          <a:prstGeom prst="rect">
            <a:avLst/>
          </a:prstGeom>
        </p:spPr>
        <p:txBody>
          <a:bodyPr anchor="t"/>
          <a:lstStyle>
            <a:lvl1pPr algn="l">
              <a:defRPr sz="322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925" y="12511025"/>
            <a:ext cx="17442344" cy="64579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13"/>
            </a:lvl1pPr>
            <a:lvl2pPr marL="368634" indent="0">
              <a:buNone/>
              <a:defRPr sz="1451"/>
            </a:lvl2pPr>
            <a:lvl3pPr marL="737269" indent="0">
              <a:buNone/>
              <a:defRPr sz="1290"/>
            </a:lvl3pPr>
            <a:lvl4pPr marL="1105902" indent="0">
              <a:buNone/>
              <a:defRPr sz="1129"/>
            </a:lvl4pPr>
            <a:lvl5pPr marL="1474536" indent="0">
              <a:buNone/>
              <a:defRPr sz="1129"/>
            </a:lvl5pPr>
            <a:lvl6pPr marL="1843170" indent="0">
              <a:buNone/>
              <a:defRPr sz="1129"/>
            </a:lvl6pPr>
            <a:lvl7pPr marL="2211805" indent="0">
              <a:buNone/>
              <a:defRPr sz="1129"/>
            </a:lvl7pPr>
            <a:lvl8pPr marL="2580438" indent="0">
              <a:buNone/>
              <a:defRPr sz="1129"/>
            </a:lvl8pPr>
            <a:lvl9pPr marL="2949073" indent="0">
              <a:buNone/>
              <a:defRPr sz="11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31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7" y="1181984"/>
            <a:ext cx="18467377" cy="49205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329" y="6887509"/>
            <a:ext cx="9170997" cy="19481844"/>
          </a:xfrm>
          <a:prstGeom prst="rect">
            <a:avLst/>
          </a:prstGeom>
        </p:spPr>
        <p:txBody>
          <a:bodyPr/>
          <a:lstStyle>
            <a:lvl1pPr>
              <a:defRPr sz="2257"/>
            </a:lvl1pPr>
            <a:lvl2pPr>
              <a:defRPr sz="1935"/>
            </a:lvl2pPr>
            <a:lvl3pPr>
              <a:defRPr sz="1613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21412" y="6887509"/>
            <a:ext cx="9172290" cy="19481844"/>
          </a:xfrm>
          <a:prstGeom prst="rect">
            <a:avLst/>
          </a:prstGeom>
        </p:spPr>
        <p:txBody>
          <a:bodyPr/>
          <a:lstStyle>
            <a:lvl1pPr>
              <a:defRPr sz="2257"/>
            </a:lvl1pPr>
            <a:lvl2pPr>
              <a:defRPr sz="1935"/>
            </a:lvl2pPr>
            <a:lvl3pPr>
              <a:defRPr sz="1613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002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7" y="1181984"/>
            <a:ext cx="18467377" cy="49205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9" y="6607635"/>
            <a:ext cx="9066296" cy="275448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35" b="1"/>
            </a:lvl1pPr>
            <a:lvl2pPr marL="368634" indent="0">
              <a:buNone/>
              <a:defRPr sz="1613" b="1"/>
            </a:lvl2pPr>
            <a:lvl3pPr marL="737269" indent="0">
              <a:buNone/>
              <a:defRPr sz="1451" b="1"/>
            </a:lvl3pPr>
            <a:lvl4pPr marL="1105902" indent="0">
              <a:buNone/>
              <a:defRPr sz="1290" b="1"/>
            </a:lvl4pPr>
            <a:lvl5pPr marL="1474536" indent="0">
              <a:buNone/>
              <a:defRPr sz="1290" b="1"/>
            </a:lvl5pPr>
            <a:lvl6pPr marL="1843170" indent="0">
              <a:buNone/>
              <a:defRPr sz="1290" b="1"/>
            </a:lvl6pPr>
            <a:lvl7pPr marL="2211805" indent="0">
              <a:buNone/>
              <a:defRPr sz="1290" b="1"/>
            </a:lvl7pPr>
            <a:lvl8pPr marL="2580438" indent="0">
              <a:buNone/>
              <a:defRPr sz="1290" b="1"/>
            </a:lvl8pPr>
            <a:lvl9pPr marL="2949073" indent="0">
              <a:buNone/>
              <a:defRPr sz="12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6329" y="9362117"/>
            <a:ext cx="9066296" cy="17007236"/>
          </a:xfrm>
          <a:prstGeom prst="rect">
            <a:avLst/>
          </a:prstGeom>
        </p:spPr>
        <p:txBody>
          <a:bodyPr/>
          <a:lstStyle>
            <a:lvl1pPr>
              <a:defRPr sz="1935"/>
            </a:lvl1pPr>
            <a:lvl2pPr>
              <a:defRPr sz="1613"/>
            </a:lvl2pPr>
            <a:lvl3pPr>
              <a:defRPr sz="1451"/>
            </a:lvl3pPr>
            <a:lvl4pPr>
              <a:defRPr sz="1290"/>
            </a:lvl4pPr>
            <a:lvl5pPr>
              <a:defRPr sz="1290"/>
            </a:lvl5pPr>
            <a:lvl6pPr>
              <a:defRPr sz="1290"/>
            </a:lvl6pPr>
            <a:lvl7pPr>
              <a:defRPr sz="1290"/>
            </a:lvl7pPr>
            <a:lvl8pPr>
              <a:defRPr sz="1290"/>
            </a:lvl8pPr>
            <a:lvl9pPr>
              <a:defRPr sz="12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23529" y="6607635"/>
            <a:ext cx="9070175" cy="275448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35" b="1"/>
            </a:lvl1pPr>
            <a:lvl2pPr marL="368634" indent="0">
              <a:buNone/>
              <a:defRPr sz="1613" b="1"/>
            </a:lvl2pPr>
            <a:lvl3pPr marL="737269" indent="0">
              <a:buNone/>
              <a:defRPr sz="1451" b="1"/>
            </a:lvl3pPr>
            <a:lvl4pPr marL="1105902" indent="0">
              <a:buNone/>
              <a:defRPr sz="1290" b="1"/>
            </a:lvl4pPr>
            <a:lvl5pPr marL="1474536" indent="0">
              <a:buNone/>
              <a:defRPr sz="1290" b="1"/>
            </a:lvl5pPr>
            <a:lvl6pPr marL="1843170" indent="0">
              <a:buNone/>
              <a:defRPr sz="1290" b="1"/>
            </a:lvl6pPr>
            <a:lvl7pPr marL="2211805" indent="0">
              <a:buNone/>
              <a:defRPr sz="1290" b="1"/>
            </a:lvl7pPr>
            <a:lvl8pPr marL="2580438" indent="0">
              <a:buNone/>
              <a:defRPr sz="1290" b="1"/>
            </a:lvl8pPr>
            <a:lvl9pPr marL="2949073" indent="0">
              <a:buNone/>
              <a:defRPr sz="12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423529" y="9362117"/>
            <a:ext cx="9070175" cy="17007236"/>
          </a:xfrm>
          <a:prstGeom prst="rect">
            <a:avLst/>
          </a:prstGeom>
        </p:spPr>
        <p:txBody>
          <a:bodyPr/>
          <a:lstStyle>
            <a:lvl1pPr>
              <a:defRPr sz="1935"/>
            </a:lvl1pPr>
            <a:lvl2pPr>
              <a:defRPr sz="1613"/>
            </a:lvl2pPr>
            <a:lvl3pPr>
              <a:defRPr sz="1451"/>
            </a:lvl3pPr>
            <a:lvl4pPr>
              <a:defRPr sz="1290"/>
            </a:lvl4pPr>
            <a:lvl5pPr>
              <a:defRPr sz="1290"/>
            </a:lvl5pPr>
            <a:lvl6pPr>
              <a:defRPr sz="1290"/>
            </a:lvl6pPr>
            <a:lvl7pPr>
              <a:defRPr sz="1290"/>
            </a:lvl7pPr>
            <a:lvl8pPr>
              <a:defRPr sz="1290"/>
            </a:lvl8pPr>
            <a:lvl9pPr>
              <a:defRPr sz="12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392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7" y="1181984"/>
            <a:ext cx="18467377" cy="49205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34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19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4" y="1175473"/>
            <a:ext cx="6751250" cy="5001286"/>
          </a:xfrm>
          <a:prstGeom prst="rect">
            <a:avLst/>
          </a:prstGeom>
        </p:spPr>
        <p:txBody>
          <a:bodyPr anchor="b"/>
          <a:lstStyle>
            <a:lvl1pPr algn="l">
              <a:defRPr sz="161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170" y="1175473"/>
            <a:ext cx="11470532" cy="25193880"/>
          </a:xfrm>
          <a:prstGeom prst="rect">
            <a:avLst/>
          </a:prstGeom>
        </p:spPr>
        <p:txBody>
          <a:bodyPr/>
          <a:lstStyle>
            <a:lvl1pPr>
              <a:defRPr sz="2581"/>
            </a:lvl1pPr>
            <a:lvl2pPr>
              <a:defRPr sz="2257"/>
            </a:lvl2pPr>
            <a:lvl3pPr>
              <a:defRPr sz="1935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6324" y="6176758"/>
            <a:ext cx="6751250" cy="20192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9"/>
            </a:lvl1pPr>
            <a:lvl2pPr marL="368634" indent="0">
              <a:buNone/>
              <a:defRPr sz="968"/>
            </a:lvl2pPr>
            <a:lvl3pPr marL="737269" indent="0">
              <a:buNone/>
              <a:defRPr sz="807"/>
            </a:lvl3pPr>
            <a:lvl4pPr marL="1105902" indent="0">
              <a:buNone/>
              <a:defRPr sz="726"/>
            </a:lvl4pPr>
            <a:lvl5pPr marL="1474536" indent="0">
              <a:buNone/>
              <a:defRPr sz="726"/>
            </a:lvl5pPr>
            <a:lvl6pPr marL="1843170" indent="0">
              <a:buNone/>
              <a:defRPr sz="726"/>
            </a:lvl6pPr>
            <a:lvl7pPr marL="2211805" indent="0">
              <a:buNone/>
              <a:defRPr sz="726"/>
            </a:lvl7pPr>
            <a:lvl8pPr marL="2580438" indent="0">
              <a:buNone/>
              <a:defRPr sz="726"/>
            </a:lvl8pPr>
            <a:lvl9pPr marL="2949073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13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574" y="20663828"/>
            <a:ext cx="12312015" cy="2439461"/>
          </a:xfrm>
          <a:prstGeom prst="rect">
            <a:avLst/>
          </a:prstGeom>
        </p:spPr>
        <p:txBody>
          <a:bodyPr anchor="b"/>
          <a:lstStyle>
            <a:lvl1pPr algn="l">
              <a:defRPr sz="161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2574" y="2637327"/>
            <a:ext cx="12312015" cy="177114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81"/>
            </a:lvl1pPr>
            <a:lvl2pPr marL="368634" indent="0">
              <a:buNone/>
              <a:defRPr sz="2257"/>
            </a:lvl2pPr>
            <a:lvl3pPr marL="737269" indent="0">
              <a:buNone/>
              <a:defRPr sz="1935"/>
            </a:lvl3pPr>
            <a:lvl4pPr marL="1105902" indent="0">
              <a:buNone/>
              <a:defRPr sz="1613"/>
            </a:lvl4pPr>
            <a:lvl5pPr marL="1474536" indent="0">
              <a:buNone/>
              <a:defRPr sz="1613"/>
            </a:lvl5pPr>
            <a:lvl6pPr marL="1843170" indent="0">
              <a:buNone/>
              <a:defRPr sz="1613"/>
            </a:lvl6pPr>
            <a:lvl7pPr marL="2211805" indent="0">
              <a:buNone/>
              <a:defRPr sz="1613"/>
            </a:lvl7pPr>
            <a:lvl8pPr marL="2580438" indent="0">
              <a:buNone/>
              <a:defRPr sz="1613"/>
            </a:lvl8pPr>
            <a:lvl9pPr marL="2949073" indent="0">
              <a:buNone/>
              <a:defRPr sz="161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2574" y="23103285"/>
            <a:ext cx="12312015" cy="3463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9"/>
            </a:lvl1pPr>
            <a:lvl2pPr marL="368634" indent="0">
              <a:buNone/>
              <a:defRPr sz="968"/>
            </a:lvl2pPr>
            <a:lvl3pPr marL="737269" indent="0">
              <a:buNone/>
              <a:defRPr sz="807"/>
            </a:lvl3pPr>
            <a:lvl4pPr marL="1105902" indent="0">
              <a:buNone/>
              <a:defRPr sz="726"/>
            </a:lvl4pPr>
            <a:lvl5pPr marL="1474536" indent="0">
              <a:buNone/>
              <a:defRPr sz="726"/>
            </a:lvl5pPr>
            <a:lvl6pPr marL="1843170" indent="0">
              <a:buNone/>
              <a:defRPr sz="726"/>
            </a:lvl6pPr>
            <a:lvl7pPr marL="2211805" indent="0">
              <a:buNone/>
              <a:defRPr sz="726"/>
            </a:lvl7pPr>
            <a:lvl8pPr marL="2580438" indent="0">
              <a:buNone/>
              <a:defRPr sz="726"/>
            </a:lvl8pPr>
            <a:lvl9pPr marL="2949073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67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megaprint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hlinkClick r:id="rId14"/>
          </p:cNvPr>
          <p:cNvGraphicFramePr>
            <a:graphicFrameLocks noChangeAspect="1"/>
          </p:cNvGraphicFramePr>
          <p:nvPr userDrawn="1"/>
        </p:nvGraphicFramePr>
        <p:xfrm>
          <a:off x="15520252" y="29071764"/>
          <a:ext cx="2596833" cy="135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name="CorelDRAW" r:id="rId15" imgW="8833104" imgH="310896" progId="CorelDraw.Graphic.15">
                  <p:embed/>
                </p:oleObj>
              </mc:Choice>
              <mc:Fallback>
                <p:oleObj name="CorelDRAW" r:id="rId15" imgW="8833104" imgH="310896" progId="CorelDraw.Graphic.15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8562"/>
                      <a:stretch>
                        <a:fillRect/>
                      </a:stretch>
                    </p:blipFill>
                    <p:spPr bwMode="auto">
                      <a:xfrm>
                        <a:off x="15520252" y="29071764"/>
                        <a:ext cx="2596833" cy="135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18078242" y="29018392"/>
            <a:ext cx="1527983" cy="24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3497263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3497263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3497263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3497263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3497263">
              <a:defRPr>
                <a:solidFill>
                  <a:schemeClr val="tx1"/>
                </a:solidFill>
                <a:latin typeface="Arial" charset="0"/>
              </a:defRPr>
            </a:lvl5pPr>
            <a:lvl6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968">
                <a:solidFill>
                  <a:schemeClr val="bg1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19796" rtl="0" eaLnBrk="0" fontAlgn="base" hangingPunct="0">
        <a:spcBef>
          <a:spcPct val="0"/>
        </a:spcBef>
        <a:spcAft>
          <a:spcPct val="0"/>
        </a:spcAft>
        <a:defRPr sz="13545">
          <a:solidFill>
            <a:schemeClr val="tx2"/>
          </a:solidFill>
          <a:latin typeface="+mj-lt"/>
          <a:ea typeface="+mj-ea"/>
          <a:cs typeface="+mj-cs"/>
        </a:defRPr>
      </a:lvl1pPr>
      <a:lvl2pPr algn="ctr" defTabSz="2819796" rtl="0" eaLnBrk="0" fontAlgn="base" hangingPunct="0">
        <a:spcBef>
          <a:spcPct val="0"/>
        </a:spcBef>
        <a:spcAft>
          <a:spcPct val="0"/>
        </a:spcAft>
        <a:defRPr sz="13545">
          <a:solidFill>
            <a:schemeClr val="tx2"/>
          </a:solidFill>
          <a:latin typeface="Arial" charset="0"/>
        </a:defRPr>
      </a:lvl2pPr>
      <a:lvl3pPr algn="ctr" defTabSz="2819796" rtl="0" eaLnBrk="0" fontAlgn="base" hangingPunct="0">
        <a:spcBef>
          <a:spcPct val="0"/>
        </a:spcBef>
        <a:spcAft>
          <a:spcPct val="0"/>
        </a:spcAft>
        <a:defRPr sz="13545">
          <a:solidFill>
            <a:schemeClr val="tx2"/>
          </a:solidFill>
          <a:latin typeface="Arial" charset="0"/>
        </a:defRPr>
      </a:lvl3pPr>
      <a:lvl4pPr algn="ctr" defTabSz="2819796" rtl="0" eaLnBrk="0" fontAlgn="base" hangingPunct="0">
        <a:spcBef>
          <a:spcPct val="0"/>
        </a:spcBef>
        <a:spcAft>
          <a:spcPct val="0"/>
        </a:spcAft>
        <a:defRPr sz="13545">
          <a:solidFill>
            <a:schemeClr val="tx2"/>
          </a:solidFill>
          <a:latin typeface="Arial" charset="0"/>
        </a:defRPr>
      </a:lvl4pPr>
      <a:lvl5pPr algn="ctr" defTabSz="2819796" rtl="0" eaLnBrk="0" fontAlgn="base" hangingPunct="0">
        <a:spcBef>
          <a:spcPct val="0"/>
        </a:spcBef>
        <a:spcAft>
          <a:spcPct val="0"/>
        </a:spcAft>
        <a:defRPr sz="13545">
          <a:solidFill>
            <a:schemeClr val="tx2"/>
          </a:solidFill>
          <a:latin typeface="Arial" charset="0"/>
        </a:defRPr>
      </a:lvl5pPr>
      <a:lvl6pPr marL="368634" algn="ctr" defTabSz="2819796" rtl="0" fontAlgn="base">
        <a:spcBef>
          <a:spcPct val="0"/>
        </a:spcBef>
        <a:spcAft>
          <a:spcPct val="0"/>
        </a:spcAft>
        <a:defRPr sz="13545">
          <a:solidFill>
            <a:schemeClr val="tx2"/>
          </a:solidFill>
          <a:latin typeface="Arial" charset="0"/>
        </a:defRPr>
      </a:lvl6pPr>
      <a:lvl7pPr marL="737269" algn="ctr" defTabSz="2819796" rtl="0" fontAlgn="base">
        <a:spcBef>
          <a:spcPct val="0"/>
        </a:spcBef>
        <a:spcAft>
          <a:spcPct val="0"/>
        </a:spcAft>
        <a:defRPr sz="13545">
          <a:solidFill>
            <a:schemeClr val="tx2"/>
          </a:solidFill>
          <a:latin typeface="Arial" charset="0"/>
        </a:defRPr>
      </a:lvl7pPr>
      <a:lvl8pPr marL="1105902" algn="ctr" defTabSz="2819796" rtl="0" fontAlgn="base">
        <a:spcBef>
          <a:spcPct val="0"/>
        </a:spcBef>
        <a:spcAft>
          <a:spcPct val="0"/>
        </a:spcAft>
        <a:defRPr sz="13545">
          <a:solidFill>
            <a:schemeClr val="tx2"/>
          </a:solidFill>
          <a:latin typeface="Arial" charset="0"/>
        </a:defRPr>
      </a:lvl8pPr>
      <a:lvl9pPr marL="1474536" algn="ctr" defTabSz="2819796" rtl="0" fontAlgn="base">
        <a:spcBef>
          <a:spcPct val="0"/>
        </a:spcBef>
        <a:spcAft>
          <a:spcPct val="0"/>
        </a:spcAft>
        <a:defRPr sz="13545">
          <a:solidFill>
            <a:schemeClr val="tx2"/>
          </a:solidFill>
          <a:latin typeface="Arial" charset="0"/>
        </a:defRPr>
      </a:lvl9pPr>
    </p:titleStyle>
    <p:bodyStyle>
      <a:lvl1pPr marL="1057263" indent="-1057263" algn="l" defTabSz="2819796" rtl="0" eaLnBrk="0" fontAlgn="base" hangingPunct="0">
        <a:spcBef>
          <a:spcPct val="20000"/>
        </a:spcBef>
        <a:spcAft>
          <a:spcPct val="0"/>
        </a:spcAft>
        <a:buChar char="•"/>
        <a:defRPr sz="9917">
          <a:solidFill>
            <a:schemeClr val="tx1"/>
          </a:solidFill>
          <a:latin typeface="+mn-lt"/>
          <a:ea typeface="+mn-ea"/>
          <a:cs typeface="+mn-cs"/>
        </a:defRPr>
      </a:lvl1pPr>
      <a:lvl2pPr marL="2289884" indent="-880627" algn="l" defTabSz="2819796" rtl="0" eaLnBrk="0" fontAlgn="base" hangingPunct="0">
        <a:spcBef>
          <a:spcPct val="20000"/>
        </a:spcBef>
        <a:spcAft>
          <a:spcPct val="0"/>
        </a:spcAft>
        <a:buChar char="–"/>
        <a:defRPr sz="8627">
          <a:solidFill>
            <a:schemeClr val="tx1"/>
          </a:solidFill>
          <a:latin typeface="+mn-lt"/>
        </a:defRPr>
      </a:lvl2pPr>
      <a:lvl3pPr marL="3523783" indent="-703989" algn="l" defTabSz="2819796" rtl="0" eaLnBrk="0" fontAlgn="base" hangingPunct="0">
        <a:spcBef>
          <a:spcPct val="20000"/>
        </a:spcBef>
        <a:spcAft>
          <a:spcPct val="0"/>
        </a:spcAft>
        <a:buChar char="•"/>
        <a:defRPr sz="7418">
          <a:solidFill>
            <a:schemeClr val="tx1"/>
          </a:solidFill>
          <a:latin typeface="+mn-lt"/>
        </a:defRPr>
      </a:lvl3pPr>
      <a:lvl4pPr marL="4933042" indent="-703989" algn="l" defTabSz="2819796" rtl="0" eaLnBrk="0" fontAlgn="base" hangingPunct="0">
        <a:spcBef>
          <a:spcPct val="20000"/>
        </a:spcBef>
        <a:spcAft>
          <a:spcPct val="0"/>
        </a:spcAft>
        <a:buChar char="–"/>
        <a:defRPr sz="6128">
          <a:solidFill>
            <a:schemeClr val="tx1"/>
          </a:solidFill>
          <a:latin typeface="+mn-lt"/>
        </a:defRPr>
      </a:lvl4pPr>
      <a:lvl5pPr marL="6343579" indent="-703989" algn="l" defTabSz="2819796" rtl="0" eaLnBrk="0" fontAlgn="base" hangingPunct="0">
        <a:spcBef>
          <a:spcPct val="20000"/>
        </a:spcBef>
        <a:spcAft>
          <a:spcPct val="0"/>
        </a:spcAft>
        <a:buChar char="»"/>
        <a:defRPr sz="6128">
          <a:solidFill>
            <a:schemeClr val="tx1"/>
          </a:solidFill>
          <a:latin typeface="+mn-lt"/>
        </a:defRPr>
      </a:lvl5pPr>
      <a:lvl6pPr marL="6712213" indent="-703989" algn="l" defTabSz="2819796" rtl="0" fontAlgn="base">
        <a:spcBef>
          <a:spcPct val="20000"/>
        </a:spcBef>
        <a:spcAft>
          <a:spcPct val="0"/>
        </a:spcAft>
        <a:buChar char="»"/>
        <a:defRPr sz="6128">
          <a:solidFill>
            <a:schemeClr val="tx1"/>
          </a:solidFill>
          <a:latin typeface="+mn-lt"/>
        </a:defRPr>
      </a:lvl6pPr>
      <a:lvl7pPr marL="7080847" indent="-703989" algn="l" defTabSz="2819796" rtl="0" fontAlgn="base">
        <a:spcBef>
          <a:spcPct val="20000"/>
        </a:spcBef>
        <a:spcAft>
          <a:spcPct val="0"/>
        </a:spcAft>
        <a:buChar char="»"/>
        <a:defRPr sz="6128">
          <a:solidFill>
            <a:schemeClr val="tx1"/>
          </a:solidFill>
          <a:latin typeface="+mn-lt"/>
        </a:defRPr>
      </a:lvl7pPr>
      <a:lvl8pPr marL="7449480" indent="-703989" algn="l" defTabSz="2819796" rtl="0" fontAlgn="base">
        <a:spcBef>
          <a:spcPct val="20000"/>
        </a:spcBef>
        <a:spcAft>
          <a:spcPct val="0"/>
        </a:spcAft>
        <a:buChar char="»"/>
        <a:defRPr sz="6128">
          <a:solidFill>
            <a:schemeClr val="tx1"/>
          </a:solidFill>
          <a:latin typeface="+mn-lt"/>
        </a:defRPr>
      </a:lvl8pPr>
      <a:lvl9pPr marL="7818114" indent="-703989" algn="l" defTabSz="2819796" rtl="0" fontAlgn="base">
        <a:spcBef>
          <a:spcPct val="20000"/>
        </a:spcBef>
        <a:spcAft>
          <a:spcPct val="0"/>
        </a:spcAft>
        <a:buChar char="»"/>
        <a:defRPr sz="612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37269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1pPr>
      <a:lvl2pPr marL="368634" algn="l" defTabSz="737269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2pPr>
      <a:lvl3pPr marL="737269" algn="l" defTabSz="737269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3pPr>
      <a:lvl4pPr marL="1105902" algn="l" defTabSz="737269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4pPr>
      <a:lvl5pPr marL="1474536" algn="l" defTabSz="737269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5pPr>
      <a:lvl6pPr marL="1843170" algn="l" defTabSz="737269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6pPr>
      <a:lvl7pPr marL="2211805" algn="l" defTabSz="737269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7pPr>
      <a:lvl8pPr marL="2580438" algn="l" defTabSz="737269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8pPr>
      <a:lvl9pPr marL="2949073" algn="l" defTabSz="737269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hyperlink" Target="https://www.postersession.com/order/" TargetMode="Externa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40119" y="25241303"/>
            <a:ext cx="9755560" cy="3283715"/>
          </a:xfrm>
          <a:prstGeom prst="roundRect">
            <a:avLst>
              <a:gd name="adj" fmla="val 619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564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40119" y="19664770"/>
            <a:ext cx="9755560" cy="5293682"/>
          </a:xfrm>
          <a:prstGeom prst="roundRect">
            <a:avLst>
              <a:gd name="adj" fmla="val 363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564"/>
          </a:p>
        </p:txBody>
      </p:sp>
      <p:sp>
        <p:nvSpPr>
          <p:cNvPr id="21" name="AutoShape 50"/>
          <p:cNvSpPr>
            <a:spLocks noChangeArrowheads="1"/>
          </p:cNvSpPr>
          <p:nvPr/>
        </p:nvSpPr>
        <p:spPr bwMode="auto">
          <a:xfrm>
            <a:off x="10482697" y="11668578"/>
            <a:ext cx="9538325" cy="16856439"/>
          </a:xfrm>
          <a:prstGeom prst="roundRect">
            <a:avLst>
              <a:gd name="adj" fmla="val 241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564"/>
          </a:p>
        </p:txBody>
      </p:sp>
      <p:sp>
        <p:nvSpPr>
          <p:cNvPr id="33" name="AutoShape 50"/>
          <p:cNvSpPr>
            <a:spLocks noChangeArrowheads="1"/>
          </p:cNvSpPr>
          <p:nvPr/>
        </p:nvSpPr>
        <p:spPr bwMode="auto">
          <a:xfrm>
            <a:off x="10482697" y="5617347"/>
            <a:ext cx="9538325" cy="5765875"/>
          </a:xfrm>
          <a:prstGeom prst="roundRect">
            <a:avLst>
              <a:gd name="adj" fmla="val 241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564"/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452923" y="5620879"/>
            <a:ext cx="9701490" cy="13752149"/>
          </a:xfrm>
          <a:prstGeom prst="roundRect">
            <a:avLst>
              <a:gd name="adj" fmla="val 185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564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0577239" y="11983345"/>
            <a:ext cx="8837145" cy="85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8741" tIns="29371" rIns="58741" bIns="29371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fa-IR" altLang="en-US" sz="5179" b="1" dirty="0">
                <a:cs typeface="B Titr" panose="00000700000000000000" pitchFamily="2" charset="-78"/>
              </a:rPr>
              <a:t>روش پیشنهادی</a:t>
            </a:r>
            <a:endParaRPr lang="en-US" altLang="en-US" sz="5179" b="1" dirty="0">
              <a:cs typeface="B Titr" panose="00000700000000000000" pitchFamily="2" charset="-78"/>
            </a:endParaRPr>
          </a:p>
        </p:txBody>
      </p:sp>
      <p:sp>
        <p:nvSpPr>
          <p:cNvPr id="36" name="AutoShape 13"/>
          <p:cNvSpPr>
            <a:spLocks noChangeArrowheads="1"/>
          </p:cNvSpPr>
          <p:nvPr/>
        </p:nvSpPr>
        <p:spPr bwMode="auto">
          <a:xfrm>
            <a:off x="452920" y="581324"/>
            <a:ext cx="19568103" cy="4636336"/>
          </a:xfrm>
          <a:prstGeom prst="roundRect">
            <a:avLst>
              <a:gd name="adj" fmla="val 5038"/>
            </a:avLst>
          </a:prstGeom>
          <a:gradFill rotWithShape="1">
            <a:gsLst>
              <a:gs pos="0">
                <a:schemeClr val="bg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58741" tIns="29371" rIns="58741" bIns="29371" anchor="ctr"/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564">
              <a:solidFill>
                <a:schemeClr val="bg1"/>
              </a:solidFill>
            </a:endParaRP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770377" y="1008747"/>
            <a:ext cx="18944718" cy="371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8741" tIns="29371" rIns="58741" bIns="29371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fa-IR" altLang="en-US" sz="7672" b="1" dirty="0">
                <a:cs typeface="B Titr" panose="00000700000000000000" pitchFamily="2" charset="-78"/>
              </a:rPr>
              <a:t>تشخیص سرطان سینه با استفاده از تصاویر ماموگرافی</a:t>
            </a:r>
            <a:endParaRPr lang="en-US" altLang="en-US" sz="6905" b="1" dirty="0"/>
          </a:p>
          <a:p>
            <a:pPr rtl="1" eaLnBrk="1" hangingPunct="1">
              <a:spcBef>
                <a:spcPts val="0"/>
              </a:spcBef>
              <a:spcAft>
                <a:spcPts val="575"/>
              </a:spcAft>
            </a:pPr>
            <a:endParaRPr lang="fa-IR" altLang="en-US" sz="1918" b="1" dirty="0">
              <a:cs typeface="B Titr" panose="00000700000000000000" pitchFamily="2" charset="-78"/>
            </a:endParaRPr>
          </a:p>
          <a:p>
            <a:pPr rtl="1" eaLnBrk="1" hangingPunct="1">
              <a:spcBef>
                <a:spcPts val="0"/>
              </a:spcBef>
              <a:spcAft>
                <a:spcPts val="575"/>
              </a:spcAft>
            </a:pPr>
            <a:endParaRPr lang="en-US" altLang="en-US" sz="1151" b="1" dirty="0">
              <a:cs typeface="B Titr" panose="00000700000000000000" pitchFamily="2" charset="-78"/>
            </a:endParaRPr>
          </a:p>
          <a:p>
            <a:pPr rtl="1" eaLnBrk="1" hangingPunct="1">
              <a:spcBef>
                <a:spcPts val="0"/>
              </a:spcBef>
              <a:spcAft>
                <a:spcPts val="575"/>
              </a:spcAft>
            </a:pPr>
            <a:r>
              <a:rPr lang="fa-IR" altLang="en-US" sz="4220" b="1" dirty="0">
                <a:cs typeface="B Titr" panose="00000700000000000000" pitchFamily="2" charset="-78"/>
              </a:rPr>
              <a:t>دانشجو: فرزاد مهری</a:t>
            </a:r>
          </a:p>
          <a:p>
            <a:pPr rtl="1" eaLnBrk="1" hangingPunct="1">
              <a:spcBef>
                <a:spcPts val="0"/>
              </a:spcBef>
              <a:spcAft>
                <a:spcPts val="575"/>
              </a:spcAft>
            </a:pPr>
            <a:r>
              <a:rPr lang="fa-IR" altLang="en-US" sz="4220" b="1" dirty="0">
                <a:cs typeface="B Titr" panose="00000700000000000000" pitchFamily="2" charset="-78"/>
              </a:rPr>
              <a:t>استاد راهنما: دکتر</a:t>
            </a:r>
            <a:r>
              <a:rPr lang="en-US" altLang="en-US" sz="4220" b="1" dirty="0">
                <a:cs typeface="B Titr" panose="00000700000000000000" pitchFamily="2" charset="-78"/>
              </a:rPr>
              <a:t> </a:t>
            </a:r>
            <a:r>
              <a:rPr lang="fa-IR" altLang="en-US" sz="4220" b="1" dirty="0">
                <a:cs typeface="B Titr" panose="00000700000000000000" pitchFamily="2" charset="-78"/>
              </a:rPr>
              <a:t>محمد علی </a:t>
            </a:r>
            <a:r>
              <a:rPr lang="fa-IR" altLang="en-US" sz="4220" b="1" dirty="0" err="1">
                <a:cs typeface="B Titr" panose="00000700000000000000" pitchFamily="2" charset="-78"/>
              </a:rPr>
              <a:t>اخائی</a:t>
            </a:r>
            <a:endParaRPr lang="en-US" altLang="en-US" sz="4220" b="1" dirty="0"/>
          </a:p>
          <a:p>
            <a:pPr rtl="1" eaLnBrk="1" hangingPunct="1"/>
            <a:r>
              <a:rPr lang="fa-IR" altLang="en-US" sz="2685" b="1" dirty="0">
                <a:cs typeface="B Titr" panose="00000700000000000000" pitchFamily="2" charset="-78"/>
              </a:rPr>
              <a:t>دانشکده مهندسی برق و کامپیوتر، دانشگاه تهران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2815889" y="5912619"/>
            <a:ext cx="4551853" cy="85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8741" tIns="29371" rIns="58741" bIns="29371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a-IR" altLang="en-US" sz="5179" b="1" dirty="0">
                <a:cs typeface="B Titr" panose="00000700000000000000" pitchFamily="2" charset="-78"/>
              </a:rPr>
              <a:t>نتایج</a:t>
            </a:r>
            <a:endParaRPr lang="en-US" altLang="en-US" sz="5179" b="1" dirty="0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12719885" y="5902701"/>
            <a:ext cx="4551853" cy="85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8741" tIns="29371" rIns="58741" bIns="29371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a-IR" altLang="en-US" sz="5179" b="1" dirty="0">
                <a:cs typeface="B Titr" panose="00000700000000000000" pitchFamily="2" charset="-78"/>
              </a:rPr>
              <a:t>مقدمه</a:t>
            </a:r>
            <a:endParaRPr lang="en-US" altLang="en-US" sz="5179" b="1" dirty="0"/>
          </a:p>
        </p:txBody>
      </p:sp>
      <p:sp>
        <p:nvSpPr>
          <p:cNvPr id="40" name="Text Box 19">
            <a:hlinkClick r:id="rId4"/>
          </p:cNvPr>
          <p:cNvSpPr txBox="1">
            <a:spLocks noChangeArrowheads="1"/>
          </p:cNvSpPr>
          <p:nvPr/>
        </p:nvSpPr>
        <p:spPr bwMode="auto">
          <a:xfrm>
            <a:off x="99628" y="29869016"/>
            <a:ext cx="20320770" cy="83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4838" b="1" i="1" dirty="0">
              <a:solidFill>
                <a:srgbClr val="0046D2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739" y="2486961"/>
            <a:ext cx="2442332" cy="244233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8" y="2486961"/>
            <a:ext cx="3111821" cy="2440489"/>
          </a:xfrm>
          <a:prstGeom prst="rect">
            <a:avLst/>
          </a:prstGeom>
        </p:spPr>
      </p:pic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10877950" y="6964929"/>
            <a:ext cx="8707274" cy="3989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8741" tIns="29371" rIns="58741" bIns="29371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>
              <a:lnSpc>
                <a:spcPct val="95000"/>
              </a:lnSpc>
            </a:pPr>
            <a:r>
              <a:rPr lang="fa-IR" altLang="en-US" sz="2685" dirty="0">
                <a:latin typeface="Times New Roman" pitchFamily="18" charset="0"/>
                <a:cs typeface="B Nazanin" panose="00000400000000000000" pitchFamily="2" charset="-78"/>
              </a:rPr>
              <a:t>سرطان سینه </a:t>
            </a:r>
            <a:r>
              <a:rPr lang="fa-IR" altLang="en-US" sz="2685" dirty="0" err="1">
                <a:latin typeface="Times New Roman" pitchFamily="18" charset="0"/>
                <a:cs typeface="B Nazanin" panose="00000400000000000000" pitchFamily="2" charset="-78"/>
              </a:rPr>
              <a:t>شایع‌ترین</a:t>
            </a:r>
            <a:r>
              <a:rPr lang="fa-IR" altLang="en-US" sz="2685" dirty="0">
                <a:latin typeface="Times New Roman" pitchFamily="18" charset="0"/>
                <a:cs typeface="B Nazanin" panose="00000400000000000000" pitchFamily="2" charset="-78"/>
              </a:rPr>
              <a:t> نوع سرطان در بین زنان است. استفاده از تصاویر ماموگرافی برای تشخیص زود هنگام سرطان حتی قبل از بروز علائم بسیار حائز اهمیت است و در درمان و کنترل بیماری بسیار موثر است. با توجه به تنوع اندازه، شکل و مرز </a:t>
            </a:r>
            <a:r>
              <a:rPr lang="fa-IR" altLang="en-US" sz="2685" dirty="0" err="1">
                <a:latin typeface="Times New Roman" pitchFamily="18" charset="0"/>
                <a:cs typeface="B Nazanin" panose="00000400000000000000" pitchFamily="2" charset="-78"/>
              </a:rPr>
              <a:t>توده‌ها</a:t>
            </a:r>
            <a:r>
              <a:rPr lang="fa-IR" altLang="en-US" sz="2685" dirty="0">
                <a:latin typeface="Times New Roman" pitchFamily="18" charset="0"/>
                <a:cs typeface="B Nazanin" panose="00000400000000000000" pitchFamily="2" charset="-78"/>
              </a:rPr>
              <a:t>، </a:t>
            </a:r>
            <a:r>
              <a:rPr lang="fa-IR" altLang="en-US" sz="2685" dirty="0" err="1">
                <a:latin typeface="Times New Roman" pitchFamily="18" charset="0"/>
                <a:cs typeface="B Nazanin" panose="00000400000000000000" pitchFamily="2" charset="-78"/>
              </a:rPr>
              <a:t>روش‌های</a:t>
            </a:r>
            <a:r>
              <a:rPr lang="fa-IR" altLang="en-US" sz="2685" dirty="0">
                <a:latin typeface="Times New Roman" pitchFamily="18" charset="0"/>
                <a:cs typeface="B Nazanin" panose="00000400000000000000" pitchFamily="2" charset="-78"/>
              </a:rPr>
              <a:t> سنتی پردازش تصویر به اندازه‌ کافی پاسخگوی این مسئله نیست. در این پروژه ابتدا تلاش کردیم با استفاده از </a:t>
            </a:r>
            <a:r>
              <a:rPr lang="fa-IR" altLang="en-US" sz="2685" dirty="0" err="1">
                <a:latin typeface="Times New Roman" pitchFamily="18" charset="0"/>
                <a:cs typeface="B Nazanin" panose="00000400000000000000" pitchFamily="2" charset="-78"/>
              </a:rPr>
              <a:t>شبکه‌های</a:t>
            </a:r>
            <a:r>
              <a:rPr lang="fa-IR" altLang="en-US" sz="2685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85" dirty="0" err="1">
                <a:latin typeface="Times New Roman" pitchFamily="18" charset="0"/>
                <a:cs typeface="B Nazanin" panose="00000400000000000000" pitchFamily="2" charset="-78"/>
              </a:rPr>
              <a:t>کانوولوشنی</a:t>
            </a:r>
            <a:r>
              <a:rPr lang="fa-IR" altLang="en-US" sz="2685" dirty="0">
                <a:latin typeface="Times New Roman" pitchFamily="18" charset="0"/>
                <a:cs typeface="B Nazanin" panose="00000400000000000000" pitchFamily="2" charset="-78"/>
              </a:rPr>
              <a:t> محل </a:t>
            </a:r>
            <a:r>
              <a:rPr lang="fa-IR" altLang="en-US" sz="2685" dirty="0" err="1">
                <a:latin typeface="Times New Roman" pitchFamily="18" charset="0"/>
                <a:cs typeface="B Nazanin" panose="00000400000000000000" pitchFamily="2" charset="-78"/>
              </a:rPr>
              <a:t>توده‌های</a:t>
            </a:r>
            <a:r>
              <a:rPr lang="fa-IR" altLang="en-US" sz="2685" dirty="0">
                <a:latin typeface="Times New Roman" pitchFamily="18" charset="0"/>
                <a:cs typeface="B Nazanin" panose="00000400000000000000" pitchFamily="2" charset="-78"/>
              </a:rPr>
              <a:t> سرطانی را در تصاویر ماموگرافی کشف کنیم. با استفاده از این روش‌ به حساسیت 92% در </a:t>
            </a:r>
            <a:r>
              <a:rPr lang="en-US" altLang="en-US" sz="2302" dirty="0">
                <a:latin typeface="Times New Roman" pitchFamily="18" charset="0"/>
                <a:cs typeface="B Nazanin" panose="00000400000000000000" pitchFamily="2" charset="-78"/>
              </a:rPr>
              <a:t>FPPI</a:t>
            </a:r>
            <a:r>
              <a:rPr lang="fa-IR" altLang="en-US" sz="2685" dirty="0">
                <a:latin typeface="Times New Roman" pitchFamily="18" charset="0"/>
                <a:cs typeface="B Nazanin" panose="00000400000000000000" pitchFamily="2" charset="-78"/>
              </a:rPr>
              <a:t> برابر 0.93 دست یافتیم. سپس کارایی شبکه‌ </a:t>
            </a:r>
            <a:r>
              <a:rPr lang="en-US" altLang="en-US" sz="2302" dirty="0">
                <a:latin typeface="Times New Roman" pitchFamily="18" charset="0"/>
                <a:cs typeface="B Nazanin" panose="00000400000000000000" pitchFamily="2" charset="-78"/>
              </a:rPr>
              <a:t>Mask</a:t>
            </a:r>
            <a:r>
              <a:rPr lang="en-US" altLang="en-US" sz="2685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302" dirty="0">
                <a:latin typeface="Times New Roman" pitchFamily="18" charset="0"/>
                <a:cs typeface="B Nazanin" panose="00000400000000000000" pitchFamily="2" charset="-78"/>
              </a:rPr>
              <a:t>RCNN</a:t>
            </a:r>
            <a:r>
              <a:rPr lang="fa-IR" altLang="en-US" sz="2685" dirty="0">
                <a:latin typeface="Times New Roman" pitchFamily="18" charset="0"/>
                <a:cs typeface="B Nazanin" panose="00000400000000000000" pitchFamily="2" charset="-78"/>
              </a:rPr>
              <a:t> را برای </a:t>
            </a:r>
            <a:r>
              <a:rPr lang="fa-IR" altLang="en-US" sz="2685" dirty="0" err="1">
                <a:latin typeface="Times New Roman" pitchFamily="18" charset="0"/>
                <a:cs typeface="B Nazanin" panose="00000400000000000000" pitchFamily="2" charset="-78"/>
              </a:rPr>
              <a:t>دسته‌بندی</a:t>
            </a:r>
            <a:r>
              <a:rPr lang="fa-IR" altLang="en-US" sz="2685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85" dirty="0" err="1">
                <a:latin typeface="Times New Roman" pitchFamily="18" charset="0"/>
                <a:cs typeface="B Nazanin" panose="00000400000000000000" pitchFamily="2" charset="-78"/>
              </a:rPr>
              <a:t>پیکسل</a:t>
            </a:r>
            <a:r>
              <a:rPr lang="fa-IR" altLang="en-US" sz="2685" dirty="0">
                <a:latin typeface="Times New Roman" pitchFamily="18" charset="0"/>
                <a:cs typeface="B Nazanin" panose="00000400000000000000" pitchFamily="2" charset="-78"/>
              </a:rPr>
              <a:t> به </a:t>
            </a:r>
            <a:r>
              <a:rPr lang="fa-IR" altLang="en-US" sz="2685" dirty="0" err="1">
                <a:latin typeface="Times New Roman" pitchFamily="18" charset="0"/>
                <a:cs typeface="B Nazanin" panose="00000400000000000000" pitchFamily="2" charset="-78"/>
              </a:rPr>
              <a:t>پیکسل</a:t>
            </a:r>
            <a:r>
              <a:rPr lang="fa-IR" altLang="en-US" sz="2685" dirty="0">
                <a:latin typeface="Times New Roman" pitchFamily="18" charset="0"/>
                <a:cs typeface="B Nazanin" panose="00000400000000000000" pitchFamily="2" charset="-78"/>
              </a:rPr>
              <a:t> تصاویر ماموگرافی بررسی کردیم و مشاهده کردیم که این شبکه علی رغم تشخیص مناسب محل توده، در بازسازی مرزهای پیچیده </a:t>
            </a:r>
            <a:r>
              <a:rPr lang="fa-IR" altLang="en-US" sz="2685" dirty="0" err="1">
                <a:latin typeface="Times New Roman" pitchFamily="18" charset="0"/>
                <a:cs typeface="B Nazanin" panose="00000400000000000000" pitchFamily="2" charset="-78"/>
              </a:rPr>
              <a:t>توده‌ها</a:t>
            </a:r>
            <a:r>
              <a:rPr lang="fa-IR" altLang="en-US" sz="2685" dirty="0">
                <a:latin typeface="Times New Roman" pitchFamily="18" charset="0"/>
                <a:cs typeface="B Nazanin" panose="00000400000000000000" pitchFamily="2" charset="-78"/>
              </a:rPr>
              <a:t> عملکرد مناسبی ندارد.</a:t>
            </a:r>
          </a:p>
        </p:txBody>
      </p: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10877949" y="13519111"/>
            <a:ext cx="8707274" cy="119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9296" tIns="19647" rIns="39296" bIns="19647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/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برای تشخیص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توده‌های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سرطانی در تصاویر ماموگرافی از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شبکه‌های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کانوولوشنی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302" dirty="0">
                <a:latin typeface="Times New Roman" pitchFamily="18" charset="0"/>
                <a:cs typeface="B Nazanin" panose="00000400000000000000" pitchFamily="2" charset="-78"/>
              </a:rPr>
              <a:t>YOLO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، </a:t>
            </a:r>
            <a:r>
              <a:rPr lang="en-US" altLang="en-US" sz="2302" dirty="0" err="1">
                <a:latin typeface="Times New Roman" pitchFamily="18" charset="0"/>
                <a:cs typeface="B Nazanin" panose="00000400000000000000" pitchFamily="2" charset="-78"/>
              </a:rPr>
              <a:t>RetinaNet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en-US" altLang="en-US" sz="2302" dirty="0">
                <a:latin typeface="Times New Roman" pitchFamily="18" charset="0"/>
                <a:cs typeface="B Nazanin" panose="00000400000000000000" pitchFamily="2" charset="-78"/>
              </a:rPr>
              <a:t>Mask</a:t>
            </a:r>
            <a:r>
              <a:rPr lang="en-US" altLang="en-US" sz="2492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302" dirty="0">
                <a:latin typeface="Times New Roman" pitchFamily="18" charset="0"/>
                <a:cs typeface="B Nazanin" panose="00000400000000000000" pitchFamily="2" charset="-78"/>
              </a:rPr>
              <a:t>RCNN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استفاده کردیم.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برنامه‌ها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با استفاده از زبان برنامه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نویسی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پایتون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و کتابخانه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کراس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نوشته شده است.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862693" y="6920291"/>
            <a:ext cx="8910417" cy="316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just" rtl="1"/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چند نمونه از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توده‌های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کشف شده توسط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شبکه‌ها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در شکل ۳ نشان داده شده است. همچنین نمودار </a:t>
            </a:r>
            <a:r>
              <a:rPr lang="en-US" altLang="en-US" sz="2302" dirty="0">
                <a:latin typeface="Times New Roman" pitchFamily="18" charset="0"/>
                <a:cs typeface="B Nazanin" panose="00000400000000000000" pitchFamily="2" charset="-78"/>
              </a:rPr>
              <a:t>TPR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بر حسب</a:t>
            </a:r>
            <a:r>
              <a:rPr lang="en-US" altLang="en-US" sz="2302" dirty="0" err="1">
                <a:latin typeface="Times New Roman" pitchFamily="18" charset="0"/>
                <a:cs typeface="B Nazanin" panose="00000400000000000000" pitchFamily="2" charset="-78"/>
              </a:rPr>
              <a:t>IoU</a:t>
            </a:r>
            <a:r>
              <a:rPr lang="en-US" altLang="en-US" sz="2492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در شکل ۴ آمده است. برای اطمینان از اینکه نتایج بدست آمده تا حد زیادی مستقل از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دیتاست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استفاده شده است، مدل آموزش داده شده با استفاده از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دیتاست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302" dirty="0">
                <a:latin typeface="Times New Roman" pitchFamily="18" charset="0"/>
                <a:cs typeface="B Nazanin" panose="00000400000000000000" pitchFamily="2" charset="-78"/>
              </a:rPr>
              <a:t>DDSM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را بدون هیچ تغییری بر روی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دیتاست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302" dirty="0" err="1">
                <a:latin typeface="Times New Roman" pitchFamily="18" charset="0"/>
                <a:cs typeface="B Nazanin" panose="00000400000000000000" pitchFamily="2" charset="-78"/>
              </a:rPr>
              <a:t>Inbreast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تست کردیم. با توجه به اینکه کیفیت تصاویر این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دیتاست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از </a:t>
            </a:r>
            <a:r>
              <a:rPr lang="en-US" altLang="en-US" sz="2302" dirty="0">
                <a:latin typeface="Times New Roman" pitchFamily="18" charset="0"/>
                <a:cs typeface="B Nazanin" panose="00000400000000000000" pitchFamily="2" charset="-78"/>
              </a:rPr>
              <a:t>DDSM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بیشتر است، حتی نتایج بهتری از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دیتاست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302" dirty="0">
                <a:latin typeface="Times New Roman" pitchFamily="18" charset="0"/>
                <a:cs typeface="B Nazanin" panose="00000400000000000000" pitchFamily="2" charset="-78"/>
              </a:rPr>
              <a:t>DDSM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بدست آمد و با شبکه </a:t>
            </a:r>
            <a:r>
              <a:rPr lang="en-US" altLang="en-US" sz="2302" dirty="0">
                <a:latin typeface="Times New Roman" pitchFamily="18" charset="0"/>
                <a:cs typeface="B Nazanin" panose="00000400000000000000" pitchFamily="2" charset="-78"/>
              </a:rPr>
              <a:t>YOLO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، به نرخ </a:t>
            </a:r>
            <a:r>
              <a:rPr lang="en-US" altLang="en-US" sz="2302" dirty="0">
                <a:latin typeface="Times New Roman" pitchFamily="18" charset="0"/>
                <a:cs typeface="B Nazanin" panose="00000400000000000000" pitchFamily="2" charset="-78"/>
              </a:rPr>
              <a:t>TPR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برابر 92% در </a:t>
            </a:r>
            <a:r>
              <a:rPr lang="en-US" altLang="en-US" sz="2302" dirty="0" err="1">
                <a:latin typeface="Times New Roman" pitchFamily="18" charset="0"/>
                <a:cs typeface="B Nazanin" panose="00000400000000000000" pitchFamily="2" charset="-78"/>
              </a:rPr>
              <a:t>IoU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برابر 0.1 و </a:t>
            </a:r>
            <a:r>
              <a:rPr lang="en-US" altLang="en-US" sz="2302" dirty="0">
                <a:latin typeface="Times New Roman" pitchFamily="18" charset="0"/>
                <a:cs typeface="B Nazanin" panose="00000400000000000000" pitchFamily="2" charset="-78"/>
              </a:rPr>
              <a:t>FPPI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برابر 0.93</a:t>
            </a:r>
            <a:r>
              <a:rPr lang="en-US" altLang="en-US" sz="2492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دست یافتیم. همچنین در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دیتاست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302" dirty="0">
                <a:latin typeface="Times New Roman" pitchFamily="18" charset="0"/>
                <a:cs typeface="B Nazanin" panose="00000400000000000000" pitchFamily="2" charset="-78"/>
              </a:rPr>
              <a:t>DDSM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، نرخ </a:t>
            </a:r>
            <a:r>
              <a:rPr lang="en-US" altLang="en-US" sz="2302" dirty="0">
                <a:latin typeface="Times New Roman" pitchFamily="18" charset="0"/>
                <a:cs typeface="B Nazanin" panose="00000400000000000000" pitchFamily="2" charset="-78"/>
              </a:rPr>
              <a:t>TPR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90% در </a:t>
            </a:r>
            <a:r>
              <a:rPr lang="en-US" altLang="en-US" sz="2302" dirty="0">
                <a:latin typeface="Times New Roman" pitchFamily="18" charset="0"/>
                <a:cs typeface="B Nazanin" panose="00000400000000000000" pitchFamily="2" charset="-78"/>
              </a:rPr>
              <a:t>FPPI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برابر 2 بدست آمد.</a:t>
            </a: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2695352" y="19811294"/>
            <a:ext cx="5245097" cy="85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8741" tIns="29371" rIns="58741" bIns="29371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fa-IR" altLang="en-US" sz="5179" b="1" dirty="0">
                <a:cs typeface="B Titr" panose="00000700000000000000" pitchFamily="2" charset="-78"/>
              </a:rPr>
              <a:t>جمع بندی</a:t>
            </a:r>
            <a:endParaRPr lang="en-US" altLang="en-US" sz="5179" b="1" dirty="0">
              <a:cs typeface="B Titr" panose="00000700000000000000" pitchFamily="2" charset="-78"/>
            </a:endParaRPr>
          </a:p>
        </p:txBody>
      </p:sp>
      <p:sp>
        <p:nvSpPr>
          <p:cNvPr id="49" name="Text Box 40"/>
          <p:cNvSpPr txBox="1">
            <a:spLocks noChangeArrowheads="1"/>
          </p:cNvSpPr>
          <p:nvPr/>
        </p:nvSpPr>
        <p:spPr bwMode="auto">
          <a:xfrm>
            <a:off x="806371" y="21072777"/>
            <a:ext cx="8966740" cy="34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9296" tIns="19647" rIns="39296" bIns="19647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/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در این پروژه ما تعدادی از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شبکه‌های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کانوولوشنی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عمیق را که در کشف اشیا در تصاویر موفق بوده انتخاب کرده و ضمن ایجاد تغییرات لازم از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آن‌ها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برای تشخیص وجود سرطان در تصاویر ماموگرافی استفاده کردیم. روش ارائه شده به طور کاملا خودکار تصویر ماموگرافی را بررسی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می‌کند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و نواحی با احتمال وجود سرطان را شناسایی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می‌کند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. نتایج بدست آمده نشان می دهد که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شبکه‌های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کانوولوشنی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عمیق در این مسئله نیز موفق هستند. محدودیت اصلی در این مسئله کوچک بودن اندازه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دیتاست‌های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موجود است. میتوان انتظار داشت در صورت فراهم شدن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دیتاست‌های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بزرگتر، دقت این روش افزایش یابد و این روش مورد استفاده پزشکان قرار گیرد. حتی در بلند مدت تحلیل تصاویر ماموگرافی با این روش </a:t>
            </a:r>
            <a:r>
              <a:rPr lang="fa-IR" altLang="en-US" sz="2492" dirty="0" err="1">
                <a:latin typeface="Times New Roman" pitchFamily="18" charset="0"/>
                <a:cs typeface="B Nazanin" panose="00000400000000000000" pitchFamily="2" charset="-78"/>
              </a:rPr>
              <a:t>می‌تواند</a:t>
            </a:r>
            <a:r>
              <a:rPr lang="fa-IR" altLang="en-US" sz="2492" dirty="0">
                <a:latin typeface="Times New Roman" pitchFamily="18" charset="0"/>
                <a:cs typeface="B Nazanin" panose="00000400000000000000" pitchFamily="2" charset="-78"/>
              </a:rPr>
              <a:t> به صورت کاملا خودکار انجام گیرد.</a:t>
            </a:r>
            <a:endParaRPr lang="fa-IR" altLang="en-US" sz="2302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3297826" y="25332187"/>
            <a:ext cx="3845265" cy="85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8741" tIns="29371" rIns="58741" bIns="29371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fa-IR" altLang="en-US" sz="5179" dirty="0">
                <a:cs typeface="B Titr" panose="00000700000000000000" pitchFamily="2" charset="-78"/>
              </a:rPr>
              <a:t>مراجع</a:t>
            </a:r>
            <a:r>
              <a:rPr lang="en-US" altLang="en-US" sz="5179" dirty="0">
                <a:cs typeface="B Titr" panose="00000700000000000000" pitchFamily="2" charset="-78"/>
              </a:rPr>
              <a:t> </a:t>
            </a:r>
            <a:r>
              <a:rPr lang="fa-IR" altLang="en-US" sz="5179" dirty="0">
                <a:cs typeface="B Titr" panose="00000700000000000000" pitchFamily="2" charset="-78"/>
              </a:rPr>
              <a:t>اصلی</a:t>
            </a:r>
            <a:endParaRPr lang="en-US" altLang="en-US" sz="5179" dirty="0">
              <a:cs typeface="B Titr" panose="00000700000000000000" pitchFamily="2" charset="-78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862694" y="26425438"/>
            <a:ext cx="8557124" cy="172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9296" tIns="19647" rIns="39296" bIns="19647">
            <a:spAutoFit/>
          </a:bodyPr>
          <a:lstStyle>
            <a:lvl1pPr marL="27305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517525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76200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00330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1247775" indent="-274638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17049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1621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26193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0765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95000"/>
              </a:lnSpc>
              <a:buFontTx/>
              <a:buAutoNum type="arabicPeriod"/>
            </a:pPr>
            <a:r>
              <a:rPr lang="en-US" altLang="en-US" sz="1918" b="1" dirty="0">
                <a:latin typeface="Times New Roman" pitchFamily="18" charset="0"/>
              </a:rPr>
              <a:t>D. </a:t>
            </a:r>
            <a:r>
              <a:rPr lang="en-US" altLang="en-US" sz="1918" b="1" dirty="0" err="1">
                <a:latin typeface="Times New Roman" pitchFamily="18" charset="0"/>
              </a:rPr>
              <a:t>Ribli</a:t>
            </a:r>
            <a:r>
              <a:rPr lang="en-US" altLang="en-US" sz="1918" b="1" dirty="0">
                <a:latin typeface="Times New Roman" pitchFamily="18" charset="0"/>
              </a:rPr>
              <a:t>, A. </a:t>
            </a:r>
            <a:r>
              <a:rPr lang="en-US" altLang="en-US" sz="1918" b="1" dirty="0" err="1">
                <a:latin typeface="Times New Roman" pitchFamily="18" charset="0"/>
              </a:rPr>
              <a:t>Horváth</a:t>
            </a:r>
            <a:r>
              <a:rPr lang="en-US" altLang="en-US" sz="1918" b="1" dirty="0">
                <a:latin typeface="Times New Roman" pitchFamily="18" charset="0"/>
              </a:rPr>
              <a:t>, Z. Unger, P. </a:t>
            </a:r>
            <a:r>
              <a:rPr lang="en-US" altLang="en-US" sz="1918" b="1" dirty="0" err="1">
                <a:latin typeface="Times New Roman" pitchFamily="18" charset="0"/>
              </a:rPr>
              <a:t>Pollner</a:t>
            </a:r>
            <a:r>
              <a:rPr lang="en-US" altLang="en-US" sz="1918" b="1" dirty="0">
                <a:latin typeface="Times New Roman" pitchFamily="18" charset="0"/>
              </a:rPr>
              <a:t>, I. </a:t>
            </a:r>
            <a:r>
              <a:rPr lang="en-US" altLang="en-US" sz="1918" b="1" dirty="0" err="1">
                <a:latin typeface="Times New Roman" pitchFamily="18" charset="0"/>
              </a:rPr>
              <a:t>Csabai</a:t>
            </a:r>
            <a:r>
              <a:rPr lang="en-US" altLang="en-US" sz="1918" b="1" dirty="0">
                <a:latin typeface="Times New Roman" pitchFamily="18" charset="0"/>
              </a:rPr>
              <a:t>, Detecting and classifying lesions in mammograms with Deep Learning, Scientific Reports, vol. 8, no. 4165, 2018</a:t>
            </a:r>
          </a:p>
          <a:p>
            <a:pPr algn="just">
              <a:lnSpc>
                <a:spcPct val="95000"/>
              </a:lnSpc>
              <a:buFontTx/>
              <a:buAutoNum type="arabicPeriod"/>
            </a:pPr>
            <a:r>
              <a:rPr lang="en-US" altLang="en-US" sz="1918" b="1" dirty="0">
                <a:latin typeface="Times New Roman" pitchFamily="18" charset="0"/>
              </a:rPr>
              <a:t>N. </a:t>
            </a:r>
            <a:r>
              <a:rPr lang="en-US" altLang="en-US" sz="1918" b="1" dirty="0" err="1">
                <a:latin typeface="Times New Roman" pitchFamily="18" charset="0"/>
              </a:rPr>
              <a:t>Dhungel</a:t>
            </a:r>
            <a:r>
              <a:rPr lang="en-US" altLang="en-US" sz="1918" b="1" dirty="0">
                <a:latin typeface="Times New Roman" pitchFamily="18" charset="0"/>
              </a:rPr>
              <a:t>, G. Carneiro, A. P. Bradley, “A deep learning approach for the analysis of masses in mammograms with minimal user intervention,” Medical Image Analysis, vol. 37, pp. 114-128, 2017</a:t>
            </a:r>
            <a:endParaRPr lang="fa-IR" altLang="en-US" sz="1918" b="1" dirty="0"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23414" y="18924096"/>
            <a:ext cx="6594097" cy="3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 fontAlgn="auto">
              <a:spcBef>
                <a:spcPts val="0"/>
              </a:spcBef>
              <a:spcAft>
                <a:spcPts val="0"/>
              </a:spcAft>
            </a:pPr>
            <a:r>
              <a:rPr lang="fa-IR" sz="1726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شکل ۴، نمودار </a:t>
            </a:r>
            <a:r>
              <a:rPr lang="en-US" sz="1726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TPR</a:t>
            </a:r>
            <a:r>
              <a:rPr lang="fa-IR" sz="1726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بر حسب </a:t>
            </a:r>
            <a:r>
              <a:rPr lang="en-US" sz="1726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endParaRPr lang="en-US" sz="1726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440119" y="28633825"/>
            <a:ext cx="2009677" cy="53250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7695" tIns="43848" rIns="87695" bIns="43848" numCol="1" rtlCol="0" anchor="ctr" anchorCtr="0" compatLnSpc="1">
            <a:prstTxWarp prst="textNoShape">
              <a:avLst/>
            </a:prstTxWarp>
          </a:bodyPr>
          <a:lstStyle/>
          <a:p>
            <a:pPr defTabSz="3353705" rtl="1"/>
            <a:r>
              <a:rPr lang="fa-IR" sz="2110" b="1" dirty="0">
                <a:cs typeface="B Nazanin" panose="00000400000000000000" pitchFamily="2" charset="-78"/>
              </a:rPr>
              <a:t>شماره پوستر: </a:t>
            </a:r>
            <a:r>
              <a:rPr lang="en-US" sz="2110" b="1" dirty="0">
                <a:cs typeface="B Nazanin" panose="00000400000000000000" pitchFamily="2" charset="-78"/>
              </a:rPr>
              <a:t>xx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CE5D04-365D-421D-847B-CF9B92A679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9911" y="12862116"/>
            <a:ext cx="7761102" cy="5835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34265B-F7B5-4D94-B20B-9150054222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74" y="10260223"/>
            <a:ext cx="2393594" cy="2033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CF477F-FE6F-4A39-AED7-95853064CC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499" y="10287089"/>
            <a:ext cx="2393594" cy="2006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F70561-18E4-42E5-8B50-14B09CA2DA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31" y="10295089"/>
            <a:ext cx="2382847" cy="20333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D421C88-64DB-475C-92DC-CD90A5198E6E}"/>
              </a:ext>
            </a:extLst>
          </p:cNvPr>
          <p:cNvSpPr/>
          <p:nvPr/>
        </p:nvSpPr>
        <p:spPr>
          <a:xfrm>
            <a:off x="1729541" y="12705890"/>
            <a:ext cx="7046811" cy="3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 fontAlgn="auto">
              <a:spcBef>
                <a:spcPts val="0"/>
              </a:spcBef>
              <a:spcAft>
                <a:spcPts val="0"/>
              </a:spcAft>
            </a:pPr>
            <a:r>
              <a:rPr lang="fa-IR" sz="1726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شکل ۳، چند نمونه از </a:t>
            </a:r>
            <a:r>
              <a:rPr lang="fa-IR" sz="1726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پیشبینی‌های</a:t>
            </a:r>
            <a:r>
              <a:rPr lang="fa-IR" sz="1726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1726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شبکه‌ها</a:t>
            </a:r>
            <a:r>
              <a:rPr lang="fa-IR" sz="1726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، بخش رنگی محل توده پیشبینی شده توسط شبکه است</a:t>
            </a:r>
            <a:endParaRPr lang="en-US" sz="1726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0FCF25-2C84-4FD9-A81D-D6A5BCFEC7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6537" y="22680614"/>
            <a:ext cx="9186053" cy="2469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708F2A-49AC-4C4F-A2B3-0023D4218A73}"/>
              </a:ext>
            </a:extLst>
          </p:cNvPr>
          <p:cNvSpPr txBox="1"/>
          <p:nvPr/>
        </p:nvSpPr>
        <p:spPr>
          <a:xfrm>
            <a:off x="10898222" y="25372982"/>
            <a:ext cx="8707276" cy="2393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1"/>
            <a:r>
              <a:rPr lang="fa-IR" altLang="en-US" sz="2492" b="1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تنظیمات</a:t>
            </a:r>
            <a:r>
              <a:rPr lang="fa-IR" altLang="en-US" sz="2492" b="1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492" b="1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شبکه‌ها</a:t>
            </a:r>
            <a:r>
              <a:rPr lang="fa-IR" altLang="en-US" sz="2492" b="1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و یادگیری انتقالی:</a:t>
            </a:r>
          </a:p>
          <a:p>
            <a:pPr lvl="0" algn="just" rtl="1"/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برای تطابق </a:t>
            </a:r>
            <a:r>
              <a:rPr lang="fa-IR" altLang="en-US" sz="2492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شبکه‌ها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با </a:t>
            </a:r>
            <a:r>
              <a:rPr lang="fa-IR" altLang="en-US" sz="2492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دیتاست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برخی تغییرات مانند تغییر مقیاس کادرهای محور، کاهش تعداد </a:t>
            </a:r>
            <a:r>
              <a:rPr lang="fa-IR" altLang="en-US" sz="2492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ناحیه‌های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پیشنهادی در هر تصویر و کاهش مقدار </a:t>
            </a:r>
            <a:r>
              <a:rPr lang="en-US" altLang="en-US" sz="230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NMS</a:t>
            </a:r>
            <a:r>
              <a:rPr lang="fa-IR" altLang="en-US" sz="230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در </a:t>
            </a:r>
            <a:r>
              <a:rPr lang="fa-IR" altLang="en-US" sz="2302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شبکه‌ها</a:t>
            </a:r>
            <a:r>
              <a:rPr lang="fa-IR" altLang="en-US" sz="230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انجام شد</a:t>
            </a:r>
            <a:r>
              <a:rPr lang="fa-IR" altLang="en-US" sz="2492" b="1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. 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همچنین برای غلبه بر مشکل محدود بودن اندازه </a:t>
            </a:r>
            <a:r>
              <a:rPr lang="fa-IR" altLang="en-US" sz="2492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دیتاست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‌ از یادگیری انتقالی استفاده شده است و پارامترهای شبکه‌ با پارامترهای بدست آمده از آموزش بر روی </a:t>
            </a:r>
            <a:r>
              <a:rPr lang="en-US" altLang="en-US" sz="230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ImageNet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492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مقداردهی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اولیه شده است.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85D116-B3A9-448B-9026-2CFC4ECB1648}"/>
              </a:ext>
            </a:extLst>
          </p:cNvPr>
          <p:cNvSpPr/>
          <p:nvPr/>
        </p:nvSpPr>
        <p:spPr>
          <a:xfrm>
            <a:off x="11954811" y="24532237"/>
            <a:ext cx="6594097" cy="3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 fontAlgn="auto">
              <a:spcBef>
                <a:spcPts val="0"/>
              </a:spcBef>
              <a:spcAft>
                <a:spcPts val="0"/>
              </a:spcAft>
            </a:pPr>
            <a:r>
              <a:rPr lang="fa-IR" sz="1726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شکل ۲، پردازش تصویر ورودی</a:t>
            </a:r>
            <a:endParaRPr lang="en-US" sz="1726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6D980B-169C-4B75-90ED-9837FB1111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949" y="15079179"/>
            <a:ext cx="8687000" cy="27576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2556E4-565F-4B86-8FAC-98DB2B2AB97C}"/>
              </a:ext>
            </a:extLst>
          </p:cNvPr>
          <p:cNvSpPr txBox="1"/>
          <p:nvPr/>
        </p:nvSpPr>
        <p:spPr>
          <a:xfrm>
            <a:off x="10898222" y="18866086"/>
            <a:ext cx="8707276" cy="392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1"/>
            <a:r>
              <a:rPr lang="fa-IR" altLang="en-US" sz="2492" b="1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دیتاست</a:t>
            </a:r>
            <a:r>
              <a:rPr lang="fa-IR" altLang="en-US" sz="2492" b="1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:</a:t>
            </a:r>
          </a:p>
          <a:p>
            <a:pPr lvl="0" algn="just" rtl="1"/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در این پروژه از </a:t>
            </a:r>
            <a:r>
              <a:rPr lang="fa-IR" altLang="en-US" sz="2492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دیتاست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30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DDSM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en-US" altLang="en-US" sz="2302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INBreast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استفاده کردیم.</a:t>
            </a:r>
            <a:r>
              <a:rPr lang="en-US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در حالت اول آموزش و تست بر روی </a:t>
            </a:r>
            <a:r>
              <a:rPr lang="fa-IR" altLang="en-US" sz="2492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دیتاست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30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DDSM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و در</a:t>
            </a:r>
            <a:r>
              <a:rPr lang="en-US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حالت دوم آموزش بر روی </a:t>
            </a:r>
            <a:r>
              <a:rPr lang="en-US" altLang="en-US" sz="230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DDSM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و تست بر روی </a:t>
            </a:r>
            <a:r>
              <a:rPr lang="fa-IR" altLang="en-US" sz="2492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دیتاست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302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Inbreast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انجام شد.</a:t>
            </a:r>
            <a:endParaRPr lang="fa-IR" altLang="en-US" sz="2492" b="1" dirty="0">
              <a:solidFill>
                <a:srgbClr val="000000"/>
              </a:solidFill>
              <a:latin typeface="Times New Roman" pitchFamily="18" charset="0"/>
              <a:cs typeface="B Nazanin" panose="00000400000000000000" pitchFamily="2" charset="-78"/>
            </a:endParaRPr>
          </a:p>
          <a:p>
            <a:pPr lvl="0" algn="just" rtl="1"/>
            <a:endParaRPr lang="fa-IR" altLang="en-US" sz="2492" b="1" dirty="0">
              <a:solidFill>
                <a:srgbClr val="000000"/>
              </a:solidFill>
              <a:latin typeface="Times New Roman" pitchFamily="18" charset="0"/>
              <a:cs typeface="B Nazanin" panose="00000400000000000000" pitchFamily="2" charset="-78"/>
            </a:endParaRPr>
          </a:p>
          <a:p>
            <a:pPr lvl="0" algn="just" rtl="1"/>
            <a:r>
              <a:rPr lang="fa-IR" altLang="en-US" sz="2492" b="1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پیش‌پردازش</a:t>
            </a:r>
            <a:r>
              <a:rPr lang="fa-IR" altLang="en-US" sz="2492" b="1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تصاویر و </a:t>
            </a:r>
            <a:r>
              <a:rPr lang="fa-IR" altLang="en-US" sz="2492" b="1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داده‌افزایی</a:t>
            </a:r>
            <a:r>
              <a:rPr lang="fa-IR" altLang="en-US" sz="2492" b="1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:</a:t>
            </a:r>
          </a:p>
          <a:p>
            <a:pPr lvl="0" algn="just" rtl="1"/>
            <a:r>
              <a:rPr lang="fa-IR" altLang="en-US" sz="2492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روش‌های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مختلفی مانند </a:t>
            </a:r>
            <a:r>
              <a:rPr lang="fa-IR" altLang="en-US" sz="2492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الگوریتم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30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CLAHE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برای </a:t>
            </a:r>
            <a:r>
              <a:rPr lang="fa-IR" altLang="en-US" sz="2492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پیش‌پردازش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تصاویر مورد بررسی قرار گرفت اما تاثیر زیادی بر روی عملکرد شبکه نداشت بنابراین تنها تغییراتی مطابق شکل ۲ بر تصاویر اعمال شد. همچنین برای جلوگیری از </a:t>
            </a:r>
            <a:r>
              <a:rPr lang="fa-IR" altLang="en-US" sz="2492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بیش‌برازش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شبکه، </a:t>
            </a:r>
            <a:r>
              <a:rPr lang="fa-IR" altLang="en-US" sz="2492" dirty="0" err="1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داده‌افزایی</a:t>
            </a:r>
            <a:r>
              <a:rPr lang="fa-IR" altLang="en-US" sz="2492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آنلاین مورد استفاده قرار گرفته است.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031161-84F8-4AAF-ABCA-EDBCA618144D}"/>
              </a:ext>
            </a:extLst>
          </p:cNvPr>
          <p:cNvSpPr/>
          <p:nvPr/>
        </p:nvSpPr>
        <p:spPr>
          <a:xfrm>
            <a:off x="12002518" y="18126545"/>
            <a:ext cx="6594097" cy="3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 fontAlgn="auto">
              <a:spcBef>
                <a:spcPts val="0"/>
              </a:spcBef>
              <a:spcAft>
                <a:spcPts val="0"/>
              </a:spcAft>
            </a:pPr>
            <a:r>
              <a:rPr lang="fa-IR" sz="1726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شکل ۱، ساختار</a:t>
            </a:r>
            <a:r>
              <a:rPr lang="fa-IR" sz="1726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26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 RCNN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49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49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06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745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Default Design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70x100 cm vertical poster template</dc:title>
  <dc:creator>Ethan Shulda;www.postersession.com</dc:creator>
  <cp:keywords>www.postersession.com</cp:keywords>
  <dc:description>©MegaPrint Inc. 2009-2015</dc:description>
  <cp:lastModifiedBy>Farzad Mehri</cp:lastModifiedBy>
  <cp:revision>221</cp:revision>
  <dcterms:created xsi:type="dcterms:W3CDTF">2008-12-04T00:20:37Z</dcterms:created>
  <dcterms:modified xsi:type="dcterms:W3CDTF">2019-09-13T14:28:49Z</dcterms:modified>
</cp:coreProperties>
</file>