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62" r:id="rId6"/>
    <p:sldId id="257" r:id="rId7"/>
    <p:sldId id="264" r:id="rId8"/>
    <p:sldId id="265" r:id="rId9"/>
    <p:sldId id="266" r:id="rId10"/>
    <p:sldId id="267" r:id="rId11"/>
    <p:sldId id="263"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280" autoAdjust="0"/>
  </p:normalViewPr>
  <p:slideViewPr>
    <p:cSldViewPr snapToGrid="0">
      <p:cViewPr varScale="1">
        <p:scale>
          <a:sx n="39" d="100"/>
          <a:sy n="39" d="100"/>
        </p:scale>
        <p:origin x="40" y="6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62811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37345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5/29/2020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72" y="2370971"/>
            <a:ext cx="8161151" cy="2387600"/>
          </a:xfrm>
        </p:spPr>
        <p:txBody>
          <a:bodyPr>
            <a:normAutofit fontScale="90000"/>
          </a:bodyPr>
          <a:lstStyle/>
          <a:p>
            <a:r>
              <a:rPr lang="en-US" sz="4000" dirty="0" smtClean="0"/>
              <a:t>FINAL PROJECT JCDS01 BKS</a:t>
            </a:r>
            <a:br>
              <a:rPr lang="en-US" sz="4000" dirty="0" smtClean="0"/>
            </a:br>
            <a:r>
              <a:rPr lang="en-US" sz="7200" b="1" dirty="0" smtClean="0">
                <a:latin typeface="Britannic Bold" panose="020B0903060703020204" pitchFamily="34" charset="0"/>
              </a:rPr>
              <a:t>TELECOM COMPANY CUSTOMER CHURN PREDICTION</a:t>
            </a:r>
            <a:endParaRPr lang="en-US" sz="7200" dirty="0">
              <a:latin typeface="Britannic Bold" panose="020B0903060703020204" pitchFamily="34" charset="0"/>
            </a:endParaRPr>
          </a:p>
        </p:txBody>
      </p:sp>
      <p:sp>
        <p:nvSpPr>
          <p:cNvPr id="3" name="Subtitle 2"/>
          <p:cNvSpPr>
            <a:spLocks noGrp="1"/>
          </p:cNvSpPr>
          <p:nvPr>
            <p:ph type="subTitle" idx="1"/>
          </p:nvPr>
        </p:nvSpPr>
        <p:spPr>
          <a:xfrm>
            <a:off x="450746" y="4878140"/>
            <a:ext cx="6705599" cy="856238"/>
          </a:xfrm>
        </p:spPr>
        <p:txBody>
          <a:bodyPr>
            <a:normAutofit/>
          </a:bodyPr>
          <a:lstStyle/>
          <a:p>
            <a:r>
              <a:rPr lang="en-US" dirty="0" smtClean="0"/>
              <a:t>ALFARAH JOHANTIKA</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Homepage</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48" y="1499396"/>
            <a:ext cx="11028385" cy="5081018"/>
          </a:xfrm>
          <a:prstGeom prst="rect">
            <a:avLst/>
          </a:prstGeom>
        </p:spPr>
      </p:pic>
    </p:spTree>
    <p:extLst>
      <p:ext uri="{BB962C8B-B14F-4D97-AF65-F5344CB8AC3E}">
        <p14:creationId xmlns:p14="http://schemas.microsoft.com/office/powerpoint/2010/main" val="23866310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30" y="0"/>
            <a:ext cx="11930742" cy="1208868"/>
          </a:xfrm>
        </p:spPr>
        <p:txBody>
          <a:bodyPr>
            <a:normAutofit fontScale="90000"/>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Current Costumers Profile</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1683661"/>
            <a:ext cx="12153900" cy="4699000"/>
          </a:xfrm>
          <a:prstGeom prst="rect">
            <a:avLst/>
          </a:prstGeom>
        </p:spPr>
      </p:pic>
    </p:spTree>
    <p:extLst>
      <p:ext uri="{BB962C8B-B14F-4D97-AF65-F5344CB8AC3E}">
        <p14:creationId xmlns:p14="http://schemas.microsoft.com/office/powerpoint/2010/main" val="338045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30" y="0"/>
            <a:ext cx="11930742" cy="1208868"/>
          </a:xfrm>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Insight Statistic</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04" y="1361632"/>
            <a:ext cx="11855450" cy="5473700"/>
          </a:xfrm>
          <a:prstGeom prst="rect">
            <a:avLst/>
          </a:prstGeom>
        </p:spPr>
      </p:pic>
    </p:spTree>
    <p:extLst>
      <p:ext uri="{BB962C8B-B14F-4D97-AF65-F5344CB8AC3E}">
        <p14:creationId xmlns:p14="http://schemas.microsoft.com/office/powerpoint/2010/main" val="20508120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Background Issue</a:t>
            </a:r>
            <a:endParaRPr lang="en-US" sz="4800" b="1" dirty="0">
              <a:latin typeface="Segoe UI Semibold" panose="020B0702040204020203" pitchFamily="34" charset="0"/>
              <a:cs typeface="Segoe UI Semibold" panose="020B0702040204020203" pitchFamily="34" charset="0"/>
            </a:endParaRPr>
          </a:p>
        </p:txBody>
      </p:sp>
      <p:sp>
        <p:nvSpPr>
          <p:cNvPr id="3" name="Content Placeholder 2"/>
          <p:cNvSpPr>
            <a:spLocks noGrp="1"/>
          </p:cNvSpPr>
          <p:nvPr>
            <p:ph idx="1"/>
          </p:nvPr>
        </p:nvSpPr>
        <p:spPr>
          <a:xfrm>
            <a:off x="667720" y="1825624"/>
            <a:ext cx="4876800" cy="4447761"/>
          </a:xfrm>
        </p:spPr>
        <p:txBody>
          <a:bodyPr>
            <a:noAutofit/>
          </a:bodyPr>
          <a:lstStyle/>
          <a:p>
            <a:r>
              <a:rPr lang="en-US" sz="1800" dirty="0" smtClean="0"/>
              <a:t>Customer attrition or also known as customer churn or turnover is the loss of customers from company.</a:t>
            </a:r>
          </a:p>
          <a:p>
            <a:pPr algn="just"/>
            <a:r>
              <a:rPr lang="en-US" sz="1800" dirty="0" smtClean="0"/>
              <a:t>This is one of the most cases in business life, especially in service companies. As they don’t want to lose the customer anymore, they will use customer attrition analysis and the rates as one of their key business metrics because the cost of retaining an existing customer is far less than acquiring a new one.</a:t>
            </a:r>
            <a:endParaRPr lang="en-US" sz="1800" dirty="0"/>
          </a:p>
          <a:p>
            <a:endParaRPr lang="en-US" sz="1800" dirty="0" smtClean="0"/>
          </a:p>
          <a:p>
            <a:endParaRPr lang="en-US" sz="1800" dirty="0"/>
          </a:p>
        </p:txBody>
      </p:sp>
      <p:pic>
        <p:nvPicPr>
          <p:cNvPr id="1028" name="Picture 4" descr="Predict &amp; Reduce Customer Churn using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154" y="2259576"/>
            <a:ext cx="609600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Project Purpose</a:t>
            </a:r>
            <a:endParaRPr lang="en-US" sz="4800" dirty="0"/>
          </a:p>
        </p:txBody>
      </p:sp>
      <p:sp>
        <p:nvSpPr>
          <p:cNvPr id="3" name="Content Placeholder 2"/>
          <p:cNvSpPr>
            <a:spLocks noGrp="1"/>
          </p:cNvSpPr>
          <p:nvPr>
            <p:ph idx="1"/>
          </p:nvPr>
        </p:nvSpPr>
        <p:spPr>
          <a:xfrm>
            <a:off x="604434" y="1432961"/>
            <a:ext cx="11189776" cy="1493638"/>
          </a:xfrm>
        </p:spPr>
        <p:txBody>
          <a:bodyPr>
            <a:noAutofit/>
          </a:bodyPr>
          <a:lstStyle/>
          <a:p>
            <a:r>
              <a:rPr lang="en-US" sz="2000" dirty="0" smtClean="0"/>
              <a:t>This project </a:t>
            </a:r>
            <a:r>
              <a:rPr lang="en-US" sz="2000" dirty="0" smtClean="0"/>
              <a:t>aims to predict customer churn by assessing their propensity of risk to churn. The model generates small prioritized list of potential defectors and it will be focused to the set of the customer base who are most vulnerable to churn.</a:t>
            </a:r>
            <a:endParaRPr lang="en-US" sz="2000" dirty="0" smtClean="0"/>
          </a:p>
          <a:p>
            <a:endParaRPr lang="en-US" sz="2000" dirty="0"/>
          </a:p>
        </p:txBody>
      </p:sp>
      <p:pic>
        <p:nvPicPr>
          <p:cNvPr id="2050" name="Picture 2" descr="Customer Churn Rate Analysis and Management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30" y="2942094"/>
            <a:ext cx="6202919" cy="347363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7256810" y="3081578"/>
            <a:ext cx="4335921" cy="232448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The Benefits?</a:t>
            </a:r>
          </a:p>
          <a:p>
            <a:pPr marL="285750" indent="-285750">
              <a:lnSpc>
                <a:spcPct val="120000"/>
              </a:lnSpc>
              <a:spcBef>
                <a:spcPts val="0"/>
              </a:spcBef>
              <a:spcAft>
                <a:spcPts val="0"/>
              </a:spcAft>
              <a:buFont typeface="Wingdings" panose="05000000000000000000" pitchFamily="2" charset="2"/>
              <a:buChar char="ü"/>
            </a:pPr>
            <a:r>
              <a:rPr lang="en-US" sz="1800" dirty="0" smtClean="0"/>
              <a:t>Saving more cost</a:t>
            </a:r>
          </a:p>
          <a:p>
            <a:pPr marL="285750" indent="-285750">
              <a:lnSpc>
                <a:spcPct val="120000"/>
              </a:lnSpc>
              <a:spcBef>
                <a:spcPts val="0"/>
              </a:spcBef>
              <a:spcAft>
                <a:spcPts val="0"/>
              </a:spcAft>
              <a:buFont typeface="Wingdings" panose="05000000000000000000" pitchFamily="2" charset="2"/>
              <a:buChar char="ü"/>
            </a:pPr>
            <a:r>
              <a:rPr lang="en-US" sz="1800" dirty="0" smtClean="0"/>
              <a:t>Keep in touch with customers</a:t>
            </a:r>
          </a:p>
          <a:p>
            <a:pPr marL="285750" indent="-285750">
              <a:lnSpc>
                <a:spcPct val="120000"/>
              </a:lnSpc>
              <a:spcBef>
                <a:spcPts val="0"/>
              </a:spcBef>
              <a:spcAft>
                <a:spcPts val="0"/>
              </a:spcAft>
              <a:buFont typeface="Wingdings" panose="05000000000000000000" pitchFamily="2" charset="2"/>
              <a:buChar char="ü"/>
            </a:pPr>
            <a:r>
              <a:rPr lang="en-US" sz="1800" dirty="0" smtClean="0"/>
              <a:t>Improving after-sales service</a:t>
            </a:r>
          </a:p>
          <a:p>
            <a:pPr marL="285750" indent="-285750">
              <a:lnSpc>
                <a:spcPct val="120000"/>
              </a:lnSpc>
              <a:spcBef>
                <a:spcPts val="0"/>
              </a:spcBef>
              <a:spcAft>
                <a:spcPts val="0"/>
              </a:spcAft>
              <a:buFont typeface="Wingdings" panose="05000000000000000000" pitchFamily="2" charset="2"/>
              <a:buChar char="ü"/>
            </a:pPr>
            <a:r>
              <a:rPr lang="en-US" sz="1800" dirty="0" smtClean="0"/>
              <a:t>… </a:t>
            </a:r>
            <a:r>
              <a:rPr lang="en-US" sz="1800" dirty="0" err="1" smtClean="0"/>
              <a:t>etc</a:t>
            </a:r>
            <a:endParaRPr lang="en-US" sz="1800" dirty="0" smtClean="0"/>
          </a:p>
          <a:p>
            <a:endParaRPr lang="en-US" sz="1800"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Data Information</a:t>
            </a:r>
            <a:endParaRPr lang="en-US" sz="4800" dirty="0"/>
          </a:p>
        </p:txBody>
      </p:sp>
      <p:sp>
        <p:nvSpPr>
          <p:cNvPr id="3" name="Content Placeholder 2"/>
          <p:cNvSpPr>
            <a:spLocks noGrp="1"/>
          </p:cNvSpPr>
          <p:nvPr>
            <p:ph idx="1"/>
          </p:nvPr>
        </p:nvSpPr>
        <p:spPr>
          <a:xfrm>
            <a:off x="464952" y="1794631"/>
            <a:ext cx="11282763" cy="3180324"/>
          </a:xfrm>
        </p:spPr>
        <p:txBody>
          <a:bodyPr>
            <a:normAutofit/>
          </a:bodyPr>
          <a:lstStyle/>
          <a:p>
            <a:pPr>
              <a:lnSpc>
                <a:spcPct val="100000"/>
              </a:lnSpc>
              <a:spcBef>
                <a:spcPts val="0"/>
              </a:spcBef>
              <a:spcAft>
                <a:spcPts val="600"/>
              </a:spcAft>
            </a:pPr>
            <a:r>
              <a:rPr lang="en-US" sz="1800" dirty="0" smtClean="0"/>
              <a:t>Source		: Telco Customer Churn (</a:t>
            </a:r>
            <a:r>
              <a:rPr lang="en-US" sz="1800" dirty="0" err="1" smtClean="0"/>
              <a:t>Kaggle</a:t>
            </a:r>
            <a:r>
              <a:rPr lang="en-US" sz="1800" dirty="0" smtClean="0"/>
              <a:t>)</a:t>
            </a:r>
          </a:p>
          <a:p>
            <a:pPr>
              <a:lnSpc>
                <a:spcPct val="100000"/>
              </a:lnSpc>
              <a:spcBef>
                <a:spcPts val="0"/>
              </a:spcBef>
              <a:spcAft>
                <a:spcPts val="600"/>
              </a:spcAft>
            </a:pPr>
            <a:r>
              <a:rPr lang="en-US" sz="1800" dirty="0" smtClean="0"/>
              <a:t>Link 		: </a:t>
            </a:r>
            <a:r>
              <a:rPr lang="en-US" sz="1800" dirty="0">
                <a:hlinkClick r:id="rId2"/>
              </a:rPr>
              <a:t>https://</a:t>
            </a:r>
            <a:r>
              <a:rPr lang="en-US" sz="1800" dirty="0" smtClean="0">
                <a:hlinkClick r:id="rId2"/>
              </a:rPr>
              <a:t>www.kaggle.com/blastchar/telco-customer-churn</a:t>
            </a:r>
            <a:endParaRPr lang="en-US" sz="1800" dirty="0" smtClean="0"/>
          </a:p>
          <a:p>
            <a:pPr>
              <a:lnSpc>
                <a:spcPct val="100000"/>
              </a:lnSpc>
              <a:spcBef>
                <a:spcPts val="0"/>
              </a:spcBef>
              <a:spcAft>
                <a:spcPts val="600"/>
              </a:spcAft>
            </a:pPr>
            <a:r>
              <a:rPr lang="en-US" sz="1800" dirty="0" smtClean="0"/>
              <a:t>Total Sample	: 7043</a:t>
            </a:r>
          </a:p>
          <a:p>
            <a:pPr>
              <a:lnSpc>
                <a:spcPct val="100000"/>
              </a:lnSpc>
              <a:spcBef>
                <a:spcPts val="0"/>
              </a:spcBef>
              <a:spcAft>
                <a:spcPts val="600"/>
              </a:spcAft>
            </a:pPr>
            <a:r>
              <a:rPr lang="en-US" sz="1800" dirty="0" smtClean="0"/>
              <a:t>Columns		: 21</a:t>
            </a:r>
          </a:p>
          <a:p>
            <a:pPr lvl="0" algn="just">
              <a:lnSpc>
                <a:spcPct val="100000"/>
              </a:lnSpc>
              <a:spcBef>
                <a:spcPts val="0"/>
              </a:spcBef>
              <a:spcAft>
                <a:spcPts val="600"/>
              </a:spcAft>
            </a:pPr>
            <a:r>
              <a:rPr lang="en-US" sz="1800" dirty="0" smtClean="0"/>
              <a:t>Features		: </a:t>
            </a:r>
            <a:r>
              <a:rPr lang="en-US" sz="1800" dirty="0">
                <a:ea typeface="Roboto Mono"/>
              </a:rPr>
              <a:t>['</a:t>
            </a:r>
            <a:r>
              <a:rPr lang="en-US" sz="1800" dirty="0" err="1">
                <a:ea typeface="Roboto Mono"/>
              </a:rPr>
              <a:t>customerID</a:t>
            </a:r>
            <a:r>
              <a:rPr lang="en-US" sz="1800" dirty="0">
                <a:ea typeface="Roboto Mono"/>
              </a:rPr>
              <a:t>', 'gender', '</a:t>
            </a:r>
            <a:r>
              <a:rPr lang="en-US" sz="1800" dirty="0" err="1">
                <a:ea typeface="Roboto Mono"/>
              </a:rPr>
              <a:t>SeniorCitizen</a:t>
            </a:r>
            <a:r>
              <a:rPr lang="en-US" sz="1800" dirty="0">
                <a:ea typeface="Roboto Mono"/>
              </a:rPr>
              <a:t>', 'Partner', 'Dependents', 'tenure', '</a:t>
            </a:r>
            <a:r>
              <a:rPr lang="en-US" sz="1800" dirty="0" err="1">
                <a:ea typeface="Roboto Mono"/>
              </a:rPr>
              <a:t>PhoneService</a:t>
            </a:r>
            <a:r>
              <a:rPr lang="en-US" sz="1800" dirty="0">
                <a:ea typeface="Roboto Mono"/>
              </a:rPr>
              <a:t>', '</a:t>
            </a:r>
            <a:r>
              <a:rPr lang="en-US" sz="1800" dirty="0" err="1">
                <a:ea typeface="Roboto Mono"/>
              </a:rPr>
              <a:t>MultipleLines</a:t>
            </a:r>
            <a:r>
              <a:rPr lang="en-US" sz="1800" dirty="0">
                <a:ea typeface="Roboto Mono"/>
              </a:rPr>
              <a:t>', '</a:t>
            </a:r>
            <a:r>
              <a:rPr lang="en-US" sz="1800" dirty="0" err="1">
                <a:ea typeface="Roboto Mono"/>
              </a:rPr>
              <a:t>InternetService</a:t>
            </a:r>
            <a:r>
              <a:rPr lang="en-US" sz="1800" dirty="0">
                <a:ea typeface="Roboto Mono"/>
              </a:rPr>
              <a:t>', '</a:t>
            </a:r>
            <a:r>
              <a:rPr lang="en-US" sz="1800" dirty="0" err="1">
                <a:ea typeface="Roboto Mono"/>
              </a:rPr>
              <a:t>OnlineSecurity</a:t>
            </a:r>
            <a:r>
              <a:rPr lang="en-US" sz="1800" dirty="0">
                <a:ea typeface="Roboto Mono"/>
              </a:rPr>
              <a:t>', '</a:t>
            </a:r>
            <a:r>
              <a:rPr lang="en-US" sz="1800" dirty="0" err="1">
                <a:ea typeface="Roboto Mono"/>
              </a:rPr>
              <a:t>OnlineBackup</a:t>
            </a:r>
            <a:r>
              <a:rPr lang="en-US" sz="1800" dirty="0">
                <a:ea typeface="Roboto Mono"/>
              </a:rPr>
              <a:t>', '</a:t>
            </a:r>
            <a:r>
              <a:rPr lang="en-US" sz="1800" dirty="0" err="1">
                <a:ea typeface="Roboto Mono"/>
              </a:rPr>
              <a:t>DeviceProtection</a:t>
            </a:r>
            <a:r>
              <a:rPr lang="en-US" sz="1800" dirty="0">
                <a:ea typeface="Roboto Mono"/>
              </a:rPr>
              <a:t>', '</a:t>
            </a:r>
            <a:r>
              <a:rPr lang="en-US" sz="1800" dirty="0" err="1">
                <a:ea typeface="Roboto Mono"/>
              </a:rPr>
              <a:t>TechSupport</a:t>
            </a:r>
            <a:r>
              <a:rPr lang="en-US" sz="1800" dirty="0">
                <a:ea typeface="Roboto Mono"/>
              </a:rPr>
              <a:t>', '</a:t>
            </a:r>
            <a:r>
              <a:rPr lang="en-US" sz="1800" dirty="0" err="1">
                <a:ea typeface="Roboto Mono"/>
              </a:rPr>
              <a:t>StreamingTV</a:t>
            </a:r>
            <a:r>
              <a:rPr lang="en-US" sz="1800" dirty="0">
                <a:ea typeface="Roboto Mono"/>
              </a:rPr>
              <a:t>', '</a:t>
            </a:r>
            <a:r>
              <a:rPr lang="en-US" sz="1800" dirty="0" err="1">
                <a:ea typeface="Roboto Mono"/>
              </a:rPr>
              <a:t>StreamingMovies</a:t>
            </a:r>
            <a:r>
              <a:rPr lang="en-US" sz="1800" dirty="0">
                <a:ea typeface="Roboto Mono"/>
              </a:rPr>
              <a:t>', 'Contract', '</a:t>
            </a:r>
            <a:r>
              <a:rPr lang="en-US" sz="1800" dirty="0" err="1">
                <a:ea typeface="Roboto Mono"/>
              </a:rPr>
              <a:t>PaperlessBilling</a:t>
            </a:r>
            <a:r>
              <a:rPr lang="en-US" sz="1800" dirty="0">
                <a:ea typeface="Roboto Mono"/>
              </a:rPr>
              <a:t>', '</a:t>
            </a:r>
            <a:r>
              <a:rPr lang="en-US" sz="1800" dirty="0" err="1">
                <a:ea typeface="Roboto Mono"/>
              </a:rPr>
              <a:t>PaymentMethod</a:t>
            </a:r>
            <a:r>
              <a:rPr lang="en-US" sz="1800" dirty="0">
                <a:ea typeface="Roboto Mono"/>
              </a:rPr>
              <a:t>', '</a:t>
            </a:r>
            <a:r>
              <a:rPr lang="en-US" sz="1800" dirty="0" err="1">
                <a:ea typeface="Roboto Mono"/>
              </a:rPr>
              <a:t>MonthlyCharges</a:t>
            </a:r>
            <a:r>
              <a:rPr lang="en-US" sz="1800" dirty="0">
                <a:ea typeface="Roboto Mono"/>
              </a:rPr>
              <a:t>', '</a:t>
            </a:r>
            <a:r>
              <a:rPr lang="en-US" sz="1800" dirty="0" err="1">
                <a:ea typeface="Roboto Mono"/>
              </a:rPr>
              <a:t>TotalCharges</a:t>
            </a:r>
            <a:r>
              <a:rPr lang="en-US" sz="1800" dirty="0">
                <a:ea typeface="Roboto Mono"/>
              </a:rPr>
              <a:t>', 'Churn']</a:t>
            </a:r>
            <a:r>
              <a:rPr lang="en-US" sz="1800" dirty="0"/>
              <a:t> </a:t>
            </a:r>
          </a:p>
          <a:p>
            <a:pPr>
              <a:lnSpc>
                <a:spcPct val="100000"/>
              </a:lnSpc>
              <a:spcBef>
                <a:spcPts val="0"/>
              </a:spcBef>
              <a:spcAft>
                <a:spcPts val="600"/>
              </a:spcAft>
            </a:pPr>
            <a:endParaRPr lang="en-US" sz="1800" dirty="0"/>
          </a:p>
        </p:txBody>
      </p:sp>
      <p:pic>
        <p:nvPicPr>
          <p:cNvPr id="3078" name="Picture 6" descr="Customer Churn Classification Using Predictive Machine Learning Models"/>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t="28299" b="29912"/>
          <a:stretch/>
        </p:blipFill>
        <p:spPr bwMode="auto">
          <a:xfrm>
            <a:off x="2867777" y="4664990"/>
            <a:ext cx="7019925" cy="145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Feature Description</a:t>
            </a:r>
            <a:endParaRPr lang="en-US" sz="4800" dirty="0"/>
          </a:p>
        </p:txBody>
      </p:sp>
      <p:sp>
        <p:nvSpPr>
          <p:cNvPr id="3" name="Content Placeholder 2"/>
          <p:cNvSpPr>
            <a:spLocks noGrp="1"/>
          </p:cNvSpPr>
          <p:nvPr>
            <p:ph idx="1"/>
          </p:nvPr>
        </p:nvSpPr>
        <p:spPr>
          <a:xfrm>
            <a:off x="24074" y="1469015"/>
            <a:ext cx="5998043" cy="5083443"/>
          </a:xfrm>
        </p:spPr>
        <p:txBody>
          <a:bodyPr>
            <a:normAutofit/>
          </a:bodyPr>
          <a:lstStyle/>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customerID</a:t>
            </a:r>
            <a:r>
              <a:rPr lang="en-US" sz="1500" dirty="0" smtClean="0"/>
              <a:t>	</a:t>
            </a:r>
            <a:r>
              <a:rPr lang="en-US" sz="1500" dirty="0" smtClean="0"/>
              <a:t>: Customer ID</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g</a:t>
            </a:r>
            <a:r>
              <a:rPr lang="en-US" sz="1500" dirty="0" smtClean="0"/>
              <a:t>ender	: Gender</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SeniorCitizen</a:t>
            </a:r>
            <a:r>
              <a:rPr lang="en-US" sz="1500" dirty="0" smtClean="0"/>
              <a:t>	: Whether the customer is a senior citizen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Partner	: Whether the customer has a partner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Dependents	: Whether the customer has dependents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a:t>t</a:t>
            </a:r>
            <a:r>
              <a:rPr lang="en-US" sz="1500" dirty="0" smtClean="0"/>
              <a:t>enure	: Number of months the customer has stayed 	  with the company</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PhoneService</a:t>
            </a:r>
            <a:r>
              <a:rPr lang="en-US" sz="1500" dirty="0"/>
              <a:t>	</a:t>
            </a:r>
            <a:r>
              <a:rPr lang="en-US" sz="1500" dirty="0" smtClean="0"/>
              <a:t>: Whether the customer has a phone service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MultipleLines</a:t>
            </a:r>
            <a:r>
              <a:rPr lang="en-US" sz="1500" dirty="0" smtClean="0"/>
              <a:t>	: Whether the customer has multiple lines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InternetService</a:t>
            </a:r>
            <a:r>
              <a:rPr lang="en-US" sz="1500" dirty="0" smtClean="0"/>
              <a:t>	: Customer’s internet service provides (DSL, Fiber 	  Optic, No)</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OnlineSecurity</a:t>
            </a:r>
            <a:r>
              <a:rPr lang="en-US" sz="1500" dirty="0" smtClean="0"/>
              <a:t>	: Whether the customer has online security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OnlineBackup</a:t>
            </a:r>
            <a:r>
              <a:rPr lang="en-US" sz="1500" dirty="0" smtClean="0"/>
              <a:t>	: Whether the customer has online backup or 	  not</a:t>
            </a:r>
          </a:p>
        </p:txBody>
      </p:sp>
      <p:sp>
        <p:nvSpPr>
          <p:cNvPr id="5" name="Content Placeholder 2"/>
          <p:cNvSpPr txBox="1">
            <a:spLocks/>
          </p:cNvSpPr>
          <p:nvPr/>
        </p:nvSpPr>
        <p:spPr>
          <a:xfrm>
            <a:off x="5989459" y="1474458"/>
            <a:ext cx="6278748" cy="508344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80963" indent="-80963">
              <a:lnSpc>
                <a:spcPct val="100000"/>
              </a:lnSpc>
              <a:spcBef>
                <a:spcPts val="0"/>
              </a:spcBef>
              <a:spcAft>
                <a:spcPts val="600"/>
              </a:spcAft>
              <a:buFont typeface="Arial" panose="020B0604020202020204" pitchFamily="34" charset="0"/>
              <a:buChar char="•"/>
            </a:pPr>
            <a:r>
              <a:rPr lang="en-US" sz="1400" dirty="0" err="1" smtClean="0"/>
              <a:t>DeviceProtection</a:t>
            </a:r>
            <a:r>
              <a:rPr lang="en-US" sz="1400" dirty="0" smtClean="0"/>
              <a:t>	: Whether the customer has device protection or not</a:t>
            </a:r>
          </a:p>
          <a:p>
            <a:pPr marL="80963" indent="-80963">
              <a:lnSpc>
                <a:spcPct val="100000"/>
              </a:lnSpc>
              <a:spcBef>
                <a:spcPts val="0"/>
              </a:spcBef>
              <a:spcAft>
                <a:spcPts val="600"/>
              </a:spcAft>
              <a:buFont typeface="Arial" panose="020B0604020202020204" pitchFamily="34" charset="0"/>
              <a:buChar char="•"/>
            </a:pPr>
            <a:r>
              <a:rPr lang="en-US" sz="1400" dirty="0" err="1" smtClean="0"/>
              <a:t>TechSupport</a:t>
            </a:r>
            <a:r>
              <a:rPr lang="en-US" sz="1400" dirty="0" smtClean="0"/>
              <a:t>	: Whether the customer has tech support or not</a:t>
            </a:r>
          </a:p>
          <a:p>
            <a:pPr marL="80963" indent="-80963">
              <a:lnSpc>
                <a:spcPct val="100000"/>
              </a:lnSpc>
              <a:spcBef>
                <a:spcPts val="0"/>
              </a:spcBef>
              <a:spcAft>
                <a:spcPts val="600"/>
              </a:spcAft>
              <a:buFont typeface="Arial" panose="020B0604020202020204" pitchFamily="34" charset="0"/>
              <a:buChar char="•"/>
            </a:pPr>
            <a:r>
              <a:rPr lang="en-US" sz="1400" dirty="0" err="1" smtClean="0"/>
              <a:t>StreamingTV</a:t>
            </a:r>
            <a:r>
              <a:rPr lang="en-US" sz="1400" dirty="0" smtClean="0"/>
              <a:t>	: Whether the customer has streaming TV or not</a:t>
            </a:r>
          </a:p>
          <a:p>
            <a:pPr marL="80963" indent="-80963">
              <a:lnSpc>
                <a:spcPct val="100000"/>
              </a:lnSpc>
              <a:spcBef>
                <a:spcPts val="0"/>
              </a:spcBef>
              <a:spcAft>
                <a:spcPts val="600"/>
              </a:spcAft>
              <a:buFont typeface="Arial" panose="020B0604020202020204" pitchFamily="34" charset="0"/>
              <a:buChar char="•"/>
            </a:pPr>
            <a:r>
              <a:rPr lang="en-US" sz="1400" dirty="0" err="1" smtClean="0"/>
              <a:t>StreamingMovies</a:t>
            </a:r>
            <a:r>
              <a:rPr lang="en-US" sz="1400" dirty="0" smtClean="0"/>
              <a:t>	: Whether the customer has streaming movies or not</a:t>
            </a:r>
          </a:p>
          <a:p>
            <a:pPr marL="80963" indent="-80963">
              <a:lnSpc>
                <a:spcPct val="100000"/>
              </a:lnSpc>
              <a:spcBef>
                <a:spcPts val="0"/>
              </a:spcBef>
              <a:spcAft>
                <a:spcPts val="600"/>
              </a:spcAft>
              <a:buFont typeface="Arial" panose="020B0604020202020204" pitchFamily="34" charset="0"/>
              <a:buChar char="•"/>
            </a:pPr>
            <a:r>
              <a:rPr lang="en-US" sz="1400" dirty="0" smtClean="0"/>
              <a:t>Contract		: Type of contract (Month to Month, 1 year, 2 year)</a:t>
            </a:r>
          </a:p>
          <a:p>
            <a:pPr marL="80963" indent="-80963">
              <a:lnSpc>
                <a:spcPct val="100000"/>
              </a:lnSpc>
              <a:spcBef>
                <a:spcPts val="0"/>
              </a:spcBef>
              <a:spcAft>
                <a:spcPts val="600"/>
              </a:spcAft>
              <a:buFont typeface="Arial" panose="020B0604020202020204" pitchFamily="34" charset="0"/>
              <a:buChar char="•"/>
            </a:pPr>
            <a:r>
              <a:rPr lang="en-US" sz="1400" dirty="0" err="1" smtClean="0"/>
              <a:t>PaperlessBilling</a:t>
            </a:r>
            <a:r>
              <a:rPr lang="en-US" sz="1400" dirty="0" smtClean="0"/>
              <a:t>	: Whether the customer has paperless billing or not</a:t>
            </a:r>
          </a:p>
          <a:p>
            <a:pPr marL="80963" indent="-80963">
              <a:lnSpc>
                <a:spcPct val="100000"/>
              </a:lnSpc>
              <a:spcBef>
                <a:spcPts val="0"/>
              </a:spcBef>
              <a:spcAft>
                <a:spcPts val="600"/>
              </a:spcAft>
              <a:buFont typeface="Arial" panose="020B0604020202020204" pitchFamily="34" charset="0"/>
              <a:buChar char="•"/>
            </a:pPr>
            <a:r>
              <a:rPr lang="en-US" sz="1400" dirty="0" err="1" smtClean="0"/>
              <a:t>PaumentMethod</a:t>
            </a:r>
            <a:r>
              <a:rPr lang="en-US" sz="1400" dirty="0" smtClean="0"/>
              <a:t>	: Customer’s payment method (Bank transfer, CC, 		  Electronic check, and Mailed check)</a:t>
            </a:r>
          </a:p>
          <a:p>
            <a:pPr marL="80963" indent="-80963">
              <a:lnSpc>
                <a:spcPct val="100000"/>
              </a:lnSpc>
              <a:spcBef>
                <a:spcPts val="0"/>
              </a:spcBef>
              <a:spcAft>
                <a:spcPts val="600"/>
              </a:spcAft>
              <a:buFont typeface="Arial" panose="020B0604020202020204" pitchFamily="34" charset="0"/>
              <a:buChar char="•"/>
            </a:pPr>
            <a:r>
              <a:rPr lang="en-US" sz="1400" dirty="0" err="1" smtClean="0"/>
              <a:t>MonthlyCharges</a:t>
            </a:r>
            <a:r>
              <a:rPr lang="en-US" sz="1400" dirty="0" smtClean="0"/>
              <a:t>	: Number of customer’s monthly bill</a:t>
            </a:r>
          </a:p>
          <a:p>
            <a:pPr marL="80963" indent="-80963">
              <a:lnSpc>
                <a:spcPct val="100000"/>
              </a:lnSpc>
              <a:spcBef>
                <a:spcPts val="0"/>
              </a:spcBef>
              <a:spcAft>
                <a:spcPts val="600"/>
              </a:spcAft>
              <a:buFont typeface="Arial" panose="020B0604020202020204" pitchFamily="34" charset="0"/>
              <a:buChar char="•"/>
            </a:pPr>
            <a:r>
              <a:rPr lang="en-US" sz="1400" dirty="0" err="1" smtClean="0"/>
              <a:t>TotalCharges</a:t>
            </a:r>
            <a:r>
              <a:rPr lang="en-US" sz="1400" dirty="0" smtClean="0"/>
              <a:t>	: Number of customer’s total bill</a:t>
            </a:r>
          </a:p>
          <a:p>
            <a:pPr marL="80963" indent="-80963">
              <a:lnSpc>
                <a:spcPct val="100000"/>
              </a:lnSpc>
              <a:spcBef>
                <a:spcPts val="0"/>
              </a:spcBef>
              <a:spcAft>
                <a:spcPts val="600"/>
              </a:spcAft>
              <a:buFont typeface="Arial" panose="020B0604020202020204" pitchFamily="34" charset="0"/>
              <a:buChar char="•"/>
            </a:pPr>
            <a:r>
              <a:rPr lang="en-US" sz="1400" dirty="0" smtClean="0"/>
              <a:t>Churn		: Whether the customer churn or not</a:t>
            </a:r>
          </a:p>
          <a:p>
            <a:pPr marL="80963" indent="-80963">
              <a:lnSpc>
                <a:spcPct val="100000"/>
              </a:lnSpc>
              <a:spcBef>
                <a:spcPts val="0"/>
              </a:spcBef>
              <a:spcAft>
                <a:spcPts val="600"/>
              </a:spcAft>
              <a:buFont typeface="Arial" panose="020B0604020202020204" pitchFamily="34" charset="0"/>
              <a:buChar char="•"/>
            </a:pPr>
            <a:endParaRPr lang="en-US" sz="1500" dirty="0" smtClean="0"/>
          </a:p>
        </p:txBody>
      </p:sp>
    </p:spTree>
    <p:extLst>
      <p:ext uri="{BB962C8B-B14F-4D97-AF65-F5344CB8AC3E}">
        <p14:creationId xmlns:p14="http://schemas.microsoft.com/office/powerpoint/2010/main" val="29285514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59242"/>
            <a:ext cx="8616042" cy="1795335"/>
          </a:xfrm>
        </p:spPr>
        <p:txBody>
          <a:bodyPr/>
          <a:lstStyle/>
          <a:p>
            <a:r>
              <a:rPr lang="en-US" dirty="0" smtClean="0">
                <a:latin typeface="Segoe UI Semibold" panose="020B0702040204020203" pitchFamily="34" charset="0"/>
                <a:cs typeface="Segoe UI Semibold" panose="020B0702040204020203" pitchFamily="34" charset="0"/>
              </a:rPr>
              <a:t>Current Customer Condition</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Before starting the predict, we have to know the customer condition from the current data. By checking the total of ‘Churn’, we can see that the initial target that we have in the data is unbalanced target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6" y="4130321"/>
            <a:ext cx="5330913" cy="2236666"/>
          </a:xfrm>
          <a:prstGeom prst="rect">
            <a:avLst/>
          </a:prstGeom>
        </p:spPr>
      </p:pic>
      <p:pic>
        <p:nvPicPr>
          <p:cNvPr id="6" name="Picture 5"/>
          <p:cNvPicPr>
            <a:picLocks noChangeAspect="1"/>
          </p:cNvPicPr>
          <p:nvPr/>
        </p:nvPicPr>
        <p:blipFill>
          <a:blip r:embed="rId4"/>
          <a:stretch>
            <a:fillRect/>
          </a:stretch>
        </p:blipFill>
        <p:spPr>
          <a:xfrm>
            <a:off x="1159268" y="926504"/>
            <a:ext cx="3820946" cy="3203817"/>
          </a:xfrm>
          <a:prstGeom prst="rect">
            <a:avLst/>
          </a:prstGeom>
        </p:spPr>
      </p:pic>
    </p:spTree>
    <p:extLst>
      <p:ext uri="{BB962C8B-B14F-4D97-AF65-F5344CB8AC3E}">
        <p14:creationId xmlns:p14="http://schemas.microsoft.com/office/powerpoint/2010/main" val="13002812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59242"/>
            <a:ext cx="8616042" cy="1795335"/>
          </a:xfrm>
        </p:spPr>
        <p:txBody>
          <a:bodyPr/>
          <a:lstStyle/>
          <a:p>
            <a:r>
              <a:rPr lang="en-US" dirty="0" smtClean="0">
                <a:latin typeface="Segoe UI Semibold" panose="020B0702040204020203" pitchFamily="34" charset="0"/>
                <a:cs typeface="Segoe UI Semibold" panose="020B0702040204020203" pitchFamily="34" charset="0"/>
              </a:rPr>
              <a:t>Best Correlation Features</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28267" y="2369579"/>
            <a:ext cx="5859506" cy="2187226"/>
          </a:xfrm>
        </p:spPr>
        <p:txBody>
          <a:bodyPr>
            <a:noAutofit/>
          </a:bodyPr>
          <a:lstStyle/>
          <a:p>
            <a:r>
              <a:rPr lang="en-US" sz="1900" dirty="0" smtClean="0"/>
              <a:t>Features that have big correlation with churn customer:</a:t>
            </a:r>
          </a:p>
          <a:p>
            <a:pPr marL="342900" indent="-342900">
              <a:buFont typeface="Arial" panose="020B0604020202020204" pitchFamily="34" charset="0"/>
              <a:buChar char="•"/>
            </a:pPr>
            <a:r>
              <a:rPr lang="en-US" sz="1900" dirty="0" smtClean="0"/>
              <a:t>Month-to-Month [Contract] (40.45%)</a:t>
            </a:r>
          </a:p>
          <a:p>
            <a:pPr marL="342900" indent="-342900">
              <a:buFont typeface="Arial" panose="020B0604020202020204" pitchFamily="34" charset="0"/>
              <a:buChar char="•"/>
            </a:pPr>
            <a:r>
              <a:rPr lang="en-US" sz="1900" dirty="0" smtClean="0"/>
              <a:t>Tenure (35.40%)</a:t>
            </a:r>
          </a:p>
          <a:p>
            <a:pPr marL="342900" indent="-342900">
              <a:buFont typeface="Arial" panose="020B0604020202020204" pitchFamily="34" charset="0"/>
              <a:buChar char="•"/>
            </a:pPr>
            <a:r>
              <a:rPr lang="en-US" sz="1900" dirty="0" smtClean="0"/>
              <a:t>Fiber Optic [</a:t>
            </a:r>
            <a:r>
              <a:rPr lang="en-US" sz="1900" dirty="0" err="1" smtClean="0"/>
              <a:t>InternetServices</a:t>
            </a:r>
            <a:r>
              <a:rPr lang="en-US" sz="1900" dirty="0" smtClean="0"/>
              <a:t>] (30.74%)</a:t>
            </a:r>
          </a:p>
          <a:p>
            <a:pPr marL="342900" indent="-342900">
              <a:buFont typeface="Arial" panose="020B0604020202020204" pitchFamily="34" charset="0"/>
              <a:buChar char="•"/>
            </a:pPr>
            <a:r>
              <a:rPr lang="en-US" sz="1900" dirty="0" smtClean="0"/>
              <a:t>Two year [Contract] (30.15%)</a:t>
            </a:r>
          </a:p>
          <a:p>
            <a:pPr marL="342900" indent="-342900">
              <a:buFont typeface="Arial" panose="020B0604020202020204" pitchFamily="34" charset="0"/>
              <a:buChar char="•"/>
            </a:pPr>
            <a:r>
              <a:rPr lang="en-US" sz="1900" dirty="0" smtClean="0"/>
              <a:t>Electronic check [</a:t>
            </a:r>
            <a:r>
              <a:rPr lang="en-US" sz="1900" dirty="0" err="1" smtClean="0"/>
              <a:t>PaymentMethod</a:t>
            </a:r>
            <a:r>
              <a:rPr lang="en-US" sz="1900" dirty="0" smtClean="0"/>
              <a:t>] (30.15%)</a:t>
            </a:r>
          </a:p>
        </p:txBody>
      </p:sp>
      <p:pic>
        <p:nvPicPr>
          <p:cNvPr id="4" name="Picture 3"/>
          <p:cNvPicPr>
            <a:picLocks noChangeAspect="1"/>
          </p:cNvPicPr>
          <p:nvPr/>
        </p:nvPicPr>
        <p:blipFill>
          <a:blip r:embed="rId3"/>
          <a:stretch>
            <a:fillRect/>
          </a:stretch>
        </p:blipFill>
        <p:spPr>
          <a:xfrm>
            <a:off x="65316" y="1436093"/>
            <a:ext cx="5695558" cy="4996230"/>
          </a:xfrm>
          <a:prstGeom prst="rect">
            <a:avLst/>
          </a:prstGeom>
        </p:spPr>
      </p:pic>
    </p:spTree>
    <p:extLst>
      <p:ext uri="{BB962C8B-B14F-4D97-AF65-F5344CB8AC3E}">
        <p14:creationId xmlns:p14="http://schemas.microsoft.com/office/powerpoint/2010/main" val="24777530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42908"/>
            <a:ext cx="8616042" cy="1795335"/>
          </a:xfrm>
        </p:spPr>
        <p:txBody>
          <a:bodyPr/>
          <a:lstStyle/>
          <a:p>
            <a:r>
              <a:rPr lang="en-US" dirty="0" smtClean="0">
                <a:latin typeface="Segoe UI Semibold" panose="020B0702040204020203" pitchFamily="34" charset="0"/>
                <a:cs typeface="Segoe UI Semibold" panose="020B0702040204020203" pitchFamily="34" charset="0"/>
              </a:rPr>
              <a:t>Initial Feature Importance</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60925" y="1943099"/>
            <a:ext cx="5859506" cy="3069771"/>
          </a:xfrm>
        </p:spPr>
        <p:txBody>
          <a:bodyPr>
            <a:noAutofit/>
          </a:bodyPr>
          <a:lstStyle/>
          <a:p>
            <a:pPr>
              <a:spcBef>
                <a:spcPts val="0"/>
              </a:spcBef>
            </a:pPr>
            <a:r>
              <a:rPr lang="en-US" sz="2400" dirty="0" smtClean="0"/>
              <a:t>Top 5 Feature Importance:</a:t>
            </a:r>
          </a:p>
          <a:p>
            <a:pPr marL="342900" indent="-342900">
              <a:spcBef>
                <a:spcPts val="0"/>
              </a:spcBef>
              <a:buFont typeface="Arial" panose="020B0604020202020204" pitchFamily="34" charset="0"/>
              <a:buChar char="•"/>
            </a:pPr>
            <a:r>
              <a:rPr lang="en-US" sz="2400" dirty="0" smtClean="0"/>
              <a:t>Tenure</a:t>
            </a:r>
          </a:p>
          <a:p>
            <a:pPr marL="342900" indent="-342900">
              <a:spcBef>
                <a:spcPts val="0"/>
              </a:spcBef>
              <a:buFont typeface="Arial" panose="020B0604020202020204" pitchFamily="34" charset="0"/>
              <a:buChar char="•"/>
            </a:pPr>
            <a:r>
              <a:rPr lang="en-US" sz="2400" dirty="0" smtClean="0"/>
              <a:t>Month-to-Month [Contract]</a:t>
            </a:r>
          </a:p>
          <a:p>
            <a:pPr marL="342900" indent="-342900">
              <a:spcBef>
                <a:spcPts val="0"/>
              </a:spcBef>
              <a:buFont typeface="Arial" panose="020B0604020202020204" pitchFamily="34" charset="0"/>
              <a:buChar char="•"/>
            </a:pPr>
            <a:r>
              <a:rPr lang="en-US" sz="2400" dirty="0" smtClean="0"/>
              <a:t>Total Charges</a:t>
            </a:r>
          </a:p>
          <a:p>
            <a:pPr marL="342900" indent="-342900">
              <a:spcBef>
                <a:spcPts val="0"/>
              </a:spcBef>
              <a:buFont typeface="Arial" panose="020B0604020202020204" pitchFamily="34" charset="0"/>
              <a:buChar char="•"/>
            </a:pPr>
            <a:r>
              <a:rPr lang="en-US" sz="2400" dirty="0" smtClean="0"/>
              <a:t>Monthly Charges</a:t>
            </a:r>
          </a:p>
          <a:p>
            <a:pPr marL="342900" indent="-342900">
              <a:spcBef>
                <a:spcPts val="0"/>
              </a:spcBef>
              <a:buFont typeface="Arial" panose="020B0604020202020204" pitchFamily="34" charset="0"/>
              <a:buChar char="•"/>
            </a:pPr>
            <a:r>
              <a:rPr lang="en-US" sz="2400" dirty="0" smtClean="0"/>
              <a:t>Fiber Optic [</a:t>
            </a:r>
            <a:r>
              <a:rPr lang="en-US" sz="2400" dirty="0" err="1" smtClean="0"/>
              <a:t>InternetServices</a:t>
            </a:r>
            <a:r>
              <a:rPr lang="en-US" sz="2400" dirty="0" smtClean="0"/>
              <a:t>]</a:t>
            </a:r>
          </a:p>
        </p:txBody>
      </p:sp>
      <p:pic>
        <p:nvPicPr>
          <p:cNvPr id="10" name="Picture 9"/>
          <p:cNvPicPr>
            <a:picLocks noChangeAspect="1"/>
          </p:cNvPicPr>
          <p:nvPr/>
        </p:nvPicPr>
        <p:blipFill>
          <a:blip r:embed="rId3"/>
          <a:stretch>
            <a:fillRect/>
          </a:stretch>
        </p:blipFill>
        <p:spPr>
          <a:xfrm>
            <a:off x="0" y="1037604"/>
            <a:ext cx="5868761" cy="5640777"/>
          </a:xfrm>
          <a:prstGeom prst="rect">
            <a:avLst/>
          </a:prstGeom>
        </p:spPr>
      </p:pic>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Machine Learning Models</a:t>
            </a:r>
            <a:endParaRPr lang="en-US" sz="4800" dirty="0"/>
          </a:p>
        </p:txBody>
      </p:sp>
      <p:sp>
        <p:nvSpPr>
          <p:cNvPr id="3" name="Content Placeholder 2"/>
          <p:cNvSpPr>
            <a:spLocks noGrp="1"/>
          </p:cNvSpPr>
          <p:nvPr>
            <p:ph idx="1"/>
          </p:nvPr>
        </p:nvSpPr>
        <p:spPr>
          <a:xfrm>
            <a:off x="582114" y="1778302"/>
            <a:ext cx="5723577" cy="4589840"/>
          </a:xfrm>
        </p:spPr>
        <p:txBody>
          <a:bodyPr>
            <a:normAutofit/>
          </a:bodyPr>
          <a:lstStyle/>
          <a:p>
            <a:pPr>
              <a:lnSpc>
                <a:spcPct val="100000"/>
              </a:lnSpc>
              <a:spcBef>
                <a:spcPts val="0"/>
              </a:spcBef>
              <a:spcAft>
                <a:spcPts val="600"/>
              </a:spcAft>
            </a:pPr>
            <a:r>
              <a:rPr lang="en-US" sz="1800" dirty="0" smtClean="0"/>
              <a:t>For predict chur</a:t>
            </a:r>
            <a:r>
              <a:rPr lang="en-US" sz="1800" dirty="0" smtClean="0"/>
              <a:t>n customer, I am using classification method. Here are 3 models of classification method that I used</a:t>
            </a:r>
            <a:r>
              <a:rPr lang="en-US" sz="1800" dirty="0" smtClean="0"/>
              <a:t>:</a:t>
            </a:r>
          </a:p>
          <a:p>
            <a:pPr marL="285750" indent="-285750">
              <a:lnSpc>
                <a:spcPct val="100000"/>
              </a:lnSpc>
              <a:spcBef>
                <a:spcPts val="0"/>
              </a:spcBef>
              <a:spcAft>
                <a:spcPts val="600"/>
              </a:spcAft>
              <a:buFont typeface="Arial" panose="020B0604020202020204" pitchFamily="34" charset="0"/>
              <a:buChar char="•"/>
            </a:pPr>
            <a:r>
              <a:rPr lang="en-US" sz="1800" dirty="0" smtClean="0"/>
              <a:t>Logistic Regression</a:t>
            </a:r>
          </a:p>
          <a:p>
            <a:pPr marL="285750" indent="-285750">
              <a:lnSpc>
                <a:spcPct val="100000"/>
              </a:lnSpc>
              <a:spcBef>
                <a:spcPts val="0"/>
              </a:spcBef>
              <a:spcAft>
                <a:spcPts val="600"/>
              </a:spcAft>
              <a:buFont typeface="Arial" panose="020B0604020202020204" pitchFamily="34" charset="0"/>
              <a:buChar char="•"/>
            </a:pPr>
            <a:r>
              <a:rPr lang="en-US" sz="1800" dirty="0" smtClean="0"/>
              <a:t>K-Nearest </a:t>
            </a:r>
            <a:r>
              <a:rPr lang="en-US" sz="1800" dirty="0" err="1" smtClean="0"/>
              <a:t>Neighbour</a:t>
            </a:r>
            <a:endParaRPr lang="en-US" sz="1800" dirty="0" smtClean="0"/>
          </a:p>
          <a:p>
            <a:pPr marL="285750" indent="-285750">
              <a:lnSpc>
                <a:spcPct val="100000"/>
              </a:lnSpc>
              <a:spcBef>
                <a:spcPts val="0"/>
              </a:spcBef>
              <a:spcAft>
                <a:spcPts val="600"/>
              </a:spcAft>
              <a:buFont typeface="Arial" panose="020B0604020202020204" pitchFamily="34" charset="0"/>
              <a:buChar char="•"/>
            </a:pPr>
            <a:r>
              <a:rPr lang="en-US" sz="1800" dirty="0" smtClean="0"/>
              <a:t>Decision Tree</a:t>
            </a:r>
          </a:p>
          <a:p>
            <a:pPr marL="285750" indent="-285750">
              <a:lnSpc>
                <a:spcPct val="100000"/>
              </a:lnSpc>
              <a:spcBef>
                <a:spcPts val="0"/>
              </a:spcBef>
              <a:spcAft>
                <a:spcPts val="600"/>
              </a:spcAft>
              <a:buFont typeface="Arial" panose="020B0604020202020204" pitchFamily="34" charset="0"/>
              <a:buChar char="•"/>
            </a:pPr>
            <a:endParaRPr lang="en-US" sz="1800" dirty="0"/>
          </a:p>
          <a:p>
            <a:pPr algn="just">
              <a:lnSpc>
                <a:spcPct val="100000"/>
              </a:lnSpc>
              <a:spcBef>
                <a:spcPts val="0"/>
              </a:spcBef>
              <a:spcAft>
                <a:spcPts val="600"/>
              </a:spcAft>
            </a:pPr>
            <a:r>
              <a:rPr lang="en-US" sz="1800" dirty="0" smtClean="0"/>
              <a:t>For optimizing the result, I am using </a:t>
            </a:r>
            <a:r>
              <a:rPr lang="en-US" sz="1800" dirty="0" err="1" smtClean="0"/>
              <a:t>hyperparameter</a:t>
            </a:r>
            <a:r>
              <a:rPr lang="en-US" sz="1800" dirty="0" smtClean="0"/>
              <a:t> tuning by creating function to get a better score when building the model. Since we have unbalanced data, thus, I consider to use SMOTE as well beside using non-SMOTE data when training the model to compare the best result.</a:t>
            </a:r>
            <a:endParaRPr lang="en-US" sz="1800" dirty="0" smtClean="0"/>
          </a:p>
          <a:p>
            <a:pPr marL="285750" indent="-285750">
              <a:lnSpc>
                <a:spcPct val="100000"/>
              </a:lnSpc>
              <a:spcBef>
                <a:spcPts val="0"/>
              </a:spcBef>
              <a:spcAft>
                <a:spcPts val="600"/>
              </a:spcAft>
              <a:buFont typeface="Arial" panose="020B0604020202020204" pitchFamily="34" charset="0"/>
              <a:buChar char="•"/>
            </a:pPr>
            <a:endParaRPr lang="en-US" sz="1800" dirty="0"/>
          </a:p>
        </p:txBody>
      </p:sp>
      <p:pic>
        <p:nvPicPr>
          <p:cNvPr id="4100" name="Picture 4" descr="Machine Learning Applications: 22+ Examples Across 4 Industries"/>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l="28284" r="25419"/>
          <a:stretch/>
        </p:blipFill>
        <p:spPr bwMode="auto">
          <a:xfrm>
            <a:off x="6890658" y="1778302"/>
            <a:ext cx="4669971" cy="39243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7096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715</TotalTime>
  <Words>417</Words>
  <Application>Microsoft Office PowerPoint</Application>
  <PresentationFormat>Widescreen</PresentationFormat>
  <Paragraphs>73</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Roboto Mono</vt:lpstr>
      <vt:lpstr>Arial</vt:lpstr>
      <vt:lpstr>Britannic Bold</vt:lpstr>
      <vt:lpstr>Calibri</vt:lpstr>
      <vt:lpstr>Segoe UI</vt:lpstr>
      <vt:lpstr>Segoe UI Light</vt:lpstr>
      <vt:lpstr>Segoe UI Semibold</vt:lpstr>
      <vt:lpstr>Wingdings</vt:lpstr>
      <vt:lpstr>WelcomeDoc</vt:lpstr>
      <vt:lpstr>FINAL PROJECT JCDS01 BKS TELECOM COMPANY CUSTOMER CHURN PREDICTION</vt:lpstr>
      <vt:lpstr>Background Issue</vt:lpstr>
      <vt:lpstr>Project Purpose</vt:lpstr>
      <vt:lpstr>Data Information</vt:lpstr>
      <vt:lpstr>Feature Description</vt:lpstr>
      <vt:lpstr>Current Customer Condition</vt:lpstr>
      <vt:lpstr>Best Correlation Features</vt:lpstr>
      <vt:lpstr>Initial Feature Importance</vt:lpstr>
      <vt:lpstr>Machine Learning Models</vt:lpstr>
      <vt:lpstr>WebApp Interface - Homepage</vt:lpstr>
      <vt:lpstr>WebApp Interface – Current Costumers Profile</vt:lpstr>
      <vt:lpstr>WebApp Interface – Insight Statistic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JCDS01 BKS TELECOM COMPANY CUSTOMER CHURN PREDICTION</dc:title>
  <dc:creator>User</dc:creator>
  <cp:keywords/>
  <cp:lastModifiedBy>User</cp:lastModifiedBy>
  <cp:revision>27</cp:revision>
  <dcterms:created xsi:type="dcterms:W3CDTF">2020-05-29T03:22:44Z</dcterms:created>
  <dcterms:modified xsi:type="dcterms:W3CDTF">2020-05-29T15:18:40Z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