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24" r:id="rId9"/>
    <p:sldId id="325" r:id="rId10"/>
    <p:sldId id="326" r:id="rId11"/>
    <p:sldId id="327" r:id="rId12"/>
    <p:sldId id="328" r:id="rId13"/>
    <p:sldId id="306" r:id="rId14"/>
    <p:sldId id="307" r:id="rId15"/>
    <p:sldId id="329" r:id="rId16"/>
    <p:sldId id="308" r:id="rId17"/>
    <p:sldId id="330" r:id="rId18"/>
    <p:sldId id="309" r:id="rId19"/>
    <p:sldId id="310" r:id="rId20"/>
    <p:sldId id="311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79" d="100"/>
          <a:sy n="79" d="100"/>
        </p:scale>
        <p:origin x="159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29/07/2018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 to</a:t>
            </a:r>
            <a:br>
              <a:rPr lang="en-US" dirty="0"/>
            </a:br>
            <a:r>
              <a:rPr lang="en-US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Science Developer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61210"/>
            <a:ext cx="2367713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7E704-F52E-453E-A237-46FC9F83A5F9}"/>
              </a:ext>
            </a:extLst>
          </p:cNvPr>
          <p:cNvSpPr/>
          <p:nvPr/>
        </p:nvSpPr>
        <p:spPr>
          <a:xfrm>
            <a:off x="822959" y="4088945"/>
            <a:ext cx="2367714" cy="130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1CEF2-BD0A-49B1-94DB-4016E745386C}"/>
              </a:ext>
            </a:extLst>
          </p:cNvPr>
          <p:cNvSpPr/>
          <p:nvPr/>
        </p:nvSpPr>
        <p:spPr>
          <a:xfrm>
            <a:off x="685800" y="651753"/>
            <a:ext cx="3059349" cy="470609"/>
          </a:xfrm>
          <a:prstGeom prst="rect">
            <a:avLst/>
          </a:prstGeom>
          <a:solidFill>
            <a:srgbClr val="00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01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06AC-95B6-4FEB-97BA-EB2AD6FA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</a:t>
            </a:r>
            <a:r>
              <a:rPr lang="en-US" dirty="0" err="1"/>
              <a:t>SetUp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1176F-9C29-44DE-978E-40F739331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98" y="1593413"/>
            <a:ext cx="6060303" cy="1494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E2ED2B-4855-4C13-A6B9-5D82263DC16C}"/>
              </a:ext>
            </a:extLst>
          </p:cNvPr>
          <p:cNvSpPr/>
          <p:nvPr/>
        </p:nvSpPr>
        <p:spPr>
          <a:xfrm>
            <a:off x="716198" y="3322240"/>
            <a:ext cx="4903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Kemudian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tambahkan</a:t>
            </a:r>
            <a:r>
              <a:rPr lang="en-US" sz="2400" dirty="0">
                <a:cs typeface="Arial" panose="020B0604020202020204" pitchFamily="34" charset="0"/>
              </a:rPr>
              <a:t> path </a:t>
            </a:r>
            <a:r>
              <a:rPr lang="en-US" sz="2400" dirty="0" err="1">
                <a:cs typeface="Arial" panose="020B0604020202020204" pitchFamily="34" charset="0"/>
              </a:rPr>
              <a:t>baru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ke</a:t>
            </a:r>
            <a:r>
              <a:rPr lang="en-US" sz="2400" dirty="0">
                <a:cs typeface="Arial" panose="020B0604020202020204" pitchFamily="34" charset="0"/>
              </a:rPr>
              <a:t> folder </a:t>
            </a:r>
            <a:r>
              <a:rPr lang="en-US" sz="2400" dirty="0" err="1">
                <a:cs typeface="Arial" panose="020B0604020202020204" pitchFamily="34" charset="0"/>
              </a:rPr>
              <a:t>dimana</a:t>
            </a:r>
            <a:r>
              <a:rPr lang="en-US" sz="2400" dirty="0">
                <a:cs typeface="Arial" panose="020B0604020202020204" pitchFamily="34" charset="0"/>
              </a:rPr>
              <a:t> Anaconda kalian </a:t>
            </a:r>
            <a:r>
              <a:rPr lang="en-US" sz="2400" dirty="0" err="1">
                <a:cs typeface="Arial" panose="020B0604020202020204" pitchFamily="34" charset="0"/>
              </a:rPr>
              <a:t>diinstall</a:t>
            </a:r>
            <a:endParaRPr lang="en-ID" sz="24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5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1411-3AAD-43C8-953A-6706068A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</a:t>
            </a:r>
            <a:r>
              <a:rPr lang="en-US" dirty="0" err="1"/>
              <a:t>SetUp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5307A-88A8-46D6-BBEF-FCE154CD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6" y="1369676"/>
            <a:ext cx="6456486" cy="27937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08AFDF-472F-4866-8E11-9A658DFCCA16}"/>
              </a:ext>
            </a:extLst>
          </p:cNvPr>
          <p:cNvSpPr/>
          <p:nvPr/>
        </p:nvSpPr>
        <p:spPr>
          <a:xfrm>
            <a:off x="725926" y="4287995"/>
            <a:ext cx="4903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Sekarang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pilih</a:t>
            </a:r>
            <a:r>
              <a:rPr lang="en-US" sz="2400" dirty="0">
                <a:cs typeface="Arial" panose="020B0604020202020204" pitchFamily="34" charset="0"/>
              </a:rPr>
              <a:t> Path </a:t>
            </a:r>
            <a:r>
              <a:rPr lang="en-US" sz="2400" dirty="0" err="1">
                <a:cs typeface="Arial" panose="020B0604020202020204" pitchFamily="34" charset="0"/>
              </a:rPr>
              <a:t>dibagian</a:t>
            </a:r>
            <a:r>
              <a:rPr lang="en-US" sz="2400" dirty="0">
                <a:cs typeface="Arial" panose="020B0604020202020204" pitchFamily="34" charset="0"/>
              </a:rPr>
              <a:t> System variables dan </a:t>
            </a:r>
            <a:r>
              <a:rPr lang="en-US" sz="2400" dirty="0" err="1">
                <a:cs typeface="Arial" panose="020B0604020202020204" pitchFamily="34" charset="0"/>
              </a:rPr>
              <a:t>klik</a:t>
            </a:r>
            <a:r>
              <a:rPr lang="en-US" sz="2400" dirty="0">
                <a:cs typeface="Arial" panose="020B0604020202020204" pitchFamily="34" charset="0"/>
              </a:rPr>
              <a:t> button Edit</a:t>
            </a:r>
            <a:endParaRPr lang="en-ID" sz="24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2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293F-B349-43D9-B011-A1267279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</a:t>
            </a:r>
            <a:r>
              <a:rPr lang="en-US" dirty="0" err="1"/>
              <a:t>SetUp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EC538-8746-429B-BF08-7AA51E68D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6" y="1410589"/>
            <a:ext cx="6507600" cy="27321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A46DCE-013B-4851-BF1B-0772E307BB4A}"/>
              </a:ext>
            </a:extLst>
          </p:cNvPr>
          <p:cNvSpPr/>
          <p:nvPr/>
        </p:nvSpPr>
        <p:spPr>
          <a:xfrm>
            <a:off x="739506" y="4372827"/>
            <a:ext cx="4903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Kemudian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tambahkan</a:t>
            </a:r>
            <a:r>
              <a:rPr lang="en-US" sz="2400" dirty="0">
                <a:cs typeface="Arial" panose="020B0604020202020204" pitchFamily="34" charset="0"/>
              </a:rPr>
              <a:t> path </a:t>
            </a:r>
            <a:r>
              <a:rPr lang="en-US" sz="2400" dirty="0" err="1">
                <a:cs typeface="Arial" panose="020B0604020202020204" pitchFamily="34" charset="0"/>
              </a:rPr>
              <a:t>baru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ke</a:t>
            </a:r>
            <a:r>
              <a:rPr lang="en-US" sz="2400" dirty="0">
                <a:cs typeface="Arial" panose="020B0604020202020204" pitchFamily="34" charset="0"/>
              </a:rPr>
              <a:t> folder anaconda3/Scripts kalian</a:t>
            </a:r>
            <a:endParaRPr lang="en-ID" sz="24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4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57C8-9271-42C9-B752-AA0B8ECF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first </a:t>
            </a:r>
            <a:r>
              <a:rPr lang="en-US" dirty="0" err="1"/>
              <a:t>py</a:t>
            </a:r>
            <a:r>
              <a:rPr lang="en-US" dirty="0"/>
              <a:t> file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C18E7-795E-417A-832C-8C209E8A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2" y="1554502"/>
            <a:ext cx="5867400" cy="1752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0B5D44-2845-4CE2-8B96-38552DCA9F03}"/>
              </a:ext>
            </a:extLst>
          </p:cNvPr>
          <p:cNvSpPr/>
          <p:nvPr/>
        </p:nvSpPr>
        <p:spPr>
          <a:xfrm>
            <a:off x="714172" y="3550899"/>
            <a:ext cx="716523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cs typeface="Arial" panose="020B0604020202020204" pitchFamily="34" charset="0"/>
              </a:rPr>
              <a:t>Ketik</a:t>
            </a:r>
            <a:r>
              <a:rPr lang="en-ID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1" dirty="0"/>
              <a:t>print('Halo');</a:t>
            </a:r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D" sz="2400" dirty="0" err="1">
                <a:cs typeface="Arial" panose="020B0604020202020204" pitchFamily="34" charset="0"/>
              </a:rPr>
              <a:t>Lalu</a:t>
            </a:r>
            <a:r>
              <a:rPr lang="en-ID" sz="2400" dirty="0">
                <a:cs typeface="Arial" panose="020B0604020202020204" pitchFamily="34" charset="0"/>
              </a:rPr>
              <a:t> </a:t>
            </a:r>
            <a:r>
              <a:rPr lang="en-ID" sz="2400" dirty="0" err="1">
                <a:cs typeface="Arial" panose="020B0604020202020204" pitchFamily="34" charset="0"/>
              </a:rPr>
              <a:t>jalankan</a:t>
            </a:r>
            <a:r>
              <a:rPr lang="en-ID" sz="2400" dirty="0">
                <a:cs typeface="Arial" panose="020B0604020202020204" pitchFamily="34" charset="0"/>
              </a:rPr>
              <a:t> di terminal VS Code </a:t>
            </a:r>
            <a:r>
              <a:rPr lang="en-ID" sz="2400" dirty="0" err="1">
                <a:cs typeface="Arial" panose="020B0604020202020204" pitchFamily="34" charset="0"/>
              </a:rPr>
              <a:t>dengan</a:t>
            </a:r>
            <a:r>
              <a:rPr lang="en-ID" sz="2400" dirty="0">
                <a:cs typeface="Arial" panose="020B0604020202020204" pitchFamily="34" charset="0"/>
              </a:rPr>
              <a:t> </a:t>
            </a:r>
            <a:r>
              <a:rPr lang="en-ID" sz="2400" dirty="0" err="1">
                <a:cs typeface="Arial" panose="020B0604020202020204" pitchFamily="34" charset="0"/>
              </a:rPr>
              <a:t>mengetik</a:t>
            </a:r>
            <a:r>
              <a:rPr lang="en-ID" sz="2400" dirty="0">
                <a:cs typeface="Arial" panose="020B0604020202020204" pitchFamily="34" charset="0"/>
              </a:rPr>
              <a:t> </a:t>
            </a:r>
            <a:r>
              <a:rPr lang="en-ID" sz="2400" b="1" dirty="0">
                <a:cs typeface="Arial" panose="020B0604020202020204" pitchFamily="34" charset="0"/>
              </a:rPr>
              <a:t>python fundamental.py </a:t>
            </a:r>
            <a:r>
              <a:rPr lang="en-ID" sz="2400" dirty="0">
                <a:cs typeface="Arial" panose="020B0604020202020204" pitchFamily="34" charset="0"/>
              </a:rPr>
              <a:t>(</a:t>
            </a:r>
            <a:r>
              <a:rPr lang="en-ID" sz="2400" dirty="0" err="1">
                <a:cs typeface="Arial" panose="020B0604020202020204" pitchFamily="34" charset="0"/>
              </a:rPr>
              <a:t>nama</a:t>
            </a:r>
            <a:r>
              <a:rPr lang="en-ID" sz="2400" dirty="0">
                <a:cs typeface="Arial" panose="020B0604020202020204" pitchFamily="34" charset="0"/>
              </a:rPr>
              <a:t> </a:t>
            </a:r>
            <a:r>
              <a:rPr lang="en-ID" sz="2400" dirty="0" err="1">
                <a:cs typeface="Arial" panose="020B0604020202020204" pitchFamily="34" charset="0"/>
              </a:rPr>
              <a:t>filenya</a:t>
            </a:r>
            <a:r>
              <a:rPr lang="en-ID" sz="2400" dirty="0"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83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BB48-5245-435F-89E6-52AB39B9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D104A-F56B-4272-9845-779EC9B1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8" y="1448103"/>
            <a:ext cx="3036142" cy="1119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5C8483-C3E8-41DD-B7EA-3AF333E29B39}"/>
              </a:ext>
            </a:extLst>
          </p:cNvPr>
          <p:cNvSpPr/>
          <p:nvPr/>
        </p:nvSpPr>
        <p:spPr>
          <a:xfrm>
            <a:off x="796148" y="3045060"/>
            <a:ext cx="7165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Pilih</a:t>
            </a:r>
            <a:r>
              <a:rPr lang="en-US" sz="2400" dirty="0">
                <a:cs typeface="Arial" panose="020B0604020202020204" pitchFamily="34" charset="0"/>
              </a:rPr>
              <a:t> baris2 yang </a:t>
            </a:r>
            <a:r>
              <a:rPr lang="en-US" sz="2400" dirty="0" err="1">
                <a:cs typeface="Arial" panose="020B0604020202020204" pitchFamily="34" charset="0"/>
              </a:rPr>
              <a:t>mau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dicomment</a:t>
            </a:r>
            <a:r>
              <a:rPr lang="en-US" sz="2400" dirty="0">
                <a:cs typeface="Arial" panose="020B0604020202020204" pitchFamily="34" charset="0"/>
              </a:rPr>
              <a:t> dan </a:t>
            </a:r>
            <a:r>
              <a:rPr lang="en-US" sz="2400" dirty="0" err="1">
                <a:cs typeface="Arial" panose="020B0604020202020204" pitchFamily="34" charset="0"/>
              </a:rPr>
              <a:t>tinggal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pencet</a:t>
            </a:r>
            <a:r>
              <a:rPr lang="en-US" sz="2400" dirty="0">
                <a:cs typeface="Arial" panose="020B0604020202020204" pitchFamily="34" charset="0"/>
              </a:rPr>
              <a:t> </a:t>
            </a:r>
          </a:p>
          <a:p>
            <a:r>
              <a:rPr 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Ctrl </a:t>
            </a:r>
            <a:r>
              <a:rPr lang="en-US" sz="2400" dirty="0">
                <a:cs typeface="Arial" panose="020B0604020202020204" pitchFamily="34" charset="0"/>
              </a:rPr>
              <a:t>+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/</a:t>
            </a:r>
            <a:endParaRPr lang="en-ID" sz="24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952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D28B-F013-47A5-A274-63AD505D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D05E3D-45F4-43AD-A399-DD7A79C6FCBE}"/>
              </a:ext>
            </a:extLst>
          </p:cNvPr>
          <p:cNvSpPr/>
          <p:nvPr/>
        </p:nvSpPr>
        <p:spPr>
          <a:xfrm>
            <a:off x="628650" y="152764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Gotham Medium" panose="02000603030000020004"/>
              </a:rPr>
              <a:t>Variables are named values and</a:t>
            </a:r>
          </a:p>
          <a:p>
            <a:r>
              <a:rPr lang="en-US" sz="2400" dirty="0">
                <a:latin typeface="Gotham Medium" panose="02000603030000020004"/>
              </a:rPr>
              <a:t>can store any type of </a:t>
            </a:r>
            <a:r>
              <a:rPr lang="en-ID" sz="2400" dirty="0">
                <a:latin typeface="Gotham Medium" panose="02000603030000020004"/>
              </a:rPr>
              <a:t>value.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26FF7-D21C-42DF-84CE-86DA6E47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74" y="2655636"/>
            <a:ext cx="5253226" cy="21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53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F444-4C40-48D5-A00F-54DEE293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4B8F6-2F42-46FE-AF58-C841537B0725}"/>
              </a:ext>
            </a:extLst>
          </p:cNvPr>
          <p:cNvSpPr/>
          <p:nvPr/>
        </p:nvSpPr>
        <p:spPr>
          <a:xfrm>
            <a:off x="628650" y="1690689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'Andi'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32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jomblo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jomblo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3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1F5E-68C4-475A-9B0F-C0DBEFA7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DA970F-C357-4668-9385-94ABF7B68386}"/>
              </a:ext>
            </a:extLst>
          </p:cNvPr>
          <p:cNvSpPr/>
          <p:nvPr/>
        </p:nvSpPr>
        <p:spPr>
          <a:xfrm>
            <a:off x="628650" y="169068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'Andi'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jomblo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print(type(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print(type(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print(type(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jomblo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2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116A-D6D8-4235-8B14-01083E1B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59ED6B-8FA1-42B1-AA31-12248A50883B}"/>
              </a:ext>
            </a:extLst>
          </p:cNvPr>
          <p:cNvSpPr/>
          <p:nvPr/>
        </p:nvSpPr>
        <p:spPr>
          <a:xfrm>
            <a:off x="628650" y="1586006"/>
            <a:ext cx="67060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input(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Whats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your name? :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D883D-D364-4194-A1F1-0E4E46CF3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92" y="2702686"/>
            <a:ext cx="7368573" cy="7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77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E760-35B3-4C94-AF6D-EFAD3BB0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 It!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9D17B-9158-44C3-B521-AA6B9FB4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2806694" cy="22101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E7AC29-8768-421B-B66E-A9C5075FCD06}"/>
              </a:ext>
            </a:extLst>
          </p:cNvPr>
          <p:cNvSpPr/>
          <p:nvPr/>
        </p:nvSpPr>
        <p:spPr>
          <a:xfrm>
            <a:off x="3959158" y="1586006"/>
            <a:ext cx="45561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Buatlah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apps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4 input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tersebut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dan print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inputnya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format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seperti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itu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6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4D84-BF75-48B4-AB6A-6CC0FF58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325563"/>
          </a:xfrm>
        </p:spPr>
        <p:txBody>
          <a:bodyPr/>
          <a:lstStyle/>
          <a:p>
            <a:pPr algn="ctr"/>
            <a:br>
              <a:rPr lang="en-ID" dirty="0"/>
            </a:br>
            <a:r>
              <a:rPr lang="en-US" dirty="0"/>
              <a:t>Why Should You Learn to Code?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F95D3-FF87-46E7-A718-CACD6981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716"/>
            <a:ext cx="9144000" cy="459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51C-3F27-4869-A812-AEF081C6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Solved!</a:t>
            </a:r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2C5B7-375C-47E8-98DD-A1ECD2660F2D}"/>
              </a:ext>
            </a:extLst>
          </p:cNvPr>
          <p:cNvSpPr/>
          <p:nvPr/>
        </p:nvSpPr>
        <p:spPr>
          <a:xfrm>
            <a:off x="628650" y="1690689"/>
            <a:ext cx="61673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= input(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"Nama </a:t>
            </a:r>
            <a:r>
              <a:rPr lang="en-ID" dirty="0" err="1">
                <a:solidFill>
                  <a:srgbClr val="A31515"/>
                </a:solidFill>
                <a:latin typeface="Consolas" panose="020B0609020204030204" pitchFamily="49" charset="0"/>
              </a:rPr>
              <a:t>kamu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? : "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umur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= input(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D" dirty="0" err="1">
                <a:solidFill>
                  <a:srgbClr val="A31515"/>
                </a:solidFill>
                <a:latin typeface="Consolas" panose="020B0609020204030204" pitchFamily="49" charset="0"/>
              </a:rPr>
              <a:t>Umur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31515"/>
                </a:solidFill>
                <a:latin typeface="Consolas" panose="020B0609020204030204" pitchFamily="49" charset="0"/>
              </a:rPr>
              <a:t>kamu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? : "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kelamin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= input(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D" dirty="0" err="1">
                <a:solidFill>
                  <a:srgbClr val="A31515"/>
                </a:solidFill>
                <a:latin typeface="Consolas" panose="020B0609020204030204" pitchFamily="49" charset="0"/>
              </a:rPr>
              <a:t>Kelamin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31515"/>
                </a:solidFill>
                <a:latin typeface="Consolas" panose="020B0609020204030204" pitchFamily="49" charset="0"/>
              </a:rPr>
              <a:t>kamu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? : "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pekerjaan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= input(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D" dirty="0" err="1">
                <a:solidFill>
                  <a:srgbClr val="A31515"/>
                </a:solidFill>
                <a:latin typeface="Consolas" panose="020B0609020204030204" pitchFamily="49" charset="0"/>
              </a:rPr>
              <a:t>Pekerjaan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D" dirty="0" err="1">
                <a:solidFill>
                  <a:srgbClr val="A31515"/>
                </a:solidFill>
                <a:latin typeface="Consolas" panose="020B0609020204030204" pitchFamily="49" charset="0"/>
              </a:rPr>
              <a:t>kamu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? : "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"Nama : "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D" dirty="0" err="1">
                <a:solidFill>
                  <a:srgbClr val="A31515"/>
                </a:solidFill>
                <a:latin typeface="Consolas" panose="020B0609020204030204" pitchFamily="49" charset="0"/>
              </a:rPr>
              <a:t>Umur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umur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D" dirty="0" err="1">
                <a:solidFill>
                  <a:srgbClr val="A31515"/>
                </a:solidFill>
                <a:latin typeface="Consolas" panose="020B0609020204030204" pitchFamily="49" charset="0"/>
              </a:rPr>
              <a:t>Kelamin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kelamin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D" dirty="0" err="1">
                <a:solidFill>
                  <a:srgbClr val="A31515"/>
                </a:solidFill>
                <a:latin typeface="Consolas" panose="020B0609020204030204" pitchFamily="49" charset="0"/>
              </a:rPr>
              <a:t>Pekerjaan</a:t>
            </a:r>
            <a:r>
              <a:rPr lang="en-ID" dirty="0">
                <a:solidFill>
                  <a:srgbClr val="A31515"/>
                </a:solidFill>
                <a:latin typeface="Consolas" panose="020B0609020204030204" pitchFamily="49" charset="0"/>
              </a:rPr>
              <a:t> : "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D" dirty="0" err="1">
                <a:solidFill>
                  <a:srgbClr val="000000"/>
                </a:solidFill>
                <a:latin typeface="Consolas" panose="020B0609020204030204" pitchFamily="49" charset="0"/>
              </a:rPr>
              <a:t>pekerjaan</a:t>
            </a:r>
            <a:r>
              <a:rPr lang="en-ID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4831-5656-4B3D-83E8-1EE28B1D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&amp; Arithmetic Operators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F2C821-A14C-4C83-B0D4-DF58D350D7BB}"/>
              </a:ext>
            </a:extLst>
          </p:cNvPr>
          <p:cNvSpPr/>
          <p:nvPr/>
        </p:nvSpPr>
        <p:spPr>
          <a:xfrm>
            <a:off x="700390" y="1778728"/>
            <a:ext cx="55642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usiaBudi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usiaBudi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usiaBudi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usiaBudi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usiaBudi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usiaBudi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nt(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usiaBudi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2);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2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D1B4-2DE4-49FD-8F24-98E1CFA3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&amp; Arithmetic Operators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417CC-7FCB-4196-A1AB-F431EEF35B2B}"/>
              </a:ext>
            </a:extLst>
          </p:cNvPr>
          <p:cNvSpPr/>
          <p:nvPr/>
        </p:nvSpPr>
        <p:spPr>
          <a:xfrm>
            <a:off x="758756" y="1612868"/>
            <a:ext cx="53307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40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usiaBudi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ID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8000"/>
                </a:solidFill>
                <a:latin typeface="Consolas" panose="020B0609020204030204" pitchFamily="49" charset="0"/>
              </a:rPr>
              <a:t> + 3;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usiaBudi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*=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ID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usiaBudi</a:t>
            </a:r>
            <a:r>
              <a:rPr lang="en-ID" sz="24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usiaBudi</a:t>
            </a:r>
            <a:r>
              <a:rPr lang="en-ID" sz="2400" dirty="0">
                <a:solidFill>
                  <a:srgbClr val="008000"/>
                </a:solidFill>
                <a:latin typeface="Consolas" panose="020B0609020204030204" pitchFamily="49" charset="0"/>
              </a:rPr>
              <a:t> * 3;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usiaAndi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usiaBudi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08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21DB-2EE7-4510-80C3-5D4F375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Module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69733-4330-457A-9A0D-214F6D761024}"/>
              </a:ext>
            </a:extLst>
          </p:cNvPr>
          <p:cNvSpPr/>
          <p:nvPr/>
        </p:nvSpPr>
        <p:spPr>
          <a:xfrm>
            <a:off x="628650" y="169068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math.fabs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4.7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64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09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9B3A-FB7D-479A-9645-37136131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Round, Ceil, &amp; Floor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FE814-7CC1-4887-8B84-5FC2BE36A6C2}"/>
              </a:ext>
            </a:extLst>
          </p:cNvPr>
          <p:cNvSpPr/>
          <p:nvPr/>
        </p:nvSpPr>
        <p:spPr>
          <a:xfrm>
            <a:off x="628650" y="185144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math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print(round(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4.7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print(round(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4.4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math.floor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4.7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math.ceil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4.4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1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FC1E-5863-4750-9459-8D82E61C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08AC4-8953-4608-83BA-7365715B7FBD}"/>
              </a:ext>
            </a:extLst>
          </p:cNvPr>
          <p:cNvSpPr/>
          <p:nvPr/>
        </p:nvSpPr>
        <p:spPr>
          <a:xfrm>
            <a:off x="628650" y="190550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'Halo Dunia'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(x))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x.index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'Dunia'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x.split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x.lower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x.upper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x.capitalize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0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D33-95D2-4D5F-B71D-6072264D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C6D323-EFEA-4BC7-B57C-58BD5B3809B5}"/>
              </a:ext>
            </a:extLst>
          </p:cNvPr>
          <p:cNvSpPr/>
          <p:nvPr/>
        </p:nvSpPr>
        <p:spPr>
          <a:xfrm>
            <a:off x="679112" y="1797693"/>
            <a:ext cx="7785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singleQuotes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'single quotes'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doubleQuotes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"double quotes"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combineQuotes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"wrap lot's of other quotes"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singleQuotes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doubleQuotes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combineQuotes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7B9F-91A8-416E-9D8F-F484434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Indexing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5BE7F-092B-48B5-8F72-EA8EB4E7EB41}"/>
              </a:ext>
            </a:extLst>
          </p:cNvPr>
          <p:cNvSpPr/>
          <p:nvPr/>
        </p:nvSpPr>
        <p:spPr>
          <a:xfrm>
            <a:off x="749029" y="1837093"/>
            <a:ext cx="66537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"I'm Baron, nice to meet you"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print(text[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print(text[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print(text[: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print(text[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print(text[:])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76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C68A-BE35-40EA-B82F-7F6E705C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Strings to Numbers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336C9-5A79-41C5-80B2-ED98F2735954}"/>
              </a:ext>
            </a:extLst>
          </p:cNvPr>
          <p:cNvSpPr/>
          <p:nvPr/>
        </p:nvSpPr>
        <p:spPr>
          <a:xfrm>
            <a:off x="700391" y="1690689"/>
            <a:ext cx="63132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angka1 = input(</a:t>
            </a:r>
            <a:r>
              <a:rPr lang="en-ID" sz="2000" dirty="0">
                <a:solidFill>
                  <a:srgbClr val="A31515"/>
                </a:solidFill>
                <a:latin typeface="Consolas" panose="020B0609020204030204" pitchFamily="49" charset="0"/>
              </a:rPr>
              <a:t>"Masukkan </a:t>
            </a:r>
            <a:r>
              <a:rPr lang="en-ID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Angka</a:t>
            </a:r>
            <a:r>
              <a:rPr lang="en-ID" sz="2000" dirty="0">
                <a:solidFill>
                  <a:srgbClr val="A31515"/>
                </a:solidFill>
                <a:latin typeface="Consolas" panose="020B0609020204030204" pitchFamily="49" charset="0"/>
              </a:rPr>
              <a:t> 1 : "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angka2 = input(</a:t>
            </a:r>
            <a:r>
              <a:rPr lang="en-ID" sz="2000" dirty="0">
                <a:solidFill>
                  <a:srgbClr val="A31515"/>
                </a:solidFill>
                <a:latin typeface="Consolas" panose="020B0609020204030204" pitchFamily="49" charset="0"/>
              </a:rPr>
              <a:t>"Masukkan </a:t>
            </a:r>
            <a:r>
              <a:rPr lang="en-ID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Angka</a:t>
            </a:r>
            <a:r>
              <a:rPr lang="en-ID" sz="2000" dirty="0">
                <a:solidFill>
                  <a:srgbClr val="A31515"/>
                </a:solidFill>
                <a:latin typeface="Consolas" panose="020B0609020204030204" pitchFamily="49" charset="0"/>
              </a:rPr>
              <a:t> 2 : "</a:t>
            </a: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print(angka1 + angka2)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print(int(angka1) + int(angka2))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angka1 = float(angka1)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angka2 = float(angka2)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print(angka1 + angka2)</a:t>
            </a:r>
            <a:r>
              <a:rPr lang="en-ID" sz="20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6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FE2D-4026-4A2A-84FC-7AC0BCDB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Strings &amp; Numbers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BF611-8E19-4E75-B883-1AAE033D5A40}"/>
              </a:ext>
            </a:extLst>
          </p:cNvPr>
          <p:cNvSpPr/>
          <p:nvPr/>
        </p:nvSpPr>
        <p:spPr>
          <a:xfrm>
            <a:off x="628650" y="1608253"/>
            <a:ext cx="56165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09885A"/>
                </a:solidFill>
                <a:latin typeface="Consolas" panose="020B0609020204030204" pitchFamily="49" charset="0"/>
              </a:rPr>
              <a:t>22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'Andi'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  <a:endParaRPr lang="en-ID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D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 + str(</a:t>
            </a:r>
            <a:r>
              <a:rPr lang="en-ID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usia</a:t>
            </a:r>
            <a:r>
              <a:rPr lang="en-ID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ID" sz="2400" dirty="0">
                <a:solidFill>
                  <a:srgbClr val="CD313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163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33D-9F44-4908-86A2-72A32885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1118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Why Should You Learn Python?</a:t>
            </a:r>
          </a:p>
        </p:txBody>
      </p:sp>
      <p:pic>
        <p:nvPicPr>
          <p:cNvPr id="1026" name="Picture 2" descr="Image result for why should you learn python">
            <a:extLst>
              <a:ext uri="{FF2B5EF4-FFF2-40B4-BE49-F238E27FC236}">
                <a16:creationId xmlns:a16="http://schemas.microsoft.com/office/drawing/2014/main" id="{8A7788F4-A7A6-4D17-ADD8-FBA72E0A1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370"/>
            <a:ext cx="9144000" cy="47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76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02C3-4FB5-4F7D-8BED-7D141801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Solve It! #1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C968F-E2EE-49E6-A712-3CE2DC024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43"/>
            <a:ext cx="9144000" cy="45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2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F014-933F-4C10-81BA-E174365A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#2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722A9-F3D0-4C22-807E-E7C813B3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63" y="1765266"/>
            <a:ext cx="6083713" cy="8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05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672-6D30-440D-8D30-5937257E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#3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C021B-C2AD-4AA7-9257-066DB166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69"/>
            <a:ext cx="9144000" cy="45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2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C55E-6160-4E9F-8AD5-178D22E8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#4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AADE5-6167-418C-80CB-70ED1860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394"/>
            <a:ext cx="9144000" cy="45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28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4E88-DE17-4601-B48D-0B9C2EE8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#5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E9CE3-57A7-493D-98CC-F76EFD13E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514"/>
            <a:ext cx="9144000" cy="458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5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F872-96E0-46BE-9D30-53E4B092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It! #6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AA1F0-E5FE-4571-A113-E7325D8F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350"/>
            <a:ext cx="9144000" cy="45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5B7C-20C9-4D24-A3FC-A2D86FAE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169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Top Code Editor 2017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B3ED5-3EAD-4B52-AAFB-70E01F962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81" y="1432732"/>
            <a:ext cx="5992238" cy="39925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51819E-5C55-4002-95C2-152446D216DB}"/>
              </a:ext>
            </a:extLst>
          </p:cNvPr>
          <p:cNvSpPr/>
          <p:nvPr/>
        </p:nvSpPr>
        <p:spPr>
          <a:xfrm>
            <a:off x="797668" y="5834802"/>
            <a:ext cx="4572000" cy="53860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sz="110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ID" i="1" dirty="0">
                <a:latin typeface="Gotham Medium" panose="02000603030000020004"/>
              </a:rPr>
              <a:t>https://risingstars.js.org/2017/en/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5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1A8F-8842-4A86-8DA3-6AEC7AB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D609-8F5B-4C4E-84DA-054BB4A3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20405" cy="41687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Python</a:t>
            </a:r>
            <a:r>
              <a:rPr lang="en-US" dirty="0"/>
              <a:t> is an interpreted high-level programming language for general-purpose programming.</a:t>
            </a:r>
          </a:p>
        </p:txBody>
      </p:sp>
    </p:spTree>
    <p:extLst>
      <p:ext uri="{BB962C8B-B14F-4D97-AF65-F5344CB8AC3E}">
        <p14:creationId xmlns:p14="http://schemas.microsoft.com/office/powerpoint/2010/main" val="59898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4F46-3AAE-4F75-AE03-2C2F7EB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CA564-B75B-448C-B22F-17DBFA21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26" y="1506243"/>
            <a:ext cx="2218155" cy="20649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6C0733-E034-4702-841E-0B222F2C2BD5}"/>
              </a:ext>
            </a:extLst>
          </p:cNvPr>
          <p:cNvSpPr/>
          <p:nvPr/>
        </p:nvSpPr>
        <p:spPr>
          <a:xfrm>
            <a:off x="3356043" y="1461378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sz="100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ID" sz="2800" dirty="0">
                <a:latin typeface="Gotham Medium" panose="02000603030000020004"/>
              </a:rPr>
              <a:t>Visual Studio Code </a:t>
            </a:r>
          </a:p>
          <a:p>
            <a:r>
              <a:rPr lang="en-ID" sz="2000" dirty="0">
                <a:latin typeface="Gotham Medium" panose="02000603030000020004"/>
              </a:rPr>
              <a:t>Download &amp; install here: </a:t>
            </a:r>
          </a:p>
          <a:p>
            <a:r>
              <a:rPr lang="en-ID" sz="2000" i="1" dirty="0">
                <a:latin typeface="Gotham Medium" panose="02000603030000020004"/>
              </a:rPr>
              <a:t>code.visualstudio.com </a:t>
            </a:r>
            <a:endParaRPr lang="en-ID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6DD3B-50B1-4B28-AA04-134578B89587}"/>
              </a:ext>
            </a:extLst>
          </p:cNvPr>
          <p:cNvSpPr/>
          <p:nvPr/>
        </p:nvSpPr>
        <p:spPr>
          <a:xfrm>
            <a:off x="729326" y="4059095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D" sz="1000" dirty="0">
              <a:solidFill>
                <a:srgbClr val="000000"/>
              </a:solidFill>
              <a:latin typeface="Gotham Medium" panose="02000603030000020004"/>
            </a:endParaRPr>
          </a:p>
          <a:p>
            <a:r>
              <a:rPr lang="en-US" sz="2800" dirty="0">
                <a:latin typeface="Gotham Medium" panose="02000603030000020004"/>
              </a:rPr>
              <a:t>A</a:t>
            </a:r>
            <a:r>
              <a:rPr lang="en-ID" sz="2800" dirty="0" err="1">
                <a:latin typeface="Gotham Medium" panose="02000603030000020004"/>
              </a:rPr>
              <a:t>naconda</a:t>
            </a:r>
            <a:endParaRPr lang="en-ID" sz="2800" dirty="0">
              <a:latin typeface="Gotham Medium" panose="02000603030000020004"/>
            </a:endParaRPr>
          </a:p>
          <a:p>
            <a:r>
              <a:rPr lang="en-ID" sz="2000" dirty="0">
                <a:latin typeface="Gotham Medium" panose="02000603030000020004"/>
              </a:rPr>
              <a:t>Download &amp; install here: </a:t>
            </a:r>
          </a:p>
          <a:p>
            <a:r>
              <a:rPr lang="en-ID" sz="2000" i="1" dirty="0">
                <a:latin typeface="Gotham Medium" panose="02000603030000020004"/>
              </a:rPr>
              <a:t>https://www.anaconda.com/download/</a:t>
            </a:r>
            <a:endParaRPr lang="en-ID" sz="2000" dirty="0"/>
          </a:p>
        </p:txBody>
      </p:sp>
      <p:pic>
        <p:nvPicPr>
          <p:cNvPr id="2050" name="Picture 2" descr="Image result for anaconda logo">
            <a:extLst>
              <a:ext uri="{FF2B5EF4-FFF2-40B4-BE49-F238E27FC236}">
                <a16:creationId xmlns:a16="http://schemas.microsoft.com/office/drawing/2014/main" id="{6B46730A-EFC4-4157-BAE5-6E8B7F0F0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157" y="316756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6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809-481E-48FB-A10E-6A32C87B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</a:t>
            </a:r>
            <a:r>
              <a:rPr lang="en-US" dirty="0" err="1"/>
              <a:t>SetUp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19F1C-CB24-4C09-A9B1-EA4136B87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5" y="1405891"/>
            <a:ext cx="4740051" cy="36960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963F36-16E3-4CB7-AEC3-74481B347095}"/>
              </a:ext>
            </a:extLst>
          </p:cNvPr>
          <p:cNvSpPr/>
          <p:nvPr/>
        </p:nvSpPr>
        <p:spPr>
          <a:xfrm>
            <a:off x="5777531" y="1405891"/>
            <a:ext cx="24431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Ikuti</a:t>
            </a:r>
            <a:r>
              <a:rPr lang="en-US" sz="2400" dirty="0">
                <a:cs typeface="Arial" panose="020B0604020202020204" pitchFamily="34" charset="0"/>
              </a:rPr>
              <a:t> setting </a:t>
            </a:r>
            <a:r>
              <a:rPr lang="en-US" sz="2400" dirty="0" err="1">
                <a:cs typeface="Arial" panose="020B0604020202020204" pitchFamily="34" charset="0"/>
              </a:rPr>
              <a:t>defaultnya</a:t>
            </a:r>
            <a:r>
              <a:rPr lang="en-US" sz="2400" dirty="0">
                <a:cs typeface="Arial" panose="020B0604020202020204" pitchFamily="34" charset="0"/>
              </a:rPr>
              <a:t>, </a:t>
            </a:r>
            <a:r>
              <a:rPr lang="en-US" sz="2400" dirty="0" err="1">
                <a:cs typeface="Arial" panose="020B0604020202020204" pitchFamily="34" charset="0"/>
              </a:rPr>
              <a:t>jangan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langsung</a:t>
            </a:r>
            <a:r>
              <a:rPr lang="en-US" sz="2400" dirty="0">
                <a:cs typeface="Arial" panose="020B0604020202020204" pitchFamily="34" charset="0"/>
              </a:rPr>
              <a:t> add Path env </a:t>
            </a:r>
            <a:r>
              <a:rPr lang="en-US" sz="2400" dirty="0" err="1">
                <a:cs typeface="Arial" panose="020B0604020202020204" pitchFamily="34" charset="0"/>
              </a:rPr>
              <a:t>variablenya</a:t>
            </a:r>
            <a:endParaRPr lang="en-ID" sz="24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7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FF44-4073-4F8A-B0F6-30D94E52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</a:t>
            </a:r>
            <a:r>
              <a:rPr lang="en-US" dirty="0" err="1"/>
              <a:t>SetUp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70AA9-6664-49A1-A152-104DF1C0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61" y="1543428"/>
            <a:ext cx="4275157" cy="44779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4B3840-45B5-4112-AA2F-907F6DC21378}"/>
              </a:ext>
            </a:extLst>
          </p:cNvPr>
          <p:cNvSpPr/>
          <p:nvPr/>
        </p:nvSpPr>
        <p:spPr>
          <a:xfrm>
            <a:off x="5271692" y="1415619"/>
            <a:ext cx="24431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Search Environment Variables di windows, </a:t>
            </a:r>
            <a:r>
              <a:rPr lang="en-US" sz="2400" dirty="0" err="1">
                <a:cs typeface="Arial" panose="020B0604020202020204" pitchFamily="34" charset="0"/>
              </a:rPr>
              <a:t>akan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kebuka</a:t>
            </a:r>
            <a:r>
              <a:rPr lang="en-US" sz="2400" dirty="0">
                <a:cs typeface="Arial" panose="020B0604020202020204" pitchFamily="34" charset="0"/>
              </a:rPr>
              <a:t> window </a:t>
            </a:r>
            <a:r>
              <a:rPr lang="en-US" sz="2400" dirty="0" err="1">
                <a:cs typeface="Arial" panose="020B0604020202020204" pitchFamily="34" charset="0"/>
              </a:rPr>
              <a:t>seperti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itu</a:t>
            </a:r>
            <a:endParaRPr lang="en-ID" sz="24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8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340C-9903-49E8-88CD-C6217B48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</a:t>
            </a:r>
            <a:r>
              <a:rPr lang="en-US" dirty="0" err="1"/>
              <a:t>SetUp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EA719-55A7-43E9-B979-627782BA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35046"/>
            <a:ext cx="5395428" cy="3497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255C05-9DF6-4F64-AB4D-13925555F712}"/>
              </a:ext>
            </a:extLst>
          </p:cNvPr>
          <p:cNvSpPr/>
          <p:nvPr/>
        </p:nvSpPr>
        <p:spPr>
          <a:xfrm>
            <a:off x="6186092" y="1405892"/>
            <a:ext cx="2443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Pilih</a:t>
            </a:r>
            <a:r>
              <a:rPr lang="en-US" sz="2400" dirty="0">
                <a:cs typeface="Arial" panose="020B0604020202020204" pitchFamily="34" charset="0"/>
              </a:rPr>
              <a:t> Path, </a:t>
            </a:r>
            <a:r>
              <a:rPr lang="en-US" sz="2400" dirty="0" err="1">
                <a:cs typeface="Arial" panose="020B0604020202020204" pitchFamily="34" charset="0"/>
              </a:rPr>
              <a:t>terus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 err="1">
                <a:cs typeface="Arial" panose="020B0604020202020204" pitchFamily="34" charset="0"/>
              </a:rPr>
              <a:t>klik</a:t>
            </a:r>
            <a:r>
              <a:rPr lang="en-US" sz="2400" dirty="0">
                <a:cs typeface="Arial" panose="020B0604020202020204" pitchFamily="34" charset="0"/>
              </a:rPr>
              <a:t> button Edit</a:t>
            </a:r>
            <a:endParaRPr lang="en-ID" sz="2400" b="1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6492</TotalTime>
  <Words>426</Words>
  <Application>Microsoft Office PowerPoint</Application>
  <PresentationFormat>On-screen Show (4:3)</PresentationFormat>
  <Paragraphs>145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Consolas</vt:lpstr>
      <vt:lpstr>Gotham</vt:lpstr>
      <vt:lpstr>Gotham Bold</vt:lpstr>
      <vt:lpstr>Gotham ExtraLight</vt:lpstr>
      <vt:lpstr>Gotham Medium</vt:lpstr>
      <vt:lpstr>Roboto</vt:lpstr>
      <vt:lpstr>Office Theme</vt:lpstr>
      <vt:lpstr>Intro to Python</vt:lpstr>
      <vt:lpstr> Why Should You Learn to Code? </vt:lpstr>
      <vt:lpstr>Why Should You Learn Python?</vt:lpstr>
      <vt:lpstr>Top Code Editor 2017</vt:lpstr>
      <vt:lpstr>Python</vt:lpstr>
      <vt:lpstr>SetUp</vt:lpstr>
      <vt:lpstr>Anaconda SetUp</vt:lpstr>
      <vt:lpstr>Anaconda SetUp</vt:lpstr>
      <vt:lpstr>Anaconda SetUp</vt:lpstr>
      <vt:lpstr>Anaconda SetUp</vt:lpstr>
      <vt:lpstr>Anaconda SetUp</vt:lpstr>
      <vt:lpstr>Anaconda SetUp</vt:lpstr>
      <vt:lpstr>Make your first py file</vt:lpstr>
      <vt:lpstr>Comment</vt:lpstr>
      <vt:lpstr>Variabel</vt:lpstr>
      <vt:lpstr>Variabel</vt:lpstr>
      <vt:lpstr>Data Type</vt:lpstr>
      <vt:lpstr>Input</vt:lpstr>
      <vt:lpstr>Solved It!</vt:lpstr>
      <vt:lpstr>Solved!</vt:lpstr>
      <vt:lpstr>Numbers &amp; Arithmetic Operators</vt:lpstr>
      <vt:lpstr>Numbers &amp; Arithmetic Operators</vt:lpstr>
      <vt:lpstr>Math Module</vt:lpstr>
      <vt:lpstr>Round, Ceil, &amp; Floor</vt:lpstr>
      <vt:lpstr>Strings</vt:lpstr>
      <vt:lpstr>Strings</vt:lpstr>
      <vt:lpstr>Strings Indexing</vt:lpstr>
      <vt:lpstr>Convert Strings to Numbers</vt:lpstr>
      <vt:lpstr>Adding Strings &amp; Numbers</vt:lpstr>
      <vt:lpstr>Solve It! #1</vt:lpstr>
      <vt:lpstr>Solve It! #2</vt:lpstr>
      <vt:lpstr>Solve It! #3</vt:lpstr>
      <vt:lpstr>Solve It! #4</vt:lpstr>
      <vt:lpstr>Solve It! #5</vt:lpstr>
      <vt:lpstr>Solve It! #6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baronhartono@outlook.com</cp:lastModifiedBy>
  <cp:revision>573</cp:revision>
  <dcterms:created xsi:type="dcterms:W3CDTF">2015-11-07T11:59:24Z</dcterms:created>
  <dcterms:modified xsi:type="dcterms:W3CDTF">2018-07-29T10:21:56Z</dcterms:modified>
</cp:coreProperties>
</file>