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24" r:id="rId9"/>
    <p:sldId id="325" r:id="rId10"/>
    <p:sldId id="326" r:id="rId11"/>
    <p:sldId id="337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&amp;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105071"/>
            <a:ext cx="1813237" cy="114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033A7-5F9D-45AF-854A-203F58AB64CE}"/>
              </a:ext>
            </a:extLst>
          </p:cNvPr>
          <p:cNvSpPr/>
          <p:nvPr/>
        </p:nvSpPr>
        <p:spPr>
          <a:xfrm>
            <a:off x="822958" y="3158245"/>
            <a:ext cx="2747093" cy="114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6AC-95B6-4FEB-97BA-EB2AD6F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inside </a:t>
            </a:r>
            <a:r>
              <a:rPr lang="en-US" dirty="0" err="1"/>
              <a:t>Fn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83805-4FF6-4719-A82E-DF6BA246304D}"/>
              </a:ext>
            </a:extLst>
          </p:cNvPr>
          <p:cNvSpPr/>
          <p:nvPr/>
        </p:nvSpPr>
        <p:spPr>
          <a:xfrm>
            <a:off x="710119" y="1690689"/>
            <a:ext cx="5768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kali(x) 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(x *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tiga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tiga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print(kali(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635-87B4-4A4E-90C5-588333E6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0E67B-D758-4532-98C0-A933F8681417}"/>
              </a:ext>
            </a:extLst>
          </p:cNvPr>
          <p:cNvSpPr/>
          <p:nvPr/>
        </p:nvSpPr>
        <p:spPr>
          <a:xfrm>
            <a:off x="628650" y="1690689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kali(angka1 = 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, angka2 = 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angka1 * angka2</a:t>
            </a:r>
            <a:r>
              <a:rPr lang="nn-NO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print(kali(angka2=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nn-NO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nn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411-3AAD-43C8-953A-6706068A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9CC4D-82E8-4D07-A556-B08644F6BA1A}"/>
              </a:ext>
            </a:extLst>
          </p:cNvPr>
          <p:cNvSpPr/>
          <p:nvPr/>
        </p:nvSpPr>
        <p:spPr>
          <a:xfrm>
            <a:off x="628650" y="1690689"/>
            <a:ext cx="768849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latin typeface="Gotham Medium" panose="02000603030000020004"/>
              </a:rPr>
              <a:t>Arrays are container-like values that can hold other values. The values inside an array are called elements. 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9A17E-CB9A-49D4-B14B-31AE1C76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40477"/>
            <a:ext cx="4328762" cy="32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9F7-A70E-459C-B686-643EFB9F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95721-1C2D-413B-81D0-02D3BB58B252}"/>
              </a:ext>
            </a:extLst>
          </p:cNvPr>
          <p:cNvSpPr/>
          <p:nvPr/>
        </p:nvSpPr>
        <p:spPr>
          <a:xfrm>
            <a:off x="628650" y="1690689"/>
            <a:ext cx="74161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mobil1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Alya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mobil2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'Xenia'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mobil3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'Avanza'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#############################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Alya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Xenia'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'Avanza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lvl="1"/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Alya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'Xenia'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'Avanza'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1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71B4-9026-4101-86F7-2237F758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List Value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2B919-9CDB-4D64-8039-108D086E35F6}"/>
              </a:ext>
            </a:extLst>
          </p:cNvPr>
          <p:cNvSpPr/>
          <p:nvPr/>
        </p:nvSpPr>
        <p:spPr>
          <a:xfrm>
            <a:off x="628650" y="1690689"/>
            <a:ext cx="6605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Alya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Xenia'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'Avanza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393C-1E7D-4732-81CB-58E8F68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List Value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14196-3972-4AA2-BDBF-6E0493C98DD0}"/>
              </a:ext>
            </a:extLst>
          </p:cNvPr>
          <p:cNvSpPr/>
          <p:nvPr/>
        </p:nvSpPr>
        <p:spPr>
          <a:xfrm>
            <a:off x="628650" y="1690689"/>
            <a:ext cx="6706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Jeruk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'Nanas'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Apel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print(item)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6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1E93-A8DF-4D7D-8871-43374E82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List Value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F2427-9D8F-4D21-8928-6B31EF412503}"/>
              </a:ext>
            </a:extLst>
          </p:cNvPr>
          <p:cNvSpPr/>
          <p:nvPr/>
        </p:nvSpPr>
        <p:spPr>
          <a:xfrm>
            <a:off x="628650" y="1690689"/>
            <a:ext cx="801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Jeruk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'Nanas'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Apel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'Mangga'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[:])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8F6D-019D-4DFC-9B0E-7E6B504C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List Value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6F9B4-BF42-4A7E-AF75-A0A04803E522}"/>
              </a:ext>
            </a:extLst>
          </p:cNvPr>
          <p:cNvSpPr/>
          <p:nvPr/>
        </p:nvSpPr>
        <p:spPr>
          <a:xfrm>
            <a:off x="710118" y="1690689"/>
            <a:ext cx="8035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Jeruk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'Nanas'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Apel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'Mangga'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Kelapa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D0B7-A46C-4B6B-AD3C-D849C84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append &amp; pop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4BCE2-3680-432B-8324-84CABC5A05EC}"/>
              </a:ext>
            </a:extLst>
          </p:cNvPr>
          <p:cNvSpPr/>
          <p:nvPr/>
        </p:nvSpPr>
        <p:spPr>
          <a:xfrm>
            <a:off x="628650" y="1788456"/>
            <a:ext cx="8009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Jeruk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'Nanas'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Apel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'Mangga'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buah.append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Kelapa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buah.pop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buah.pop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buah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2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18AB-0D5F-41FF-B34B-89F7BA9C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inside List and Diff Type Data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DA67D-B0C6-4890-9B24-FFEFFD4EC78F}"/>
              </a:ext>
            </a:extLst>
          </p:cNvPr>
          <p:cNvSpPr/>
          <p:nvPr/>
        </p:nvSpPr>
        <p:spPr>
          <a:xfrm>
            <a:off x="628650" y="1826529"/>
            <a:ext cx="8174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b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listTest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br>
              <a:rPr lang="en-ID" dirty="0"/>
            </a:br>
            <a:r>
              <a:rPr lang="en-US" dirty="0"/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A0341-D9DB-4E58-ACD7-9FF8A5C487F4}"/>
              </a:ext>
            </a:extLst>
          </p:cNvPr>
          <p:cNvSpPr/>
          <p:nvPr/>
        </p:nvSpPr>
        <p:spPr>
          <a:xfrm>
            <a:off x="628649" y="1325563"/>
            <a:ext cx="6605081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10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800" dirty="0">
                <a:latin typeface="Gotham Medium" panose="02000603030000020004"/>
              </a:rPr>
              <a:t>Functions are blocks of code that can be named and reused. 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9B04C-562A-4C60-AAF2-ED6A0C8B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7" y="2506368"/>
            <a:ext cx="7669045" cy="30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7431-4196-473C-8F8F-EB1427E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#1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FD708-75E8-47DD-B4D6-894B96D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024"/>
            <a:ext cx="9144000" cy="4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5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4F3F-2837-4B5D-8C9B-1D417EE3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#2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3BBAA-B2F9-43EE-AC5A-F6E982E2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062"/>
            <a:ext cx="9144000" cy="46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1118"/>
            <a:ext cx="7886700" cy="1325563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D0CED-7E45-413E-8C4E-1B572463C3BA}"/>
              </a:ext>
            </a:extLst>
          </p:cNvPr>
          <p:cNvSpPr/>
          <p:nvPr/>
        </p:nvSpPr>
        <p:spPr>
          <a:xfrm>
            <a:off x="710119" y="1476681"/>
            <a:ext cx="4990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contoh() :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'Halo Dunia!'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it-IT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contoh()</a:t>
            </a:r>
            <a:r>
              <a:rPr lang="it-IT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69C68-AE8C-43C0-A529-1A101F5DE2E9}"/>
              </a:ext>
            </a:extLst>
          </p:cNvPr>
          <p:cNvSpPr/>
          <p:nvPr/>
        </p:nvSpPr>
        <p:spPr>
          <a:xfrm>
            <a:off x="812258" y="3526276"/>
            <a:ext cx="565663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B050"/>
              </a:solidFill>
              <a:latin typeface="Gotham Medium" panose="02000603030000020004"/>
            </a:endParaRPr>
          </a:p>
          <a:p>
            <a:r>
              <a:rPr lang="en-ID" sz="2800" i="1" dirty="0">
                <a:solidFill>
                  <a:srgbClr val="00B050"/>
                </a:solidFill>
                <a:latin typeface="Gotham Medium" panose="02000603030000020004"/>
              </a:rPr>
              <a:t>/* </a:t>
            </a:r>
            <a:endParaRPr lang="en-ID" sz="2800" dirty="0">
              <a:solidFill>
                <a:srgbClr val="00B050"/>
              </a:solidFill>
              <a:latin typeface="Gotham Medium" panose="02000603030000020004"/>
            </a:endParaRPr>
          </a:p>
          <a:p>
            <a:r>
              <a:rPr lang="en-ID" sz="2800" i="1" dirty="0">
                <a:solidFill>
                  <a:srgbClr val="00B050"/>
                </a:solidFill>
                <a:latin typeface="Gotham Medium" panose="02000603030000020004"/>
              </a:rPr>
              <a:t>def </a:t>
            </a:r>
            <a:r>
              <a:rPr lang="en-ID" sz="2800" i="1" dirty="0" err="1">
                <a:solidFill>
                  <a:srgbClr val="00B050"/>
                </a:solidFill>
                <a:latin typeface="Gotham Medium" panose="02000603030000020004"/>
              </a:rPr>
              <a:t>namafunc</a:t>
            </a:r>
            <a:r>
              <a:rPr lang="en-ID" sz="2800" i="1" dirty="0">
                <a:solidFill>
                  <a:srgbClr val="00B050"/>
                </a:solidFill>
                <a:latin typeface="Gotham Medium" panose="02000603030000020004"/>
              </a:rPr>
              <a:t>(param) : prog </a:t>
            </a:r>
            <a:endParaRPr lang="en-ID" sz="2800" dirty="0">
              <a:solidFill>
                <a:srgbClr val="00B050"/>
              </a:solidFill>
              <a:latin typeface="Gotham Medium" panose="02000603030000020004"/>
            </a:endParaRPr>
          </a:p>
          <a:p>
            <a:r>
              <a:rPr lang="en-ID" sz="2800" i="1" dirty="0">
                <a:solidFill>
                  <a:srgbClr val="00B050"/>
                </a:solidFill>
                <a:latin typeface="Gotham Medium" panose="02000603030000020004"/>
              </a:rPr>
              <a:t>*/ </a:t>
            </a:r>
            <a:endParaRPr lang="en-ID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69"/>
            <a:ext cx="7886700" cy="1325563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FE443-55AF-408D-9681-C9E63019E8C3}"/>
              </a:ext>
            </a:extLst>
          </p:cNvPr>
          <p:cNvSpPr/>
          <p:nvPr/>
        </p:nvSpPr>
        <p:spPr>
          <a:xfrm>
            <a:off x="719846" y="1432732"/>
            <a:ext cx="53988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s-E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s-E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sz="24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s-E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contoh() :</a:t>
            </a:r>
          </a:p>
          <a:p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print(x+y)</a:t>
            </a:r>
          </a:p>
          <a:p>
            <a:b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contoh()</a:t>
            </a:r>
            <a:r>
              <a:rPr lang="es-E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a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C6551-E586-4FF3-9392-4506D29B024E}"/>
              </a:ext>
            </a:extLst>
          </p:cNvPr>
          <p:cNvSpPr/>
          <p:nvPr/>
        </p:nvSpPr>
        <p:spPr>
          <a:xfrm>
            <a:off x="739302" y="1690689"/>
            <a:ext cx="54377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namaku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 Susilo'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namaku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'Adi'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namaku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'Budi'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namaku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'Caca'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namaku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Dedi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2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5F726-D3BE-4CB4-A4CE-0B9C9CF8D659}"/>
              </a:ext>
            </a:extLst>
          </p:cNvPr>
          <p:cNvSpPr/>
          <p:nvPr/>
        </p:nvSpPr>
        <p:spPr>
          <a:xfrm>
            <a:off x="628650" y="1690689"/>
            <a:ext cx="5107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data(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print(x+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Lahir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+y)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'Adi'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'1990'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'Budi'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'1991'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'Caca'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'1992'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'Dedi'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'1993'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7E38D-B7D8-4D19-9D0A-260D44697D78}"/>
              </a:ext>
            </a:extLst>
          </p:cNvPr>
          <p:cNvSpPr/>
          <p:nvPr/>
        </p:nvSpPr>
        <p:spPr>
          <a:xfrm>
            <a:off x="749028" y="1690689"/>
            <a:ext cx="5564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print(total(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print(z)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1DB23-FCDA-4713-904D-EB6BB9A9B88A}"/>
              </a:ext>
            </a:extLst>
          </p:cNvPr>
          <p:cNvSpPr/>
          <p:nvPr/>
        </p:nvSpPr>
        <p:spPr>
          <a:xfrm>
            <a:off x="875489" y="4070857"/>
            <a:ext cx="710119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/*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- z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adalah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local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variabel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dalam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func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total,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tidak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dapat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Gotham Medium" panose="02000603030000020004"/>
              </a:rPr>
              <a:t>dipanggil di luar func tsb.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-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jika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z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tidak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di-return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maka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total(4,5) = None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*/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F44-4073-4F8A-B0F6-30D94E5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Function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A0004-D99A-49B0-91CB-CF4EF08405D5}"/>
              </a:ext>
            </a:extLst>
          </p:cNvPr>
          <p:cNvSpPr/>
          <p:nvPr/>
        </p:nvSpPr>
        <p:spPr>
          <a:xfrm>
            <a:off x="749028" y="1690689"/>
            <a:ext cx="55642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print(total(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EB450-01D3-4F02-BE8F-DF7E9E55B649}"/>
              </a:ext>
            </a:extLst>
          </p:cNvPr>
          <p:cNvSpPr/>
          <p:nvPr/>
        </p:nvSpPr>
        <p:spPr>
          <a:xfrm>
            <a:off x="875489" y="4070857"/>
            <a:ext cx="710119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/*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- z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adalah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local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variabel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dalam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func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total,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tidak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dapat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Gotham Medium" panose="02000603030000020004"/>
              </a:rPr>
              <a:t>dipanggil di luar func tsb.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-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jika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z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tidak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di-return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maka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total(4,5) = None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*/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40C-9903-49E8-88CD-C6217B4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Function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BDAC7-6759-4C48-9520-85B267B8BC71}"/>
              </a:ext>
            </a:extLst>
          </p:cNvPr>
          <p:cNvSpPr/>
          <p:nvPr/>
        </p:nvSpPr>
        <p:spPr>
          <a:xfrm>
            <a:off x="758758" y="169068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total(x,y) :</a:t>
            </a:r>
          </a:p>
          <a:p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</a:t>
            </a:r>
            <a:r>
              <a:rPr lang="es-E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print(z)</a:t>
            </a:r>
            <a:r>
              <a:rPr lang="es-E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print(total(</a:t>
            </a:r>
            <a:r>
              <a:rPr lang="es-E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s-E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C4AC1-C268-455B-85DB-5BD2D0ADD561}"/>
              </a:ext>
            </a:extLst>
          </p:cNvPr>
          <p:cNvSpPr/>
          <p:nvPr/>
        </p:nvSpPr>
        <p:spPr>
          <a:xfrm>
            <a:off x="875489" y="4070857"/>
            <a:ext cx="710119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/*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- z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adalah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local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variabel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dalam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func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total,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tidak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dapat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Gotham Medium" panose="02000603030000020004"/>
              </a:rPr>
              <a:t>dipanggil di luar func tsb.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-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jika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z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tidak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di-return </a:t>
            </a:r>
            <a:r>
              <a:rPr lang="en-ID" sz="2400" dirty="0" err="1">
                <a:solidFill>
                  <a:srgbClr val="FF0000"/>
                </a:solidFill>
                <a:latin typeface="Gotham Medium" panose="02000603030000020004"/>
              </a:rPr>
              <a:t>maka</a:t>
            </a:r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 total(4,5) = None </a:t>
            </a:r>
          </a:p>
          <a:p>
            <a:r>
              <a:rPr lang="en-ID" sz="2400" dirty="0">
                <a:solidFill>
                  <a:srgbClr val="FF0000"/>
                </a:solidFill>
                <a:latin typeface="Gotham Medium" panose="02000603030000020004"/>
              </a:rPr>
              <a:t>*/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7213</TotalTime>
  <Words>427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 Function &amp; List</vt:lpstr>
      <vt:lpstr> Function</vt:lpstr>
      <vt:lpstr>Function</vt:lpstr>
      <vt:lpstr>Function</vt:lpstr>
      <vt:lpstr>Function with a Parameter</vt:lpstr>
      <vt:lpstr>Function with 2 Parameters</vt:lpstr>
      <vt:lpstr>Return Function</vt:lpstr>
      <vt:lpstr>Return Function</vt:lpstr>
      <vt:lpstr>Return Function</vt:lpstr>
      <vt:lpstr>Fn inside Fn</vt:lpstr>
      <vt:lpstr>Default Parameter</vt:lpstr>
      <vt:lpstr>List</vt:lpstr>
      <vt:lpstr>List</vt:lpstr>
      <vt:lpstr>Access List Value</vt:lpstr>
      <vt:lpstr>Access List Value</vt:lpstr>
      <vt:lpstr>Access List Value</vt:lpstr>
      <vt:lpstr>Change List Value</vt:lpstr>
      <vt:lpstr>List append &amp; pop</vt:lpstr>
      <vt:lpstr>List inside List and Diff Type Data</vt:lpstr>
      <vt:lpstr>Solve It! #1</vt:lpstr>
      <vt:lpstr>Solve It!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724</cp:revision>
  <dcterms:created xsi:type="dcterms:W3CDTF">2015-11-07T11:59:24Z</dcterms:created>
  <dcterms:modified xsi:type="dcterms:W3CDTF">2018-08-02T13:20:39Z</dcterms:modified>
</cp:coreProperties>
</file>