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99" r:id="rId2"/>
    <p:sldId id="300" r:id="rId3"/>
    <p:sldId id="301" r:id="rId4"/>
    <p:sldId id="302" r:id="rId5"/>
    <p:sldId id="303" r:id="rId6"/>
    <p:sldId id="304" r:id="rId7"/>
    <p:sldId id="305" r:id="rId8"/>
    <p:sldId id="324" r:id="rId9"/>
    <p:sldId id="325" r:id="rId10"/>
    <p:sldId id="326" r:id="rId11"/>
    <p:sldId id="337" r:id="rId12"/>
    <p:sldId id="327" r:id="rId1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738" autoAdjust="0"/>
  </p:normalViewPr>
  <p:slideViewPr>
    <p:cSldViewPr snapToGrid="0">
      <p:cViewPr varScale="1">
        <p:scale>
          <a:sx n="79" d="100"/>
          <a:sy n="79" d="100"/>
        </p:scale>
        <p:origin x="1598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08/08/2018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React Native Development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08/08/2018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08/08/2018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08/08/2018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08/08/2018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08/08/2018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08/08/2018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08/08/2018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08/08/2018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08/08/2018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08/08/2018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08/08/2018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08/08/2018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br>
              <a:rPr lang="en-US" dirty="0"/>
            </a:br>
            <a:br>
              <a:rPr lang="en-US" dirty="0"/>
            </a:br>
            <a:r>
              <a:rPr lang="en-US" dirty="0"/>
              <a:t>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Data Science Developer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17E704-F52E-453E-A237-46FC9F83A5F9}"/>
              </a:ext>
            </a:extLst>
          </p:cNvPr>
          <p:cNvSpPr/>
          <p:nvPr/>
        </p:nvSpPr>
        <p:spPr>
          <a:xfrm>
            <a:off x="822959" y="4105071"/>
            <a:ext cx="3466940" cy="1145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41CEF2-BD0A-49B1-94DB-4016E745386C}"/>
              </a:ext>
            </a:extLst>
          </p:cNvPr>
          <p:cNvSpPr/>
          <p:nvPr/>
        </p:nvSpPr>
        <p:spPr>
          <a:xfrm>
            <a:off x="685800" y="651753"/>
            <a:ext cx="3059349" cy="470609"/>
          </a:xfrm>
          <a:prstGeom prst="rect">
            <a:avLst/>
          </a:prstGeom>
          <a:solidFill>
            <a:srgbClr val="0096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01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406AC-95B6-4FEB-97BA-EB2AD6FA8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</a:t>
            </a:r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0BC6EC-CEEB-4FDA-A073-684E54E8A38B}"/>
              </a:ext>
            </a:extLst>
          </p:cNvPr>
          <p:cNvSpPr/>
          <p:nvPr/>
        </p:nvSpPr>
        <p:spPr>
          <a:xfrm>
            <a:off x="628650" y="1690062"/>
            <a:ext cx="553503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 = [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]</a:t>
            </a:r>
          </a:p>
          <a:p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getMean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: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sum =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item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list :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sum += item</a:t>
            </a:r>
            <a:r>
              <a:rPr lang="en-US" sz="20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mean = sum /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mean</a:t>
            </a:r>
            <a:r>
              <a:rPr lang="en-US" sz="20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getMean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(x))</a:t>
            </a:r>
            <a:r>
              <a:rPr lang="en-US" sz="20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950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7635-87B4-4A4E-90C5-588333E64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Median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A768A-52FF-47A3-9CEF-CFE9254A76C1}"/>
              </a:ext>
            </a:extLst>
          </p:cNvPr>
          <p:cNvSpPr/>
          <p:nvPr/>
        </p:nvSpPr>
        <p:spPr>
          <a:xfrm>
            <a:off x="628650" y="1690689"/>
            <a:ext cx="839861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x = [ </a:t>
            </a:r>
            <a:r>
              <a:rPr lang="en-ID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D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D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D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D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D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D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D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 ]</a:t>
            </a:r>
          </a:p>
          <a:p>
            <a:b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D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onsolas" panose="020B0609020204030204" pitchFamily="49" charset="0"/>
              </a:rPr>
              <a:t>getMedian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(list) :</a:t>
            </a:r>
          </a:p>
          <a:p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D" dirty="0" err="1">
                <a:solidFill>
                  <a:srgbClr val="000000"/>
                </a:solidFill>
                <a:latin typeface="Consolas" panose="020B0609020204030204" pitchFamily="49" charset="0"/>
              </a:rPr>
              <a:t>list.sort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    median = </a:t>
            </a:r>
            <a:r>
              <a:rPr lang="en-ID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ID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D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(list) % </a:t>
            </a:r>
            <a:r>
              <a:rPr lang="en-ID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ID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) :</a:t>
            </a:r>
          </a:p>
          <a:p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	median = list[floor(</a:t>
            </a:r>
            <a:r>
              <a:rPr lang="en-ID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(list) / </a:t>
            </a:r>
            <a:r>
              <a:rPr lang="en-ID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  <a:r>
              <a:rPr lang="en-ID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dirty="0">
                <a:solidFill>
                  <a:srgbClr val="0000FF"/>
                </a:solidFill>
                <a:latin typeface="Consolas" panose="020B0609020204030204" pitchFamily="49" charset="0"/>
              </a:rPr>
              <a:t>    else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pPr lvl="2"/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mid1 = list[(int(</a:t>
            </a:r>
            <a:r>
              <a:rPr lang="en-ID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(list) / </a:t>
            </a:r>
            <a:r>
              <a:rPr lang="en-ID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)) - </a:t>
            </a:r>
            <a:r>
              <a:rPr lang="en-ID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ID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mid2 = list[int(</a:t>
            </a:r>
            <a:r>
              <a:rPr lang="en-ID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(list) / </a:t>
            </a:r>
            <a:r>
              <a:rPr lang="en-ID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  <a:r>
              <a:rPr lang="en-ID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median = (mid1 + mid2) / </a:t>
            </a:r>
            <a:r>
              <a:rPr lang="en-ID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ID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 median</a:t>
            </a:r>
            <a:r>
              <a:rPr lang="en-ID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ID" dirty="0" err="1">
                <a:solidFill>
                  <a:srgbClr val="000000"/>
                </a:solidFill>
                <a:latin typeface="Consolas" panose="020B0609020204030204" pitchFamily="49" charset="0"/>
              </a:rPr>
              <a:t>getMedian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(x))</a:t>
            </a:r>
            <a:r>
              <a:rPr lang="en-ID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928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E1411-3AAD-43C8-953A-6706068A4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Mode</a:t>
            </a:r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57D982-07D4-48C3-8DDA-08D974081783}"/>
              </a:ext>
            </a:extLst>
          </p:cNvPr>
          <p:cNvSpPr/>
          <p:nvPr/>
        </p:nvSpPr>
        <p:spPr>
          <a:xfrm>
            <a:off x="758756" y="166809"/>
            <a:ext cx="6157609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x = [ </a:t>
            </a:r>
            <a:r>
              <a:rPr lang="en-ID" sz="1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D" sz="1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D" sz="1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D" sz="1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D" sz="1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D" sz="1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D" sz="1400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D" sz="1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]</a:t>
            </a:r>
          </a:p>
          <a:p>
            <a:b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D" sz="14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getMode</a:t>
            </a:r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(list) :</a:t>
            </a:r>
          </a:p>
          <a:p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D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countList</a:t>
            </a:r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= []</a:t>
            </a:r>
            <a:r>
              <a:rPr lang="en-ID" sz="1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400" dirty="0">
                <a:solidFill>
                  <a:srgbClr val="008000"/>
                </a:solidFill>
                <a:latin typeface="Consolas" panose="020B0609020204030204" pitchFamily="49" charset="0"/>
              </a:rPr>
              <a:t>    # create </a:t>
            </a:r>
            <a:r>
              <a:rPr lang="en-ID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countList</a:t>
            </a:r>
            <a:endParaRPr lang="en-ID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for</a:t>
            </a:r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list :</a:t>
            </a:r>
          </a:p>
          <a:p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check = </a:t>
            </a:r>
            <a:r>
              <a:rPr lang="en-ID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ID" sz="1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 for</a:t>
            </a:r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list1 </a:t>
            </a:r>
            <a:r>
              <a:rPr lang="en-ID" sz="1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countList</a:t>
            </a:r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ID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if</a:t>
            </a:r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(list1[</a:t>
            </a:r>
            <a:r>
              <a:rPr lang="en-ID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ID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) :</a:t>
            </a:r>
          </a:p>
          <a:p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list1[</a:t>
            </a:r>
            <a:r>
              <a:rPr lang="en-ID" sz="1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] += </a:t>
            </a:r>
            <a:r>
              <a:rPr lang="en-ID" sz="1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ID" sz="1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check = </a:t>
            </a:r>
            <a:r>
              <a:rPr lang="en-ID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ID" sz="1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 if</a:t>
            </a:r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(check == </a:t>
            </a:r>
            <a:r>
              <a:rPr lang="en-ID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) :</a:t>
            </a:r>
          </a:p>
          <a:p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D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countList.append</a:t>
            </a:r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ID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D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ID" sz="1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D" sz="1400" dirty="0">
                <a:solidFill>
                  <a:srgbClr val="008000"/>
                </a:solidFill>
                <a:latin typeface="Consolas" panose="020B0609020204030204" pitchFamily="49" charset="0"/>
              </a:rPr>
              <a:t># create list of mode/s</a:t>
            </a:r>
            <a:endParaRPr lang="en-ID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D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maxFrequency</a:t>
            </a:r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D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ID" sz="1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modes = []</a:t>
            </a:r>
            <a:r>
              <a:rPr lang="en-ID" sz="1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for</a:t>
            </a:r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list1 </a:t>
            </a:r>
            <a:r>
              <a:rPr lang="en-ID" sz="1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countList</a:t>
            </a:r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ID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 if</a:t>
            </a:r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(list1[</a:t>
            </a:r>
            <a:r>
              <a:rPr lang="en-ID" sz="1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ID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maxFrequency</a:t>
            </a:r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) :</a:t>
            </a:r>
          </a:p>
          <a:p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modes = [list1[</a:t>
            </a:r>
            <a:r>
              <a:rPr lang="en-ID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]]</a:t>
            </a:r>
            <a:r>
              <a:rPr lang="en-ID" sz="1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D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maxFrequency</a:t>
            </a:r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= list1[</a:t>
            </a:r>
            <a:r>
              <a:rPr lang="en-ID" sz="1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ID" sz="1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ID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elif</a:t>
            </a:r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(list1[</a:t>
            </a:r>
            <a:r>
              <a:rPr lang="en-ID" sz="1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ID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maxFrequency</a:t>
            </a:r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) :</a:t>
            </a:r>
          </a:p>
          <a:p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D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modes.append</a:t>
            </a:r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(list1[</a:t>
            </a:r>
            <a:r>
              <a:rPr lang="en-ID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ID" sz="1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D" sz="1400" dirty="0">
                <a:solidFill>
                  <a:srgbClr val="008000"/>
                </a:solidFill>
                <a:latin typeface="Consolas" panose="020B0609020204030204" pitchFamily="49" charset="0"/>
              </a:rPr>
              <a:t># if every value appears same amount of times</a:t>
            </a:r>
            <a:endParaRPr lang="en-ID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D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(modes) == </a:t>
            </a:r>
            <a:r>
              <a:rPr lang="en-ID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D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countList</a:t>
            </a:r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)) :</a:t>
            </a:r>
          </a:p>
          <a:p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modes = []</a:t>
            </a:r>
            <a:r>
              <a:rPr lang="en-ID" sz="1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modes</a:t>
            </a:r>
            <a:r>
              <a:rPr lang="en-ID" sz="1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ID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getMode</a:t>
            </a:r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(x))</a:t>
            </a:r>
            <a:r>
              <a:rPr lang="en-ID" sz="1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128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4D84-BF75-48B4-AB6A-6CC0FF589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0"/>
            <a:ext cx="7886700" cy="1325563"/>
          </a:xfrm>
        </p:spPr>
        <p:txBody>
          <a:bodyPr/>
          <a:lstStyle/>
          <a:p>
            <a:br>
              <a:rPr lang="en-ID" dirty="0"/>
            </a:br>
            <a:r>
              <a:rPr lang="en-US" dirty="0" err="1"/>
              <a:t>FizzBuzz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0AEAD-59FA-44F8-902B-1AEA7050B010}"/>
              </a:ext>
            </a:extLst>
          </p:cNvPr>
          <p:cNvSpPr/>
          <p:nvPr/>
        </p:nvSpPr>
        <p:spPr>
          <a:xfrm>
            <a:off x="628649" y="1061752"/>
            <a:ext cx="4572000" cy="520142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D" sz="1200" dirty="0">
              <a:solidFill>
                <a:srgbClr val="000000"/>
              </a:solidFill>
              <a:latin typeface="Gotham Medium" panose="02000603030000020004"/>
            </a:endParaRPr>
          </a:p>
          <a:p>
            <a:endParaRPr lang="en-ID" sz="1200" dirty="0">
              <a:latin typeface="Gotham Medium" panose="020006030300000200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Gotham Medium" panose="02000603030000020004"/>
              </a:rPr>
              <a:t>Fizz Buzz is an algorithm function that will log out to the console every number from 1 to “num”.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Gotham Medium" panose="02000603030000020004"/>
              </a:rPr>
              <a:t>For each number, if the number is divisible by 3, it’ll log out the word </a:t>
            </a:r>
            <a:r>
              <a:rPr lang="en-US" sz="2200" i="1" dirty="0">
                <a:latin typeface="Gotham Medium" panose="02000603030000020004"/>
              </a:rPr>
              <a:t>“Fizz” </a:t>
            </a:r>
            <a:r>
              <a:rPr lang="en-US" sz="2200" dirty="0">
                <a:latin typeface="Gotham Medium" panose="02000603030000020004"/>
              </a:rPr>
              <a:t>instead of that number.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Gotham Medium" panose="02000603030000020004"/>
              </a:rPr>
              <a:t>Next, if the number is divisible by 5, it’ll log out the word </a:t>
            </a:r>
            <a:r>
              <a:rPr lang="en-US" sz="2200" i="1" dirty="0">
                <a:latin typeface="Gotham Medium" panose="02000603030000020004"/>
              </a:rPr>
              <a:t>“Buzz” </a:t>
            </a:r>
            <a:r>
              <a:rPr lang="en-US" sz="2200" dirty="0">
                <a:latin typeface="Gotham Medium" panose="02000603030000020004"/>
              </a:rPr>
              <a:t>instead of that number.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Gotham Medium" panose="02000603030000020004"/>
              </a:rPr>
              <a:t>And finally, if a number is divisible by both 3 and 5, we want to logout the word </a:t>
            </a:r>
            <a:r>
              <a:rPr lang="en-US" sz="2200" i="1" dirty="0">
                <a:latin typeface="Gotham Medium" panose="02000603030000020004"/>
              </a:rPr>
              <a:t>“</a:t>
            </a:r>
            <a:r>
              <a:rPr lang="en-US" sz="2200" i="1" dirty="0" err="1">
                <a:latin typeface="Gotham Medium" panose="02000603030000020004"/>
              </a:rPr>
              <a:t>FizzBuzz</a:t>
            </a:r>
            <a:r>
              <a:rPr lang="en-US" sz="2200" i="1" dirty="0">
                <a:latin typeface="Gotham Medium" panose="02000603030000020004"/>
              </a:rPr>
              <a:t>” </a:t>
            </a:r>
            <a:r>
              <a:rPr lang="en-US" sz="2200" dirty="0">
                <a:latin typeface="Gotham Medium" panose="02000603030000020004"/>
              </a:rPr>
              <a:t>instead of that number.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Gotham Medium" panose="02000603030000020004"/>
              </a:rPr>
              <a:t>Beside is the result of </a:t>
            </a:r>
            <a:r>
              <a:rPr lang="en-US" sz="2200" i="1" dirty="0" err="1">
                <a:latin typeface="Gotham Medium" panose="02000603030000020004"/>
              </a:rPr>
              <a:t>fizzBuzz</a:t>
            </a:r>
            <a:r>
              <a:rPr lang="en-US" sz="2200" i="1" dirty="0">
                <a:latin typeface="Gotham Medium" panose="02000603030000020004"/>
              </a:rPr>
              <a:t>(20) </a:t>
            </a:r>
            <a:endParaRPr lang="en-US" sz="2200" dirty="0">
              <a:latin typeface="Gotham Medium" panose="020006030300000200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861D3E-8709-454F-8041-B5245DBE7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585" y="458499"/>
            <a:ext cx="1691364" cy="553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98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833D-9F44-4908-86A2-72A328857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1118"/>
            <a:ext cx="7886700" cy="1325563"/>
          </a:xfrm>
        </p:spPr>
        <p:txBody>
          <a:bodyPr/>
          <a:lstStyle/>
          <a:p>
            <a:r>
              <a:rPr lang="en-US" dirty="0" err="1"/>
              <a:t>FizzBuzz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5F408E-EBB2-4DBC-99C6-2788B08EE17E}"/>
              </a:ext>
            </a:extLst>
          </p:cNvPr>
          <p:cNvSpPr/>
          <p:nvPr/>
        </p:nvSpPr>
        <p:spPr>
          <a:xfrm>
            <a:off x="787939" y="1476681"/>
            <a:ext cx="655644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0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fizzBuzz</a:t>
            </a:r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D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) :</a:t>
            </a:r>
          </a:p>
          <a:p>
            <a:r>
              <a:rPr lang="en-ID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for</a:t>
            </a:r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 range(</a:t>
            </a:r>
            <a:r>
              <a:rPr lang="en-ID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,num+</a:t>
            </a:r>
            <a:r>
              <a:rPr lang="en-ID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) :</a:t>
            </a:r>
          </a:p>
          <a:p>
            <a:r>
              <a:rPr lang="en-ID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    if</a:t>
            </a:r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D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 % </a:t>
            </a:r>
            <a:r>
              <a:rPr lang="en-ID" sz="2000" dirty="0">
                <a:solidFill>
                  <a:srgbClr val="09885A"/>
                </a:solidFill>
                <a:latin typeface="Consolas" panose="020B0609020204030204" pitchFamily="49" charset="0"/>
              </a:rPr>
              <a:t>15</a:t>
            </a:r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ID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) :</a:t>
            </a:r>
          </a:p>
          <a:p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print(</a:t>
            </a:r>
            <a:r>
              <a:rPr lang="en-ID" sz="2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ID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FizzBuzz</a:t>
            </a:r>
            <a:r>
              <a:rPr lang="en-ID" sz="2000" dirty="0">
                <a:solidFill>
                  <a:srgbClr val="A31515"/>
                </a:solidFill>
                <a:latin typeface="Consolas" panose="020B0609020204030204" pitchFamily="49" charset="0"/>
              </a:rPr>
              <a:t>’</a:t>
            </a:r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ID" sz="20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ID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elif</a:t>
            </a:r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D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 % </a:t>
            </a:r>
            <a:r>
              <a:rPr lang="en-ID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ID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) :</a:t>
            </a:r>
          </a:p>
          <a:p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print(</a:t>
            </a:r>
            <a:r>
              <a:rPr lang="en-ID" sz="2000" dirty="0">
                <a:solidFill>
                  <a:srgbClr val="A31515"/>
                </a:solidFill>
                <a:latin typeface="Consolas" panose="020B0609020204030204" pitchFamily="49" charset="0"/>
              </a:rPr>
              <a:t>'Fizz’</a:t>
            </a:r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ID" sz="20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ID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elif</a:t>
            </a:r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D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 % </a:t>
            </a:r>
            <a:r>
              <a:rPr lang="en-ID" sz="20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ID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) :</a:t>
            </a:r>
          </a:p>
          <a:p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print(</a:t>
            </a:r>
            <a:r>
              <a:rPr lang="en-ID" sz="2000" dirty="0">
                <a:solidFill>
                  <a:srgbClr val="A31515"/>
                </a:solidFill>
                <a:latin typeface="Consolas" panose="020B0609020204030204" pitchFamily="49" charset="0"/>
              </a:rPr>
              <a:t>'Buzz’</a:t>
            </a:r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ID" sz="20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    else</a:t>
            </a:r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print(</a:t>
            </a:r>
            <a:r>
              <a:rPr lang="en-ID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ID" sz="20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D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fizzBuzz</a:t>
            </a:r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D" sz="2000" dirty="0">
                <a:solidFill>
                  <a:srgbClr val="09885A"/>
                </a:solidFill>
                <a:latin typeface="Consolas" panose="020B0609020204030204" pitchFamily="49" charset="0"/>
              </a:rPr>
              <a:t>20</a:t>
            </a:r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ID" sz="20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376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25B7C-20C9-4D24-A3FC-A2D86FAE3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7" y="90466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Fibonacci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F3F782-0100-4041-AAE8-73EB7A37DE48}"/>
              </a:ext>
            </a:extLst>
          </p:cNvPr>
          <p:cNvSpPr/>
          <p:nvPr/>
        </p:nvSpPr>
        <p:spPr>
          <a:xfrm>
            <a:off x="628650" y="1364639"/>
            <a:ext cx="7474490" cy="869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D" sz="1050" dirty="0">
              <a:solidFill>
                <a:srgbClr val="000000"/>
              </a:solidFill>
              <a:latin typeface="Gotham Medium" panose="02000603030000020004"/>
            </a:endParaRPr>
          </a:p>
          <a:p>
            <a:r>
              <a:rPr lang="en-US" sz="2000" i="1" dirty="0">
                <a:latin typeface="Gotham Medium" panose="02000603030000020004"/>
              </a:rPr>
              <a:t>Fibonacci sequence </a:t>
            </a:r>
            <a:r>
              <a:rPr lang="en-US" sz="2000" dirty="0">
                <a:latin typeface="Gotham Medium" panose="02000603030000020004"/>
              </a:rPr>
              <a:t>characterized by the fact that every number after the first two is the sum of the two preceding ones: </a:t>
            </a:r>
            <a:endParaRPr lang="en-ID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74EF0A-185E-405A-8875-922A0CBFC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5" y="2438400"/>
            <a:ext cx="6981825" cy="1981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2C7F1B9-01E1-4578-B93D-98D59D86718F}"/>
              </a:ext>
            </a:extLst>
          </p:cNvPr>
          <p:cNvSpPr/>
          <p:nvPr/>
        </p:nvSpPr>
        <p:spPr>
          <a:xfrm>
            <a:off x="693702" y="4623892"/>
            <a:ext cx="775659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D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3200" dirty="0">
                <a:latin typeface="Consolas" panose="020B0609020204030204" pitchFamily="49" charset="0"/>
              </a:rPr>
              <a:t>input= </a:t>
            </a:r>
            <a:r>
              <a:rPr lang="en-US" sz="3200" b="1" dirty="0" err="1">
                <a:latin typeface="Consolas" panose="020B0609020204030204" pitchFamily="49" charset="0"/>
              </a:rPr>
              <a:t>fibo</a:t>
            </a:r>
            <a:r>
              <a:rPr lang="en-US" sz="3200" b="1" dirty="0">
                <a:latin typeface="Consolas" panose="020B0609020204030204" pitchFamily="49" charset="0"/>
              </a:rPr>
              <a:t>(6) </a:t>
            </a:r>
            <a:r>
              <a:rPr lang="en-US" sz="3200" dirty="0">
                <a:latin typeface="Consolas" panose="020B0609020204030204" pitchFamily="49" charset="0"/>
              </a:rPr>
              <a:t>then output= </a:t>
            </a:r>
            <a:r>
              <a:rPr lang="en-US" sz="3200" b="1" dirty="0">
                <a:latin typeface="Consolas" panose="020B0609020204030204" pitchFamily="49" charset="0"/>
              </a:rPr>
              <a:t>8 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645522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1A8F-8842-4A86-8DA3-6AEC7AB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Fibonacci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CD6E4C-83D0-4D71-A465-D946575F2259}"/>
              </a:ext>
            </a:extLst>
          </p:cNvPr>
          <p:cNvSpPr/>
          <p:nvPr/>
        </p:nvSpPr>
        <p:spPr>
          <a:xfrm>
            <a:off x="386669" y="1934343"/>
            <a:ext cx="859195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0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</a:t>
            </a:r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D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urut</a:t>
            </a:r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) :</a:t>
            </a:r>
          </a:p>
          <a:p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D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listData</a:t>
            </a:r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ID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D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ID" sz="20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for</a:t>
            </a:r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 range(</a:t>
            </a:r>
            <a:r>
              <a:rPr lang="en-ID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,urut):</a:t>
            </a:r>
          </a:p>
          <a:p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D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listData.append</a:t>
            </a:r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D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listData</a:t>
            </a:r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[i-</a:t>
            </a:r>
            <a:r>
              <a:rPr lang="en-ID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ID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listData</a:t>
            </a:r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[i-</a:t>
            </a:r>
            <a:r>
              <a:rPr lang="en-ID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ID" sz="20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listData</a:t>
            </a:r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[urut-</a:t>
            </a:r>
            <a:r>
              <a:rPr lang="en-ID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ID" sz="20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ID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</a:t>
            </a:r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D" sz="2000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r>
              <a:rPr lang="en-ID" sz="20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988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B4F46-3AAE-4F75-AE03-2C2F7EB70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List In Place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DFCD5C-2C12-4A21-9E7C-08E7E16874F4}"/>
              </a:ext>
            </a:extLst>
          </p:cNvPr>
          <p:cNvSpPr/>
          <p:nvPr/>
        </p:nvSpPr>
        <p:spPr>
          <a:xfrm>
            <a:off x="732614" y="1363149"/>
            <a:ext cx="7678771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D" sz="1100" dirty="0">
              <a:solidFill>
                <a:srgbClr val="000000"/>
              </a:solidFill>
              <a:latin typeface="Gotham Medium" panose="02000603030000020004"/>
            </a:endParaRPr>
          </a:p>
          <a:p>
            <a:r>
              <a:rPr lang="en-US" sz="2400" dirty="0">
                <a:latin typeface="Gotham Medium" panose="02000603030000020004"/>
              </a:rPr>
              <a:t>This algorithm function will take in a list as a parameter, then it’ll reverse that list and return us the reversed list. </a:t>
            </a:r>
            <a:endParaRPr lang="en-ID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636AF3-9F60-495F-A572-293A00775D87}"/>
              </a:ext>
            </a:extLst>
          </p:cNvPr>
          <p:cNvSpPr/>
          <p:nvPr/>
        </p:nvSpPr>
        <p:spPr>
          <a:xfrm>
            <a:off x="2285999" y="2363423"/>
            <a:ext cx="4572000" cy="61555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D" sz="1000" dirty="0">
              <a:solidFill>
                <a:srgbClr val="000000"/>
              </a:solidFill>
              <a:latin typeface="Gotham Medium" panose="02000603030000020004"/>
            </a:endParaRPr>
          </a:p>
          <a:p>
            <a:pPr algn="ctr"/>
            <a:r>
              <a:rPr lang="en-ID" sz="2400" dirty="0" err="1">
                <a:solidFill>
                  <a:srgbClr val="FF0000"/>
                </a:solidFill>
                <a:latin typeface="Gotham Medium" panose="02000603030000020004"/>
              </a:rPr>
              <a:t>reverseList</a:t>
            </a:r>
            <a:r>
              <a:rPr lang="en-ID" sz="2400" dirty="0">
                <a:solidFill>
                  <a:srgbClr val="FF0000"/>
                </a:solidFill>
                <a:latin typeface="Gotham Medium" panose="02000603030000020004"/>
              </a:rPr>
              <a:t>([1,2,3,4,5,6,7,8]) </a:t>
            </a:r>
            <a:endParaRPr lang="en-ID" sz="2400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7FF41B-D7D3-45B6-BC74-4614F4601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399" y="3208703"/>
            <a:ext cx="57912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663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E1809-481E-48FB-A10E-6A32C87BD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List In Place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E52435-EF33-421F-B053-42ECBC80B003}"/>
              </a:ext>
            </a:extLst>
          </p:cNvPr>
          <p:cNvSpPr/>
          <p:nvPr/>
        </p:nvSpPr>
        <p:spPr>
          <a:xfrm>
            <a:off x="628650" y="1690689"/>
            <a:ext cx="765566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 math</a:t>
            </a:r>
            <a:r>
              <a:rPr lang="en-ID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D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onsolas" panose="020B0609020204030204" pitchFamily="49" charset="0"/>
              </a:rPr>
              <a:t>reverseList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D" dirty="0" err="1">
                <a:solidFill>
                  <a:srgbClr val="000000"/>
                </a:solidFill>
                <a:latin typeface="Consolas" panose="020B0609020204030204" pitchFamily="49" charset="0"/>
              </a:rPr>
              <a:t>theList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) :</a:t>
            </a:r>
          </a:p>
          <a:p>
            <a:r>
              <a:rPr lang="en-ID" dirty="0">
                <a:solidFill>
                  <a:srgbClr val="0000FF"/>
                </a:solidFill>
                <a:latin typeface="Consolas" panose="020B0609020204030204" pitchFamily="49" charset="0"/>
              </a:rPr>
              <a:t>    for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 range(</a:t>
            </a:r>
            <a:r>
              <a:rPr lang="en-ID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D" dirty="0" err="1">
                <a:solidFill>
                  <a:srgbClr val="000000"/>
                </a:solidFill>
                <a:latin typeface="Consolas" panose="020B0609020204030204" pitchFamily="49" charset="0"/>
              </a:rPr>
              <a:t>math.floor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D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D" dirty="0" err="1">
                <a:solidFill>
                  <a:srgbClr val="000000"/>
                </a:solidFill>
                <a:latin typeface="Consolas" panose="020B0609020204030204" pitchFamily="49" charset="0"/>
              </a:rPr>
              <a:t>theList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)/</a:t>
            </a:r>
            <a:r>
              <a:rPr lang="en-ID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)) :</a:t>
            </a:r>
          </a:p>
          <a:p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D" dirty="0" err="1">
                <a:solidFill>
                  <a:srgbClr val="000000"/>
                </a:solidFill>
                <a:latin typeface="Consolas" panose="020B0609020204030204" pitchFamily="49" charset="0"/>
              </a:rPr>
              <a:t>tempList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D" dirty="0" err="1">
                <a:solidFill>
                  <a:srgbClr val="000000"/>
                </a:solidFill>
                <a:latin typeface="Consolas" panose="020B0609020204030204" pitchFamily="49" charset="0"/>
              </a:rPr>
              <a:t>theList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D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ID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D" dirty="0" err="1">
                <a:solidFill>
                  <a:srgbClr val="000000"/>
                </a:solidFill>
                <a:latin typeface="Consolas" panose="020B0609020204030204" pitchFamily="49" charset="0"/>
              </a:rPr>
              <a:t>theList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D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ID" dirty="0" err="1">
                <a:solidFill>
                  <a:srgbClr val="000000"/>
                </a:solidFill>
                <a:latin typeface="Consolas" panose="020B0609020204030204" pitchFamily="49" charset="0"/>
              </a:rPr>
              <a:t>theList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D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D" dirty="0" err="1">
                <a:solidFill>
                  <a:srgbClr val="000000"/>
                </a:solidFill>
                <a:latin typeface="Consolas" panose="020B0609020204030204" pitchFamily="49" charset="0"/>
              </a:rPr>
              <a:t>theList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) - </a:t>
            </a:r>
            <a:r>
              <a:rPr lang="en-ID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ID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ID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D" dirty="0" err="1">
                <a:solidFill>
                  <a:srgbClr val="000000"/>
                </a:solidFill>
                <a:latin typeface="Consolas" panose="020B0609020204030204" pitchFamily="49" charset="0"/>
              </a:rPr>
              <a:t>theList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D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D" dirty="0" err="1">
                <a:solidFill>
                  <a:srgbClr val="000000"/>
                </a:solidFill>
                <a:latin typeface="Consolas" panose="020B0609020204030204" pitchFamily="49" charset="0"/>
              </a:rPr>
              <a:t>theList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) - </a:t>
            </a:r>
            <a:r>
              <a:rPr lang="en-ID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ID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ID" dirty="0" err="1">
                <a:solidFill>
                  <a:srgbClr val="000000"/>
                </a:solidFill>
                <a:latin typeface="Consolas" panose="020B0609020204030204" pitchFamily="49" charset="0"/>
              </a:rPr>
              <a:t>tempList</a:t>
            </a:r>
            <a:r>
              <a:rPr lang="en-ID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D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onsolas" panose="020B0609020204030204" pitchFamily="49" charset="0"/>
              </a:rPr>
              <a:t>theList</a:t>
            </a:r>
            <a:r>
              <a:rPr lang="en-ID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ID" dirty="0" err="1">
                <a:solidFill>
                  <a:srgbClr val="000000"/>
                </a:solidFill>
                <a:latin typeface="Consolas" panose="020B0609020204030204" pitchFamily="49" charset="0"/>
              </a:rPr>
              <a:t>reverseList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ID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D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D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D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D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D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D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D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]))</a:t>
            </a:r>
            <a:r>
              <a:rPr lang="en-ID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177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EFF44-4073-4F8A-B0F6-30D94E525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A67CF6-C566-464B-90D2-FDE34BDDF8D4}"/>
              </a:ext>
            </a:extLst>
          </p:cNvPr>
          <p:cNvSpPr/>
          <p:nvPr/>
        </p:nvSpPr>
        <p:spPr>
          <a:xfrm>
            <a:off x="628649" y="1690689"/>
            <a:ext cx="801923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x = [</a:t>
            </a:r>
            <a:r>
              <a:rPr lang="en-ID" dirty="0">
                <a:solidFill>
                  <a:srgbClr val="09885A"/>
                </a:solidFill>
                <a:latin typeface="Consolas" panose="020B0609020204030204" pitchFamily="49" charset="0"/>
              </a:rPr>
              <a:t>6000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D" dirty="0">
                <a:solidFill>
                  <a:srgbClr val="09885A"/>
                </a:solidFill>
                <a:latin typeface="Consolas" panose="020B0609020204030204" pitchFamily="49" charset="0"/>
              </a:rPr>
              <a:t>34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D" dirty="0">
                <a:solidFill>
                  <a:srgbClr val="09885A"/>
                </a:solidFill>
                <a:latin typeface="Consolas" panose="020B0609020204030204" pitchFamily="49" charset="0"/>
              </a:rPr>
              <a:t>203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D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D" dirty="0">
                <a:solidFill>
                  <a:srgbClr val="09885A"/>
                </a:solidFill>
                <a:latin typeface="Consolas" panose="020B0609020204030204" pitchFamily="49" charset="0"/>
              </a:rPr>
              <a:t>746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D" dirty="0">
                <a:solidFill>
                  <a:srgbClr val="09885A"/>
                </a:solidFill>
                <a:latin typeface="Consolas" panose="020B0609020204030204" pitchFamily="49" charset="0"/>
              </a:rPr>
              <a:t>200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D" dirty="0">
                <a:solidFill>
                  <a:srgbClr val="09885A"/>
                </a:solidFill>
                <a:latin typeface="Consolas" panose="020B0609020204030204" pitchFamily="49" charset="0"/>
              </a:rPr>
              <a:t>984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D" dirty="0">
                <a:solidFill>
                  <a:srgbClr val="09885A"/>
                </a:solidFill>
                <a:latin typeface="Consolas" panose="020B0609020204030204" pitchFamily="49" charset="0"/>
              </a:rPr>
              <a:t>198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D" dirty="0">
                <a:solidFill>
                  <a:srgbClr val="09885A"/>
                </a:solidFill>
                <a:latin typeface="Consolas" panose="020B0609020204030204" pitchFamily="49" charset="0"/>
              </a:rPr>
              <a:t>764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D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D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b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D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onsolas" panose="020B0609020204030204" pitchFamily="49" charset="0"/>
              </a:rPr>
              <a:t>bubbleSort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(list) :</a:t>
            </a:r>
          </a:p>
          <a:p>
            <a:r>
              <a:rPr lang="en-ID" dirty="0">
                <a:solidFill>
                  <a:srgbClr val="0000FF"/>
                </a:solidFill>
                <a:latin typeface="Consolas" panose="020B0609020204030204" pitchFamily="49" charset="0"/>
              </a:rPr>
              <a:t>    for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 range(</a:t>
            </a:r>
            <a:r>
              <a:rPr lang="en-ID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(list), </a:t>
            </a:r>
            <a:r>
              <a:rPr lang="en-ID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, -</a:t>
            </a:r>
            <a:r>
              <a:rPr lang="en-ID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) :</a:t>
            </a:r>
          </a:p>
          <a:p>
            <a:r>
              <a:rPr lang="en-ID" dirty="0">
                <a:solidFill>
                  <a:srgbClr val="0000FF"/>
                </a:solidFill>
                <a:latin typeface="Consolas" panose="020B0609020204030204" pitchFamily="49" charset="0"/>
              </a:rPr>
              <a:t>        for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 j </a:t>
            </a:r>
            <a:r>
              <a:rPr lang="en-ID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 range(</a:t>
            </a:r>
            <a:r>
              <a:rPr lang="en-ID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,i-</a:t>
            </a:r>
            <a:r>
              <a:rPr lang="en-ID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) :</a:t>
            </a:r>
          </a:p>
          <a:p>
            <a:r>
              <a:rPr lang="en-ID" dirty="0">
                <a:solidFill>
                  <a:srgbClr val="0000FF"/>
                </a:solidFill>
                <a:latin typeface="Consolas" panose="020B0609020204030204" pitchFamily="49" charset="0"/>
              </a:rPr>
              <a:t>            if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 (list[j] &gt; list[j + </a:t>
            </a:r>
            <a:r>
              <a:rPr lang="en-ID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]) :</a:t>
            </a:r>
          </a:p>
          <a:p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temp = list[j]</a:t>
            </a:r>
            <a:r>
              <a:rPr lang="en-ID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 list[j] = list[j + </a:t>
            </a:r>
            <a:r>
              <a:rPr lang="en-ID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ID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 list[j + </a:t>
            </a:r>
            <a:r>
              <a:rPr lang="en-ID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] = temp</a:t>
            </a:r>
            <a:r>
              <a:rPr lang="en-ID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 list</a:t>
            </a:r>
            <a:r>
              <a:rPr lang="en-ID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ID" dirty="0" err="1">
                <a:solidFill>
                  <a:srgbClr val="000000"/>
                </a:solidFill>
                <a:latin typeface="Consolas" panose="020B0609020204030204" pitchFamily="49" charset="0"/>
              </a:rPr>
              <a:t>bubbleSort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(x))</a:t>
            </a:r>
            <a:r>
              <a:rPr lang="en-ID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681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7340C-9903-49E8-88CD-C6217B48B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Mean, Median &amp; Mode</a:t>
            </a:r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9C3AD7-E22D-4E80-B68E-BB6B56FE2C7E}"/>
              </a:ext>
            </a:extLst>
          </p:cNvPr>
          <p:cNvSpPr/>
          <p:nvPr/>
        </p:nvSpPr>
        <p:spPr>
          <a:xfrm>
            <a:off x="628650" y="1690689"/>
            <a:ext cx="74161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Gotham Medium" panose="02000603030000020004"/>
              </a:rPr>
              <a:t>Mean</a:t>
            </a:r>
            <a:r>
              <a:rPr lang="en-US" sz="2400" i="1" dirty="0">
                <a:latin typeface="Gotham Medium" panose="02000603030000020004"/>
              </a:rPr>
              <a:t> </a:t>
            </a:r>
            <a:r>
              <a:rPr lang="en-US" sz="2400" dirty="0">
                <a:latin typeface="Gotham Medium" panose="02000603030000020004"/>
              </a:rPr>
              <a:t>is the average value of a dataset.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Gotham Medium" panose="02000603030000020004"/>
              </a:rPr>
              <a:t>Median</a:t>
            </a:r>
            <a:r>
              <a:rPr lang="en-US" sz="2400" i="1" dirty="0">
                <a:latin typeface="Gotham Medium" panose="02000603030000020004"/>
              </a:rPr>
              <a:t> </a:t>
            </a:r>
            <a:r>
              <a:rPr lang="en-US" sz="2400" dirty="0">
                <a:latin typeface="Gotham Medium" panose="02000603030000020004"/>
              </a:rPr>
              <a:t>is the middle number of a dataset.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Gotham Medium" panose="02000603030000020004"/>
              </a:rPr>
              <a:t>Mode</a:t>
            </a:r>
            <a:r>
              <a:rPr lang="en-US" sz="2400" i="1" dirty="0">
                <a:latin typeface="Gotham Medium" panose="02000603030000020004"/>
              </a:rPr>
              <a:t> </a:t>
            </a:r>
            <a:r>
              <a:rPr lang="en-US" sz="2400" dirty="0">
                <a:latin typeface="Gotham Medium" panose="02000603030000020004"/>
              </a:rPr>
              <a:t>is the most frequent number of a dataset.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A44A01-ABAF-4F81-A121-067FB88F1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61" y="3195310"/>
            <a:ext cx="5781675" cy="990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63C7F47-49F7-4693-913D-87FFB17F1240}"/>
              </a:ext>
            </a:extLst>
          </p:cNvPr>
          <p:cNvSpPr/>
          <p:nvPr/>
        </p:nvSpPr>
        <p:spPr>
          <a:xfrm>
            <a:off x="1457324" y="4490203"/>
            <a:ext cx="6229351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D" sz="1000" dirty="0">
              <a:solidFill>
                <a:srgbClr val="000000"/>
              </a:solidFill>
              <a:latin typeface="Gotham Medium" panose="02000603030000020004"/>
            </a:endParaRPr>
          </a:p>
          <a:p>
            <a:pPr algn="ctr"/>
            <a:r>
              <a:rPr lang="en-US" sz="2800" dirty="0">
                <a:latin typeface="Gotham Medium" panose="02000603030000020004"/>
              </a:rPr>
              <a:t>Mean = 3 | Median = 2 | Mode = 2 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3504932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7820</TotalTime>
  <Words>389</Words>
  <Application>Microsoft Office PowerPoint</Application>
  <PresentationFormat>On-screen Show (4:3)</PresentationFormat>
  <Paragraphs>118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Consolas</vt:lpstr>
      <vt:lpstr>Gotham</vt:lpstr>
      <vt:lpstr>Gotham Bold</vt:lpstr>
      <vt:lpstr>Gotham ExtraLight</vt:lpstr>
      <vt:lpstr>Gotham Medium</vt:lpstr>
      <vt:lpstr>Roboto</vt:lpstr>
      <vt:lpstr>Office Theme</vt:lpstr>
      <vt:lpstr>  Algorithms</vt:lpstr>
      <vt:lpstr> FizzBuzz</vt:lpstr>
      <vt:lpstr>FizzBuzz</vt:lpstr>
      <vt:lpstr>Fibonacci</vt:lpstr>
      <vt:lpstr>Fibonacci</vt:lpstr>
      <vt:lpstr>Reverse List In Place</vt:lpstr>
      <vt:lpstr>Reverse List In Place</vt:lpstr>
      <vt:lpstr>Bubble Sort</vt:lpstr>
      <vt:lpstr>Mean, Median &amp; Mode</vt:lpstr>
      <vt:lpstr>Mean</vt:lpstr>
      <vt:lpstr>Median</vt:lpstr>
      <vt:lpstr>Mode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baronhartono@outlook.com</cp:lastModifiedBy>
  <cp:revision>831</cp:revision>
  <dcterms:created xsi:type="dcterms:W3CDTF">2015-11-07T11:59:24Z</dcterms:created>
  <dcterms:modified xsi:type="dcterms:W3CDTF">2018-08-08T09:19:59Z</dcterms:modified>
</cp:coreProperties>
</file>