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5"/>
  </p:notesMasterIdLst>
  <p:sldIdLst>
    <p:sldId id="257" r:id="rId5"/>
    <p:sldId id="275" r:id="rId6"/>
    <p:sldId id="258" r:id="rId7"/>
    <p:sldId id="276" r:id="rId8"/>
    <p:sldId id="277" r:id="rId9"/>
    <p:sldId id="262" r:id="rId10"/>
    <p:sldId id="278" r:id="rId11"/>
    <p:sldId id="279" r:id="rId12"/>
    <p:sldId id="282" r:id="rId13"/>
    <p:sldId id="285" r:id="rId14"/>
    <p:sldId id="288" r:id="rId15"/>
    <p:sldId id="287" r:id="rId16"/>
    <p:sldId id="302" r:id="rId17"/>
    <p:sldId id="303" r:id="rId18"/>
    <p:sldId id="286" r:id="rId19"/>
    <p:sldId id="290" r:id="rId20"/>
    <p:sldId id="292" r:id="rId21"/>
    <p:sldId id="293" r:id="rId22"/>
    <p:sldId id="294" r:id="rId23"/>
    <p:sldId id="298" r:id="rId24"/>
    <p:sldId id="295" r:id="rId25"/>
    <p:sldId id="296" r:id="rId26"/>
    <p:sldId id="297" r:id="rId27"/>
    <p:sldId id="300" r:id="rId28"/>
    <p:sldId id="299" r:id="rId29"/>
    <p:sldId id="306" r:id="rId30"/>
    <p:sldId id="304" r:id="rId31"/>
    <p:sldId id="305" r:id="rId32"/>
    <p:sldId id="307"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14" autoAdjust="0"/>
  </p:normalViewPr>
  <p:slideViewPr>
    <p:cSldViewPr snapToGrid="0">
      <p:cViewPr varScale="1">
        <p:scale>
          <a:sx n="89" d="100"/>
          <a:sy n="89" d="100"/>
        </p:scale>
        <p:origin x="245" y="5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10/1/2020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xmlns=""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xmlns=""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xmlns=""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xmlns=""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xmlns=""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xmlns=""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xmlns=""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xmlns=""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xmlns=""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xmlns=""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xmlns=""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xmlns=""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xmlns=""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xmlns=""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xmlns=""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xmlns=""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xmlns=""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xmlns=""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xmlns=""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xmlns=""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xmlns=""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xmlns=""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xmlns=""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xmlns=""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xmlns=""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xmlns=""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xmlns=""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xmlns=""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xmlns=""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xmlns=""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xmlns=""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xmlns=""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xmlns=""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xmlns=""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xmlns=""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xmlns=""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xmlns=""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xmlns=""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xmlns=""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xmlns=""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xmlns=""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xmlns=""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xmlns=""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xmlns=""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xmlns=""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xmlns=""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xmlns=""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xmlns=""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xmlns=""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xmlns=""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xmlns=""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xmlns=""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xmlns=""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xmlns=""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F76D43D-0DDD-4BAD-8213-BDBF75C30A0C}"/>
              </a:ext>
              <a:ext uri="{C183D7F6-B498-43B3-948B-1728B52AA6E4}">
                <adec:decorative xmlns:adec="http://schemas.microsoft.com/office/drawing/2017/decorative" xmlns=""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xmlns=""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xmlns=""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xmlns=""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xmlns=""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xmlns=""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xmlns=""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xmlns=""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xmlns=""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xmlns=""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xmlns=""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xmlns=""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xmlns=""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xmlns=""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xmlns=""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xmlns=""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xmlns=""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xmlns=""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xmlns=""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xmlns=""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xmlns=""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xmlns=""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xmlns=""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xmlns=""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xmlns=""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xmlns=""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xmlns=""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xmlns=""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xmlns=""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xmlns=""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xmlns=""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xmlns=""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xmlns=""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xmlns=""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xmlns=""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xmlns=""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xmlns=""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xmlns=""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xmlns=""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xmlns=""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xmlns=""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xmlns=""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xmlns=""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facebook.com/l.php?u=http://shorturl.at/lqCFR?fbclid=IwAR2O9GgE50BAzxfqK9YWvKc6nDl8LL261XKYavxR0AAvZygRwGeAcdqxp2U&amp;h=AT0Gqqdwd918bscL-TlA4bdZVanpbxZTnVmdIi45BeWd45MpiTikYmeVe552GJt-kliutq0_cLXRKhglVmnGoghOuqsu3itagHnRsidGaD2wZMTmpC9BoqVHeQfZECe9fVRR6g"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a:stretch>
            <a:fillRect/>
          </a:stretch>
        </p:blipFill>
        <p:spPr/>
      </p:pic>
      <p:sp>
        <p:nvSpPr>
          <p:cNvPr id="3" name="Title 2">
            <a:extLst>
              <a:ext uri="{FF2B5EF4-FFF2-40B4-BE49-F238E27FC236}">
                <a16:creationId xmlns:a16="http://schemas.microsoft.com/office/drawing/2014/main" xmlns="" id="{B8D8E648-93B0-47FF-A306-492EFF7FC499}"/>
              </a:ext>
            </a:extLst>
          </p:cNvPr>
          <p:cNvSpPr>
            <a:spLocks noGrp="1"/>
          </p:cNvSpPr>
          <p:nvPr>
            <p:ph type="ctrTitle"/>
          </p:nvPr>
        </p:nvSpPr>
        <p:spPr>
          <a:xfrm>
            <a:off x="2651760" y="0"/>
            <a:ext cx="9540240" cy="6857999"/>
          </a:xfrm>
        </p:spPr>
        <p:txBody>
          <a:bodyPr/>
          <a:lstStyle/>
          <a:p>
            <a:r>
              <a:rPr lang="en-US" sz="6000" dirty="0">
                <a:latin typeface="Agency FB" panose="020B0503020202020204" pitchFamily="34" charset="0"/>
              </a:rPr>
              <a:t>Analysis of Health and Disease and E-Medicine Center</a:t>
            </a:r>
            <a:endParaRPr lang="en-US" sz="6000" dirty="0"/>
          </a:p>
        </p:txBody>
      </p:sp>
      <p:sp>
        <p:nvSpPr>
          <p:cNvPr id="4" name="Subtitle 3">
            <a:extLst>
              <a:ext uri="{FF2B5EF4-FFF2-40B4-BE49-F238E27FC236}">
                <a16:creationId xmlns:a16="http://schemas.microsoft.com/office/drawing/2014/main" xmlns="" id="{64857D70-F12B-4E1B-99F8-92DAD4349846}"/>
              </a:ext>
            </a:extLst>
          </p:cNvPr>
          <p:cNvSpPr>
            <a:spLocks noGrp="1"/>
          </p:cNvSpPr>
          <p:nvPr>
            <p:ph type="subTitle" idx="1"/>
          </p:nvPr>
        </p:nvSpPr>
        <p:spPr>
          <a:xfrm>
            <a:off x="5303520" y="4401839"/>
            <a:ext cx="4236720" cy="620016"/>
          </a:xfrm>
          <a:gradFill>
            <a:gsLst>
              <a:gs pos="8000">
                <a:schemeClr val="tx2"/>
              </a:gs>
              <a:gs pos="100000">
                <a:schemeClr val="accent2"/>
              </a:gs>
            </a:gsLst>
            <a:lin ang="14400000" scaled="0"/>
          </a:gradFill>
        </p:spPr>
        <p:txBody>
          <a:bodyPr/>
          <a:lstStyle/>
          <a:p>
            <a:r>
              <a:rPr lang="en-US" dirty="0"/>
              <a:t>Online Healthcare Platform</a:t>
            </a:r>
          </a:p>
        </p:txBody>
      </p:sp>
      <p:sp>
        <p:nvSpPr>
          <p:cNvPr id="5" name="object 7" descr="Beige rectangle">
            <a:extLst>
              <a:ext uri="{FF2B5EF4-FFF2-40B4-BE49-F238E27FC236}">
                <a16:creationId xmlns:a16="http://schemas.microsoft.com/office/drawing/2014/main" xmlns=""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xmlns="" id="{DA136CB0-4ED9-43FA-81D5-6D3225795A7D}"/>
              </a:ext>
              <a:ext uri="{C183D7F6-B498-43B3-948B-1728B52AA6E4}">
                <adec:decorative xmlns:adec="http://schemas.microsoft.com/office/drawing/2017/decorative" xmlns="" val="1"/>
              </a:ext>
            </a:extLst>
          </p:cNvPr>
          <p:cNvSpPr/>
          <p:nvPr/>
        </p:nvSpPr>
        <p:spPr>
          <a:xfrm>
            <a:off x="6348109" y="53536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p:cNvSpPr txBox="1">
            <a:spLocks/>
          </p:cNvSpPr>
          <p:nvPr/>
        </p:nvSpPr>
        <p:spPr>
          <a:xfrm>
            <a:off x="5034224" y="756271"/>
            <a:ext cx="4199835" cy="642998"/>
          </a:xfrm>
          <a:prstGeom prst="rect">
            <a:avLst/>
          </a:prstGeom>
          <a:noFill/>
        </p:spPr>
        <p:txBody>
          <a:bodyPr vert="horz" lIns="1116000" tIns="0" rIns="180000" bIns="0" rtlCol="0" anchor="ctr">
            <a:noAutofit/>
          </a:bodyPr>
          <a:lstStyle>
            <a:lvl1pPr algn="l" defTabSz="914400" rtl="0" eaLnBrk="1" latinLnBrk="0" hangingPunct="1">
              <a:lnSpc>
                <a:spcPct val="90000"/>
              </a:lnSpc>
              <a:spcBef>
                <a:spcPct val="0"/>
              </a:spcBef>
              <a:buNone/>
              <a:defRPr sz="5000" b="1" kern="1200" cap="all" spc="-150" baseline="0">
                <a:solidFill>
                  <a:schemeClr val="bg1"/>
                </a:solidFill>
                <a:latin typeface="+mj-lt"/>
                <a:ea typeface="+mj-ea"/>
                <a:cs typeface="+mj-cs"/>
              </a:defRPr>
            </a:lvl1pPr>
          </a:lstStyle>
          <a:p>
            <a:pPr algn="ctr"/>
            <a:r>
              <a:rPr lang="en-US" sz="6000" dirty="0">
                <a:gradFill>
                  <a:gsLst>
                    <a:gs pos="0">
                      <a:schemeClr val="bg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rPr>
              <a:t>𝐎𝐧𝐌𝐞𝐝𝐢</a:t>
            </a:r>
          </a:p>
        </p:txBody>
      </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10</a:t>
            </a:fld>
            <a:endParaRPr lang="en-US" dirty="0"/>
          </a:p>
        </p:txBody>
      </p:sp>
      <p:sp>
        <p:nvSpPr>
          <p:cNvPr id="22" name="Rectangle 21">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0" y="0"/>
            <a:ext cx="12192000" cy="6858000"/>
          </a:xfrm>
          <a:prstGeom prst="rect">
            <a:avLst/>
          </a:prstGeom>
          <a:gradFill>
            <a:gsLst>
              <a:gs pos="0">
                <a:schemeClr val="tx2">
                  <a:lumMod val="90000"/>
                  <a:lumOff val="10000"/>
                </a:schemeClr>
              </a:gs>
              <a:gs pos="37000">
                <a:schemeClr val="bg2">
                  <a:lumMod val="60000"/>
                  <a:lumOff val="40000"/>
                </a:schemeClr>
              </a:gs>
              <a:gs pos="100000">
                <a:schemeClr val="bg2">
                  <a:lumMod val="75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accent2">
                  <a:lumMod val="50000"/>
                </a:schemeClr>
              </a:solidFill>
              <a:latin typeface="Arial  (Body)"/>
            </a:endParaRPr>
          </a:p>
          <a:p>
            <a:pPr algn="just"/>
            <a:r>
              <a:rPr lang="en-US" dirty="0">
                <a:solidFill>
                  <a:schemeClr val="bg1"/>
                </a:solidFill>
                <a:latin typeface="Arial  (Body)"/>
              </a:rPr>
              <a:t>Our project is “Analysis of Health and Disease and E-Medicine Center” which is based on dealing medical services.        we are conducted our project by surveying the general public to see what they thought and expected about our project. </a:t>
            </a:r>
          </a:p>
          <a:p>
            <a:pPr algn="just"/>
            <a:r>
              <a:rPr lang="en-GB" dirty="0">
                <a:solidFill>
                  <a:schemeClr val="bg1"/>
                </a:solidFill>
                <a:latin typeface="Arial  (Body)"/>
              </a:rPr>
              <a:t>For   this we have created a </a:t>
            </a:r>
            <a:r>
              <a:rPr lang="en-GB" b="1" dirty="0">
                <a:solidFill>
                  <a:schemeClr val="bg1"/>
                </a:solidFill>
                <a:latin typeface="Arial  (Body)"/>
              </a:rPr>
              <a:t>Google Form</a:t>
            </a:r>
            <a:r>
              <a:rPr lang="en-GB" dirty="0">
                <a:solidFill>
                  <a:schemeClr val="bg1"/>
                </a:solidFill>
                <a:latin typeface="Arial  (Body)"/>
              </a:rPr>
              <a:t> where we invited people for participating in our survey via E-mail and other                            social media platforms. </a:t>
            </a:r>
          </a:p>
          <a:p>
            <a:pPr algn="just"/>
            <a:endParaRPr lang="en-GB" dirty="0">
              <a:solidFill>
                <a:schemeClr val="bg1"/>
              </a:solidFill>
              <a:latin typeface="Arial  (Body)"/>
            </a:endParaRPr>
          </a:p>
          <a:p>
            <a:pPr algn="just"/>
            <a:r>
              <a:rPr lang="en-GB" dirty="0">
                <a:solidFill>
                  <a:schemeClr val="bg1"/>
                </a:solidFill>
                <a:latin typeface="Arial" panose="020B0604020202020204" pitchFamily="34" charset="0"/>
              </a:rPr>
              <a:t>More </a:t>
            </a:r>
            <a:r>
              <a:rPr lang="en-GB" dirty="0" smtClean="0">
                <a:solidFill>
                  <a:schemeClr val="bg1"/>
                </a:solidFill>
                <a:latin typeface="Arial" panose="020B0604020202020204" pitchFamily="34" charset="0"/>
              </a:rPr>
              <a:t>than </a:t>
            </a:r>
            <a:r>
              <a:rPr lang="en-GB" b="1" dirty="0" smtClean="0">
                <a:solidFill>
                  <a:schemeClr val="bg1"/>
                </a:solidFill>
                <a:latin typeface="Arial" panose="020B0604020202020204" pitchFamily="34" charset="0"/>
              </a:rPr>
              <a:t>125</a:t>
            </a:r>
            <a:r>
              <a:rPr lang="en-GB" dirty="0" smtClean="0">
                <a:solidFill>
                  <a:schemeClr val="bg1"/>
                </a:solidFill>
                <a:latin typeface="Arial" panose="020B0604020202020204" pitchFamily="34" charset="0"/>
              </a:rPr>
              <a:t> </a:t>
            </a:r>
            <a:r>
              <a:rPr lang="en-GB" dirty="0">
                <a:solidFill>
                  <a:schemeClr val="bg1"/>
                </a:solidFill>
                <a:latin typeface="Arial" panose="020B0604020202020204" pitchFamily="34" charset="0"/>
              </a:rPr>
              <a:t>people have responded in our survey and we made an analysis report based on the responses. </a:t>
            </a:r>
          </a:p>
          <a:p>
            <a:pPr algn="just"/>
            <a:endParaRPr lang="en-GB" dirty="0">
              <a:solidFill>
                <a:schemeClr val="accent2">
                  <a:lumMod val="50000"/>
                </a:schemeClr>
              </a:solidFill>
              <a:latin typeface="Arial" panose="020B0604020202020204" pitchFamily="34" charset="0"/>
            </a:endParaRPr>
          </a:p>
          <a:p>
            <a:pPr algn="just"/>
            <a:endParaRPr lang="en-GB" dirty="0">
              <a:solidFill>
                <a:schemeClr val="accent2">
                  <a:lumMod val="50000"/>
                </a:schemeClr>
              </a:solidFill>
            </a:endParaRPr>
          </a:p>
          <a:p>
            <a:pPr algn="just"/>
            <a:r>
              <a:rPr lang="en-US" sz="2400" b="1" dirty="0" smtClean="0">
                <a:solidFill>
                  <a:schemeClr val="accent2">
                    <a:lumMod val="50000"/>
                  </a:schemeClr>
                </a:solidFill>
                <a:latin typeface="Arial  (Body)"/>
              </a:rPr>
              <a:t>Link </a:t>
            </a:r>
            <a:r>
              <a:rPr lang="en-US" sz="2400" b="1" dirty="0">
                <a:solidFill>
                  <a:schemeClr val="accent2">
                    <a:lumMod val="50000"/>
                  </a:schemeClr>
                </a:solidFill>
                <a:latin typeface="Arial  (Body)"/>
              </a:rPr>
              <a:t>: </a:t>
            </a:r>
            <a:r>
              <a:rPr lang="en-US" sz="2400" b="1" i="0" u="sng" dirty="0">
                <a:effectLst/>
                <a:latin typeface="Segoe UI Historic" panose="020B0502040204020203" pitchFamily="34" charset="0"/>
                <a:hlinkClick r:id="rId2"/>
              </a:rPr>
              <a:t>shorturl.at/</a:t>
            </a:r>
            <a:r>
              <a:rPr lang="en-US" sz="2400" b="1" i="0" u="sng" dirty="0" err="1">
                <a:effectLst/>
                <a:latin typeface="Segoe UI Historic" panose="020B0502040204020203" pitchFamily="34" charset="0"/>
                <a:hlinkClick r:id="rId2"/>
              </a:rPr>
              <a:t>lqCFR</a:t>
            </a:r>
            <a:endParaRPr lang="en-US" sz="2400" b="1" dirty="0">
              <a:solidFill>
                <a:schemeClr val="bg1"/>
              </a:solidFill>
              <a:latin typeface="Arial  (Body)"/>
            </a:endParaRPr>
          </a:p>
        </p:txBody>
      </p:sp>
      <p:sp>
        <p:nvSpPr>
          <p:cNvPr id="24" name="Title 22"/>
          <p:cNvSpPr>
            <a:spLocks noGrp="1"/>
          </p:cNvSpPr>
          <p:nvPr>
            <p:ph type="title"/>
          </p:nvPr>
        </p:nvSpPr>
        <p:spPr>
          <a:xfrm>
            <a:off x="4054686" y="808185"/>
            <a:ext cx="4082626" cy="528246"/>
          </a:xfrm>
        </p:spPr>
        <p:txBody>
          <a:bodyPr/>
          <a:lstStyle/>
          <a:p>
            <a:r>
              <a:rPr lang="en-US" sz="4000" dirty="0">
                <a:solidFill>
                  <a:schemeClr val="tx1"/>
                </a:solidFill>
                <a:latin typeface="Algerian" panose="04020705040A02060702" pitchFamily="82" charset="0"/>
              </a:rPr>
              <a:t>Survey Details</a:t>
            </a:r>
          </a:p>
        </p:txBody>
      </p:sp>
    </p:spTree>
    <p:extLst>
      <p:ext uri="{BB962C8B-B14F-4D97-AF65-F5344CB8AC3E}">
        <p14:creationId xmlns:p14="http://schemas.microsoft.com/office/powerpoint/2010/main" val="1377649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11</a:t>
            </a:fld>
            <a:endParaRPr lang="en-US" dirty="0"/>
          </a:p>
        </p:txBody>
      </p:sp>
      <p:sp>
        <p:nvSpPr>
          <p:cNvPr id="22" name="Rectangle 21">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1" y="11998"/>
            <a:ext cx="12192001" cy="6943412"/>
          </a:xfrm>
          <a:prstGeom prst="rect">
            <a:avLst/>
          </a:prstGeom>
          <a:gradFill>
            <a:gsLst>
              <a:gs pos="0">
                <a:schemeClr val="tx2">
                  <a:lumMod val="90000"/>
                  <a:lumOff val="10000"/>
                </a:schemeClr>
              </a:gs>
              <a:gs pos="37000">
                <a:schemeClr val="bg2">
                  <a:lumMod val="60000"/>
                  <a:lumOff val="40000"/>
                </a:schemeClr>
              </a:gs>
              <a:gs pos="100000">
                <a:schemeClr val="bg2">
                  <a:lumMod val="75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endParaRPr lang="en-US" sz="2000" b="0" i="0" dirty="0">
              <a:solidFill>
                <a:srgbClr val="202124"/>
              </a:solidFill>
              <a:effectLst/>
              <a:latin typeface="Arial  (Body)"/>
            </a:endParaRPr>
          </a:p>
          <a:p>
            <a:endParaRPr lang="en-US" sz="2400" dirty="0" smtClean="0">
              <a:solidFill>
                <a:schemeClr val="bg1"/>
              </a:solidFill>
              <a:latin typeface="Arial  (Body)"/>
            </a:endParaRPr>
          </a:p>
          <a:p>
            <a:endParaRPr lang="en-US" sz="2400" dirty="0">
              <a:solidFill>
                <a:schemeClr val="bg1"/>
              </a:solidFill>
              <a:latin typeface="Arial  (Body)"/>
            </a:endParaRPr>
          </a:p>
          <a:p>
            <a:pPr marL="342900" indent="-342900">
              <a:buFont typeface="Wingdings" panose="05000000000000000000" pitchFamily="2" charset="2"/>
              <a:buChar char="§"/>
            </a:pPr>
            <a:r>
              <a:rPr lang="en-US" sz="2400" dirty="0" smtClean="0">
                <a:solidFill>
                  <a:schemeClr val="bg1"/>
                </a:solidFill>
                <a:latin typeface="Arial  (Body)"/>
              </a:rPr>
              <a:t>Age?</a:t>
            </a:r>
          </a:p>
          <a:p>
            <a:pPr marL="342900" indent="-342900">
              <a:buFont typeface="Wingdings" panose="05000000000000000000" pitchFamily="2" charset="2"/>
              <a:buChar char="§"/>
            </a:pPr>
            <a:r>
              <a:rPr lang="en-US" sz="2400" dirty="0" smtClean="0">
                <a:solidFill>
                  <a:schemeClr val="bg1"/>
                </a:solidFill>
                <a:latin typeface="Arial  (Body)"/>
              </a:rPr>
              <a:t>Occupation?</a:t>
            </a:r>
            <a:endParaRPr lang="en-US" sz="2400" dirty="0">
              <a:solidFill>
                <a:schemeClr val="bg1"/>
              </a:solidFill>
              <a:latin typeface="Arial  (Body)"/>
            </a:endParaRPr>
          </a:p>
          <a:p>
            <a:pPr marL="342900" indent="-342900">
              <a:buFont typeface="Wingdings" panose="05000000000000000000" pitchFamily="2" charset="2"/>
              <a:buChar char="§"/>
            </a:pPr>
            <a:r>
              <a:rPr lang="en-US" sz="2400" b="0" i="0" dirty="0" smtClean="0">
                <a:solidFill>
                  <a:schemeClr val="bg1"/>
                </a:solidFill>
                <a:effectLst/>
                <a:latin typeface="Arial  (Body)"/>
              </a:rPr>
              <a:t>Do </a:t>
            </a:r>
            <a:r>
              <a:rPr lang="en-US" sz="2400" b="0" i="0" dirty="0">
                <a:solidFill>
                  <a:schemeClr val="bg1"/>
                </a:solidFill>
                <a:effectLst/>
                <a:latin typeface="Arial  (Body)"/>
              </a:rPr>
              <a:t>you think symptoms form analysis report is believable?</a:t>
            </a:r>
            <a:endParaRPr lang="en-US" sz="2400" dirty="0">
              <a:solidFill>
                <a:schemeClr val="bg1"/>
              </a:solidFill>
              <a:latin typeface="Arial  (Body)"/>
            </a:endParaRPr>
          </a:p>
          <a:p>
            <a:pPr marL="285750" indent="-285750">
              <a:buFont typeface="Wingdings" panose="05000000000000000000" pitchFamily="2" charset="2"/>
              <a:buChar char="§"/>
            </a:pPr>
            <a:r>
              <a:rPr lang="en-US" sz="2400" b="0" i="0" dirty="0">
                <a:solidFill>
                  <a:schemeClr val="bg1"/>
                </a:solidFill>
                <a:effectLst/>
                <a:latin typeface="Arial  (Body)"/>
              </a:rPr>
              <a:t>Can this service make our lives much easier?</a:t>
            </a:r>
            <a:endParaRPr lang="en-US" sz="2400" dirty="0">
              <a:solidFill>
                <a:schemeClr val="bg1"/>
              </a:solidFill>
              <a:latin typeface="Arial  (Body)"/>
            </a:endParaRPr>
          </a:p>
          <a:p>
            <a:pPr marL="285750" indent="-285750">
              <a:buFont typeface="Wingdings" panose="05000000000000000000" pitchFamily="2" charset="2"/>
              <a:buChar char="§"/>
            </a:pPr>
            <a:r>
              <a:rPr lang="en-US" sz="2400" b="0" i="0" dirty="0">
                <a:solidFill>
                  <a:schemeClr val="bg1"/>
                </a:solidFill>
                <a:effectLst/>
                <a:latin typeface="Arial  (Body)"/>
              </a:rPr>
              <a:t>Do you think this platform is more helpful than others?</a:t>
            </a:r>
          </a:p>
          <a:p>
            <a:pPr marL="285750" indent="-285750">
              <a:buFont typeface="Wingdings" panose="05000000000000000000" pitchFamily="2" charset="2"/>
              <a:buChar char="§"/>
            </a:pPr>
            <a:r>
              <a:rPr lang="en-US" sz="2400" b="0" i="0" dirty="0">
                <a:solidFill>
                  <a:schemeClr val="bg1"/>
                </a:solidFill>
                <a:effectLst/>
                <a:latin typeface="Arial  (Body)"/>
              </a:rPr>
              <a:t>Which category of people will more benefit to use this service ?</a:t>
            </a:r>
            <a:endParaRPr lang="en-US" sz="2400" dirty="0">
              <a:solidFill>
                <a:schemeClr val="bg1"/>
              </a:solidFill>
              <a:latin typeface="Arial  (Body)"/>
            </a:endParaRPr>
          </a:p>
          <a:p>
            <a:pPr marL="285750" indent="-285750">
              <a:buFont typeface="Wingdings" panose="05000000000000000000" pitchFamily="2" charset="2"/>
              <a:buChar char="§"/>
            </a:pPr>
            <a:r>
              <a:rPr lang="en-US" sz="2400" b="0" i="0" dirty="0">
                <a:solidFill>
                  <a:schemeClr val="bg1"/>
                </a:solidFill>
                <a:effectLst/>
                <a:latin typeface="Arial  (Body)"/>
              </a:rPr>
              <a:t>Do you think online process is more comfortable than manual process?</a:t>
            </a:r>
          </a:p>
          <a:p>
            <a:pPr marL="285750" indent="-285750">
              <a:buFont typeface="Wingdings" panose="05000000000000000000" pitchFamily="2" charset="2"/>
              <a:buChar char="§"/>
            </a:pPr>
            <a:r>
              <a:rPr lang="en-US" sz="2400" b="0" i="0" dirty="0">
                <a:solidFill>
                  <a:schemeClr val="bg1"/>
                </a:solidFill>
                <a:effectLst/>
                <a:latin typeface="Arial  (Body)"/>
              </a:rPr>
              <a:t>Do you think online medicine center service is more easier and faster than manual service</a:t>
            </a:r>
            <a:r>
              <a:rPr lang="en-US" sz="2400" b="0" i="0" dirty="0" smtClean="0">
                <a:solidFill>
                  <a:schemeClr val="bg1"/>
                </a:solidFill>
                <a:effectLst/>
                <a:latin typeface="Arial  (Body)"/>
              </a:rPr>
              <a:t>?</a:t>
            </a:r>
          </a:p>
          <a:p>
            <a:pPr marL="285750" indent="-285750">
              <a:buFont typeface="Wingdings" panose="05000000000000000000" pitchFamily="2" charset="2"/>
              <a:buChar char="§"/>
            </a:pPr>
            <a:r>
              <a:rPr lang="en-US" sz="2400" dirty="0">
                <a:solidFill>
                  <a:schemeClr val="bg1"/>
                </a:solidFill>
              </a:rPr>
              <a:t>Which payment method will you prefer?</a:t>
            </a:r>
          </a:p>
          <a:p>
            <a:pPr marL="285750" indent="-285750">
              <a:buFont typeface="Wingdings" panose="05000000000000000000" pitchFamily="2" charset="2"/>
              <a:buChar char="§"/>
            </a:pPr>
            <a:r>
              <a:rPr lang="en-US" sz="2400" b="0" i="0" dirty="0">
                <a:solidFill>
                  <a:schemeClr val="bg1"/>
                </a:solidFill>
                <a:effectLst/>
                <a:latin typeface="Arial  (Body)"/>
              </a:rPr>
              <a:t>Are you interested in using our services in the near future? </a:t>
            </a:r>
          </a:p>
          <a:p>
            <a:pPr marL="285750" indent="-285750">
              <a:buFont typeface="Wingdings" panose="05000000000000000000" pitchFamily="2" charset="2"/>
              <a:buChar char="§"/>
            </a:pPr>
            <a:r>
              <a:rPr lang="en-US" sz="2400" b="0" i="0" dirty="0">
                <a:solidFill>
                  <a:schemeClr val="bg1"/>
                </a:solidFill>
                <a:effectLst/>
                <a:latin typeface="Arial  (Body)"/>
              </a:rPr>
              <a:t>By this service is possible to prevent time wastage ?</a:t>
            </a:r>
            <a:endParaRPr lang="en-US" sz="2400" dirty="0">
              <a:solidFill>
                <a:schemeClr val="bg1"/>
              </a:solidFill>
              <a:latin typeface="Arial  (Body)"/>
            </a:endParaRPr>
          </a:p>
          <a:p>
            <a:pPr marL="285750" indent="-285750">
              <a:buFont typeface="Wingdings" panose="05000000000000000000" pitchFamily="2" charset="2"/>
              <a:buChar char="§"/>
            </a:pPr>
            <a:r>
              <a:rPr lang="en-US" sz="2400" b="0" i="0" dirty="0">
                <a:solidFill>
                  <a:schemeClr val="bg1"/>
                </a:solidFill>
                <a:effectLst/>
                <a:latin typeface="Arial  (Body)"/>
              </a:rPr>
              <a:t>Do you have any suggestion?</a:t>
            </a:r>
            <a:endParaRPr lang="en-US" sz="2400" dirty="0">
              <a:solidFill>
                <a:schemeClr val="bg1"/>
              </a:solidFill>
              <a:latin typeface="Arial  (Body)"/>
            </a:endParaRPr>
          </a:p>
        </p:txBody>
      </p:sp>
      <p:sp>
        <p:nvSpPr>
          <p:cNvPr id="24" name="Title 22"/>
          <p:cNvSpPr>
            <a:spLocks noGrp="1"/>
          </p:cNvSpPr>
          <p:nvPr>
            <p:ph type="title"/>
          </p:nvPr>
        </p:nvSpPr>
        <p:spPr>
          <a:xfrm>
            <a:off x="4689585" y="687605"/>
            <a:ext cx="2927066" cy="528246"/>
          </a:xfrm>
        </p:spPr>
        <p:txBody>
          <a:bodyPr/>
          <a:lstStyle/>
          <a:p>
            <a:r>
              <a:rPr lang="en-US" sz="4000" dirty="0">
                <a:solidFill>
                  <a:schemeClr val="tx1"/>
                </a:solidFill>
                <a:latin typeface="Algerian" panose="04020705040A02060702" pitchFamily="82" charset="0"/>
              </a:rPr>
              <a:t>Worksheet</a:t>
            </a:r>
          </a:p>
        </p:txBody>
      </p:sp>
    </p:spTree>
    <p:extLst>
      <p:ext uri="{BB962C8B-B14F-4D97-AF65-F5344CB8AC3E}">
        <p14:creationId xmlns:p14="http://schemas.microsoft.com/office/powerpoint/2010/main" val="143082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14350" indent="-514350">
              <a:buFont typeface="Wingdings" panose="05000000000000000000" pitchFamily="2" charset="2"/>
              <a:buChar char="q"/>
            </a:pPr>
            <a:r>
              <a:rPr lang="en-US" b="1" dirty="0">
                <a:solidFill>
                  <a:schemeClr val="accent2">
                    <a:lumMod val="50000"/>
                  </a:schemeClr>
                </a:solidFill>
                <a:effectLst>
                  <a:outerShdw blurRad="38100" dist="38100" dir="2700000" algn="tl">
                    <a:srgbClr val="000000">
                      <a:alpha val="43137"/>
                    </a:srgbClr>
                  </a:outerShdw>
                </a:effectLst>
                <a:latin typeface="Algerian" panose="04020705040A02060702" pitchFamily="82" charset="0"/>
              </a:rPr>
              <a:t>Statistical Analysis</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sz="1800" b="0" i="0" dirty="0" smtClean="0">
                <a:solidFill>
                  <a:srgbClr val="202124"/>
                </a:solidFill>
                <a:effectLst/>
                <a:latin typeface="Arial Black" panose="020B0A04020102020204" pitchFamily="34" charset="0"/>
              </a:rPr>
              <a:t>Age?</a:t>
            </a:r>
            <a:endParaRPr lang="en-US" dirty="0">
              <a:latin typeface="Arial Black" panose="020B0A04020102020204" pitchFamily="34" charset="0"/>
            </a:endParaRPr>
          </a:p>
        </p:txBody>
      </p:sp>
      <p:sp>
        <p:nvSpPr>
          <p:cNvPr id="4" name="Slide Number Placeholder 3"/>
          <p:cNvSpPr>
            <a:spLocks noGrp="1"/>
          </p:cNvSpPr>
          <p:nvPr>
            <p:ph type="sldNum" sz="quarter" idx="11"/>
          </p:nvPr>
        </p:nvSpPr>
        <p:spPr>
          <a:xfrm>
            <a:off x="11567526" y="6200575"/>
            <a:ext cx="270474" cy="270474"/>
          </a:xfrm>
        </p:spPr>
        <p:txBody>
          <a:bodyPr/>
          <a:lstStyle/>
          <a:p>
            <a:fld id="{EECC7194-A4D0-457B-9D3E-53681723AFF7}" type="slidenum">
              <a:rPr lang="en-US" smtClean="0"/>
              <a:pPr/>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68" y="2424221"/>
            <a:ext cx="8132880" cy="3564933"/>
          </a:xfrm>
          <a:prstGeom prst="rect">
            <a:avLst/>
          </a:prstGeom>
        </p:spPr>
      </p:pic>
    </p:spTree>
    <p:extLst>
      <p:ext uri="{BB962C8B-B14F-4D97-AF65-F5344CB8AC3E}">
        <p14:creationId xmlns:p14="http://schemas.microsoft.com/office/powerpoint/2010/main" val="3020375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14350" indent="-514350">
              <a:buFont typeface="Wingdings" panose="05000000000000000000" pitchFamily="2" charset="2"/>
              <a:buChar char="q"/>
            </a:pPr>
            <a:r>
              <a:rPr lang="en-US" b="1" dirty="0">
                <a:solidFill>
                  <a:schemeClr val="accent2">
                    <a:lumMod val="50000"/>
                  </a:schemeClr>
                </a:solidFill>
                <a:effectLst>
                  <a:outerShdw blurRad="38100" dist="38100" dir="2700000" algn="tl">
                    <a:srgbClr val="000000">
                      <a:alpha val="43137"/>
                    </a:srgbClr>
                  </a:outerShdw>
                </a:effectLst>
                <a:latin typeface="Algerian" panose="04020705040A02060702" pitchFamily="82" charset="0"/>
              </a:rPr>
              <a:t>Statistical Analysis</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sz="1800" b="0" i="0" dirty="0" smtClean="0">
                <a:solidFill>
                  <a:srgbClr val="202124"/>
                </a:solidFill>
                <a:effectLst/>
                <a:latin typeface="Arial Black" panose="020B0A04020102020204" pitchFamily="34" charset="0"/>
              </a:rPr>
              <a:t>Occupation?</a:t>
            </a:r>
            <a:endParaRPr lang="en-US" dirty="0">
              <a:latin typeface="Arial Black" panose="020B0A04020102020204" pitchFamily="34" charset="0"/>
            </a:endParaRPr>
          </a:p>
        </p:txBody>
      </p:sp>
      <p:sp>
        <p:nvSpPr>
          <p:cNvPr id="4" name="Slide Number Placeholder 3"/>
          <p:cNvSpPr>
            <a:spLocks noGrp="1"/>
          </p:cNvSpPr>
          <p:nvPr>
            <p:ph type="sldNum" sz="quarter" idx="11"/>
          </p:nvPr>
        </p:nvSpPr>
        <p:spPr>
          <a:xfrm>
            <a:off x="11567526" y="6200575"/>
            <a:ext cx="270474" cy="270474"/>
          </a:xfrm>
        </p:spPr>
        <p:txBody>
          <a:bodyPr/>
          <a:lstStyle/>
          <a:p>
            <a:fld id="{EECC7194-A4D0-457B-9D3E-53681723AFF7}" type="slidenum">
              <a:rPr lang="en-US" smtClean="0"/>
              <a:pPr/>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449" y="2355574"/>
            <a:ext cx="9552299" cy="4194313"/>
          </a:xfrm>
          <a:prstGeom prst="rect">
            <a:avLst/>
          </a:prstGeom>
        </p:spPr>
      </p:pic>
    </p:spTree>
    <p:extLst>
      <p:ext uri="{BB962C8B-B14F-4D97-AF65-F5344CB8AC3E}">
        <p14:creationId xmlns:p14="http://schemas.microsoft.com/office/powerpoint/2010/main" val="4188425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14350" indent="-514350">
              <a:buFont typeface="Wingdings" panose="05000000000000000000" pitchFamily="2" charset="2"/>
              <a:buChar char="q"/>
            </a:pPr>
            <a:r>
              <a:rPr lang="en-US" b="1" dirty="0">
                <a:solidFill>
                  <a:schemeClr val="accent2">
                    <a:lumMod val="50000"/>
                  </a:schemeClr>
                </a:solidFill>
                <a:effectLst>
                  <a:outerShdw blurRad="38100" dist="38100" dir="2700000" algn="tl">
                    <a:srgbClr val="000000">
                      <a:alpha val="43137"/>
                    </a:srgbClr>
                  </a:outerShdw>
                </a:effectLst>
                <a:latin typeface="Algerian" panose="04020705040A02060702" pitchFamily="82" charset="0"/>
              </a:rPr>
              <a:t>Statistical Analysis</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sz="1800" b="0" i="0" dirty="0">
                <a:solidFill>
                  <a:srgbClr val="202124"/>
                </a:solidFill>
                <a:effectLst/>
                <a:latin typeface="Arial Black" panose="020B0A04020102020204" pitchFamily="34" charset="0"/>
              </a:rPr>
              <a:t>Do you think symptoms form analysis report is believable?</a:t>
            </a:r>
            <a:r>
              <a:rPr lang="en-US" sz="3200" dirty="0">
                <a:solidFill>
                  <a:srgbClr val="202124"/>
                </a:solidFill>
                <a:latin typeface="Arial Black" panose="020B0A04020102020204" pitchFamily="34" charset="0"/>
              </a:rPr>
              <a:t/>
            </a:r>
            <a:br>
              <a:rPr lang="en-US" sz="3200" dirty="0">
                <a:solidFill>
                  <a:srgbClr val="202124"/>
                </a:solidFill>
                <a:latin typeface="Arial Black" panose="020B0A04020102020204" pitchFamily="34" charset="0"/>
              </a:rPr>
            </a:br>
            <a:endParaRPr lang="en-US" dirty="0">
              <a:latin typeface="Arial Black" panose="020B0A04020102020204" pitchFamily="34" charset="0"/>
            </a:endParaRPr>
          </a:p>
        </p:txBody>
      </p:sp>
      <p:sp>
        <p:nvSpPr>
          <p:cNvPr id="4" name="Slide Number Placeholder 3"/>
          <p:cNvSpPr>
            <a:spLocks noGrp="1"/>
          </p:cNvSpPr>
          <p:nvPr>
            <p:ph type="sldNum" sz="quarter" idx="11"/>
          </p:nvPr>
        </p:nvSpPr>
        <p:spPr>
          <a:xfrm>
            <a:off x="11567526" y="6200575"/>
            <a:ext cx="270474" cy="270474"/>
          </a:xfrm>
        </p:spPr>
        <p:txBody>
          <a:bodyPr/>
          <a:lstStyle/>
          <a:p>
            <a:fld id="{EECC7194-A4D0-457B-9D3E-53681723AFF7}" type="slidenum">
              <a:rPr lang="en-US" smtClean="0"/>
              <a:pPr/>
              <a:t>14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51" y="2568499"/>
            <a:ext cx="7838295" cy="3632076"/>
          </a:xfrm>
          <a:prstGeom prst="rect">
            <a:avLst/>
          </a:prstGeom>
        </p:spPr>
      </p:pic>
    </p:spTree>
    <p:extLst>
      <p:ext uri="{BB962C8B-B14F-4D97-AF65-F5344CB8AC3E}">
        <p14:creationId xmlns:p14="http://schemas.microsoft.com/office/powerpoint/2010/main" val="166356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15</a:t>
            </a:fld>
            <a:endParaRPr lang="en-US" dirty="0"/>
          </a:p>
        </p:txBody>
      </p:sp>
      <p:sp>
        <p:nvSpPr>
          <p:cNvPr id="2" name="AutoShape 2" descr="Forms response chart. Question title: Which category of people will more benefit to use this service ?. Number of responses: 54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orms response chart. Question title: Which category of people will more benefit to use this service ?. Number of responses: 54 responses."/>
          <p:cNvSpPr>
            <a:spLocks noChangeAspect="1" noChangeArrowheads="1"/>
          </p:cNvSpPr>
          <p:nvPr/>
        </p:nvSpPr>
        <p:spPr bwMode="auto">
          <a:xfrm>
            <a:off x="3079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orms response chart. Question title: Which category of people will more benefit to use this service ?. Number of responses: 54 responses."/>
          <p:cNvSpPr>
            <a:spLocks noChangeAspect="1" noChangeArrowheads="1"/>
          </p:cNvSpPr>
          <p:nvPr/>
        </p:nvSpPr>
        <p:spPr bwMode="auto">
          <a:xfrm>
            <a:off x="46037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Forms response chart. Question title: Which category of people will more benefit to use this service ?. Number of responses: 54 responses."/>
          <p:cNvSpPr>
            <a:spLocks noGrp="1" noChangeAspect="1" noChangeArrowheads="1"/>
          </p:cNvSpPr>
          <p:nvPr>
            <p:ph type="title"/>
          </p:nvPr>
        </p:nvSpPr>
        <p:spPr bwMode="auto">
          <a:xfrm>
            <a:off x="684213" y="808039"/>
            <a:ext cx="7559675" cy="501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57200" indent="-457200">
              <a:buFont typeface="Wingdings" panose="05000000000000000000" pitchFamily="2" charset="2"/>
              <a:buChar char="q"/>
            </a:pPr>
            <a:r>
              <a:rPr lang="en-US" dirty="0">
                <a:solidFill>
                  <a:schemeClr val="accent2">
                    <a:lumMod val="50000"/>
                  </a:schemeClr>
                </a:solidFill>
                <a:latin typeface="Algerian" panose="04020705040A02060702" pitchFamily="82" charset="0"/>
              </a:rPr>
              <a:t>Statistic analysis</a:t>
            </a:r>
            <a:r>
              <a:rPr lang="en-US" dirty="0">
                <a:solidFill>
                  <a:schemeClr val="accent2">
                    <a:lumMod val="50000"/>
                  </a:schemeClr>
                </a:solidFill>
              </a:rPr>
              <a:t/>
            </a:r>
            <a:br>
              <a:rPr lang="en-US" dirty="0">
                <a:solidFill>
                  <a:schemeClr val="accent2">
                    <a:lumMod val="50000"/>
                  </a:schemeClr>
                </a:solidFill>
              </a:rPr>
            </a:br>
            <a:r>
              <a:rPr lang="en-US" dirty="0">
                <a:solidFill>
                  <a:schemeClr val="accent2">
                    <a:lumMod val="50000"/>
                  </a:schemeClr>
                </a:solidFill>
              </a:rPr>
              <a:t/>
            </a:r>
            <a:br>
              <a:rPr lang="en-US" dirty="0">
                <a:solidFill>
                  <a:schemeClr val="accent2">
                    <a:lumMod val="50000"/>
                  </a:schemeClr>
                </a:solidFill>
              </a:rPr>
            </a:br>
            <a:r>
              <a:rPr lang="en-US" sz="1800" b="0" i="0" dirty="0">
                <a:solidFill>
                  <a:srgbClr val="202124"/>
                </a:solidFill>
                <a:effectLst/>
                <a:latin typeface="Arial Black" panose="020B0A04020102020204" pitchFamily="34" charset="0"/>
              </a:rPr>
              <a:t>Can this service make our lives much easier?</a:t>
            </a:r>
            <a:r>
              <a:rPr lang="en-US" sz="3200" dirty="0">
                <a:solidFill>
                  <a:srgbClr val="202124"/>
                </a:solidFill>
                <a:latin typeface="Google Sans"/>
              </a:rPr>
              <a:t/>
            </a:r>
            <a:br>
              <a:rPr lang="en-US" sz="3200" dirty="0">
                <a:solidFill>
                  <a:srgbClr val="202124"/>
                </a:solidFill>
                <a:latin typeface="Google Sans"/>
              </a:rPr>
            </a:br>
            <a:endParaRPr lang="en-US" dirty="0">
              <a:solidFill>
                <a:schemeClr val="accent2">
                  <a:lumMod val="50000"/>
                </a:schemeClr>
              </a:solidFill>
            </a:endParaRPr>
          </a:p>
        </p:txBody>
      </p:sp>
      <p:pic>
        <p:nvPicPr>
          <p:cNvPr id="8" name="Picture 7">
            <a:extLst>
              <a:ext uri="{FF2B5EF4-FFF2-40B4-BE49-F238E27FC236}">
                <a16:creationId xmlns:a16="http://schemas.microsoft.com/office/drawing/2014/main" xmlns="" id="{5923E8FC-D7F6-4654-A185-2668A8450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3" y="2297331"/>
            <a:ext cx="7816105" cy="3678895"/>
          </a:xfrm>
          <a:prstGeom prst="rect">
            <a:avLst/>
          </a:prstGeom>
        </p:spPr>
      </p:pic>
    </p:spTree>
    <p:extLst>
      <p:ext uri="{BB962C8B-B14F-4D97-AF65-F5344CB8AC3E}">
        <p14:creationId xmlns:p14="http://schemas.microsoft.com/office/powerpoint/2010/main" val="3900640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16</a:t>
            </a:fld>
            <a:endParaRPr lang="en-US" dirty="0"/>
          </a:p>
        </p:txBody>
      </p:sp>
      <p:sp>
        <p:nvSpPr>
          <p:cNvPr id="2" name="AutoShape 2" descr="Forms response chart. Question title: Which category of people will more benefit to use this service ?. Number of responses: 54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orms response chart. Question title: Which category of people will more benefit to use this service ?. Number of responses: 54 responses."/>
          <p:cNvSpPr>
            <a:spLocks noChangeAspect="1" noChangeArrowheads="1"/>
          </p:cNvSpPr>
          <p:nvPr/>
        </p:nvSpPr>
        <p:spPr bwMode="auto">
          <a:xfrm>
            <a:off x="3079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orms response chart. Question title: Which category of people will more benefit to use this service ?. Number of responses: 54 responses."/>
          <p:cNvSpPr>
            <a:spLocks noChangeAspect="1" noChangeArrowheads="1"/>
          </p:cNvSpPr>
          <p:nvPr/>
        </p:nvSpPr>
        <p:spPr bwMode="auto">
          <a:xfrm>
            <a:off x="46037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Forms response chart. Question title: Which category of people will more benefit to use this service ?. Number of responses: 54 responses."/>
          <p:cNvSpPr>
            <a:spLocks noGrp="1" noChangeAspect="1" noChangeArrowheads="1"/>
          </p:cNvSpPr>
          <p:nvPr>
            <p:ph type="title"/>
          </p:nvPr>
        </p:nvSpPr>
        <p:spPr bwMode="auto">
          <a:xfrm>
            <a:off x="684213" y="808039"/>
            <a:ext cx="7559675" cy="501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57200" indent="-457200">
              <a:buFont typeface="Wingdings" panose="05000000000000000000" pitchFamily="2" charset="2"/>
              <a:buChar char="q"/>
            </a:pPr>
            <a:r>
              <a:rPr lang="en-US" dirty="0">
                <a:solidFill>
                  <a:schemeClr val="accent2">
                    <a:lumMod val="50000"/>
                  </a:schemeClr>
                </a:solidFill>
                <a:latin typeface="Algerian" panose="04020705040A02060702" pitchFamily="82" charset="0"/>
              </a:rPr>
              <a:t>Statistic analysis</a:t>
            </a:r>
            <a:r>
              <a:rPr lang="en-US" dirty="0">
                <a:solidFill>
                  <a:schemeClr val="accent2">
                    <a:lumMod val="50000"/>
                  </a:schemeClr>
                </a:solidFill>
              </a:rPr>
              <a:t/>
            </a:r>
            <a:br>
              <a:rPr lang="en-US" dirty="0">
                <a:solidFill>
                  <a:schemeClr val="accent2">
                    <a:lumMod val="50000"/>
                  </a:schemeClr>
                </a:solidFill>
              </a:rPr>
            </a:br>
            <a:r>
              <a:rPr lang="en-US" dirty="0">
                <a:solidFill>
                  <a:schemeClr val="accent2">
                    <a:lumMod val="50000"/>
                  </a:schemeClr>
                </a:solidFill>
              </a:rPr>
              <a:t/>
            </a:r>
            <a:br>
              <a:rPr lang="en-US" dirty="0">
                <a:solidFill>
                  <a:schemeClr val="accent2">
                    <a:lumMod val="50000"/>
                  </a:schemeClr>
                </a:solidFill>
              </a:rPr>
            </a:br>
            <a:r>
              <a:rPr lang="en-US" sz="1800" b="0" i="0" dirty="0">
                <a:solidFill>
                  <a:srgbClr val="202124"/>
                </a:solidFill>
                <a:effectLst/>
                <a:latin typeface="Arial Black" panose="020B0A04020102020204" pitchFamily="34" charset="0"/>
              </a:rPr>
              <a:t>Do you think this platform is more helpful than others?</a:t>
            </a:r>
            <a:br>
              <a:rPr lang="en-US" sz="1800" b="0" i="0" dirty="0">
                <a:solidFill>
                  <a:srgbClr val="202124"/>
                </a:solidFill>
                <a:effectLst/>
                <a:latin typeface="Arial Black" panose="020B0A04020102020204" pitchFamily="34" charset="0"/>
              </a:rPr>
            </a:br>
            <a:endParaRPr lang="en-US" dirty="0">
              <a:solidFill>
                <a:schemeClr val="accent2">
                  <a:lumMod val="50000"/>
                </a:schemeClr>
              </a:solidFill>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49" y="2742939"/>
            <a:ext cx="7946607" cy="3614384"/>
          </a:xfrm>
          <a:prstGeom prst="rect">
            <a:avLst/>
          </a:prstGeom>
        </p:spPr>
      </p:pic>
    </p:spTree>
    <p:extLst>
      <p:ext uri="{BB962C8B-B14F-4D97-AF65-F5344CB8AC3E}">
        <p14:creationId xmlns:p14="http://schemas.microsoft.com/office/powerpoint/2010/main" val="3930598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17</a:t>
            </a:fld>
            <a:endParaRPr lang="en-US" dirty="0"/>
          </a:p>
        </p:txBody>
      </p:sp>
      <p:sp>
        <p:nvSpPr>
          <p:cNvPr id="2" name="AutoShape 2" descr="Forms response chart. Question title: Which category of people will more benefit to use this service ?. Number of responses: 54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orms response chart. Question title: Which category of people will more benefit to use this service ?. Number of responses: 54 responses."/>
          <p:cNvSpPr>
            <a:spLocks noChangeAspect="1" noChangeArrowheads="1"/>
          </p:cNvSpPr>
          <p:nvPr/>
        </p:nvSpPr>
        <p:spPr bwMode="auto">
          <a:xfrm>
            <a:off x="3079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orms response chart. Question title: Which category of people will more benefit to use this service ?. Number of responses: 54 responses."/>
          <p:cNvSpPr>
            <a:spLocks noChangeAspect="1" noChangeArrowheads="1"/>
          </p:cNvSpPr>
          <p:nvPr/>
        </p:nvSpPr>
        <p:spPr bwMode="auto">
          <a:xfrm>
            <a:off x="46037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Forms response chart. Question title: Which category of people will more benefit to use this service ?. Number of responses: 54 responses."/>
          <p:cNvSpPr>
            <a:spLocks noGrp="1" noChangeAspect="1" noChangeArrowheads="1"/>
          </p:cNvSpPr>
          <p:nvPr>
            <p:ph type="title"/>
          </p:nvPr>
        </p:nvSpPr>
        <p:spPr bwMode="auto">
          <a:xfrm>
            <a:off x="684213" y="808039"/>
            <a:ext cx="7559675" cy="501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57200" indent="-457200">
              <a:buFont typeface="Wingdings" panose="05000000000000000000" pitchFamily="2" charset="2"/>
              <a:buChar char="q"/>
            </a:pPr>
            <a:r>
              <a:rPr lang="en-US" dirty="0">
                <a:solidFill>
                  <a:schemeClr val="accent2">
                    <a:lumMod val="50000"/>
                  </a:schemeClr>
                </a:solidFill>
                <a:latin typeface="Algerian" panose="04020705040A02060702" pitchFamily="82" charset="0"/>
              </a:rPr>
              <a:t>Statistic analysis</a:t>
            </a:r>
            <a:r>
              <a:rPr lang="en-US" dirty="0">
                <a:solidFill>
                  <a:schemeClr val="accent2">
                    <a:lumMod val="50000"/>
                  </a:schemeClr>
                </a:solidFill>
              </a:rPr>
              <a:t/>
            </a:r>
            <a:br>
              <a:rPr lang="en-US" dirty="0">
                <a:solidFill>
                  <a:schemeClr val="accent2">
                    <a:lumMod val="50000"/>
                  </a:schemeClr>
                </a:solidFill>
              </a:rPr>
            </a:br>
            <a:r>
              <a:rPr lang="en-US" dirty="0">
                <a:solidFill>
                  <a:schemeClr val="accent2">
                    <a:lumMod val="50000"/>
                  </a:schemeClr>
                </a:solidFill>
              </a:rPr>
              <a:t/>
            </a:r>
            <a:br>
              <a:rPr lang="en-US" dirty="0">
                <a:solidFill>
                  <a:schemeClr val="accent2">
                    <a:lumMod val="50000"/>
                  </a:schemeClr>
                </a:solidFill>
              </a:rPr>
            </a:br>
            <a:r>
              <a:rPr lang="en-US" sz="1800" b="0" i="0" dirty="0">
                <a:solidFill>
                  <a:srgbClr val="202124"/>
                </a:solidFill>
                <a:effectLst/>
                <a:latin typeface="Arial Black" panose="020B0A04020102020204" pitchFamily="34" charset="0"/>
              </a:rPr>
              <a:t>Which category of people will more benefit to use this service ?</a:t>
            </a:r>
            <a:r>
              <a:rPr lang="en-US" sz="1800" dirty="0">
                <a:solidFill>
                  <a:srgbClr val="202124"/>
                </a:solidFill>
                <a:latin typeface="Arial Black" panose="020B0A04020102020204" pitchFamily="34" charset="0"/>
              </a:rPr>
              <a:t/>
            </a:r>
            <a:br>
              <a:rPr lang="en-US" sz="1800" dirty="0">
                <a:solidFill>
                  <a:srgbClr val="202124"/>
                </a:solidFill>
                <a:latin typeface="Arial Black" panose="020B0A04020102020204" pitchFamily="34" charset="0"/>
              </a:rPr>
            </a:br>
            <a:r>
              <a:rPr lang="en-US" sz="1800" b="0" i="0" dirty="0">
                <a:solidFill>
                  <a:srgbClr val="202124"/>
                </a:solidFill>
                <a:effectLst/>
                <a:latin typeface="Arial  (Body)"/>
              </a:rPr>
              <a:t/>
            </a:r>
            <a:br>
              <a:rPr lang="en-US" sz="1800" b="0" i="0" dirty="0">
                <a:solidFill>
                  <a:srgbClr val="202124"/>
                </a:solidFill>
                <a:effectLst/>
                <a:latin typeface="Arial  (Body)"/>
              </a:rPr>
            </a:br>
            <a:endParaRPr lang="en-US" dirty="0">
              <a:solidFill>
                <a:schemeClr val="accent2">
                  <a:lumMod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75" y="2530882"/>
            <a:ext cx="10099954" cy="3981356"/>
          </a:xfrm>
          <a:prstGeom prst="rect">
            <a:avLst/>
          </a:prstGeom>
        </p:spPr>
      </p:pic>
    </p:spTree>
    <p:extLst>
      <p:ext uri="{BB962C8B-B14F-4D97-AF65-F5344CB8AC3E}">
        <p14:creationId xmlns:p14="http://schemas.microsoft.com/office/powerpoint/2010/main" val="2857620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18</a:t>
            </a:fld>
            <a:endParaRPr lang="en-US" dirty="0"/>
          </a:p>
        </p:txBody>
      </p:sp>
      <p:sp>
        <p:nvSpPr>
          <p:cNvPr id="2" name="AutoShape 2" descr="Forms response chart. Question title: Which category of people will more benefit to use this service ?. Number of responses: 54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orms response chart. Question title: Which category of people will more benefit to use this service ?. Number of responses: 54 responses."/>
          <p:cNvSpPr>
            <a:spLocks noChangeAspect="1" noChangeArrowheads="1"/>
          </p:cNvSpPr>
          <p:nvPr/>
        </p:nvSpPr>
        <p:spPr bwMode="auto">
          <a:xfrm>
            <a:off x="3079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orms response chart. Question title: Which category of people will more benefit to use this service ?. Number of responses: 54 responses."/>
          <p:cNvSpPr>
            <a:spLocks noChangeAspect="1" noChangeArrowheads="1"/>
          </p:cNvSpPr>
          <p:nvPr/>
        </p:nvSpPr>
        <p:spPr bwMode="auto">
          <a:xfrm>
            <a:off x="46037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Forms response chart. Question title: Which category of people will more benefit to use this service ?. Number of responses: 54 responses."/>
          <p:cNvSpPr>
            <a:spLocks noGrp="1" noChangeAspect="1" noChangeArrowheads="1"/>
          </p:cNvSpPr>
          <p:nvPr>
            <p:ph type="title"/>
          </p:nvPr>
        </p:nvSpPr>
        <p:spPr bwMode="auto">
          <a:xfrm>
            <a:off x="684213" y="808039"/>
            <a:ext cx="7559675" cy="501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57200" indent="-457200">
              <a:buFont typeface="Wingdings" panose="05000000000000000000" pitchFamily="2" charset="2"/>
              <a:buChar char="q"/>
            </a:pPr>
            <a:r>
              <a:rPr lang="en-US" dirty="0">
                <a:solidFill>
                  <a:schemeClr val="accent2">
                    <a:lumMod val="50000"/>
                  </a:schemeClr>
                </a:solidFill>
                <a:latin typeface="Algerian" panose="04020705040A02060702" pitchFamily="82" charset="0"/>
              </a:rPr>
              <a:t>Statistic analysis</a:t>
            </a:r>
            <a:r>
              <a:rPr lang="en-US" dirty="0">
                <a:solidFill>
                  <a:schemeClr val="accent2">
                    <a:lumMod val="50000"/>
                  </a:schemeClr>
                </a:solidFill>
              </a:rPr>
              <a:t/>
            </a:r>
            <a:br>
              <a:rPr lang="en-US" dirty="0">
                <a:solidFill>
                  <a:schemeClr val="accent2">
                    <a:lumMod val="50000"/>
                  </a:schemeClr>
                </a:solidFill>
              </a:rPr>
            </a:br>
            <a:r>
              <a:rPr lang="en-US" dirty="0">
                <a:solidFill>
                  <a:schemeClr val="accent2">
                    <a:lumMod val="50000"/>
                  </a:schemeClr>
                </a:solidFill>
              </a:rPr>
              <a:t/>
            </a:r>
            <a:br>
              <a:rPr lang="en-US" dirty="0">
                <a:solidFill>
                  <a:schemeClr val="accent2">
                    <a:lumMod val="50000"/>
                  </a:schemeClr>
                </a:solidFill>
              </a:rPr>
            </a:br>
            <a:r>
              <a:rPr lang="en-US" sz="1800" b="0" i="0" dirty="0">
                <a:solidFill>
                  <a:srgbClr val="202124"/>
                </a:solidFill>
                <a:effectLst/>
                <a:latin typeface="Arial Black" panose="020B0A04020102020204" pitchFamily="34" charset="0"/>
              </a:rPr>
              <a:t>Do you think online process is more comfortable than manual process?</a:t>
            </a:r>
            <a:r>
              <a:rPr lang="en-US" sz="1800" b="0" i="0" dirty="0">
                <a:solidFill>
                  <a:srgbClr val="202124"/>
                </a:solidFill>
                <a:effectLst/>
                <a:latin typeface="Arial  (Body)"/>
              </a:rPr>
              <a:t/>
            </a:r>
            <a:br>
              <a:rPr lang="en-US" sz="1800" b="0" i="0" dirty="0">
                <a:solidFill>
                  <a:srgbClr val="202124"/>
                </a:solidFill>
                <a:effectLst/>
                <a:latin typeface="Arial  (Body)"/>
              </a:rPr>
            </a:br>
            <a:endParaRPr lang="en-US" dirty="0">
              <a:solidFill>
                <a:schemeClr val="accent2">
                  <a:lumMod val="50000"/>
                </a:schemeClr>
              </a:solidFill>
            </a:endParaRPr>
          </a:p>
        </p:txBody>
      </p:sp>
      <p:pic>
        <p:nvPicPr>
          <p:cNvPr id="8" name="Picture 7">
            <a:extLst>
              <a:ext uri="{FF2B5EF4-FFF2-40B4-BE49-F238E27FC236}">
                <a16:creationId xmlns:a16="http://schemas.microsoft.com/office/drawing/2014/main" xmlns="" id="{C6F8A76C-70ED-4A6F-A93B-7814D9319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75" y="3090288"/>
            <a:ext cx="8160164" cy="3302924"/>
          </a:xfrm>
          <a:prstGeom prst="rect">
            <a:avLst/>
          </a:prstGeom>
        </p:spPr>
      </p:pic>
    </p:spTree>
    <p:extLst>
      <p:ext uri="{BB962C8B-B14F-4D97-AF65-F5344CB8AC3E}">
        <p14:creationId xmlns:p14="http://schemas.microsoft.com/office/powerpoint/2010/main" val="1705116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19</a:t>
            </a:fld>
            <a:endParaRPr lang="en-US" dirty="0"/>
          </a:p>
        </p:txBody>
      </p:sp>
      <p:sp>
        <p:nvSpPr>
          <p:cNvPr id="2" name="AutoShape 2" descr="Forms response chart. Question title: Which category of people will more benefit to use this service ?. Number of responses: 54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orms response chart. Question title: Which category of people will more benefit to use this service ?. Number of responses: 54 responses."/>
          <p:cNvSpPr>
            <a:spLocks noChangeAspect="1" noChangeArrowheads="1"/>
          </p:cNvSpPr>
          <p:nvPr/>
        </p:nvSpPr>
        <p:spPr bwMode="auto">
          <a:xfrm>
            <a:off x="3079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orms response chart. Question title: Which category of people will more benefit to use this service ?. Number of responses: 54 responses."/>
          <p:cNvSpPr>
            <a:spLocks noChangeAspect="1" noChangeArrowheads="1"/>
          </p:cNvSpPr>
          <p:nvPr/>
        </p:nvSpPr>
        <p:spPr bwMode="auto">
          <a:xfrm>
            <a:off x="46037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Forms response chart. Question title: Which category of people will more benefit to use this service ?. Number of responses: 54 responses."/>
          <p:cNvSpPr>
            <a:spLocks noGrp="1" noChangeAspect="1" noChangeArrowheads="1"/>
          </p:cNvSpPr>
          <p:nvPr>
            <p:ph type="title"/>
          </p:nvPr>
        </p:nvSpPr>
        <p:spPr bwMode="auto">
          <a:xfrm>
            <a:off x="684213" y="808039"/>
            <a:ext cx="7559675" cy="501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57200" indent="-457200">
              <a:buFont typeface="Wingdings" panose="05000000000000000000" pitchFamily="2" charset="2"/>
              <a:buChar char="q"/>
            </a:pPr>
            <a:r>
              <a:rPr lang="en-US" dirty="0">
                <a:solidFill>
                  <a:schemeClr val="accent2">
                    <a:lumMod val="50000"/>
                  </a:schemeClr>
                </a:solidFill>
                <a:latin typeface="Algerian" panose="04020705040A02060702" pitchFamily="82" charset="0"/>
              </a:rPr>
              <a:t>Statistic analysis</a:t>
            </a:r>
            <a:r>
              <a:rPr lang="en-US" dirty="0">
                <a:solidFill>
                  <a:schemeClr val="accent2">
                    <a:lumMod val="50000"/>
                  </a:schemeClr>
                </a:solidFill>
              </a:rPr>
              <a:t/>
            </a:r>
            <a:br>
              <a:rPr lang="en-US" dirty="0">
                <a:solidFill>
                  <a:schemeClr val="accent2">
                    <a:lumMod val="50000"/>
                  </a:schemeClr>
                </a:solidFill>
              </a:rPr>
            </a:br>
            <a:r>
              <a:rPr lang="en-US" dirty="0">
                <a:solidFill>
                  <a:schemeClr val="accent2">
                    <a:lumMod val="50000"/>
                  </a:schemeClr>
                </a:solidFill>
              </a:rPr>
              <a:t/>
            </a:r>
            <a:br>
              <a:rPr lang="en-US" dirty="0">
                <a:solidFill>
                  <a:schemeClr val="accent2">
                    <a:lumMod val="50000"/>
                  </a:schemeClr>
                </a:solidFill>
              </a:rPr>
            </a:br>
            <a:r>
              <a:rPr lang="en-US" sz="1800" b="0" i="0" dirty="0" smtClean="0">
                <a:solidFill>
                  <a:srgbClr val="202124"/>
                </a:solidFill>
                <a:effectLst/>
                <a:latin typeface="Arial Black" panose="020B0A04020102020204" pitchFamily="34" charset="0"/>
              </a:rPr>
              <a:t>Do you think online medicine center </a:t>
            </a:r>
            <a:r>
              <a:rPr lang="en-US" sz="1800" b="0" i="0" dirty="0">
                <a:solidFill>
                  <a:srgbClr val="202124"/>
                </a:solidFill>
                <a:effectLst/>
                <a:latin typeface="Arial Black" panose="020B0A04020102020204" pitchFamily="34" charset="0"/>
              </a:rPr>
              <a:t>service is more easier and faster than manual service</a:t>
            </a:r>
            <a:r>
              <a:rPr lang="en-US" sz="1800" b="0" i="0" dirty="0" smtClean="0">
                <a:solidFill>
                  <a:srgbClr val="202124"/>
                </a:solidFill>
                <a:effectLst/>
                <a:latin typeface="Arial Black" panose="020B0A04020102020204" pitchFamily="34" charset="0"/>
              </a:rPr>
              <a:t>?</a:t>
            </a:r>
            <a:r>
              <a:rPr lang="en-US" sz="1800" dirty="0">
                <a:solidFill>
                  <a:srgbClr val="202124"/>
                </a:solidFill>
                <a:latin typeface="Arial Black" panose="020B0A04020102020204" pitchFamily="34" charset="0"/>
              </a:rPr>
              <a:t/>
            </a:r>
            <a:br>
              <a:rPr lang="en-US" sz="1800" dirty="0">
                <a:solidFill>
                  <a:srgbClr val="202124"/>
                </a:solidFill>
                <a:latin typeface="Arial Black" panose="020B0A04020102020204" pitchFamily="34" charset="0"/>
              </a:rPr>
            </a:br>
            <a:endParaRPr lang="en-US" dirty="0">
              <a:solidFill>
                <a:schemeClr val="accent2">
                  <a:lumMod val="50000"/>
                </a:schemeClr>
              </a:solidFill>
              <a:latin typeface="Arial Black" panose="020B0A04020102020204" pitchFamily="34" charset="0"/>
            </a:endParaRPr>
          </a:p>
        </p:txBody>
      </p:sp>
      <p:pic>
        <p:nvPicPr>
          <p:cNvPr id="8" name="Picture 7">
            <a:extLst>
              <a:ext uri="{FF2B5EF4-FFF2-40B4-BE49-F238E27FC236}">
                <a16:creationId xmlns:a16="http://schemas.microsoft.com/office/drawing/2014/main" xmlns="" id="{BDEC6F8F-9037-4FEA-890C-900761022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5" y="2814535"/>
            <a:ext cx="8928910" cy="3606144"/>
          </a:xfrm>
          <a:prstGeom prst="rect">
            <a:avLst/>
          </a:prstGeom>
        </p:spPr>
      </p:pic>
    </p:spTree>
    <p:extLst>
      <p:ext uri="{BB962C8B-B14F-4D97-AF65-F5344CB8AC3E}">
        <p14:creationId xmlns:p14="http://schemas.microsoft.com/office/powerpoint/2010/main" val="88074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2</a:t>
            </a:fld>
            <a:endParaRPr lang="en-US" dirty="0"/>
          </a:p>
        </p:txBody>
      </p:sp>
      <p:sp>
        <p:nvSpPr>
          <p:cNvPr id="6" name="Subtitle 2">
            <a:extLst>
              <a:ext uri="{FF2B5EF4-FFF2-40B4-BE49-F238E27FC236}">
                <a16:creationId xmlns:a16="http://schemas.microsoft.com/office/drawing/2014/main" xmlns="" id="{283141E5-DD9F-4559-8F63-9E27F128580A}"/>
              </a:ext>
            </a:extLst>
          </p:cNvPr>
          <p:cNvSpPr>
            <a:spLocks noGrp="1"/>
          </p:cNvSpPr>
          <p:nvPr>
            <p:ph type="body" sz="quarter" idx="13"/>
          </p:nvPr>
        </p:nvSpPr>
        <p:spPr>
          <a:xfrm>
            <a:off x="0" y="182563"/>
            <a:ext cx="12018963" cy="6523037"/>
          </a:xfrm>
        </p:spPr>
        <p:txBody>
          <a:bodyPr>
            <a:normAutofit/>
          </a:bodyPr>
          <a:lstStyle/>
          <a:p>
            <a:pPr marL="266700" lvl="1" indent="0" algn="ctr">
              <a:buNone/>
            </a:pPr>
            <a:r>
              <a:rPr lang="en-US" sz="4000" dirty="0">
                <a:gradFill>
                  <a:gsLst>
                    <a:gs pos="63600">
                      <a:schemeClr val="bg1">
                        <a:lumMod val="85000"/>
                      </a:schemeClr>
                    </a:gs>
                    <a:gs pos="0">
                      <a:schemeClr val="bg1">
                        <a:lumMod val="95000"/>
                      </a:schemeClr>
                    </a:gs>
                    <a:gs pos="100000">
                      <a:schemeClr val="accent2"/>
                    </a:gs>
                  </a:gsLst>
                  <a:lin ang="14400000" scaled="0"/>
                </a:gradFill>
              </a:rPr>
              <a:t>Project Idea</a:t>
            </a:r>
          </a:p>
          <a:p>
            <a:pPr marL="266700" lvl="1" indent="0" algn="ctr">
              <a:buNone/>
            </a:pPr>
            <a:r>
              <a:rPr lang="en-US" sz="2000" dirty="0">
                <a:blipFill>
                  <a:blip r:embed="rId2"/>
                  <a:tile tx="0" ty="0" sx="100000" sy="100000" flip="none" algn="tl"/>
                </a:blipFill>
              </a:rPr>
              <a:t>System Analysis &amp; Design</a:t>
            </a:r>
          </a:p>
          <a:p>
            <a:pPr lvl="1" algn="ctr"/>
            <a:r>
              <a:rPr lang="en-US" sz="2000" dirty="0">
                <a:blipFill>
                  <a:blip r:embed="rId2"/>
                  <a:tile tx="0" ty="0" sx="100000" sy="100000" flip="none" algn="tl"/>
                </a:blipFill>
              </a:rPr>
              <a:t> CSE-306</a:t>
            </a:r>
          </a:p>
          <a:p>
            <a:pPr lvl="1" algn="ctr"/>
            <a:endParaRPr lang="en-US" dirty="0"/>
          </a:p>
          <a:p>
            <a:endParaRPr lang="en-US" dirty="0"/>
          </a:p>
          <a:p>
            <a:endParaRPr lang="en-US" sz="2200" dirty="0"/>
          </a:p>
          <a:p>
            <a:r>
              <a:rPr lang="en-US" sz="2200" dirty="0"/>
              <a:t>            Name: </a:t>
            </a:r>
            <a:r>
              <a:rPr lang="en-US" sz="2200" dirty="0" err="1"/>
              <a:t>Asraful</a:t>
            </a:r>
            <a:r>
              <a:rPr lang="en-US" sz="2200" dirty="0"/>
              <a:t> Islam </a:t>
            </a:r>
            <a:r>
              <a:rPr lang="en-US" sz="2200" dirty="0" err="1"/>
              <a:t>Kajol</a:t>
            </a:r>
            <a:r>
              <a:rPr lang="en-US" sz="2200" dirty="0"/>
              <a:t>                      Name: </a:t>
            </a:r>
            <a:r>
              <a:rPr lang="en-US" sz="2200" dirty="0">
                <a:effectLst/>
              </a:rPr>
              <a:t>Farah </a:t>
            </a:r>
            <a:r>
              <a:rPr lang="en-US" sz="2200" dirty="0" err="1">
                <a:effectLst/>
              </a:rPr>
              <a:t>Naj</a:t>
            </a:r>
            <a:r>
              <a:rPr lang="en-US" sz="2200" dirty="0">
                <a:effectLst/>
              </a:rPr>
              <a:t> Islam Chowdhury</a:t>
            </a:r>
            <a:r>
              <a:rPr lang="en-US" sz="2200" dirty="0"/>
              <a:t/>
            </a:r>
            <a:br>
              <a:rPr lang="en-US" sz="2200" dirty="0"/>
            </a:br>
            <a:r>
              <a:rPr lang="en-US" sz="2200" dirty="0"/>
              <a:t>             ID     : 18101082                                    ID     : 18101103</a:t>
            </a:r>
          </a:p>
          <a:p>
            <a:pPr algn="ctr"/>
            <a:endParaRPr lang="en-US" sz="2000" dirty="0"/>
          </a:p>
        </p:txBody>
      </p:sp>
    </p:spTree>
    <p:extLst>
      <p:ext uri="{BB962C8B-B14F-4D97-AF65-F5344CB8AC3E}">
        <p14:creationId xmlns:p14="http://schemas.microsoft.com/office/powerpoint/2010/main" val="284866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20</a:t>
            </a:fld>
            <a:endParaRPr lang="en-US" dirty="0"/>
          </a:p>
        </p:txBody>
      </p:sp>
      <p:sp>
        <p:nvSpPr>
          <p:cNvPr id="2" name="AutoShape 2" descr="Forms response chart. Question title: Which category of people will more benefit to use this service ?. Number of responses: 54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orms response chart. Question title: Which category of people will more benefit to use this service ?. Number of responses: 54 responses."/>
          <p:cNvSpPr>
            <a:spLocks noChangeAspect="1" noChangeArrowheads="1"/>
          </p:cNvSpPr>
          <p:nvPr/>
        </p:nvSpPr>
        <p:spPr bwMode="auto">
          <a:xfrm>
            <a:off x="3079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orms response chart. Question title: Which category of people will more benefit to use this service ?. Number of responses: 54 responses."/>
          <p:cNvSpPr>
            <a:spLocks noChangeAspect="1" noChangeArrowheads="1"/>
          </p:cNvSpPr>
          <p:nvPr/>
        </p:nvSpPr>
        <p:spPr bwMode="auto">
          <a:xfrm>
            <a:off x="46037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Forms response chart. Question title: Which category of people will more benefit to use this service ?. Number of responses: 54 responses."/>
          <p:cNvSpPr>
            <a:spLocks noGrp="1" noChangeAspect="1" noChangeArrowheads="1"/>
          </p:cNvSpPr>
          <p:nvPr>
            <p:ph type="title"/>
          </p:nvPr>
        </p:nvSpPr>
        <p:spPr bwMode="auto">
          <a:xfrm>
            <a:off x="684213" y="808039"/>
            <a:ext cx="7559675" cy="501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57200" indent="-457200" fontAlgn="t">
              <a:spcBef>
                <a:spcPts val="0"/>
              </a:spcBef>
              <a:buFont typeface="Wingdings" panose="05000000000000000000" pitchFamily="2" charset="2"/>
              <a:buChar char="q"/>
            </a:pPr>
            <a:r>
              <a:rPr lang="en-US" dirty="0">
                <a:solidFill>
                  <a:schemeClr val="accent2">
                    <a:lumMod val="50000"/>
                  </a:schemeClr>
                </a:solidFill>
                <a:latin typeface="Algerian" panose="04020705040A02060702" pitchFamily="82" charset="0"/>
              </a:rPr>
              <a:t>Statistic analysis</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dirty="0">
                <a:solidFill>
                  <a:schemeClr val="accent2">
                    <a:lumMod val="50000"/>
                  </a:schemeClr>
                </a:solidFill>
              </a:rPr>
              <a:t/>
            </a:r>
            <a:br>
              <a:rPr lang="en-US" dirty="0">
                <a:solidFill>
                  <a:schemeClr val="accent2">
                    <a:lumMod val="50000"/>
                  </a:schemeClr>
                </a:solidFill>
              </a:rPr>
            </a:br>
            <a:r>
              <a:rPr lang="en-US" sz="1800" b="0" i="0" dirty="0">
                <a:solidFill>
                  <a:srgbClr val="202124"/>
                </a:solidFill>
                <a:effectLst/>
                <a:latin typeface="Arial  (Body)"/>
              </a:rPr>
              <a:t/>
            </a:r>
            <a:br>
              <a:rPr lang="en-US" sz="1800" b="0" i="0" dirty="0">
                <a:solidFill>
                  <a:srgbClr val="202124"/>
                </a:solidFill>
                <a:effectLst/>
                <a:latin typeface="Arial  (Body)"/>
              </a:rPr>
            </a:br>
            <a:r>
              <a:rPr lang="en-US" sz="1800" dirty="0">
                <a:solidFill>
                  <a:srgbClr val="202124"/>
                </a:solidFill>
                <a:latin typeface="Arial  (Body)"/>
              </a:rPr>
              <a:t/>
            </a:r>
            <a:br>
              <a:rPr lang="en-US" sz="1800" dirty="0">
                <a:solidFill>
                  <a:srgbClr val="202124"/>
                </a:solidFill>
                <a:latin typeface="Arial  (Body)"/>
              </a:rPr>
            </a:br>
            <a:r>
              <a:rPr lang="en-US" sz="1800" b="1" i="0" u="none" strike="noStrike" kern="1200" dirty="0">
                <a:solidFill>
                  <a:srgbClr val="FFFFFF"/>
                </a:solidFill>
                <a:effectLst/>
                <a:latin typeface="Calibri" panose="020F0502020204030204" pitchFamily="34" charset="0"/>
              </a:rPr>
              <a:t>Suggestions</a:t>
            </a:r>
            <a:r>
              <a:rPr lang="en-US" sz="1800" b="0" i="0" u="none" strike="noStrike" dirty="0">
                <a:effectLst/>
                <a:latin typeface="Arial" panose="020B0604020202020204" pitchFamily="34" charset="0"/>
              </a:rPr>
              <a:t/>
            </a:r>
            <a:br>
              <a:rPr lang="en-US" sz="1800" b="0" i="0" u="none" strike="noStrike" dirty="0">
                <a:effectLst/>
                <a:latin typeface="Arial" panose="020B0604020202020204" pitchFamily="34" charset="0"/>
              </a:rPr>
            </a:br>
            <a:r>
              <a:rPr lang="en-US" sz="1800" b="0" i="0" u="none" strike="noStrike" dirty="0">
                <a:effectLst/>
                <a:latin typeface="Arial" panose="020B0604020202020204" pitchFamily="34" charset="0"/>
              </a:rPr>
              <a:t/>
            </a:r>
            <a:br>
              <a:rPr lang="en-US" sz="1800" b="0" i="0" u="none" strike="noStrike" dirty="0">
                <a:effectLst/>
                <a:latin typeface="Arial" panose="020B0604020202020204" pitchFamily="34" charset="0"/>
              </a:rPr>
            </a:br>
            <a:r>
              <a:rPr lang="en-US" sz="1800" b="0" i="0" u="none" strike="noStrike" dirty="0">
                <a:effectLst/>
                <a:latin typeface="Arial" panose="020B0604020202020204" pitchFamily="34" charset="0"/>
              </a:rPr>
              <a:t/>
            </a:r>
            <a:br>
              <a:rPr lang="en-US" sz="1800" b="0" i="0" u="none" strike="noStrike" dirty="0">
                <a:effectLst/>
                <a:latin typeface="Arial" panose="020B0604020202020204" pitchFamily="34" charset="0"/>
              </a:rPr>
            </a:br>
            <a:r>
              <a:rPr lang="en-US" sz="1800" b="0" i="0" u="none" strike="noStrike" dirty="0">
                <a:effectLst/>
                <a:latin typeface="Arial" panose="020B0604020202020204" pitchFamily="34" charset="0"/>
              </a:rPr>
              <a:t/>
            </a:r>
            <a:br>
              <a:rPr lang="en-US" sz="1800" b="0" i="0" u="none" strike="noStrike" dirty="0">
                <a:effectLst/>
                <a:latin typeface="Arial" panose="020B0604020202020204" pitchFamily="34" charset="0"/>
              </a:rPr>
            </a:br>
            <a:r>
              <a:rPr lang="en-US" sz="1800" b="0" i="0" u="none" strike="noStrike" dirty="0">
                <a:effectLst/>
                <a:latin typeface="Arial" panose="020B0604020202020204" pitchFamily="34" charset="0"/>
              </a:rPr>
              <a:t/>
            </a:r>
            <a:br>
              <a:rPr lang="en-US" sz="1800" b="0" i="0" u="none" strike="noStrike" dirty="0">
                <a:effectLst/>
                <a:latin typeface="Arial" panose="020B0604020202020204" pitchFamily="34" charset="0"/>
              </a:rPr>
            </a:br>
            <a:endParaRPr lang="en-US" dirty="0">
              <a:solidFill>
                <a:schemeClr val="accent2">
                  <a:lumMod val="50000"/>
                </a:schemeClr>
              </a:solidFill>
            </a:endParaRPr>
          </a:p>
        </p:txBody>
      </p:sp>
      <p:sp>
        <p:nvSpPr>
          <p:cNvPr id="3" name="Rectangle 2"/>
          <p:cNvSpPr/>
          <p:nvPr/>
        </p:nvSpPr>
        <p:spPr>
          <a:xfrm>
            <a:off x="1143000" y="1693829"/>
            <a:ext cx="5612907" cy="646331"/>
          </a:xfrm>
          <a:prstGeom prst="rect">
            <a:avLst/>
          </a:prstGeom>
        </p:spPr>
        <p:txBody>
          <a:bodyPr wrap="square">
            <a:spAutoFit/>
          </a:bodyPr>
          <a:lstStyle/>
          <a:p>
            <a:r>
              <a:rPr lang="en-US" dirty="0" smtClean="0">
                <a:latin typeface="Arial Black" panose="020B0A04020102020204" pitchFamily="34" charset="0"/>
              </a:rPr>
              <a:t>WHICH PAYMENT METHOD WILL YOU PREFER?</a:t>
            </a:r>
            <a:endParaRPr lang="en-US" dirty="0">
              <a:latin typeface="Arial Black" panose="020B0A040201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713" y="2648472"/>
            <a:ext cx="9233590" cy="3728529"/>
          </a:xfrm>
          <a:prstGeom prst="rect">
            <a:avLst/>
          </a:prstGeom>
        </p:spPr>
      </p:pic>
    </p:spTree>
    <p:extLst>
      <p:ext uri="{BB962C8B-B14F-4D97-AF65-F5344CB8AC3E}">
        <p14:creationId xmlns:p14="http://schemas.microsoft.com/office/powerpoint/2010/main" val="2348125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21</a:t>
            </a:fld>
            <a:endParaRPr lang="en-US" dirty="0"/>
          </a:p>
        </p:txBody>
      </p:sp>
      <p:sp>
        <p:nvSpPr>
          <p:cNvPr id="2" name="AutoShape 2" descr="Forms response chart. Question title: Which category of people will more benefit to use this service ?. Number of responses: 54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orms response chart. Question title: Which category of people will more benefit to use this service ?. Number of responses: 54 responses."/>
          <p:cNvSpPr>
            <a:spLocks noChangeAspect="1" noChangeArrowheads="1"/>
          </p:cNvSpPr>
          <p:nvPr/>
        </p:nvSpPr>
        <p:spPr bwMode="auto">
          <a:xfrm>
            <a:off x="3079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orms response chart. Question title: Which category of people will more benefit to use this service ?. Number of responses: 54 responses."/>
          <p:cNvSpPr>
            <a:spLocks noChangeAspect="1" noChangeArrowheads="1"/>
          </p:cNvSpPr>
          <p:nvPr/>
        </p:nvSpPr>
        <p:spPr bwMode="auto">
          <a:xfrm>
            <a:off x="46037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Forms response chart. Question title: Which category of people will more benefit to use this service ?. Number of responses: 54 responses."/>
          <p:cNvSpPr>
            <a:spLocks noGrp="1" noChangeAspect="1" noChangeArrowheads="1"/>
          </p:cNvSpPr>
          <p:nvPr>
            <p:ph type="title"/>
          </p:nvPr>
        </p:nvSpPr>
        <p:spPr bwMode="auto">
          <a:xfrm>
            <a:off x="684213" y="808039"/>
            <a:ext cx="7559675" cy="501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57200" indent="-457200">
              <a:buFont typeface="Wingdings" panose="05000000000000000000" pitchFamily="2" charset="2"/>
              <a:buChar char="q"/>
            </a:pPr>
            <a:r>
              <a:rPr lang="en-US" dirty="0">
                <a:solidFill>
                  <a:schemeClr val="accent2">
                    <a:lumMod val="50000"/>
                  </a:schemeClr>
                </a:solidFill>
                <a:latin typeface="Algerian" panose="04020705040A02060702" pitchFamily="82" charset="0"/>
              </a:rPr>
              <a:t>Statistic analysis</a:t>
            </a:r>
            <a:r>
              <a:rPr lang="en-US" dirty="0">
                <a:solidFill>
                  <a:schemeClr val="accent2">
                    <a:lumMod val="50000"/>
                  </a:schemeClr>
                </a:solidFill>
              </a:rPr>
              <a:t/>
            </a:r>
            <a:br>
              <a:rPr lang="en-US" dirty="0">
                <a:solidFill>
                  <a:schemeClr val="accent2">
                    <a:lumMod val="50000"/>
                  </a:schemeClr>
                </a:solidFill>
              </a:rPr>
            </a:br>
            <a:r>
              <a:rPr lang="en-US" dirty="0">
                <a:solidFill>
                  <a:schemeClr val="accent2">
                    <a:lumMod val="50000"/>
                  </a:schemeClr>
                </a:solidFill>
              </a:rPr>
              <a:t/>
            </a:r>
            <a:br>
              <a:rPr lang="en-US" dirty="0">
                <a:solidFill>
                  <a:schemeClr val="accent2">
                    <a:lumMod val="50000"/>
                  </a:schemeClr>
                </a:solidFill>
              </a:rPr>
            </a:br>
            <a:r>
              <a:rPr lang="en-US" sz="1800" b="0" i="0" dirty="0">
                <a:solidFill>
                  <a:srgbClr val="202124"/>
                </a:solidFill>
                <a:effectLst/>
                <a:latin typeface="Arial Black" panose="020B0A04020102020204" pitchFamily="34" charset="0"/>
              </a:rPr>
              <a:t>Are you interested in using our services in the near future?</a:t>
            </a:r>
            <a:r>
              <a:rPr lang="en-US" sz="1800" b="0" i="0" dirty="0">
                <a:solidFill>
                  <a:srgbClr val="D93025"/>
                </a:solidFill>
                <a:effectLst/>
                <a:latin typeface="Arial Black" panose="020B0A04020102020204" pitchFamily="34" charset="0"/>
              </a:rPr>
              <a:t> </a:t>
            </a:r>
            <a:r>
              <a:rPr lang="en-US" sz="1800" b="0" i="0" dirty="0">
                <a:solidFill>
                  <a:srgbClr val="202124"/>
                </a:solidFill>
                <a:effectLst/>
                <a:latin typeface="Arial Black" panose="020B0A04020102020204" pitchFamily="34" charset="0"/>
              </a:rPr>
              <a:t/>
            </a:r>
            <a:br>
              <a:rPr lang="en-US" sz="1800" b="0" i="0" dirty="0">
                <a:solidFill>
                  <a:srgbClr val="202124"/>
                </a:solidFill>
                <a:effectLst/>
                <a:latin typeface="Arial Black" panose="020B0A04020102020204" pitchFamily="34" charset="0"/>
              </a:rPr>
            </a:br>
            <a:r>
              <a:rPr lang="en-US" sz="1800" dirty="0">
                <a:solidFill>
                  <a:srgbClr val="202124"/>
                </a:solidFill>
                <a:latin typeface="Arial  (Body)"/>
              </a:rPr>
              <a:t/>
            </a:r>
            <a:br>
              <a:rPr lang="en-US" sz="1800" dirty="0">
                <a:solidFill>
                  <a:srgbClr val="202124"/>
                </a:solidFill>
                <a:latin typeface="Arial  (Body)"/>
              </a:rPr>
            </a:br>
            <a:endParaRPr lang="en-US" dirty="0">
              <a:solidFill>
                <a:schemeClr val="accent2">
                  <a:lumMod val="50000"/>
                </a:schemeClr>
              </a:solidFill>
            </a:endParaRPr>
          </a:p>
        </p:txBody>
      </p:sp>
      <p:pic>
        <p:nvPicPr>
          <p:cNvPr id="9" name="Picture 8">
            <a:extLst>
              <a:ext uri="{FF2B5EF4-FFF2-40B4-BE49-F238E27FC236}">
                <a16:creationId xmlns:a16="http://schemas.microsoft.com/office/drawing/2014/main" xmlns="" id="{F4934D0E-F237-42C8-A5C5-5CB5A4386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75" y="2778616"/>
            <a:ext cx="7714345" cy="3598385"/>
          </a:xfrm>
          <a:prstGeom prst="rect">
            <a:avLst/>
          </a:prstGeom>
        </p:spPr>
      </p:pic>
    </p:spTree>
    <p:extLst>
      <p:ext uri="{BB962C8B-B14F-4D97-AF65-F5344CB8AC3E}">
        <p14:creationId xmlns:p14="http://schemas.microsoft.com/office/powerpoint/2010/main" val="308313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22</a:t>
            </a:fld>
            <a:endParaRPr lang="en-US" dirty="0"/>
          </a:p>
        </p:txBody>
      </p:sp>
      <p:sp>
        <p:nvSpPr>
          <p:cNvPr id="2" name="AutoShape 2" descr="Forms response chart. Question title: Which category of people will more benefit to use this service ?. Number of responses: 54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orms response chart. Question title: Which category of people will more benefit to use this service ?. Number of responses: 54 responses."/>
          <p:cNvSpPr>
            <a:spLocks noChangeAspect="1" noChangeArrowheads="1"/>
          </p:cNvSpPr>
          <p:nvPr/>
        </p:nvSpPr>
        <p:spPr bwMode="auto">
          <a:xfrm>
            <a:off x="3079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orms response chart. Question title: Which category of people will more benefit to use this service ?. Number of responses: 54 responses."/>
          <p:cNvSpPr>
            <a:spLocks noChangeAspect="1" noChangeArrowheads="1"/>
          </p:cNvSpPr>
          <p:nvPr/>
        </p:nvSpPr>
        <p:spPr bwMode="auto">
          <a:xfrm>
            <a:off x="46037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Forms response chart. Question title: Which category of people will more benefit to use this service ?. Number of responses: 54 responses."/>
          <p:cNvSpPr>
            <a:spLocks noGrp="1" noChangeAspect="1" noChangeArrowheads="1"/>
          </p:cNvSpPr>
          <p:nvPr>
            <p:ph type="title"/>
          </p:nvPr>
        </p:nvSpPr>
        <p:spPr bwMode="auto">
          <a:xfrm>
            <a:off x="684213" y="808039"/>
            <a:ext cx="7559675" cy="501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57200" indent="-457200">
              <a:buFont typeface="Wingdings" panose="05000000000000000000" pitchFamily="2" charset="2"/>
              <a:buChar char="q"/>
            </a:pPr>
            <a:r>
              <a:rPr lang="en-US" dirty="0">
                <a:solidFill>
                  <a:schemeClr val="accent2">
                    <a:lumMod val="50000"/>
                  </a:schemeClr>
                </a:solidFill>
                <a:latin typeface="Algerian" panose="04020705040A02060702" pitchFamily="82" charset="0"/>
              </a:rPr>
              <a:t>Statistic analysis</a:t>
            </a:r>
            <a:r>
              <a:rPr lang="en-US" dirty="0">
                <a:solidFill>
                  <a:schemeClr val="accent2">
                    <a:lumMod val="50000"/>
                  </a:schemeClr>
                </a:solidFill>
              </a:rPr>
              <a:t/>
            </a:r>
            <a:br>
              <a:rPr lang="en-US" dirty="0">
                <a:solidFill>
                  <a:schemeClr val="accent2">
                    <a:lumMod val="50000"/>
                  </a:schemeClr>
                </a:solidFill>
              </a:rPr>
            </a:br>
            <a:r>
              <a:rPr lang="en-US" dirty="0">
                <a:solidFill>
                  <a:schemeClr val="accent2">
                    <a:lumMod val="50000"/>
                  </a:schemeClr>
                </a:solidFill>
              </a:rPr>
              <a:t/>
            </a:r>
            <a:br>
              <a:rPr lang="en-US" dirty="0">
                <a:solidFill>
                  <a:schemeClr val="accent2">
                    <a:lumMod val="50000"/>
                  </a:schemeClr>
                </a:solidFill>
              </a:rPr>
            </a:br>
            <a:r>
              <a:rPr lang="en-US" sz="1800" b="0" i="0" dirty="0">
                <a:solidFill>
                  <a:srgbClr val="202124"/>
                </a:solidFill>
                <a:effectLst/>
                <a:latin typeface="Arial Black" panose="020B0A04020102020204" pitchFamily="34" charset="0"/>
              </a:rPr>
              <a:t>By this service is possible to prevent time wastage ?</a:t>
            </a:r>
            <a:r>
              <a:rPr lang="en-US" sz="1800" dirty="0">
                <a:solidFill>
                  <a:srgbClr val="202124"/>
                </a:solidFill>
                <a:latin typeface="Arial Black" panose="020B0A04020102020204" pitchFamily="34" charset="0"/>
              </a:rPr>
              <a:t/>
            </a:r>
            <a:br>
              <a:rPr lang="en-US" sz="1800" dirty="0">
                <a:solidFill>
                  <a:srgbClr val="202124"/>
                </a:solidFill>
                <a:latin typeface="Arial Black" panose="020B0A04020102020204" pitchFamily="34" charset="0"/>
              </a:rPr>
            </a:br>
            <a:r>
              <a:rPr lang="en-US" sz="1800" b="0" i="0" dirty="0">
                <a:solidFill>
                  <a:srgbClr val="202124"/>
                </a:solidFill>
                <a:effectLst/>
                <a:latin typeface="Arial Black" panose="020B0A04020102020204" pitchFamily="34" charset="0"/>
              </a:rPr>
              <a:t/>
            </a:r>
            <a:br>
              <a:rPr lang="en-US" sz="1800" b="0" i="0" dirty="0">
                <a:solidFill>
                  <a:srgbClr val="202124"/>
                </a:solidFill>
                <a:effectLst/>
                <a:latin typeface="Arial Black" panose="020B0A04020102020204" pitchFamily="34" charset="0"/>
              </a:rPr>
            </a:br>
            <a:r>
              <a:rPr lang="en-US" sz="1800" dirty="0">
                <a:solidFill>
                  <a:srgbClr val="202124"/>
                </a:solidFill>
                <a:latin typeface="Arial  (Body)"/>
              </a:rPr>
              <a:t/>
            </a:r>
            <a:br>
              <a:rPr lang="en-US" sz="1800" dirty="0">
                <a:solidFill>
                  <a:srgbClr val="202124"/>
                </a:solidFill>
                <a:latin typeface="Arial  (Body)"/>
              </a:rPr>
            </a:br>
            <a:endParaRPr lang="en-US" dirty="0">
              <a:solidFill>
                <a:schemeClr val="accent2">
                  <a:lumMod val="50000"/>
                </a:schemeClr>
              </a:solidFill>
            </a:endParaRPr>
          </a:p>
        </p:txBody>
      </p:sp>
      <p:pic>
        <p:nvPicPr>
          <p:cNvPr id="8" name="Picture 7">
            <a:extLst>
              <a:ext uri="{FF2B5EF4-FFF2-40B4-BE49-F238E27FC236}">
                <a16:creationId xmlns:a16="http://schemas.microsoft.com/office/drawing/2014/main" xmlns="" id="{2B94523F-2F4D-4199-A0CC-4DA4C2ABA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75" y="2803260"/>
            <a:ext cx="8994722" cy="3573741"/>
          </a:xfrm>
          <a:prstGeom prst="rect">
            <a:avLst/>
          </a:prstGeom>
        </p:spPr>
      </p:pic>
    </p:spTree>
    <p:extLst>
      <p:ext uri="{BB962C8B-B14F-4D97-AF65-F5344CB8AC3E}">
        <p14:creationId xmlns:p14="http://schemas.microsoft.com/office/powerpoint/2010/main" val="620959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23</a:t>
            </a:fld>
            <a:endParaRPr lang="en-US" dirty="0"/>
          </a:p>
        </p:txBody>
      </p:sp>
      <p:sp>
        <p:nvSpPr>
          <p:cNvPr id="2" name="AutoShape 2" descr="Forms response chart. Question title: Which category of people will more benefit to use this service ?. Number of responses: 54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orms response chart. Question title: Which category of people will more benefit to use this service ?. Number of responses: 54 responses."/>
          <p:cNvSpPr>
            <a:spLocks noChangeAspect="1" noChangeArrowheads="1"/>
          </p:cNvSpPr>
          <p:nvPr/>
        </p:nvSpPr>
        <p:spPr bwMode="auto">
          <a:xfrm>
            <a:off x="3079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orms response chart. Question title: Which category of people will more benefit to use this service ?. Number of responses: 54 responses."/>
          <p:cNvSpPr>
            <a:spLocks noChangeAspect="1" noChangeArrowheads="1"/>
          </p:cNvSpPr>
          <p:nvPr/>
        </p:nvSpPr>
        <p:spPr bwMode="auto">
          <a:xfrm>
            <a:off x="46037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Forms response chart. Question title: Which category of people will more benefit to use this service ?. Number of responses: 54 responses."/>
          <p:cNvSpPr>
            <a:spLocks noGrp="1" noChangeAspect="1" noChangeArrowheads="1"/>
          </p:cNvSpPr>
          <p:nvPr>
            <p:ph type="title"/>
          </p:nvPr>
        </p:nvSpPr>
        <p:spPr bwMode="auto">
          <a:xfrm>
            <a:off x="684213" y="808039"/>
            <a:ext cx="7559675" cy="501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57200" indent="-457200" rtl="0" eaLnBrk="1" fontAlgn="t" latinLnBrk="0" hangingPunct="1">
              <a:spcBef>
                <a:spcPts val="0"/>
              </a:spcBef>
              <a:spcAft>
                <a:spcPts val="0"/>
              </a:spcAft>
              <a:buFont typeface="Wingdings" panose="05000000000000000000" pitchFamily="2" charset="2"/>
              <a:buChar char="q"/>
            </a:pPr>
            <a:r>
              <a:rPr lang="en-US" dirty="0" smtClean="0">
                <a:solidFill>
                  <a:schemeClr val="accent2">
                    <a:lumMod val="50000"/>
                  </a:schemeClr>
                </a:solidFill>
                <a:latin typeface="Algerian" panose="04020705040A02060702" pitchFamily="82" charset="0"/>
              </a:rPr>
              <a:t>Statistic analysis</a:t>
            </a:r>
            <a:r>
              <a:rPr lang="en-US" dirty="0">
                <a:solidFill>
                  <a:schemeClr val="accent2">
                    <a:lumMod val="50000"/>
                  </a:schemeClr>
                </a:solidFill>
              </a:rPr>
              <a:t/>
            </a:r>
            <a:br>
              <a:rPr lang="en-US" dirty="0">
                <a:solidFill>
                  <a:schemeClr val="accent2">
                    <a:lumMod val="50000"/>
                  </a:schemeClr>
                </a:solidFill>
              </a:rPr>
            </a:br>
            <a:r>
              <a:rPr lang="en-US" dirty="0">
                <a:solidFill>
                  <a:schemeClr val="accent2">
                    <a:lumMod val="50000"/>
                  </a:schemeClr>
                </a:solidFill>
              </a:rPr>
              <a:t/>
            </a:r>
            <a:br>
              <a:rPr lang="en-US" dirty="0">
                <a:solidFill>
                  <a:schemeClr val="accent2">
                    <a:lumMod val="50000"/>
                  </a:schemeClr>
                </a:solidFill>
              </a:rPr>
            </a:br>
            <a:r>
              <a:rPr lang="en-US" sz="1800" b="0" i="0" dirty="0">
                <a:solidFill>
                  <a:srgbClr val="202124"/>
                </a:solidFill>
                <a:effectLst/>
                <a:latin typeface="Arial Black" panose="020B0A04020102020204" pitchFamily="34" charset="0"/>
              </a:rPr>
              <a:t>Do you have any suggestion? </a:t>
            </a:r>
            <a:br>
              <a:rPr lang="en-US" sz="1800" b="0" i="0" dirty="0">
                <a:solidFill>
                  <a:srgbClr val="202124"/>
                </a:solidFill>
                <a:effectLst/>
                <a:latin typeface="Arial Black" panose="020B0A04020102020204" pitchFamily="34" charset="0"/>
              </a:rPr>
            </a:br>
            <a:r>
              <a:rPr lang="en-US" sz="1800" dirty="0">
                <a:solidFill>
                  <a:srgbClr val="202124"/>
                </a:solidFill>
                <a:latin typeface="Arial Black" panose="020B0A04020102020204" pitchFamily="34" charset="0"/>
              </a:rPr>
              <a:t/>
            </a:r>
            <a:br>
              <a:rPr lang="en-US" sz="1800" dirty="0">
                <a:solidFill>
                  <a:srgbClr val="202124"/>
                </a:solidFill>
                <a:latin typeface="Arial Black" panose="020B0A04020102020204" pitchFamily="34" charset="0"/>
              </a:rPr>
            </a:br>
            <a:r>
              <a:rPr lang="en-US" sz="1800" b="1" i="0" u="none" strike="noStrike" kern="1200" dirty="0">
                <a:solidFill>
                  <a:srgbClr val="FFFFFF"/>
                </a:solidFill>
                <a:effectLst/>
                <a:latin typeface="Calibri" panose="020F0502020204030204" pitchFamily="34" charset="0"/>
              </a:rPr>
              <a:t>Suggestions</a:t>
            </a:r>
            <a:r>
              <a:rPr lang="en-US" sz="1800" b="0" i="0" u="none" strike="noStrike" dirty="0">
                <a:effectLst/>
                <a:latin typeface="Arial" panose="020B0604020202020204" pitchFamily="34" charset="0"/>
              </a:rPr>
              <a:t/>
            </a:r>
            <a:br>
              <a:rPr lang="en-US" sz="1800" b="0" i="0" u="none" strike="noStrike" dirty="0">
                <a:effectLst/>
                <a:latin typeface="Arial" panose="020B0604020202020204" pitchFamily="34" charset="0"/>
              </a:rPr>
            </a:br>
            <a:r>
              <a:rPr lang="en-US" sz="1800" b="0" i="0" u="none" strike="noStrike" dirty="0">
                <a:effectLst/>
                <a:latin typeface="Arial" panose="020B0604020202020204" pitchFamily="34" charset="0"/>
              </a:rPr>
              <a:t/>
            </a:r>
            <a:br>
              <a:rPr lang="en-US" sz="1800" b="0" i="0" u="none" strike="noStrike" dirty="0">
                <a:effectLst/>
                <a:latin typeface="Arial" panose="020B0604020202020204" pitchFamily="34" charset="0"/>
              </a:rPr>
            </a:br>
            <a:r>
              <a:rPr lang="en-US" sz="1800" b="0" i="0" u="none" strike="noStrike" dirty="0">
                <a:effectLst/>
                <a:latin typeface="Arial" panose="020B0604020202020204" pitchFamily="34" charset="0"/>
              </a:rPr>
              <a:t/>
            </a:r>
            <a:br>
              <a:rPr lang="en-US" sz="1800" b="0" i="0" u="none" strike="noStrike" dirty="0">
                <a:effectLst/>
                <a:latin typeface="Arial" panose="020B0604020202020204" pitchFamily="34" charset="0"/>
              </a:rPr>
            </a:br>
            <a:r>
              <a:rPr lang="en-US" sz="1800" b="0" i="0" u="none" strike="noStrike" dirty="0">
                <a:effectLst/>
                <a:latin typeface="Arial" panose="020B0604020202020204" pitchFamily="34" charset="0"/>
              </a:rPr>
              <a:t/>
            </a:r>
            <a:br>
              <a:rPr lang="en-US" sz="1800" b="0" i="0" u="none" strike="noStrike" dirty="0">
                <a:effectLst/>
                <a:latin typeface="Arial" panose="020B0604020202020204" pitchFamily="34" charset="0"/>
              </a:rPr>
            </a:br>
            <a:endParaRPr lang="en-US" dirty="0">
              <a:solidFill>
                <a:schemeClr val="accent2">
                  <a:lumMod val="50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904748666"/>
              </p:ext>
            </p:extLst>
          </p:nvPr>
        </p:nvGraphicFramePr>
        <p:xfrm>
          <a:off x="1958008" y="2489128"/>
          <a:ext cx="8340036" cy="4023110"/>
        </p:xfrm>
        <a:graphic>
          <a:graphicData uri="http://schemas.openxmlformats.org/drawingml/2006/table">
            <a:tbl>
              <a:tblPr firstRow="1" bandRow="1">
                <a:tableStyleId>{F2DE63D5-997A-4646-A377-4702673A728D}</a:tableStyleId>
              </a:tblPr>
              <a:tblGrid>
                <a:gridCol w="8340036"/>
              </a:tblGrid>
              <a:tr h="0">
                <a:tc>
                  <a:txBody>
                    <a:bodyPr/>
                    <a:lstStyle/>
                    <a:p>
                      <a:pPr algn="ctr"/>
                      <a:r>
                        <a:rPr lang="en-US" dirty="0" smtClean="0">
                          <a:solidFill>
                            <a:schemeClr val="bg1"/>
                          </a:solidFill>
                        </a:rPr>
                        <a:t>Suggestion</a:t>
                      </a:r>
                      <a:endParaRPr lang="en-US" dirty="0">
                        <a:solidFill>
                          <a:schemeClr val="bg1"/>
                        </a:solidFill>
                      </a:endParaRPr>
                    </a:p>
                  </a:txBody>
                  <a:tcPr>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r>
              <a:tr h="744755">
                <a:tc>
                  <a:txBody>
                    <a:bodyPr/>
                    <a:lstStyle/>
                    <a:p>
                      <a:r>
                        <a:rPr lang="en-US" sz="1800" b="1" i="0" u="none" strike="noStrike" kern="1200" dirty="0" smtClean="0">
                          <a:solidFill>
                            <a:schemeClr val="tx1"/>
                          </a:solidFill>
                          <a:effectLst/>
                          <a:latin typeface="+mj-lt"/>
                        </a:rPr>
                        <a:t>24/7 service</a:t>
                      </a:r>
                      <a:r>
                        <a:rPr lang="en-US" sz="1800" b="1" i="0" u="none" strike="noStrike" dirty="0" smtClean="0">
                          <a:solidFill>
                            <a:schemeClr val="tx1"/>
                          </a:solidFill>
                          <a:effectLst/>
                          <a:latin typeface="+mj-lt"/>
                        </a:rPr>
                        <a:t/>
                      </a:r>
                      <a:br>
                        <a:rPr lang="en-US" sz="1800" b="1" i="0" u="none" strike="noStrike" dirty="0" smtClean="0">
                          <a:solidFill>
                            <a:schemeClr val="tx1"/>
                          </a:solidFill>
                          <a:effectLst/>
                          <a:latin typeface="+mj-lt"/>
                        </a:rPr>
                      </a:br>
                      <a:r>
                        <a:rPr lang="en-US" sz="1800" b="1" i="0" u="none" strike="noStrike" kern="1200" dirty="0" smtClean="0">
                          <a:solidFill>
                            <a:schemeClr val="tx1"/>
                          </a:solidFill>
                          <a:effectLst/>
                          <a:latin typeface="+mj-lt"/>
                        </a:rPr>
                        <a:t>Add emergency services</a:t>
                      </a:r>
                      <a:endParaRPr lang="en-US" b="1" dirty="0">
                        <a:solidFill>
                          <a:schemeClr val="tx1"/>
                        </a:solidFill>
                        <a:latin typeface="+mj-lt"/>
                      </a:endParaRPr>
                    </a:p>
                  </a:txBody>
                  <a:tcPr>
                    <a:lnL w="6350" cap="flat" cmpd="sng" algn="ctr">
                      <a:noFill/>
                      <a:prstDash val="solid"/>
                      <a:miter lim="800000"/>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3568">
                <a:tc>
                  <a:txBody>
                    <a:bodyPr/>
                    <a:lstStyle/>
                    <a:p>
                      <a:r>
                        <a:rPr lang="en-US" sz="1800" b="1" i="0" kern="1200" dirty="0" smtClean="0">
                          <a:solidFill>
                            <a:schemeClr val="tx1"/>
                          </a:solidFill>
                          <a:effectLst/>
                          <a:latin typeface="+mj-lt"/>
                          <a:ea typeface="+mn-ea"/>
                          <a:cs typeface="+mn-cs"/>
                        </a:rPr>
                        <a:t>This initiative is quite impressive. Hope to see this soon visible.</a:t>
                      </a:r>
                      <a:endParaRPr lang="en-US" b="1" dirty="0">
                        <a:solidFill>
                          <a:schemeClr val="tx1"/>
                        </a:solidFill>
                        <a:latin typeface="+mj-lt"/>
                      </a:endParaRPr>
                    </a:p>
                  </a:txBody>
                  <a:tcPr>
                    <a:lnL w="6350" cap="flat" cmpd="sng" algn="ctr">
                      <a:noFill/>
                      <a:prstDash val="solid"/>
                      <a:miter lim="800000"/>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44755">
                <a:tc>
                  <a:txBody>
                    <a:bodyPr/>
                    <a:lstStyle/>
                    <a:p>
                      <a:r>
                        <a:rPr lang="en-US" sz="1800" b="1" i="0" kern="1200" dirty="0" smtClean="0">
                          <a:solidFill>
                            <a:schemeClr val="tx1"/>
                          </a:solidFill>
                          <a:effectLst/>
                          <a:latin typeface="+mj-lt"/>
                          <a:ea typeface="+mn-ea"/>
                          <a:cs typeface="+mn-cs"/>
                        </a:rPr>
                        <a:t>In case of comfort and time saving, online process is suitable. But in case of accuracy, it is very important to have a check physically by a doctor.</a:t>
                      </a:r>
                      <a:endParaRPr lang="en-US" b="1" dirty="0">
                        <a:solidFill>
                          <a:schemeClr val="tx1"/>
                        </a:solidFill>
                        <a:latin typeface="+mj-lt"/>
                      </a:endParaRPr>
                    </a:p>
                  </a:txBody>
                  <a:tcPr>
                    <a:lnL w="6350" cap="flat" cmpd="sng" algn="ctr">
                      <a:noFill/>
                      <a:prstDash val="solid"/>
                      <a:miter lim="800000"/>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3568">
                <a:tc>
                  <a:txBody>
                    <a:bodyPr/>
                    <a:lstStyle/>
                    <a:p>
                      <a:r>
                        <a:rPr lang="en-US" sz="1800" b="1" i="0" kern="1200" dirty="0" smtClean="0">
                          <a:solidFill>
                            <a:schemeClr val="tx1"/>
                          </a:solidFill>
                          <a:effectLst/>
                          <a:latin typeface="+mj-lt"/>
                          <a:ea typeface="+mn-ea"/>
                          <a:cs typeface="+mn-cs"/>
                        </a:rPr>
                        <a:t>I think it'll be helpful</a:t>
                      </a:r>
                      <a:endParaRPr lang="en-US" b="1" dirty="0">
                        <a:solidFill>
                          <a:schemeClr val="tx1"/>
                        </a:solidFill>
                        <a:latin typeface="+mj-lt"/>
                      </a:endParaRPr>
                    </a:p>
                  </a:txBody>
                  <a:tcPr>
                    <a:lnL w="6350" cap="flat" cmpd="sng" algn="ctr">
                      <a:noFill/>
                      <a:prstDash val="solid"/>
                      <a:miter lim="800000"/>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3568">
                <a:tc>
                  <a:txBody>
                    <a:bodyPr/>
                    <a:lstStyle/>
                    <a:p>
                      <a:r>
                        <a:rPr lang="en-GB" sz="1800" b="1" i="0" u="none" strike="noStrike" kern="1200" dirty="0" smtClean="0">
                          <a:solidFill>
                            <a:schemeClr val="tx1"/>
                          </a:solidFill>
                          <a:effectLst/>
                          <a:latin typeface="+mj-lt"/>
                        </a:rPr>
                        <a:t>Make sure the service is more Reliable and secure</a:t>
                      </a:r>
                      <a:endParaRPr lang="en-US" dirty="0">
                        <a:solidFill>
                          <a:schemeClr val="tx1"/>
                        </a:solidFill>
                        <a:latin typeface="+mj-lt"/>
                      </a:endParaRPr>
                    </a:p>
                  </a:txBody>
                  <a:tcPr>
                    <a:lnL w="6350" cap="flat" cmpd="sng" algn="ctr">
                      <a:noFill/>
                      <a:prstDash val="solid"/>
                      <a:miter lim="800000"/>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3568">
                <a:tc>
                  <a:txBody>
                    <a:bodyPr/>
                    <a:lstStyle/>
                    <a:p>
                      <a:r>
                        <a:rPr lang="en-US" sz="1800" b="1" i="0" kern="1200" dirty="0" smtClean="0">
                          <a:solidFill>
                            <a:schemeClr val="tx1"/>
                          </a:solidFill>
                          <a:effectLst/>
                          <a:latin typeface="+mj-lt"/>
                          <a:ea typeface="+mn-ea"/>
                          <a:cs typeface="+mn-cs"/>
                        </a:rPr>
                        <a:t>Keep it up..</a:t>
                      </a:r>
                      <a:endParaRPr lang="en-US" b="1" dirty="0">
                        <a:solidFill>
                          <a:schemeClr val="tx1"/>
                        </a:solidFill>
                        <a:latin typeface="+mj-lt"/>
                      </a:endParaRPr>
                    </a:p>
                  </a:txBody>
                  <a:tcPr>
                    <a:lnL w="6350" cap="flat" cmpd="sng" algn="ctr">
                      <a:noFill/>
                      <a:prstDash val="solid"/>
                      <a:miter lim="800000"/>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3568">
                <a:tc>
                  <a:txBody>
                    <a:bodyPr/>
                    <a:lstStyle/>
                    <a:p>
                      <a:r>
                        <a:rPr lang="en-US" b="1" dirty="0" smtClean="0">
                          <a:solidFill>
                            <a:schemeClr val="tx1"/>
                          </a:solidFill>
                          <a:latin typeface="+mj-lt"/>
                        </a:rPr>
                        <a:t>Make</a:t>
                      </a:r>
                      <a:r>
                        <a:rPr lang="en-US" b="1" baseline="0" dirty="0" smtClean="0">
                          <a:solidFill>
                            <a:schemeClr val="tx1"/>
                          </a:solidFill>
                          <a:latin typeface="+mj-lt"/>
                        </a:rPr>
                        <a:t> it more secure and more professional .Best wishes.</a:t>
                      </a:r>
                      <a:endParaRPr lang="en-US" b="1" dirty="0">
                        <a:solidFill>
                          <a:schemeClr val="tx1"/>
                        </a:solidFill>
                        <a:latin typeface="+mj-lt"/>
                      </a:endParaRPr>
                    </a:p>
                  </a:txBody>
                  <a:tcPr>
                    <a:lnL w="6350" cap="flat" cmpd="sng" algn="ctr">
                      <a:noFill/>
                      <a:prstDash val="solid"/>
                      <a:miter lim="800000"/>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89728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24</a:t>
            </a:fld>
            <a:endParaRPr lang="en-US" dirty="0"/>
          </a:p>
        </p:txBody>
      </p:sp>
      <p:sp>
        <p:nvSpPr>
          <p:cNvPr id="2" name="AutoShape 2" descr="Forms response chart. Question title: Which category of people will more benefit to use this service ?. Number of responses: 54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orms response chart. Question title: Which category of people will more benefit to use this service ?. Number of responses: 54 responses."/>
          <p:cNvSpPr>
            <a:spLocks noChangeAspect="1" noChangeArrowheads="1"/>
          </p:cNvSpPr>
          <p:nvPr/>
        </p:nvSpPr>
        <p:spPr bwMode="auto">
          <a:xfrm>
            <a:off x="3079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orms response chart. Question title: Which category of people will more benefit to use this service ?. Number of responses: 54 responses."/>
          <p:cNvSpPr>
            <a:spLocks noChangeAspect="1" noChangeArrowheads="1"/>
          </p:cNvSpPr>
          <p:nvPr/>
        </p:nvSpPr>
        <p:spPr bwMode="auto">
          <a:xfrm>
            <a:off x="46037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Forms response chart. Question title: Which category of people will more benefit to use this service ?. Number of responses: 54 responses."/>
          <p:cNvSpPr>
            <a:spLocks noGrp="1" noChangeAspect="1" noChangeArrowheads="1"/>
          </p:cNvSpPr>
          <p:nvPr>
            <p:ph type="title"/>
          </p:nvPr>
        </p:nvSpPr>
        <p:spPr bwMode="auto">
          <a:xfrm>
            <a:off x="684213" y="808039"/>
            <a:ext cx="7559675" cy="501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b="1" dirty="0" smtClean="0">
                <a:solidFill>
                  <a:schemeClr val="accent2">
                    <a:lumMod val="50000"/>
                  </a:schemeClr>
                </a:solidFill>
                <a:effectLst>
                  <a:outerShdw blurRad="38100" dist="38100" dir="2700000" algn="tl">
                    <a:srgbClr val="000000">
                      <a:alpha val="43137"/>
                    </a:srgbClr>
                  </a:outerShdw>
                </a:effectLst>
                <a:latin typeface="Algerian" panose="04020705040A02060702" pitchFamily="82" charset="0"/>
              </a:rPr>
              <a:t>Analyzed Requirements</a:t>
            </a: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dirty="0" smtClean="0">
                <a:solidFill>
                  <a:schemeClr val="accent2">
                    <a:lumMod val="50000"/>
                  </a:schemeClr>
                </a:solidFill>
              </a:rPr>
              <a:t/>
            </a:r>
            <a:br>
              <a:rPr lang="en-US" dirty="0" smtClean="0">
                <a:solidFill>
                  <a:schemeClr val="accent2">
                    <a:lumMod val="50000"/>
                  </a:schemeClr>
                </a:solidFill>
              </a:rPr>
            </a:br>
            <a:r>
              <a:rPr lang="en-US" sz="1800" b="0" i="0" dirty="0" smtClean="0">
                <a:solidFill>
                  <a:srgbClr val="202124"/>
                </a:solidFill>
                <a:effectLst/>
                <a:latin typeface="Arial  (Body)"/>
              </a:rPr>
              <a:t/>
            </a:r>
            <a:br>
              <a:rPr lang="en-US" sz="1800" b="0" i="0" dirty="0" smtClean="0">
                <a:solidFill>
                  <a:srgbClr val="202124"/>
                </a:solidFill>
                <a:effectLst/>
                <a:latin typeface="Arial  (Body)"/>
              </a:rPr>
            </a:br>
            <a:r>
              <a:rPr lang="en-US" sz="1800" dirty="0" smtClean="0">
                <a:solidFill>
                  <a:srgbClr val="202124"/>
                </a:solidFill>
                <a:latin typeface="Arial  (Body)"/>
              </a:rPr>
              <a:t/>
            </a:r>
            <a:br>
              <a:rPr lang="en-US" sz="1800" dirty="0" smtClean="0">
                <a:solidFill>
                  <a:srgbClr val="202124"/>
                </a:solidFill>
                <a:latin typeface="Arial  (Body)"/>
              </a:rPr>
            </a:br>
            <a:r>
              <a:rPr lang="en-US" sz="1800" b="1" i="0" u="none" strike="noStrike" kern="1200" dirty="0" smtClean="0">
                <a:solidFill>
                  <a:srgbClr val="FFFFFF"/>
                </a:solidFill>
                <a:effectLst/>
                <a:latin typeface="Calibri" panose="020F0502020204030204" pitchFamily="34" charset="0"/>
              </a:rPr>
              <a:t>Suggestions</a:t>
            </a:r>
            <a:r>
              <a:rPr lang="en-US" sz="1800" b="0" i="0" u="none" strike="noStrike" dirty="0" smtClean="0">
                <a:effectLst/>
                <a:latin typeface="Arial" panose="020B0604020202020204" pitchFamily="34" charset="0"/>
              </a:rPr>
              <a:t/>
            </a:r>
            <a:br>
              <a:rPr lang="en-US" sz="1800" b="0" i="0" u="none" strike="noStrike" dirty="0" smtClean="0">
                <a:effectLst/>
                <a:latin typeface="Arial" panose="020B0604020202020204" pitchFamily="34" charset="0"/>
              </a:rPr>
            </a:br>
            <a:r>
              <a:rPr lang="en-US" sz="1800" b="0" i="0" u="none" strike="noStrike" dirty="0" smtClean="0">
                <a:effectLst/>
                <a:latin typeface="Arial" panose="020B0604020202020204" pitchFamily="34" charset="0"/>
              </a:rPr>
              <a:t/>
            </a:r>
            <a:br>
              <a:rPr lang="en-US" sz="1800" b="0" i="0" u="none" strike="noStrike" dirty="0" smtClean="0">
                <a:effectLst/>
                <a:latin typeface="Arial" panose="020B0604020202020204" pitchFamily="34" charset="0"/>
              </a:rPr>
            </a:br>
            <a:r>
              <a:rPr lang="en-US" sz="1800" b="0" i="0" u="none" strike="noStrike" dirty="0" smtClean="0">
                <a:effectLst/>
                <a:latin typeface="Arial" panose="020B0604020202020204" pitchFamily="34" charset="0"/>
              </a:rPr>
              <a:t/>
            </a:r>
            <a:br>
              <a:rPr lang="en-US" sz="1800" b="0" i="0" u="none" strike="noStrike" dirty="0" smtClean="0">
                <a:effectLst/>
                <a:latin typeface="Arial" panose="020B0604020202020204" pitchFamily="34" charset="0"/>
              </a:rPr>
            </a:br>
            <a:r>
              <a:rPr lang="en-US" sz="1800" b="0" i="0" u="none" strike="noStrike" dirty="0" smtClean="0">
                <a:effectLst/>
                <a:latin typeface="Arial" panose="020B0604020202020204" pitchFamily="34" charset="0"/>
              </a:rPr>
              <a:t/>
            </a:r>
            <a:br>
              <a:rPr lang="en-US" sz="1800" b="0" i="0" u="none" strike="noStrike" dirty="0" smtClean="0">
                <a:effectLst/>
                <a:latin typeface="Arial" panose="020B0604020202020204" pitchFamily="34" charset="0"/>
              </a:rPr>
            </a:br>
            <a:r>
              <a:rPr lang="en-US" sz="1800" b="0" i="0" u="none" strike="noStrike" dirty="0" smtClean="0">
                <a:effectLst/>
                <a:latin typeface="Arial" panose="020B0604020202020204" pitchFamily="34" charset="0"/>
              </a:rPr>
              <a:t/>
            </a:r>
            <a:br>
              <a:rPr lang="en-US" sz="1800" b="0" i="0" u="none" strike="noStrike" dirty="0" smtClean="0">
                <a:effectLst/>
                <a:latin typeface="Arial" panose="020B0604020202020204" pitchFamily="34" charset="0"/>
              </a:rPr>
            </a:br>
            <a:r>
              <a:rPr lang="en-GB" sz="2400" b="0" dirty="0">
                <a:solidFill>
                  <a:srgbClr val="000000"/>
                </a:solidFill>
              </a:rPr>
              <a:t/>
            </a:r>
            <a:br>
              <a:rPr lang="en-GB" sz="2400" b="0" dirty="0">
                <a:solidFill>
                  <a:srgbClr val="000000"/>
                </a:solidFill>
              </a:rPr>
            </a:br>
            <a:endParaRPr lang="en-US" sz="2400" b="0" dirty="0">
              <a:solidFill>
                <a:schemeClr val="accent2">
                  <a:lumMod val="50000"/>
                </a:schemeClr>
              </a:solidFill>
            </a:endParaRPr>
          </a:p>
        </p:txBody>
      </p:sp>
      <p:sp>
        <p:nvSpPr>
          <p:cNvPr id="9" name="Rectangle 8"/>
          <p:cNvSpPr/>
          <p:nvPr/>
        </p:nvSpPr>
        <p:spPr>
          <a:xfrm>
            <a:off x="765175" y="1665309"/>
            <a:ext cx="9810060" cy="3924151"/>
          </a:xfrm>
          <a:prstGeom prst="rect">
            <a:avLst/>
          </a:prstGeom>
        </p:spPr>
        <p:txBody>
          <a:bodyPr wrap="square">
            <a:spAutoFit/>
          </a:bodyPr>
          <a:lstStyle/>
          <a:p>
            <a:r>
              <a:rPr lang="en-US" sz="2400" dirty="0">
                <a:latin typeface="+mj-lt"/>
              </a:rPr>
              <a:t>In this online survey ,we got a lots of response from people . They have expressed hope on this service. But they also have some requirements. That's are</a:t>
            </a:r>
            <a:r>
              <a:rPr lang="en-US" sz="2400" dirty="0" smtClean="0">
                <a:latin typeface="+mj-lt"/>
              </a:rPr>
              <a:t>……</a:t>
            </a:r>
          </a:p>
          <a:p>
            <a:pPr>
              <a:lnSpc>
                <a:spcPct val="150000"/>
              </a:lnSpc>
            </a:pPr>
            <a:endParaRPr lang="en-US" dirty="0" smtClean="0">
              <a:latin typeface="+mj-lt"/>
            </a:endParaRPr>
          </a:p>
          <a:p>
            <a:pPr marL="285750" indent="-285750">
              <a:lnSpc>
                <a:spcPct val="150000"/>
              </a:lnSpc>
              <a:buFont typeface="Wingdings" panose="05000000000000000000" pitchFamily="2" charset="2"/>
              <a:buChar char="ü"/>
            </a:pPr>
            <a:r>
              <a:rPr lang="en-US" sz="2000" dirty="0">
                <a:solidFill>
                  <a:srgbClr val="000000"/>
                </a:solidFill>
              </a:rPr>
              <a:t>24/7 </a:t>
            </a:r>
            <a:r>
              <a:rPr lang="en-US" sz="2000" dirty="0" smtClean="0">
                <a:solidFill>
                  <a:srgbClr val="000000"/>
                </a:solidFill>
              </a:rPr>
              <a:t>service</a:t>
            </a:r>
          </a:p>
          <a:p>
            <a:pPr marL="285750" indent="-285750">
              <a:lnSpc>
                <a:spcPct val="150000"/>
              </a:lnSpc>
              <a:buFont typeface="Wingdings" panose="05000000000000000000" pitchFamily="2" charset="2"/>
              <a:buChar char="ü"/>
            </a:pPr>
            <a:r>
              <a:rPr lang="en-US" sz="2000" dirty="0" smtClean="0">
                <a:solidFill>
                  <a:srgbClr val="000000"/>
                </a:solidFill>
              </a:rPr>
              <a:t>Emergency services</a:t>
            </a:r>
          </a:p>
          <a:p>
            <a:pPr marL="285750" indent="-285750">
              <a:lnSpc>
                <a:spcPct val="150000"/>
              </a:lnSpc>
              <a:buFont typeface="Wingdings" panose="05000000000000000000" pitchFamily="2" charset="2"/>
              <a:buChar char="ü"/>
            </a:pPr>
            <a:r>
              <a:rPr lang="en-GB" sz="2000" dirty="0" smtClean="0">
                <a:solidFill>
                  <a:srgbClr val="000000"/>
                </a:solidFill>
              </a:rPr>
              <a:t>Wants </a:t>
            </a:r>
            <a:r>
              <a:rPr lang="en-GB" sz="2000" dirty="0">
                <a:solidFill>
                  <a:srgbClr val="000000"/>
                </a:solidFill>
              </a:rPr>
              <a:t>more reliable and secured </a:t>
            </a:r>
            <a:r>
              <a:rPr lang="en-GB" sz="2000" dirty="0" smtClean="0">
                <a:solidFill>
                  <a:srgbClr val="000000"/>
                </a:solidFill>
              </a:rPr>
              <a:t>service</a:t>
            </a:r>
          </a:p>
          <a:p>
            <a:pPr marL="285750" indent="-285750">
              <a:lnSpc>
                <a:spcPct val="150000"/>
              </a:lnSpc>
              <a:buFont typeface="Wingdings" panose="05000000000000000000" pitchFamily="2" charset="2"/>
              <a:buChar char="ü"/>
            </a:pPr>
            <a:r>
              <a:rPr lang="en-GB" sz="2000" dirty="0" smtClean="0">
                <a:solidFill>
                  <a:srgbClr val="000000"/>
                </a:solidFill>
              </a:rPr>
              <a:t>Wants </a:t>
            </a:r>
            <a:r>
              <a:rPr lang="en-GB" sz="2000" dirty="0">
                <a:solidFill>
                  <a:srgbClr val="000000"/>
                </a:solidFill>
              </a:rPr>
              <a:t>to more professional </a:t>
            </a:r>
            <a:r>
              <a:rPr lang="en-GB" sz="2000" dirty="0" smtClean="0">
                <a:solidFill>
                  <a:srgbClr val="000000"/>
                </a:solidFill>
              </a:rPr>
              <a:t>service</a:t>
            </a:r>
          </a:p>
          <a:p>
            <a:pPr marL="285750" indent="-285750">
              <a:lnSpc>
                <a:spcPct val="150000"/>
              </a:lnSpc>
              <a:buFont typeface="Wingdings" panose="05000000000000000000" pitchFamily="2" charset="2"/>
              <a:buChar char="ü"/>
            </a:pPr>
            <a:r>
              <a:rPr lang="en-GB" sz="2000" dirty="0" smtClean="0">
                <a:solidFill>
                  <a:srgbClr val="000000"/>
                </a:solidFill>
              </a:rPr>
              <a:t>Wants </a:t>
            </a:r>
            <a:r>
              <a:rPr lang="en-GB" sz="2000" dirty="0">
                <a:solidFill>
                  <a:srgbClr val="000000"/>
                </a:solidFill>
              </a:rPr>
              <a:t>to accuracy of check up service</a:t>
            </a:r>
            <a:endParaRPr lang="en-US" sz="2000" dirty="0">
              <a:latin typeface="+mj-lt"/>
            </a:endParaRPr>
          </a:p>
        </p:txBody>
      </p:sp>
    </p:spTree>
    <p:extLst>
      <p:ext uri="{BB962C8B-B14F-4D97-AF65-F5344CB8AC3E}">
        <p14:creationId xmlns:p14="http://schemas.microsoft.com/office/powerpoint/2010/main" val="2221437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25</a:t>
            </a:fld>
            <a:endParaRPr lang="en-US" dirty="0"/>
          </a:p>
        </p:txBody>
      </p:sp>
      <p:sp>
        <p:nvSpPr>
          <p:cNvPr id="2" name="AutoShape 2" descr="Forms response chart. Question title: Which category of people will more benefit to use this service ?. Number of responses: 54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orms response chart. Question title: Which category of people will more benefit to use this service ?. Number of responses: 54 responses."/>
          <p:cNvSpPr>
            <a:spLocks noChangeAspect="1" noChangeArrowheads="1"/>
          </p:cNvSpPr>
          <p:nvPr/>
        </p:nvSpPr>
        <p:spPr bwMode="auto">
          <a:xfrm>
            <a:off x="3079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orms response chart. Question title: Which category of people will more benefit to use this service ?. Number of responses: 54 responses."/>
          <p:cNvSpPr>
            <a:spLocks noChangeAspect="1" noChangeArrowheads="1"/>
          </p:cNvSpPr>
          <p:nvPr/>
        </p:nvSpPr>
        <p:spPr bwMode="auto">
          <a:xfrm>
            <a:off x="46037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Forms response chart. Question title: Which category of people will more benefit to use this service ?. Number of responses: 54 responses."/>
          <p:cNvSpPr>
            <a:spLocks noGrp="1" noChangeAspect="1" noChangeArrowheads="1"/>
          </p:cNvSpPr>
          <p:nvPr>
            <p:ph type="title"/>
          </p:nvPr>
        </p:nvSpPr>
        <p:spPr bwMode="auto">
          <a:xfrm>
            <a:off x="684213" y="808039"/>
            <a:ext cx="7559675" cy="501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57200" indent="-457200" fontAlgn="t">
              <a:spcBef>
                <a:spcPts val="0"/>
              </a:spcBef>
              <a:buFont typeface="Wingdings" panose="05000000000000000000" pitchFamily="2" charset="2"/>
              <a:buChar char="q"/>
            </a:pPr>
            <a:r>
              <a:rPr lang="en-US" b="1" dirty="0">
                <a:solidFill>
                  <a:schemeClr val="accent2">
                    <a:lumMod val="50000"/>
                  </a:schemeClr>
                </a:solidFill>
                <a:effectLst>
                  <a:outerShdw blurRad="38100" dist="38100" dir="2700000" algn="tl">
                    <a:srgbClr val="000000">
                      <a:alpha val="43137"/>
                    </a:srgbClr>
                  </a:outerShdw>
                </a:effectLst>
                <a:latin typeface="Algerian" panose="04020705040A02060702" pitchFamily="82" charset="0"/>
              </a:rPr>
              <a:t>Updates</a:t>
            </a:r>
            <a:endParaRPr lang="en-US" dirty="0">
              <a:solidFill>
                <a:schemeClr val="accent2">
                  <a:lumMod val="50000"/>
                </a:schemeClr>
              </a:solidFill>
              <a:latin typeface="Algerian" panose="04020705040A02060702" pitchFamily="82" charset="0"/>
            </a:endParaRPr>
          </a:p>
        </p:txBody>
      </p:sp>
      <p:sp>
        <p:nvSpPr>
          <p:cNvPr id="3" name="Rectangle 2"/>
          <p:cNvSpPr/>
          <p:nvPr/>
        </p:nvSpPr>
        <p:spPr>
          <a:xfrm>
            <a:off x="765175" y="1885915"/>
            <a:ext cx="10118173" cy="3970318"/>
          </a:xfrm>
          <a:prstGeom prst="rect">
            <a:avLst/>
          </a:prstGeom>
        </p:spPr>
        <p:txBody>
          <a:bodyPr wrap="square">
            <a:spAutoFit/>
          </a:bodyPr>
          <a:lstStyle/>
          <a:p>
            <a:pPr marL="285750" indent="-285750">
              <a:lnSpc>
                <a:spcPct val="200000"/>
              </a:lnSpc>
              <a:buFont typeface="Wingdings" panose="05000000000000000000" pitchFamily="2" charset="2"/>
              <a:buChar char="q"/>
            </a:pPr>
            <a:r>
              <a:rPr lang="en-US" sz="2400" dirty="0" smtClean="0"/>
              <a:t>We </a:t>
            </a:r>
            <a:r>
              <a:rPr lang="en-US" sz="2400" dirty="0"/>
              <a:t>will focus on its </a:t>
            </a:r>
            <a:r>
              <a:rPr lang="en-US" sz="2400" dirty="0" smtClean="0"/>
              <a:t>reliability, accuracy </a:t>
            </a:r>
            <a:r>
              <a:rPr lang="en-US" sz="2400" dirty="0"/>
              <a:t>and security  </a:t>
            </a:r>
            <a:r>
              <a:rPr lang="en-US" sz="2400" dirty="0" smtClean="0"/>
              <a:t>.</a:t>
            </a:r>
          </a:p>
          <a:p>
            <a:pPr marL="285750" indent="-285750">
              <a:lnSpc>
                <a:spcPct val="200000"/>
              </a:lnSpc>
              <a:buFont typeface="Wingdings" panose="05000000000000000000" pitchFamily="2" charset="2"/>
              <a:buChar char="q"/>
            </a:pPr>
            <a:r>
              <a:rPr lang="en-US" sz="2400" dirty="0" smtClean="0"/>
              <a:t>We </a:t>
            </a:r>
            <a:r>
              <a:rPr lang="en-US" sz="2400" dirty="0"/>
              <a:t>will add 24 hours </a:t>
            </a:r>
            <a:r>
              <a:rPr lang="en-US" sz="2400" dirty="0" smtClean="0"/>
              <a:t>emergency </a:t>
            </a:r>
            <a:r>
              <a:rPr lang="en-US" sz="2400" dirty="0"/>
              <a:t>service </a:t>
            </a:r>
            <a:r>
              <a:rPr lang="en-US" sz="2400" dirty="0" smtClean="0"/>
              <a:t>.</a:t>
            </a:r>
          </a:p>
          <a:p>
            <a:pPr marL="285750" indent="-285750">
              <a:lnSpc>
                <a:spcPct val="200000"/>
              </a:lnSpc>
              <a:buFont typeface="Wingdings" panose="05000000000000000000" pitchFamily="2" charset="2"/>
              <a:buChar char="q"/>
            </a:pPr>
            <a:r>
              <a:rPr lang="en-US" sz="2400" dirty="0" smtClean="0"/>
              <a:t>We </a:t>
            </a:r>
            <a:r>
              <a:rPr lang="en-US" sz="2400" dirty="0"/>
              <a:t>will contacts with medicine company &amp; shops for served </a:t>
            </a:r>
            <a:r>
              <a:rPr lang="en-US" sz="2400" dirty="0" smtClean="0"/>
              <a:t>more</a:t>
            </a:r>
          </a:p>
          <a:p>
            <a:pPr>
              <a:lnSpc>
                <a:spcPct val="150000"/>
              </a:lnSpc>
            </a:pPr>
            <a:r>
              <a:rPr lang="en-US" sz="2400" dirty="0"/>
              <a:t> </a:t>
            </a:r>
            <a:r>
              <a:rPr lang="en-US" sz="2400" dirty="0" smtClean="0"/>
              <a:t>   faster </a:t>
            </a:r>
            <a:r>
              <a:rPr lang="en-US" sz="2400" dirty="0"/>
              <a:t>and all time available service </a:t>
            </a:r>
            <a:r>
              <a:rPr lang="en-US" sz="2400" dirty="0" smtClean="0"/>
              <a:t>.</a:t>
            </a:r>
          </a:p>
          <a:p>
            <a:pPr marL="342900" indent="-342900">
              <a:lnSpc>
                <a:spcPct val="150000"/>
              </a:lnSpc>
              <a:buFont typeface="Wingdings" panose="05000000000000000000" pitchFamily="2" charset="2"/>
              <a:buChar char="q"/>
            </a:pPr>
            <a:r>
              <a:rPr lang="en-US" sz="2400" dirty="0" smtClean="0"/>
              <a:t>We </a:t>
            </a:r>
            <a:r>
              <a:rPr lang="en-US" sz="2400" dirty="0"/>
              <a:t>Will try our best effort to update of this whole services .</a:t>
            </a:r>
          </a:p>
          <a:p>
            <a:pPr>
              <a:lnSpc>
                <a:spcPct val="150000"/>
              </a:lnSpc>
            </a:pPr>
            <a:endParaRPr lang="en-US" sz="2400" dirty="0"/>
          </a:p>
        </p:txBody>
      </p:sp>
    </p:spTree>
    <p:extLst>
      <p:ext uri="{BB962C8B-B14F-4D97-AF65-F5344CB8AC3E}">
        <p14:creationId xmlns:p14="http://schemas.microsoft.com/office/powerpoint/2010/main" val="1620714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a:stretch>
            <a:fillRect/>
          </a:stretch>
        </p:blipFill>
        <p:spPr/>
      </p:pic>
      <p:sp>
        <p:nvSpPr>
          <p:cNvPr id="3" name="Title 2">
            <a:extLst>
              <a:ext uri="{FF2B5EF4-FFF2-40B4-BE49-F238E27FC236}">
                <a16:creationId xmlns:a16="http://schemas.microsoft.com/office/drawing/2014/main" xmlns="" id="{B8D8E648-93B0-47FF-A306-492EFF7FC499}"/>
              </a:ext>
            </a:extLst>
          </p:cNvPr>
          <p:cNvSpPr>
            <a:spLocks noGrp="1"/>
          </p:cNvSpPr>
          <p:nvPr>
            <p:ph type="ctrTitle"/>
          </p:nvPr>
        </p:nvSpPr>
        <p:spPr>
          <a:xfrm>
            <a:off x="2651760" y="0"/>
            <a:ext cx="9540240" cy="6857999"/>
          </a:xfrm>
        </p:spPr>
        <p:txBody>
          <a:bodyPr/>
          <a:lstStyle/>
          <a:p>
            <a:r>
              <a:rPr lang="en-US" sz="6000" dirty="0">
                <a:latin typeface="Agency FB" panose="020B0503020202020204" pitchFamily="34" charset="0"/>
              </a:rPr>
              <a:t>Analysis of Health and Disease and E-Medicine Center</a:t>
            </a:r>
            <a:endParaRPr lang="en-US" sz="6000" dirty="0"/>
          </a:p>
        </p:txBody>
      </p:sp>
      <p:sp>
        <p:nvSpPr>
          <p:cNvPr id="4" name="Subtitle 3">
            <a:extLst>
              <a:ext uri="{FF2B5EF4-FFF2-40B4-BE49-F238E27FC236}">
                <a16:creationId xmlns:a16="http://schemas.microsoft.com/office/drawing/2014/main" xmlns="" id="{64857D70-F12B-4E1B-99F8-92DAD4349846}"/>
              </a:ext>
            </a:extLst>
          </p:cNvPr>
          <p:cNvSpPr>
            <a:spLocks noGrp="1"/>
          </p:cNvSpPr>
          <p:nvPr>
            <p:ph type="subTitle" idx="1"/>
          </p:nvPr>
        </p:nvSpPr>
        <p:spPr>
          <a:xfrm>
            <a:off x="5303520" y="4401839"/>
            <a:ext cx="4236720" cy="620016"/>
          </a:xfrm>
          <a:gradFill>
            <a:gsLst>
              <a:gs pos="8000">
                <a:schemeClr val="tx2"/>
              </a:gs>
              <a:gs pos="100000">
                <a:schemeClr val="accent2"/>
              </a:gs>
            </a:gsLst>
            <a:lin ang="14400000" scaled="0"/>
          </a:gradFill>
        </p:spPr>
        <p:txBody>
          <a:bodyPr/>
          <a:lstStyle/>
          <a:p>
            <a:r>
              <a:rPr lang="en-US" dirty="0"/>
              <a:t>Online Healthcare Platform</a:t>
            </a:r>
          </a:p>
        </p:txBody>
      </p:sp>
      <p:sp>
        <p:nvSpPr>
          <p:cNvPr id="5" name="object 7" descr="Beige rectangle">
            <a:extLst>
              <a:ext uri="{FF2B5EF4-FFF2-40B4-BE49-F238E27FC236}">
                <a16:creationId xmlns:a16="http://schemas.microsoft.com/office/drawing/2014/main" xmlns=""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xmlns="" id="{DA136CB0-4ED9-43FA-81D5-6D3225795A7D}"/>
              </a:ext>
              <a:ext uri="{C183D7F6-B498-43B3-948B-1728B52AA6E4}">
                <adec:decorative xmlns:adec="http://schemas.microsoft.com/office/drawing/2017/decorative" xmlns="" val="1"/>
              </a:ext>
            </a:extLst>
          </p:cNvPr>
          <p:cNvSpPr/>
          <p:nvPr/>
        </p:nvSpPr>
        <p:spPr>
          <a:xfrm>
            <a:off x="6348109" y="53536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p:cNvSpPr txBox="1">
            <a:spLocks/>
          </p:cNvSpPr>
          <p:nvPr/>
        </p:nvSpPr>
        <p:spPr>
          <a:xfrm>
            <a:off x="5034224" y="756271"/>
            <a:ext cx="4199835" cy="642998"/>
          </a:xfrm>
          <a:prstGeom prst="rect">
            <a:avLst/>
          </a:prstGeom>
          <a:noFill/>
        </p:spPr>
        <p:txBody>
          <a:bodyPr vert="horz" lIns="1116000" tIns="0" rIns="180000" bIns="0" rtlCol="0" anchor="ctr">
            <a:noAutofit/>
          </a:bodyPr>
          <a:lstStyle>
            <a:lvl1pPr algn="l" defTabSz="914400" rtl="0" eaLnBrk="1" latinLnBrk="0" hangingPunct="1">
              <a:lnSpc>
                <a:spcPct val="90000"/>
              </a:lnSpc>
              <a:spcBef>
                <a:spcPct val="0"/>
              </a:spcBef>
              <a:buNone/>
              <a:defRPr sz="5000" b="1" kern="1200" cap="all" spc="-150" baseline="0">
                <a:solidFill>
                  <a:schemeClr val="bg1"/>
                </a:solidFill>
                <a:latin typeface="+mj-lt"/>
                <a:ea typeface="+mj-ea"/>
                <a:cs typeface="+mj-cs"/>
              </a:defRPr>
            </a:lvl1pPr>
          </a:lstStyle>
          <a:p>
            <a:pPr algn="ctr"/>
            <a:r>
              <a:rPr lang="en-US" sz="6000" dirty="0">
                <a:gradFill>
                  <a:gsLst>
                    <a:gs pos="0">
                      <a:schemeClr val="bg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rPr>
              <a:t>𝐎𝐧𝐌𝐞𝐝𝐢</a:t>
            </a:r>
          </a:p>
        </p:txBody>
      </p:sp>
    </p:spTree>
    <p:extLst>
      <p:ext uri="{BB962C8B-B14F-4D97-AF65-F5344CB8AC3E}">
        <p14:creationId xmlns:p14="http://schemas.microsoft.com/office/powerpoint/2010/main" val="1583278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27</a:t>
            </a:fld>
            <a:endParaRPr lang="en-US" dirty="0"/>
          </a:p>
        </p:txBody>
      </p:sp>
      <p:sp>
        <p:nvSpPr>
          <p:cNvPr id="2" name="AutoShape 2" descr="Forms response chart. Question title: Which category of people will more benefit to use this service ?. Number of responses: 54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orms response chart. Question title: Which category of people will more benefit to use this service ?. Number of responses: 54 responses."/>
          <p:cNvSpPr>
            <a:spLocks noChangeAspect="1" noChangeArrowheads="1"/>
          </p:cNvSpPr>
          <p:nvPr/>
        </p:nvSpPr>
        <p:spPr bwMode="auto">
          <a:xfrm>
            <a:off x="3079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orms response chart. Question title: Which category of people will more benefit to use this service ?. Number of responses: 54 responses."/>
          <p:cNvSpPr>
            <a:spLocks noChangeAspect="1" noChangeArrowheads="1"/>
          </p:cNvSpPr>
          <p:nvPr/>
        </p:nvSpPr>
        <p:spPr bwMode="auto">
          <a:xfrm>
            <a:off x="46037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Forms response chart. Question title: Which category of people will more benefit to use this service ?. Number of responses: 54 responses."/>
          <p:cNvSpPr>
            <a:spLocks noGrp="1" noChangeAspect="1" noChangeArrowheads="1"/>
          </p:cNvSpPr>
          <p:nvPr>
            <p:ph type="title"/>
          </p:nvPr>
        </p:nvSpPr>
        <p:spPr bwMode="auto">
          <a:xfrm>
            <a:off x="684213" y="808039"/>
            <a:ext cx="7559675" cy="501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57200" indent="-457200" fontAlgn="t">
              <a:spcBef>
                <a:spcPts val="0"/>
              </a:spcBef>
              <a:buFont typeface="Wingdings" panose="05000000000000000000" pitchFamily="2" charset="2"/>
              <a:buChar char="q"/>
            </a:pPr>
            <a:r>
              <a:rPr lang="en-US" dirty="0" smtClean="0">
                <a:solidFill>
                  <a:schemeClr val="accent2">
                    <a:lumMod val="50000"/>
                  </a:schemeClr>
                </a:solidFill>
                <a:latin typeface="Algerian" panose="04020705040A02060702" pitchFamily="82" charset="0"/>
              </a:rPr>
              <a:t>Case Diagram</a:t>
            </a:r>
            <a:endParaRPr lang="en-US" dirty="0">
              <a:solidFill>
                <a:schemeClr val="accent2">
                  <a:lumMod val="50000"/>
                </a:schemeClr>
              </a:solidFill>
              <a:latin typeface="Algerian" panose="04020705040A02060702" pitchFamily="82"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008"/>
            <a:ext cx="12075934" cy="6924554"/>
          </a:xfrm>
          <a:prstGeom prst="rect">
            <a:avLst/>
          </a:prstGeom>
        </p:spPr>
      </p:pic>
      <p:sp>
        <p:nvSpPr>
          <p:cNvPr id="9" name="Rectangle 8"/>
          <p:cNvSpPr/>
          <p:nvPr/>
        </p:nvSpPr>
        <p:spPr>
          <a:xfrm>
            <a:off x="460375" y="236538"/>
            <a:ext cx="2581927"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sz="2400" dirty="0">
                <a:solidFill>
                  <a:schemeClr val="accent2">
                    <a:lumMod val="50000"/>
                  </a:schemeClr>
                </a:solidFill>
                <a:latin typeface="Algerian" panose="04020705040A02060702" pitchFamily="82" charset="0"/>
              </a:rPr>
              <a:t>Case Diagram</a:t>
            </a:r>
            <a:endParaRPr lang="en-US" sz="2400" dirty="0"/>
          </a:p>
        </p:txBody>
      </p:sp>
    </p:spTree>
    <p:extLst>
      <p:ext uri="{BB962C8B-B14F-4D97-AF65-F5344CB8AC3E}">
        <p14:creationId xmlns:p14="http://schemas.microsoft.com/office/powerpoint/2010/main" val="491410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28</a:t>
            </a:fld>
            <a:endParaRPr lang="en-US" dirty="0"/>
          </a:p>
        </p:txBody>
      </p:sp>
      <p:sp>
        <p:nvSpPr>
          <p:cNvPr id="2" name="AutoShape 2" descr="Forms response chart. Question title: Which category of people will more benefit to use this service ?. Number of responses: 54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orms response chart. Question title: Which category of people will more benefit to use this service ?. Number of responses: 54 responses."/>
          <p:cNvSpPr>
            <a:spLocks noChangeAspect="1" noChangeArrowheads="1"/>
          </p:cNvSpPr>
          <p:nvPr/>
        </p:nvSpPr>
        <p:spPr bwMode="auto">
          <a:xfrm>
            <a:off x="3079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orms response chart. Question title: Which category of people will more benefit to use this service ?. Number of responses: 54 responses."/>
          <p:cNvSpPr>
            <a:spLocks noChangeAspect="1" noChangeArrowheads="1"/>
          </p:cNvSpPr>
          <p:nvPr/>
        </p:nvSpPr>
        <p:spPr bwMode="auto">
          <a:xfrm>
            <a:off x="46037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Forms response chart. Question title: Which category of people will more benefit to use this service ?. Number of responses: 54 responses."/>
          <p:cNvSpPr>
            <a:spLocks noGrp="1" noChangeAspect="1" noChangeArrowheads="1"/>
          </p:cNvSpPr>
          <p:nvPr>
            <p:ph type="title"/>
          </p:nvPr>
        </p:nvSpPr>
        <p:spPr bwMode="auto">
          <a:xfrm>
            <a:off x="684213" y="808039"/>
            <a:ext cx="7559675" cy="501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57200" indent="-457200" fontAlgn="t">
              <a:spcBef>
                <a:spcPts val="0"/>
              </a:spcBef>
              <a:buFont typeface="Wingdings" panose="05000000000000000000" pitchFamily="2" charset="2"/>
              <a:buChar char="q"/>
            </a:pPr>
            <a:r>
              <a:rPr lang="en-US" dirty="0" smtClean="0">
                <a:solidFill>
                  <a:schemeClr val="accent2">
                    <a:lumMod val="50000"/>
                  </a:schemeClr>
                </a:solidFill>
                <a:latin typeface="Algerian" panose="04020705040A02060702" pitchFamily="82" charset="0"/>
              </a:rPr>
              <a:t>ER Diagram</a:t>
            </a:r>
            <a:endParaRPr lang="en-US" dirty="0">
              <a:solidFill>
                <a:schemeClr val="accent2">
                  <a:lumMod val="50000"/>
                </a:schemeClr>
              </a:solidFill>
              <a:latin typeface="Algerian" panose="04020705040A02060702" pitchFamily="82"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pic>
      <p:sp>
        <p:nvSpPr>
          <p:cNvPr id="9" name="Rectangle 8"/>
          <p:cNvSpPr/>
          <p:nvPr/>
        </p:nvSpPr>
        <p:spPr>
          <a:xfrm>
            <a:off x="4686739" y="34688"/>
            <a:ext cx="2548074" cy="5232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sz="2800" dirty="0">
                <a:solidFill>
                  <a:schemeClr val="accent2">
                    <a:lumMod val="50000"/>
                  </a:schemeClr>
                </a:solidFill>
                <a:latin typeface="Algerian" panose="04020705040A02060702" pitchFamily="82" charset="0"/>
              </a:rPr>
              <a:t>ER Diagram</a:t>
            </a:r>
            <a:endParaRPr lang="en-US" sz="2800" dirty="0"/>
          </a:p>
        </p:txBody>
      </p:sp>
    </p:spTree>
    <p:extLst>
      <p:ext uri="{BB962C8B-B14F-4D97-AF65-F5344CB8AC3E}">
        <p14:creationId xmlns:p14="http://schemas.microsoft.com/office/powerpoint/2010/main" val="1778241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29</a:t>
            </a:fld>
            <a:endParaRPr lang="en-US" dirty="0"/>
          </a:p>
        </p:txBody>
      </p:sp>
      <p:sp>
        <p:nvSpPr>
          <p:cNvPr id="2" name="AutoShape 2" descr="Forms response chart. Question title: Which category of people will more benefit to use this service ?. Number of responses: 54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orms response chart. Question title: Which category of people will more benefit to use this service ?. Number of responses: 54 responses."/>
          <p:cNvSpPr>
            <a:spLocks noChangeAspect="1" noChangeArrowheads="1"/>
          </p:cNvSpPr>
          <p:nvPr/>
        </p:nvSpPr>
        <p:spPr bwMode="auto">
          <a:xfrm>
            <a:off x="3079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orms response chart. Question title: Which category of people will more benefit to use this service ?. Number of responses: 54 responses."/>
          <p:cNvSpPr>
            <a:spLocks noChangeAspect="1" noChangeArrowheads="1"/>
          </p:cNvSpPr>
          <p:nvPr/>
        </p:nvSpPr>
        <p:spPr bwMode="auto">
          <a:xfrm>
            <a:off x="46037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Forms response chart. Question title: Which category of people will more benefit to use this service ?. Number of responses: 54 responses."/>
          <p:cNvSpPr>
            <a:spLocks noGrp="1" noChangeAspect="1" noChangeArrowheads="1"/>
          </p:cNvSpPr>
          <p:nvPr>
            <p:ph type="title"/>
          </p:nvPr>
        </p:nvSpPr>
        <p:spPr bwMode="auto">
          <a:xfrm>
            <a:off x="684213" y="808039"/>
            <a:ext cx="7559675" cy="501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57200" indent="-457200" fontAlgn="t">
              <a:spcBef>
                <a:spcPts val="0"/>
              </a:spcBef>
              <a:buFont typeface="Wingdings" panose="05000000000000000000" pitchFamily="2" charset="2"/>
              <a:buChar char="q"/>
            </a:pPr>
            <a:r>
              <a:rPr lang="en-US" dirty="0" smtClean="0">
                <a:solidFill>
                  <a:schemeClr val="accent2">
                    <a:lumMod val="50000"/>
                  </a:schemeClr>
                </a:solidFill>
                <a:latin typeface="Algerian" panose="04020705040A02060702" pitchFamily="82" charset="0"/>
              </a:rPr>
              <a:t>ER Diagram</a:t>
            </a:r>
            <a:endParaRPr lang="en-US" dirty="0">
              <a:solidFill>
                <a:schemeClr val="accent2">
                  <a:lumMod val="50000"/>
                </a:schemeClr>
              </a:solidFill>
              <a:latin typeface="Algerian" panose="04020705040A02060702" pitchFamily="82"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213" y="470019"/>
            <a:ext cx="11307184" cy="6387981"/>
          </a:xfrm>
          <a:prstGeom prst="rect">
            <a:avLst/>
          </a:prstGeom>
        </p:spPr>
      </p:pic>
      <p:sp>
        <p:nvSpPr>
          <p:cNvPr id="9" name="Rectangle 8"/>
          <p:cNvSpPr/>
          <p:nvPr/>
        </p:nvSpPr>
        <p:spPr>
          <a:xfrm>
            <a:off x="4686739" y="34688"/>
            <a:ext cx="2548074" cy="5232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sz="2800" dirty="0" smtClean="0">
                <a:solidFill>
                  <a:schemeClr val="accent2">
                    <a:lumMod val="50000"/>
                  </a:schemeClr>
                </a:solidFill>
                <a:latin typeface="Algerian" panose="04020705040A02060702" pitchFamily="82" charset="0"/>
              </a:rPr>
              <a:t>DFD</a:t>
            </a:r>
            <a:r>
              <a:rPr lang="en-US" sz="2800" dirty="0" smtClean="0">
                <a:solidFill>
                  <a:schemeClr val="accent2">
                    <a:lumMod val="50000"/>
                  </a:schemeClr>
                </a:solidFill>
                <a:latin typeface="Algerian" panose="04020705040A02060702" pitchFamily="82" charset="0"/>
              </a:rPr>
              <a:t> </a:t>
            </a:r>
            <a:r>
              <a:rPr lang="en-US" sz="2800" dirty="0">
                <a:solidFill>
                  <a:schemeClr val="accent2">
                    <a:lumMod val="50000"/>
                  </a:schemeClr>
                </a:solidFill>
                <a:latin typeface="Algerian" panose="04020705040A02060702" pitchFamily="82" charset="0"/>
              </a:rPr>
              <a:t>Diagram</a:t>
            </a:r>
            <a:endParaRPr lang="en-US" sz="2800" dirty="0"/>
          </a:p>
        </p:txBody>
      </p:sp>
    </p:spTree>
    <p:extLst>
      <p:ext uri="{BB962C8B-B14F-4D97-AF65-F5344CB8AC3E}">
        <p14:creationId xmlns:p14="http://schemas.microsoft.com/office/powerpoint/2010/main" val="4089712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3" name="Picture Placeholder 12"/>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a:stretch>
            <a:fillRect/>
          </a:stretch>
        </p:blipFill>
        <p:spPr>
          <a:prstGeom prst="rect">
            <a:avLst/>
          </a:prstGeom>
          <a:ln w="228600" cap="sq" cmpd="thickThin">
            <a:solidFill>
              <a:srgbClr val="000000"/>
            </a:solidFill>
            <a:prstDash val="solid"/>
            <a:miter lim="800000"/>
          </a:ln>
          <a:effectLst>
            <a:innerShdw blurRad="76200">
              <a:srgbClr val="000000"/>
            </a:innerShdw>
          </a:effectLst>
        </p:spPr>
      </p:pic>
      <p:sp>
        <p:nvSpPr>
          <p:cNvPr id="15" name="Rectangle 14">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13645"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bject 7" descr="Beige rectangle">
            <a:extLst>
              <a:ext uri="{FF2B5EF4-FFF2-40B4-BE49-F238E27FC236}">
                <a16:creationId xmlns:a16="http://schemas.microsoft.com/office/drawing/2014/main" xmlns="" id="{400AB11A-4D5E-4CDE-BB60-C8578F59C3E0}"/>
              </a:ext>
            </a:extLst>
          </p:cNvPr>
          <p:cNvSpPr/>
          <p:nvPr/>
        </p:nvSpPr>
        <p:spPr bwMode="white">
          <a:xfrm>
            <a:off x="1337259" y="939280"/>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xmlns="" id="{840CA54E-FBB9-4848-A45D-E086AA4A5012}"/>
              </a:ext>
            </a:extLst>
          </p:cNvPr>
          <p:cNvGrpSpPr>
            <a:grpSpLocks noChangeAspect="1"/>
          </p:cNvGrpSpPr>
          <p:nvPr/>
        </p:nvGrpSpPr>
        <p:grpSpPr>
          <a:xfrm>
            <a:off x="459875" y="273485"/>
            <a:ext cx="362015" cy="584795"/>
            <a:chOff x="1684741" y="3186732"/>
            <a:chExt cx="530027" cy="856197"/>
          </a:xfrm>
        </p:grpSpPr>
        <p:sp>
          <p:nvSpPr>
            <p:cNvPr id="32" name="Freeform: Shape 31">
              <a:extLst>
                <a:ext uri="{FF2B5EF4-FFF2-40B4-BE49-F238E27FC236}">
                  <a16:creationId xmlns:a16="http://schemas.microsoft.com/office/drawing/2014/main" xmlns=""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xmlns=""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xmlns=""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xmlns=""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xmlns="" id="{C3FC51DE-D10A-4DE8-A7E3-22FA2E4FC194}"/>
              </a:ext>
              <a:ext uri="{C183D7F6-B498-43B3-948B-1728B52AA6E4}">
                <adec:decorative xmlns:adec="http://schemas.microsoft.com/office/drawing/2017/decorative" xmlns="" val="1"/>
              </a:ext>
            </a:extLst>
          </p:cNvPr>
          <p:cNvSpPr/>
          <p:nvPr/>
        </p:nvSpPr>
        <p:spPr>
          <a:xfrm>
            <a:off x="-13645" y="6107832"/>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xmlns="" id="{947A81F6-261F-44F4-B660-7BD323AE2991}"/>
              </a:ext>
            </a:extLst>
          </p:cNvPr>
          <p:cNvSpPr>
            <a:spLocks noGrp="1"/>
          </p:cNvSpPr>
          <p:nvPr>
            <p:ph type="sldNum" sz="quarter" idx="11"/>
          </p:nvPr>
        </p:nvSpPr>
        <p:spPr/>
        <p:txBody>
          <a:bodyPr/>
          <a:lstStyle/>
          <a:p>
            <a:fld id="{EECC7194-A4D0-457B-9D3E-53681723AFF7}" type="slidenum">
              <a:rPr lang="en-US" smtClean="0"/>
              <a:pPr/>
              <a:t>3</a:t>
            </a:fld>
            <a:endParaRPr lang="en-US" dirty="0"/>
          </a:p>
        </p:txBody>
      </p:sp>
      <p:sp>
        <p:nvSpPr>
          <p:cNvPr id="5" name="Title 4"/>
          <p:cNvSpPr>
            <a:spLocks noGrp="1"/>
          </p:cNvSpPr>
          <p:nvPr>
            <p:ph type="title"/>
          </p:nvPr>
        </p:nvSpPr>
        <p:spPr>
          <a:xfrm>
            <a:off x="1105938" y="301978"/>
            <a:ext cx="4335321" cy="480233"/>
          </a:xfrm>
        </p:spPr>
        <p:txBody>
          <a:bodyPr/>
          <a:lstStyle/>
          <a:p>
            <a:pPr algn="ctr"/>
            <a:r>
              <a:rPr lang="en-US" dirty="0"/>
              <a:t>outline</a:t>
            </a:r>
          </a:p>
        </p:txBody>
      </p:sp>
      <p:grpSp>
        <p:nvGrpSpPr>
          <p:cNvPr id="21" name="Group 20">
            <a:extLst>
              <a:ext uri="{FF2B5EF4-FFF2-40B4-BE49-F238E27FC236}">
                <a16:creationId xmlns:a16="http://schemas.microsoft.com/office/drawing/2014/main" xmlns="" id="{8CDC0198-E919-4071-9C4B-5B3D19A46785}"/>
              </a:ext>
              <a:ext uri="{C183D7F6-B498-43B3-948B-1728B52AA6E4}">
                <adec:decorative xmlns:adec="http://schemas.microsoft.com/office/drawing/2017/decorative" xmlns="" val="1"/>
              </a:ext>
            </a:extLst>
          </p:cNvPr>
          <p:cNvGrpSpPr>
            <a:grpSpLocks noChangeAspect="1"/>
          </p:cNvGrpSpPr>
          <p:nvPr/>
        </p:nvGrpSpPr>
        <p:grpSpPr>
          <a:xfrm>
            <a:off x="187674" y="111517"/>
            <a:ext cx="906419" cy="906419"/>
            <a:chOff x="5482999" y="1607028"/>
            <a:chExt cx="1200866" cy="1200866"/>
          </a:xfrm>
        </p:grpSpPr>
        <p:sp>
          <p:nvSpPr>
            <p:cNvPr id="22" name="Rectangle 21">
              <a:extLst>
                <a:ext uri="{FF2B5EF4-FFF2-40B4-BE49-F238E27FC236}">
                  <a16:creationId xmlns:a16="http://schemas.microsoft.com/office/drawing/2014/main" xmlns=""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Text Placeholder 3">
            <a:extLst>
              <a:ext uri="{FF2B5EF4-FFF2-40B4-BE49-F238E27FC236}">
                <a16:creationId xmlns:a16="http://schemas.microsoft.com/office/drawing/2014/main" xmlns="" id="{9AF7E39F-041F-4A45-A1CF-F8C269887D5A}"/>
              </a:ext>
            </a:extLst>
          </p:cNvPr>
          <p:cNvSpPr txBox="1">
            <a:spLocks/>
          </p:cNvSpPr>
          <p:nvPr/>
        </p:nvSpPr>
        <p:spPr>
          <a:xfrm>
            <a:off x="389754" y="1084189"/>
            <a:ext cx="5251386" cy="5023642"/>
          </a:xfrm>
          <a:prstGeom prst="rect">
            <a:avLst/>
          </a:prstGeom>
          <a:gradFill>
            <a:gsLst>
              <a:gs pos="0">
                <a:schemeClr val="tx2"/>
              </a:gs>
              <a:gs pos="100000">
                <a:schemeClr val="accent2"/>
              </a:gs>
            </a:gsLst>
            <a:lin ang="14400000" scaled="0"/>
          </a:gradFill>
        </p:spPr>
        <p:txBody>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457200" indent="-457200">
              <a:buFont typeface="Wingdings" panose="05000000000000000000" pitchFamily="2" charset="2"/>
              <a:buChar char="q"/>
            </a:pPr>
            <a:endParaRPr lang="en-US" sz="2800" dirty="0">
              <a:latin typeface="Algerian" panose="04020705040A02060702" pitchFamily="82" charset="0"/>
            </a:endParaRPr>
          </a:p>
          <a:p>
            <a:pPr marL="457200" indent="-457200">
              <a:buFont typeface="Wingdings" panose="05000000000000000000" pitchFamily="2" charset="2"/>
              <a:buChar char="q"/>
            </a:pPr>
            <a:endParaRPr lang="en-US" sz="2800" dirty="0">
              <a:solidFill>
                <a:schemeClr val="bg1"/>
              </a:solidFill>
              <a:latin typeface="Algerian" panose="04020705040A02060702" pitchFamily="82" charset="0"/>
            </a:endParaRPr>
          </a:p>
          <a:p>
            <a:pPr marL="457200" indent="-457200">
              <a:buFont typeface="Wingdings" panose="05000000000000000000" pitchFamily="2" charset="2"/>
              <a:buChar char="q"/>
            </a:pPr>
            <a:r>
              <a:rPr lang="en-US" sz="2800" dirty="0">
                <a:solidFill>
                  <a:schemeClr val="bg1"/>
                </a:solidFill>
                <a:latin typeface="Algerian" panose="04020705040A02060702" pitchFamily="82" charset="0"/>
              </a:rPr>
              <a:t>Problem statement </a:t>
            </a:r>
          </a:p>
          <a:p>
            <a:pPr marL="457200" indent="-457200">
              <a:buFont typeface="Wingdings" panose="05000000000000000000" pitchFamily="2" charset="2"/>
              <a:buChar char="q"/>
            </a:pPr>
            <a:r>
              <a:rPr lang="en-US" sz="2800" dirty="0">
                <a:solidFill>
                  <a:schemeClr val="bg1"/>
                </a:solidFill>
                <a:latin typeface="Algerian" panose="04020705040A02060702" pitchFamily="82" charset="0"/>
              </a:rPr>
              <a:t>Objective of the system</a:t>
            </a:r>
          </a:p>
          <a:p>
            <a:pPr marL="457200" indent="-457200">
              <a:buFont typeface="Wingdings" panose="05000000000000000000" pitchFamily="2" charset="2"/>
              <a:buChar char="q"/>
            </a:pPr>
            <a:r>
              <a:rPr lang="en-US" sz="2800" dirty="0">
                <a:solidFill>
                  <a:schemeClr val="bg1"/>
                </a:solidFill>
                <a:latin typeface="Algerian" panose="04020705040A02060702" pitchFamily="82" charset="0"/>
              </a:rPr>
              <a:t>Feature of the system</a:t>
            </a:r>
          </a:p>
          <a:p>
            <a:pPr marL="457200" indent="-457200">
              <a:buFont typeface="Wingdings" panose="05000000000000000000" pitchFamily="2" charset="2"/>
              <a:buChar char="q"/>
            </a:pPr>
            <a:r>
              <a:rPr lang="en-US" sz="2800" dirty="0">
                <a:solidFill>
                  <a:schemeClr val="bg1"/>
                </a:solidFill>
                <a:latin typeface="Algerian" panose="04020705040A02060702" pitchFamily="82" charset="0"/>
              </a:rPr>
              <a:t>Resources </a:t>
            </a:r>
          </a:p>
          <a:p>
            <a:pPr marL="457200" indent="-457200">
              <a:buFont typeface="Wingdings" panose="05000000000000000000" pitchFamily="2" charset="2"/>
              <a:buChar char="q"/>
            </a:pPr>
            <a:r>
              <a:rPr lang="en-US" sz="2800" dirty="0">
                <a:solidFill>
                  <a:schemeClr val="bg1"/>
                </a:solidFill>
                <a:latin typeface="Algerian" panose="04020705040A02060702" pitchFamily="82" charset="0"/>
              </a:rPr>
              <a:t>Revenue/ Benefit</a:t>
            </a:r>
          </a:p>
        </p:txBody>
      </p:sp>
    </p:spTree>
    <p:extLst>
      <p:ext uri="{BB962C8B-B14F-4D97-AF65-F5344CB8AC3E}">
        <p14:creationId xmlns:p14="http://schemas.microsoft.com/office/powerpoint/2010/main" val="3043203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ECC7194-A4D0-457B-9D3E-53681723AFF7}" type="slidenum">
              <a:rPr lang="en-US" smtClean="0"/>
              <a:pPr/>
              <a:t>30</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212"/>
            <a:ext cx="12010768" cy="6505575"/>
          </a:xfrm>
          <a:prstGeom prst="rect">
            <a:avLst/>
          </a:prstGeom>
        </p:spPr>
      </p:pic>
      <p:sp>
        <p:nvSpPr>
          <p:cNvPr id="8" name="Rectangle 7">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1" y="-1"/>
            <a:ext cx="8600303" cy="6943412"/>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2"/>
          <p:cNvSpPr>
            <a:spLocks noGrp="1"/>
          </p:cNvSpPr>
          <p:nvPr>
            <p:ph type="title"/>
          </p:nvPr>
        </p:nvSpPr>
        <p:spPr>
          <a:xfrm>
            <a:off x="1218693" y="2018618"/>
            <a:ext cx="5244080" cy="1997328"/>
          </a:xfrm>
        </p:spPr>
        <p:txBody>
          <a:bodyPr/>
          <a:lstStyle/>
          <a:p>
            <a:r>
              <a:rPr lang="en-US" sz="8000" dirty="0">
                <a:gradFill>
                  <a:gsLst>
                    <a:gs pos="0">
                      <a:schemeClr val="bg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atin typeface="Arial Rounded MT Bold" panose="020F0704030504030204" pitchFamily="34" charset="0"/>
              </a:rPr>
              <a:t>Thank You</a:t>
            </a:r>
          </a:p>
        </p:txBody>
      </p:sp>
      <p:sp>
        <p:nvSpPr>
          <p:cNvPr id="10" name="object 7" descr="Beige rectangle">
            <a:extLst>
              <a:ext uri="{FF2B5EF4-FFF2-40B4-BE49-F238E27FC236}">
                <a16:creationId xmlns:a16="http://schemas.microsoft.com/office/drawing/2014/main" xmlns="" id="{2D7851E8-1907-4C8A-A16F-E461B5BFA940}"/>
              </a:ext>
            </a:extLst>
          </p:cNvPr>
          <p:cNvSpPr/>
          <p:nvPr/>
        </p:nvSpPr>
        <p:spPr bwMode="white">
          <a:xfrm flipV="1">
            <a:off x="1437531" y="4153685"/>
            <a:ext cx="3045754" cy="76948"/>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1" name="Title 2"/>
          <p:cNvSpPr txBox="1">
            <a:spLocks/>
          </p:cNvSpPr>
          <p:nvPr/>
        </p:nvSpPr>
        <p:spPr>
          <a:xfrm>
            <a:off x="3299255" y="4406846"/>
            <a:ext cx="4349578" cy="124019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4000" b="1" kern="1200" cap="all" spc="-150" baseline="0">
                <a:solidFill>
                  <a:schemeClr val="bg1"/>
                </a:solidFill>
                <a:latin typeface="+mj-lt"/>
                <a:ea typeface="+mj-ea"/>
                <a:cs typeface="+mj-cs"/>
              </a:defRPr>
            </a:lvl1pPr>
          </a:lstStyle>
          <a:p>
            <a:r>
              <a:rPr lang="en-US" sz="4400" dirty="0">
                <a:gradFill flip="none" rotWithShape="1">
                  <a:gsLst>
                    <a:gs pos="0">
                      <a:schemeClr val="bg2">
                        <a:lumMod val="60000"/>
                        <a:lumOff val="40000"/>
                      </a:schemeClr>
                    </a:gs>
                    <a:gs pos="45500">
                      <a:schemeClr val="bg2">
                        <a:lumMod val="40000"/>
                        <a:lumOff val="60000"/>
                      </a:schemeClr>
                    </a:gs>
                    <a:gs pos="100000">
                      <a:schemeClr val="accent5">
                        <a:lumMod val="40000"/>
                        <a:lumOff val="60000"/>
                      </a:schemeClr>
                    </a:gs>
                  </a:gsLst>
                  <a:lin ang="5400000" scaled="1"/>
                  <a:tileRect/>
                </a:gradFill>
                <a:latin typeface="Arial Rounded MT Bold" panose="020F0704030504030204" pitchFamily="34" charset="0"/>
              </a:rPr>
              <a:t>Any Question??</a:t>
            </a:r>
          </a:p>
        </p:txBody>
      </p:sp>
    </p:spTree>
    <p:extLst>
      <p:ext uri="{BB962C8B-B14F-4D97-AF65-F5344CB8AC3E}">
        <p14:creationId xmlns:p14="http://schemas.microsoft.com/office/powerpoint/2010/main" val="818088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13645" y="0"/>
            <a:ext cx="1220564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684000" y="808185"/>
            <a:ext cx="7560000" cy="801673"/>
          </a:xfrm>
        </p:spPr>
        <p:txBody>
          <a:bodyPr/>
          <a:lstStyle/>
          <a:p>
            <a:r>
              <a:rPr lang="en-US" sz="4800" dirty="0">
                <a:gradFill flip="none" rotWithShape="1">
                  <a:gsLst>
                    <a:gs pos="0">
                      <a:schemeClr val="bg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atin typeface="Arial Rounded MT Bold" panose="020F0704030504030204" pitchFamily="34" charset="0"/>
              </a:rPr>
              <a:t>Problem statement</a:t>
            </a:r>
          </a:p>
        </p:txBody>
      </p:sp>
      <p:sp>
        <p:nvSpPr>
          <p:cNvPr id="5" name="Slide Number Placeholder 4"/>
          <p:cNvSpPr>
            <a:spLocks noGrp="1"/>
          </p:cNvSpPr>
          <p:nvPr>
            <p:ph type="sldNum" sz="quarter" idx="11"/>
          </p:nvPr>
        </p:nvSpPr>
        <p:spPr/>
        <p:txBody>
          <a:bodyPr/>
          <a:lstStyle/>
          <a:p>
            <a:fld id="{EECC7194-A4D0-457B-9D3E-53681723AFF7}" type="slidenum">
              <a:rPr lang="en-US" smtClean="0"/>
              <a:pPr/>
              <a:t>4</a:t>
            </a:fld>
            <a:endParaRPr lang="en-US" dirty="0"/>
          </a:p>
        </p:txBody>
      </p:sp>
      <p:sp>
        <p:nvSpPr>
          <p:cNvPr id="8" name="Content Placeholder 7"/>
          <p:cNvSpPr>
            <a:spLocks noGrp="1"/>
          </p:cNvSpPr>
          <p:nvPr>
            <p:ph idx="1"/>
          </p:nvPr>
        </p:nvSpPr>
        <p:spPr>
          <a:xfrm>
            <a:off x="1195205" y="2277940"/>
            <a:ext cx="9787944" cy="3480471"/>
          </a:xfrm>
        </p:spPr>
        <p:txBody>
          <a:bodyPr/>
          <a:lstStyle/>
          <a:p>
            <a:pPr marL="0" indent="0" algn="just">
              <a:buNone/>
            </a:pPr>
            <a:r>
              <a:rPr lang="en-US" sz="3600" dirty="0">
                <a:solidFill>
                  <a:schemeClr val="bg1">
                    <a:lumMod val="95000"/>
                  </a:schemeClr>
                </a:solidFill>
              </a:rPr>
              <a:t>In this age of information technology, we are still standing in line for various medical services. It is time consuming for busy and ordinary people. If they had an online platform for medical &amp; medicine services , it would have saved time and physical energy. </a:t>
            </a:r>
          </a:p>
        </p:txBody>
      </p:sp>
      <p:sp>
        <p:nvSpPr>
          <p:cNvPr id="6" name="object 7" descr="Beige rectangle">
            <a:extLst>
              <a:ext uri="{FF2B5EF4-FFF2-40B4-BE49-F238E27FC236}">
                <a16:creationId xmlns:a16="http://schemas.microsoft.com/office/drawing/2014/main" xmlns="" id="{6167A703-9B37-469C-853D-0CB6C1F4D8F0}"/>
              </a:ext>
            </a:extLst>
          </p:cNvPr>
          <p:cNvSpPr/>
          <p:nvPr/>
        </p:nvSpPr>
        <p:spPr bwMode="white">
          <a:xfrm flipV="1">
            <a:off x="722098" y="1109747"/>
            <a:ext cx="6693585" cy="357312"/>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41118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13645" y="0"/>
            <a:ext cx="1220564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684000" y="808186"/>
            <a:ext cx="7560000" cy="608490"/>
          </a:xfrm>
        </p:spPr>
        <p:txBody>
          <a:bodyPr/>
          <a:lstStyle/>
          <a:p>
            <a:r>
              <a:rPr lang="en-US" sz="4400" dirty="0">
                <a:gradFill>
                  <a:gsLst>
                    <a:gs pos="0">
                      <a:schemeClr val="bg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atin typeface="Arial Rounded MT Bold" panose="020F0704030504030204" pitchFamily="34" charset="0"/>
              </a:rPr>
              <a:t>Objective of the system</a:t>
            </a:r>
          </a:p>
        </p:txBody>
      </p:sp>
      <p:sp>
        <p:nvSpPr>
          <p:cNvPr id="5" name="Slide Number Placeholder 4"/>
          <p:cNvSpPr>
            <a:spLocks noGrp="1"/>
          </p:cNvSpPr>
          <p:nvPr>
            <p:ph type="sldNum" sz="quarter" idx="11"/>
          </p:nvPr>
        </p:nvSpPr>
        <p:spPr/>
        <p:txBody>
          <a:bodyPr/>
          <a:lstStyle/>
          <a:p>
            <a:fld id="{EECC7194-A4D0-457B-9D3E-53681723AFF7}" type="slidenum">
              <a:rPr lang="en-US" smtClean="0"/>
              <a:pPr/>
              <a:t>5</a:t>
            </a:fld>
            <a:endParaRPr lang="en-US" dirty="0"/>
          </a:p>
        </p:txBody>
      </p:sp>
      <p:sp>
        <p:nvSpPr>
          <p:cNvPr id="8" name="Content Placeholder 7"/>
          <p:cNvSpPr>
            <a:spLocks noGrp="1"/>
          </p:cNvSpPr>
          <p:nvPr>
            <p:ph idx="1"/>
          </p:nvPr>
        </p:nvSpPr>
        <p:spPr>
          <a:xfrm>
            <a:off x="1087566" y="2124353"/>
            <a:ext cx="10231120" cy="4117411"/>
          </a:xfrm>
        </p:spPr>
        <p:txBody>
          <a:bodyPr/>
          <a:lstStyle/>
          <a:p>
            <a:pPr marL="36900" indent="0">
              <a:buNone/>
            </a:pPr>
            <a:r>
              <a:rPr lang="en-US" sz="3200" dirty="0">
                <a:solidFill>
                  <a:schemeClr val="bg1">
                    <a:lumMod val="95000"/>
                  </a:schemeClr>
                </a:solidFill>
              </a:rPr>
              <a:t>The main objective of this project is to build a platform for patient to collecting information of disease, consult with consultant and advise from doctors how to relief from disease and buy prescribed medicine easily. Patient will get unique interface where they can avail everything support in one site . This website will act as unique and secure way to perform to share all type of disease-knowledge &amp; try to relief from that. </a:t>
            </a:r>
          </a:p>
          <a:p>
            <a:endParaRPr lang="en-US" sz="3600" dirty="0"/>
          </a:p>
        </p:txBody>
      </p:sp>
      <p:sp>
        <p:nvSpPr>
          <p:cNvPr id="6" name="object 7" descr="Beige rectangle">
            <a:extLst>
              <a:ext uri="{FF2B5EF4-FFF2-40B4-BE49-F238E27FC236}">
                <a16:creationId xmlns:a16="http://schemas.microsoft.com/office/drawing/2014/main" xmlns="" id="{6167A703-9B37-469C-853D-0CB6C1F4D8F0}"/>
              </a:ext>
            </a:extLst>
          </p:cNvPr>
          <p:cNvSpPr/>
          <p:nvPr/>
        </p:nvSpPr>
        <p:spPr bwMode="white">
          <a:xfrm flipV="1">
            <a:off x="722098" y="1109747"/>
            <a:ext cx="7521901" cy="39837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4088809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a:stretch>
            <a:fillRect/>
          </a:stretch>
        </p:blipFill>
        <p:spPr/>
      </p:pic>
      <p:sp>
        <p:nvSpPr>
          <p:cNvPr id="19" name="Rectangle 18">
            <a:extLst>
              <a:ext uri="{FF2B5EF4-FFF2-40B4-BE49-F238E27FC236}">
                <a16:creationId xmlns:a16="http://schemas.microsoft.com/office/drawing/2014/main" xmlns="" id="{A4592135-A11E-4178-A320-510C4B7492A3}"/>
              </a:ext>
              <a:ext uri="{C183D7F6-B498-43B3-948B-1728B52AA6E4}">
                <adec:decorative xmlns:adec="http://schemas.microsoft.com/office/drawing/2017/decorative" xmlns="" val="1"/>
              </a:ext>
            </a:extLst>
          </p:cNvPr>
          <p:cNvSpPr/>
          <p:nvPr/>
        </p:nvSpPr>
        <p:spPr>
          <a:xfrm>
            <a:off x="180000" y="1791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itle 2">
            <a:extLst>
              <a:ext uri="{FF2B5EF4-FFF2-40B4-BE49-F238E27FC236}">
                <a16:creationId xmlns:a16="http://schemas.microsoft.com/office/drawing/2014/main" xmlns="" id="{1C499D5A-91D2-45BF-B204-6FDFFE97FFA9}"/>
              </a:ext>
            </a:extLst>
          </p:cNvPr>
          <p:cNvSpPr>
            <a:spLocks noGrp="1"/>
          </p:cNvSpPr>
          <p:nvPr>
            <p:ph type="title"/>
          </p:nvPr>
        </p:nvSpPr>
        <p:spPr/>
        <p:txBody>
          <a:bodyPr/>
          <a:lstStyle/>
          <a:p>
            <a:r>
              <a:rPr lang="en-US" dirty="0">
                <a:gradFill>
                  <a:gsLst>
                    <a:gs pos="0">
                      <a:schemeClr val="bg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atin typeface="Arial Rounded MT Bold" panose="020F0704030504030204" pitchFamily="34" charset="0"/>
              </a:rPr>
              <a:t>OUR SERVICES/Features</a:t>
            </a:r>
          </a:p>
        </p:txBody>
      </p:sp>
      <p:sp>
        <p:nvSpPr>
          <p:cNvPr id="4" name="Slide Number Placeholder 3">
            <a:extLst>
              <a:ext uri="{FF2B5EF4-FFF2-40B4-BE49-F238E27FC236}">
                <a16:creationId xmlns:a16="http://schemas.microsoft.com/office/drawing/2014/main" xmlns="" id="{98F61CED-575A-4A61-B181-A44246132635}"/>
              </a:ext>
            </a:extLst>
          </p:cNvPr>
          <p:cNvSpPr>
            <a:spLocks noGrp="1"/>
          </p:cNvSpPr>
          <p:nvPr>
            <p:ph type="sldNum" sz="quarter" idx="11"/>
          </p:nvPr>
        </p:nvSpPr>
        <p:spPr/>
        <p:txBody>
          <a:bodyPr/>
          <a:lstStyle/>
          <a:p>
            <a:fld id="{EECC7194-A4D0-457B-9D3E-53681723AFF7}" type="slidenum">
              <a:rPr lang="en-US" smtClean="0"/>
              <a:pPr/>
              <a:t>6</a:t>
            </a:fld>
            <a:endParaRPr lang="en-US" dirty="0"/>
          </a:p>
        </p:txBody>
      </p:sp>
      <p:sp>
        <p:nvSpPr>
          <p:cNvPr id="6" name="Text Placeholder 5">
            <a:extLst>
              <a:ext uri="{FF2B5EF4-FFF2-40B4-BE49-F238E27FC236}">
                <a16:creationId xmlns:a16="http://schemas.microsoft.com/office/drawing/2014/main" xmlns="" id="{D1BEBF22-A40E-4194-AD9A-12E9E5AB0013}"/>
              </a:ext>
            </a:extLst>
          </p:cNvPr>
          <p:cNvSpPr>
            <a:spLocks noGrp="1"/>
          </p:cNvSpPr>
          <p:nvPr>
            <p:ph type="body" sz="quarter" idx="14"/>
          </p:nvPr>
        </p:nvSpPr>
        <p:spPr>
          <a:xfrm>
            <a:off x="1490638" y="1838447"/>
            <a:ext cx="2812282" cy="554643"/>
          </a:xfrm>
        </p:spPr>
        <p:txBody>
          <a:bodyPr/>
          <a:lstStyle/>
          <a:p>
            <a:r>
              <a:rPr lang="en-US" dirty="0"/>
              <a:t>Create a profile with patient's problem overview. </a:t>
            </a:r>
          </a:p>
        </p:txBody>
      </p:sp>
      <p:sp>
        <p:nvSpPr>
          <p:cNvPr id="10" name="Text Placeholder 9">
            <a:extLst>
              <a:ext uri="{FF2B5EF4-FFF2-40B4-BE49-F238E27FC236}">
                <a16:creationId xmlns:a16="http://schemas.microsoft.com/office/drawing/2014/main" xmlns="" id="{FA62A9F2-7193-4B39-BE74-49635D23507F}"/>
              </a:ext>
            </a:extLst>
          </p:cNvPr>
          <p:cNvSpPr>
            <a:spLocks noGrp="1"/>
          </p:cNvSpPr>
          <p:nvPr>
            <p:ph type="body" sz="quarter" idx="18"/>
          </p:nvPr>
        </p:nvSpPr>
        <p:spPr>
          <a:xfrm>
            <a:off x="1523971" y="2600695"/>
            <a:ext cx="2812282" cy="904980"/>
          </a:xfrm>
        </p:spPr>
        <p:txBody>
          <a:bodyPr/>
          <a:lstStyle/>
          <a:p>
            <a:r>
              <a:rPr lang="en-US" dirty="0"/>
              <a:t>Get all category's Doctors details and involved consultant profile.</a:t>
            </a:r>
          </a:p>
        </p:txBody>
      </p:sp>
      <p:sp>
        <p:nvSpPr>
          <p:cNvPr id="12" name="Text Placeholder 11">
            <a:extLst>
              <a:ext uri="{FF2B5EF4-FFF2-40B4-BE49-F238E27FC236}">
                <a16:creationId xmlns:a16="http://schemas.microsoft.com/office/drawing/2014/main" xmlns="" id="{2C6192BD-E170-4A74-8019-C8202728C49D}"/>
              </a:ext>
            </a:extLst>
          </p:cNvPr>
          <p:cNvSpPr>
            <a:spLocks noGrp="1"/>
          </p:cNvSpPr>
          <p:nvPr>
            <p:ph type="body" sz="quarter" idx="20"/>
          </p:nvPr>
        </p:nvSpPr>
        <p:spPr>
          <a:xfrm>
            <a:off x="1470581" y="3925218"/>
            <a:ext cx="2812282" cy="1177389"/>
          </a:xfrm>
        </p:spPr>
        <p:txBody>
          <a:bodyPr/>
          <a:lstStyle/>
          <a:p>
            <a:r>
              <a:rPr lang="en-US" dirty="0"/>
              <a:t>Patient sharing problems and doctors will give advice and prescribed medicine via text/audio/video call.</a:t>
            </a:r>
          </a:p>
        </p:txBody>
      </p:sp>
      <p:sp>
        <p:nvSpPr>
          <p:cNvPr id="14" name="Text Placeholder 13">
            <a:extLst>
              <a:ext uri="{FF2B5EF4-FFF2-40B4-BE49-F238E27FC236}">
                <a16:creationId xmlns:a16="http://schemas.microsoft.com/office/drawing/2014/main" xmlns="" id="{FA88E256-0941-4678-8F52-4A15674EC324}"/>
              </a:ext>
            </a:extLst>
          </p:cNvPr>
          <p:cNvSpPr>
            <a:spLocks noGrp="1"/>
          </p:cNvSpPr>
          <p:nvPr>
            <p:ph type="body" sz="quarter" idx="22"/>
          </p:nvPr>
        </p:nvSpPr>
        <p:spPr>
          <a:xfrm>
            <a:off x="8701409" y="1677506"/>
            <a:ext cx="2812282" cy="554643"/>
          </a:xfrm>
        </p:spPr>
        <p:txBody>
          <a:bodyPr/>
          <a:lstStyle/>
          <a:p>
            <a:r>
              <a:rPr lang="en-US" dirty="0"/>
              <a:t>Appointments system for online and offline meet up</a:t>
            </a:r>
          </a:p>
        </p:txBody>
      </p:sp>
      <p:cxnSp>
        <p:nvCxnSpPr>
          <p:cNvPr id="42" name="Straight Connector 41">
            <a:extLst>
              <a:ext uri="{FF2B5EF4-FFF2-40B4-BE49-F238E27FC236}">
                <a16:creationId xmlns:a16="http://schemas.microsoft.com/office/drawing/2014/main" xmlns="" id="{6917E9BF-7C5E-4DE7-8C66-9B69A207D1E4}"/>
              </a:ext>
              <a:ext uri="{C183D7F6-B498-43B3-948B-1728B52AA6E4}">
                <adec:decorative xmlns:adec="http://schemas.microsoft.com/office/drawing/2017/decorative" xmlns="" val="1"/>
              </a:ext>
            </a:extLst>
          </p:cNvPr>
          <p:cNvCxnSpPr/>
          <p:nvPr/>
        </p:nvCxnSpPr>
        <p:spPr>
          <a:xfrm>
            <a:off x="1511184" y="3716527"/>
            <a:ext cx="9169633" cy="0"/>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D14DCD19-05BE-4D3F-A9E1-A9353D50950B}"/>
              </a:ext>
              <a:ext uri="{C183D7F6-B498-43B3-948B-1728B52AA6E4}">
                <adec:decorative xmlns:adec="http://schemas.microsoft.com/office/drawing/2017/decorative" xmlns="" val="1"/>
              </a:ext>
            </a:extLst>
          </p:cNvPr>
          <p:cNvCxnSpPr>
            <a:cxnSpLocks/>
          </p:cNvCxnSpPr>
          <p:nvPr/>
        </p:nvCxnSpPr>
        <p:spPr>
          <a:xfrm>
            <a:off x="4458121"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19527B99-C015-4364-A9D0-E9EF5F8CC859}"/>
              </a:ext>
              <a:ext uri="{C183D7F6-B498-43B3-948B-1728B52AA6E4}">
                <adec:decorative xmlns:adec="http://schemas.microsoft.com/office/drawing/2017/decorative" xmlns="" val="1"/>
              </a:ext>
            </a:extLst>
          </p:cNvPr>
          <p:cNvCxnSpPr>
            <a:cxnSpLocks/>
          </p:cNvCxnSpPr>
          <p:nvPr/>
        </p:nvCxnSpPr>
        <p:spPr>
          <a:xfrm>
            <a:off x="8019527"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67" name="object 7" descr="Beige rectangle">
            <a:extLst>
              <a:ext uri="{FF2B5EF4-FFF2-40B4-BE49-F238E27FC236}">
                <a16:creationId xmlns:a16="http://schemas.microsoft.com/office/drawing/2014/main" xmlns="" id="{6167A703-9B37-469C-853D-0CB6C1F4D8F0}"/>
              </a:ext>
            </a:extLst>
          </p:cNvPr>
          <p:cNvSpPr/>
          <p:nvPr/>
        </p:nvSpPr>
        <p:spPr bwMode="white">
          <a:xfrm flipV="1">
            <a:off x="618266" y="1100295"/>
            <a:ext cx="5477734" cy="21304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41" name="Rectangle 40">
            <a:extLst>
              <a:ext uri="{FF2B5EF4-FFF2-40B4-BE49-F238E27FC236}">
                <a16:creationId xmlns:a16="http://schemas.microsoft.com/office/drawing/2014/main" xmlns="" id="{F1E4A73F-DB3E-4AF4-A250-CB257055A3B2}"/>
              </a:ext>
              <a:ext uri="{C183D7F6-B498-43B3-948B-1728B52AA6E4}">
                <adec:decorative xmlns:adec="http://schemas.microsoft.com/office/drawing/2017/decorative" xmlns="" val="1"/>
              </a:ext>
            </a:extLst>
          </p:cNvPr>
          <p:cNvSpPr>
            <a:spLocks/>
          </p:cNvSpPr>
          <p:nvPr/>
        </p:nvSpPr>
        <p:spPr>
          <a:xfrm>
            <a:off x="898187"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xmlns="" id="{A651BC50-F263-44D5-B1E1-32D5EA7EA21F}"/>
              </a:ext>
              <a:ext uri="{C183D7F6-B498-43B3-948B-1728B52AA6E4}">
                <adec:decorative xmlns:adec="http://schemas.microsoft.com/office/drawing/2017/decorative" xmlns="" val="1"/>
              </a:ext>
            </a:extLst>
          </p:cNvPr>
          <p:cNvSpPr>
            <a:spLocks/>
          </p:cNvSpPr>
          <p:nvPr/>
        </p:nvSpPr>
        <p:spPr>
          <a:xfrm>
            <a:off x="4458121"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xmlns="" id="{100AA00A-91AC-4400-AF7A-EAB0770006ED}"/>
              </a:ext>
              <a:ext uri="{C183D7F6-B498-43B3-948B-1728B52AA6E4}">
                <adec:decorative xmlns:adec="http://schemas.microsoft.com/office/drawing/2017/decorative" xmlns="" val="1"/>
              </a:ext>
            </a:extLst>
          </p:cNvPr>
          <p:cNvSpPr>
            <a:spLocks/>
          </p:cNvSpPr>
          <p:nvPr/>
        </p:nvSpPr>
        <p:spPr>
          <a:xfrm>
            <a:off x="915899" y="2633041"/>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xmlns="" id="{78CCE096-0925-41C0-AF48-23E7DBC19872}"/>
              </a:ext>
              <a:ext uri="{C183D7F6-B498-43B3-948B-1728B52AA6E4}">
                <adec:decorative xmlns:adec="http://schemas.microsoft.com/office/drawing/2017/decorative" xmlns="" val="1"/>
              </a:ext>
            </a:extLst>
          </p:cNvPr>
          <p:cNvSpPr>
            <a:spLocks/>
          </p:cNvSpPr>
          <p:nvPr/>
        </p:nvSpPr>
        <p:spPr>
          <a:xfrm>
            <a:off x="898187" y="396003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xmlns="" id="{275C6854-B085-4AC0-984F-E73F9C388471}"/>
              </a:ext>
              <a:ext uri="{C183D7F6-B498-43B3-948B-1728B52AA6E4}">
                <adec:decorative xmlns:adec="http://schemas.microsoft.com/office/drawing/2017/decorative" xmlns="" val="1"/>
              </a:ext>
            </a:extLst>
          </p:cNvPr>
          <p:cNvSpPr>
            <a:spLocks/>
          </p:cNvSpPr>
          <p:nvPr/>
        </p:nvSpPr>
        <p:spPr>
          <a:xfrm>
            <a:off x="8039517" y="1712195"/>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xmlns="" id="{E2EAB4BE-ED20-4BB8-A23B-B02A1115A828}"/>
              </a:ext>
              <a:ext uri="{C183D7F6-B498-43B3-948B-1728B52AA6E4}">
                <adec:decorative xmlns:adec="http://schemas.microsoft.com/office/drawing/2017/decorative" xmlns="" val="1"/>
              </a:ext>
            </a:extLst>
          </p:cNvPr>
          <p:cNvCxnSpPr>
            <a:cxnSpLocks/>
          </p:cNvCxnSpPr>
          <p:nvPr/>
        </p:nvCxnSpPr>
        <p:spPr>
          <a:xfrm>
            <a:off x="4458121" y="4752270"/>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descr="Icon Plaster">
            <a:extLst>
              <a:ext uri="{FF2B5EF4-FFF2-40B4-BE49-F238E27FC236}">
                <a16:creationId xmlns:a16="http://schemas.microsoft.com/office/drawing/2014/main" xmlns="" id="{DB470874-CC94-462D-9F62-0D114CE75994}"/>
              </a:ext>
            </a:extLst>
          </p:cNvPr>
          <p:cNvGrpSpPr>
            <a:grpSpLocks noChangeAspect="1"/>
          </p:cNvGrpSpPr>
          <p:nvPr/>
        </p:nvGrpSpPr>
        <p:grpSpPr>
          <a:xfrm>
            <a:off x="4622059" y="2940371"/>
            <a:ext cx="266395" cy="267026"/>
            <a:chOff x="4543214" y="4114712"/>
            <a:chExt cx="301914" cy="302629"/>
          </a:xfrm>
        </p:grpSpPr>
        <p:sp>
          <p:nvSpPr>
            <p:cNvPr id="46" name="Freeform: Shape 45">
              <a:extLst>
                <a:ext uri="{FF2B5EF4-FFF2-40B4-BE49-F238E27FC236}">
                  <a16:creationId xmlns:a16="http://schemas.microsoft.com/office/drawing/2014/main" xmlns="" id="{E5D7B243-4C7E-41A0-8DC9-7064981F3372}"/>
                </a:ext>
              </a:extLst>
            </p:cNvPr>
            <p:cNvSpPr/>
            <p:nvPr/>
          </p:nvSpPr>
          <p:spPr>
            <a:xfrm>
              <a:off x="4543292" y="4282753"/>
              <a:ext cx="134588" cy="134588"/>
            </a:xfrm>
            <a:custGeom>
              <a:avLst/>
              <a:gdLst>
                <a:gd name="connsiteX0" fmla="*/ 359379 w 352425"/>
                <a:gd name="connsiteY0" fmla="*/ 240430 h 352425"/>
                <a:gd name="connsiteX1" fmla="*/ 281731 w 352425"/>
                <a:gd name="connsiteY1" fmla="*/ 318078 h 352425"/>
                <a:gd name="connsiteX2" fmla="*/ 84278 w 352425"/>
                <a:gd name="connsiteY2" fmla="*/ 322707 h 352425"/>
                <a:gd name="connsiteX3" fmla="*/ 32176 w 352425"/>
                <a:gd name="connsiteY3" fmla="*/ 268519 h 352425"/>
                <a:gd name="connsiteX4" fmla="*/ 41892 w 352425"/>
                <a:gd name="connsiteY4" fmla="*/ 77076 h 352425"/>
                <a:gd name="connsiteX5" fmla="*/ 118968 w 352425"/>
                <a:gd name="connsiteY5" fmla="*/ 0 h 352425"/>
                <a:gd name="connsiteX6" fmla="*/ 359379 w 352425"/>
                <a:gd name="connsiteY6" fmla="*/ 240430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425" h="352425">
                  <a:moveTo>
                    <a:pt x="359379" y="240430"/>
                  </a:moveTo>
                  <a:lnTo>
                    <a:pt x="281731" y="318078"/>
                  </a:lnTo>
                  <a:cubicBezTo>
                    <a:pt x="228020" y="371818"/>
                    <a:pt x="141266" y="373932"/>
                    <a:pt x="84278" y="322707"/>
                  </a:cubicBezTo>
                  <a:cubicBezTo>
                    <a:pt x="66247" y="306495"/>
                    <a:pt x="48731" y="288255"/>
                    <a:pt x="32176" y="268519"/>
                  </a:cubicBezTo>
                  <a:cubicBezTo>
                    <a:pt x="-14230" y="212989"/>
                    <a:pt x="-9962" y="128911"/>
                    <a:pt x="41892" y="77076"/>
                  </a:cubicBezTo>
                  <a:lnTo>
                    <a:pt x="118968" y="0"/>
                  </a:lnTo>
                  <a:lnTo>
                    <a:pt x="359379" y="240430"/>
                  </a:lnTo>
                  <a:close/>
                </a:path>
              </a:pathLst>
            </a:custGeom>
            <a:solidFill>
              <a:schemeClr val="bg1"/>
            </a:solid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xmlns="" id="{CAD058DD-18E5-442F-856B-1D7CF5154784}"/>
                </a:ext>
              </a:extLst>
            </p:cNvPr>
            <p:cNvSpPr/>
            <p:nvPr/>
          </p:nvSpPr>
          <p:spPr>
            <a:xfrm>
              <a:off x="4543214" y="4114712"/>
              <a:ext cx="301914" cy="301913"/>
            </a:xfrm>
            <a:custGeom>
              <a:avLst/>
              <a:gdLst>
                <a:gd name="connsiteX0" fmla="*/ 640426 w 790575"/>
                <a:gd name="connsiteY0" fmla="*/ 399610 h 790575"/>
                <a:gd name="connsiteX1" fmla="*/ 758269 w 790575"/>
                <a:gd name="connsiteY1" fmla="*/ 281766 h 790575"/>
                <a:gd name="connsiteX2" fmla="*/ 762927 w 790575"/>
                <a:gd name="connsiteY2" fmla="*/ 84313 h 790575"/>
                <a:gd name="connsiteX3" fmla="*/ 708682 w 790575"/>
                <a:gd name="connsiteY3" fmla="*/ 32202 h 790575"/>
                <a:gd name="connsiteX4" fmla="*/ 517249 w 790575"/>
                <a:gd name="connsiteY4" fmla="*/ 41917 h 790575"/>
                <a:gd name="connsiteX5" fmla="*/ 399996 w 790575"/>
                <a:gd name="connsiteY5" fmla="*/ 159170 h 790575"/>
                <a:gd name="connsiteX6" fmla="*/ 282734 w 790575"/>
                <a:gd name="connsiteY6" fmla="*/ 41908 h 790575"/>
                <a:gd name="connsiteX7" fmla="*/ 91300 w 790575"/>
                <a:gd name="connsiteY7" fmla="*/ 32183 h 790575"/>
                <a:gd name="connsiteX8" fmla="*/ 37055 w 790575"/>
                <a:gd name="connsiteY8" fmla="*/ 84313 h 790575"/>
                <a:gd name="connsiteX9" fmla="*/ 41713 w 790575"/>
                <a:gd name="connsiteY9" fmla="*/ 281766 h 790575"/>
                <a:gd name="connsiteX10" fmla="*/ 518058 w 790575"/>
                <a:gd name="connsiteY10" fmla="*/ 758093 h 790575"/>
                <a:gd name="connsiteX11" fmla="*/ 715512 w 790575"/>
                <a:gd name="connsiteY11" fmla="*/ 762722 h 790575"/>
                <a:gd name="connsiteX12" fmla="*/ 767642 w 790575"/>
                <a:gd name="connsiteY12" fmla="*/ 708515 h 790575"/>
                <a:gd name="connsiteX13" fmla="*/ 757907 w 790575"/>
                <a:gd name="connsiteY13" fmla="*/ 517081 h 790575"/>
                <a:gd name="connsiteX14" fmla="*/ 640426 w 790575"/>
                <a:gd name="connsiteY14" fmla="*/ 399610 h 790575"/>
                <a:gd name="connsiteX15" fmla="*/ 485721 w 790575"/>
                <a:gd name="connsiteY15" fmla="*/ 356957 h 790575"/>
                <a:gd name="connsiteX16" fmla="*/ 442859 w 790575"/>
                <a:gd name="connsiteY16" fmla="*/ 399819 h 790575"/>
                <a:gd name="connsiteX17" fmla="*/ 399996 w 790575"/>
                <a:gd name="connsiteY17" fmla="*/ 356957 h 790575"/>
                <a:gd name="connsiteX18" fmla="*/ 442859 w 790575"/>
                <a:gd name="connsiteY18" fmla="*/ 314094 h 790575"/>
                <a:gd name="connsiteX19" fmla="*/ 485721 w 790575"/>
                <a:gd name="connsiteY19" fmla="*/ 356957 h 790575"/>
                <a:gd name="connsiteX20" fmla="*/ 357134 w 790575"/>
                <a:gd name="connsiteY20" fmla="*/ 228369 h 790575"/>
                <a:gd name="connsiteX21" fmla="*/ 399996 w 790575"/>
                <a:gd name="connsiteY21" fmla="*/ 271232 h 790575"/>
                <a:gd name="connsiteX22" fmla="*/ 357134 w 790575"/>
                <a:gd name="connsiteY22" fmla="*/ 314094 h 790575"/>
                <a:gd name="connsiteX23" fmla="*/ 314271 w 790575"/>
                <a:gd name="connsiteY23" fmla="*/ 271232 h 790575"/>
                <a:gd name="connsiteX24" fmla="*/ 357134 w 790575"/>
                <a:gd name="connsiteY24" fmla="*/ 228369 h 790575"/>
                <a:gd name="connsiteX25" fmla="*/ 271409 w 790575"/>
                <a:gd name="connsiteY25" fmla="*/ 399819 h 790575"/>
                <a:gd name="connsiteX26" fmla="*/ 228546 w 790575"/>
                <a:gd name="connsiteY26" fmla="*/ 356957 h 790575"/>
                <a:gd name="connsiteX27" fmla="*/ 271409 w 790575"/>
                <a:gd name="connsiteY27" fmla="*/ 314094 h 790575"/>
                <a:gd name="connsiteX28" fmla="*/ 314271 w 790575"/>
                <a:gd name="connsiteY28" fmla="*/ 356957 h 790575"/>
                <a:gd name="connsiteX29" fmla="*/ 271409 w 790575"/>
                <a:gd name="connsiteY29" fmla="*/ 399819 h 790575"/>
                <a:gd name="connsiteX30" fmla="*/ 357134 w 790575"/>
                <a:gd name="connsiteY30" fmla="*/ 485544 h 790575"/>
                <a:gd name="connsiteX31" fmla="*/ 314271 w 790575"/>
                <a:gd name="connsiteY31" fmla="*/ 442682 h 790575"/>
                <a:gd name="connsiteX32" fmla="*/ 357134 w 790575"/>
                <a:gd name="connsiteY32" fmla="*/ 399819 h 790575"/>
                <a:gd name="connsiteX33" fmla="*/ 399996 w 790575"/>
                <a:gd name="connsiteY33" fmla="*/ 442682 h 790575"/>
                <a:gd name="connsiteX34" fmla="*/ 357134 w 790575"/>
                <a:gd name="connsiteY34" fmla="*/ 485544 h 790575"/>
                <a:gd name="connsiteX35" fmla="*/ 442859 w 790575"/>
                <a:gd name="connsiteY35" fmla="*/ 571269 h 790575"/>
                <a:gd name="connsiteX36" fmla="*/ 399996 w 790575"/>
                <a:gd name="connsiteY36" fmla="*/ 528407 h 790575"/>
                <a:gd name="connsiteX37" fmla="*/ 442859 w 790575"/>
                <a:gd name="connsiteY37" fmla="*/ 485544 h 790575"/>
                <a:gd name="connsiteX38" fmla="*/ 485721 w 790575"/>
                <a:gd name="connsiteY38" fmla="*/ 528407 h 790575"/>
                <a:gd name="connsiteX39" fmla="*/ 442859 w 790575"/>
                <a:gd name="connsiteY39" fmla="*/ 571269 h 790575"/>
                <a:gd name="connsiteX40" fmla="*/ 528584 w 790575"/>
                <a:gd name="connsiteY40" fmla="*/ 485544 h 790575"/>
                <a:gd name="connsiteX41" fmla="*/ 485721 w 790575"/>
                <a:gd name="connsiteY41" fmla="*/ 442682 h 790575"/>
                <a:gd name="connsiteX42" fmla="*/ 528584 w 790575"/>
                <a:gd name="connsiteY42" fmla="*/ 399819 h 790575"/>
                <a:gd name="connsiteX43" fmla="*/ 571446 w 790575"/>
                <a:gd name="connsiteY43" fmla="*/ 442682 h 790575"/>
                <a:gd name="connsiteX44" fmla="*/ 528584 w 790575"/>
                <a:gd name="connsiteY44" fmla="*/ 485544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90575" h="790575">
                  <a:moveTo>
                    <a:pt x="640426" y="399610"/>
                  </a:moveTo>
                  <a:lnTo>
                    <a:pt x="758269" y="281766"/>
                  </a:lnTo>
                  <a:cubicBezTo>
                    <a:pt x="812048" y="227979"/>
                    <a:pt x="814076" y="141254"/>
                    <a:pt x="762927" y="84313"/>
                  </a:cubicBezTo>
                  <a:cubicBezTo>
                    <a:pt x="746630" y="66206"/>
                    <a:pt x="728380" y="48661"/>
                    <a:pt x="708682" y="32202"/>
                  </a:cubicBezTo>
                  <a:cubicBezTo>
                    <a:pt x="653152" y="-14223"/>
                    <a:pt x="569103" y="-9918"/>
                    <a:pt x="517249" y="41917"/>
                  </a:cubicBezTo>
                  <a:lnTo>
                    <a:pt x="399996" y="159170"/>
                  </a:lnTo>
                  <a:lnTo>
                    <a:pt x="282734" y="41908"/>
                  </a:lnTo>
                  <a:cubicBezTo>
                    <a:pt x="230861" y="-9956"/>
                    <a:pt x="146802" y="-14242"/>
                    <a:pt x="91300" y="32183"/>
                  </a:cubicBezTo>
                  <a:cubicBezTo>
                    <a:pt x="71603" y="48661"/>
                    <a:pt x="53353" y="66197"/>
                    <a:pt x="37055" y="84313"/>
                  </a:cubicBezTo>
                  <a:cubicBezTo>
                    <a:pt x="-14094" y="141254"/>
                    <a:pt x="-12056" y="227979"/>
                    <a:pt x="41713" y="281766"/>
                  </a:cubicBezTo>
                  <a:lnTo>
                    <a:pt x="518058" y="758093"/>
                  </a:lnTo>
                  <a:cubicBezTo>
                    <a:pt x="571884" y="811947"/>
                    <a:pt x="658638" y="813842"/>
                    <a:pt x="715512" y="762722"/>
                  </a:cubicBezTo>
                  <a:cubicBezTo>
                    <a:pt x="733590" y="746463"/>
                    <a:pt x="751116" y="728232"/>
                    <a:pt x="767642" y="708515"/>
                  </a:cubicBezTo>
                  <a:cubicBezTo>
                    <a:pt x="814019" y="652994"/>
                    <a:pt x="809752" y="568917"/>
                    <a:pt x="757907" y="517081"/>
                  </a:cubicBezTo>
                  <a:lnTo>
                    <a:pt x="640426" y="399610"/>
                  </a:lnTo>
                  <a:close/>
                  <a:moveTo>
                    <a:pt x="485721" y="356957"/>
                  </a:moveTo>
                  <a:cubicBezTo>
                    <a:pt x="485721" y="380626"/>
                    <a:pt x="466528" y="399819"/>
                    <a:pt x="442859" y="399819"/>
                  </a:cubicBezTo>
                  <a:cubicBezTo>
                    <a:pt x="419189" y="399819"/>
                    <a:pt x="399996" y="380626"/>
                    <a:pt x="399996" y="356957"/>
                  </a:cubicBezTo>
                  <a:cubicBezTo>
                    <a:pt x="399996" y="333287"/>
                    <a:pt x="419189" y="314094"/>
                    <a:pt x="442859" y="314094"/>
                  </a:cubicBezTo>
                  <a:cubicBezTo>
                    <a:pt x="466528" y="314094"/>
                    <a:pt x="485721" y="333287"/>
                    <a:pt x="485721" y="356957"/>
                  </a:cubicBezTo>
                  <a:close/>
                  <a:moveTo>
                    <a:pt x="357134" y="228369"/>
                  </a:moveTo>
                  <a:cubicBezTo>
                    <a:pt x="380803" y="228369"/>
                    <a:pt x="399996" y="247562"/>
                    <a:pt x="399996" y="271232"/>
                  </a:cubicBezTo>
                  <a:cubicBezTo>
                    <a:pt x="399996" y="294901"/>
                    <a:pt x="380803" y="314094"/>
                    <a:pt x="357134" y="314094"/>
                  </a:cubicBezTo>
                  <a:cubicBezTo>
                    <a:pt x="333464" y="314094"/>
                    <a:pt x="314271" y="294901"/>
                    <a:pt x="314271" y="271232"/>
                  </a:cubicBezTo>
                  <a:cubicBezTo>
                    <a:pt x="314271" y="247562"/>
                    <a:pt x="333464" y="228369"/>
                    <a:pt x="357134" y="228369"/>
                  </a:cubicBezTo>
                  <a:close/>
                  <a:moveTo>
                    <a:pt x="271409" y="399819"/>
                  </a:moveTo>
                  <a:cubicBezTo>
                    <a:pt x="247739" y="399819"/>
                    <a:pt x="228546" y="380626"/>
                    <a:pt x="228546" y="356957"/>
                  </a:cubicBezTo>
                  <a:cubicBezTo>
                    <a:pt x="228546" y="333287"/>
                    <a:pt x="247739" y="314094"/>
                    <a:pt x="271409" y="314094"/>
                  </a:cubicBezTo>
                  <a:cubicBezTo>
                    <a:pt x="295078" y="314094"/>
                    <a:pt x="314271" y="333287"/>
                    <a:pt x="314271" y="356957"/>
                  </a:cubicBezTo>
                  <a:cubicBezTo>
                    <a:pt x="314271" y="380626"/>
                    <a:pt x="295078" y="399819"/>
                    <a:pt x="271409" y="399819"/>
                  </a:cubicBezTo>
                  <a:close/>
                  <a:moveTo>
                    <a:pt x="357134" y="485544"/>
                  </a:moveTo>
                  <a:cubicBezTo>
                    <a:pt x="333464" y="485544"/>
                    <a:pt x="314271" y="466351"/>
                    <a:pt x="314271" y="442682"/>
                  </a:cubicBezTo>
                  <a:cubicBezTo>
                    <a:pt x="314271" y="419012"/>
                    <a:pt x="333464" y="399819"/>
                    <a:pt x="357134" y="399819"/>
                  </a:cubicBezTo>
                  <a:cubicBezTo>
                    <a:pt x="380803" y="399819"/>
                    <a:pt x="399996" y="419012"/>
                    <a:pt x="399996" y="442682"/>
                  </a:cubicBezTo>
                  <a:cubicBezTo>
                    <a:pt x="399996" y="466351"/>
                    <a:pt x="380803" y="485544"/>
                    <a:pt x="357134" y="485544"/>
                  </a:cubicBezTo>
                  <a:close/>
                  <a:moveTo>
                    <a:pt x="442859" y="571269"/>
                  </a:moveTo>
                  <a:cubicBezTo>
                    <a:pt x="419189" y="571269"/>
                    <a:pt x="399996" y="552076"/>
                    <a:pt x="399996" y="528407"/>
                  </a:cubicBezTo>
                  <a:cubicBezTo>
                    <a:pt x="399996" y="504737"/>
                    <a:pt x="419189" y="485544"/>
                    <a:pt x="442859" y="485544"/>
                  </a:cubicBezTo>
                  <a:cubicBezTo>
                    <a:pt x="466528" y="485544"/>
                    <a:pt x="485721" y="504737"/>
                    <a:pt x="485721" y="528407"/>
                  </a:cubicBezTo>
                  <a:cubicBezTo>
                    <a:pt x="485721" y="552076"/>
                    <a:pt x="466528" y="571269"/>
                    <a:pt x="442859" y="571269"/>
                  </a:cubicBezTo>
                  <a:close/>
                  <a:moveTo>
                    <a:pt x="528584" y="485544"/>
                  </a:moveTo>
                  <a:cubicBezTo>
                    <a:pt x="504914" y="485544"/>
                    <a:pt x="485721" y="466351"/>
                    <a:pt x="485721" y="442682"/>
                  </a:cubicBezTo>
                  <a:cubicBezTo>
                    <a:pt x="485721" y="419012"/>
                    <a:pt x="504914" y="399819"/>
                    <a:pt x="528584" y="399819"/>
                  </a:cubicBezTo>
                  <a:cubicBezTo>
                    <a:pt x="552253" y="399819"/>
                    <a:pt x="571446" y="419012"/>
                    <a:pt x="571446" y="442682"/>
                  </a:cubicBezTo>
                  <a:cubicBezTo>
                    <a:pt x="571446" y="466351"/>
                    <a:pt x="552253" y="485544"/>
                    <a:pt x="528584" y="485544"/>
                  </a:cubicBezTo>
                  <a:close/>
                </a:path>
              </a:pathLst>
            </a:custGeom>
            <a:solidFill>
              <a:schemeClr val="bg1"/>
            </a:solidFill>
            <a:ln w="9525" cap="flat">
              <a:noFill/>
              <a:prstDash val="solid"/>
              <a:miter/>
            </a:ln>
          </p:spPr>
          <p:txBody>
            <a:bodyPr rtlCol="0" anchor="ctr"/>
            <a:lstStyle/>
            <a:p>
              <a:endParaRPr lang="en-US" dirty="0"/>
            </a:p>
          </p:txBody>
        </p:sp>
      </p:grpSp>
      <p:sp>
        <p:nvSpPr>
          <p:cNvPr id="51" name="Graphic 21" descr="Icon Phone ">
            <a:extLst>
              <a:ext uri="{FF2B5EF4-FFF2-40B4-BE49-F238E27FC236}">
                <a16:creationId xmlns:a16="http://schemas.microsoft.com/office/drawing/2014/main" xmlns="" id="{9DB23001-17A7-4A97-8F18-88D642E8799B}"/>
              </a:ext>
            </a:extLst>
          </p:cNvPr>
          <p:cNvSpPr>
            <a:spLocks noChangeAspect="1"/>
          </p:cNvSpPr>
          <p:nvPr/>
        </p:nvSpPr>
        <p:spPr>
          <a:xfrm>
            <a:off x="982788" y="4158719"/>
            <a:ext cx="293784" cy="273753"/>
          </a:xfrm>
          <a:custGeom>
            <a:avLst/>
            <a:gdLst>
              <a:gd name="connsiteX0" fmla="*/ 755475 w 838200"/>
              <a:gd name="connsiteY0" fmla="*/ 394211 h 781050"/>
              <a:gd name="connsiteX1" fmla="*/ 639994 w 838200"/>
              <a:gd name="connsiteY1" fmla="*/ 317154 h 781050"/>
              <a:gd name="connsiteX2" fmla="*/ 567661 w 838200"/>
              <a:gd name="connsiteY2" fmla="*/ 317154 h 781050"/>
              <a:gd name="connsiteX3" fmla="*/ 567661 w 838200"/>
              <a:gd name="connsiteY3" fmla="*/ 283816 h 781050"/>
              <a:gd name="connsiteX4" fmla="*/ 529561 w 838200"/>
              <a:gd name="connsiteY4" fmla="*/ 245716 h 781050"/>
              <a:gd name="connsiteX5" fmla="*/ 498604 w 838200"/>
              <a:gd name="connsiteY5" fmla="*/ 245716 h 781050"/>
              <a:gd name="connsiteX6" fmla="*/ 460504 w 838200"/>
              <a:gd name="connsiteY6" fmla="*/ 283816 h 781050"/>
              <a:gd name="connsiteX7" fmla="*/ 460504 w 838200"/>
              <a:gd name="connsiteY7" fmla="*/ 317154 h 781050"/>
              <a:gd name="connsiteX8" fmla="*/ 377161 w 838200"/>
              <a:gd name="connsiteY8" fmla="*/ 317154 h 781050"/>
              <a:gd name="connsiteX9" fmla="*/ 377161 w 838200"/>
              <a:gd name="connsiteY9" fmla="*/ 283816 h 781050"/>
              <a:gd name="connsiteX10" fmla="*/ 339061 w 838200"/>
              <a:gd name="connsiteY10" fmla="*/ 245716 h 781050"/>
              <a:gd name="connsiteX11" fmla="*/ 308104 w 838200"/>
              <a:gd name="connsiteY11" fmla="*/ 245716 h 781050"/>
              <a:gd name="connsiteX12" fmla="*/ 270004 w 838200"/>
              <a:gd name="connsiteY12" fmla="*/ 283816 h 781050"/>
              <a:gd name="connsiteX13" fmla="*/ 270004 w 838200"/>
              <a:gd name="connsiteY13" fmla="*/ 317154 h 781050"/>
              <a:gd name="connsiteX14" fmla="*/ 198062 w 838200"/>
              <a:gd name="connsiteY14" fmla="*/ 317154 h 781050"/>
              <a:gd name="connsiteX15" fmla="*/ 82581 w 838200"/>
              <a:gd name="connsiteY15" fmla="*/ 394211 h 781050"/>
              <a:gd name="connsiteX16" fmla="*/ 64722 w 838200"/>
              <a:gd name="connsiteY16" fmla="*/ 439445 h 781050"/>
              <a:gd name="connsiteX17" fmla="*/ 45710 w 838200"/>
              <a:gd name="connsiteY17" fmla="*/ 760781 h 781050"/>
              <a:gd name="connsiteX18" fmla="*/ 50796 w 838200"/>
              <a:gd name="connsiteY18" fmla="*/ 775068 h 781050"/>
              <a:gd name="connsiteX19" fmla="*/ 64712 w 838200"/>
              <a:gd name="connsiteY19" fmla="*/ 781107 h 781050"/>
              <a:gd name="connsiteX20" fmla="*/ 773334 w 838200"/>
              <a:gd name="connsiteY20" fmla="*/ 781107 h 781050"/>
              <a:gd name="connsiteX21" fmla="*/ 787250 w 838200"/>
              <a:gd name="connsiteY21" fmla="*/ 775068 h 781050"/>
              <a:gd name="connsiteX22" fmla="*/ 792336 w 838200"/>
              <a:gd name="connsiteY22" fmla="*/ 760781 h 781050"/>
              <a:gd name="connsiteX23" fmla="*/ 773325 w 838200"/>
              <a:gd name="connsiteY23" fmla="*/ 439445 h 781050"/>
              <a:gd name="connsiteX24" fmla="*/ 755475 w 838200"/>
              <a:gd name="connsiteY24" fmla="*/ 394211 h 781050"/>
              <a:gd name="connsiteX25" fmla="*/ 565880 w 838200"/>
              <a:gd name="connsiteY25" fmla="*/ 588731 h 781050"/>
              <a:gd name="connsiteX26" fmla="*/ 551592 w 838200"/>
              <a:gd name="connsiteY26" fmla="*/ 603018 h 781050"/>
              <a:gd name="connsiteX27" fmla="*/ 477507 w 838200"/>
              <a:gd name="connsiteY27" fmla="*/ 603018 h 781050"/>
              <a:gd name="connsiteX28" fmla="*/ 477507 w 838200"/>
              <a:gd name="connsiteY28" fmla="*/ 677094 h 781050"/>
              <a:gd name="connsiteX29" fmla="*/ 463219 w 838200"/>
              <a:gd name="connsiteY29" fmla="*/ 691382 h 781050"/>
              <a:gd name="connsiteX30" fmla="*/ 374856 w 838200"/>
              <a:gd name="connsiteY30" fmla="*/ 691382 h 781050"/>
              <a:gd name="connsiteX31" fmla="*/ 360568 w 838200"/>
              <a:gd name="connsiteY31" fmla="*/ 677094 h 781050"/>
              <a:gd name="connsiteX32" fmla="*/ 360568 w 838200"/>
              <a:gd name="connsiteY32" fmla="*/ 603018 h 781050"/>
              <a:gd name="connsiteX33" fmla="*/ 286483 w 838200"/>
              <a:gd name="connsiteY33" fmla="*/ 603018 h 781050"/>
              <a:gd name="connsiteX34" fmla="*/ 272195 w 838200"/>
              <a:gd name="connsiteY34" fmla="*/ 588731 h 781050"/>
              <a:gd name="connsiteX35" fmla="*/ 272195 w 838200"/>
              <a:gd name="connsiteY35" fmla="*/ 500358 h 781050"/>
              <a:gd name="connsiteX36" fmla="*/ 286483 w 838200"/>
              <a:gd name="connsiteY36" fmla="*/ 486070 h 781050"/>
              <a:gd name="connsiteX37" fmla="*/ 360568 w 838200"/>
              <a:gd name="connsiteY37" fmla="*/ 486070 h 781050"/>
              <a:gd name="connsiteX38" fmla="*/ 360568 w 838200"/>
              <a:gd name="connsiteY38" fmla="*/ 411985 h 781050"/>
              <a:gd name="connsiteX39" fmla="*/ 374856 w 838200"/>
              <a:gd name="connsiteY39" fmla="*/ 397697 h 781050"/>
              <a:gd name="connsiteX40" fmla="*/ 463219 w 838200"/>
              <a:gd name="connsiteY40" fmla="*/ 397697 h 781050"/>
              <a:gd name="connsiteX41" fmla="*/ 477507 w 838200"/>
              <a:gd name="connsiteY41" fmla="*/ 411985 h 781050"/>
              <a:gd name="connsiteX42" fmla="*/ 477507 w 838200"/>
              <a:gd name="connsiteY42" fmla="*/ 486061 h 781050"/>
              <a:gd name="connsiteX43" fmla="*/ 551592 w 838200"/>
              <a:gd name="connsiteY43" fmla="*/ 486061 h 781050"/>
              <a:gd name="connsiteX44" fmla="*/ 565880 w 838200"/>
              <a:gd name="connsiteY44" fmla="*/ 500348 h 781050"/>
              <a:gd name="connsiteX45" fmla="*/ 565880 w 838200"/>
              <a:gd name="connsiteY45" fmla="*/ 588731 h 781050"/>
              <a:gd name="connsiteX46" fmla="*/ 827017 w 838200"/>
              <a:gd name="connsiteY46" fmla="*/ 270300 h 781050"/>
              <a:gd name="connsiteX47" fmla="*/ 786164 w 838200"/>
              <a:gd name="connsiteY47" fmla="*/ 293446 h 781050"/>
              <a:gd name="connsiteX48" fmla="*/ 574709 w 838200"/>
              <a:gd name="connsiteY48" fmla="*/ 251803 h 781050"/>
              <a:gd name="connsiteX49" fmla="*/ 554964 w 838200"/>
              <a:gd name="connsiteY49" fmla="*/ 165497 h 781050"/>
              <a:gd name="connsiteX50" fmla="*/ 283597 w 838200"/>
              <a:gd name="connsiteY50" fmla="*/ 164687 h 781050"/>
              <a:gd name="connsiteX51" fmla="*/ 263204 w 838200"/>
              <a:gd name="connsiteY51" fmla="*/ 251089 h 781050"/>
              <a:gd name="connsiteX52" fmla="*/ 53435 w 838200"/>
              <a:gd name="connsiteY52" fmla="*/ 293694 h 781050"/>
              <a:gd name="connsiteX53" fmla="*/ 11448 w 838200"/>
              <a:gd name="connsiteY53" fmla="*/ 270300 h 781050"/>
              <a:gd name="connsiteX54" fmla="*/ 10267 w 838200"/>
              <a:gd name="connsiteY54" fmla="*/ 147466 h 781050"/>
              <a:gd name="connsiteX55" fmla="*/ 418842 w 838200"/>
              <a:gd name="connsiteY55" fmla="*/ 0 h 781050"/>
              <a:gd name="connsiteX56" fmla="*/ 827474 w 838200"/>
              <a:gd name="connsiteY56" fmla="*/ 147676 h 781050"/>
              <a:gd name="connsiteX57" fmla="*/ 827017 w 838200"/>
              <a:gd name="connsiteY57" fmla="*/ 27030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38200" h="781050">
                <a:moveTo>
                  <a:pt x="755475" y="394211"/>
                </a:moveTo>
                <a:cubicBezTo>
                  <a:pt x="754865" y="393535"/>
                  <a:pt x="655367" y="317154"/>
                  <a:pt x="639994" y="317154"/>
                </a:cubicBezTo>
                <a:lnTo>
                  <a:pt x="567661" y="317154"/>
                </a:lnTo>
                <a:lnTo>
                  <a:pt x="567661" y="283816"/>
                </a:lnTo>
                <a:cubicBezTo>
                  <a:pt x="567661" y="262804"/>
                  <a:pt x="550573" y="245716"/>
                  <a:pt x="529561" y="245716"/>
                </a:cubicBezTo>
                <a:lnTo>
                  <a:pt x="498604" y="245716"/>
                </a:lnTo>
                <a:cubicBezTo>
                  <a:pt x="477592" y="245716"/>
                  <a:pt x="460504" y="262804"/>
                  <a:pt x="460504" y="283816"/>
                </a:cubicBezTo>
                <a:lnTo>
                  <a:pt x="460504" y="317154"/>
                </a:lnTo>
                <a:lnTo>
                  <a:pt x="377161" y="317154"/>
                </a:lnTo>
                <a:lnTo>
                  <a:pt x="377161" y="283816"/>
                </a:lnTo>
                <a:cubicBezTo>
                  <a:pt x="377161" y="262804"/>
                  <a:pt x="360073" y="245716"/>
                  <a:pt x="339061" y="245716"/>
                </a:cubicBezTo>
                <a:lnTo>
                  <a:pt x="308104" y="245716"/>
                </a:lnTo>
                <a:cubicBezTo>
                  <a:pt x="287092" y="245716"/>
                  <a:pt x="270004" y="262804"/>
                  <a:pt x="270004" y="283816"/>
                </a:cubicBezTo>
                <a:lnTo>
                  <a:pt x="270004" y="317154"/>
                </a:lnTo>
                <a:lnTo>
                  <a:pt x="198062" y="317154"/>
                </a:lnTo>
                <a:cubicBezTo>
                  <a:pt x="182689" y="317154"/>
                  <a:pt x="83191" y="393535"/>
                  <a:pt x="82581" y="394211"/>
                </a:cubicBezTo>
                <a:cubicBezTo>
                  <a:pt x="72389" y="405336"/>
                  <a:pt x="64941" y="424234"/>
                  <a:pt x="64722" y="439445"/>
                </a:cubicBezTo>
                <a:lnTo>
                  <a:pt x="45710" y="760781"/>
                </a:lnTo>
                <a:cubicBezTo>
                  <a:pt x="45357" y="766048"/>
                  <a:pt x="47196" y="771220"/>
                  <a:pt x="50796" y="775068"/>
                </a:cubicBezTo>
                <a:cubicBezTo>
                  <a:pt x="54397" y="778916"/>
                  <a:pt x="59435" y="781107"/>
                  <a:pt x="64712" y="781107"/>
                </a:cubicBezTo>
                <a:lnTo>
                  <a:pt x="773334" y="781107"/>
                </a:lnTo>
                <a:cubicBezTo>
                  <a:pt x="778611" y="781107"/>
                  <a:pt x="783650" y="778926"/>
                  <a:pt x="787250" y="775068"/>
                </a:cubicBezTo>
                <a:cubicBezTo>
                  <a:pt x="790851" y="771211"/>
                  <a:pt x="792689" y="766048"/>
                  <a:pt x="792336" y="760781"/>
                </a:cubicBezTo>
                <a:lnTo>
                  <a:pt x="773325" y="439445"/>
                </a:lnTo>
                <a:cubicBezTo>
                  <a:pt x="773115" y="424234"/>
                  <a:pt x="765666" y="405336"/>
                  <a:pt x="755475" y="394211"/>
                </a:cubicBezTo>
                <a:close/>
                <a:moveTo>
                  <a:pt x="565880" y="588731"/>
                </a:moveTo>
                <a:cubicBezTo>
                  <a:pt x="565880" y="596617"/>
                  <a:pt x="559479" y="603018"/>
                  <a:pt x="551592" y="603018"/>
                </a:cubicBezTo>
                <a:lnTo>
                  <a:pt x="477507" y="603018"/>
                </a:lnTo>
                <a:lnTo>
                  <a:pt x="477507" y="677094"/>
                </a:lnTo>
                <a:cubicBezTo>
                  <a:pt x="477507" y="684981"/>
                  <a:pt x="471106" y="691382"/>
                  <a:pt x="463219" y="691382"/>
                </a:cubicBezTo>
                <a:lnTo>
                  <a:pt x="374856" y="691382"/>
                </a:lnTo>
                <a:cubicBezTo>
                  <a:pt x="366969" y="691382"/>
                  <a:pt x="360568" y="684981"/>
                  <a:pt x="360568" y="677094"/>
                </a:cubicBezTo>
                <a:lnTo>
                  <a:pt x="360568" y="603018"/>
                </a:lnTo>
                <a:lnTo>
                  <a:pt x="286483" y="603018"/>
                </a:lnTo>
                <a:cubicBezTo>
                  <a:pt x="278596" y="603018"/>
                  <a:pt x="272195" y="596617"/>
                  <a:pt x="272195" y="588731"/>
                </a:cubicBezTo>
                <a:lnTo>
                  <a:pt x="272195" y="500358"/>
                </a:lnTo>
                <a:cubicBezTo>
                  <a:pt x="272195" y="492471"/>
                  <a:pt x="278596" y="486070"/>
                  <a:pt x="286483" y="486070"/>
                </a:cubicBezTo>
                <a:lnTo>
                  <a:pt x="360568" y="486070"/>
                </a:lnTo>
                <a:lnTo>
                  <a:pt x="360568" y="411985"/>
                </a:lnTo>
                <a:cubicBezTo>
                  <a:pt x="360568" y="404098"/>
                  <a:pt x="366969" y="397697"/>
                  <a:pt x="374856" y="397697"/>
                </a:cubicBezTo>
                <a:lnTo>
                  <a:pt x="463219" y="397697"/>
                </a:lnTo>
                <a:cubicBezTo>
                  <a:pt x="471106" y="397697"/>
                  <a:pt x="477507" y="404098"/>
                  <a:pt x="477507" y="411985"/>
                </a:cubicBezTo>
                <a:lnTo>
                  <a:pt x="477507" y="486061"/>
                </a:lnTo>
                <a:lnTo>
                  <a:pt x="551592" y="486061"/>
                </a:lnTo>
                <a:cubicBezTo>
                  <a:pt x="559479" y="486061"/>
                  <a:pt x="565880" y="492462"/>
                  <a:pt x="565880" y="500348"/>
                </a:cubicBezTo>
                <a:lnTo>
                  <a:pt x="565880" y="588731"/>
                </a:lnTo>
                <a:close/>
                <a:moveTo>
                  <a:pt x="827017" y="270300"/>
                </a:moveTo>
                <a:cubicBezTo>
                  <a:pt x="818111" y="283493"/>
                  <a:pt x="802709" y="291141"/>
                  <a:pt x="786164" y="293446"/>
                </a:cubicBezTo>
                <a:cubicBezTo>
                  <a:pt x="696439" y="305953"/>
                  <a:pt x="589692" y="292132"/>
                  <a:pt x="574709" y="251803"/>
                </a:cubicBezTo>
                <a:cubicBezTo>
                  <a:pt x="570633" y="240830"/>
                  <a:pt x="555354" y="166097"/>
                  <a:pt x="554964" y="165497"/>
                </a:cubicBezTo>
                <a:cubicBezTo>
                  <a:pt x="527351" y="159658"/>
                  <a:pt x="302170" y="158915"/>
                  <a:pt x="283597" y="164687"/>
                </a:cubicBezTo>
                <a:cubicBezTo>
                  <a:pt x="282958" y="165354"/>
                  <a:pt x="265528" y="243040"/>
                  <a:pt x="263204" y="251089"/>
                </a:cubicBezTo>
                <a:cubicBezTo>
                  <a:pt x="250964" y="293665"/>
                  <a:pt x="126520" y="303552"/>
                  <a:pt x="53435" y="293694"/>
                </a:cubicBezTo>
                <a:cubicBezTo>
                  <a:pt x="34470" y="291132"/>
                  <a:pt x="18497" y="283864"/>
                  <a:pt x="11448" y="270300"/>
                </a:cubicBezTo>
                <a:cubicBezTo>
                  <a:pt x="-13602" y="222085"/>
                  <a:pt x="10267" y="147466"/>
                  <a:pt x="10267" y="147466"/>
                </a:cubicBezTo>
                <a:cubicBezTo>
                  <a:pt x="29298" y="67494"/>
                  <a:pt x="194671" y="0"/>
                  <a:pt x="418842" y="0"/>
                </a:cubicBezTo>
                <a:cubicBezTo>
                  <a:pt x="645080" y="0"/>
                  <a:pt x="809158" y="60350"/>
                  <a:pt x="827474" y="147676"/>
                </a:cubicBezTo>
                <a:cubicBezTo>
                  <a:pt x="827608" y="148295"/>
                  <a:pt x="854773" y="229181"/>
                  <a:pt x="827017" y="270300"/>
                </a:cubicBezTo>
                <a:close/>
              </a:path>
            </a:pathLst>
          </a:custGeom>
          <a:solidFill>
            <a:schemeClr val="bg1"/>
          </a:solidFill>
          <a:ln w="9525" cap="flat">
            <a:noFill/>
            <a:prstDash val="solid"/>
            <a:miter/>
          </a:ln>
        </p:spPr>
        <p:txBody>
          <a:bodyPr rtlCol="0" anchor="ctr"/>
          <a:lstStyle/>
          <a:p>
            <a:endParaRPr lang="en-US" dirty="0"/>
          </a:p>
        </p:txBody>
      </p:sp>
      <p:grpSp>
        <p:nvGrpSpPr>
          <p:cNvPr id="58" name="Group 57" descr="Icon Doctor">
            <a:extLst>
              <a:ext uri="{FF2B5EF4-FFF2-40B4-BE49-F238E27FC236}">
                <a16:creationId xmlns:a16="http://schemas.microsoft.com/office/drawing/2014/main" xmlns="" id="{E9DBD697-D950-4E35-9DE5-A0C834127864}"/>
              </a:ext>
            </a:extLst>
          </p:cNvPr>
          <p:cNvGrpSpPr>
            <a:grpSpLocks noChangeAspect="1"/>
          </p:cNvGrpSpPr>
          <p:nvPr/>
        </p:nvGrpSpPr>
        <p:grpSpPr>
          <a:xfrm>
            <a:off x="1003704" y="2766794"/>
            <a:ext cx="306222" cy="372176"/>
            <a:chOff x="6939367" y="37502"/>
            <a:chExt cx="742950" cy="902969"/>
          </a:xfrm>
        </p:grpSpPr>
        <p:sp>
          <p:nvSpPr>
            <p:cNvPr id="54" name="Freeform: Shape 53">
              <a:extLst>
                <a:ext uri="{FF2B5EF4-FFF2-40B4-BE49-F238E27FC236}">
                  <a16:creationId xmlns:a16="http://schemas.microsoft.com/office/drawing/2014/main" xmlns="" id="{48ADB8A8-8157-4E9C-BA76-1F538C33554B}"/>
                </a:ext>
              </a:extLst>
            </p:cNvPr>
            <p:cNvSpPr/>
            <p:nvPr/>
          </p:nvSpPr>
          <p:spPr>
            <a:xfrm>
              <a:off x="7477530" y="594714"/>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solidFill>
              <a:schemeClr val="bg1"/>
            </a:solid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xmlns="" id="{CA00A7B0-F072-47CC-9356-6E33947D7A4A}"/>
                </a:ext>
              </a:extLst>
            </p:cNvPr>
            <p:cNvSpPr/>
            <p:nvPr/>
          </p:nvSpPr>
          <p:spPr>
            <a:xfrm>
              <a:off x="6939367" y="454696"/>
              <a:ext cx="742950" cy="485775"/>
            </a:xfrm>
            <a:custGeom>
              <a:avLst/>
              <a:gdLst>
                <a:gd name="connsiteX0" fmla="*/ 556260 w 742950"/>
                <a:gd name="connsiteY0" fmla="*/ 0 h 485775"/>
                <a:gd name="connsiteX1" fmla="*/ 531495 w 742950"/>
                <a:gd name="connsiteY1" fmla="*/ 19050 h 485775"/>
                <a:gd name="connsiteX2" fmla="*/ 581025 w 742950"/>
                <a:gd name="connsiteY2" fmla="*/ 112395 h 485775"/>
                <a:gd name="connsiteX3" fmla="*/ 625793 w 742950"/>
                <a:gd name="connsiteY3" fmla="*/ 168593 h 485775"/>
                <a:gd name="connsiteX4" fmla="*/ 567690 w 742950"/>
                <a:gd name="connsiteY4" fmla="*/ 226695 h 485775"/>
                <a:gd name="connsiteX5" fmla="*/ 509587 w 742950"/>
                <a:gd name="connsiteY5" fmla="*/ 168593 h 485775"/>
                <a:gd name="connsiteX6" fmla="*/ 551498 w 742950"/>
                <a:gd name="connsiteY6" fmla="*/ 113348 h 485775"/>
                <a:gd name="connsiteX7" fmla="*/ 505778 w 742950"/>
                <a:gd name="connsiteY7" fmla="*/ 35243 h 485775"/>
                <a:gd name="connsiteX8" fmla="*/ 376237 w 742950"/>
                <a:gd name="connsiteY8" fmla="*/ 67628 h 485775"/>
                <a:gd name="connsiteX9" fmla="*/ 250508 w 742950"/>
                <a:gd name="connsiteY9" fmla="*/ 37148 h 485775"/>
                <a:gd name="connsiteX10" fmla="*/ 204787 w 742950"/>
                <a:gd name="connsiteY10" fmla="*/ 168593 h 485775"/>
                <a:gd name="connsiteX11" fmla="*/ 290512 w 742950"/>
                <a:gd name="connsiteY11" fmla="*/ 269558 h 485775"/>
                <a:gd name="connsiteX12" fmla="*/ 290512 w 742950"/>
                <a:gd name="connsiteY12" fmla="*/ 337185 h 485775"/>
                <a:gd name="connsiteX13" fmla="*/ 275273 w 742950"/>
                <a:gd name="connsiteY13" fmla="*/ 352425 h 485775"/>
                <a:gd name="connsiteX14" fmla="*/ 228600 w 742950"/>
                <a:gd name="connsiteY14" fmla="*/ 352425 h 485775"/>
                <a:gd name="connsiteX15" fmla="*/ 213360 w 742950"/>
                <a:gd name="connsiteY15" fmla="*/ 337185 h 485775"/>
                <a:gd name="connsiteX16" fmla="*/ 228600 w 742950"/>
                <a:gd name="connsiteY16" fmla="*/ 321945 h 485775"/>
                <a:gd name="connsiteX17" fmla="*/ 260985 w 742950"/>
                <a:gd name="connsiteY17" fmla="*/ 321945 h 485775"/>
                <a:gd name="connsiteX18" fmla="*/ 260985 w 742950"/>
                <a:gd name="connsiteY18" fmla="*/ 268605 h 485775"/>
                <a:gd name="connsiteX19" fmla="*/ 188595 w 742950"/>
                <a:gd name="connsiteY19" fmla="*/ 196215 h 485775"/>
                <a:gd name="connsiteX20" fmla="*/ 116205 w 742950"/>
                <a:gd name="connsiteY20" fmla="*/ 268605 h 485775"/>
                <a:gd name="connsiteX21" fmla="*/ 116205 w 742950"/>
                <a:gd name="connsiteY21" fmla="*/ 321945 h 485775"/>
                <a:gd name="connsiteX22" fmla="*/ 148590 w 742950"/>
                <a:gd name="connsiteY22" fmla="*/ 321945 h 485775"/>
                <a:gd name="connsiteX23" fmla="*/ 163830 w 742950"/>
                <a:gd name="connsiteY23" fmla="*/ 337185 h 485775"/>
                <a:gd name="connsiteX24" fmla="*/ 148590 w 742950"/>
                <a:gd name="connsiteY24" fmla="*/ 352425 h 485775"/>
                <a:gd name="connsiteX25" fmla="*/ 100965 w 742950"/>
                <a:gd name="connsiteY25" fmla="*/ 352425 h 485775"/>
                <a:gd name="connsiteX26" fmla="*/ 85725 w 742950"/>
                <a:gd name="connsiteY26" fmla="*/ 337185 h 485775"/>
                <a:gd name="connsiteX27" fmla="*/ 85725 w 742950"/>
                <a:gd name="connsiteY27" fmla="*/ 269558 h 485775"/>
                <a:gd name="connsiteX28" fmla="*/ 174308 w 742950"/>
                <a:gd name="connsiteY28" fmla="*/ 168593 h 485775"/>
                <a:gd name="connsiteX29" fmla="*/ 223837 w 742950"/>
                <a:gd name="connsiteY29" fmla="*/ 21907 h 485775"/>
                <a:gd name="connsiteX30" fmla="*/ 194310 w 742950"/>
                <a:gd name="connsiteY30" fmla="*/ 0 h 485775"/>
                <a:gd name="connsiteX31" fmla="*/ 0 w 742950"/>
                <a:gd name="connsiteY31" fmla="*/ 259080 h 485775"/>
                <a:gd name="connsiteX32" fmla="*/ 0 w 742950"/>
                <a:gd name="connsiteY32" fmla="*/ 429578 h 485775"/>
                <a:gd name="connsiteX33" fmla="*/ 58103 w 742950"/>
                <a:gd name="connsiteY33" fmla="*/ 487680 h 485775"/>
                <a:gd name="connsiteX34" fmla="*/ 693420 w 742950"/>
                <a:gd name="connsiteY34" fmla="*/ 487680 h 485775"/>
                <a:gd name="connsiteX35" fmla="*/ 751523 w 742950"/>
                <a:gd name="connsiteY35" fmla="*/ 429578 h 485775"/>
                <a:gd name="connsiteX36" fmla="*/ 751523 w 742950"/>
                <a:gd name="connsiteY36" fmla="*/ 259080 h 485775"/>
                <a:gd name="connsiteX37" fmla="*/ 556260 w 742950"/>
                <a:gd name="connsiteY37" fmla="*/ 0 h 485775"/>
                <a:gd name="connsiteX38" fmla="*/ 549593 w 742950"/>
                <a:gd name="connsiteY38" fmla="*/ 366713 h 485775"/>
                <a:gd name="connsiteX39" fmla="*/ 541020 w 742950"/>
                <a:gd name="connsiteY39" fmla="*/ 375285 h 485775"/>
                <a:gd name="connsiteX40" fmla="*/ 502920 w 742950"/>
                <a:gd name="connsiteY40" fmla="*/ 375285 h 485775"/>
                <a:gd name="connsiteX41" fmla="*/ 502920 w 742950"/>
                <a:gd name="connsiteY41" fmla="*/ 414338 h 485775"/>
                <a:gd name="connsiteX42" fmla="*/ 494348 w 742950"/>
                <a:gd name="connsiteY42" fmla="*/ 422910 h 485775"/>
                <a:gd name="connsiteX43" fmla="*/ 461010 w 742950"/>
                <a:gd name="connsiteY43" fmla="*/ 422910 h 485775"/>
                <a:gd name="connsiteX44" fmla="*/ 452437 w 742950"/>
                <a:gd name="connsiteY44" fmla="*/ 414338 h 485775"/>
                <a:gd name="connsiteX45" fmla="*/ 452437 w 742950"/>
                <a:gd name="connsiteY45" fmla="*/ 375285 h 485775"/>
                <a:gd name="connsiteX46" fmla="*/ 414337 w 742950"/>
                <a:gd name="connsiteY46" fmla="*/ 375285 h 485775"/>
                <a:gd name="connsiteX47" fmla="*/ 405765 w 742950"/>
                <a:gd name="connsiteY47" fmla="*/ 366713 h 485775"/>
                <a:gd name="connsiteX48" fmla="*/ 405765 w 742950"/>
                <a:gd name="connsiteY48" fmla="*/ 332422 h 485775"/>
                <a:gd name="connsiteX49" fmla="*/ 414337 w 742950"/>
                <a:gd name="connsiteY49" fmla="*/ 323850 h 485775"/>
                <a:gd name="connsiteX50" fmla="*/ 452437 w 742950"/>
                <a:gd name="connsiteY50" fmla="*/ 323850 h 485775"/>
                <a:gd name="connsiteX51" fmla="*/ 452437 w 742950"/>
                <a:gd name="connsiteY51" fmla="*/ 284797 h 485775"/>
                <a:gd name="connsiteX52" fmla="*/ 461010 w 742950"/>
                <a:gd name="connsiteY52" fmla="*/ 276225 h 485775"/>
                <a:gd name="connsiteX53" fmla="*/ 494348 w 742950"/>
                <a:gd name="connsiteY53" fmla="*/ 276225 h 485775"/>
                <a:gd name="connsiteX54" fmla="*/ 502920 w 742950"/>
                <a:gd name="connsiteY54" fmla="*/ 284797 h 485775"/>
                <a:gd name="connsiteX55" fmla="*/ 502920 w 742950"/>
                <a:gd name="connsiteY55" fmla="*/ 323850 h 485775"/>
                <a:gd name="connsiteX56" fmla="*/ 541020 w 742950"/>
                <a:gd name="connsiteY56" fmla="*/ 323850 h 485775"/>
                <a:gd name="connsiteX57" fmla="*/ 549593 w 742950"/>
                <a:gd name="connsiteY57" fmla="*/ 332422 h 485775"/>
                <a:gd name="connsiteX58" fmla="*/ 549593 w 742950"/>
                <a:gd name="connsiteY58" fmla="*/ 36671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2950" h="485775">
                  <a:moveTo>
                    <a:pt x="556260" y="0"/>
                  </a:moveTo>
                  <a:cubicBezTo>
                    <a:pt x="548640" y="7620"/>
                    <a:pt x="540068" y="13335"/>
                    <a:pt x="531495" y="19050"/>
                  </a:cubicBezTo>
                  <a:cubicBezTo>
                    <a:pt x="550545" y="39053"/>
                    <a:pt x="575310" y="73343"/>
                    <a:pt x="581025" y="112395"/>
                  </a:cubicBezTo>
                  <a:cubicBezTo>
                    <a:pt x="606743" y="118110"/>
                    <a:pt x="625793" y="141923"/>
                    <a:pt x="625793" y="168593"/>
                  </a:cubicBezTo>
                  <a:cubicBezTo>
                    <a:pt x="625793" y="200978"/>
                    <a:pt x="600075" y="226695"/>
                    <a:pt x="567690" y="226695"/>
                  </a:cubicBezTo>
                  <a:cubicBezTo>
                    <a:pt x="535305" y="226695"/>
                    <a:pt x="509587" y="200978"/>
                    <a:pt x="509587" y="168593"/>
                  </a:cubicBezTo>
                  <a:cubicBezTo>
                    <a:pt x="509587" y="142875"/>
                    <a:pt x="527685" y="120015"/>
                    <a:pt x="551498" y="113348"/>
                  </a:cubicBezTo>
                  <a:cubicBezTo>
                    <a:pt x="545783" y="80963"/>
                    <a:pt x="521970" y="51435"/>
                    <a:pt x="505778" y="35243"/>
                  </a:cubicBezTo>
                  <a:cubicBezTo>
                    <a:pt x="466725" y="56198"/>
                    <a:pt x="422910" y="67628"/>
                    <a:pt x="376237" y="67628"/>
                  </a:cubicBezTo>
                  <a:cubicBezTo>
                    <a:pt x="331470" y="67628"/>
                    <a:pt x="288608" y="56198"/>
                    <a:pt x="250508" y="37148"/>
                  </a:cubicBezTo>
                  <a:cubicBezTo>
                    <a:pt x="234315" y="61913"/>
                    <a:pt x="208598" y="110490"/>
                    <a:pt x="204787" y="168593"/>
                  </a:cubicBezTo>
                  <a:cubicBezTo>
                    <a:pt x="253365" y="176213"/>
                    <a:pt x="290512" y="218122"/>
                    <a:pt x="290512" y="269558"/>
                  </a:cubicBezTo>
                  <a:lnTo>
                    <a:pt x="290512" y="337185"/>
                  </a:lnTo>
                  <a:cubicBezTo>
                    <a:pt x="290512" y="345758"/>
                    <a:pt x="283845" y="352425"/>
                    <a:pt x="275273" y="352425"/>
                  </a:cubicBezTo>
                  <a:lnTo>
                    <a:pt x="228600" y="352425"/>
                  </a:lnTo>
                  <a:cubicBezTo>
                    <a:pt x="220028" y="352425"/>
                    <a:pt x="213360" y="345758"/>
                    <a:pt x="213360" y="337185"/>
                  </a:cubicBezTo>
                  <a:cubicBezTo>
                    <a:pt x="213360" y="328613"/>
                    <a:pt x="220028" y="321945"/>
                    <a:pt x="228600" y="321945"/>
                  </a:cubicBezTo>
                  <a:lnTo>
                    <a:pt x="260985" y="321945"/>
                  </a:lnTo>
                  <a:lnTo>
                    <a:pt x="260985" y="268605"/>
                  </a:lnTo>
                  <a:cubicBezTo>
                    <a:pt x="260985" y="228600"/>
                    <a:pt x="228600" y="196215"/>
                    <a:pt x="188595" y="196215"/>
                  </a:cubicBezTo>
                  <a:cubicBezTo>
                    <a:pt x="148590" y="196215"/>
                    <a:pt x="116205" y="228600"/>
                    <a:pt x="116205" y="268605"/>
                  </a:cubicBezTo>
                  <a:lnTo>
                    <a:pt x="116205" y="321945"/>
                  </a:lnTo>
                  <a:lnTo>
                    <a:pt x="148590" y="321945"/>
                  </a:lnTo>
                  <a:cubicBezTo>
                    <a:pt x="157163" y="321945"/>
                    <a:pt x="163830" y="328613"/>
                    <a:pt x="163830" y="337185"/>
                  </a:cubicBezTo>
                  <a:cubicBezTo>
                    <a:pt x="163830" y="345758"/>
                    <a:pt x="157163" y="352425"/>
                    <a:pt x="148590" y="352425"/>
                  </a:cubicBezTo>
                  <a:lnTo>
                    <a:pt x="100965" y="352425"/>
                  </a:lnTo>
                  <a:cubicBezTo>
                    <a:pt x="92392" y="352425"/>
                    <a:pt x="85725" y="345758"/>
                    <a:pt x="85725" y="337185"/>
                  </a:cubicBezTo>
                  <a:lnTo>
                    <a:pt x="85725" y="269558"/>
                  </a:lnTo>
                  <a:cubicBezTo>
                    <a:pt x="85725" y="218122"/>
                    <a:pt x="123825" y="175260"/>
                    <a:pt x="174308" y="168593"/>
                  </a:cubicBezTo>
                  <a:cubicBezTo>
                    <a:pt x="178117" y="102870"/>
                    <a:pt x="205740" y="50482"/>
                    <a:pt x="223837" y="21907"/>
                  </a:cubicBezTo>
                  <a:cubicBezTo>
                    <a:pt x="213360" y="15240"/>
                    <a:pt x="203835" y="8573"/>
                    <a:pt x="194310" y="0"/>
                  </a:cubicBezTo>
                  <a:cubicBezTo>
                    <a:pt x="81915" y="33338"/>
                    <a:pt x="0" y="137160"/>
                    <a:pt x="0" y="259080"/>
                  </a:cubicBezTo>
                  <a:lnTo>
                    <a:pt x="0" y="429578"/>
                  </a:lnTo>
                  <a:cubicBezTo>
                    <a:pt x="0" y="461963"/>
                    <a:pt x="25717" y="487680"/>
                    <a:pt x="58103" y="487680"/>
                  </a:cubicBezTo>
                  <a:lnTo>
                    <a:pt x="693420" y="487680"/>
                  </a:lnTo>
                  <a:cubicBezTo>
                    <a:pt x="725805" y="487680"/>
                    <a:pt x="751523" y="461963"/>
                    <a:pt x="751523" y="429578"/>
                  </a:cubicBezTo>
                  <a:lnTo>
                    <a:pt x="751523" y="259080"/>
                  </a:lnTo>
                  <a:cubicBezTo>
                    <a:pt x="750570" y="136208"/>
                    <a:pt x="668655" y="32385"/>
                    <a:pt x="556260" y="0"/>
                  </a:cubicBezTo>
                  <a:close/>
                  <a:moveTo>
                    <a:pt x="549593" y="366713"/>
                  </a:moveTo>
                  <a:cubicBezTo>
                    <a:pt x="549593" y="371475"/>
                    <a:pt x="545783" y="375285"/>
                    <a:pt x="541020" y="375285"/>
                  </a:cubicBezTo>
                  <a:lnTo>
                    <a:pt x="502920" y="375285"/>
                  </a:lnTo>
                  <a:lnTo>
                    <a:pt x="502920" y="414338"/>
                  </a:lnTo>
                  <a:cubicBezTo>
                    <a:pt x="502920" y="419100"/>
                    <a:pt x="499110" y="422910"/>
                    <a:pt x="494348" y="422910"/>
                  </a:cubicBezTo>
                  <a:lnTo>
                    <a:pt x="461010" y="422910"/>
                  </a:lnTo>
                  <a:cubicBezTo>
                    <a:pt x="456248" y="422910"/>
                    <a:pt x="452437" y="419100"/>
                    <a:pt x="452437" y="414338"/>
                  </a:cubicBezTo>
                  <a:lnTo>
                    <a:pt x="452437" y="375285"/>
                  </a:lnTo>
                  <a:lnTo>
                    <a:pt x="414337" y="375285"/>
                  </a:lnTo>
                  <a:cubicBezTo>
                    <a:pt x="409575" y="375285"/>
                    <a:pt x="405765" y="371475"/>
                    <a:pt x="405765" y="366713"/>
                  </a:cubicBezTo>
                  <a:lnTo>
                    <a:pt x="405765" y="332422"/>
                  </a:lnTo>
                  <a:cubicBezTo>
                    <a:pt x="405765" y="327660"/>
                    <a:pt x="409575" y="323850"/>
                    <a:pt x="414337" y="323850"/>
                  </a:cubicBezTo>
                  <a:lnTo>
                    <a:pt x="452437" y="323850"/>
                  </a:lnTo>
                  <a:lnTo>
                    <a:pt x="452437" y="284797"/>
                  </a:lnTo>
                  <a:cubicBezTo>
                    <a:pt x="452437" y="280035"/>
                    <a:pt x="456248" y="276225"/>
                    <a:pt x="461010" y="276225"/>
                  </a:cubicBezTo>
                  <a:lnTo>
                    <a:pt x="494348" y="276225"/>
                  </a:lnTo>
                  <a:cubicBezTo>
                    <a:pt x="499110" y="276225"/>
                    <a:pt x="502920" y="280035"/>
                    <a:pt x="502920" y="284797"/>
                  </a:cubicBezTo>
                  <a:lnTo>
                    <a:pt x="502920" y="323850"/>
                  </a:lnTo>
                  <a:lnTo>
                    <a:pt x="541020" y="323850"/>
                  </a:lnTo>
                  <a:cubicBezTo>
                    <a:pt x="545783" y="323850"/>
                    <a:pt x="549593" y="327660"/>
                    <a:pt x="549593" y="332422"/>
                  </a:cubicBezTo>
                  <a:lnTo>
                    <a:pt x="549593" y="366713"/>
                  </a:lnTo>
                  <a:close/>
                </a:path>
              </a:pathLst>
            </a:custGeom>
            <a:solidFill>
              <a:schemeClr val="bg1"/>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xmlns="" id="{39EAB1B9-6D19-49E6-B4AE-5D32BC38E444}"/>
                </a:ext>
              </a:extLst>
            </p:cNvPr>
            <p:cNvSpPr/>
            <p:nvPr/>
          </p:nvSpPr>
          <p:spPr>
            <a:xfrm>
              <a:off x="7104150" y="37502"/>
              <a:ext cx="419100" cy="419100"/>
            </a:xfrm>
            <a:custGeom>
              <a:avLst/>
              <a:gdLst>
                <a:gd name="connsiteX0" fmla="*/ 421005 w 419100"/>
                <a:gd name="connsiteY0" fmla="*/ 210503 h 419100"/>
                <a:gd name="connsiteX1" fmla="*/ 210503 w 419100"/>
                <a:gd name="connsiteY1" fmla="*/ 421005 h 419100"/>
                <a:gd name="connsiteX2" fmla="*/ 0 w 419100"/>
                <a:gd name="connsiteY2" fmla="*/ 210503 h 419100"/>
                <a:gd name="connsiteX3" fmla="*/ 210503 w 419100"/>
                <a:gd name="connsiteY3" fmla="*/ 0 h 419100"/>
                <a:gd name="connsiteX4" fmla="*/ 421005 w 419100"/>
                <a:gd name="connsiteY4" fmla="*/ 210503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419100">
                  <a:moveTo>
                    <a:pt x="421005" y="210503"/>
                  </a:moveTo>
                  <a:cubicBezTo>
                    <a:pt x="421005" y="326760"/>
                    <a:pt x="326760" y="421005"/>
                    <a:pt x="210503" y="421005"/>
                  </a:cubicBezTo>
                  <a:cubicBezTo>
                    <a:pt x="94245" y="421005"/>
                    <a:pt x="0" y="326760"/>
                    <a:pt x="0" y="210503"/>
                  </a:cubicBezTo>
                  <a:cubicBezTo>
                    <a:pt x="0" y="94245"/>
                    <a:pt x="94245" y="0"/>
                    <a:pt x="210503" y="0"/>
                  </a:cubicBezTo>
                  <a:cubicBezTo>
                    <a:pt x="326760" y="0"/>
                    <a:pt x="421005" y="94245"/>
                    <a:pt x="421005" y="210503"/>
                  </a:cubicBezTo>
                  <a:close/>
                </a:path>
              </a:pathLst>
            </a:custGeom>
            <a:solidFill>
              <a:schemeClr val="bg1"/>
            </a:solidFill>
            <a:ln w="9525" cap="flat">
              <a:noFill/>
              <a:prstDash val="solid"/>
              <a:miter/>
            </a:ln>
          </p:spPr>
          <p:txBody>
            <a:bodyPr rtlCol="0" anchor="ctr"/>
            <a:lstStyle/>
            <a:p>
              <a:endParaRPr lang="en-US" dirty="0"/>
            </a:p>
          </p:txBody>
        </p:sp>
      </p:grpSp>
      <p:pic>
        <p:nvPicPr>
          <p:cNvPr id="26" name="Picture 2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9496" y="1954828"/>
            <a:ext cx="380367" cy="379428"/>
          </a:xfrm>
          <a:prstGeom prst="rect">
            <a:avLst/>
          </a:prstGeom>
        </p:spPr>
      </p:pic>
      <p:sp>
        <p:nvSpPr>
          <p:cNvPr id="8" name="Text Placeholder 7">
            <a:extLst>
              <a:ext uri="{FF2B5EF4-FFF2-40B4-BE49-F238E27FC236}">
                <a16:creationId xmlns:a16="http://schemas.microsoft.com/office/drawing/2014/main" xmlns="" id="{D23D57FF-A4A8-4B9F-8E36-4755E494CBB8}"/>
              </a:ext>
            </a:extLst>
          </p:cNvPr>
          <p:cNvSpPr>
            <a:spLocks noGrp="1"/>
          </p:cNvSpPr>
          <p:nvPr>
            <p:ph type="body" sz="quarter" idx="16"/>
          </p:nvPr>
        </p:nvSpPr>
        <p:spPr>
          <a:xfrm>
            <a:off x="5031291" y="1775805"/>
            <a:ext cx="2812282" cy="554643"/>
          </a:xfrm>
        </p:spPr>
        <p:txBody>
          <a:bodyPr/>
          <a:lstStyle/>
          <a:p>
            <a:r>
              <a:rPr lang="en-US" dirty="0"/>
              <a:t> Disease symptoms analysis form with verifying result. </a:t>
            </a:r>
          </a:p>
        </p:txBody>
      </p:sp>
      <p:pic>
        <p:nvPicPr>
          <p:cNvPr id="31" name="Picture 3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518673" y="1939972"/>
            <a:ext cx="387946" cy="398830"/>
          </a:xfrm>
          <a:prstGeom prst="rect">
            <a:avLst/>
          </a:prstGeom>
          <a:ln>
            <a:noFill/>
          </a:ln>
        </p:spPr>
      </p:pic>
      <p:sp>
        <p:nvSpPr>
          <p:cNvPr id="52" name="Graphic 23" descr="Icon Clock">
            <a:extLst>
              <a:ext uri="{FF2B5EF4-FFF2-40B4-BE49-F238E27FC236}">
                <a16:creationId xmlns:a16="http://schemas.microsoft.com/office/drawing/2014/main" xmlns="" id="{5495C1F9-7920-41BF-8ACA-22F12780B550}"/>
              </a:ext>
            </a:extLst>
          </p:cNvPr>
          <p:cNvSpPr>
            <a:spLocks noChangeAspect="1"/>
          </p:cNvSpPr>
          <p:nvPr/>
        </p:nvSpPr>
        <p:spPr>
          <a:xfrm>
            <a:off x="4616113" y="5281908"/>
            <a:ext cx="278285" cy="278285"/>
          </a:xfrm>
          <a:custGeom>
            <a:avLst/>
            <a:gdLst>
              <a:gd name="connsiteX0" fmla="*/ 657911 w 1314450"/>
              <a:gd name="connsiteY0" fmla="*/ 1315822 h 1314450"/>
              <a:gd name="connsiteX1" fmla="*/ 0 w 1314450"/>
              <a:gd name="connsiteY1" fmla="*/ 657911 h 1314450"/>
              <a:gd name="connsiteX2" fmla="*/ 657911 w 1314450"/>
              <a:gd name="connsiteY2" fmla="*/ 0 h 1314450"/>
              <a:gd name="connsiteX3" fmla="*/ 1315822 w 1314450"/>
              <a:gd name="connsiteY3" fmla="*/ 657911 h 1314450"/>
              <a:gd name="connsiteX4" fmla="*/ 657911 w 1314450"/>
              <a:gd name="connsiteY4" fmla="*/ 1315822 h 1314450"/>
              <a:gd name="connsiteX5" fmla="*/ 657911 w 1314450"/>
              <a:gd name="connsiteY5" fmla="*/ 1315822 h 1314450"/>
              <a:gd name="connsiteX6" fmla="*/ 719947 w 1314450"/>
              <a:gd name="connsiteY6" fmla="*/ 358073 h 1314450"/>
              <a:gd name="connsiteX7" fmla="*/ 614001 w 1314450"/>
              <a:gd name="connsiteY7" fmla="*/ 358073 h 1314450"/>
              <a:gd name="connsiteX8" fmla="*/ 614001 w 1314450"/>
              <a:gd name="connsiteY8" fmla="*/ 620516 h 1314450"/>
              <a:gd name="connsiteX9" fmla="*/ 351558 w 1314450"/>
              <a:gd name="connsiteY9" fmla="*/ 620516 h 1314450"/>
              <a:gd name="connsiteX10" fmla="*/ 351558 w 1314450"/>
              <a:gd name="connsiteY10" fmla="*/ 726453 h 1314450"/>
              <a:gd name="connsiteX11" fmla="*/ 666969 w 1314450"/>
              <a:gd name="connsiteY11" fmla="*/ 726453 h 1314450"/>
              <a:gd name="connsiteX12" fmla="*/ 667388 w 1314450"/>
              <a:gd name="connsiteY12" fmla="*/ 726453 h 1314450"/>
              <a:gd name="connsiteX13" fmla="*/ 705202 w 1314450"/>
              <a:gd name="connsiteY13" fmla="*/ 711613 h 1314450"/>
              <a:gd name="connsiteX14" fmla="*/ 719947 w 1314450"/>
              <a:gd name="connsiteY14" fmla="*/ 673894 h 1314450"/>
              <a:gd name="connsiteX15" fmla="*/ 719947 w 1314450"/>
              <a:gd name="connsiteY15" fmla="*/ 673475 h 1314450"/>
              <a:gd name="connsiteX16" fmla="*/ 719947 w 1314450"/>
              <a:gd name="connsiteY16" fmla="*/ 358073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4450" h="1314450">
                <a:moveTo>
                  <a:pt x="657911" y="1315822"/>
                </a:moveTo>
                <a:cubicBezTo>
                  <a:pt x="294570" y="1315822"/>
                  <a:pt x="0" y="1021242"/>
                  <a:pt x="0" y="657911"/>
                </a:cubicBezTo>
                <a:cubicBezTo>
                  <a:pt x="0" y="294580"/>
                  <a:pt x="294570" y="0"/>
                  <a:pt x="657911" y="0"/>
                </a:cubicBezTo>
                <a:cubicBezTo>
                  <a:pt x="1021242" y="0"/>
                  <a:pt x="1315822" y="294580"/>
                  <a:pt x="1315822" y="657911"/>
                </a:cubicBezTo>
                <a:cubicBezTo>
                  <a:pt x="1315822" y="1021251"/>
                  <a:pt x="1021242" y="1315822"/>
                  <a:pt x="657911" y="1315822"/>
                </a:cubicBezTo>
                <a:lnTo>
                  <a:pt x="657911" y="1315822"/>
                </a:lnTo>
                <a:close/>
                <a:moveTo>
                  <a:pt x="719947" y="358073"/>
                </a:moveTo>
                <a:cubicBezTo>
                  <a:pt x="719947" y="288026"/>
                  <a:pt x="614001" y="288007"/>
                  <a:pt x="614001" y="358073"/>
                </a:cubicBezTo>
                <a:lnTo>
                  <a:pt x="614001" y="620516"/>
                </a:lnTo>
                <a:lnTo>
                  <a:pt x="351558" y="620516"/>
                </a:lnTo>
                <a:cubicBezTo>
                  <a:pt x="281511" y="620516"/>
                  <a:pt x="281492" y="726453"/>
                  <a:pt x="351558" y="726453"/>
                </a:cubicBezTo>
                <a:lnTo>
                  <a:pt x="666969" y="726453"/>
                </a:lnTo>
                <a:lnTo>
                  <a:pt x="667388" y="726453"/>
                </a:lnTo>
                <a:cubicBezTo>
                  <a:pt x="683866" y="726453"/>
                  <a:pt x="696478" y="720585"/>
                  <a:pt x="705202" y="711613"/>
                </a:cubicBezTo>
                <a:cubicBezTo>
                  <a:pt x="714118" y="702888"/>
                  <a:pt x="719947" y="690324"/>
                  <a:pt x="719947" y="673894"/>
                </a:cubicBezTo>
                <a:lnTo>
                  <a:pt x="719947" y="673475"/>
                </a:lnTo>
                <a:lnTo>
                  <a:pt x="719947" y="358073"/>
                </a:lnTo>
                <a:close/>
              </a:path>
            </a:pathLst>
          </a:custGeom>
          <a:solidFill>
            <a:schemeClr val="bg1"/>
          </a:solidFill>
          <a:ln w="9525" cap="flat">
            <a:noFill/>
            <a:prstDash val="solid"/>
            <a:miter/>
          </a:ln>
        </p:spPr>
        <p:txBody>
          <a:bodyPr rtlCol="0" anchor="ctr"/>
          <a:lstStyle/>
          <a:p>
            <a:endParaRPr lang="en-US" dirty="0"/>
          </a:p>
        </p:txBody>
      </p:sp>
      <p:sp>
        <p:nvSpPr>
          <p:cNvPr id="60" name="Rectangle 59">
            <a:extLst>
              <a:ext uri="{FF2B5EF4-FFF2-40B4-BE49-F238E27FC236}">
                <a16:creationId xmlns:a16="http://schemas.microsoft.com/office/drawing/2014/main" xmlns="" id="{275C6854-B085-4AC0-984F-E73F9C388471}"/>
              </a:ext>
              <a:ext uri="{C183D7F6-B498-43B3-948B-1728B52AA6E4}">
                <adec:decorative xmlns:adec="http://schemas.microsoft.com/office/drawing/2017/decorative" xmlns="" val="1"/>
              </a:ext>
            </a:extLst>
          </p:cNvPr>
          <p:cNvSpPr>
            <a:spLocks/>
          </p:cNvSpPr>
          <p:nvPr/>
        </p:nvSpPr>
        <p:spPr>
          <a:xfrm>
            <a:off x="4523764" y="271762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13">
            <a:extLst>
              <a:ext uri="{FF2B5EF4-FFF2-40B4-BE49-F238E27FC236}">
                <a16:creationId xmlns:a16="http://schemas.microsoft.com/office/drawing/2014/main" xmlns="" id="{FA88E256-0941-4678-8F52-4A15674EC324}"/>
              </a:ext>
            </a:extLst>
          </p:cNvPr>
          <p:cNvSpPr>
            <a:spLocks noGrp="1"/>
          </p:cNvSpPr>
          <p:nvPr>
            <p:ph type="body" sz="quarter" idx="22"/>
          </p:nvPr>
        </p:nvSpPr>
        <p:spPr>
          <a:xfrm>
            <a:off x="5108949" y="2766794"/>
            <a:ext cx="2812282" cy="554643"/>
          </a:xfrm>
        </p:spPr>
        <p:txBody>
          <a:bodyPr/>
          <a:lstStyle/>
          <a:p>
            <a:r>
              <a:rPr lang="en-US" dirty="0"/>
              <a:t> Buy prescribed medicine and home delivery service.</a:t>
            </a:r>
          </a:p>
        </p:txBody>
      </p:sp>
      <p:sp>
        <p:nvSpPr>
          <p:cNvPr id="64" name="Rectangle 63">
            <a:extLst>
              <a:ext uri="{FF2B5EF4-FFF2-40B4-BE49-F238E27FC236}">
                <a16:creationId xmlns:a16="http://schemas.microsoft.com/office/drawing/2014/main" xmlns="" id="{275C6854-B085-4AC0-984F-E73F9C388471}"/>
              </a:ext>
              <a:ext uri="{C183D7F6-B498-43B3-948B-1728B52AA6E4}">
                <adec:decorative xmlns:adec="http://schemas.microsoft.com/office/drawing/2017/decorative" xmlns="" val="1"/>
              </a:ext>
            </a:extLst>
          </p:cNvPr>
          <p:cNvSpPr>
            <a:spLocks/>
          </p:cNvSpPr>
          <p:nvPr/>
        </p:nvSpPr>
        <p:spPr>
          <a:xfrm>
            <a:off x="8092254" y="2627239"/>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 Placeholder 13">
            <a:extLst>
              <a:ext uri="{FF2B5EF4-FFF2-40B4-BE49-F238E27FC236}">
                <a16:creationId xmlns:a16="http://schemas.microsoft.com/office/drawing/2014/main" xmlns="" id="{FA88E256-0941-4678-8F52-4A15674EC324}"/>
              </a:ext>
            </a:extLst>
          </p:cNvPr>
          <p:cNvSpPr>
            <a:spLocks noGrp="1"/>
          </p:cNvSpPr>
          <p:nvPr>
            <p:ph type="body" sz="quarter" idx="22"/>
          </p:nvPr>
        </p:nvSpPr>
        <p:spPr>
          <a:xfrm>
            <a:off x="8670354" y="2805742"/>
            <a:ext cx="2812282" cy="314112"/>
          </a:xfrm>
        </p:spPr>
        <p:txBody>
          <a:bodyPr/>
          <a:lstStyle/>
          <a:p>
            <a:r>
              <a:rPr lang="en-US" dirty="0"/>
              <a:t>Online payment system.</a:t>
            </a:r>
          </a:p>
        </p:txBody>
      </p:sp>
      <p:pic>
        <p:nvPicPr>
          <p:cNvPr id="34" name="Picture 3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178640" y="2824487"/>
            <a:ext cx="343946" cy="343946"/>
          </a:xfrm>
          <a:prstGeom prst="rect">
            <a:avLst/>
          </a:prstGeom>
        </p:spPr>
      </p:pic>
      <p:sp>
        <p:nvSpPr>
          <p:cNvPr id="66" name="Text Placeholder 13">
            <a:extLst>
              <a:ext uri="{FF2B5EF4-FFF2-40B4-BE49-F238E27FC236}">
                <a16:creationId xmlns:a16="http://schemas.microsoft.com/office/drawing/2014/main" xmlns="" id="{FA88E256-0941-4678-8F52-4A15674EC324}"/>
              </a:ext>
            </a:extLst>
          </p:cNvPr>
          <p:cNvSpPr>
            <a:spLocks noGrp="1"/>
          </p:cNvSpPr>
          <p:nvPr>
            <p:ph type="body" sz="quarter" idx="22"/>
          </p:nvPr>
        </p:nvSpPr>
        <p:spPr>
          <a:xfrm>
            <a:off x="5031291" y="4116979"/>
            <a:ext cx="2812282" cy="294928"/>
          </a:xfrm>
        </p:spPr>
        <p:txBody>
          <a:bodyPr/>
          <a:lstStyle/>
          <a:p>
            <a:r>
              <a:rPr lang="en-US" dirty="0"/>
              <a:t> Area based ambulance details.</a:t>
            </a:r>
          </a:p>
        </p:txBody>
      </p:sp>
      <p:sp>
        <p:nvSpPr>
          <p:cNvPr id="68" name="Rectangle 67">
            <a:extLst>
              <a:ext uri="{FF2B5EF4-FFF2-40B4-BE49-F238E27FC236}">
                <a16:creationId xmlns:a16="http://schemas.microsoft.com/office/drawing/2014/main" xmlns="" id="{275C6854-B085-4AC0-984F-E73F9C388471}"/>
              </a:ext>
              <a:ext uri="{C183D7F6-B498-43B3-948B-1728B52AA6E4}">
                <adec:decorative xmlns:adec="http://schemas.microsoft.com/office/drawing/2017/decorative" xmlns="" val="1"/>
              </a:ext>
            </a:extLst>
          </p:cNvPr>
          <p:cNvSpPr>
            <a:spLocks/>
          </p:cNvSpPr>
          <p:nvPr/>
        </p:nvSpPr>
        <p:spPr>
          <a:xfrm>
            <a:off x="4458121" y="392521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4493307" y="4016288"/>
            <a:ext cx="438677" cy="438677"/>
          </a:xfrm>
          <a:prstGeom prst="rect">
            <a:avLst/>
          </a:prstGeom>
        </p:spPr>
      </p:pic>
      <p:sp>
        <p:nvSpPr>
          <p:cNvPr id="71" name="Text Placeholder 13">
            <a:extLst>
              <a:ext uri="{FF2B5EF4-FFF2-40B4-BE49-F238E27FC236}">
                <a16:creationId xmlns:a16="http://schemas.microsoft.com/office/drawing/2014/main" xmlns="" id="{FA88E256-0941-4678-8F52-4A15674EC324}"/>
              </a:ext>
            </a:extLst>
          </p:cNvPr>
          <p:cNvSpPr>
            <a:spLocks noGrp="1"/>
          </p:cNvSpPr>
          <p:nvPr>
            <p:ph type="body" sz="quarter" idx="22"/>
          </p:nvPr>
        </p:nvSpPr>
        <p:spPr>
          <a:xfrm>
            <a:off x="8670354" y="4163772"/>
            <a:ext cx="2812282" cy="314112"/>
          </a:xfrm>
        </p:spPr>
        <p:txBody>
          <a:bodyPr/>
          <a:lstStyle/>
          <a:p>
            <a:r>
              <a:rPr lang="en-US" dirty="0"/>
              <a:t>Health tips.</a:t>
            </a:r>
          </a:p>
        </p:txBody>
      </p:sp>
      <p:sp>
        <p:nvSpPr>
          <p:cNvPr id="72" name="Graphic 27" descr="Icon Stethoscope">
            <a:extLst>
              <a:ext uri="{FF2B5EF4-FFF2-40B4-BE49-F238E27FC236}">
                <a16:creationId xmlns:a16="http://schemas.microsoft.com/office/drawing/2014/main" xmlns="" id="{E8253ED6-A426-4BA6-A61A-E4174B8BAE45}"/>
              </a:ext>
            </a:extLst>
          </p:cNvPr>
          <p:cNvSpPr>
            <a:spLocks noChangeAspect="1"/>
          </p:cNvSpPr>
          <p:nvPr/>
        </p:nvSpPr>
        <p:spPr>
          <a:xfrm>
            <a:off x="8143327" y="4175549"/>
            <a:ext cx="330615" cy="330615"/>
          </a:xfrm>
          <a:custGeom>
            <a:avLst/>
            <a:gdLst>
              <a:gd name="connsiteX0" fmla="*/ 757238 w 800100"/>
              <a:gd name="connsiteY0" fmla="*/ 28575 h 800100"/>
              <a:gd name="connsiteX1" fmla="*/ 683181 w 800100"/>
              <a:gd name="connsiteY1" fmla="*/ 28575 h 800100"/>
              <a:gd name="connsiteX2" fmla="*/ 642938 w 800100"/>
              <a:gd name="connsiteY2" fmla="*/ 0 h 800100"/>
              <a:gd name="connsiteX3" fmla="*/ 600075 w 800100"/>
              <a:gd name="connsiteY3" fmla="*/ 42863 h 800100"/>
              <a:gd name="connsiteX4" fmla="*/ 600075 w 800100"/>
              <a:gd name="connsiteY4" fmla="*/ 100013 h 800100"/>
              <a:gd name="connsiteX5" fmla="*/ 642938 w 800100"/>
              <a:gd name="connsiteY5" fmla="*/ 142875 h 800100"/>
              <a:gd name="connsiteX6" fmla="*/ 683181 w 800100"/>
              <a:gd name="connsiteY6" fmla="*/ 114300 h 800100"/>
              <a:gd name="connsiteX7" fmla="*/ 714375 w 800100"/>
              <a:gd name="connsiteY7" fmla="*/ 114300 h 800100"/>
              <a:gd name="connsiteX8" fmla="*/ 714375 w 800100"/>
              <a:gd name="connsiteY8" fmla="*/ 214313 h 800100"/>
              <a:gd name="connsiteX9" fmla="*/ 557213 w 800100"/>
              <a:gd name="connsiteY9" fmla="*/ 371475 h 800100"/>
              <a:gd name="connsiteX10" fmla="*/ 400050 w 800100"/>
              <a:gd name="connsiteY10" fmla="*/ 214313 h 800100"/>
              <a:gd name="connsiteX11" fmla="*/ 400050 w 800100"/>
              <a:gd name="connsiteY11" fmla="*/ 114300 h 800100"/>
              <a:gd name="connsiteX12" fmla="*/ 431244 w 800100"/>
              <a:gd name="connsiteY12" fmla="*/ 114300 h 800100"/>
              <a:gd name="connsiteX13" fmla="*/ 471488 w 800100"/>
              <a:gd name="connsiteY13" fmla="*/ 142875 h 800100"/>
              <a:gd name="connsiteX14" fmla="*/ 514350 w 800100"/>
              <a:gd name="connsiteY14" fmla="*/ 100013 h 800100"/>
              <a:gd name="connsiteX15" fmla="*/ 514350 w 800100"/>
              <a:gd name="connsiteY15" fmla="*/ 42863 h 800100"/>
              <a:gd name="connsiteX16" fmla="*/ 471488 w 800100"/>
              <a:gd name="connsiteY16" fmla="*/ 0 h 800100"/>
              <a:gd name="connsiteX17" fmla="*/ 431244 w 800100"/>
              <a:gd name="connsiteY17" fmla="*/ 28575 h 800100"/>
              <a:gd name="connsiteX18" fmla="*/ 357188 w 800100"/>
              <a:gd name="connsiteY18" fmla="*/ 28575 h 800100"/>
              <a:gd name="connsiteX19" fmla="*/ 314325 w 800100"/>
              <a:gd name="connsiteY19" fmla="*/ 71438 h 800100"/>
              <a:gd name="connsiteX20" fmla="*/ 314325 w 800100"/>
              <a:gd name="connsiteY20" fmla="*/ 214313 h 800100"/>
              <a:gd name="connsiteX21" fmla="*/ 514350 w 800100"/>
              <a:gd name="connsiteY21" fmla="*/ 453180 h 800100"/>
              <a:gd name="connsiteX22" fmla="*/ 514350 w 800100"/>
              <a:gd name="connsiteY22" fmla="*/ 642938 h 800100"/>
              <a:gd name="connsiteX23" fmla="*/ 442913 w 800100"/>
              <a:gd name="connsiteY23" fmla="*/ 714375 h 800100"/>
              <a:gd name="connsiteX24" fmla="*/ 242888 w 800100"/>
              <a:gd name="connsiteY24" fmla="*/ 714375 h 800100"/>
              <a:gd name="connsiteX25" fmla="*/ 171450 w 800100"/>
              <a:gd name="connsiteY25" fmla="*/ 642938 h 800100"/>
              <a:gd name="connsiteX26" fmla="*/ 171450 w 800100"/>
              <a:gd name="connsiteY26" fmla="*/ 520741 h 800100"/>
              <a:gd name="connsiteX27" fmla="*/ 257175 w 800100"/>
              <a:gd name="connsiteY27" fmla="*/ 400050 h 800100"/>
              <a:gd name="connsiteX28" fmla="*/ 128588 w 800100"/>
              <a:gd name="connsiteY28" fmla="*/ 271463 h 800100"/>
              <a:gd name="connsiteX29" fmla="*/ 0 w 800100"/>
              <a:gd name="connsiteY29" fmla="*/ 400050 h 800100"/>
              <a:gd name="connsiteX30" fmla="*/ 85725 w 800100"/>
              <a:gd name="connsiteY30" fmla="*/ 520741 h 800100"/>
              <a:gd name="connsiteX31" fmla="*/ 85725 w 800100"/>
              <a:gd name="connsiteY31" fmla="*/ 642938 h 800100"/>
              <a:gd name="connsiteX32" fmla="*/ 242888 w 800100"/>
              <a:gd name="connsiteY32" fmla="*/ 800100 h 800100"/>
              <a:gd name="connsiteX33" fmla="*/ 442913 w 800100"/>
              <a:gd name="connsiteY33" fmla="*/ 800100 h 800100"/>
              <a:gd name="connsiteX34" fmla="*/ 600075 w 800100"/>
              <a:gd name="connsiteY34" fmla="*/ 642938 h 800100"/>
              <a:gd name="connsiteX35" fmla="*/ 600075 w 800100"/>
              <a:gd name="connsiteY35" fmla="*/ 453180 h 800100"/>
              <a:gd name="connsiteX36" fmla="*/ 800100 w 800100"/>
              <a:gd name="connsiteY36" fmla="*/ 214313 h 800100"/>
              <a:gd name="connsiteX37" fmla="*/ 800100 w 800100"/>
              <a:gd name="connsiteY37" fmla="*/ 71438 h 800100"/>
              <a:gd name="connsiteX38" fmla="*/ 757238 w 800100"/>
              <a:gd name="connsiteY38" fmla="*/ 28575 h 800100"/>
              <a:gd name="connsiteX39" fmla="*/ 57150 w 800100"/>
              <a:gd name="connsiteY39" fmla="*/ 400050 h 800100"/>
              <a:gd name="connsiteX40" fmla="*/ 128588 w 800100"/>
              <a:gd name="connsiteY40" fmla="*/ 328613 h 800100"/>
              <a:gd name="connsiteX41" fmla="*/ 200025 w 800100"/>
              <a:gd name="connsiteY41" fmla="*/ 400050 h 800100"/>
              <a:gd name="connsiteX42" fmla="*/ 128588 w 800100"/>
              <a:gd name="connsiteY42" fmla="*/ 471488 h 800100"/>
              <a:gd name="connsiteX43" fmla="*/ 57150 w 800100"/>
              <a:gd name="connsiteY43" fmla="*/ 40005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00100" h="800100">
                <a:moveTo>
                  <a:pt x="757238" y="28575"/>
                </a:moveTo>
                <a:lnTo>
                  <a:pt x="683181" y="28575"/>
                </a:lnTo>
                <a:cubicBezTo>
                  <a:pt x="677275" y="11963"/>
                  <a:pt x="661578" y="0"/>
                  <a:pt x="642938" y="0"/>
                </a:cubicBezTo>
                <a:cubicBezTo>
                  <a:pt x="619268" y="0"/>
                  <a:pt x="600075" y="19193"/>
                  <a:pt x="600075" y="42863"/>
                </a:cubicBezTo>
                <a:lnTo>
                  <a:pt x="600075" y="100013"/>
                </a:lnTo>
                <a:cubicBezTo>
                  <a:pt x="600075" y="123682"/>
                  <a:pt x="619268" y="142875"/>
                  <a:pt x="642938" y="142875"/>
                </a:cubicBezTo>
                <a:cubicBezTo>
                  <a:pt x="661568" y="142875"/>
                  <a:pt x="677275" y="130912"/>
                  <a:pt x="683181" y="114300"/>
                </a:cubicBezTo>
                <a:lnTo>
                  <a:pt x="714375" y="114300"/>
                </a:lnTo>
                <a:lnTo>
                  <a:pt x="714375" y="214313"/>
                </a:lnTo>
                <a:cubicBezTo>
                  <a:pt x="714375" y="300971"/>
                  <a:pt x="643871" y="371475"/>
                  <a:pt x="557213" y="371475"/>
                </a:cubicBezTo>
                <a:cubicBezTo>
                  <a:pt x="470554" y="371475"/>
                  <a:pt x="400050" y="300971"/>
                  <a:pt x="400050" y="214313"/>
                </a:cubicBezTo>
                <a:lnTo>
                  <a:pt x="400050" y="114300"/>
                </a:lnTo>
                <a:lnTo>
                  <a:pt x="431244" y="114300"/>
                </a:lnTo>
                <a:cubicBezTo>
                  <a:pt x="437150" y="130912"/>
                  <a:pt x="452847" y="142875"/>
                  <a:pt x="471488" y="142875"/>
                </a:cubicBezTo>
                <a:cubicBezTo>
                  <a:pt x="495157" y="142875"/>
                  <a:pt x="514350" y="123682"/>
                  <a:pt x="514350" y="100013"/>
                </a:cubicBezTo>
                <a:lnTo>
                  <a:pt x="514350" y="42863"/>
                </a:lnTo>
                <a:cubicBezTo>
                  <a:pt x="514350" y="19193"/>
                  <a:pt x="495157" y="0"/>
                  <a:pt x="471488" y="0"/>
                </a:cubicBezTo>
                <a:cubicBezTo>
                  <a:pt x="452857" y="0"/>
                  <a:pt x="437150" y="11963"/>
                  <a:pt x="431244" y="28575"/>
                </a:cubicBezTo>
                <a:lnTo>
                  <a:pt x="357188" y="28575"/>
                </a:lnTo>
                <a:cubicBezTo>
                  <a:pt x="333508" y="28575"/>
                  <a:pt x="314325" y="47758"/>
                  <a:pt x="314325" y="71438"/>
                </a:cubicBezTo>
                <a:lnTo>
                  <a:pt x="314325" y="214313"/>
                </a:lnTo>
                <a:cubicBezTo>
                  <a:pt x="314325" y="333594"/>
                  <a:pt x="400822" y="432845"/>
                  <a:pt x="514350" y="453180"/>
                </a:cubicBezTo>
                <a:lnTo>
                  <a:pt x="514350" y="642938"/>
                </a:lnTo>
                <a:cubicBezTo>
                  <a:pt x="514350" y="682323"/>
                  <a:pt x="482298" y="714375"/>
                  <a:pt x="442913" y="714375"/>
                </a:cubicBezTo>
                <a:lnTo>
                  <a:pt x="242888" y="714375"/>
                </a:lnTo>
                <a:cubicBezTo>
                  <a:pt x="203502" y="714375"/>
                  <a:pt x="171450" y="682323"/>
                  <a:pt x="171450" y="642938"/>
                </a:cubicBezTo>
                <a:lnTo>
                  <a:pt x="171450" y="520741"/>
                </a:lnTo>
                <a:cubicBezTo>
                  <a:pt x="221237" y="502987"/>
                  <a:pt x="257175" y="455857"/>
                  <a:pt x="257175" y="400050"/>
                </a:cubicBezTo>
                <a:cubicBezTo>
                  <a:pt x="257175" y="329146"/>
                  <a:pt x="199492" y="271463"/>
                  <a:pt x="128588" y="271463"/>
                </a:cubicBezTo>
                <a:cubicBezTo>
                  <a:pt x="57683" y="271463"/>
                  <a:pt x="0" y="329146"/>
                  <a:pt x="0" y="400050"/>
                </a:cubicBezTo>
                <a:cubicBezTo>
                  <a:pt x="0" y="455857"/>
                  <a:pt x="35938" y="502987"/>
                  <a:pt x="85725" y="520741"/>
                </a:cubicBezTo>
                <a:lnTo>
                  <a:pt x="85725" y="642938"/>
                </a:lnTo>
                <a:cubicBezTo>
                  <a:pt x="85725" y="729596"/>
                  <a:pt x="156229" y="800100"/>
                  <a:pt x="242888" y="800100"/>
                </a:cubicBezTo>
                <a:lnTo>
                  <a:pt x="442913" y="800100"/>
                </a:lnTo>
                <a:cubicBezTo>
                  <a:pt x="529571" y="800100"/>
                  <a:pt x="600075" y="729596"/>
                  <a:pt x="600075" y="642938"/>
                </a:cubicBezTo>
                <a:lnTo>
                  <a:pt x="600075" y="453180"/>
                </a:lnTo>
                <a:cubicBezTo>
                  <a:pt x="713603" y="432845"/>
                  <a:pt x="800100" y="333594"/>
                  <a:pt x="800100" y="214313"/>
                </a:cubicBezTo>
                <a:lnTo>
                  <a:pt x="800100" y="71438"/>
                </a:lnTo>
                <a:cubicBezTo>
                  <a:pt x="800100" y="47758"/>
                  <a:pt x="780917" y="28575"/>
                  <a:pt x="757238" y="28575"/>
                </a:cubicBezTo>
                <a:close/>
                <a:moveTo>
                  <a:pt x="57150" y="400050"/>
                </a:moveTo>
                <a:cubicBezTo>
                  <a:pt x="57150" y="360664"/>
                  <a:pt x="89202" y="328613"/>
                  <a:pt x="128588" y="328613"/>
                </a:cubicBezTo>
                <a:cubicBezTo>
                  <a:pt x="167973" y="328613"/>
                  <a:pt x="200025" y="360664"/>
                  <a:pt x="200025" y="400050"/>
                </a:cubicBezTo>
                <a:cubicBezTo>
                  <a:pt x="200025" y="439436"/>
                  <a:pt x="167973" y="471488"/>
                  <a:pt x="128588" y="471488"/>
                </a:cubicBezTo>
                <a:cubicBezTo>
                  <a:pt x="89202" y="471488"/>
                  <a:pt x="57150" y="439436"/>
                  <a:pt x="57150" y="400050"/>
                </a:cubicBezTo>
                <a:close/>
              </a:path>
            </a:pathLst>
          </a:custGeom>
          <a:solidFill>
            <a:schemeClr val="bg1"/>
          </a:solidFill>
          <a:ln w="9525" cap="flat">
            <a:noFill/>
            <a:prstDash val="solid"/>
            <a:miter/>
          </a:ln>
        </p:spPr>
        <p:txBody>
          <a:bodyPr rtlCol="0" anchor="ctr"/>
          <a:lstStyle/>
          <a:p>
            <a:endParaRPr lang="en-US" dirty="0"/>
          </a:p>
        </p:txBody>
      </p:sp>
      <p:sp>
        <p:nvSpPr>
          <p:cNvPr id="73" name="Rectangle 72">
            <a:extLst>
              <a:ext uri="{FF2B5EF4-FFF2-40B4-BE49-F238E27FC236}">
                <a16:creationId xmlns:a16="http://schemas.microsoft.com/office/drawing/2014/main" xmlns="" id="{275C6854-B085-4AC0-984F-E73F9C388471}"/>
              </a:ext>
              <a:ext uri="{C183D7F6-B498-43B3-948B-1728B52AA6E4}">
                <adec:decorative xmlns:adec="http://schemas.microsoft.com/office/drawing/2017/decorative" xmlns="" val="1"/>
              </a:ext>
            </a:extLst>
          </p:cNvPr>
          <p:cNvSpPr>
            <a:spLocks/>
          </p:cNvSpPr>
          <p:nvPr/>
        </p:nvSpPr>
        <p:spPr>
          <a:xfrm>
            <a:off x="8094380" y="394968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xmlns="" id="{78CCE096-0925-41C0-AF48-23E7DBC19872}"/>
              </a:ext>
              <a:ext uri="{C183D7F6-B498-43B3-948B-1728B52AA6E4}">
                <adec:decorative xmlns:adec="http://schemas.microsoft.com/office/drawing/2017/decorative" xmlns="" val="1"/>
              </a:ext>
            </a:extLst>
          </p:cNvPr>
          <p:cNvSpPr>
            <a:spLocks/>
          </p:cNvSpPr>
          <p:nvPr/>
        </p:nvSpPr>
        <p:spPr>
          <a:xfrm>
            <a:off x="856877" y="5102607"/>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xmlns="" id="{78CCE096-0925-41C0-AF48-23E7DBC19872}"/>
              </a:ext>
              <a:ext uri="{C183D7F6-B498-43B3-948B-1728B52AA6E4}">
                <adec:decorative xmlns:adec="http://schemas.microsoft.com/office/drawing/2017/decorative" xmlns="" val="1"/>
              </a:ext>
            </a:extLst>
          </p:cNvPr>
          <p:cNvSpPr>
            <a:spLocks/>
          </p:cNvSpPr>
          <p:nvPr/>
        </p:nvSpPr>
        <p:spPr>
          <a:xfrm>
            <a:off x="4526206" y="5073822"/>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887788" y="5239954"/>
            <a:ext cx="422138" cy="422138"/>
          </a:xfrm>
          <a:prstGeom prst="rect">
            <a:avLst/>
          </a:prstGeom>
        </p:spPr>
      </p:pic>
      <p:sp>
        <p:nvSpPr>
          <p:cNvPr id="76" name="Text Placeholder 13">
            <a:extLst>
              <a:ext uri="{FF2B5EF4-FFF2-40B4-BE49-F238E27FC236}">
                <a16:creationId xmlns:a16="http://schemas.microsoft.com/office/drawing/2014/main" xmlns="" id="{FA88E256-0941-4678-8F52-4A15674EC324}"/>
              </a:ext>
            </a:extLst>
          </p:cNvPr>
          <p:cNvSpPr>
            <a:spLocks noGrp="1"/>
          </p:cNvSpPr>
          <p:nvPr>
            <p:ph type="body" sz="quarter" idx="22"/>
          </p:nvPr>
        </p:nvSpPr>
        <p:spPr>
          <a:xfrm>
            <a:off x="1490638" y="5236953"/>
            <a:ext cx="2812282" cy="314112"/>
          </a:xfrm>
        </p:spPr>
        <p:txBody>
          <a:bodyPr/>
          <a:lstStyle/>
          <a:p>
            <a:r>
              <a:rPr lang="en-US" dirty="0"/>
              <a:t>Notification alert..</a:t>
            </a:r>
          </a:p>
        </p:txBody>
      </p:sp>
      <p:pic>
        <p:nvPicPr>
          <p:cNvPr id="40" name="Picture 39"/>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8094942" y="1862329"/>
            <a:ext cx="352136" cy="352136"/>
          </a:xfrm>
          <a:prstGeom prst="rect">
            <a:avLst/>
          </a:prstGeom>
        </p:spPr>
      </p:pic>
      <p:sp>
        <p:nvSpPr>
          <p:cNvPr id="78" name="Text Placeholder 13">
            <a:extLst>
              <a:ext uri="{FF2B5EF4-FFF2-40B4-BE49-F238E27FC236}">
                <a16:creationId xmlns:a16="http://schemas.microsoft.com/office/drawing/2014/main" xmlns="" id="{FA88E256-0941-4678-8F52-4A15674EC324}"/>
              </a:ext>
            </a:extLst>
          </p:cNvPr>
          <p:cNvSpPr>
            <a:spLocks noGrp="1"/>
          </p:cNvSpPr>
          <p:nvPr>
            <p:ph type="body" sz="quarter" idx="22"/>
          </p:nvPr>
        </p:nvSpPr>
        <p:spPr>
          <a:xfrm>
            <a:off x="5072267" y="5136911"/>
            <a:ext cx="2812282" cy="314112"/>
          </a:xfrm>
        </p:spPr>
        <p:txBody>
          <a:bodyPr/>
          <a:lstStyle/>
          <a:p>
            <a:r>
              <a:rPr lang="en-US" dirty="0"/>
              <a:t>Saving Time.</a:t>
            </a:r>
          </a:p>
        </p:txBody>
      </p:sp>
    </p:spTree>
    <p:extLst>
      <p:ext uri="{BB962C8B-B14F-4D97-AF65-F5344CB8AC3E}">
        <p14:creationId xmlns:p14="http://schemas.microsoft.com/office/powerpoint/2010/main" val="175583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13645" y="0"/>
            <a:ext cx="1220564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684000" y="808186"/>
            <a:ext cx="7560000" cy="608490"/>
          </a:xfrm>
        </p:spPr>
        <p:txBody>
          <a:bodyPr/>
          <a:lstStyle/>
          <a:p>
            <a:r>
              <a:rPr lang="en-US" sz="4400" dirty="0">
                <a:gradFill>
                  <a:gsLst>
                    <a:gs pos="0">
                      <a:schemeClr val="bg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atin typeface="Arial Rounded MT Bold" panose="020F0704030504030204" pitchFamily="34" charset="0"/>
              </a:rPr>
              <a:t>Resources</a:t>
            </a:r>
          </a:p>
        </p:txBody>
      </p:sp>
      <p:sp>
        <p:nvSpPr>
          <p:cNvPr id="5" name="Slide Number Placeholder 4"/>
          <p:cNvSpPr>
            <a:spLocks noGrp="1"/>
          </p:cNvSpPr>
          <p:nvPr>
            <p:ph type="sldNum" sz="quarter" idx="11"/>
          </p:nvPr>
        </p:nvSpPr>
        <p:spPr/>
        <p:txBody>
          <a:bodyPr/>
          <a:lstStyle/>
          <a:p>
            <a:fld id="{EECC7194-A4D0-457B-9D3E-53681723AFF7}" type="slidenum">
              <a:rPr lang="en-US" smtClean="0"/>
              <a:pPr/>
              <a:t>7</a:t>
            </a:fld>
            <a:endParaRPr lang="en-US" dirty="0"/>
          </a:p>
        </p:txBody>
      </p:sp>
      <p:sp>
        <p:nvSpPr>
          <p:cNvPr id="8" name="Content Placeholder 7"/>
          <p:cNvSpPr>
            <a:spLocks noGrp="1"/>
          </p:cNvSpPr>
          <p:nvPr>
            <p:ph idx="1"/>
          </p:nvPr>
        </p:nvSpPr>
        <p:spPr>
          <a:xfrm>
            <a:off x="1057421" y="2269550"/>
            <a:ext cx="10231120" cy="3735575"/>
          </a:xfrm>
        </p:spPr>
        <p:txBody>
          <a:bodyPr/>
          <a:lstStyle/>
          <a:p>
            <a:pPr marL="36900" indent="0">
              <a:buNone/>
            </a:pPr>
            <a:r>
              <a:rPr lang="en-US" sz="3200" dirty="0">
                <a:solidFill>
                  <a:schemeClr val="bg1">
                    <a:lumMod val="95000"/>
                  </a:schemeClr>
                </a:solidFill>
              </a:rPr>
              <a:t>For any company there we need to use some resources to start for the setup of a website. For Analysis of health and disease and medicine center . We need money, manpower, experienced consultant, doctors information to start this service work.</a:t>
            </a:r>
          </a:p>
          <a:p>
            <a:pPr marL="36900" indent="0">
              <a:buNone/>
            </a:pPr>
            <a:r>
              <a:rPr lang="en-US" sz="3200" dirty="0">
                <a:solidFill>
                  <a:schemeClr val="bg1">
                    <a:lumMod val="95000"/>
                  </a:schemeClr>
                </a:solidFill>
              </a:rPr>
              <a:t>For any startup we need money to start and maintain the website and manpower is must to start any service work. </a:t>
            </a:r>
          </a:p>
          <a:p>
            <a:endParaRPr lang="en-US" sz="3600" dirty="0"/>
          </a:p>
        </p:txBody>
      </p:sp>
      <p:sp>
        <p:nvSpPr>
          <p:cNvPr id="6" name="object 7" descr="Beige rectangle">
            <a:extLst>
              <a:ext uri="{FF2B5EF4-FFF2-40B4-BE49-F238E27FC236}">
                <a16:creationId xmlns:a16="http://schemas.microsoft.com/office/drawing/2014/main" xmlns="" id="{6167A703-9B37-469C-853D-0CB6C1F4D8F0}"/>
              </a:ext>
            </a:extLst>
          </p:cNvPr>
          <p:cNvSpPr/>
          <p:nvPr/>
        </p:nvSpPr>
        <p:spPr bwMode="white">
          <a:xfrm flipV="1">
            <a:off x="722099" y="1109747"/>
            <a:ext cx="3427870" cy="306928"/>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907321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13645" y="0"/>
            <a:ext cx="1220564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684000" y="808186"/>
            <a:ext cx="7560000" cy="608490"/>
          </a:xfrm>
        </p:spPr>
        <p:txBody>
          <a:bodyPr/>
          <a:lstStyle/>
          <a:p>
            <a:r>
              <a:rPr lang="en-US" sz="4400" dirty="0">
                <a:gradFill flip="none" rotWithShape="1">
                  <a:gsLst>
                    <a:gs pos="0">
                      <a:schemeClr val="bg2">
                        <a:lumMod val="60000"/>
                        <a:lumOff val="40000"/>
                      </a:schemeClr>
                    </a:gs>
                    <a:gs pos="45500">
                      <a:schemeClr val="bg2">
                        <a:lumMod val="40000"/>
                        <a:lumOff val="60000"/>
                      </a:schemeClr>
                    </a:gs>
                    <a:gs pos="100000">
                      <a:schemeClr val="accent5">
                        <a:lumMod val="40000"/>
                        <a:lumOff val="60000"/>
                      </a:schemeClr>
                    </a:gs>
                  </a:gsLst>
                  <a:lin ang="5400000" scaled="1"/>
                  <a:tileRect/>
                </a:gradFill>
                <a:latin typeface="Arial Rounded MT Bold" panose="020F0704030504030204" pitchFamily="34" charset="0"/>
              </a:rPr>
              <a:t>Revenue</a:t>
            </a:r>
          </a:p>
        </p:txBody>
      </p:sp>
      <p:sp>
        <p:nvSpPr>
          <p:cNvPr id="5" name="Slide Number Placeholder 4"/>
          <p:cNvSpPr>
            <a:spLocks noGrp="1"/>
          </p:cNvSpPr>
          <p:nvPr>
            <p:ph type="sldNum" sz="quarter" idx="11"/>
          </p:nvPr>
        </p:nvSpPr>
        <p:spPr/>
        <p:txBody>
          <a:bodyPr/>
          <a:lstStyle/>
          <a:p>
            <a:fld id="{EECC7194-A4D0-457B-9D3E-53681723AFF7}" type="slidenum">
              <a:rPr lang="en-US" smtClean="0"/>
              <a:pPr/>
              <a:t>8</a:t>
            </a:fld>
            <a:endParaRPr lang="en-US" dirty="0"/>
          </a:p>
        </p:txBody>
      </p:sp>
      <p:sp>
        <p:nvSpPr>
          <p:cNvPr id="8" name="Content Placeholder 7"/>
          <p:cNvSpPr>
            <a:spLocks noGrp="1"/>
          </p:cNvSpPr>
          <p:nvPr>
            <p:ph idx="1"/>
          </p:nvPr>
        </p:nvSpPr>
        <p:spPr>
          <a:xfrm>
            <a:off x="1057421" y="2269550"/>
            <a:ext cx="10231120" cy="3735575"/>
          </a:xfrm>
        </p:spPr>
        <p:txBody>
          <a:bodyPr/>
          <a:lstStyle/>
          <a:p>
            <a:r>
              <a:rPr lang="en-US" sz="3200" dirty="0">
                <a:solidFill>
                  <a:schemeClr val="bg1">
                    <a:lumMod val="95000"/>
                  </a:schemeClr>
                </a:solidFill>
              </a:rPr>
              <a:t>Subscription fee (monthly)</a:t>
            </a:r>
          </a:p>
          <a:p>
            <a:r>
              <a:rPr lang="en-US" sz="3200" dirty="0">
                <a:solidFill>
                  <a:schemeClr val="bg1">
                    <a:lumMod val="95000"/>
                  </a:schemeClr>
                </a:solidFill>
              </a:rPr>
              <a:t> Advertisement </a:t>
            </a:r>
          </a:p>
          <a:p>
            <a:r>
              <a:rPr lang="en-US" sz="3200" dirty="0">
                <a:solidFill>
                  <a:schemeClr val="bg1">
                    <a:lumMod val="95000"/>
                  </a:schemeClr>
                </a:solidFill>
              </a:rPr>
              <a:t>Percentage of appointment fee</a:t>
            </a:r>
          </a:p>
          <a:p>
            <a:r>
              <a:rPr lang="en-US" sz="3200" dirty="0">
                <a:solidFill>
                  <a:schemeClr val="bg1">
                    <a:lumMod val="95000"/>
                  </a:schemeClr>
                </a:solidFill>
              </a:rPr>
              <a:t>Private consultation hour charge </a:t>
            </a:r>
          </a:p>
          <a:p>
            <a:r>
              <a:rPr lang="en-US" sz="3200" dirty="0">
                <a:solidFill>
                  <a:schemeClr val="bg1">
                    <a:lumMod val="95000"/>
                  </a:schemeClr>
                </a:solidFill>
              </a:rPr>
              <a:t>Sell prescribed medicine via website </a:t>
            </a:r>
          </a:p>
          <a:p>
            <a:endParaRPr lang="en-US" sz="3600" dirty="0"/>
          </a:p>
        </p:txBody>
      </p:sp>
      <p:sp>
        <p:nvSpPr>
          <p:cNvPr id="6" name="object 7" descr="Beige rectangle">
            <a:extLst>
              <a:ext uri="{FF2B5EF4-FFF2-40B4-BE49-F238E27FC236}">
                <a16:creationId xmlns:a16="http://schemas.microsoft.com/office/drawing/2014/main" xmlns="" id="{6167A703-9B37-469C-853D-0CB6C1F4D8F0}"/>
              </a:ext>
            </a:extLst>
          </p:cNvPr>
          <p:cNvSpPr/>
          <p:nvPr/>
        </p:nvSpPr>
        <p:spPr bwMode="white">
          <a:xfrm flipV="1">
            <a:off x="722099" y="1109747"/>
            <a:ext cx="2804872" cy="306928"/>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77415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a:stretch>
            <a:fillRect/>
          </a:stretch>
        </p:blipFill>
        <p:spPr>
          <a:solidFill>
            <a:schemeClr val="tx2"/>
          </a:solidFill>
          <a:ln>
            <a:noFill/>
          </a:ln>
        </p:spPr>
      </p:pic>
      <p:sp>
        <p:nvSpPr>
          <p:cNvPr id="15" name="Rectangle 14">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13646" y="0"/>
            <a:ext cx="6809861" cy="6858000"/>
          </a:xfrm>
          <a:prstGeom prst="rect">
            <a:avLst/>
          </a:prstGeom>
          <a:solidFill>
            <a:schemeClr val="tx2">
              <a:alpha val="64000"/>
            </a:schemeClr>
          </a:solidFill>
          <a:ln>
            <a:noFill/>
          </a:ln>
          <a:effectLst>
            <a:outerShdw blurRad="508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bject 7" descr="Beige rectangle">
            <a:extLst>
              <a:ext uri="{FF2B5EF4-FFF2-40B4-BE49-F238E27FC236}">
                <a16:creationId xmlns:a16="http://schemas.microsoft.com/office/drawing/2014/main" xmlns="" id="{400AB11A-4D5E-4CDE-BB60-C8578F59C3E0}"/>
              </a:ext>
            </a:extLst>
          </p:cNvPr>
          <p:cNvSpPr/>
          <p:nvPr/>
        </p:nvSpPr>
        <p:spPr bwMode="white">
          <a:xfrm>
            <a:off x="1015437" y="4708091"/>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52" name="Slide Number Placeholder 51">
            <a:extLst>
              <a:ext uri="{FF2B5EF4-FFF2-40B4-BE49-F238E27FC236}">
                <a16:creationId xmlns:a16="http://schemas.microsoft.com/office/drawing/2014/main" xmlns="" id="{947A81F6-261F-44F4-B660-7BD323AE2991}"/>
              </a:ext>
            </a:extLst>
          </p:cNvPr>
          <p:cNvSpPr>
            <a:spLocks noGrp="1"/>
          </p:cNvSpPr>
          <p:nvPr>
            <p:ph type="sldNum" sz="quarter" idx="11"/>
          </p:nvPr>
        </p:nvSpPr>
        <p:spPr/>
        <p:txBody>
          <a:bodyPr/>
          <a:lstStyle/>
          <a:p>
            <a:fld id="{EECC7194-A4D0-457B-9D3E-53681723AFF7}" type="slidenum">
              <a:rPr lang="en-US" smtClean="0"/>
              <a:pPr/>
              <a:t>9</a:t>
            </a:fld>
            <a:endParaRPr lang="en-US" dirty="0"/>
          </a:p>
        </p:txBody>
      </p:sp>
      <p:grpSp>
        <p:nvGrpSpPr>
          <p:cNvPr id="21" name="Group 20">
            <a:extLst>
              <a:ext uri="{FF2B5EF4-FFF2-40B4-BE49-F238E27FC236}">
                <a16:creationId xmlns:a16="http://schemas.microsoft.com/office/drawing/2014/main" xmlns="" id="{8CDC0198-E919-4071-9C4B-5B3D19A46785}"/>
              </a:ext>
              <a:ext uri="{C183D7F6-B498-43B3-948B-1728B52AA6E4}">
                <adec:decorative xmlns:adec="http://schemas.microsoft.com/office/drawing/2017/decorative" xmlns="" val="1"/>
              </a:ext>
            </a:extLst>
          </p:cNvPr>
          <p:cNvGrpSpPr>
            <a:grpSpLocks noChangeAspect="1"/>
          </p:cNvGrpSpPr>
          <p:nvPr/>
        </p:nvGrpSpPr>
        <p:grpSpPr>
          <a:xfrm>
            <a:off x="2369368" y="964042"/>
            <a:ext cx="1183927" cy="1183927"/>
            <a:chOff x="5482999" y="1607028"/>
            <a:chExt cx="1200866" cy="1200866"/>
          </a:xfrm>
        </p:grpSpPr>
        <p:sp>
          <p:nvSpPr>
            <p:cNvPr id="22" name="Rectangle 21">
              <a:extLst>
                <a:ext uri="{FF2B5EF4-FFF2-40B4-BE49-F238E27FC236}">
                  <a16:creationId xmlns:a16="http://schemas.microsoft.com/office/drawing/2014/main" xmlns=""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p:cNvSpPr>
            <a:spLocks noGrp="1"/>
          </p:cNvSpPr>
          <p:nvPr>
            <p:ph type="title"/>
          </p:nvPr>
        </p:nvSpPr>
        <p:spPr>
          <a:xfrm>
            <a:off x="328115" y="2622111"/>
            <a:ext cx="6353042" cy="1611838"/>
          </a:xfrm>
        </p:spPr>
        <p:txBody>
          <a:bodyPr/>
          <a:lstStyle/>
          <a:p>
            <a:r>
              <a:rPr lang="en-US" sz="6000" dirty="0">
                <a:gradFill>
                  <a:gsLst>
                    <a:gs pos="0">
                      <a:schemeClr val="bg2">
                        <a:lumMod val="40000"/>
                        <a:lumOff val="60000"/>
                      </a:schemeClr>
                    </a:gs>
                    <a:gs pos="37000">
                      <a:schemeClr val="bg2">
                        <a:lumMod val="60000"/>
                        <a:lumOff val="40000"/>
                      </a:schemeClr>
                    </a:gs>
                    <a:gs pos="100000">
                      <a:schemeClr val="accent5">
                        <a:lumMod val="40000"/>
                        <a:lumOff val="60000"/>
                      </a:schemeClr>
                    </a:gs>
                  </a:gsLst>
                  <a:lin ang="14400000" scaled="0"/>
                </a:gradFill>
                <a:latin typeface="Algerian" panose="04020705040A02060702" pitchFamily="82" charset="0"/>
              </a:rPr>
              <a:t>Requirements Analysis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444" y="1126053"/>
            <a:ext cx="859903" cy="859903"/>
          </a:xfrm>
          <a:prstGeom prst="rect">
            <a:avLst/>
          </a:prstGeom>
        </p:spPr>
      </p:pic>
    </p:spTree>
    <p:extLst>
      <p:ext uri="{BB962C8B-B14F-4D97-AF65-F5344CB8AC3E}">
        <p14:creationId xmlns:p14="http://schemas.microsoft.com/office/powerpoint/2010/main" val="3852239231"/>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4BDB64-2AF8-42D4-96C8-B6B6F098993C}">
  <ds:schemaRefs>
    <ds:schemaRef ds:uri="16c05727-aa75-4e4a-9b5f-8a80a1165891"/>
    <ds:schemaRef ds:uri="http://schemas.microsoft.com/office/infopath/2007/PartnerControls"/>
    <ds:schemaRef ds:uri="http://purl.org/dc/elements/1.1/"/>
    <ds:schemaRef ds:uri="http://schemas.microsoft.com/office/2006/documentManagement/types"/>
    <ds:schemaRef ds:uri="71af3243-3dd4-4a8d-8c0d-dd76da1f02a5"/>
    <ds:schemaRef ds:uri="http://schemas.microsoft.com/office/2006/metadata/properties"/>
    <ds:schemaRef ds:uri="http://www.w3.org/XML/1998/namespace"/>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66BDC7-24D2-4343-8D41-18F9C23F86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0</TotalTime>
  <Words>786</Words>
  <Application>Microsoft Office PowerPoint</Application>
  <PresentationFormat>Widescreen</PresentationFormat>
  <Paragraphs>143</Paragraphs>
  <Slides>30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Agency FB</vt:lpstr>
      <vt:lpstr>Algerian</vt:lpstr>
      <vt:lpstr>Arial</vt:lpstr>
      <vt:lpstr>Arial </vt:lpstr>
      <vt:lpstr>Arial  (Body)</vt:lpstr>
      <vt:lpstr>Arial Black</vt:lpstr>
      <vt:lpstr>Arial Rounded MT Bold</vt:lpstr>
      <vt:lpstr>Calibri</vt:lpstr>
      <vt:lpstr>Courier New</vt:lpstr>
      <vt:lpstr>Gill Sans MT</vt:lpstr>
      <vt:lpstr>Google Sans</vt:lpstr>
      <vt:lpstr>Segoe UI Historic</vt:lpstr>
      <vt:lpstr>Wingdings</vt:lpstr>
      <vt:lpstr>Office Theme</vt:lpstr>
      <vt:lpstr>Analysis of Health and Disease and E-Medicine Center</vt:lpstr>
      <vt:lpstr>PowerPoint Presentation</vt:lpstr>
      <vt:lpstr>outline</vt:lpstr>
      <vt:lpstr>Problem statement</vt:lpstr>
      <vt:lpstr>Objective of the system</vt:lpstr>
      <vt:lpstr>OUR SERVICES/Features</vt:lpstr>
      <vt:lpstr>Resources</vt:lpstr>
      <vt:lpstr>Revenue</vt:lpstr>
      <vt:lpstr>Requirements Analysis</vt:lpstr>
      <vt:lpstr>Survey Details</vt:lpstr>
      <vt:lpstr>Worksheet</vt:lpstr>
      <vt:lpstr>Statistical Analysis  Age?</vt:lpstr>
      <vt:lpstr>Statistical Analysis  Occupation?</vt:lpstr>
      <vt:lpstr>Statistical Analysis  Do you think symptoms form analysis report is believable? </vt:lpstr>
      <vt:lpstr>Statistic analysis  Can this service make our lives much easier? </vt:lpstr>
      <vt:lpstr>Statistic analysis  Do you think this platform is more helpful than others? </vt:lpstr>
      <vt:lpstr>Statistic analysis  Which category of people will more benefit to use this service ?  </vt:lpstr>
      <vt:lpstr>Statistic analysis  Do you think online process is more comfortable than manual process? </vt:lpstr>
      <vt:lpstr>Statistic analysis  Do you think online medicine center service is more easier and faster than manual service? </vt:lpstr>
      <vt:lpstr>Statistic analysis    Suggestions     </vt:lpstr>
      <vt:lpstr>Statistic analysis  Are you interested in using our services in the near future?   </vt:lpstr>
      <vt:lpstr>Statistic analysis  By this service is possible to prevent time wastage ?   </vt:lpstr>
      <vt:lpstr>Statistic analysis  Do you have any suggestion?   Suggestions    </vt:lpstr>
      <vt:lpstr>Analyzed Requirements    Suggestions      </vt:lpstr>
      <vt:lpstr>Updates</vt:lpstr>
      <vt:lpstr>Analysis of Health and Disease and E-Medicine Center</vt:lpstr>
      <vt:lpstr>Case Diagram</vt:lpstr>
      <vt:lpstr>ER Diagram</vt:lpstr>
      <vt:lpstr>ER Diagram</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2020-08-08T13:36:18Z</dcterms:created>
  <dcterms:modified xsi:type="dcterms:W3CDTF">2020-10-01T03:52:34Z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