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A9AA2-03DC-4EAC-ACEA-547EEF27CA58}" v="9" dt="2023-04-01T20:35:54.824"/>
    <p1510:client id="{C1E4A026-5F1D-F444-3F2D-099C36371683}" v="15" dt="2023-04-01T21:32:11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1D4-5095-63BC-DB87-499CB26DE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3598C-16F8-8128-A510-348FD5940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F3D8-8153-5695-4032-99DDAF81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40AD-5F1E-0F24-1476-DBA5F7E2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D255-F0B9-A34F-EE67-B65239A9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4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140B-BD1F-DBAB-89FC-07BC305D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B39CE-9CDB-16E9-68BF-AD9A8A57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EA82-3F6E-175C-43EC-9BA22CF7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8791-8020-2ACE-6D08-20623DA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5FE8-A3F4-AC1A-EBB0-ED7AE149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4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D190F-D497-A3C4-8A80-62659FE79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ED6A4-0FE3-9FD6-0102-F09ACD96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3A52-5360-A9AF-7CEE-ED34324C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299F-960B-A4DF-1540-CE7B74E8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DE0D-3918-F76A-E33C-389DCFE9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D23E-AF1B-DFDA-7DFB-4572B31D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0DA3-F902-5E2E-EEE9-36072B90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1B09-F521-29C2-6211-862F8200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9CA4-B924-BCF2-C12E-5FF62006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EB37-3D4B-1317-080A-3C93090D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8F81-93D7-2971-6CF1-77641962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A33C5-90AE-92F2-D7AF-BB0B1367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653A-4223-F80F-3527-A3733EDF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0789-C2C1-74C6-26B0-F3B47B95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ABF8-83C5-AE11-7BDE-9B8A7D6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89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C9EB-082A-98BE-2653-BEFC15FC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0A2B-1BF9-A52F-52F8-31809AF75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7CE9C-F043-853F-559E-59ECFF035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510A-8247-EE38-1405-5689DE0A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A3B03-5742-69CA-270B-A2960EA6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C565-1397-9D7A-17AD-EDD110F2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1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3693-1387-C743-8CB9-AD05706A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E679C-8AA9-D64D-8B9A-40411287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627A8-424A-538F-EAA0-6AAA6B585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4948-CDB9-84DA-3511-48A0D6A31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3E624-397F-C05A-503B-23E39E590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759A8-2F7E-8D32-A3DC-550DBD1A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881DF-0340-4125-4C38-B6E9CD56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775CB-DE8D-D96A-AFF9-97AF8A0D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0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11A-562A-3F5A-B8B1-CEB4BE52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7D8A8-1B98-EA62-78D9-6DD0AA9F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4BA59-8EF4-1D35-45AD-8C4BC719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94834-0F5F-A433-A658-A32D839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F71FE-C57A-9ED2-2A7A-98AB55E2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BC024-AAC5-2A83-871F-1E933873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BF16C-ADCF-DDC0-F127-2E698821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7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C8FF-FC66-F1F6-1CEE-DBF58299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A328-B7DE-AE40-007D-09B9E2FE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7CE92-DAD3-934D-5ED2-FC7661F92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3E6-6D6E-7E80-489F-1D8B194C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8C7D8-EEDF-774A-0F05-0E46371E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E5E06-2F9A-3C5A-1D4F-99EC382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9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B5F9-A7BF-1AEB-244D-D76893A9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C1E1E-37DA-20E4-91FA-C9FF2E93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A3018-BC43-1D55-F282-78B84BC9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133D-93B6-E827-4F72-5ED29E13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43283-91C9-C58B-9E36-581BDA25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7D2A6-3597-ED67-0974-21A13DBB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6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0DF3A-55D4-8C4B-F70F-F9B095A1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7869A-328E-6543-0E25-4E90ABD1B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C062-8888-B418-7F8C-F4A6436B7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CC3A-00A6-41D8-AE75-398A7B41C4F5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B239-C1CE-FF9B-7DFF-E7B7890C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E0E5-70C8-453E-9596-23AF90DB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F9ED-1D78-4614-BF50-99826763A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5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1F5CA44-FFAE-4F48-65A8-00F94D19302B}"/>
              </a:ext>
            </a:extLst>
          </p:cNvPr>
          <p:cNvSpPr/>
          <p:nvPr/>
        </p:nvSpPr>
        <p:spPr>
          <a:xfrm>
            <a:off x="0" y="1"/>
            <a:ext cx="12192000" cy="1164386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/>
            </a:defPPr>
          </a:lstStyle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F50904-0DAB-BFE0-E60B-03B4D0F0FE2B}"/>
              </a:ext>
            </a:extLst>
          </p:cNvPr>
          <p:cNvSpPr txBox="1"/>
          <p:nvPr/>
        </p:nvSpPr>
        <p:spPr>
          <a:xfrm>
            <a:off x="1429657" y="-44749"/>
            <a:ext cx="9332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Surveying Generative Models </a:t>
            </a:r>
            <a:endParaRPr lang="en-GB" sz="35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EFF6F6-2814-6BC0-5552-0E68A6B94C6B}"/>
              </a:ext>
            </a:extLst>
          </p:cNvPr>
          <p:cNvSpPr txBox="1"/>
          <p:nvPr/>
        </p:nvSpPr>
        <p:spPr>
          <a:xfrm>
            <a:off x="1974759" y="643642"/>
            <a:ext cx="85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Farah Aymen 194233	Ashraf Adel 192680	Mohamed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Negm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 206069</a:t>
            </a:r>
            <a:endParaRPr lang="en-GB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34F3816-EE82-B0E6-5583-D6E68A9E09EF}"/>
              </a:ext>
            </a:extLst>
          </p:cNvPr>
          <p:cNvSpPr/>
          <p:nvPr/>
        </p:nvSpPr>
        <p:spPr>
          <a:xfrm>
            <a:off x="124277" y="1209138"/>
            <a:ext cx="2649187" cy="2441432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en-US" sz="13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E2A9C57-0B70-C2BA-98FC-602AA5F0B68A}"/>
              </a:ext>
            </a:extLst>
          </p:cNvPr>
          <p:cNvSpPr/>
          <p:nvPr/>
        </p:nvSpPr>
        <p:spPr>
          <a:xfrm>
            <a:off x="124278" y="3717039"/>
            <a:ext cx="2629613" cy="3054821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752BE8-101C-BEA0-12FF-327918D09254}"/>
              </a:ext>
            </a:extLst>
          </p:cNvPr>
          <p:cNvSpPr txBox="1"/>
          <p:nvPr/>
        </p:nvSpPr>
        <p:spPr>
          <a:xfrm>
            <a:off x="124277" y="1230856"/>
            <a:ext cx="1168400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Abstract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54B2F5-06E6-C4F0-2627-2F7F00CAE74C}"/>
              </a:ext>
            </a:extLst>
          </p:cNvPr>
          <p:cNvSpPr txBox="1"/>
          <p:nvPr/>
        </p:nvSpPr>
        <p:spPr>
          <a:xfrm>
            <a:off x="68791" y="1648758"/>
            <a:ext cx="282035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effectLst/>
                <a:latin typeface="Arial Rounded MT Bold"/>
                <a:ea typeface="SimSun"/>
              </a:rPr>
              <a:t>generative models have made remarkable progress as they are able to generate new and diverse samples </a:t>
            </a:r>
            <a:r>
              <a:rPr lang="en-US" sz="1500" dirty="0">
                <a:latin typeface="Arial Rounded MT Bold"/>
                <a:ea typeface="SimSun"/>
              </a:rPr>
              <a:t>which resulted </a:t>
            </a:r>
            <a:r>
              <a:rPr lang="en-US" sz="1500" dirty="0">
                <a:effectLst/>
                <a:latin typeface="Arial Rounded MT Bold"/>
                <a:ea typeface="SimSun"/>
              </a:rPr>
              <a:t>in a wide range of applications such as image and video synthesis.</a:t>
            </a:r>
            <a:r>
              <a:rPr lang="en-US" sz="1500" dirty="0">
                <a:latin typeface="Arial Rounded MT Bold"/>
                <a:ea typeface="SimSun"/>
              </a:rPr>
              <a:t> </a:t>
            </a:r>
            <a:endParaRPr lang="en-GB" sz="1500" dirty="0">
              <a:latin typeface="Arial Rounded MT Bold" panose="020F07040305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CB2DA5-CC7C-2E03-46C7-045CD1360014}"/>
              </a:ext>
            </a:extLst>
          </p:cNvPr>
          <p:cNvSpPr txBox="1"/>
          <p:nvPr/>
        </p:nvSpPr>
        <p:spPr>
          <a:xfrm>
            <a:off x="117018" y="3717039"/>
            <a:ext cx="30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GANs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86F988-2702-0FC7-F557-DDFA32351097}"/>
              </a:ext>
            </a:extLst>
          </p:cNvPr>
          <p:cNvSpPr txBox="1"/>
          <p:nvPr/>
        </p:nvSpPr>
        <p:spPr>
          <a:xfrm>
            <a:off x="130339" y="4006517"/>
            <a:ext cx="2618017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>
                <a:latin typeface="Arial Rounded MT Bold"/>
                <a:ea typeface="SimSun"/>
              </a:rPr>
              <a:t>Composed</a:t>
            </a:r>
            <a:r>
              <a:rPr lang="en-US" sz="1500" dirty="0">
                <a:effectLst/>
                <a:latin typeface="Arial Rounded MT Bold"/>
                <a:ea typeface="SimSun"/>
              </a:rPr>
              <a:t> of two networks: Generator and Discriminator.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atin typeface="Arial Rounded MT Bold" panose="020F0704030504030204" pitchFamily="34" charset="0"/>
                <a:ea typeface="SimSun" panose="02010600030101010101" pitchFamily="2" charset="-122"/>
              </a:rPr>
              <a:t>Types: Conditional GAN, DCGAN, </a:t>
            </a:r>
            <a:r>
              <a:rPr lang="en-US" sz="1500" dirty="0" err="1">
                <a:latin typeface="Arial Rounded MT Bold" panose="020F0704030504030204" pitchFamily="34" charset="0"/>
                <a:ea typeface="SimSun" panose="02010600030101010101" pitchFamily="2" charset="-122"/>
              </a:rPr>
              <a:t>StyleGAN</a:t>
            </a:r>
            <a:r>
              <a:rPr lang="en-US" sz="1500" dirty="0">
                <a:latin typeface="Arial Rounded MT Bold" panose="020F0704030504030204" pitchFamily="34" charset="0"/>
                <a:ea typeface="SimSun" panose="02010600030101010101" pitchFamily="2" charset="-122"/>
              </a:rPr>
              <a:t>, </a:t>
            </a:r>
            <a:r>
              <a:rPr lang="en-US" sz="1500" dirty="0" err="1">
                <a:latin typeface="Arial Rounded MT Bold" panose="020F0704030504030204" pitchFamily="34" charset="0"/>
                <a:ea typeface="SimSun" panose="02010600030101010101" pitchFamily="2" charset="-122"/>
              </a:rPr>
              <a:t>CycleGAN</a:t>
            </a:r>
            <a:r>
              <a:rPr lang="en-US" sz="1500" dirty="0">
                <a:latin typeface="Arial Rounded MT Bold" panose="020F0704030504030204" pitchFamily="34" charset="0"/>
                <a:ea typeface="SimSun" panose="02010600030101010101" pitchFamily="2" charset="-122"/>
              </a:rPr>
              <a:t>, </a:t>
            </a:r>
            <a:r>
              <a:rPr lang="en-US" sz="1500" dirty="0">
                <a:effectLst/>
                <a:latin typeface="Arial Rounded MT Bold" panose="020F0704030504030204" pitchFamily="34" charset="0"/>
                <a:ea typeface="SimSun" panose="02010600030101010101" pitchFamily="2" charset="-122"/>
              </a:rPr>
              <a:t>Wasserstein GAN</a:t>
            </a:r>
            <a:r>
              <a:rPr lang="en-US" sz="1500" dirty="0">
                <a:latin typeface="Arial Rounded MT Bold" panose="020F0704030504030204" pitchFamily="34" charset="0"/>
                <a:ea typeface="SimSun" panose="02010600030101010101" pitchFamily="2" charset="-12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atin typeface="Arial Rounded MT Bold" panose="020F0704030504030204" pitchFamily="34" charset="0"/>
                <a:ea typeface="SimSun" panose="02010600030101010101" pitchFamily="2" charset="-122"/>
              </a:rPr>
              <a:t>Drawbacks: Mode collapse, unstable, invariant.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B10BC7E-27FF-DECE-DA0D-4E14113C06E5}"/>
              </a:ext>
            </a:extLst>
          </p:cNvPr>
          <p:cNvSpPr/>
          <p:nvPr/>
        </p:nvSpPr>
        <p:spPr>
          <a:xfrm>
            <a:off x="2841366" y="3790565"/>
            <a:ext cx="2486511" cy="2981296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D8F3F8B-AEE7-12EE-E5F8-F64D4B9DD69B}"/>
              </a:ext>
            </a:extLst>
          </p:cNvPr>
          <p:cNvSpPr/>
          <p:nvPr/>
        </p:nvSpPr>
        <p:spPr>
          <a:xfrm>
            <a:off x="2823132" y="1209137"/>
            <a:ext cx="2510280" cy="2536678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44AF84-6418-F9C3-3083-E5554E68EEA0}"/>
              </a:ext>
            </a:extLst>
          </p:cNvPr>
          <p:cNvSpPr txBox="1"/>
          <p:nvPr/>
        </p:nvSpPr>
        <p:spPr>
          <a:xfrm>
            <a:off x="2823132" y="1230856"/>
            <a:ext cx="213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VAEs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0272B7-9898-72C3-E02B-4AE1598FB56D}"/>
              </a:ext>
            </a:extLst>
          </p:cNvPr>
          <p:cNvSpPr txBox="1"/>
          <p:nvPr/>
        </p:nvSpPr>
        <p:spPr>
          <a:xfrm>
            <a:off x="2779808" y="3761789"/>
            <a:ext cx="24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Diffusion Models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B586FD4-CAF8-5741-D6BE-F90A6025136B}"/>
              </a:ext>
            </a:extLst>
          </p:cNvPr>
          <p:cNvSpPr/>
          <p:nvPr/>
        </p:nvSpPr>
        <p:spPr>
          <a:xfrm>
            <a:off x="8829595" y="1206054"/>
            <a:ext cx="3245387" cy="5565806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en-US" sz="13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51BB64-ED7F-A178-93D9-F8F2A09B6D7B}"/>
              </a:ext>
            </a:extLst>
          </p:cNvPr>
          <p:cNvSpPr txBox="1"/>
          <p:nvPr/>
        </p:nvSpPr>
        <p:spPr>
          <a:xfrm>
            <a:off x="2828783" y="1514723"/>
            <a:ext cx="24435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>
                <a:effectLst/>
                <a:latin typeface="Arial Rounded MT Bold" panose="020F0704030504030204" pitchFamily="34" charset="0"/>
                <a:ea typeface="SimSun" panose="02010600030101010101" pitchFamily="2" charset="-122"/>
              </a:rPr>
              <a:t>AE with regularized training to avoid overfitting and ensure that the latent space has good properties.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atin typeface="Arial Rounded MT Bold" panose="020F0704030504030204" pitchFamily="34" charset="0"/>
                <a:ea typeface="SimSun" panose="02010600030101010101" pitchFamily="2" charset="-122"/>
              </a:rPr>
              <a:t>Types: VQ-VAE, VAE-GAN, Residual-VAE, and Multi-Stage VAE.</a:t>
            </a:r>
          </a:p>
          <a:p>
            <a:pPr marL="285750" indent="-285750">
              <a:buFontTx/>
              <a:buChar char="-"/>
            </a:pPr>
            <a:endParaRPr lang="en-GB" sz="1500" dirty="0">
              <a:latin typeface="Arial Rounded MT Bold" panose="020F07040305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45C023-900D-09F2-0995-261ACE81B31B}"/>
              </a:ext>
            </a:extLst>
          </p:cNvPr>
          <p:cNvSpPr txBox="1"/>
          <p:nvPr/>
        </p:nvSpPr>
        <p:spPr>
          <a:xfrm>
            <a:off x="2773464" y="4061606"/>
            <a:ext cx="26085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>
                <a:latin typeface="Arial Rounded MT Bold" panose="020F0704030504030204" pitchFamily="34" charset="0"/>
              </a:rPr>
              <a:t>probabilistic generative model that breaks data by injecting noise and then learns to reverse this process.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latin typeface="Arial Rounded MT Bold" panose="020F0704030504030204" pitchFamily="34" charset="0"/>
              </a:rPr>
              <a:t>learn the gradient of the distribution. Stochastic sampling can be used.</a:t>
            </a:r>
          </a:p>
        </p:txBody>
      </p:sp>
      <p:graphicFrame>
        <p:nvGraphicFramePr>
          <p:cNvPr id="94" name="Table 94">
            <a:extLst>
              <a:ext uri="{FF2B5EF4-FFF2-40B4-BE49-F238E27FC236}">
                <a16:creationId xmlns:a16="http://schemas.microsoft.com/office/drawing/2014/main" id="{FA1585AF-711A-1A88-FDCF-6E2FD177B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39316"/>
              </p:ext>
            </p:extLst>
          </p:nvPr>
        </p:nvGraphicFramePr>
        <p:xfrm>
          <a:off x="5447317" y="1544056"/>
          <a:ext cx="3326310" cy="23713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8770">
                  <a:extLst>
                    <a:ext uri="{9D8B030D-6E8A-4147-A177-3AD203B41FA5}">
                      <a16:colId xmlns:a16="http://schemas.microsoft.com/office/drawing/2014/main" val="3090381291"/>
                    </a:ext>
                  </a:extLst>
                </a:gridCol>
                <a:gridCol w="1108770">
                  <a:extLst>
                    <a:ext uri="{9D8B030D-6E8A-4147-A177-3AD203B41FA5}">
                      <a16:colId xmlns:a16="http://schemas.microsoft.com/office/drawing/2014/main" val="3352402198"/>
                    </a:ext>
                  </a:extLst>
                </a:gridCol>
                <a:gridCol w="1108770">
                  <a:extLst>
                    <a:ext uri="{9D8B030D-6E8A-4147-A177-3AD203B41FA5}">
                      <a16:colId xmlns:a16="http://schemas.microsoft.com/office/drawing/2014/main" val="145790710"/>
                    </a:ext>
                  </a:extLst>
                </a:gridCol>
              </a:tblGrid>
              <a:tr h="59283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Model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Arial Rounded MT Bold" panose="020F0704030504030204" pitchFamily="34" charset="0"/>
                        </a:rPr>
                        <a:t>Training Speed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FID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73740"/>
                  </a:ext>
                </a:extLst>
              </a:tr>
              <a:tr h="592831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DCGAN</a:t>
                      </a:r>
                    </a:p>
                    <a:p>
                      <a:pPr algn="l"/>
                      <a:r>
                        <a:rPr lang="en-US" sz="1500" dirty="0" err="1">
                          <a:latin typeface="Arial Rounded MT Bold" panose="020F0704030504030204" pitchFamily="34" charset="0"/>
                        </a:rPr>
                        <a:t>StyleGAN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&lt; ½ day</a:t>
                      </a:r>
                    </a:p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&gt; 5days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Arial Rounded MT Bold" panose="020F0704030504030204" pitchFamily="34" charset="0"/>
                        </a:rPr>
                        <a:t>37.11</a:t>
                      </a:r>
                    </a:p>
                    <a:p>
                      <a:pPr algn="ctr"/>
                      <a:r>
                        <a:rPr lang="en-US" sz="1500">
                          <a:latin typeface="Arial Rounded MT Bold" panose="020F0704030504030204" pitchFamily="34" charset="0"/>
                        </a:rPr>
                        <a:t>2.42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25108"/>
                  </a:ext>
                </a:extLst>
              </a:tr>
              <a:tr h="592831"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CVAE</a:t>
                      </a:r>
                    </a:p>
                    <a:p>
                      <a:pPr algn="l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VQ-VAE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&lt; ½ day</a:t>
                      </a:r>
                    </a:p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&gt; 5days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106.37</a:t>
                      </a:r>
                    </a:p>
                    <a:p>
                      <a:pPr algn="ctr"/>
                      <a:r>
                        <a:rPr lang="en-GB" sz="1500" dirty="0">
                          <a:latin typeface="Arial Rounded MT Bold" panose="020F070403050403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76901"/>
                  </a:ext>
                </a:extLst>
              </a:tr>
              <a:tr h="592831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Denoising Diffusion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&lt; ½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 Rounded MT Bold" panose="020F0704030504030204" pitchFamily="34" charset="0"/>
                        </a:rPr>
                        <a:t>3.17</a:t>
                      </a:r>
                      <a:endParaRPr lang="en-GB" sz="15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1683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FEB4341-6233-E34A-88DF-FF8BAE83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395" y="2919861"/>
            <a:ext cx="2062627" cy="2062627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900C4D-9DD0-3E12-145D-DB2343D4ECEA}"/>
              </a:ext>
            </a:extLst>
          </p:cNvPr>
          <p:cNvSpPr/>
          <p:nvPr/>
        </p:nvSpPr>
        <p:spPr>
          <a:xfrm>
            <a:off x="5401679" y="3995328"/>
            <a:ext cx="3391720" cy="28938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en-US" sz="13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97DA8B-AA95-F5E1-CAC0-D31A092CDF82}"/>
              </a:ext>
            </a:extLst>
          </p:cNvPr>
          <p:cNvSpPr txBox="1"/>
          <p:nvPr/>
        </p:nvSpPr>
        <p:spPr>
          <a:xfrm>
            <a:off x="5397995" y="3944157"/>
            <a:ext cx="260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VAEs vs GANs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6A54278-850E-2CD2-1372-27FA5274D062}"/>
              </a:ext>
            </a:extLst>
          </p:cNvPr>
          <p:cNvSpPr txBox="1"/>
          <p:nvPr/>
        </p:nvSpPr>
        <p:spPr>
          <a:xfrm>
            <a:off x="5422110" y="4306390"/>
            <a:ext cx="3182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500" dirty="0">
              <a:latin typeface="Arial Rounded MT Bold" panose="020F07040305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5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6DDB5D-65D9-C77C-6789-858CA45E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47" t="38971" r="48303" b="11354"/>
          <a:stretch/>
        </p:blipFill>
        <p:spPr>
          <a:xfrm>
            <a:off x="8860725" y="5281213"/>
            <a:ext cx="3128254" cy="1240181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0DEB65-ED1B-3370-C3D8-D5F600690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4"/>
              </p:ext>
            </p:extLst>
          </p:nvPr>
        </p:nvGraphicFramePr>
        <p:xfrm>
          <a:off x="5359007" y="5897742"/>
          <a:ext cx="3373979" cy="8903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35675">
                  <a:extLst>
                    <a:ext uri="{9D8B030D-6E8A-4147-A177-3AD203B41FA5}">
                      <a16:colId xmlns:a16="http://schemas.microsoft.com/office/drawing/2014/main" val="4031405420"/>
                    </a:ext>
                  </a:extLst>
                </a:gridCol>
                <a:gridCol w="819845">
                  <a:extLst>
                    <a:ext uri="{9D8B030D-6E8A-4147-A177-3AD203B41FA5}">
                      <a16:colId xmlns:a16="http://schemas.microsoft.com/office/drawing/2014/main" val="2217255776"/>
                    </a:ext>
                  </a:extLst>
                </a:gridCol>
                <a:gridCol w="591166">
                  <a:extLst>
                    <a:ext uri="{9D8B030D-6E8A-4147-A177-3AD203B41FA5}">
                      <a16:colId xmlns:a16="http://schemas.microsoft.com/office/drawing/2014/main" val="1027920099"/>
                    </a:ext>
                  </a:extLst>
                </a:gridCol>
                <a:gridCol w="712819">
                  <a:extLst>
                    <a:ext uri="{9D8B030D-6E8A-4147-A177-3AD203B41FA5}">
                      <a16:colId xmlns:a16="http://schemas.microsoft.com/office/drawing/2014/main" val="4069983711"/>
                    </a:ext>
                  </a:extLst>
                </a:gridCol>
                <a:gridCol w="514474">
                  <a:extLst>
                    <a:ext uri="{9D8B030D-6E8A-4147-A177-3AD203B41FA5}">
                      <a16:colId xmlns:a16="http://schemas.microsoft.com/office/drawing/2014/main" val="3767982012"/>
                    </a:ext>
                  </a:extLst>
                </a:gridCol>
              </a:tblGrid>
              <a:tr h="191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Dataset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538047"/>
                  </a:ext>
                </a:extLst>
              </a:tr>
              <a:tr h="349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AIROGS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StyleGan-3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20.43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137470"/>
                  </a:ext>
                </a:extLst>
              </a:tr>
              <a:tr h="349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AIROGS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Medfusion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11.63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28088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FB2E43-4E21-BB35-9D8C-52F415AC4431}"/>
              </a:ext>
            </a:extLst>
          </p:cNvPr>
          <p:cNvSpPr/>
          <p:nvPr/>
        </p:nvSpPr>
        <p:spPr>
          <a:xfrm>
            <a:off x="5381907" y="5593804"/>
            <a:ext cx="3391720" cy="28938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en-US" sz="13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D04216-80DE-191A-8BDE-1D12B7024A57}"/>
              </a:ext>
            </a:extLst>
          </p:cNvPr>
          <p:cNvSpPr txBox="1"/>
          <p:nvPr/>
        </p:nvSpPr>
        <p:spPr>
          <a:xfrm>
            <a:off x="5401681" y="5556287"/>
            <a:ext cx="27232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Bahnschrift SemiBold" panose="020B0502040204020203" pitchFamily="34" charset="0"/>
              </a:rPr>
              <a:t>Diffusion Beat GANs</a:t>
            </a:r>
            <a:endParaRPr lang="en-GB" sz="1700" b="1" dirty="0">
              <a:latin typeface="Bahnschrift SemiBol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2C4114-3797-23AF-D90D-238D4E5FA03F}"/>
              </a:ext>
            </a:extLst>
          </p:cNvPr>
          <p:cNvSpPr/>
          <p:nvPr/>
        </p:nvSpPr>
        <p:spPr>
          <a:xfrm>
            <a:off x="5447317" y="1206255"/>
            <a:ext cx="3333673" cy="308468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en-US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3B4A8-FD9B-0DB5-2555-7634898AC637}"/>
              </a:ext>
            </a:extLst>
          </p:cNvPr>
          <p:cNvSpPr txBox="1"/>
          <p:nvPr/>
        </p:nvSpPr>
        <p:spPr>
          <a:xfrm>
            <a:off x="5443633" y="1155084"/>
            <a:ext cx="260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Overall Comparison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5B5E72-B87D-7BEC-0020-0C9B8965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58926"/>
              </p:ext>
            </p:extLst>
          </p:nvPr>
        </p:nvGraphicFramePr>
        <p:xfrm>
          <a:off x="5436160" y="4322230"/>
          <a:ext cx="3337467" cy="12715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12031">
                  <a:extLst>
                    <a:ext uri="{9D8B030D-6E8A-4147-A177-3AD203B41FA5}">
                      <a16:colId xmlns:a16="http://schemas.microsoft.com/office/drawing/2014/main" val="3514631026"/>
                    </a:ext>
                  </a:extLst>
                </a:gridCol>
                <a:gridCol w="1112718">
                  <a:extLst>
                    <a:ext uri="{9D8B030D-6E8A-4147-A177-3AD203B41FA5}">
                      <a16:colId xmlns:a16="http://schemas.microsoft.com/office/drawing/2014/main" val="2196811986"/>
                    </a:ext>
                  </a:extLst>
                </a:gridCol>
                <a:gridCol w="1112718">
                  <a:extLst>
                    <a:ext uri="{9D8B030D-6E8A-4147-A177-3AD203B41FA5}">
                      <a16:colId xmlns:a16="http://schemas.microsoft.com/office/drawing/2014/main" val="3428008181"/>
                    </a:ext>
                  </a:extLst>
                </a:gridCol>
              </a:tblGrid>
              <a:tr h="16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Dataset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Rounded MT Bold" panose="020F0704030504030204" pitchFamily="34" charset="0"/>
                        </a:rPr>
                        <a:t>Method</a:t>
                      </a:r>
                      <a:endParaRPr lang="en-GB" sz="1000" dirty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Inception Score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504487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MNIST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Rounded MT Bold" panose="020F0704030504030204" pitchFamily="34" charset="0"/>
                        </a:rPr>
                        <a:t>VAEs</a:t>
                      </a:r>
                      <a:endParaRPr lang="en-GB" sz="1000" dirty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3.32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639455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GANs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9.05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02460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CelebA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VAEs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2.78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132969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GANs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7.02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838964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CIFAR-10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VAEs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3.0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68020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Rounded MT Bold" panose="020F0704030504030204" pitchFamily="34" charset="0"/>
                        </a:rPr>
                        <a:t>GANs</a:t>
                      </a:r>
                      <a:endParaRPr lang="en-GB" sz="100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Rounded MT Bold" panose="020F0704030504030204" pitchFamily="34" charset="0"/>
                        </a:rPr>
                        <a:t>6.8</a:t>
                      </a:r>
                      <a:endParaRPr lang="en-GB" sz="1000" dirty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6295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F4D8F34-A040-20C2-A538-C7EF4077118F}"/>
              </a:ext>
            </a:extLst>
          </p:cNvPr>
          <p:cNvSpPr txBox="1"/>
          <p:nvPr/>
        </p:nvSpPr>
        <p:spPr>
          <a:xfrm>
            <a:off x="8887532" y="1174724"/>
            <a:ext cx="260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Results &amp; Conclusion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3CD66-7B31-48B5-6C3A-2145A7CE15EB}"/>
              </a:ext>
            </a:extLst>
          </p:cNvPr>
          <p:cNvSpPr txBox="1"/>
          <p:nvPr/>
        </p:nvSpPr>
        <p:spPr>
          <a:xfrm>
            <a:off x="9242414" y="4910035"/>
            <a:ext cx="2602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500" b="1" dirty="0">
                <a:latin typeface="Bahnschrift SemiBold" panose="020B0502040204020203" pitchFamily="34" charset="0"/>
              </a:rPr>
              <a:t>Diffusion Model</a:t>
            </a:r>
            <a:endParaRPr lang="en-GB" sz="1500" b="1" dirty="0"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A14F1-DB87-7244-E624-CE8D2F596AAC}"/>
              </a:ext>
            </a:extLst>
          </p:cNvPr>
          <p:cNvSpPr txBox="1"/>
          <p:nvPr/>
        </p:nvSpPr>
        <p:spPr>
          <a:xfrm>
            <a:off x="9242414" y="6464915"/>
            <a:ext cx="2602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Bahnschrift SemiBold" panose="020B0502040204020203" pitchFamily="34" charset="0"/>
              </a:rPr>
              <a:t>VAE-GAN	</a:t>
            </a:r>
            <a:endParaRPr lang="en-GB" sz="1500" b="1" dirty="0"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DB8F3-E1AF-708D-BFA4-21724A398AD4}"/>
              </a:ext>
            </a:extLst>
          </p:cNvPr>
          <p:cNvSpPr txBox="1"/>
          <p:nvPr/>
        </p:nvSpPr>
        <p:spPr>
          <a:xfrm>
            <a:off x="8780990" y="1494937"/>
            <a:ext cx="329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Diffusion models have proved that they are state-of-the-art and overcome many of the disadvantages of the other generative models. </a:t>
            </a:r>
            <a:endParaRPr lang="en-GB" sz="1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4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241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Farah194233</dc:creator>
  <cp:lastModifiedBy>Farah194233</cp:lastModifiedBy>
  <cp:revision>7</cp:revision>
  <dcterms:created xsi:type="dcterms:W3CDTF">2023-04-01T19:58:50Z</dcterms:created>
  <dcterms:modified xsi:type="dcterms:W3CDTF">2023-04-02T06:47:50Z</dcterms:modified>
</cp:coreProperties>
</file>