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4" r:id="rId1"/>
  </p:sldMasterIdLst>
  <p:notesMasterIdLst>
    <p:notesMasterId r:id="rId32"/>
  </p:notesMasterIdLst>
  <p:sldIdLst>
    <p:sldId id="256" r:id="rId2"/>
    <p:sldId id="294" r:id="rId3"/>
    <p:sldId id="257" r:id="rId4"/>
    <p:sldId id="258" r:id="rId5"/>
    <p:sldId id="259" r:id="rId6"/>
    <p:sldId id="329" r:id="rId7"/>
    <p:sldId id="330" r:id="rId8"/>
    <p:sldId id="262" r:id="rId9"/>
    <p:sldId id="318" r:id="rId10"/>
    <p:sldId id="319" r:id="rId11"/>
    <p:sldId id="268" r:id="rId12"/>
    <p:sldId id="267" r:id="rId13"/>
    <p:sldId id="321" r:id="rId14"/>
    <p:sldId id="325" r:id="rId15"/>
    <p:sldId id="322" r:id="rId16"/>
    <p:sldId id="272" r:id="rId17"/>
    <p:sldId id="277" r:id="rId18"/>
    <p:sldId id="309" r:id="rId19"/>
    <p:sldId id="331" r:id="rId20"/>
    <p:sldId id="327" r:id="rId21"/>
    <p:sldId id="297" r:id="rId22"/>
    <p:sldId id="298" r:id="rId23"/>
    <p:sldId id="305" r:id="rId24"/>
    <p:sldId id="300" r:id="rId25"/>
    <p:sldId id="323" r:id="rId26"/>
    <p:sldId id="311" r:id="rId27"/>
    <p:sldId id="324" r:id="rId28"/>
    <p:sldId id="306" r:id="rId29"/>
    <p:sldId id="332" r:id="rId30"/>
    <p:sldId id="31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80022"/>
    <a:srgbClr val="CB6907"/>
    <a:srgbClr val="DAA61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5" autoAdjust="0"/>
    <p:restoredTop sz="98837" autoAdjust="0"/>
  </p:normalViewPr>
  <p:slideViewPr>
    <p:cSldViewPr>
      <p:cViewPr varScale="1">
        <p:scale>
          <a:sx n="53" d="100"/>
          <a:sy n="53" d="100"/>
        </p:scale>
        <p:origin x="-115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03C63-7F07-4FF4-816A-9A11DA5EA76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CD5E6-F085-44D9-BA24-BA1653D3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D5E6-F085-44D9-BA24-BA1653D3E60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11B7F6-2C66-4C0F-9CD0-F73AC941F4E2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81AB41-277E-4A72-BBBE-4DA1C008D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 rot="16200000">
            <a:off x="-3244336" y="3244334"/>
            <a:ext cx="68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solidFill>
                  <a:srgbClr val="C00000"/>
                </a:solidFill>
              </a:rPr>
              <a:t>Department of Computer Science and Engineering, CoU</a:t>
            </a:r>
            <a:endParaRPr lang="en-U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1143000"/>
            <a:ext cx="8915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</a:t>
            </a:r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just"/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on</a:t>
            </a:r>
          </a:p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Unified Modeling Language</a:t>
            </a:r>
            <a:endParaRPr lang="en-US" sz="4400" b="1" dirty="0">
              <a:solidFill>
                <a:srgbClr val="5800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990600" y="3200400"/>
            <a:ext cx="38862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62600" y="3581400"/>
            <a:ext cx="10668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1828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4"/>
          </p:cNvCxnSpPr>
          <p:nvPr/>
        </p:nvCxnSpPr>
        <p:spPr>
          <a:xfrm rot="5400000">
            <a:off x="5943600" y="2514600"/>
            <a:ext cx="457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400" y="243840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943600" y="27432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6172200" y="27432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86400" y="4953000"/>
            <a:ext cx="12954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381000"/>
            <a:ext cx="967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Elements of Use Case Diagram</a:t>
            </a:r>
          </a:p>
          <a:p>
            <a:endParaRPr lang="en-US" sz="3600" dirty="0"/>
          </a:p>
        </p:txBody>
      </p:sp>
      <p:sp>
        <p:nvSpPr>
          <p:cNvPr id="21" name="Right Arrow 20"/>
          <p:cNvSpPr/>
          <p:nvPr/>
        </p:nvSpPr>
        <p:spPr>
          <a:xfrm>
            <a:off x="990600" y="4800600"/>
            <a:ext cx="38862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90600" y="1600200"/>
            <a:ext cx="38862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57400" y="2057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Actor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1200" y="365760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Use case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257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System boundary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838200" y="4343400"/>
            <a:ext cx="5105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38200" y="3352800"/>
            <a:ext cx="5105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38200" y="2362200"/>
            <a:ext cx="5181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38200" y="1295400"/>
            <a:ext cx="5181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09600"/>
            <a:ext cx="8336280" cy="5946648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endParaRPr lang="en-US" sz="3200" dirty="0" smtClean="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Association relationship       </a:t>
            </a:r>
          </a:p>
          <a:p>
            <a:pPr>
              <a:buNone/>
            </a:pP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Includes relationship              </a:t>
            </a:r>
          </a:p>
          <a:p>
            <a:pPr>
              <a:buNone/>
            </a:pP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Excludes relationship             </a:t>
            </a:r>
          </a:p>
          <a:p>
            <a:pPr>
              <a:buNone/>
            </a:pP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Generalization relationship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48400" y="1752600"/>
            <a:ext cx="243840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48400" y="2819400"/>
            <a:ext cx="381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2667000"/>
            <a:ext cx="1828800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&lt;&lt;include&gt;&gt;</a:t>
            </a:r>
            <a:endParaRPr lang="en-US" sz="1600" b="1" dirty="0">
              <a:solidFill>
                <a:srgbClr val="008000"/>
              </a:solidFill>
            </a:endParaRPr>
          </a:p>
        </p:txBody>
      </p:sp>
      <p:cxnSp>
        <p:nvCxnSpPr>
          <p:cNvPr id="15" name="Straight Connector 14"/>
          <p:cNvCxnSpPr>
            <a:stCxn id="23" idx="3"/>
          </p:cNvCxnSpPr>
          <p:nvPr/>
        </p:nvCxnSpPr>
        <p:spPr>
          <a:xfrm>
            <a:off x="8534400" y="3869323"/>
            <a:ext cx="304800" cy="1687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3700046"/>
            <a:ext cx="1828800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&lt;&lt;exclude&gt;&gt;</a:t>
            </a:r>
            <a:endParaRPr lang="en-US" sz="1600" b="1" dirty="0">
              <a:solidFill>
                <a:srgbClr val="008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82000" y="2819400"/>
            <a:ext cx="457200" cy="1588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6172200" y="3854034"/>
            <a:ext cx="457200" cy="3216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24600" y="4800600"/>
            <a:ext cx="220980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6160925" y="4811876"/>
            <a:ext cx="327391" cy="4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96000" y="4800600"/>
            <a:ext cx="240224" cy="16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096000" y="4648200"/>
            <a:ext cx="228600" cy="1524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381000"/>
            <a:ext cx="58674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Relationship Symbols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6934200" y="2133600"/>
            <a:ext cx="1676400" cy="2667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1752600"/>
            <a:ext cx="4191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71800" y="2438400"/>
            <a:ext cx="1219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71800" y="3657600"/>
            <a:ext cx="1219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90600" y="2667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21" name="Straight Connector 20"/>
          <p:cNvCxnSpPr>
            <a:stCxn id="14" idx="4"/>
          </p:cNvCxnSpPr>
          <p:nvPr/>
        </p:nvCxnSpPr>
        <p:spPr>
          <a:xfrm rot="16200000" flipH="1">
            <a:off x="971550" y="3486150"/>
            <a:ext cx="6096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0" y="3429000"/>
            <a:ext cx="838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914400" y="3733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257300" y="3771900"/>
            <a:ext cx="38100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67600" y="2514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7486650" y="3333750"/>
            <a:ext cx="6096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91400" y="3276600"/>
            <a:ext cx="838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7467600" y="35814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7734300" y="3619500"/>
            <a:ext cx="38100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43200" y="175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Online voting system 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0400" y="4038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System administrator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46" name="Straight Connector 45"/>
          <p:cNvCxnSpPr>
            <a:endCxn id="11" idx="2"/>
          </p:cNvCxnSpPr>
          <p:nvPr/>
        </p:nvCxnSpPr>
        <p:spPr>
          <a:xfrm flipV="1">
            <a:off x="1828800" y="2895600"/>
            <a:ext cx="1143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2" idx="2"/>
          </p:cNvCxnSpPr>
          <p:nvPr/>
        </p:nvCxnSpPr>
        <p:spPr>
          <a:xfrm>
            <a:off x="1828800" y="3581400"/>
            <a:ext cx="114300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48000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Log in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14800" y="4114800"/>
            <a:ext cx="1981200" cy="170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096000" y="3505200"/>
            <a:ext cx="129540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181600" y="1981200"/>
            <a:ext cx="1219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181600" y="3048000"/>
            <a:ext cx="1219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4191000" y="2819400"/>
            <a:ext cx="1524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495800" y="2667000"/>
            <a:ext cx="1524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2"/>
          </p:cNvCxnSpPr>
          <p:nvPr/>
        </p:nvCxnSpPr>
        <p:spPr>
          <a:xfrm flipV="1">
            <a:off x="5029200" y="2438400"/>
            <a:ext cx="1524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343400" y="3200400"/>
            <a:ext cx="1524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953000" y="3429000"/>
            <a:ext cx="1524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62400" y="2438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dobe Gothic Std B" pitchFamily="34" charset="-128"/>
                <a:ea typeface="Adobe Gothic Std B" pitchFamily="34" charset="-128"/>
              </a:rPr>
              <a:t>&lt;&lt;include&gt;&gt;</a:t>
            </a:r>
            <a:endParaRPr lang="en-US" sz="12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38600" y="32004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dobe Gothic Std B" pitchFamily="34" charset="-128"/>
                <a:ea typeface="Adobe Gothic Std B" pitchFamily="34" charset="-128"/>
              </a:rPr>
              <a:t>&lt;&lt;exclude&gt;&gt;</a:t>
            </a:r>
            <a:endParaRPr lang="en-US" sz="11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rot="16200000" flipV="1">
            <a:off x="4191000" y="3048000"/>
            <a:ext cx="762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181600" y="213360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Verifying password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34000" y="30480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Display log in error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04800" y="2286000"/>
            <a:ext cx="1828800" cy="2667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66800" y="1600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Primary actor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842963" y="1857375"/>
            <a:ext cx="314325" cy="514350"/>
          </a:xfrm>
          <a:custGeom>
            <a:avLst/>
            <a:gdLst>
              <a:gd name="connsiteX0" fmla="*/ 0 w 314325"/>
              <a:gd name="connsiteY0" fmla="*/ 514350 h 514350"/>
              <a:gd name="connsiteX1" fmla="*/ 85725 w 314325"/>
              <a:gd name="connsiteY1" fmla="*/ 214313 h 514350"/>
              <a:gd name="connsiteX2" fmla="*/ 314325 w 314325"/>
              <a:gd name="connsiteY2" fmla="*/ 0 h 514350"/>
              <a:gd name="connsiteX3" fmla="*/ 314325 w 314325"/>
              <a:gd name="connsiteY3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" h="514350">
                <a:moveTo>
                  <a:pt x="0" y="514350"/>
                </a:moveTo>
                <a:cubicBezTo>
                  <a:pt x="16669" y="407194"/>
                  <a:pt x="33338" y="300038"/>
                  <a:pt x="85725" y="214313"/>
                </a:cubicBezTo>
                <a:cubicBezTo>
                  <a:pt x="138113" y="128588"/>
                  <a:pt x="314325" y="0"/>
                  <a:pt x="314325" y="0"/>
                </a:cubicBezTo>
                <a:lnTo>
                  <a:pt x="314325" y="0"/>
                </a:lnTo>
              </a:path>
            </a:pathLst>
          </a:cu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971550" y="1831309"/>
            <a:ext cx="209143" cy="211804"/>
          </a:xfrm>
          <a:custGeom>
            <a:avLst/>
            <a:gdLst>
              <a:gd name="connsiteX0" fmla="*/ 0 w 209143"/>
              <a:gd name="connsiteY0" fmla="*/ 40354 h 211804"/>
              <a:gd name="connsiteX1" fmla="*/ 200025 w 209143"/>
              <a:gd name="connsiteY1" fmla="*/ 26066 h 211804"/>
              <a:gd name="connsiteX2" fmla="*/ 157163 w 209143"/>
              <a:gd name="connsiteY2" fmla="*/ 168941 h 211804"/>
              <a:gd name="connsiteX3" fmla="*/ 142875 w 209143"/>
              <a:gd name="connsiteY3" fmla="*/ 211804 h 21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143" h="211804">
                <a:moveTo>
                  <a:pt x="0" y="40354"/>
                </a:moveTo>
                <a:cubicBezTo>
                  <a:pt x="162130" y="7928"/>
                  <a:pt x="95757" y="0"/>
                  <a:pt x="200025" y="26066"/>
                </a:cubicBezTo>
                <a:cubicBezTo>
                  <a:pt x="174043" y="207949"/>
                  <a:pt x="209143" y="64981"/>
                  <a:pt x="157163" y="168941"/>
                </a:cubicBezTo>
                <a:cubicBezTo>
                  <a:pt x="150428" y="182412"/>
                  <a:pt x="142875" y="211804"/>
                  <a:pt x="142875" y="211804"/>
                </a:cubicBezTo>
              </a:path>
            </a:pathLst>
          </a:cu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7543800" y="4786313"/>
            <a:ext cx="314325" cy="547688"/>
          </a:xfrm>
          <a:custGeom>
            <a:avLst/>
            <a:gdLst>
              <a:gd name="connsiteX0" fmla="*/ 257175 w 257175"/>
              <a:gd name="connsiteY0" fmla="*/ 0 h 403062"/>
              <a:gd name="connsiteX1" fmla="*/ 242888 w 257175"/>
              <a:gd name="connsiteY1" fmla="*/ 171450 h 403062"/>
              <a:gd name="connsiteX2" fmla="*/ 214313 w 257175"/>
              <a:gd name="connsiteY2" fmla="*/ 214312 h 403062"/>
              <a:gd name="connsiteX3" fmla="*/ 142875 w 257175"/>
              <a:gd name="connsiteY3" fmla="*/ 328612 h 403062"/>
              <a:gd name="connsiteX4" fmla="*/ 114300 w 257175"/>
              <a:gd name="connsiteY4" fmla="*/ 371475 h 403062"/>
              <a:gd name="connsiteX5" fmla="*/ 0 w 257175"/>
              <a:gd name="connsiteY5" fmla="*/ 400050 h 4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" h="403062">
                <a:moveTo>
                  <a:pt x="257175" y="0"/>
                </a:moveTo>
                <a:cubicBezTo>
                  <a:pt x="252413" y="57150"/>
                  <a:pt x="254135" y="115216"/>
                  <a:pt x="242888" y="171450"/>
                </a:cubicBezTo>
                <a:cubicBezTo>
                  <a:pt x="239520" y="188288"/>
                  <a:pt x="221287" y="198621"/>
                  <a:pt x="214313" y="214312"/>
                </a:cubicBezTo>
                <a:cubicBezTo>
                  <a:pt x="164200" y="327066"/>
                  <a:pt x="219983" y="277207"/>
                  <a:pt x="142875" y="328612"/>
                </a:cubicBezTo>
                <a:cubicBezTo>
                  <a:pt x="133350" y="342900"/>
                  <a:pt x="128861" y="362374"/>
                  <a:pt x="114300" y="371475"/>
                </a:cubicBezTo>
                <a:cubicBezTo>
                  <a:pt x="63761" y="403062"/>
                  <a:pt x="44711" y="400050"/>
                  <a:pt x="0" y="400050"/>
                </a:cubicBezTo>
              </a:path>
            </a:pathLst>
          </a:cu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6600" y="53340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Secondary actor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7541798" y="5172075"/>
            <a:ext cx="230602" cy="255997"/>
          </a:xfrm>
          <a:custGeom>
            <a:avLst/>
            <a:gdLst>
              <a:gd name="connsiteX0" fmla="*/ 102015 w 230602"/>
              <a:gd name="connsiteY0" fmla="*/ 0 h 255997"/>
              <a:gd name="connsiteX1" fmla="*/ 59152 w 230602"/>
              <a:gd name="connsiteY1" fmla="*/ 100013 h 255997"/>
              <a:gd name="connsiteX2" fmla="*/ 16290 w 230602"/>
              <a:gd name="connsiteY2" fmla="*/ 185738 h 255997"/>
              <a:gd name="connsiteX3" fmla="*/ 30577 w 230602"/>
              <a:gd name="connsiteY3" fmla="*/ 242888 h 255997"/>
              <a:gd name="connsiteX4" fmla="*/ 230602 w 230602"/>
              <a:gd name="connsiteY4" fmla="*/ 228600 h 25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602" h="255997">
                <a:moveTo>
                  <a:pt x="102015" y="0"/>
                </a:moveTo>
                <a:cubicBezTo>
                  <a:pt x="72278" y="118944"/>
                  <a:pt x="108487" y="1342"/>
                  <a:pt x="59152" y="100013"/>
                </a:cubicBezTo>
                <a:cubicBezTo>
                  <a:pt x="0" y="218319"/>
                  <a:pt x="98183" y="62897"/>
                  <a:pt x="16290" y="185738"/>
                </a:cubicBezTo>
                <a:cubicBezTo>
                  <a:pt x="21052" y="204788"/>
                  <a:pt x="11322" y="239037"/>
                  <a:pt x="30577" y="242888"/>
                </a:cubicBezTo>
                <a:cubicBezTo>
                  <a:pt x="96124" y="255997"/>
                  <a:pt x="230602" y="228600"/>
                  <a:pt x="230602" y="228600"/>
                </a:cubicBezTo>
              </a:path>
            </a:pathLst>
          </a:cu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4029075" y="1300163"/>
            <a:ext cx="457200" cy="257175"/>
          </a:xfrm>
          <a:custGeom>
            <a:avLst/>
            <a:gdLst>
              <a:gd name="connsiteX0" fmla="*/ 0 w 457200"/>
              <a:gd name="connsiteY0" fmla="*/ 257175 h 257175"/>
              <a:gd name="connsiteX1" fmla="*/ 85725 w 457200"/>
              <a:gd name="connsiteY1" fmla="*/ 200025 h 257175"/>
              <a:gd name="connsiteX2" fmla="*/ 114300 w 457200"/>
              <a:gd name="connsiteY2" fmla="*/ 157162 h 257175"/>
              <a:gd name="connsiteX3" fmla="*/ 200025 w 457200"/>
              <a:gd name="connsiteY3" fmla="*/ 114300 h 257175"/>
              <a:gd name="connsiteX4" fmla="*/ 285750 w 457200"/>
              <a:gd name="connsiteY4" fmla="*/ 71437 h 257175"/>
              <a:gd name="connsiteX5" fmla="*/ 342900 w 457200"/>
              <a:gd name="connsiteY5" fmla="*/ 42862 h 257175"/>
              <a:gd name="connsiteX6" fmla="*/ 442913 w 457200"/>
              <a:gd name="connsiteY6" fmla="*/ 14287 h 257175"/>
              <a:gd name="connsiteX7" fmla="*/ 457200 w 457200"/>
              <a:gd name="connsiteY7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" h="257175">
                <a:moveTo>
                  <a:pt x="0" y="257175"/>
                </a:moveTo>
                <a:cubicBezTo>
                  <a:pt x="28575" y="238125"/>
                  <a:pt x="66675" y="228600"/>
                  <a:pt x="85725" y="200025"/>
                </a:cubicBezTo>
                <a:cubicBezTo>
                  <a:pt x="95250" y="185737"/>
                  <a:pt x="102158" y="169304"/>
                  <a:pt x="114300" y="157162"/>
                </a:cubicBezTo>
                <a:cubicBezTo>
                  <a:pt x="141997" y="129465"/>
                  <a:pt x="165164" y="125920"/>
                  <a:pt x="200025" y="114300"/>
                </a:cubicBezTo>
                <a:cubicBezTo>
                  <a:pt x="282396" y="59386"/>
                  <a:pt x="202937" y="106929"/>
                  <a:pt x="285750" y="71437"/>
                </a:cubicBezTo>
                <a:cubicBezTo>
                  <a:pt x="305326" y="63047"/>
                  <a:pt x="322958" y="50340"/>
                  <a:pt x="342900" y="42862"/>
                </a:cubicBezTo>
                <a:cubicBezTo>
                  <a:pt x="379532" y="29125"/>
                  <a:pt x="408364" y="31561"/>
                  <a:pt x="442913" y="14287"/>
                </a:cubicBezTo>
                <a:cubicBezTo>
                  <a:pt x="448937" y="11275"/>
                  <a:pt x="452438" y="4762"/>
                  <a:pt x="457200" y="0"/>
                </a:cubicBezTo>
              </a:path>
            </a:pathLst>
          </a:cu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3957479" y="1443038"/>
            <a:ext cx="285909" cy="285591"/>
          </a:xfrm>
          <a:custGeom>
            <a:avLst/>
            <a:gdLst>
              <a:gd name="connsiteX0" fmla="*/ 57309 w 285909"/>
              <a:gd name="connsiteY0" fmla="*/ 0 h 285591"/>
              <a:gd name="connsiteX1" fmla="*/ 285909 w 285909"/>
              <a:gd name="connsiteY1" fmla="*/ 214312 h 28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909" h="285591">
                <a:moveTo>
                  <a:pt x="57309" y="0"/>
                </a:moveTo>
                <a:cubicBezTo>
                  <a:pt x="76348" y="285591"/>
                  <a:pt x="0" y="214312"/>
                  <a:pt x="285909" y="214312"/>
                </a:cubicBezTo>
              </a:path>
            </a:pathLst>
          </a:cu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48200" y="990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System boundary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4157663" y="4329113"/>
            <a:ext cx="978796" cy="1112283"/>
          </a:xfrm>
          <a:custGeom>
            <a:avLst/>
            <a:gdLst>
              <a:gd name="connsiteX0" fmla="*/ 0 w 978796"/>
              <a:gd name="connsiteY0" fmla="*/ 0 h 1112283"/>
              <a:gd name="connsiteX1" fmla="*/ 42862 w 978796"/>
              <a:gd name="connsiteY1" fmla="*/ 14287 h 1112283"/>
              <a:gd name="connsiteX2" fmla="*/ 128587 w 978796"/>
              <a:gd name="connsiteY2" fmla="*/ 57150 h 1112283"/>
              <a:gd name="connsiteX3" fmla="*/ 171450 w 978796"/>
              <a:gd name="connsiteY3" fmla="*/ 100012 h 1112283"/>
              <a:gd name="connsiteX4" fmla="*/ 214312 w 978796"/>
              <a:gd name="connsiteY4" fmla="*/ 114300 h 1112283"/>
              <a:gd name="connsiteX5" fmla="*/ 257175 w 978796"/>
              <a:gd name="connsiteY5" fmla="*/ 142875 h 1112283"/>
              <a:gd name="connsiteX6" fmla="*/ 371475 w 978796"/>
              <a:gd name="connsiteY6" fmla="*/ 228600 h 1112283"/>
              <a:gd name="connsiteX7" fmla="*/ 400050 w 978796"/>
              <a:gd name="connsiteY7" fmla="*/ 271462 h 1112283"/>
              <a:gd name="connsiteX8" fmla="*/ 500062 w 978796"/>
              <a:gd name="connsiteY8" fmla="*/ 371475 h 1112283"/>
              <a:gd name="connsiteX9" fmla="*/ 528637 w 978796"/>
              <a:gd name="connsiteY9" fmla="*/ 414337 h 1112283"/>
              <a:gd name="connsiteX10" fmla="*/ 614362 w 978796"/>
              <a:gd name="connsiteY10" fmla="*/ 500062 h 1112283"/>
              <a:gd name="connsiteX11" fmla="*/ 700087 w 978796"/>
              <a:gd name="connsiteY11" fmla="*/ 628650 h 1112283"/>
              <a:gd name="connsiteX12" fmla="*/ 771525 w 978796"/>
              <a:gd name="connsiteY12" fmla="*/ 742950 h 1112283"/>
              <a:gd name="connsiteX13" fmla="*/ 800100 w 978796"/>
              <a:gd name="connsiteY13" fmla="*/ 800100 h 1112283"/>
              <a:gd name="connsiteX14" fmla="*/ 828675 w 978796"/>
              <a:gd name="connsiteY14" fmla="*/ 842962 h 1112283"/>
              <a:gd name="connsiteX15" fmla="*/ 857250 w 978796"/>
              <a:gd name="connsiteY15" fmla="*/ 900112 h 1112283"/>
              <a:gd name="connsiteX16" fmla="*/ 900112 w 978796"/>
              <a:gd name="connsiteY16" fmla="*/ 942975 h 1112283"/>
              <a:gd name="connsiteX17" fmla="*/ 914400 w 978796"/>
              <a:gd name="connsiteY17" fmla="*/ 985837 h 1112283"/>
              <a:gd name="connsiteX18" fmla="*/ 942975 w 978796"/>
              <a:gd name="connsiteY18" fmla="*/ 1028700 h 1112283"/>
              <a:gd name="connsiteX19" fmla="*/ 971550 w 978796"/>
              <a:gd name="connsiteY19" fmla="*/ 1100137 h 111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8796" h="1112283">
                <a:moveTo>
                  <a:pt x="0" y="0"/>
                </a:moveTo>
                <a:cubicBezTo>
                  <a:pt x="14287" y="4762"/>
                  <a:pt x="29392" y="7552"/>
                  <a:pt x="42862" y="14287"/>
                </a:cubicBezTo>
                <a:cubicBezTo>
                  <a:pt x="153656" y="69684"/>
                  <a:pt x="20846" y="21235"/>
                  <a:pt x="128587" y="57150"/>
                </a:cubicBezTo>
                <a:cubicBezTo>
                  <a:pt x="142875" y="71437"/>
                  <a:pt x="154638" y="88804"/>
                  <a:pt x="171450" y="100012"/>
                </a:cubicBezTo>
                <a:cubicBezTo>
                  <a:pt x="183981" y="108366"/>
                  <a:pt x="200842" y="107565"/>
                  <a:pt x="214312" y="114300"/>
                </a:cubicBezTo>
                <a:cubicBezTo>
                  <a:pt x="229671" y="121979"/>
                  <a:pt x="243288" y="132775"/>
                  <a:pt x="257175" y="142875"/>
                </a:cubicBezTo>
                <a:cubicBezTo>
                  <a:pt x="295691" y="170887"/>
                  <a:pt x="345057" y="188974"/>
                  <a:pt x="371475" y="228600"/>
                </a:cubicBezTo>
                <a:cubicBezTo>
                  <a:pt x="381000" y="242887"/>
                  <a:pt x="388563" y="258699"/>
                  <a:pt x="400050" y="271462"/>
                </a:cubicBezTo>
                <a:cubicBezTo>
                  <a:pt x="431589" y="306506"/>
                  <a:pt x="473910" y="332247"/>
                  <a:pt x="500062" y="371475"/>
                </a:cubicBezTo>
                <a:cubicBezTo>
                  <a:pt x="509587" y="385762"/>
                  <a:pt x="517229" y="401503"/>
                  <a:pt x="528637" y="414337"/>
                </a:cubicBezTo>
                <a:cubicBezTo>
                  <a:pt x="555485" y="444541"/>
                  <a:pt x="591946" y="466438"/>
                  <a:pt x="614362" y="500062"/>
                </a:cubicBezTo>
                <a:lnTo>
                  <a:pt x="700087" y="628650"/>
                </a:lnTo>
                <a:cubicBezTo>
                  <a:pt x="729861" y="673311"/>
                  <a:pt x="742801" y="691247"/>
                  <a:pt x="771525" y="742950"/>
                </a:cubicBezTo>
                <a:cubicBezTo>
                  <a:pt x="781869" y="761568"/>
                  <a:pt x="789533" y="781608"/>
                  <a:pt x="800100" y="800100"/>
                </a:cubicBezTo>
                <a:cubicBezTo>
                  <a:pt x="808619" y="815009"/>
                  <a:pt x="820156" y="828053"/>
                  <a:pt x="828675" y="842962"/>
                </a:cubicBezTo>
                <a:cubicBezTo>
                  <a:pt x="839242" y="861454"/>
                  <a:pt x="844871" y="882781"/>
                  <a:pt x="857250" y="900112"/>
                </a:cubicBezTo>
                <a:cubicBezTo>
                  <a:pt x="868994" y="916554"/>
                  <a:pt x="885825" y="928687"/>
                  <a:pt x="900112" y="942975"/>
                </a:cubicBezTo>
                <a:cubicBezTo>
                  <a:pt x="904875" y="957262"/>
                  <a:pt x="907665" y="972367"/>
                  <a:pt x="914400" y="985837"/>
                </a:cubicBezTo>
                <a:cubicBezTo>
                  <a:pt x="922079" y="1001196"/>
                  <a:pt x="936211" y="1012917"/>
                  <a:pt x="942975" y="1028700"/>
                </a:cubicBezTo>
                <a:cubicBezTo>
                  <a:pt x="978796" y="1112283"/>
                  <a:pt x="936551" y="1065140"/>
                  <a:pt x="971550" y="1100137"/>
                </a:cubicBezTo>
              </a:path>
            </a:pathLst>
          </a:cu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5143500" y="3914775"/>
            <a:ext cx="576578" cy="1630180"/>
          </a:xfrm>
          <a:custGeom>
            <a:avLst/>
            <a:gdLst>
              <a:gd name="connsiteX0" fmla="*/ 485775 w 576578"/>
              <a:gd name="connsiteY0" fmla="*/ 0 h 1630180"/>
              <a:gd name="connsiteX1" fmla="*/ 500063 w 576578"/>
              <a:gd name="connsiteY1" fmla="*/ 385763 h 1630180"/>
              <a:gd name="connsiteX2" fmla="*/ 485775 w 576578"/>
              <a:gd name="connsiteY2" fmla="*/ 471488 h 1630180"/>
              <a:gd name="connsiteX3" fmla="*/ 471488 w 576578"/>
              <a:gd name="connsiteY3" fmla="*/ 614363 h 1630180"/>
              <a:gd name="connsiteX4" fmla="*/ 414338 w 576578"/>
              <a:gd name="connsiteY4" fmla="*/ 771525 h 1630180"/>
              <a:gd name="connsiteX5" fmla="*/ 400050 w 576578"/>
              <a:gd name="connsiteY5" fmla="*/ 814388 h 1630180"/>
              <a:gd name="connsiteX6" fmla="*/ 371475 w 576578"/>
              <a:gd name="connsiteY6" fmla="*/ 857250 h 1630180"/>
              <a:gd name="connsiteX7" fmla="*/ 342900 w 576578"/>
              <a:gd name="connsiteY7" fmla="*/ 914400 h 1630180"/>
              <a:gd name="connsiteX8" fmla="*/ 285750 w 576578"/>
              <a:gd name="connsiteY8" fmla="*/ 1014413 h 1630180"/>
              <a:gd name="connsiteX9" fmla="*/ 257175 w 576578"/>
              <a:gd name="connsiteY9" fmla="*/ 1100138 h 1630180"/>
              <a:gd name="connsiteX10" fmla="*/ 228600 w 576578"/>
              <a:gd name="connsiteY10" fmla="*/ 1143000 h 1630180"/>
              <a:gd name="connsiteX11" fmla="*/ 214313 w 576578"/>
              <a:gd name="connsiteY11" fmla="*/ 1185863 h 1630180"/>
              <a:gd name="connsiteX12" fmla="*/ 185738 w 576578"/>
              <a:gd name="connsiteY12" fmla="*/ 1285875 h 1630180"/>
              <a:gd name="connsiteX13" fmla="*/ 157163 w 576578"/>
              <a:gd name="connsiteY13" fmla="*/ 1328738 h 1630180"/>
              <a:gd name="connsiteX14" fmla="*/ 128588 w 576578"/>
              <a:gd name="connsiteY14" fmla="*/ 1414463 h 1630180"/>
              <a:gd name="connsiteX15" fmla="*/ 114300 w 576578"/>
              <a:gd name="connsiteY15" fmla="*/ 1457325 h 1630180"/>
              <a:gd name="connsiteX16" fmla="*/ 100013 w 576578"/>
              <a:gd name="connsiteY16" fmla="*/ 1614488 h 1630180"/>
              <a:gd name="connsiteX17" fmla="*/ 57150 w 576578"/>
              <a:gd name="connsiteY17" fmla="*/ 1585913 h 1630180"/>
              <a:gd name="connsiteX18" fmla="*/ 28575 w 576578"/>
              <a:gd name="connsiteY18" fmla="*/ 1543050 h 1630180"/>
              <a:gd name="connsiteX19" fmla="*/ 0 w 576578"/>
              <a:gd name="connsiteY19" fmla="*/ 1485900 h 163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6578" h="1630180">
                <a:moveTo>
                  <a:pt x="485775" y="0"/>
                </a:moveTo>
                <a:cubicBezTo>
                  <a:pt x="576578" y="136207"/>
                  <a:pt x="523248" y="37982"/>
                  <a:pt x="500063" y="385763"/>
                </a:cubicBezTo>
                <a:cubicBezTo>
                  <a:pt x="498136" y="414668"/>
                  <a:pt x="489368" y="442743"/>
                  <a:pt x="485775" y="471488"/>
                </a:cubicBezTo>
                <a:cubicBezTo>
                  <a:pt x="479838" y="518981"/>
                  <a:pt x="480308" y="567320"/>
                  <a:pt x="471488" y="614363"/>
                </a:cubicBezTo>
                <a:cubicBezTo>
                  <a:pt x="463984" y="654386"/>
                  <a:pt x="429253" y="731752"/>
                  <a:pt x="414338" y="771525"/>
                </a:cubicBezTo>
                <a:cubicBezTo>
                  <a:pt x="409050" y="785627"/>
                  <a:pt x="406785" y="800917"/>
                  <a:pt x="400050" y="814388"/>
                </a:cubicBezTo>
                <a:cubicBezTo>
                  <a:pt x="392371" y="829746"/>
                  <a:pt x="379994" y="842341"/>
                  <a:pt x="371475" y="857250"/>
                </a:cubicBezTo>
                <a:cubicBezTo>
                  <a:pt x="360908" y="875742"/>
                  <a:pt x="352425" y="895350"/>
                  <a:pt x="342900" y="914400"/>
                </a:cubicBezTo>
                <a:cubicBezTo>
                  <a:pt x="303660" y="1071365"/>
                  <a:pt x="363132" y="875126"/>
                  <a:pt x="285750" y="1014413"/>
                </a:cubicBezTo>
                <a:cubicBezTo>
                  <a:pt x="271122" y="1040743"/>
                  <a:pt x="273883" y="1075076"/>
                  <a:pt x="257175" y="1100138"/>
                </a:cubicBezTo>
                <a:lnTo>
                  <a:pt x="228600" y="1143000"/>
                </a:lnTo>
                <a:cubicBezTo>
                  <a:pt x="223838" y="1157288"/>
                  <a:pt x="218450" y="1171382"/>
                  <a:pt x="214313" y="1185863"/>
                </a:cubicBezTo>
                <a:cubicBezTo>
                  <a:pt x="208211" y="1207220"/>
                  <a:pt x="197155" y="1263042"/>
                  <a:pt x="185738" y="1285875"/>
                </a:cubicBezTo>
                <a:cubicBezTo>
                  <a:pt x="178059" y="1301234"/>
                  <a:pt x="164137" y="1313046"/>
                  <a:pt x="157163" y="1328738"/>
                </a:cubicBezTo>
                <a:cubicBezTo>
                  <a:pt x="144930" y="1356263"/>
                  <a:pt x="138113" y="1385888"/>
                  <a:pt x="128588" y="1414463"/>
                </a:cubicBezTo>
                <a:lnTo>
                  <a:pt x="114300" y="1457325"/>
                </a:lnTo>
                <a:cubicBezTo>
                  <a:pt x="109538" y="1509713"/>
                  <a:pt x="121377" y="1566418"/>
                  <a:pt x="100013" y="1614488"/>
                </a:cubicBezTo>
                <a:cubicBezTo>
                  <a:pt x="93039" y="1630180"/>
                  <a:pt x="69292" y="1598055"/>
                  <a:pt x="57150" y="1585913"/>
                </a:cubicBezTo>
                <a:cubicBezTo>
                  <a:pt x="45008" y="1573771"/>
                  <a:pt x="38100" y="1557338"/>
                  <a:pt x="28575" y="1543050"/>
                </a:cubicBezTo>
                <a:cubicBezTo>
                  <a:pt x="12158" y="1493798"/>
                  <a:pt x="24937" y="1510837"/>
                  <a:pt x="0" y="1485900"/>
                </a:cubicBezTo>
              </a:path>
            </a:pathLst>
          </a:cu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5529263" y="3945651"/>
            <a:ext cx="274829" cy="197724"/>
          </a:xfrm>
          <a:custGeom>
            <a:avLst/>
            <a:gdLst>
              <a:gd name="connsiteX0" fmla="*/ 0 w 274829"/>
              <a:gd name="connsiteY0" fmla="*/ 169149 h 197724"/>
              <a:gd name="connsiteX1" fmla="*/ 100012 w 274829"/>
              <a:gd name="connsiteY1" fmla="*/ 140574 h 197724"/>
              <a:gd name="connsiteX2" fmla="*/ 128587 w 274829"/>
              <a:gd name="connsiteY2" fmla="*/ 97712 h 197724"/>
              <a:gd name="connsiteX3" fmla="*/ 142875 w 274829"/>
              <a:gd name="connsiteY3" fmla="*/ 26274 h 197724"/>
              <a:gd name="connsiteX4" fmla="*/ 200025 w 274829"/>
              <a:gd name="connsiteY4" fmla="*/ 97712 h 197724"/>
              <a:gd name="connsiteX5" fmla="*/ 228600 w 274829"/>
              <a:gd name="connsiteY5" fmla="*/ 140574 h 197724"/>
              <a:gd name="connsiteX6" fmla="*/ 271462 w 274829"/>
              <a:gd name="connsiteY6" fmla="*/ 197724 h 1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829" h="197724">
                <a:moveTo>
                  <a:pt x="0" y="169149"/>
                </a:moveTo>
                <a:cubicBezTo>
                  <a:pt x="3737" y="168215"/>
                  <a:pt x="90693" y="148029"/>
                  <a:pt x="100012" y="140574"/>
                </a:cubicBezTo>
                <a:cubicBezTo>
                  <a:pt x="113420" y="129847"/>
                  <a:pt x="119062" y="111999"/>
                  <a:pt x="128587" y="97712"/>
                </a:cubicBezTo>
                <a:cubicBezTo>
                  <a:pt x="133350" y="73899"/>
                  <a:pt x="123448" y="40845"/>
                  <a:pt x="142875" y="26274"/>
                </a:cubicBezTo>
                <a:cubicBezTo>
                  <a:pt x="177907" y="0"/>
                  <a:pt x="198165" y="93993"/>
                  <a:pt x="200025" y="97712"/>
                </a:cubicBezTo>
                <a:cubicBezTo>
                  <a:pt x="207704" y="113070"/>
                  <a:pt x="217607" y="127383"/>
                  <a:pt x="228600" y="140574"/>
                </a:cubicBezTo>
                <a:cubicBezTo>
                  <a:pt x="274829" y="196050"/>
                  <a:pt x="271462" y="161052"/>
                  <a:pt x="271462" y="197724"/>
                </a:cubicBezTo>
              </a:path>
            </a:pathLst>
          </a:cu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4128673" y="4275867"/>
            <a:ext cx="200440" cy="196121"/>
          </a:xfrm>
          <a:custGeom>
            <a:avLst/>
            <a:gdLst>
              <a:gd name="connsiteX0" fmla="*/ 114715 w 200440"/>
              <a:gd name="connsiteY0" fmla="*/ 196121 h 196121"/>
              <a:gd name="connsiteX1" fmla="*/ 100427 w 200440"/>
              <a:gd name="connsiteY1" fmla="*/ 138971 h 196121"/>
              <a:gd name="connsiteX2" fmla="*/ 28990 w 200440"/>
              <a:gd name="connsiteY2" fmla="*/ 53246 h 196121"/>
              <a:gd name="connsiteX3" fmla="*/ 14702 w 200440"/>
              <a:gd name="connsiteY3" fmla="*/ 10383 h 196121"/>
              <a:gd name="connsiteX4" fmla="*/ 157577 w 200440"/>
              <a:gd name="connsiteY4" fmla="*/ 24671 h 196121"/>
              <a:gd name="connsiteX5" fmla="*/ 200440 w 200440"/>
              <a:gd name="connsiteY5" fmla="*/ 38958 h 19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40" h="196121">
                <a:moveTo>
                  <a:pt x="114715" y="196121"/>
                </a:moveTo>
                <a:cubicBezTo>
                  <a:pt x="109952" y="177071"/>
                  <a:pt x="108162" y="157020"/>
                  <a:pt x="100427" y="138971"/>
                </a:cubicBezTo>
                <a:cubicBezTo>
                  <a:pt x="85508" y="104160"/>
                  <a:pt x="54738" y="78994"/>
                  <a:pt x="28990" y="53246"/>
                </a:cubicBezTo>
                <a:cubicBezTo>
                  <a:pt x="24227" y="38958"/>
                  <a:pt x="0" y="13650"/>
                  <a:pt x="14702" y="10383"/>
                </a:cubicBezTo>
                <a:cubicBezTo>
                  <a:pt x="61425" y="0"/>
                  <a:pt x="110271" y="17393"/>
                  <a:pt x="157577" y="24671"/>
                </a:cubicBezTo>
                <a:cubicBezTo>
                  <a:pt x="172462" y="26961"/>
                  <a:pt x="200440" y="38958"/>
                  <a:pt x="200440" y="38958"/>
                </a:cubicBezTo>
              </a:path>
            </a:pathLst>
          </a:cu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05400" y="556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Use cases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2600" y="6248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Fig1. Use case diagram of online voting system</a:t>
            </a:r>
            <a:endParaRPr lang="en-US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0400" y="3886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Cast vote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9600" y="4191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   voter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304800"/>
            <a:ext cx="967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Example of Use Case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229600" cy="4525963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Interaction diagram: Details of how operations are carried out.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Dynamic in nature.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Organized according to time.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81000"/>
            <a:ext cx="967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Sequence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To plan and understand the detailed functionality of an existing or future scenario.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To see how objects and components interact with each other 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To represent the details of UML use case.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33400"/>
            <a:ext cx="967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Purpose of Sequence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Arrow 36"/>
          <p:cNvSpPr/>
          <p:nvPr/>
        </p:nvSpPr>
        <p:spPr>
          <a:xfrm>
            <a:off x="457200" y="2209800"/>
            <a:ext cx="4267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57200" y="3352800"/>
            <a:ext cx="4191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57200" y="4953000"/>
            <a:ext cx="4114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29400" y="2286000"/>
            <a:ext cx="304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1219200"/>
            <a:ext cx="1752600" cy="381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515100" y="1866106"/>
            <a:ext cx="5334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9800" y="1219200"/>
            <a:ext cx="19812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dobe Gothic Std B" pitchFamily="34" charset="-128"/>
                <a:ea typeface="Adobe Gothic Std B" pitchFamily="34" charset="-128"/>
              </a:rPr>
              <a:t>Object1:  </a:t>
            </a:r>
            <a:r>
              <a:rPr lang="en-US" u="sng" dirty="0" err="1" smtClean="0">
                <a:latin typeface="Adobe Gothic Std B" pitchFamily="34" charset="-128"/>
                <a:ea typeface="Adobe Gothic Std B" pitchFamily="34" charset="-128"/>
              </a:rPr>
              <a:t>ClassA</a:t>
            </a:r>
            <a:endParaRPr lang="en-US" u="sng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00600" y="4495800"/>
            <a:ext cx="1600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724400" y="5029200"/>
            <a:ext cx="1676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24400" y="5715000"/>
            <a:ext cx="1600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5295503" y="6209903"/>
            <a:ext cx="533400" cy="794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5410200" y="6324600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372497" y="6362303"/>
            <a:ext cx="304006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7000" y="4343400"/>
            <a:ext cx="2667000" cy="3810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Synchronous message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7000" y="4800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Asynchronous return</a:t>
            </a: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 message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77000" y="5410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Asynchronous create </a:t>
            </a: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message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53200" y="6248400"/>
            <a:ext cx="23622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Delete message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24400" y="5410200"/>
            <a:ext cx="16002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&lt;&lt;create&gt;&gt;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1200" y="2971800"/>
            <a:ext cx="2362200" cy="1066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791200" y="32766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72200" y="3124200"/>
            <a:ext cx="22860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6324600" y="3047206"/>
            <a:ext cx="1516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91200" y="2971800"/>
            <a:ext cx="6096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alt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91200" y="3276600"/>
            <a:ext cx="16002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[condition]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5791200" y="3657600"/>
            <a:ext cx="23622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91200" y="3657600"/>
            <a:ext cx="16002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[else]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304800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Symbols of Sequence Diagram</a:t>
            </a:r>
          </a:p>
          <a:p>
            <a:endParaRPr lang="en-US" sz="3600" dirty="0"/>
          </a:p>
        </p:txBody>
      </p:sp>
      <p:sp>
        <p:nvSpPr>
          <p:cNvPr id="31" name="Right Arrow 30"/>
          <p:cNvSpPr/>
          <p:nvPr/>
        </p:nvSpPr>
        <p:spPr>
          <a:xfrm>
            <a:off x="457200" y="990600"/>
            <a:ext cx="4267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" y="1295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Lifeline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200" y="25146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Activation  box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3657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Alternate  symbol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5257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Message  symbol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48200" y="4191000"/>
            <a:ext cx="4267200" cy="25146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124200" y="3352800"/>
            <a:ext cx="228600" cy="3200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6488668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Fig2: Sequence diagram of log in procedure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209800"/>
            <a:ext cx="152400" cy="449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600200"/>
            <a:ext cx="10668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1600200"/>
            <a:ext cx="10668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1600200"/>
            <a:ext cx="10668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7" name="Straight Connector 16"/>
          <p:cNvCxnSpPr>
            <a:stCxn id="8" idx="2"/>
            <a:endCxn id="25" idx="0"/>
          </p:cNvCxnSpPr>
          <p:nvPr/>
        </p:nvCxnSpPr>
        <p:spPr>
          <a:xfrm rot="16200000" flipH="1">
            <a:off x="2609850" y="2724150"/>
            <a:ext cx="1219200" cy="381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86600" y="1600200"/>
            <a:ext cx="16002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9" name="Straight Connector 18"/>
          <p:cNvCxnSpPr>
            <a:stCxn id="9" idx="2"/>
          </p:cNvCxnSpPr>
          <p:nvPr/>
        </p:nvCxnSpPr>
        <p:spPr>
          <a:xfrm rot="5400000">
            <a:off x="2628900" y="4381500"/>
            <a:ext cx="4495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</p:cNvCxnSpPr>
          <p:nvPr/>
        </p:nvCxnSpPr>
        <p:spPr>
          <a:xfrm rot="5400000">
            <a:off x="4038600" y="4419600"/>
            <a:ext cx="45720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"/>
          </p:cNvCxnSpPr>
          <p:nvPr/>
        </p:nvCxnSpPr>
        <p:spPr>
          <a:xfrm rot="16200000" flipH="1">
            <a:off x="5581650" y="4438650"/>
            <a:ext cx="4648200" cy="381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4200" y="25908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9600" y="1143000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28" name="Straight Connector 27"/>
          <p:cNvCxnSpPr>
            <a:stCxn id="26" idx="4"/>
          </p:cNvCxnSpPr>
          <p:nvPr/>
        </p:nvCxnSpPr>
        <p:spPr>
          <a:xfrm rot="16200000" flipH="1">
            <a:off x="590550" y="150495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" y="15240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09600" y="1676400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762000" y="1676400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8200" y="259080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335280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352800" y="4038600"/>
            <a:ext cx="13716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724400" y="38862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505200" y="4800600"/>
            <a:ext cx="28956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248400" y="46482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772400" y="5715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67" name="Straight Connector 66"/>
          <p:cNvCxnSpPr>
            <a:endCxn id="65" idx="1"/>
          </p:cNvCxnSpPr>
          <p:nvPr/>
        </p:nvCxnSpPr>
        <p:spPr>
          <a:xfrm>
            <a:off x="3352800" y="5867400"/>
            <a:ext cx="44196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19400" y="1600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Log in 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page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160020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Log in 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checker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91200" y="16002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Main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page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10400" y="160020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Log in failure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page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667000" y="3505200"/>
            <a:ext cx="5867400" cy="2819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7200" y="1828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User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209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visit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2000" y="2971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  log in (name , password)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29000" y="3733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 verify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43200" y="3505200"/>
            <a:ext cx="457200" cy="33855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alt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048000" y="3733800"/>
            <a:ext cx="15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3086100" y="36195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667000" y="38100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3086894" y="6743700"/>
            <a:ext cx="380206" cy="79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52800" y="4191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[log in valid]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724400" y="4495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redirect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6600" y="5029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[log in valid]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10" name="Straight Connector 109"/>
          <p:cNvCxnSpPr>
            <a:stCxn id="76" idx="1"/>
            <a:endCxn id="76" idx="3"/>
          </p:cNvCxnSpPr>
          <p:nvPr/>
        </p:nvCxnSpPr>
        <p:spPr>
          <a:xfrm rot="10800000" flipH="1">
            <a:off x="2667000" y="4914900"/>
            <a:ext cx="5867400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876800" y="54864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redirect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1000" y="228600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Example of Sequence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183880" cy="105156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solidFill>
                  <a:schemeClr val="accent1"/>
                </a:solidFill>
                <a:effectLst/>
              </a:rPr>
              <a:t> </a:t>
            </a:r>
            <a:endParaRPr lang="en-US" sz="3200" dirty="0" smtClean="0">
              <a:solidFill>
                <a:schemeClr val="accent1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79248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Illustration and interactions between objects.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Emphasizes the messages exchanged between objects in an application</a:t>
            </a:r>
          </a:p>
          <a:p>
            <a:pPr eaLnBrk="1" hangingPunct="1"/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Expresses the context of a group of objects.</a:t>
            </a:r>
          </a:p>
          <a:p>
            <a:pPr eaLnBrk="1" hangingPunct="1"/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Represents a Collaboration and Interaction.</a:t>
            </a:r>
          </a:p>
          <a:p>
            <a:pPr eaLnBrk="1" hangingPunct="1"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228600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Collaboration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183880" cy="4187952"/>
          </a:xfrm>
        </p:spPr>
        <p:txBody>
          <a:bodyPr/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Shows the objects and relationships involved in an interaction.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Shows the sequence of messages exchanged among the objects during the interaction. </a:t>
            </a:r>
            <a:endParaRPr lang="en-US" sz="2800" dirty="0" smtClean="0">
              <a:solidFill>
                <a:srgbClr val="0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Purpose of Collaboration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Arrow 36"/>
          <p:cNvSpPr/>
          <p:nvPr/>
        </p:nvSpPr>
        <p:spPr>
          <a:xfrm>
            <a:off x="457200" y="2209800"/>
            <a:ext cx="4267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57200" y="3352800"/>
            <a:ext cx="4191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57200" y="4953000"/>
            <a:ext cx="4114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29400" y="2286000"/>
            <a:ext cx="304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1219200"/>
            <a:ext cx="1752600" cy="381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515100" y="1866106"/>
            <a:ext cx="5334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9800" y="1219200"/>
            <a:ext cx="19812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dobe Gothic Std B" pitchFamily="34" charset="-128"/>
                <a:ea typeface="Adobe Gothic Std B" pitchFamily="34" charset="-128"/>
              </a:rPr>
              <a:t>Object1:  </a:t>
            </a:r>
            <a:r>
              <a:rPr lang="en-US" u="sng" dirty="0" err="1" smtClean="0">
                <a:latin typeface="Adobe Gothic Std B" pitchFamily="34" charset="-128"/>
                <a:ea typeface="Adobe Gothic Std B" pitchFamily="34" charset="-128"/>
              </a:rPr>
              <a:t>ClassA</a:t>
            </a:r>
            <a:endParaRPr lang="en-US" u="sng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00600" y="4495800"/>
            <a:ext cx="1600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724400" y="5029200"/>
            <a:ext cx="1676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24400" y="5715000"/>
            <a:ext cx="1600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5295503" y="6209903"/>
            <a:ext cx="533400" cy="794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5410200" y="6324600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372497" y="6362303"/>
            <a:ext cx="304006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7000" y="4343400"/>
            <a:ext cx="2667000" cy="3810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Synchronous message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7000" y="4800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Asynchronous return</a:t>
            </a: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 message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77000" y="5410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Asynchronous create </a:t>
            </a: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message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53200" y="6248400"/>
            <a:ext cx="23622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Delete message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24400" y="5410200"/>
            <a:ext cx="16002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&lt;&lt;create&gt;&gt;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1200" y="2971800"/>
            <a:ext cx="2362200" cy="1066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791200" y="32766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72200" y="3124200"/>
            <a:ext cx="22860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6324600" y="3047206"/>
            <a:ext cx="1516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91200" y="2971800"/>
            <a:ext cx="6096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alt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91200" y="3276600"/>
            <a:ext cx="16002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[condition]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5791200" y="3657600"/>
            <a:ext cx="23622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91200" y="3657600"/>
            <a:ext cx="16002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[else]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152400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Symbols of Collaboration Diagram</a:t>
            </a:r>
          </a:p>
          <a:p>
            <a:endParaRPr lang="en-US" sz="3600" dirty="0"/>
          </a:p>
        </p:txBody>
      </p:sp>
      <p:sp>
        <p:nvSpPr>
          <p:cNvPr id="31" name="Right Arrow 30"/>
          <p:cNvSpPr/>
          <p:nvPr/>
        </p:nvSpPr>
        <p:spPr>
          <a:xfrm>
            <a:off x="457200" y="990600"/>
            <a:ext cx="4267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" y="1295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Lifeline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200" y="25146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Activation  box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3657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Alternate  symbol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5257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Message  symbol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48200" y="4191000"/>
            <a:ext cx="4267200" cy="25146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524000"/>
          <a:ext cx="7239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54292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Farah </a:t>
                      </a:r>
                      <a:r>
                        <a:rPr lang="en-US" cap="none" spc="0" dirty="0" err="1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Nawar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11608001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cap="none" spc="0" dirty="0" err="1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Ashik</a:t>
                      </a:r>
                      <a:r>
                        <a:rPr lang="en-US" cap="none" spc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Ahmed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11608002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cap="none" spc="0" dirty="0" err="1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Tanvir</a:t>
                      </a:r>
                      <a:r>
                        <a:rPr lang="en-US" cap="none" spc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Ahmed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11608003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cap="none" spc="0" dirty="0" err="1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Jawad</a:t>
                      </a:r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</a:t>
                      </a:r>
                      <a:r>
                        <a:rPr lang="en-US" cap="none" spc="0" dirty="0" err="1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Shafi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11608004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Sharif Islam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11608005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cap="none" spc="0" dirty="0" err="1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Rakib</a:t>
                      </a:r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</a:t>
                      </a:r>
                      <a:r>
                        <a:rPr lang="en-US" cap="none" spc="0" dirty="0" err="1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Mazumder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11608006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cap="none" spc="0" dirty="0" err="1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Saniuzzaman</a:t>
                      </a:r>
                      <a:r>
                        <a:rPr lang="en-US" cap="none" spc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Robin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spc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11608007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609600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 </a:t>
            </a:r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Prepared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124200" y="3429000"/>
            <a:ext cx="228600" cy="3200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0" y="648866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Fig2: collaboration diagram of log in procedure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286000"/>
            <a:ext cx="152400" cy="449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1676400"/>
            <a:ext cx="10668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1676400"/>
            <a:ext cx="10668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676400"/>
            <a:ext cx="10668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2"/>
            <a:endCxn id="25" idx="0"/>
          </p:cNvCxnSpPr>
          <p:nvPr/>
        </p:nvCxnSpPr>
        <p:spPr>
          <a:xfrm rot="16200000" flipH="1">
            <a:off x="2609850" y="2800350"/>
            <a:ext cx="1219200" cy="381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86600" y="1676400"/>
            <a:ext cx="16002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2"/>
          </p:cNvCxnSpPr>
          <p:nvPr/>
        </p:nvCxnSpPr>
        <p:spPr>
          <a:xfrm rot="5400000">
            <a:off x="2628900" y="4457700"/>
            <a:ext cx="4495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</p:cNvCxnSpPr>
          <p:nvPr/>
        </p:nvCxnSpPr>
        <p:spPr>
          <a:xfrm rot="5400000">
            <a:off x="4038600" y="4495800"/>
            <a:ext cx="45720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"/>
          </p:cNvCxnSpPr>
          <p:nvPr/>
        </p:nvCxnSpPr>
        <p:spPr>
          <a:xfrm rot="16200000" flipH="1">
            <a:off x="5581650" y="4514850"/>
            <a:ext cx="4648200" cy="381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4200" y="2667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9600" y="1219200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4"/>
          </p:cNvCxnSpPr>
          <p:nvPr/>
        </p:nvCxnSpPr>
        <p:spPr>
          <a:xfrm rot="16200000" flipH="1">
            <a:off x="590550" y="158115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" y="16002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09600" y="1752600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762000" y="1752600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8200" y="266700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342900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352800" y="4114800"/>
            <a:ext cx="13716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724400" y="39624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505200" y="4876800"/>
            <a:ext cx="28956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248400" y="47244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772400" y="57912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endCxn id="65" idx="1"/>
          </p:cNvCxnSpPr>
          <p:nvPr/>
        </p:nvCxnSpPr>
        <p:spPr>
          <a:xfrm>
            <a:off x="3352800" y="5943600"/>
            <a:ext cx="44196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19400" y="1676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 in </a:t>
            </a:r>
          </a:p>
          <a:p>
            <a:r>
              <a:rPr lang="en-US" sz="1400" dirty="0" smtClean="0"/>
              <a:t>page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343400" y="1676401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 in </a:t>
            </a:r>
          </a:p>
          <a:p>
            <a:r>
              <a:rPr lang="en-US" sz="1400" dirty="0" smtClean="0"/>
              <a:t>checker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91200" y="16764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</a:t>
            </a:r>
          </a:p>
          <a:p>
            <a:r>
              <a:rPr lang="en-US" sz="1400" dirty="0" smtClean="0"/>
              <a:t>page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10400" y="167640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 in failure</a:t>
            </a:r>
          </a:p>
          <a:p>
            <a:r>
              <a:rPr lang="en-US" sz="1400" dirty="0" smtClean="0"/>
              <a:t>page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667000" y="3581400"/>
            <a:ext cx="5867400" cy="2819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57200" y="1905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600200" y="2286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1:visit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62000" y="30480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2:log in (name , password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429000" y="3810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2.1:verify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743200" y="3581400"/>
            <a:ext cx="457200" cy="30777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alt</a:t>
            </a:r>
            <a:endParaRPr lang="en-US" sz="140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048000" y="3810000"/>
            <a:ext cx="15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3086100" y="36957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667000" y="38862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3086894" y="6819900"/>
            <a:ext cx="380206" cy="79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52800" y="4267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[log in valid]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648200" y="4495800"/>
            <a:ext cx="1219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2.2:redirect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76600" y="5105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[log in valid]</a:t>
            </a:r>
            <a:endParaRPr lang="en-US" sz="1400" dirty="0"/>
          </a:p>
        </p:txBody>
      </p:sp>
      <p:cxnSp>
        <p:nvCxnSpPr>
          <p:cNvPr id="110" name="Straight Connector 109"/>
          <p:cNvCxnSpPr>
            <a:stCxn id="76" idx="1"/>
            <a:endCxn id="76" idx="3"/>
          </p:cNvCxnSpPr>
          <p:nvPr/>
        </p:nvCxnSpPr>
        <p:spPr>
          <a:xfrm rot="10800000" flipH="1">
            <a:off x="2667000" y="4991100"/>
            <a:ext cx="5867400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876800" y="5562600"/>
            <a:ext cx="1219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2.3:redirect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-152400" y="228600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Example of Collaboration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Represents the 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flow from one activity to another activity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Organized according to actions.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Represents the internal behavior of a method or a use case.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Deals 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with all type of flow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control.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304800"/>
            <a:ext cx="541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Activity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To draw 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the activity flow of a system.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To describe 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the sequence from one activity to another.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To describe 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the parallel, branched and concurrent flow of the system.</a:t>
            </a: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3048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Purpose of Activity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Arrow 35"/>
          <p:cNvSpPr/>
          <p:nvPr/>
        </p:nvSpPr>
        <p:spPr>
          <a:xfrm>
            <a:off x="457200" y="685800"/>
            <a:ext cx="4876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81000" y="1752600"/>
            <a:ext cx="4876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81000" y="2667000"/>
            <a:ext cx="4876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57200" y="3886200"/>
            <a:ext cx="4800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81000" y="5181600"/>
            <a:ext cx="4876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4582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Initial state                          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Activity /Activity state         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                    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Sub activity state                 </a:t>
            </a: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</a:t>
            </a: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Synchronization    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6858000" y="10668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6400800" y="2743200"/>
            <a:ext cx="1371600" cy="609600"/>
          </a:xfrm>
          <a:prstGeom prst="flowChartAlternate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0" y="3124200"/>
            <a:ext cx="182880" cy="1828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895600"/>
            <a:ext cx="182880" cy="1828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7498080" y="2971800"/>
            <a:ext cx="76200" cy="24384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553200" y="5040868"/>
            <a:ext cx="1143000" cy="3048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294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6629400" y="3886200"/>
            <a:ext cx="914400" cy="609600"/>
          </a:xfrm>
          <a:prstGeom prst="diamond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400800" y="1905000"/>
            <a:ext cx="1219200" cy="4572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532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91200" y="5484812"/>
            <a:ext cx="2590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791200" y="5715000"/>
            <a:ext cx="1143000" cy="29313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67400" y="56388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391400" y="5715000"/>
            <a:ext cx="1143000" cy="29313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67600" y="56388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7159346" y="5401986"/>
            <a:ext cx="164068" cy="4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6365080" y="5598320"/>
            <a:ext cx="228600" cy="4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7812880" y="5598320"/>
            <a:ext cx="228600" cy="4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6394966" y="6090166"/>
            <a:ext cx="16406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7804666" y="6128266"/>
            <a:ext cx="24026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15000" y="6172200"/>
            <a:ext cx="2819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7083146" y="6251854"/>
            <a:ext cx="164068" cy="4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705600" y="6324600"/>
            <a:ext cx="990600" cy="3048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29400" y="624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66800" y="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Symbols of Activity Diagram</a:t>
            </a:r>
          </a:p>
          <a:p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5800" y="4191000"/>
            <a:ext cx="1981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Decision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24200" y="11430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>
            <a:off x="3429000" y="1295400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10000" y="1066800"/>
            <a:ext cx="1066800" cy="533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rot="5400000">
            <a:off x="4114800" y="18288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3810000" y="2057400"/>
            <a:ext cx="1143000" cy="106680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6" name="Straight Arrow Connector 15"/>
          <p:cNvCxnSpPr>
            <a:stCxn id="14" idx="2"/>
            <a:endCxn id="20" idx="0"/>
          </p:cNvCxnSpPr>
          <p:nvPr/>
        </p:nvCxnSpPr>
        <p:spPr>
          <a:xfrm rot="16200000" flipH="1">
            <a:off x="4171950" y="3333750"/>
            <a:ext cx="4572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0" y="3581400"/>
            <a:ext cx="1219200" cy="228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90800" y="4114800"/>
            <a:ext cx="1219200" cy="533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14600" y="4800600"/>
            <a:ext cx="1371600" cy="533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14600" y="5562600"/>
            <a:ext cx="1371600" cy="533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00600" y="4038600"/>
            <a:ext cx="1219200" cy="533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76800" y="4953000"/>
            <a:ext cx="1295400" cy="533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953000" y="5715000"/>
            <a:ext cx="1600200" cy="609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c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34200" y="4114800"/>
            <a:ext cx="1600200" cy="609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91400" y="5105400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39" name="Straight Arrow Connector 38"/>
          <p:cNvCxnSpPr>
            <a:stCxn id="31" idx="2"/>
          </p:cNvCxnSpPr>
          <p:nvPr/>
        </p:nvCxnSpPr>
        <p:spPr>
          <a:xfrm rot="5400000">
            <a:off x="7524750" y="4819650"/>
            <a:ext cx="30480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0" y="10668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Input 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password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22860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Check validity</a:t>
            </a:r>
          </a:p>
        </p:txBody>
      </p:sp>
      <p:cxnSp>
        <p:nvCxnSpPr>
          <p:cNvPr id="51" name="Shape 50"/>
          <p:cNvCxnSpPr/>
          <p:nvPr/>
        </p:nvCxnSpPr>
        <p:spPr>
          <a:xfrm rot="5400000" flipH="1" flipV="1">
            <a:off x="4669795" y="1578605"/>
            <a:ext cx="1328410" cy="762000"/>
          </a:xfrm>
          <a:prstGeom prst="bentConnector3">
            <a:avLst>
              <a:gd name="adj1" fmla="val 5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4" idx="3"/>
          </p:cNvCxnSpPr>
          <p:nvPr/>
        </p:nvCxnSpPr>
        <p:spPr>
          <a:xfrm rot="10800000" flipV="1">
            <a:off x="4876800" y="1296987"/>
            <a:ext cx="838200" cy="185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2"/>
            <a:endCxn id="25" idx="0"/>
          </p:cNvCxnSpPr>
          <p:nvPr/>
        </p:nvCxnSpPr>
        <p:spPr>
          <a:xfrm rot="5400000">
            <a:off x="3657600" y="3352800"/>
            <a:ext cx="3048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2"/>
            <a:endCxn id="28" idx="0"/>
          </p:cNvCxnSpPr>
          <p:nvPr/>
        </p:nvCxnSpPr>
        <p:spPr>
          <a:xfrm rot="16200000" flipH="1">
            <a:off x="4800600" y="3429000"/>
            <a:ext cx="228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2"/>
            <a:endCxn id="26" idx="0"/>
          </p:cNvCxnSpPr>
          <p:nvPr/>
        </p:nvCxnSpPr>
        <p:spPr>
          <a:xfrm rot="5400000">
            <a:off x="3124200" y="4724400"/>
            <a:ext cx="152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6" idx="2"/>
            <a:endCxn id="27" idx="0"/>
          </p:cNvCxnSpPr>
          <p:nvPr/>
        </p:nvCxnSpPr>
        <p:spPr>
          <a:xfrm rot="5400000">
            <a:off x="3086100" y="544830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7" idx="3"/>
            <a:endCxn id="29" idx="1"/>
          </p:cNvCxnSpPr>
          <p:nvPr/>
        </p:nvCxnSpPr>
        <p:spPr>
          <a:xfrm flipV="1">
            <a:off x="3886200" y="5219700"/>
            <a:ext cx="9906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7" idx="3"/>
            <a:endCxn id="30" idx="1"/>
          </p:cNvCxnSpPr>
          <p:nvPr/>
        </p:nvCxnSpPr>
        <p:spPr>
          <a:xfrm>
            <a:off x="3886200" y="5829300"/>
            <a:ext cx="10668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9" idx="3"/>
          </p:cNvCxnSpPr>
          <p:nvPr/>
        </p:nvCxnSpPr>
        <p:spPr>
          <a:xfrm>
            <a:off x="6172200" y="5219700"/>
            <a:ext cx="10668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0" idx="3"/>
          </p:cNvCxnSpPr>
          <p:nvPr/>
        </p:nvCxnSpPr>
        <p:spPr>
          <a:xfrm flipV="1">
            <a:off x="6553200" y="5486400"/>
            <a:ext cx="6858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14600" y="4114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Show candidate list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667000" y="4800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Select 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candidate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67000" y="5562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Vote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casted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53000" y="49530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Update voters data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53000" y="57912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Update 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Candidates data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934200" y="41148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Update attendance data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00600" y="4038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Submit attendance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91200" y="1676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Invalid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72000" y="3124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Valid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62400" y="64770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Fig3: Activity diagram of a voting system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9600" y="2286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Example of Activity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Shows the possible states of the object and the transitions that cause a change in state.</a:t>
            </a: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State Chart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7772400" cy="23622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800" dirty="0" smtClean="0"/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To describe the internal workings of the objects.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provides uniqueness.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4800"/>
            <a:ext cx="967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Purpose of State Chart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609600" y="1295400"/>
            <a:ext cx="2819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09600" y="2209800"/>
            <a:ext cx="2819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9600" y="3200400"/>
            <a:ext cx="2819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09600" y="4267200"/>
            <a:ext cx="2819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09600" y="5257800"/>
            <a:ext cx="2819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534400" cy="4995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     State                          </a:t>
            </a: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Start state         </a:t>
            </a: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Final state         </a:t>
            </a: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Transition         </a:t>
            </a: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Decision           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419600" y="1600200"/>
            <a:ext cx="990600" cy="533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00600" y="26670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00600" y="3581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3505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4648200" y="5486400"/>
            <a:ext cx="609600" cy="6096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4799012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81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Symbols of State Chart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43000" y="1828800"/>
            <a:ext cx="1447800" cy="914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2800" y="1828800"/>
            <a:ext cx="1447800" cy="914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00800" y="1828800"/>
            <a:ext cx="1447800" cy="914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0800" y="3429000"/>
            <a:ext cx="1447800" cy="914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0800" y="5029200"/>
            <a:ext cx="1447800" cy="914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62400" y="3276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386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 rot="5400000">
            <a:off x="6781800" y="30861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 rot="5400000">
            <a:off x="6781800" y="46863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2" idx="1"/>
            <a:endCxn id="13" idx="4"/>
          </p:cNvCxnSpPr>
          <p:nvPr/>
        </p:nvCxnSpPr>
        <p:spPr>
          <a:xfrm rot="10800000">
            <a:off x="4114800" y="3581400"/>
            <a:ext cx="22860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3" idx="0"/>
          </p:cNvCxnSpPr>
          <p:nvPr/>
        </p:nvCxnSpPr>
        <p:spPr>
          <a:xfrm rot="16200000" flipH="1">
            <a:off x="3829050" y="2990850"/>
            <a:ext cx="5334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800600" y="22860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9" idx="1"/>
          </p:cNvCxnSpPr>
          <p:nvPr/>
        </p:nvCxnSpPr>
        <p:spPr>
          <a:xfrm>
            <a:off x="2590800" y="2286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3" idx="3"/>
          </p:cNvCxnSpPr>
          <p:nvPr/>
        </p:nvCxnSpPr>
        <p:spPr>
          <a:xfrm flipV="1">
            <a:off x="2590800" y="3536763"/>
            <a:ext cx="1416237" cy="1263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8" idx="1"/>
          </p:cNvCxnSpPr>
          <p:nvPr/>
        </p:nvCxnSpPr>
        <p:spPr>
          <a:xfrm>
            <a:off x="533400" y="2286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1000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000" y="31242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Initial state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rot="5400000" flipH="1" flipV="1">
            <a:off x="438150" y="2724150"/>
            <a:ext cx="762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0" y="16764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initialization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57400" y="1066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Initial state of the object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idle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9000" y="19812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Send order request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55" name="Straight Arrow Connector 54"/>
          <p:cNvCxnSpPr>
            <a:stCxn id="50" idx="1"/>
          </p:cNvCxnSpPr>
          <p:nvPr/>
        </p:nvCxnSpPr>
        <p:spPr>
          <a:xfrm rot="10800000" flipV="1">
            <a:off x="1676400" y="1359188"/>
            <a:ext cx="381000" cy="469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2200" y="1066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transition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59" name="Straight Arrow Connector 58"/>
          <p:cNvCxnSpPr>
            <a:stCxn id="57" idx="1"/>
          </p:cNvCxnSpPr>
          <p:nvPr/>
        </p:nvCxnSpPr>
        <p:spPr>
          <a:xfrm rot="10800000" flipV="1">
            <a:off x="5410200" y="1236076"/>
            <a:ext cx="762000" cy="516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6800" y="1905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Normal exit 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00800" y="1905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Select normal 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or special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 order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7400" y="4800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Final state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3200" y="5181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Dispatch order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00800" y="358140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Order confirmation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67600" y="28194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Confirm  order</a:t>
            </a:r>
          </a:p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 (Event)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0" y="48768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Complete transaction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62200" y="2819400"/>
            <a:ext cx="129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Abnormal exit or Final state (failure)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72000" y="914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Intermediate state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86" name="Straight Arrow Connector 85"/>
          <p:cNvCxnSpPr>
            <a:stCxn id="84" idx="1"/>
          </p:cNvCxnSpPr>
          <p:nvPr/>
        </p:nvCxnSpPr>
        <p:spPr>
          <a:xfrm rot="10800000" flipV="1">
            <a:off x="4038600" y="1206788"/>
            <a:ext cx="533400" cy="469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29200" y="2971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Action</a:t>
            </a:r>
            <a:endParaRPr lang="en-US" sz="1600" dirty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89" name="Straight Arrow Connector 88"/>
          <p:cNvCxnSpPr>
            <a:stCxn id="87" idx="0"/>
          </p:cNvCxnSpPr>
          <p:nvPr/>
        </p:nvCxnSpPr>
        <p:spPr>
          <a:xfrm rot="5400000" flipH="1" flipV="1">
            <a:off x="5334000" y="2514600"/>
            <a:ext cx="685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048000" y="601980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Fig4. State chart diagram of order management of an online shopping  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Example of State Chart Diagram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4890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marL="457200" indent="-457200"/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Visual representation.</a:t>
            </a:r>
          </a:p>
          <a:p>
            <a:pPr marL="457200" indent="-457200"/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Readability and Re-Usability.</a:t>
            </a:r>
          </a:p>
          <a:p>
            <a:pPr marL="457200" indent="-457200"/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 Standard.</a:t>
            </a:r>
          </a:p>
          <a:p>
            <a:pPr marL="457200" indent="-457200"/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 Planning tool.</a:t>
            </a:r>
          </a:p>
          <a:p>
            <a:pPr marL="457200" indent="-457200"/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 Self contained and efficient.</a:t>
            </a:r>
          </a:p>
          <a:p>
            <a:pPr marL="457200" indent="-457200"/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 Hardware optimization.</a:t>
            </a: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304800"/>
            <a:ext cx="967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Advantages of UML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3058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500" b="1" dirty="0" smtClean="0">
                <a:solidFill>
                  <a:schemeClr val="accent1"/>
                </a:solidFill>
                <a:latin typeface="+mj-lt"/>
              </a:rPr>
              <a:t>                       </a:t>
            </a:r>
            <a:r>
              <a:rPr lang="en-US" sz="3500" b="1" dirty="0" smtClean="0">
                <a:solidFill>
                  <a:srgbClr val="580022"/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rgbClr val="580022"/>
                </a:solidFill>
                <a:latin typeface="Aharoni" pitchFamily="2" charset="-79"/>
                <a:cs typeface="Aharoni" pitchFamily="2" charset="-79"/>
              </a:rPr>
              <a:t>Outlines</a:t>
            </a:r>
            <a:r>
              <a:rPr lang="en-US" sz="4800" b="1" dirty="0" smtClean="0">
                <a:solidFill>
                  <a:srgbClr val="580022"/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rgbClr val="580022"/>
                </a:solidFill>
              </a:rPr>
              <a:t>  </a:t>
            </a:r>
          </a:p>
          <a:p>
            <a:pPr>
              <a:buNone/>
            </a:pPr>
            <a:r>
              <a:rPr lang="en-US" sz="3200" dirty="0" smtClean="0"/>
              <a:t>        </a:t>
            </a:r>
            <a:endParaRPr lang="en-US" dirty="0" smtClean="0"/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Introduction to UML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Basic building blocks of UML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UML diagrams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Behavioral Diagram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      1.Use case diagram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      2.Sequence diagram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      3.Collaboration diagram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      4.Statechart diagram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      5.Activity diagram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Advantages and disadvantages of UML</a:t>
            </a:r>
          </a:p>
          <a:p>
            <a:pPr>
              <a:buNone/>
            </a:pPr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 smtClean="0"/>
              <a:t> </a:t>
            </a:r>
          </a:p>
          <a:p>
            <a:pPr marL="457200" indent="-457200"/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Hardware specific.</a:t>
            </a:r>
          </a:p>
          <a:p>
            <a:pPr marL="457200" indent="-457200"/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Compile times.</a:t>
            </a:r>
          </a:p>
          <a:p>
            <a:pPr marL="457200" indent="-457200"/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Time.</a:t>
            </a:r>
          </a:p>
          <a:p>
            <a:pPr marL="457200" indent="-457200"/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Unclear who benefits.</a:t>
            </a:r>
          </a:p>
          <a:p>
            <a:pPr marL="457200" indent="-457200"/>
            <a:r>
              <a:rPr lang="en-IN" sz="2800" dirty="0" smtClean="0">
                <a:latin typeface="Adobe Gothic Std B" pitchFamily="34" charset="-128"/>
                <a:ea typeface="Adobe Gothic Std B" pitchFamily="34" charset="-128"/>
              </a:rPr>
              <a:t>Diagrams Can Get Overwhelming.</a:t>
            </a:r>
          </a:p>
          <a:p>
            <a:pPr marL="457200" indent="-457200"/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Too Much Emphasis on Design.</a:t>
            </a:r>
            <a:endParaRPr lang="en-IN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04800"/>
            <a:ext cx="967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Disadvantages of UML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⇛ </a:t>
            </a: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Unified Modeling Language (UML)</a:t>
            </a:r>
          </a:p>
          <a:p>
            <a:pPr>
              <a:buNone/>
            </a:pPr>
            <a:endParaRPr lang="en-US" sz="14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⇛ Standard Object Oriented paradigm for 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             </a:t>
            </a:r>
            <a:r>
              <a:rPr lang="en-US" sz="2800" b="1" i="1" u="sng" dirty="0" smtClean="0">
                <a:solidFill>
                  <a:srgbClr val="00B050"/>
                </a:solidFill>
                <a:latin typeface="Adobe Gothic Std B" pitchFamily="34" charset="-128"/>
                <a:ea typeface="Adobe Gothic Std B" pitchFamily="34" charset="-128"/>
              </a:rPr>
              <a:t>specifying</a:t>
            </a:r>
            <a:r>
              <a:rPr lang="en-US" sz="2800" u="sng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sz="2800" b="1" i="1" u="sng" dirty="0" smtClean="0">
                <a:solidFill>
                  <a:srgbClr val="7030A0"/>
                </a:solidFill>
                <a:latin typeface="Adobe Gothic Std B" pitchFamily="34" charset="-128"/>
                <a:ea typeface="Adobe Gothic Std B" pitchFamily="34" charset="-128"/>
              </a:rPr>
              <a:t>visualizing</a:t>
            </a:r>
            <a:r>
              <a:rPr lang="en-US" sz="2800" u="sng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and 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              </a:t>
            </a:r>
            <a:r>
              <a:rPr lang="en-US" sz="2800" b="1" i="1" u="sng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documenting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software systems.</a:t>
            </a:r>
          </a:p>
          <a:p>
            <a:pPr>
              <a:buNone/>
            </a:pP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⇛ Consider as </a:t>
            </a:r>
            <a:r>
              <a:rPr lang="en-US" sz="2800" b="1" i="1" u="sng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Software Blueprints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pPr>
              <a:buNone/>
            </a:pP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⇛ Make communication </a:t>
            </a:r>
            <a:r>
              <a:rPr lang="en-US" sz="2800" b="1" dirty="0" smtClean="0">
                <a:latin typeface="Adobe Gothic Std B" pitchFamily="34" charset="-128"/>
                <a:ea typeface="Adobe Gothic Std B" pitchFamily="34" charset="-128"/>
              </a:rPr>
              <a:t>between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i="1" dirty="0" smtClean="0">
                <a:solidFill>
                  <a:srgbClr val="00B050"/>
                </a:solidFill>
                <a:latin typeface="Adobe Gothic Std B" pitchFamily="34" charset="-128"/>
                <a:ea typeface="Adobe Gothic Std B" pitchFamily="34" charset="-128"/>
              </a:rPr>
              <a:t>technical architects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and </a:t>
            </a:r>
            <a:r>
              <a:rPr lang="en-US" sz="2800" i="1" dirty="0" smtClean="0">
                <a:solidFill>
                  <a:srgbClr val="00B050"/>
                </a:solidFill>
                <a:latin typeface="Adobe Gothic Std B" pitchFamily="34" charset="-128"/>
                <a:ea typeface="Adobe Gothic Std B" pitchFamily="34" charset="-128"/>
              </a:rPr>
              <a:t>developers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609600" y="228600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          </a:t>
            </a:r>
            <a:r>
              <a:rPr lang="en-US" sz="48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Introduction to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0"/>
            <a:ext cx="8336280" cy="6477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DAA614"/>
                </a:solidFill>
              </a:rPr>
              <a:t>  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DAA614"/>
                </a:solidFill>
              </a:rPr>
              <a:t> </a:t>
            </a:r>
            <a:endParaRPr lang="en-US" sz="3200" b="1" dirty="0" smtClean="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en-US" sz="28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sz="28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endParaRPr lang="en-US" sz="28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sz="28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endParaRPr lang="en-US" sz="28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81600" y="3122612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10200" y="1370012"/>
            <a:ext cx="12954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5400" y="2341502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Fig1.1:Use case</a:t>
            </a:r>
            <a:endParaRPr lang="en-US" sz="2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32766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fig 1.2: 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Generalization 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relationship</a:t>
            </a:r>
            <a:endParaRPr lang="en-US" sz="2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6248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1.3: </a:t>
            </a:r>
            <a:r>
              <a:rPr lang="en-US" b="1" dirty="0" smtClean="0"/>
              <a:t>Sample use </a:t>
            </a:r>
            <a:r>
              <a:rPr lang="en-US" b="1" dirty="0" smtClean="0"/>
              <a:t>case </a:t>
            </a:r>
            <a:r>
              <a:rPr lang="en-US" b="1" dirty="0" smtClean="0"/>
              <a:t>diagram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"/>
            <a:ext cx="87630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Basic Building Blocks Of UML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33400" y="4648200"/>
            <a:ext cx="3124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33400" y="3048000"/>
            <a:ext cx="3124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33400" y="1524000"/>
            <a:ext cx="3124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62600" y="3810000"/>
            <a:ext cx="1905000" cy="236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4400" y="1828800"/>
            <a:ext cx="1828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Use case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32766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Relationship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0600" y="4953000"/>
            <a:ext cx="1752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Diagram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38696" y="4343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 rot="5400000">
            <a:off x="4624396" y="5143500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86296" y="5105400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4662496" y="5486400"/>
            <a:ext cx="3048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4967296" y="5486400"/>
            <a:ext cx="3048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848600" y="4343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4"/>
          </p:cNvCxnSpPr>
          <p:nvPr/>
        </p:nvCxnSpPr>
        <p:spPr>
          <a:xfrm rot="5400000">
            <a:off x="7734300" y="5143500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96200" y="5105400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 flipV="1">
            <a:off x="7772400" y="5486400"/>
            <a:ext cx="3048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8077200" y="5486400"/>
            <a:ext cx="3048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867400" y="3962400"/>
            <a:ext cx="12954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43600" y="5105400"/>
            <a:ext cx="12954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endCxn id="42" idx="3"/>
          </p:cNvCxnSpPr>
          <p:nvPr/>
        </p:nvCxnSpPr>
        <p:spPr>
          <a:xfrm flipV="1">
            <a:off x="5334000" y="4612808"/>
            <a:ext cx="723107" cy="492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3" idx="2"/>
          </p:cNvCxnSpPr>
          <p:nvPr/>
        </p:nvCxnSpPr>
        <p:spPr>
          <a:xfrm>
            <a:off x="5334000" y="5105400"/>
            <a:ext cx="6096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6"/>
          </p:cNvCxnSpPr>
          <p:nvPr/>
        </p:nvCxnSpPr>
        <p:spPr>
          <a:xfrm>
            <a:off x="7162800" y="43434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3" idx="6"/>
          </p:cNvCxnSpPr>
          <p:nvPr/>
        </p:nvCxnSpPr>
        <p:spPr>
          <a:xfrm rot="10800000" flipV="1">
            <a:off x="7239000" y="5105400"/>
            <a:ext cx="457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2200" y="5334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Use 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case</a:t>
            </a:r>
            <a:endParaRPr lang="en-US" sz="2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3600" y="4038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Use </a:t>
            </a:r>
            <a:r>
              <a:rPr lang="en-US" sz="2000" b="1" dirty="0" smtClean="0">
                <a:latin typeface="Adobe Gothic Std B" pitchFamily="34" charset="-128"/>
                <a:ea typeface="Adobe Gothic Std B" pitchFamily="34" charset="-128"/>
              </a:rPr>
              <a:t>case</a:t>
            </a:r>
            <a:endParaRPr lang="en-US" sz="2000" b="1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1371600"/>
            <a:ext cx="883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 smtClean="0">
                <a:latin typeface="Adobe Gothic Std B" pitchFamily="34" charset="-128"/>
                <a:ea typeface="Adobe Gothic Std B" pitchFamily="34" charset="-128"/>
              </a:rPr>
              <a:t>     Structural Diagram</a:t>
            </a:r>
          </a:p>
          <a:p>
            <a:pPr>
              <a:buNone/>
            </a:pP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Considers the static aspect of a system</a:t>
            </a: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3200400"/>
            <a:ext cx="67056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 smtClean="0"/>
              <a:t>  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Class diagram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Object diagram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Component diagram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Deployment diagram</a:t>
            </a:r>
          </a:p>
          <a:p>
            <a:pPr>
              <a:buFont typeface="Arial" pitchFamily="34" charset="0"/>
              <a:buChar char="•"/>
            </a:pP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3810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UML Diagrams</a:t>
            </a:r>
          </a:p>
          <a:p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8077200" y="5791201"/>
            <a:ext cx="83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 smtClean="0"/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371600"/>
            <a:ext cx="883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0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endParaRPr lang="en-US" sz="30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endParaRPr lang="en-US" sz="3000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endParaRPr lang="en-US" sz="3200" b="1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Gothic Std B" pitchFamily="34" charset="-128"/>
                <a:ea typeface="Adobe Gothic Std B" pitchFamily="34" charset="-128"/>
                <a:cs typeface="+mn-cs"/>
              </a:rPr>
              <a:t>     Behavioral Diagram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Gothic Std B" pitchFamily="34" charset="-128"/>
              <a:ea typeface="Adobe Gothic Std B" pitchFamily="34" charset="-128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Gothic Std B" pitchFamily="34" charset="-128"/>
                <a:ea typeface="Adobe Gothic Std B" pitchFamily="34" charset="-128"/>
                <a:cs typeface="+mn-cs"/>
              </a:rPr>
              <a:t>Considers the dynamic aspect of a system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Gothic Std B" pitchFamily="34" charset="-128"/>
              <a:ea typeface="Adobe Gothic Std B" pitchFamily="34" charset="-128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Gothic Std B" pitchFamily="34" charset="-128"/>
              <a:ea typeface="Adobe Gothic Std B" pitchFamily="34" charset="-128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Gothic Std B" pitchFamily="34" charset="-128"/>
              <a:ea typeface="Adobe Gothic Std B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3124200"/>
            <a:ext cx="495300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 smtClean="0"/>
              <a:t>  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Use case diagram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Sequence diagram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Collaboration diagram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State-chart diagram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Activity diagram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Font typeface="Arial" pitchFamily="34" charset="0"/>
              <a:buChar char="•"/>
            </a:pP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0352"/>
            <a:ext cx="8458200" cy="4194048"/>
          </a:xfrm>
          <a:ln>
            <a:noFill/>
          </a:ln>
        </p:spPr>
        <p:txBody>
          <a:bodyPr>
            <a:normAutofit/>
            <a:scene3d>
              <a:camera prst="perspectiveFront"/>
              <a:lightRig rig="threePt" dir="t"/>
            </a:scene3d>
          </a:bodyPr>
          <a:lstStyle/>
          <a:p>
            <a:pPr>
              <a:buNone/>
            </a:pPr>
            <a:endParaRPr lang="en-US" sz="3200" dirty="0" smtClean="0">
              <a:solidFill>
                <a:schemeClr val="accent1"/>
              </a:solidFill>
            </a:endParaRPr>
          </a:p>
          <a:p>
            <a:endParaRPr lang="en-US" sz="2400" b="1" i="1" dirty="0" smtClean="0">
              <a:solidFill>
                <a:srgbClr val="580022"/>
              </a:solidFill>
            </a:endParaRPr>
          </a:p>
          <a:p>
            <a:endParaRPr lang="en-US" sz="2400" b="1" i="1" dirty="0" smtClean="0">
              <a:solidFill>
                <a:srgbClr val="580022"/>
              </a:solidFill>
            </a:endParaRP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Representation of users interaction with</a:t>
            </a:r>
          </a:p>
          <a:p>
            <a:pPr>
              <a:buNone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the system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The relationship between the user and different use case</a:t>
            </a:r>
          </a:p>
          <a:p>
            <a:pPr>
              <a:buNone/>
            </a:pPr>
            <a:r>
              <a:rPr lang="en-US" sz="280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858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Use Case Diagram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0352"/>
            <a:ext cx="8763000" cy="5413248"/>
          </a:xfrm>
          <a:ln>
            <a:noFill/>
          </a:ln>
        </p:spPr>
        <p:txBody>
          <a:bodyPr>
            <a:normAutofit/>
            <a:scene3d>
              <a:camera prst="perspectiveFront"/>
              <a:lightRig rig="threePt" dir="t"/>
            </a:scene3d>
          </a:bodyPr>
          <a:lstStyle/>
          <a:p>
            <a:pPr>
              <a:buNone/>
            </a:pPr>
            <a:endParaRPr lang="en-US" sz="3200" dirty="0" smtClean="0">
              <a:solidFill>
                <a:schemeClr val="accent1"/>
              </a:solidFill>
            </a:endParaRPr>
          </a:p>
          <a:p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buNone/>
            </a:pP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Gathering the requirements of a system.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Outside view of a system.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Identifying the external and internal factor.</a:t>
            </a:r>
          </a:p>
          <a:p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Shows interactions among the requirements and actors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533400"/>
            <a:ext cx="967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58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Purpose of Use Case Diagram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tf00001181</Template>
  <TotalTime>3127</TotalTime>
  <Words>925</Words>
  <Application>Microsoft Office PowerPoint</Application>
  <PresentationFormat>On-screen Show (4:3)</PresentationFormat>
  <Paragraphs>324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 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 A R A H</dc:creator>
  <cp:lastModifiedBy>F A R A H</cp:lastModifiedBy>
  <cp:revision>95</cp:revision>
  <dcterms:created xsi:type="dcterms:W3CDTF">2018-04-02T05:47:13Z</dcterms:created>
  <dcterms:modified xsi:type="dcterms:W3CDTF">2018-04-24T05:52:28Z</dcterms:modified>
</cp:coreProperties>
</file>