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82" r:id="rId2"/>
    <p:sldId id="257" r:id="rId3"/>
    <p:sldId id="258" r:id="rId4"/>
    <p:sldId id="259" r:id="rId5"/>
    <p:sldId id="260" r:id="rId6"/>
    <p:sldId id="261" r:id="rId7"/>
    <p:sldId id="283" r:id="rId8"/>
    <p:sldId id="284"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2" roundtripDataSignature="AMtx7mikxtUuFy74cJ4AfutdEcSY9pPg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31" autoAdjust="0"/>
  </p:normalViewPr>
  <p:slideViewPr>
    <p:cSldViewPr snapToGrid="0">
      <p:cViewPr varScale="1">
        <p:scale>
          <a:sx n="79" d="100"/>
          <a:sy n="79" d="100"/>
        </p:scale>
        <p:origin x="74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83229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Logo EUR-ACE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Calibri"/>
              <a:buNone/>
            </a:pP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357" name="Google Shape;357;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sz="1200" b="0" i="0">
                <a:solidFill>
                  <a:schemeClr val="dk1"/>
                </a:solidFill>
                <a:latin typeface="Calibri"/>
                <a:ea typeface="Calibri"/>
                <a:cs typeface="Calibri"/>
                <a:sym typeface="Calibri"/>
              </a:rPr>
              <a:t>La question qui se pose maintenant comment fonctionne l’ensemble des micro-services ?</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Calibri"/>
              <a:buChar char="-"/>
            </a:pPr>
            <a:r>
              <a:rPr lang="fr-FR" sz="1200" b="0" i="0">
                <a:solidFill>
                  <a:schemeClr val="dk1"/>
                </a:solidFill>
                <a:latin typeface="Calibri"/>
                <a:ea typeface="Calibri"/>
                <a:cs typeface="Calibri"/>
                <a:sym typeface="Calibri"/>
              </a:rPr>
              <a:t>Dans une communication </a:t>
            </a:r>
            <a:r>
              <a:rPr lang="fr-FR" sz="1200" b="1" i="0">
                <a:solidFill>
                  <a:schemeClr val="dk1"/>
                </a:solidFill>
                <a:latin typeface="Calibri"/>
                <a:ea typeface="Calibri"/>
                <a:cs typeface="Calibri"/>
                <a:sym typeface="Calibri"/>
              </a:rPr>
              <a:t>synchrone</a:t>
            </a:r>
            <a:r>
              <a:rPr lang="fr-FR" sz="1200" b="0" i="0">
                <a:solidFill>
                  <a:schemeClr val="dk1"/>
                </a:solidFill>
                <a:latin typeface="Calibri"/>
                <a:ea typeface="Calibri"/>
                <a:cs typeface="Calibri"/>
                <a:sym typeface="Calibri"/>
              </a:rPr>
              <a:t>, le client envoie une demande et attend une réponse du service.</a:t>
            </a:r>
            <a:endParaRPr/>
          </a:p>
          <a:p>
            <a:pPr marL="171450" lvl="0" indent="-171450" algn="l" rtl="0">
              <a:spcBef>
                <a:spcPts val="0"/>
              </a:spcBef>
              <a:spcAft>
                <a:spcPts val="0"/>
              </a:spcAft>
              <a:buClr>
                <a:schemeClr val="dk1"/>
              </a:buClr>
              <a:buSzPts val="1200"/>
              <a:buFont typeface="Calibri"/>
              <a:buChar char="-"/>
            </a:pPr>
            <a:r>
              <a:rPr lang="fr-FR" sz="1200" b="0" i="0">
                <a:solidFill>
                  <a:schemeClr val="dk1"/>
                </a:solidFill>
                <a:latin typeface="Calibri"/>
                <a:ea typeface="Calibri"/>
                <a:cs typeface="Calibri"/>
                <a:sym typeface="Calibri"/>
              </a:rPr>
              <a:t>en utilisant ce protocole, le client peut communiquer de manière asynchrone avec un serveur, ce qui signifie qu’un thread n’est pas bloqué et que la réponse atteindra éventuellement un rappel. Spring Cloud Netflix est un exemple d'une telle bibliothèque, qui fournit le modèle le plus courant pour la communication REST synchrone. Pour le rappel asynchrone, il existe des infrastructures telles que la plate-forme Vert.x ou Node.js.</a:t>
            </a:r>
            <a:endParaRPr/>
          </a:p>
        </p:txBody>
      </p:sp>
      <p:sp>
        <p:nvSpPr>
          <p:cNvPr id="371" name="Google Shape;37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sz="1200" b="0" i="0">
                <a:solidFill>
                  <a:schemeClr val="dk1"/>
                </a:solidFill>
                <a:latin typeface="Calibri"/>
                <a:ea typeface="Calibri"/>
                <a:cs typeface="Calibri"/>
                <a:sym typeface="Calibri"/>
              </a:rPr>
              <a:t>La question qui se pose maintenant comment fonctionne l’ensemble des micro-services ?</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Calibri"/>
              <a:buChar char="-"/>
            </a:pPr>
            <a:r>
              <a:rPr lang="fr-FR" sz="1200" b="0" i="0">
                <a:solidFill>
                  <a:schemeClr val="dk1"/>
                </a:solidFill>
                <a:latin typeface="Calibri"/>
                <a:ea typeface="Calibri"/>
                <a:cs typeface="Calibri"/>
                <a:sym typeface="Calibri"/>
              </a:rPr>
              <a:t>Dans une communication </a:t>
            </a:r>
            <a:r>
              <a:rPr lang="fr-FR" sz="1200" b="1" i="0">
                <a:solidFill>
                  <a:schemeClr val="dk1"/>
                </a:solidFill>
                <a:latin typeface="Calibri"/>
                <a:ea typeface="Calibri"/>
                <a:cs typeface="Calibri"/>
                <a:sym typeface="Calibri"/>
              </a:rPr>
              <a:t>synchrone</a:t>
            </a:r>
            <a:r>
              <a:rPr lang="fr-FR" sz="1200" b="0" i="0">
                <a:solidFill>
                  <a:schemeClr val="dk1"/>
                </a:solidFill>
                <a:latin typeface="Calibri"/>
                <a:ea typeface="Calibri"/>
                <a:cs typeface="Calibri"/>
                <a:sym typeface="Calibri"/>
              </a:rPr>
              <a:t>, le client envoie une demande et attend une réponse du service.</a:t>
            </a:r>
            <a:endParaRPr/>
          </a:p>
          <a:p>
            <a:pPr marL="171450" lvl="0" indent="-171450" algn="l" rtl="0">
              <a:spcBef>
                <a:spcPts val="0"/>
              </a:spcBef>
              <a:spcAft>
                <a:spcPts val="0"/>
              </a:spcAft>
              <a:buClr>
                <a:schemeClr val="dk1"/>
              </a:buClr>
              <a:buSzPts val="1200"/>
              <a:buFont typeface="Calibri"/>
              <a:buChar char="-"/>
            </a:pPr>
            <a:r>
              <a:rPr lang="fr-FR" sz="1200" b="0" i="0">
                <a:solidFill>
                  <a:schemeClr val="dk1"/>
                </a:solidFill>
                <a:latin typeface="Calibri"/>
                <a:ea typeface="Calibri"/>
                <a:cs typeface="Calibri"/>
                <a:sym typeface="Calibri"/>
              </a:rPr>
              <a:t>en utilisant ce protocole, le client peut communiquer de manière asynchrone avec un serveur, ce qui signifie qu’un thread n’est pas bloqué et que la réponse atteindra éventuellement un rappel. Spring Cloud Netflix est un exemple d'une telle bibliothèque, qui fournit le modèle le plus courant pour la communication REST synchrone. Pour le rappel asynchrone, il existe des infrastructures telles que la plate-forme Vert.x ou Node.js.</a:t>
            </a:r>
            <a:endParaRPr/>
          </a:p>
        </p:txBody>
      </p:sp>
      <p:sp>
        <p:nvSpPr>
          <p:cNvPr id="384" name="Google Shape;384;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b="1"/>
              <a:t>Communication asynchrone</a:t>
            </a:r>
            <a:endParaRPr/>
          </a:p>
          <a:p>
            <a:pPr marL="0" lvl="0" indent="0" algn="l" rtl="0">
              <a:spcBef>
                <a:spcPts val="0"/>
              </a:spcBef>
              <a:spcAft>
                <a:spcPts val="0"/>
              </a:spcAft>
              <a:buNone/>
            </a:pPr>
            <a:r>
              <a:rPr lang="fr-FR"/>
              <a:t>Thread: fil</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fr-FR"/>
              <a:t>- </a:t>
            </a:r>
            <a:r>
              <a:rPr lang="fr-FR" sz="1200">
                <a:latin typeface="Arial"/>
                <a:ea typeface="Arial"/>
                <a:cs typeface="Arial"/>
                <a:sym typeface="Arial"/>
              </a:rPr>
              <a:t>le client ne devrait pas avoir bloqué un thread en attendant une réponse. </a:t>
            </a:r>
            <a:endParaRPr/>
          </a:p>
          <a:p>
            <a:pPr marL="0" lvl="0" indent="0" algn="l" rtl="0">
              <a:spcBef>
                <a:spcPts val="0"/>
              </a:spcBef>
              <a:spcAft>
                <a:spcPts val="0"/>
              </a:spcAft>
              <a:buNone/>
            </a:pPr>
            <a:endParaRPr/>
          </a:p>
        </p:txBody>
      </p:sp>
      <p:sp>
        <p:nvSpPr>
          <p:cNvPr id="396" name="Google Shape;396;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606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53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1e725016b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61e725016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1.jp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0.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hyperlink" Target="http://martinfowler.com/eaaDev/EventNarrative.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geeksforgeeks.org/service-discovery-and-service-registry-in-microservices/" TargetMode="External"/><Relationship Id="rId3" Type="http://schemas.openxmlformats.org/officeDocument/2006/relationships/hyperlink" Target="http://fr.wikipedia.org/wiki/Paradigme" TargetMode="External"/><Relationship Id="rId7" Type="http://schemas.openxmlformats.org/officeDocument/2006/relationships/hyperlink" Target="https://www.talend.com/fr/resources/guide-microservic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blog.xebia.fr/2009/04/29/soa-du-composant-au-service-lautonomie" TargetMode="External"/><Relationship Id="rId5" Type="http://schemas.openxmlformats.org/officeDocument/2006/relationships/hyperlink" Target="http://fr.wikipedia.org/wiki/Middleware" TargetMode="External"/><Relationship Id="rId4" Type="http://schemas.openxmlformats.org/officeDocument/2006/relationships/hyperlink" Target="http://design-patterns.fr/introduction-a-la-programmation-orientee-objet" TargetMode="External"/><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
          <p:cNvGrpSpPr/>
          <p:nvPr/>
        </p:nvGrpSpPr>
        <p:grpSpPr>
          <a:xfrm>
            <a:off x="0" y="0"/>
            <a:ext cx="12504712" cy="6858000"/>
            <a:chOff x="0" y="0"/>
            <a:chExt cx="12192000" cy="6858000"/>
          </a:xfrm>
        </p:grpSpPr>
        <p:sp>
          <p:nvSpPr>
            <p:cNvPr id="60" name="Google Shape;60;p1"/>
            <p:cNvSpPr/>
            <p:nvPr/>
          </p:nvSpPr>
          <p:spPr>
            <a:xfrm>
              <a:off x="0" y="0"/>
              <a:ext cx="12192000" cy="6858000"/>
            </a:xfrm>
            <a:prstGeom prst="rect">
              <a:avLst/>
            </a:prstGeom>
            <a:blipFill rotWithShape="1">
              <a:blip r:embed="rId3">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61" name="Google Shape;61;p1" descr="image2.png"/>
            <p:cNvPicPr preferRelativeResize="0"/>
            <p:nvPr/>
          </p:nvPicPr>
          <p:blipFill rotWithShape="1">
            <a:blip r:embed="rId4">
              <a:alphaModFix/>
            </a:blip>
            <a:srcRect/>
            <a:stretch/>
          </p:blipFill>
          <p:spPr>
            <a:xfrm>
              <a:off x="0" y="0"/>
              <a:ext cx="12192000" cy="6858000"/>
            </a:xfrm>
            <a:prstGeom prst="rect">
              <a:avLst/>
            </a:prstGeom>
            <a:noFill/>
            <a:ln>
              <a:noFill/>
            </a:ln>
          </p:spPr>
        </p:pic>
      </p:grpSp>
      <p:pic>
        <p:nvPicPr>
          <p:cNvPr id="62" name="Google Shape;62;p1" descr="Picture 3"/>
          <p:cNvPicPr preferRelativeResize="0"/>
          <p:nvPr/>
        </p:nvPicPr>
        <p:blipFill rotWithShape="1">
          <a:blip r:embed="rId5">
            <a:alphaModFix/>
          </a:blip>
          <a:srcRect/>
          <a:stretch/>
        </p:blipFill>
        <p:spPr>
          <a:xfrm>
            <a:off x="9531349" y="5703304"/>
            <a:ext cx="1322882" cy="934816"/>
          </a:xfrm>
          <a:prstGeom prst="rect">
            <a:avLst/>
          </a:prstGeom>
          <a:noFill/>
          <a:ln>
            <a:noFill/>
          </a:ln>
        </p:spPr>
      </p:pic>
      <p:pic>
        <p:nvPicPr>
          <p:cNvPr id="63" name="Google Shape;63;p1" descr="Picture 3"/>
          <p:cNvPicPr preferRelativeResize="0"/>
          <p:nvPr/>
        </p:nvPicPr>
        <p:blipFill rotWithShape="1">
          <a:blip r:embed="rId6">
            <a:alphaModFix/>
          </a:blip>
          <a:srcRect/>
          <a:stretch/>
        </p:blipFill>
        <p:spPr>
          <a:xfrm flipH="1">
            <a:off x="8484685" y="0"/>
            <a:ext cx="3978841" cy="2344124"/>
          </a:xfrm>
          <a:prstGeom prst="rect">
            <a:avLst/>
          </a:prstGeom>
          <a:noFill/>
          <a:ln>
            <a:noFill/>
          </a:ln>
        </p:spPr>
      </p:pic>
      <p:pic>
        <p:nvPicPr>
          <p:cNvPr id="64" name="Google Shape;64;p1" descr="Image 11"/>
          <p:cNvPicPr preferRelativeResize="0"/>
          <p:nvPr/>
        </p:nvPicPr>
        <p:blipFill rotWithShape="1">
          <a:blip r:embed="rId7">
            <a:alphaModFix/>
          </a:blip>
          <a:srcRect/>
          <a:stretch/>
        </p:blipFill>
        <p:spPr>
          <a:xfrm>
            <a:off x="1962681" y="5707210"/>
            <a:ext cx="1943102" cy="876302"/>
          </a:xfrm>
          <a:prstGeom prst="rect">
            <a:avLst/>
          </a:prstGeom>
          <a:noFill/>
          <a:ln>
            <a:noFill/>
          </a:ln>
        </p:spPr>
      </p:pic>
      <p:pic>
        <p:nvPicPr>
          <p:cNvPr id="66" name="Google Shape;66;p1" descr="C:\Users\faten\Desktop\CA-19\EURACE.png"/>
          <p:cNvPicPr preferRelativeResize="0"/>
          <p:nvPr/>
        </p:nvPicPr>
        <p:blipFill rotWithShape="1">
          <a:blip r:embed="rId8">
            <a:alphaModFix/>
          </a:blip>
          <a:srcRect/>
          <a:stretch/>
        </p:blipFill>
        <p:spPr>
          <a:xfrm>
            <a:off x="4367808" y="5898412"/>
            <a:ext cx="2731194" cy="544601"/>
          </a:xfrm>
          <a:prstGeom prst="rect">
            <a:avLst/>
          </a:prstGeom>
          <a:noFill/>
          <a:ln>
            <a:noFill/>
          </a:ln>
        </p:spPr>
      </p:pic>
      <p:pic>
        <p:nvPicPr>
          <p:cNvPr id="67" name="Google Shape;67;p1" descr="C:\Users\faten\Desktop\CA-19\CGE.png"/>
          <p:cNvPicPr preferRelativeResize="0"/>
          <p:nvPr/>
        </p:nvPicPr>
        <p:blipFill rotWithShape="1">
          <a:blip r:embed="rId9">
            <a:alphaModFix/>
          </a:blip>
          <a:srcRect/>
          <a:stretch/>
        </p:blipFill>
        <p:spPr>
          <a:xfrm>
            <a:off x="7392144" y="5857579"/>
            <a:ext cx="1728192" cy="583745"/>
          </a:xfrm>
          <a:prstGeom prst="rect">
            <a:avLst/>
          </a:prstGeom>
          <a:noFill/>
          <a:ln>
            <a:noFill/>
          </a:ln>
        </p:spPr>
      </p:pic>
      <p:sp>
        <p:nvSpPr>
          <p:cNvPr id="68" name="Google Shape;68;p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a:t>
            </a:fld>
            <a:endParaRPr/>
          </a:p>
        </p:txBody>
      </p:sp>
      <p:pic>
        <p:nvPicPr>
          <p:cNvPr id="69" name="Google Shape;69;p1"/>
          <p:cNvPicPr preferRelativeResize="0"/>
          <p:nvPr/>
        </p:nvPicPr>
        <p:blipFill>
          <a:blip r:embed="rId10">
            <a:alphaModFix/>
          </a:blip>
          <a:stretch>
            <a:fillRect/>
          </a:stretch>
        </p:blipFill>
        <p:spPr>
          <a:xfrm>
            <a:off x="125175" y="294100"/>
            <a:ext cx="4832320" cy="1750425"/>
          </a:xfrm>
          <a:prstGeom prst="rect">
            <a:avLst/>
          </a:prstGeom>
          <a:noFill/>
          <a:ln>
            <a:noFill/>
          </a:ln>
        </p:spPr>
      </p:pic>
      <p:sp>
        <p:nvSpPr>
          <p:cNvPr id="16" name="Google Shape;89;p1"/>
          <p:cNvSpPr/>
          <p:nvPr/>
        </p:nvSpPr>
        <p:spPr>
          <a:xfrm>
            <a:off x="1539171" y="2161688"/>
            <a:ext cx="8767482" cy="769441"/>
          </a:xfrm>
          <a:prstGeom prst="rect">
            <a:avLst/>
          </a:prstGeom>
          <a:noFill/>
          <a:ln>
            <a:noFill/>
          </a:ln>
        </p:spPr>
        <p:txBody>
          <a:bodyPr spcFirstLastPara="1" wrap="square" lIns="91425" tIns="45700" rIns="91425" bIns="45700" anchor="t" anchorCtr="0">
            <a:spAutoFit/>
          </a:bodyPr>
          <a:lstStyle/>
          <a:p>
            <a:pPr marL="12700" marR="0" lvl="0" indent="0" algn="ctr" rtl="0">
              <a:spcBef>
                <a:spcPts val="0"/>
              </a:spcBef>
              <a:spcAft>
                <a:spcPts val="0"/>
              </a:spcAft>
              <a:buNone/>
            </a:pPr>
            <a:r>
              <a:rPr lang="fr-FR" sz="4400" b="1" dirty="0">
                <a:solidFill>
                  <a:srgbClr val="C00000"/>
                </a:solidFill>
              </a:rPr>
              <a:t>Architecture </a:t>
            </a:r>
            <a:r>
              <a:rPr lang="fr-FR" sz="4400" b="1" dirty="0" err="1">
                <a:solidFill>
                  <a:srgbClr val="C00000"/>
                </a:solidFill>
              </a:rPr>
              <a:t>Microservices</a:t>
            </a:r>
            <a:endParaRPr sz="4400" b="1" i="0" u="none" strike="noStrike" cap="none" dirty="0">
              <a:solidFill>
                <a:srgbClr val="C00000"/>
              </a:solidFill>
              <a:latin typeface="Arial"/>
              <a:ea typeface="Arial"/>
              <a:cs typeface="Arial"/>
              <a:sym typeface="Arial"/>
            </a:endParaRPr>
          </a:p>
        </p:txBody>
      </p:sp>
      <p:sp>
        <p:nvSpPr>
          <p:cNvPr id="17" name="Google Shape;90;p1"/>
          <p:cNvSpPr txBox="1"/>
          <p:nvPr/>
        </p:nvSpPr>
        <p:spPr>
          <a:xfrm>
            <a:off x="7254626" y="4523470"/>
            <a:ext cx="5208900" cy="30777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fr-FR" sz="2000" b="1" i="0" u="none" strike="noStrike" cap="none" dirty="0">
                <a:solidFill>
                  <a:srgbClr val="1C1C1C"/>
                </a:solidFill>
                <a:latin typeface="Arial"/>
                <a:ea typeface="Arial"/>
                <a:cs typeface="Arial"/>
                <a:sym typeface="Arial"/>
              </a:rPr>
              <a:t>Module </a:t>
            </a:r>
            <a:r>
              <a:rPr lang="fr-FR" sz="2000" b="1" dirty="0">
                <a:solidFill>
                  <a:srgbClr val="1C1C1C"/>
                </a:solidFill>
              </a:rPr>
              <a:t>Applications Web Distribuées</a:t>
            </a:r>
            <a:endParaRPr sz="2000" b="0" i="0" u="none" strike="noStrike" cap="none" dirty="0">
              <a:solidFill>
                <a:schemeClr val="dk1"/>
              </a:solidFill>
              <a:latin typeface="Arial"/>
              <a:ea typeface="Arial"/>
              <a:cs typeface="Arial"/>
              <a:sym typeface="Arial"/>
            </a:endParaRPr>
          </a:p>
        </p:txBody>
      </p:sp>
      <p:sp>
        <p:nvSpPr>
          <p:cNvPr id="18" name="Google Shape;91;p1"/>
          <p:cNvSpPr txBox="1"/>
          <p:nvPr/>
        </p:nvSpPr>
        <p:spPr>
          <a:xfrm>
            <a:off x="9377375" y="5044264"/>
            <a:ext cx="1752600" cy="30777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5187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p:nvPr/>
        </p:nvSpPr>
        <p:spPr>
          <a:xfrm>
            <a:off x="3020367" y="1999785"/>
            <a:ext cx="314452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fr-FR" sz="2400" dirty="0">
                <a:solidFill>
                  <a:schemeClr val="tx1"/>
                </a:solidFill>
                <a:latin typeface="Arial"/>
                <a:ea typeface="Arial"/>
                <a:cs typeface="Arial"/>
                <a:sym typeface="Arial"/>
              </a:rPr>
              <a:t>Unique</a:t>
            </a:r>
            <a:endParaRPr sz="2400" dirty="0">
              <a:solidFill>
                <a:schemeClr val="tx1"/>
              </a:solidFill>
              <a:latin typeface="Arial"/>
              <a:ea typeface="Arial"/>
              <a:cs typeface="Arial"/>
              <a:sym typeface="Arial"/>
            </a:endParaRPr>
          </a:p>
        </p:txBody>
      </p:sp>
      <p:sp>
        <p:nvSpPr>
          <p:cNvPr id="202" name="Google Shape;202;p8"/>
          <p:cNvSpPr txBox="1"/>
          <p:nvPr/>
        </p:nvSpPr>
        <p:spPr>
          <a:xfrm>
            <a:off x="2715452" y="2524192"/>
            <a:ext cx="3432492"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fr-FR" sz="2400" dirty="0">
                <a:solidFill>
                  <a:schemeClr val="tx1"/>
                </a:solidFill>
                <a:latin typeface="Arial"/>
                <a:ea typeface="Arial"/>
                <a:cs typeface="Arial"/>
                <a:sym typeface="Arial"/>
              </a:rPr>
              <a:t>Flexibilité</a:t>
            </a:r>
            <a:endParaRPr sz="2400" dirty="0">
              <a:solidFill>
                <a:schemeClr val="tx1"/>
              </a:solidFill>
              <a:latin typeface="Arial"/>
              <a:ea typeface="Arial"/>
              <a:cs typeface="Arial"/>
              <a:sym typeface="Arial"/>
            </a:endParaRPr>
          </a:p>
        </p:txBody>
      </p:sp>
      <p:sp>
        <p:nvSpPr>
          <p:cNvPr id="203" name="Google Shape;203;p8"/>
          <p:cNvSpPr txBox="1"/>
          <p:nvPr/>
        </p:nvSpPr>
        <p:spPr>
          <a:xfrm>
            <a:off x="8770043" y="2788342"/>
            <a:ext cx="3110583" cy="382156"/>
          </a:xfrm>
          <a:prstGeom prst="rect">
            <a:avLst/>
          </a:prstGeom>
          <a:noFill/>
          <a:ln>
            <a:noFill/>
          </a:ln>
        </p:spPr>
        <p:txBody>
          <a:bodyPr spcFirstLastPara="1" wrap="square" lIns="0" tIns="12700" rIns="0" bIns="0" anchor="t" anchorCtr="0">
            <a:spAutoFit/>
          </a:bodyPr>
          <a:lstStyle/>
          <a:p>
            <a:pPr marL="0" marR="0" lvl="0" indent="355600" algn="l" rtl="0">
              <a:spcBef>
                <a:spcPts val="0"/>
              </a:spcBef>
              <a:spcAft>
                <a:spcPts val="0"/>
              </a:spcAft>
              <a:buNone/>
            </a:pPr>
            <a:r>
              <a:rPr lang="fr-FR" sz="2400">
                <a:solidFill>
                  <a:schemeClr val="tx1"/>
                </a:solidFill>
                <a:latin typeface="Arial"/>
                <a:ea typeface="Arial"/>
                <a:cs typeface="Arial"/>
                <a:sym typeface="Arial"/>
              </a:rPr>
              <a:t> Equipe réduite</a:t>
            </a:r>
            <a:endParaRPr sz="2400">
              <a:solidFill>
                <a:schemeClr val="tx1"/>
              </a:solidFill>
              <a:latin typeface="Arial"/>
              <a:ea typeface="Arial"/>
              <a:cs typeface="Arial"/>
              <a:sym typeface="Arial"/>
            </a:endParaRPr>
          </a:p>
        </p:txBody>
      </p:sp>
      <p:sp>
        <p:nvSpPr>
          <p:cNvPr id="204" name="Google Shape;204;p8"/>
          <p:cNvSpPr txBox="1"/>
          <p:nvPr/>
        </p:nvSpPr>
        <p:spPr>
          <a:xfrm>
            <a:off x="9133712" y="2017704"/>
            <a:ext cx="2703586"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fr-FR" sz="2400">
                <a:solidFill>
                  <a:schemeClr val="tx1"/>
                </a:solidFill>
                <a:latin typeface="Arial"/>
                <a:ea typeface="Arial"/>
                <a:cs typeface="Arial"/>
                <a:sym typeface="Arial"/>
              </a:rPr>
              <a:t>Déploiement ciblé</a:t>
            </a:r>
            <a:endParaRPr sz="2400">
              <a:solidFill>
                <a:schemeClr val="tx1"/>
              </a:solidFill>
              <a:latin typeface="Arial"/>
              <a:ea typeface="Arial"/>
              <a:cs typeface="Arial"/>
              <a:sym typeface="Arial"/>
            </a:endParaRPr>
          </a:p>
        </p:txBody>
      </p:sp>
      <p:sp>
        <p:nvSpPr>
          <p:cNvPr id="205" name="Google Shape;205;p8"/>
          <p:cNvSpPr txBox="1"/>
          <p:nvPr/>
        </p:nvSpPr>
        <p:spPr>
          <a:xfrm>
            <a:off x="1130073" y="3513927"/>
            <a:ext cx="4709784" cy="382156"/>
          </a:xfrm>
          <a:prstGeom prst="rect">
            <a:avLst/>
          </a:prstGeom>
          <a:noFill/>
          <a:ln>
            <a:noFill/>
          </a:ln>
        </p:spPr>
        <p:txBody>
          <a:bodyPr spcFirstLastPara="1" wrap="square" lIns="0" tIns="12700" rIns="0" bIns="0" anchor="t" anchorCtr="0">
            <a:spAutoFit/>
          </a:bodyPr>
          <a:lstStyle/>
          <a:p>
            <a:pPr marL="0" marR="0" lvl="0" indent="355600" algn="l" rtl="0">
              <a:spcBef>
                <a:spcPts val="0"/>
              </a:spcBef>
              <a:spcAft>
                <a:spcPts val="0"/>
              </a:spcAft>
              <a:buNone/>
            </a:pPr>
            <a:r>
              <a:rPr lang="fr-FR" sz="2400">
                <a:solidFill>
                  <a:schemeClr val="tx1"/>
                </a:solidFill>
                <a:latin typeface="Arial"/>
                <a:ea typeface="Arial"/>
                <a:cs typeface="Arial"/>
                <a:sym typeface="Arial"/>
              </a:rPr>
              <a:t>Extensibilité</a:t>
            </a:r>
            <a:endParaRPr sz="2400">
              <a:solidFill>
                <a:schemeClr val="tx1"/>
              </a:solidFill>
              <a:latin typeface="Arial"/>
              <a:ea typeface="Arial"/>
              <a:cs typeface="Arial"/>
              <a:sym typeface="Arial"/>
            </a:endParaRPr>
          </a:p>
        </p:txBody>
      </p:sp>
      <p:sp>
        <p:nvSpPr>
          <p:cNvPr id="206" name="Google Shape;206;p8"/>
          <p:cNvSpPr txBox="1"/>
          <p:nvPr/>
        </p:nvSpPr>
        <p:spPr>
          <a:xfrm>
            <a:off x="9032407" y="3603220"/>
            <a:ext cx="2585856" cy="382156"/>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fr-FR" sz="2400">
                <a:solidFill>
                  <a:schemeClr val="tx1"/>
                </a:solidFill>
                <a:latin typeface="Arial"/>
                <a:ea typeface="Arial"/>
                <a:cs typeface="Arial"/>
                <a:sym typeface="Arial"/>
              </a:rPr>
              <a:t> Facilité de Test</a:t>
            </a:r>
            <a:endParaRPr sz="2400">
              <a:solidFill>
                <a:schemeClr val="tx1"/>
              </a:solidFill>
              <a:latin typeface="Arial"/>
              <a:ea typeface="Arial"/>
              <a:cs typeface="Arial"/>
              <a:sym typeface="Arial"/>
            </a:endParaRPr>
          </a:p>
        </p:txBody>
      </p:sp>
      <p:sp>
        <p:nvSpPr>
          <p:cNvPr id="207" name="Google Shape;207;p8"/>
          <p:cNvSpPr/>
          <p:nvPr/>
        </p:nvSpPr>
        <p:spPr>
          <a:xfrm>
            <a:off x="3810000" y="5193029"/>
            <a:ext cx="133096" cy="933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tx1"/>
              </a:solidFill>
              <a:latin typeface="Calibri"/>
              <a:ea typeface="Calibri"/>
              <a:cs typeface="Calibri"/>
              <a:sym typeface="Calibri"/>
            </a:endParaRPr>
          </a:p>
        </p:txBody>
      </p:sp>
      <p:sp>
        <p:nvSpPr>
          <p:cNvPr id="208" name="Google Shape;208;p8"/>
          <p:cNvSpPr/>
          <p:nvPr/>
        </p:nvSpPr>
        <p:spPr>
          <a:xfrm>
            <a:off x="9010522" y="5136896"/>
            <a:ext cx="133096" cy="9347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tx1"/>
              </a:solidFill>
              <a:latin typeface="Calibri"/>
              <a:ea typeface="Calibri"/>
              <a:cs typeface="Calibri"/>
              <a:sym typeface="Calibri"/>
            </a:endParaRPr>
          </a:p>
        </p:txBody>
      </p:sp>
      <p:sp>
        <p:nvSpPr>
          <p:cNvPr id="209" name="Google Shape;209;p8"/>
          <p:cNvSpPr/>
          <p:nvPr/>
        </p:nvSpPr>
        <p:spPr>
          <a:xfrm>
            <a:off x="4995079" y="2979419"/>
            <a:ext cx="2634019" cy="138379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tx1"/>
              </a:solidFill>
              <a:latin typeface="Calibri"/>
              <a:ea typeface="Calibri"/>
              <a:cs typeface="Calibri"/>
              <a:sym typeface="Calibri"/>
            </a:endParaRPr>
          </a:p>
        </p:txBody>
      </p:sp>
      <p:sp>
        <p:nvSpPr>
          <p:cNvPr id="210" name="Google Shape;210;p8"/>
          <p:cNvSpPr txBox="1"/>
          <p:nvPr/>
        </p:nvSpPr>
        <p:spPr>
          <a:xfrm>
            <a:off x="5431810" y="3308252"/>
            <a:ext cx="1468412" cy="505908"/>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fr-FR" sz="3200" b="1" dirty="0">
                <a:solidFill>
                  <a:schemeClr val="tx1"/>
                </a:solidFill>
                <a:latin typeface="Arial"/>
                <a:ea typeface="Arial"/>
                <a:cs typeface="Arial"/>
                <a:sym typeface="Arial"/>
              </a:rPr>
              <a:t>  </a:t>
            </a:r>
            <a:r>
              <a:rPr lang="fr-FR" sz="3200" b="1" dirty="0">
                <a:solidFill>
                  <a:schemeClr val="bg1"/>
                </a:solidFill>
                <a:latin typeface="Arial"/>
                <a:ea typeface="Arial"/>
                <a:cs typeface="Arial"/>
                <a:sym typeface="Arial"/>
              </a:rPr>
              <a:t>MS</a:t>
            </a:r>
            <a:endParaRPr sz="3200" dirty="0">
              <a:solidFill>
                <a:schemeClr val="bg1"/>
              </a:solidFill>
              <a:latin typeface="Arial"/>
              <a:ea typeface="Arial"/>
              <a:cs typeface="Arial"/>
              <a:sym typeface="Arial"/>
            </a:endParaRPr>
          </a:p>
        </p:txBody>
      </p:sp>
      <p:sp>
        <p:nvSpPr>
          <p:cNvPr id="211" name="Google Shape;211;p8"/>
          <p:cNvSpPr/>
          <p:nvPr/>
        </p:nvSpPr>
        <p:spPr>
          <a:xfrm>
            <a:off x="539495" y="6111240"/>
            <a:ext cx="1338072" cy="50596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tx1"/>
              </a:solidFill>
              <a:latin typeface="Calibri"/>
              <a:ea typeface="Calibri"/>
              <a:cs typeface="Calibri"/>
              <a:sym typeface="Calibri"/>
            </a:endParaRPr>
          </a:p>
        </p:txBody>
      </p:sp>
      <p:sp>
        <p:nvSpPr>
          <p:cNvPr id="212" name="Google Shape;212;p8"/>
          <p:cNvSpPr txBox="1">
            <a:spLocks noGrp="1"/>
          </p:cNvSpPr>
          <p:nvPr>
            <p:ph type="sldNum" idx="4294967295"/>
          </p:nvPr>
        </p:nvSpPr>
        <p:spPr>
          <a:xfrm>
            <a:off x="11081511" y="6458807"/>
            <a:ext cx="206375" cy="190180"/>
          </a:xfrm>
          <a:prstGeom prst="rect">
            <a:avLst/>
          </a:prstGeom>
          <a:noFill/>
          <a:ln>
            <a:noFill/>
          </a:ln>
        </p:spPr>
        <p:txBody>
          <a:bodyPr spcFirstLastPara="1" wrap="square" lIns="0" tIns="0" rIns="0" bIns="0" anchor="ctr" anchorCtr="0">
            <a:spAutoFit/>
          </a:bodyPr>
          <a:lstStyle/>
          <a:p>
            <a:pPr marL="25400" lvl="0" indent="0" algn="r" rtl="0">
              <a:lnSpc>
                <a:spcPct val="103333"/>
              </a:lnSpc>
              <a:spcBef>
                <a:spcPts val="0"/>
              </a:spcBef>
              <a:spcAft>
                <a:spcPts val="0"/>
              </a:spcAft>
              <a:buNone/>
            </a:pPr>
            <a:fld id="{00000000-1234-1234-1234-123412341234}" type="slidenum">
              <a:rPr lang="fr-FR">
                <a:solidFill>
                  <a:schemeClr val="tx1"/>
                </a:solidFill>
              </a:rPr>
              <a:t>10</a:t>
            </a:fld>
            <a:endParaRPr>
              <a:solidFill>
                <a:schemeClr val="tx1"/>
              </a:solidFill>
            </a:endParaRPr>
          </a:p>
        </p:txBody>
      </p:sp>
      <p:sp>
        <p:nvSpPr>
          <p:cNvPr id="213" name="Google Shape;213;p8"/>
          <p:cNvSpPr txBox="1">
            <a:spLocks noGrp="1"/>
          </p:cNvSpPr>
          <p:nvPr>
            <p:ph type="ftr" idx="4294967295"/>
          </p:nvPr>
        </p:nvSpPr>
        <p:spPr>
          <a:xfrm>
            <a:off x="5704459" y="6405082"/>
            <a:ext cx="1068070" cy="380361"/>
          </a:xfrm>
          <a:prstGeom prst="rect">
            <a:avLst/>
          </a:prstGeom>
          <a:noFill/>
          <a:ln>
            <a:noFill/>
          </a:ln>
        </p:spPr>
        <p:txBody>
          <a:bodyPr spcFirstLastPara="1" wrap="square" lIns="0" tIns="0" rIns="0" bIns="0" anchor="ctr" anchorCtr="0">
            <a:spAutoFit/>
          </a:bodyPr>
          <a:lstStyle/>
          <a:p>
            <a:pPr marL="12700" lvl="0" indent="0" algn="ctr" rtl="0">
              <a:lnSpc>
                <a:spcPct val="103333"/>
              </a:lnSpc>
              <a:spcBef>
                <a:spcPts val="0"/>
              </a:spcBef>
              <a:spcAft>
                <a:spcPts val="0"/>
              </a:spcAft>
              <a:buNone/>
            </a:pPr>
            <a:r>
              <a:rPr lang="fr-FR">
                <a:solidFill>
                  <a:schemeClr val="tx1"/>
                </a:solidFill>
              </a:rPr>
              <a:t>Introduction SOA</a:t>
            </a:r>
            <a:endParaRPr>
              <a:solidFill>
                <a:schemeClr val="tx1"/>
              </a:solidFill>
            </a:endParaRPr>
          </a:p>
        </p:txBody>
      </p:sp>
      <p:sp>
        <p:nvSpPr>
          <p:cNvPr id="214" name="Google Shape;214;p8"/>
          <p:cNvSpPr txBox="1"/>
          <p:nvPr/>
        </p:nvSpPr>
        <p:spPr>
          <a:xfrm>
            <a:off x="282388" y="96673"/>
            <a:ext cx="9722224" cy="1143001"/>
          </a:xfrm>
          <a:prstGeom prst="rect">
            <a:avLst/>
          </a:prstGeom>
          <a:noFill/>
          <a:ln>
            <a:noFill/>
          </a:ln>
        </p:spPr>
        <p:txBody>
          <a:bodyPr spcFirstLastPara="1" wrap="square" lIns="91425" tIns="45700" rIns="91425" bIns="45700" anchor="ctr" anchorCtr="0">
            <a:normAutofit/>
          </a:bodyPr>
          <a:lstStyle/>
          <a:p>
            <a:pPr marL="457200" marR="0" lvl="1" indent="0" algn="ctr" rtl="0">
              <a:lnSpc>
                <a:spcPct val="90000"/>
              </a:lnSpc>
              <a:spcBef>
                <a:spcPts val="0"/>
              </a:spcBef>
              <a:spcAft>
                <a:spcPts val="0"/>
              </a:spcAft>
              <a:buNone/>
            </a:pPr>
            <a:r>
              <a:rPr lang="fr-FR" sz="4400" b="1" i="0" u="none" strike="noStrike" cap="none" dirty="0" err="1">
                <a:solidFill>
                  <a:schemeClr val="tx1"/>
                </a:solidFill>
                <a:latin typeface="Calibri"/>
                <a:ea typeface="Calibri"/>
                <a:cs typeface="Calibri"/>
                <a:sym typeface="Calibri"/>
              </a:rPr>
              <a:t>Caracteristique</a:t>
            </a:r>
            <a:r>
              <a:rPr lang="fr-FR" sz="4400" b="1" i="0" u="none" strike="noStrike" cap="none" dirty="0">
                <a:solidFill>
                  <a:schemeClr val="tx1"/>
                </a:solidFill>
                <a:latin typeface="Calibri"/>
                <a:ea typeface="Calibri"/>
                <a:cs typeface="Calibri"/>
                <a:sym typeface="Calibri"/>
              </a:rPr>
              <a:t> de MSA</a:t>
            </a:r>
            <a:endParaRPr sz="4400" b="1" i="0" u="none" strike="noStrike" cap="none" dirty="0">
              <a:solidFill>
                <a:schemeClr val="tx1"/>
              </a:solidFill>
              <a:latin typeface="Calibri"/>
              <a:ea typeface="Calibri"/>
              <a:cs typeface="Calibri"/>
              <a:sym typeface="Calibri"/>
            </a:endParaRPr>
          </a:p>
        </p:txBody>
      </p:sp>
      <p:sp>
        <p:nvSpPr>
          <p:cNvPr id="215" name="Google Shape;215;p8"/>
          <p:cNvSpPr txBox="1"/>
          <p:nvPr/>
        </p:nvSpPr>
        <p:spPr>
          <a:xfrm>
            <a:off x="1455108" y="4233927"/>
            <a:ext cx="4709784" cy="382156"/>
          </a:xfrm>
          <a:prstGeom prst="rect">
            <a:avLst/>
          </a:prstGeom>
          <a:noFill/>
          <a:ln>
            <a:noFill/>
          </a:ln>
        </p:spPr>
        <p:txBody>
          <a:bodyPr spcFirstLastPara="1" wrap="square" lIns="0" tIns="12700" rIns="0" bIns="0" anchor="t" anchorCtr="0">
            <a:spAutoFit/>
          </a:bodyPr>
          <a:lstStyle/>
          <a:p>
            <a:pPr marL="0" marR="0" lvl="0" indent="355600" algn="l" rtl="0">
              <a:spcBef>
                <a:spcPts val="0"/>
              </a:spcBef>
              <a:spcAft>
                <a:spcPts val="0"/>
              </a:spcAft>
              <a:buNone/>
            </a:pPr>
            <a:r>
              <a:rPr lang="fr-FR" sz="2400">
                <a:solidFill>
                  <a:schemeClr val="tx1"/>
                </a:solidFill>
                <a:latin typeface="Arial"/>
                <a:ea typeface="Arial"/>
                <a:cs typeface="Arial"/>
                <a:sym typeface="Arial"/>
              </a:rPr>
              <a:t>Evolutivité</a:t>
            </a:r>
            <a:endParaRPr sz="2400">
              <a:solidFill>
                <a:schemeClr val="tx1"/>
              </a:solidFill>
              <a:latin typeface="Arial"/>
              <a:ea typeface="Arial"/>
              <a:cs typeface="Arial"/>
              <a:sym typeface="Arial"/>
            </a:endParaRPr>
          </a:p>
        </p:txBody>
      </p:sp>
      <p:sp>
        <p:nvSpPr>
          <p:cNvPr id="216" name="Google Shape;216;p8"/>
          <p:cNvSpPr txBox="1"/>
          <p:nvPr/>
        </p:nvSpPr>
        <p:spPr>
          <a:xfrm>
            <a:off x="9049384" y="4269786"/>
            <a:ext cx="4709784" cy="382156"/>
          </a:xfrm>
          <a:prstGeom prst="rect">
            <a:avLst/>
          </a:prstGeom>
          <a:noFill/>
          <a:ln>
            <a:noFill/>
          </a:ln>
        </p:spPr>
        <p:txBody>
          <a:bodyPr spcFirstLastPara="1" wrap="square" lIns="0" tIns="12700" rIns="0" bIns="0" anchor="t" anchorCtr="0">
            <a:spAutoFit/>
          </a:bodyPr>
          <a:lstStyle/>
          <a:p>
            <a:pPr marL="0" marR="0" lvl="0" indent="355600" algn="l" rtl="0">
              <a:spcBef>
                <a:spcPts val="0"/>
              </a:spcBef>
              <a:spcAft>
                <a:spcPts val="0"/>
              </a:spcAft>
              <a:buNone/>
            </a:pPr>
            <a:r>
              <a:rPr lang="fr-FR" sz="2400">
                <a:solidFill>
                  <a:schemeClr val="tx1"/>
                </a:solidFill>
                <a:latin typeface="Arial"/>
                <a:ea typeface="Arial"/>
                <a:cs typeface="Arial"/>
                <a:sym typeface="Arial"/>
              </a:rPr>
              <a:t>Résilience</a:t>
            </a:r>
            <a:endParaRPr sz="2400">
              <a:solidFill>
                <a:schemeClr val="tx1"/>
              </a:solidFill>
              <a:latin typeface="Arial"/>
              <a:ea typeface="Arial"/>
              <a:cs typeface="Arial"/>
              <a:sym typeface="Arial"/>
            </a:endParaRPr>
          </a:p>
        </p:txBody>
      </p:sp>
      <p:cxnSp>
        <p:nvCxnSpPr>
          <p:cNvPr id="217" name="Google Shape;217;p8"/>
          <p:cNvCxnSpPr>
            <a:stCxn id="209" idx="1"/>
          </p:cNvCxnSpPr>
          <p:nvPr/>
        </p:nvCxnSpPr>
        <p:spPr>
          <a:xfrm flipH="1">
            <a:off x="3098179" y="3671314"/>
            <a:ext cx="1896900" cy="61500"/>
          </a:xfrm>
          <a:prstGeom prst="straightConnector1">
            <a:avLst/>
          </a:prstGeom>
          <a:noFill/>
          <a:ln w="9525" cap="flat" cmpd="sng">
            <a:solidFill>
              <a:schemeClr val="accent1"/>
            </a:solidFill>
            <a:prstDash val="solid"/>
            <a:miter lim="800000"/>
            <a:headEnd type="none" w="sm" len="sm"/>
            <a:tailEnd type="stealth" w="med" len="med"/>
          </a:ln>
        </p:spPr>
      </p:cxnSp>
      <p:cxnSp>
        <p:nvCxnSpPr>
          <p:cNvPr id="218" name="Google Shape;218;p8"/>
          <p:cNvCxnSpPr/>
          <p:nvPr/>
        </p:nvCxnSpPr>
        <p:spPr>
          <a:xfrm rot="10800000">
            <a:off x="4116323" y="2788945"/>
            <a:ext cx="1179008" cy="519307"/>
          </a:xfrm>
          <a:prstGeom prst="straightConnector1">
            <a:avLst/>
          </a:prstGeom>
          <a:noFill/>
          <a:ln w="9525" cap="flat" cmpd="sng">
            <a:solidFill>
              <a:schemeClr val="accent1"/>
            </a:solidFill>
            <a:prstDash val="solid"/>
            <a:miter lim="800000"/>
            <a:headEnd type="none" w="sm" len="sm"/>
            <a:tailEnd type="stealth" w="med" len="med"/>
          </a:ln>
        </p:spPr>
      </p:cxnSp>
      <p:cxnSp>
        <p:nvCxnSpPr>
          <p:cNvPr id="219" name="Google Shape;219;p8"/>
          <p:cNvCxnSpPr/>
          <p:nvPr/>
        </p:nvCxnSpPr>
        <p:spPr>
          <a:xfrm flipH="1">
            <a:off x="3657600" y="3985376"/>
            <a:ext cx="1637731" cy="475488"/>
          </a:xfrm>
          <a:prstGeom prst="straightConnector1">
            <a:avLst/>
          </a:prstGeom>
          <a:noFill/>
          <a:ln w="9525" cap="flat" cmpd="sng">
            <a:solidFill>
              <a:schemeClr val="accent1"/>
            </a:solidFill>
            <a:prstDash val="solid"/>
            <a:miter lim="800000"/>
            <a:headEnd type="none" w="sm" len="sm"/>
            <a:tailEnd type="stealth" w="med" len="med"/>
          </a:ln>
        </p:spPr>
      </p:cxnSp>
      <p:cxnSp>
        <p:nvCxnSpPr>
          <p:cNvPr id="220" name="Google Shape;220;p8"/>
          <p:cNvCxnSpPr/>
          <p:nvPr/>
        </p:nvCxnSpPr>
        <p:spPr>
          <a:xfrm rot="10800000">
            <a:off x="4116323" y="2270760"/>
            <a:ext cx="1723534" cy="777838"/>
          </a:xfrm>
          <a:prstGeom prst="straightConnector1">
            <a:avLst/>
          </a:prstGeom>
          <a:noFill/>
          <a:ln w="9525" cap="flat" cmpd="sng">
            <a:solidFill>
              <a:schemeClr val="accent1"/>
            </a:solidFill>
            <a:prstDash val="solid"/>
            <a:miter lim="800000"/>
            <a:headEnd type="none" w="sm" len="sm"/>
            <a:tailEnd type="stealth" w="med" len="med"/>
          </a:ln>
        </p:spPr>
      </p:cxnSp>
      <p:cxnSp>
        <p:nvCxnSpPr>
          <p:cNvPr id="221" name="Google Shape;221;p8"/>
          <p:cNvCxnSpPr>
            <a:endCxn id="204" idx="1"/>
          </p:cNvCxnSpPr>
          <p:nvPr/>
        </p:nvCxnSpPr>
        <p:spPr>
          <a:xfrm rot="10800000" flipH="1">
            <a:off x="7178612" y="2208782"/>
            <a:ext cx="1955100" cy="961800"/>
          </a:xfrm>
          <a:prstGeom prst="straightConnector1">
            <a:avLst/>
          </a:prstGeom>
          <a:noFill/>
          <a:ln w="9525" cap="flat" cmpd="sng">
            <a:solidFill>
              <a:schemeClr val="accent1"/>
            </a:solidFill>
            <a:prstDash val="solid"/>
            <a:miter lim="800000"/>
            <a:headEnd type="none" w="sm" len="sm"/>
            <a:tailEnd type="stealth" w="med" len="med"/>
          </a:ln>
        </p:spPr>
      </p:cxnSp>
      <p:cxnSp>
        <p:nvCxnSpPr>
          <p:cNvPr id="222" name="Google Shape;222;p8"/>
          <p:cNvCxnSpPr/>
          <p:nvPr/>
        </p:nvCxnSpPr>
        <p:spPr>
          <a:xfrm rot="10800000" flipH="1">
            <a:off x="7506269" y="3048599"/>
            <a:ext cx="1637349" cy="639560"/>
          </a:xfrm>
          <a:prstGeom prst="straightConnector1">
            <a:avLst/>
          </a:prstGeom>
          <a:noFill/>
          <a:ln w="9525" cap="flat" cmpd="sng">
            <a:solidFill>
              <a:schemeClr val="accent1"/>
            </a:solidFill>
            <a:prstDash val="solid"/>
            <a:miter lim="800000"/>
            <a:headEnd type="none" w="sm" len="sm"/>
            <a:tailEnd type="stealth" w="med" len="med"/>
          </a:ln>
        </p:spPr>
      </p:cxnSp>
      <p:cxnSp>
        <p:nvCxnSpPr>
          <p:cNvPr id="223" name="Google Shape;223;p8"/>
          <p:cNvCxnSpPr>
            <a:stCxn id="209" idx="3"/>
            <a:endCxn id="206" idx="1"/>
          </p:cNvCxnSpPr>
          <p:nvPr/>
        </p:nvCxnSpPr>
        <p:spPr>
          <a:xfrm>
            <a:off x="7629098" y="3671314"/>
            <a:ext cx="1403400" cy="123000"/>
          </a:xfrm>
          <a:prstGeom prst="straightConnector1">
            <a:avLst/>
          </a:prstGeom>
          <a:noFill/>
          <a:ln w="9525" cap="flat" cmpd="sng">
            <a:solidFill>
              <a:schemeClr val="accent1"/>
            </a:solidFill>
            <a:prstDash val="solid"/>
            <a:miter lim="800000"/>
            <a:headEnd type="none" w="sm" len="sm"/>
            <a:tailEnd type="stealth" w="med" len="med"/>
          </a:ln>
        </p:spPr>
      </p:cxnSp>
      <p:cxnSp>
        <p:nvCxnSpPr>
          <p:cNvPr id="224" name="Google Shape;224;p8"/>
          <p:cNvCxnSpPr>
            <a:endCxn id="216" idx="1"/>
          </p:cNvCxnSpPr>
          <p:nvPr/>
        </p:nvCxnSpPr>
        <p:spPr>
          <a:xfrm>
            <a:off x="7506184" y="3814064"/>
            <a:ext cx="1543200" cy="646800"/>
          </a:xfrm>
          <a:prstGeom prst="straightConnector1">
            <a:avLst/>
          </a:prstGeom>
          <a:noFill/>
          <a:ln w="9525" cap="flat" cmpd="sng">
            <a:solidFill>
              <a:schemeClr val="accent1"/>
            </a:solidFill>
            <a:prstDash val="solid"/>
            <a:miter lim="800000"/>
            <a:headEnd type="none" w="sm" len="sm"/>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a:t>
            </a:fld>
            <a:endParaRPr/>
          </a:p>
        </p:txBody>
      </p:sp>
      <p:pic>
        <p:nvPicPr>
          <p:cNvPr id="230" name="Google Shape;230;p9"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231" name="Google Shape;231;p9"/>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232" name="Google Shape;232;p9"/>
          <p:cNvSpPr txBox="1"/>
          <p:nvPr/>
        </p:nvSpPr>
        <p:spPr>
          <a:xfrm>
            <a:off x="539211" y="1248800"/>
            <a:ext cx="11293261"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None/>
            </a:pPr>
            <a:r>
              <a:rPr lang="fr-FR" sz="2400">
                <a:solidFill>
                  <a:schemeClr val="dk1"/>
                </a:solidFill>
                <a:latin typeface="Arial"/>
                <a:ea typeface="Arial"/>
                <a:cs typeface="Arial"/>
                <a:sym typeface="Arial"/>
              </a:rPr>
              <a:t>Un microservice doit réaliser une seule fonctionnalité de l’application globale.</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Un microservice peut contenir toutes les couches logicielles (IHM, middleware et base de données).</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Un microservice possède un contexte d’exécution séparé des autres (exemple : machine virtuelle ou conteneur)</a:t>
            </a:r>
            <a:endParaRPr sz="2400" i="1">
              <a:solidFill>
                <a:schemeClr val="accent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a:solidFill>
                <a:schemeClr val="dk1"/>
              </a:solidFill>
              <a:latin typeface="Arial"/>
              <a:ea typeface="Arial"/>
              <a:cs typeface="Arial"/>
              <a:sym typeface="Arial"/>
            </a:endParaRPr>
          </a:p>
        </p:txBody>
      </p:sp>
      <p:sp>
        <p:nvSpPr>
          <p:cNvPr id="233" name="Google Shape;233;p9"/>
          <p:cNvSpPr txBox="1"/>
          <p:nvPr/>
        </p:nvSpPr>
        <p:spPr>
          <a:xfrm>
            <a:off x="282388" y="96673"/>
            <a:ext cx="9722224" cy="1143001"/>
          </a:xfrm>
          <a:prstGeom prst="rect">
            <a:avLst/>
          </a:prstGeom>
          <a:noFill/>
          <a:ln>
            <a:noFill/>
          </a:ln>
        </p:spPr>
        <p:txBody>
          <a:bodyPr spcFirstLastPara="1" wrap="square" lIns="91425" tIns="45700" rIns="91425" bIns="45700" anchor="ctr" anchorCtr="0">
            <a:normAutofit/>
          </a:bodyPr>
          <a:lstStyle/>
          <a:p>
            <a:pPr marL="457200" marR="0" lvl="1" indent="0" algn="ctr" rtl="0">
              <a:lnSpc>
                <a:spcPct val="90000"/>
              </a:lnSpc>
              <a:spcBef>
                <a:spcPts val="0"/>
              </a:spcBef>
              <a:spcAft>
                <a:spcPts val="0"/>
              </a:spcAft>
              <a:buNone/>
            </a:pPr>
            <a:r>
              <a:rPr lang="fr-FR" sz="4400" b="1" i="0" u="none" strike="noStrike" cap="none" dirty="0">
                <a:solidFill>
                  <a:schemeClr val="accent1"/>
                </a:solidFill>
                <a:latin typeface="Calibri"/>
                <a:ea typeface="Calibri"/>
                <a:cs typeface="Calibri"/>
                <a:sym typeface="Calibri"/>
              </a:rPr>
              <a:t>« Unique »</a:t>
            </a:r>
            <a:endParaRPr sz="4400" b="1" i="0" u="none" strike="noStrike" cap="none" dirty="0">
              <a:solidFill>
                <a:schemeClr val="accent1"/>
              </a:solidFill>
              <a:latin typeface="Calibri"/>
              <a:ea typeface="Calibri"/>
              <a:cs typeface="Calibri"/>
              <a:sym typeface="Calibri"/>
            </a:endParaRPr>
          </a:p>
        </p:txBody>
      </p:sp>
      <p:pic>
        <p:nvPicPr>
          <p:cNvPr id="234" name="Google Shape;234;p9" descr="http://t3.gstatic.com/images?q=tbn:ANd9GcTXVnlLL8D1BYaCfTyBeJvwSutOJQ-R-tiqsh8vn8tMCCgMBh0ulw"/>
          <p:cNvPicPr preferRelativeResize="0"/>
          <p:nvPr/>
        </p:nvPicPr>
        <p:blipFill rotWithShape="1">
          <a:blip r:embed="rId4">
            <a:alphaModFix/>
          </a:blip>
          <a:srcRect/>
          <a:stretch/>
        </p:blipFill>
        <p:spPr>
          <a:xfrm>
            <a:off x="324898" y="1526787"/>
            <a:ext cx="214313" cy="214312"/>
          </a:xfrm>
          <a:prstGeom prst="rect">
            <a:avLst/>
          </a:prstGeom>
          <a:noFill/>
          <a:ln>
            <a:noFill/>
          </a:ln>
        </p:spPr>
      </p:pic>
      <p:pic>
        <p:nvPicPr>
          <p:cNvPr id="235" name="Google Shape;235;p9" descr="http://t3.gstatic.com/images?q=tbn:ANd9GcTXVnlLL8D1BYaCfTyBeJvwSutOJQ-R-tiqsh8vn8tMCCgMBh0ulw"/>
          <p:cNvPicPr preferRelativeResize="0"/>
          <p:nvPr/>
        </p:nvPicPr>
        <p:blipFill rotWithShape="1">
          <a:blip r:embed="rId4">
            <a:alphaModFix/>
          </a:blip>
          <a:srcRect/>
          <a:stretch/>
        </p:blipFill>
        <p:spPr>
          <a:xfrm>
            <a:off x="361202" y="2230917"/>
            <a:ext cx="214313" cy="214312"/>
          </a:xfrm>
          <a:prstGeom prst="rect">
            <a:avLst/>
          </a:prstGeom>
          <a:noFill/>
          <a:ln>
            <a:noFill/>
          </a:ln>
        </p:spPr>
      </p:pic>
      <p:pic>
        <p:nvPicPr>
          <p:cNvPr id="236" name="Google Shape;236;p9"/>
          <p:cNvPicPr preferRelativeResize="0"/>
          <p:nvPr/>
        </p:nvPicPr>
        <p:blipFill rotWithShape="1">
          <a:blip r:embed="rId5">
            <a:alphaModFix/>
          </a:blip>
          <a:srcRect/>
          <a:stretch/>
        </p:blipFill>
        <p:spPr>
          <a:xfrm>
            <a:off x="3821373" y="4176214"/>
            <a:ext cx="6608005" cy="2440545"/>
          </a:xfrm>
          <a:prstGeom prst="rect">
            <a:avLst/>
          </a:prstGeom>
          <a:noFill/>
          <a:ln>
            <a:noFill/>
          </a:ln>
        </p:spPr>
      </p:pic>
      <p:pic>
        <p:nvPicPr>
          <p:cNvPr id="237" name="Google Shape;237;p9" descr="http://t3.gstatic.com/images?q=tbn:ANd9GcTXVnlLL8D1BYaCfTyBeJvwSutOJQ-R-tiqsh8vn8tMCCgMBh0ulw"/>
          <p:cNvPicPr preferRelativeResize="0"/>
          <p:nvPr/>
        </p:nvPicPr>
        <p:blipFill rotWithShape="1">
          <a:blip r:embed="rId4">
            <a:alphaModFix/>
          </a:blip>
          <a:srcRect/>
          <a:stretch/>
        </p:blipFill>
        <p:spPr>
          <a:xfrm>
            <a:off x="385758" y="3404625"/>
            <a:ext cx="214313" cy="2143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a:t>
            </a:fld>
            <a:endParaRPr/>
          </a:p>
        </p:txBody>
      </p:sp>
      <p:pic>
        <p:nvPicPr>
          <p:cNvPr id="243" name="Google Shape;243;p10"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244" name="Google Shape;244;p10"/>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245" name="Google Shape;245;p10"/>
          <p:cNvSpPr txBox="1"/>
          <p:nvPr/>
        </p:nvSpPr>
        <p:spPr>
          <a:xfrm>
            <a:off x="770203" y="862609"/>
            <a:ext cx="11293261"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None/>
            </a:pPr>
            <a:r>
              <a:rPr lang="fr-FR" sz="2400">
                <a:solidFill>
                  <a:schemeClr val="dk1"/>
                </a:solidFill>
                <a:latin typeface="Arial"/>
                <a:ea typeface="Arial"/>
                <a:cs typeface="Arial"/>
                <a:sym typeface="Arial"/>
              </a:rPr>
              <a:t>   Utiliser les bons langages et Frameworks selon la fonctionnalité à réaliser.</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	Play/Scala</a:t>
            </a:r>
            <a:endParaRPr/>
          </a:p>
          <a:p>
            <a:pPr marL="0" marR="0" lvl="0" indent="0" algn="just" rtl="0">
              <a:lnSpc>
                <a:spcPct val="150000"/>
              </a:lnSpc>
              <a:spcBef>
                <a:spcPts val="1000"/>
              </a:spcBef>
              <a:spcAft>
                <a:spcPts val="0"/>
              </a:spcAft>
              <a:buNone/>
            </a:pPr>
            <a:r>
              <a:rPr lang="fr-FR" sz="2400">
                <a:solidFill>
                  <a:schemeClr val="dk1"/>
                </a:solidFill>
                <a:latin typeface="Calibri"/>
                <a:ea typeface="Calibri"/>
                <a:cs typeface="Calibri"/>
                <a:sym typeface="Calibri"/>
              </a:rPr>
              <a:t>             </a:t>
            </a:r>
            <a:r>
              <a:rPr lang="fr-FR" sz="2400">
                <a:solidFill>
                  <a:schemeClr val="dk1"/>
                </a:solidFill>
                <a:latin typeface="Arial"/>
                <a:ea typeface="Arial"/>
                <a:cs typeface="Arial"/>
                <a:sym typeface="Arial"/>
              </a:rPr>
              <a:t>Jakarta EE (JSF/EJB/Java), Spring</a:t>
            </a:r>
            <a:endParaRPr sz="2400">
              <a:solidFill>
                <a:schemeClr val="dk1"/>
              </a:solidFill>
              <a:latin typeface="Arial"/>
              <a:ea typeface="Arial"/>
              <a:cs typeface="Arial"/>
              <a:sym typeface="Arial"/>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           JQuery/AngularJS/NodeJS</a:t>
            </a:r>
            <a:endParaRPr sz="2400">
              <a:solidFill>
                <a:schemeClr val="dk1"/>
              </a:solidFill>
              <a:latin typeface="Arial"/>
              <a:ea typeface="Arial"/>
              <a:cs typeface="Arial"/>
              <a:sym typeface="Arial"/>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           Django/Python</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           Symfony/PHP</a:t>
            </a:r>
            <a:endParaRPr/>
          </a:p>
        </p:txBody>
      </p:sp>
      <p:sp>
        <p:nvSpPr>
          <p:cNvPr id="246" name="Google Shape;246;p10"/>
          <p:cNvSpPr txBox="1"/>
          <p:nvPr/>
        </p:nvSpPr>
        <p:spPr>
          <a:xfrm>
            <a:off x="470082" y="38671"/>
            <a:ext cx="9722224" cy="1143001"/>
          </a:xfrm>
          <a:prstGeom prst="rect">
            <a:avLst/>
          </a:prstGeom>
          <a:noFill/>
          <a:ln>
            <a:noFill/>
          </a:ln>
        </p:spPr>
        <p:txBody>
          <a:bodyPr spcFirstLastPara="1" wrap="square" lIns="91425" tIns="45700" rIns="91425" bIns="45700" anchor="ctr" anchorCtr="0">
            <a:normAutofit/>
          </a:bodyPr>
          <a:lstStyle/>
          <a:p>
            <a:pPr marL="457200" marR="0" lvl="1" indent="0" algn="ctr" rtl="0">
              <a:lnSpc>
                <a:spcPct val="90000"/>
              </a:lnSpc>
              <a:spcBef>
                <a:spcPts val="0"/>
              </a:spcBef>
              <a:spcAft>
                <a:spcPts val="0"/>
              </a:spcAft>
              <a:buNone/>
            </a:pPr>
            <a:r>
              <a:rPr lang="fr-FR" sz="4400" b="1" i="0" u="none" strike="noStrike" cap="none" dirty="0">
                <a:solidFill>
                  <a:schemeClr val="accent1"/>
                </a:solidFill>
                <a:latin typeface="Calibri"/>
                <a:ea typeface="Calibri"/>
                <a:cs typeface="Calibri"/>
                <a:sym typeface="Calibri"/>
              </a:rPr>
              <a:t>« Flexibilité  »</a:t>
            </a:r>
            <a:endParaRPr sz="4400" b="1" i="0" u="none" strike="noStrike" cap="none" dirty="0">
              <a:solidFill>
                <a:schemeClr val="accent1"/>
              </a:solidFill>
              <a:latin typeface="Calibri"/>
              <a:ea typeface="Calibri"/>
              <a:cs typeface="Calibri"/>
              <a:sym typeface="Calibri"/>
            </a:endParaRPr>
          </a:p>
        </p:txBody>
      </p:sp>
      <p:pic>
        <p:nvPicPr>
          <p:cNvPr id="247" name="Google Shape;247;p10" descr="http://t3.gstatic.com/images?q=tbn:ANd9GcTXVnlLL8D1BYaCfTyBeJvwSutOJQ-R-tiqsh8vn8tMCCgMBh0ulw"/>
          <p:cNvPicPr preferRelativeResize="0"/>
          <p:nvPr/>
        </p:nvPicPr>
        <p:blipFill rotWithShape="1">
          <a:blip r:embed="rId4">
            <a:alphaModFix/>
          </a:blip>
          <a:srcRect/>
          <a:stretch/>
        </p:blipFill>
        <p:spPr>
          <a:xfrm>
            <a:off x="824883" y="1173963"/>
            <a:ext cx="214313" cy="214312"/>
          </a:xfrm>
          <a:prstGeom prst="rect">
            <a:avLst/>
          </a:prstGeom>
          <a:noFill/>
          <a:ln>
            <a:noFill/>
          </a:ln>
        </p:spPr>
      </p:pic>
      <p:pic>
        <p:nvPicPr>
          <p:cNvPr id="248" name="Google Shape;248;p10" descr="http://t3.gstatic.com/images?q=tbn:ANd9GcTXVnlLL8D1BYaCfTyBeJvwSutOJQ-R-tiqsh8vn8tMCCgMBh0ulw"/>
          <p:cNvPicPr preferRelativeResize="0"/>
          <p:nvPr/>
        </p:nvPicPr>
        <p:blipFill rotWithShape="1">
          <a:blip r:embed="rId4">
            <a:alphaModFix/>
          </a:blip>
          <a:srcRect/>
          <a:stretch/>
        </p:blipFill>
        <p:spPr>
          <a:xfrm>
            <a:off x="1467032" y="1759634"/>
            <a:ext cx="214313" cy="214312"/>
          </a:xfrm>
          <a:prstGeom prst="rect">
            <a:avLst/>
          </a:prstGeom>
          <a:noFill/>
          <a:ln>
            <a:noFill/>
          </a:ln>
        </p:spPr>
      </p:pic>
      <p:pic>
        <p:nvPicPr>
          <p:cNvPr id="249" name="Google Shape;249;p10" descr="http://t3.gstatic.com/images?q=tbn:ANd9GcTXVnlLL8D1BYaCfTyBeJvwSutOJQ-R-tiqsh8vn8tMCCgMBh0ulw"/>
          <p:cNvPicPr preferRelativeResize="0"/>
          <p:nvPr/>
        </p:nvPicPr>
        <p:blipFill rotWithShape="1">
          <a:blip r:embed="rId4">
            <a:alphaModFix/>
          </a:blip>
          <a:srcRect/>
          <a:stretch/>
        </p:blipFill>
        <p:spPr>
          <a:xfrm>
            <a:off x="1467032" y="2441964"/>
            <a:ext cx="214313" cy="214312"/>
          </a:xfrm>
          <a:prstGeom prst="rect">
            <a:avLst/>
          </a:prstGeom>
          <a:noFill/>
          <a:ln>
            <a:noFill/>
          </a:ln>
        </p:spPr>
      </p:pic>
      <p:pic>
        <p:nvPicPr>
          <p:cNvPr id="250" name="Google Shape;250;p10"/>
          <p:cNvPicPr preferRelativeResize="0"/>
          <p:nvPr/>
        </p:nvPicPr>
        <p:blipFill rotWithShape="1">
          <a:blip r:embed="rId5">
            <a:alphaModFix/>
          </a:blip>
          <a:srcRect/>
          <a:stretch/>
        </p:blipFill>
        <p:spPr>
          <a:xfrm>
            <a:off x="3183623" y="1819794"/>
            <a:ext cx="1543050" cy="314325"/>
          </a:xfrm>
          <a:prstGeom prst="rect">
            <a:avLst/>
          </a:prstGeom>
          <a:noFill/>
          <a:ln>
            <a:noFill/>
          </a:ln>
        </p:spPr>
      </p:pic>
      <p:pic>
        <p:nvPicPr>
          <p:cNvPr id="251" name="Google Shape;251;p10"/>
          <p:cNvPicPr preferRelativeResize="0"/>
          <p:nvPr/>
        </p:nvPicPr>
        <p:blipFill rotWithShape="1">
          <a:blip r:embed="rId6">
            <a:alphaModFix/>
          </a:blip>
          <a:srcRect/>
          <a:stretch/>
        </p:blipFill>
        <p:spPr>
          <a:xfrm>
            <a:off x="6560664" y="2242046"/>
            <a:ext cx="1955539" cy="614149"/>
          </a:xfrm>
          <a:prstGeom prst="rect">
            <a:avLst/>
          </a:prstGeom>
          <a:noFill/>
          <a:ln>
            <a:noFill/>
          </a:ln>
        </p:spPr>
      </p:pic>
      <p:pic>
        <p:nvPicPr>
          <p:cNvPr id="252" name="Google Shape;252;p10" descr="http://t3.gstatic.com/images?q=tbn:ANd9GcTXVnlLL8D1BYaCfTyBeJvwSutOJQ-R-tiqsh8vn8tMCCgMBh0ulw"/>
          <p:cNvPicPr preferRelativeResize="0"/>
          <p:nvPr/>
        </p:nvPicPr>
        <p:blipFill rotWithShape="1">
          <a:blip r:embed="rId4">
            <a:alphaModFix/>
          </a:blip>
          <a:srcRect/>
          <a:stretch/>
        </p:blipFill>
        <p:spPr>
          <a:xfrm>
            <a:off x="1405446" y="3135012"/>
            <a:ext cx="214313" cy="214312"/>
          </a:xfrm>
          <a:prstGeom prst="rect">
            <a:avLst/>
          </a:prstGeom>
          <a:noFill/>
          <a:ln>
            <a:noFill/>
          </a:ln>
        </p:spPr>
      </p:pic>
      <p:pic>
        <p:nvPicPr>
          <p:cNvPr id="253" name="Google Shape;253;p10"/>
          <p:cNvPicPr preferRelativeResize="0"/>
          <p:nvPr/>
        </p:nvPicPr>
        <p:blipFill rotWithShape="1">
          <a:blip r:embed="rId7">
            <a:alphaModFix/>
          </a:blip>
          <a:srcRect/>
          <a:stretch/>
        </p:blipFill>
        <p:spPr>
          <a:xfrm>
            <a:off x="5400323" y="3018435"/>
            <a:ext cx="3006698" cy="447467"/>
          </a:xfrm>
          <a:prstGeom prst="rect">
            <a:avLst/>
          </a:prstGeom>
          <a:noFill/>
          <a:ln>
            <a:noFill/>
          </a:ln>
        </p:spPr>
      </p:pic>
      <p:pic>
        <p:nvPicPr>
          <p:cNvPr id="254" name="Google Shape;254;p10" descr="http://t3.gstatic.com/images?q=tbn:ANd9GcTXVnlLL8D1BYaCfTyBeJvwSutOJQ-R-tiqsh8vn8tMCCgMBh0ulw"/>
          <p:cNvPicPr preferRelativeResize="0"/>
          <p:nvPr/>
        </p:nvPicPr>
        <p:blipFill rotWithShape="1">
          <a:blip r:embed="rId4">
            <a:alphaModFix/>
          </a:blip>
          <a:srcRect/>
          <a:stretch/>
        </p:blipFill>
        <p:spPr>
          <a:xfrm>
            <a:off x="1405446" y="3792159"/>
            <a:ext cx="214313" cy="214312"/>
          </a:xfrm>
          <a:prstGeom prst="rect">
            <a:avLst/>
          </a:prstGeom>
          <a:noFill/>
          <a:ln>
            <a:noFill/>
          </a:ln>
        </p:spPr>
      </p:pic>
      <p:pic>
        <p:nvPicPr>
          <p:cNvPr id="255" name="Google Shape;255;p10"/>
          <p:cNvPicPr preferRelativeResize="0"/>
          <p:nvPr/>
        </p:nvPicPr>
        <p:blipFill rotWithShape="1">
          <a:blip r:embed="rId8">
            <a:alphaModFix/>
          </a:blip>
          <a:srcRect/>
          <a:stretch/>
        </p:blipFill>
        <p:spPr>
          <a:xfrm>
            <a:off x="3955148" y="3687541"/>
            <a:ext cx="1710519" cy="423548"/>
          </a:xfrm>
          <a:prstGeom prst="rect">
            <a:avLst/>
          </a:prstGeom>
          <a:noFill/>
          <a:ln>
            <a:noFill/>
          </a:ln>
        </p:spPr>
      </p:pic>
      <p:pic>
        <p:nvPicPr>
          <p:cNvPr id="256" name="Google Shape;256;p10" descr="http://t3.gstatic.com/images?q=tbn:ANd9GcTXVnlLL8D1BYaCfTyBeJvwSutOJQ-R-tiqsh8vn8tMCCgMBh0ulw"/>
          <p:cNvPicPr preferRelativeResize="0"/>
          <p:nvPr/>
        </p:nvPicPr>
        <p:blipFill rotWithShape="1">
          <a:blip r:embed="rId4">
            <a:alphaModFix/>
          </a:blip>
          <a:srcRect/>
          <a:stretch/>
        </p:blipFill>
        <p:spPr>
          <a:xfrm>
            <a:off x="1405446" y="4511537"/>
            <a:ext cx="214313" cy="214312"/>
          </a:xfrm>
          <a:prstGeom prst="rect">
            <a:avLst/>
          </a:prstGeom>
          <a:noFill/>
          <a:ln>
            <a:noFill/>
          </a:ln>
        </p:spPr>
      </p:pic>
      <p:pic>
        <p:nvPicPr>
          <p:cNvPr id="257" name="Google Shape;257;p10"/>
          <p:cNvPicPr preferRelativeResize="0"/>
          <p:nvPr/>
        </p:nvPicPr>
        <p:blipFill rotWithShape="1">
          <a:blip r:embed="rId9">
            <a:alphaModFix/>
          </a:blip>
          <a:srcRect/>
          <a:stretch/>
        </p:blipFill>
        <p:spPr>
          <a:xfrm>
            <a:off x="3954686" y="4410832"/>
            <a:ext cx="1376508" cy="415723"/>
          </a:xfrm>
          <a:prstGeom prst="rect">
            <a:avLst/>
          </a:prstGeom>
          <a:noFill/>
          <a:ln>
            <a:noFill/>
          </a:ln>
        </p:spPr>
      </p:pic>
      <p:pic>
        <p:nvPicPr>
          <p:cNvPr id="258" name="Google Shape;258;p10"/>
          <p:cNvPicPr preferRelativeResize="0"/>
          <p:nvPr/>
        </p:nvPicPr>
        <p:blipFill rotWithShape="1">
          <a:blip r:embed="rId10">
            <a:alphaModFix/>
          </a:blip>
          <a:srcRect/>
          <a:stretch/>
        </p:blipFill>
        <p:spPr>
          <a:xfrm>
            <a:off x="5500739" y="4311710"/>
            <a:ext cx="6562725" cy="24302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a:t>
            </a:fld>
            <a:endParaRPr/>
          </a:p>
        </p:txBody>
      </p:sp>
      <p:pic>
        <p:nvPicPr>
          <p:cNvPr id="264" name="Google Shape;264;p11"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265" name="Google Shape;265;p11"/>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266" name="Google Shape;266;p11"/>
          <p:cNvSpPr txBox="1"/>
          <p:nvPr/>
        </p:nvSpPr>
        <p:spPr>
          <a:xfrm>
            <a:off x="932039" y="979186"/>
            <a:ext cx="11293261" cy="4525963"/>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fr-FR" sz="2400">
                <a:solidFill>
                  <a:schemeClr val="dk1"/>
                </a:solidFill>
                <a:latin typeface="Arial"/>
                <a:ea typeface="Arial"/>
                <a:cs typeface="Arial"/>
                <a:sym typeface="Arial"/>
              </a:rPr>
              <a:t>   Chaque microservice a sa propre équipe de développement.</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273050" marR="0" lvl="0" indent="0" algn="l" rtl="0">
              <a:spcBef>
                <a:spcPts val="0"/>
              </a:spcBef>
              <a:spcAft>
                <a:spcPts val="0"/>
              </a:spcAft>
              <a:buNone/>
            </a:pPr>
            <a:r>
              <a:rPr lang="fr-FR" sz="2400">
                <a:solidFill>
                  <a:schemeClr val="dk1"/>
                </a:solidFill>
                <a:latin typeface="Arial"/>
                <a:ea typeface="Arial"/>
                <a:cs typeface="Arial"/>
                <a:sym typeface="Arial"/>
              </a:rPr>
              <a:t>L’équipe de développement orientée fonctionnalité est réduite et      pluridisciplinaire.</a:t>
            </a:r>
            <a:endParaRPr/>
          </a:p>
          <a:p>
            <a:pPr marL="27305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lnSpc>
                <a:spcPct val="120000"/>
              </a:lnSpc>
              <a:spcBef>
                <a:spcPts val="0"/>
              </a:spcBef>
              <a:spcAft>
                <a:spcPts val="0"/>
              </a:spcAft>
              <a:buNone/>
            </a:pPr>
            <a:r>
              <a:rPr lang="fr-FR" sz="2400">
                <a:solidFill>
                  <a:schemeClr val="dk1"/>
                </a:solidFill>
                <a:latin typeface="Arial"/>
                <a:ea typeface="Arial"/>
                <a:cs typeface="Arial"/>
                <a:sym typeface="Arial"/>
              </a:rPr>
              <a:t>	      Développeurs backend.</a:t>
            </a:r>
            <a:endParaRPr sz="2400">
              <a:solidFill>
                <a:schemeClr val="dk1"/>
              </a:solidFill>
              <a:latin typeface="Arial"/>
              <a:ea typeface="Arial"/>
              <a:cs typeface="Arial"/>
              <a:sym typeface="Arial"/>
            </a:endParaRPr>
          </a:p>
          <a:p>
            <a:pPr marL="0" marR="0" lvl="0" indent="0" algn="l" rtl="0">
              <a:lnSpc>
                <a:spcPct val="120000"/>
              </a:lnSpc>
              <a:spcBef>
                <a:spcPts val="0"/>
              </a:spcBef>
              <a:spcAft>
                <a:spcPts val="0"/>
              </a:spcAft>
              <a:buNone/>
            </a:pPr>
            <a:r>
              <a:rPr lang="fr-FR" sz="2400">
                <a:solidFill>
                  <a:schemeClr val="dk1"/>
                </a:solidFill>
                <a:latin typeface="Arial"/>
                <a:ea typeface="Arial"/>
                <a:cs typeface="Arial"/>
                <a:sym typeface="Arial"/>
              </a:rPr>
              <a:t> 	      Développeurs web.</a:t>
            </a:r>
            <a:endParaRPr sz="2400">
              <a:solidFill>
                <a:schemeClr val="dk1"/>
              </a:solidFill>
              <a:latin typeface="Arial"/>
              <a:ea typeface="Arial"/>
              <a:cs typeface="Arial"/>
              <a:sym typeface="Arial"/>
            </a:endParaRPr>
          </a:p>
          <a:p>
            <a:pPr marL="0" marR="0" lvl="0" indent="0" algn="l" rtl="0">
              <a:lnSpc>
                <a:spcPct val="120000"/>
              </a:lnSpc>
              <a:spcBef>
                <a:spcPts val="0"/>
              </a:spcBef>
              <a:spcAft>
                <a:spcPts val="0"/>
              </a:spcAft>
              <a:buNone/>
            </a:pPr>
            <a:r>
              <a:rPr lang="fr-FR" sz="2400">
                <a:solidFill>
                  <a:schemeClr val="dk1"/>
                </a:solidFill>
                <a:latin typeface="Arial"/>
                <a:ea typeface="Arial"/>
                <a:cs typeface="Arial"/>
                <a:sym typeface="Arial"/>
              </a:rPr>
              <a:t>	      Administrateurs bases de données.	</a:t>
            </a:r>
            <a:endParaRPr/>
          </a:p>
        </p:txBody>
      </p:sp>
      <p:sp>
        <p:nvSpPr>
          <p:cNvPr id="267" name="Google Shape;267;p11"/>
          <p:cNvSpPr txBox="1"/>
          <p:nvPr/>
        </p:nvSpPr>
        <p:spPr>
          <a:xfrm>
            <a:off x="470082" y="38671"/>
            <a:ext cx="9722224" cy="1143001"/>
          </a:xfrm>
          <a:prstGeom prst="rect">
            <a:avLst/>
          </a:prstGeom>
          <a:noFill/>
          <a:ln>
            <a:noFill/>
          </a:ln>
        </p:spPr>
        <p:txBody>
          <a:bodyPr spcFirstLastPara="1" wrap="square" lIns="91425" tIns="45700" rIns="91425" bIns="45700" anchor="ctr" anchorCtr="0">
            <a:normAutofit/>
          </a:bodyPr>
          <a:lstStyle/>
          <a:p>
            <a:pPr marL="457200" marR="0" lvl="1" indent="0" algn="ctr" rtl="0">
              <a:lnSpc>
                <a:spcPct val="90000"/>
              </a:lnSpc>
              <a:spcBef>
                <a:spcPts val="0"/>
              </a:spcBef>
              <a:spcAft>
                <a:spcPts val="0"/>
              </a:spcAft>
              <a:buNone/>
            </a:pPr>
            <a:r>
              <a:rPr lang="fr-FR" sz="4400" b="1" i="0" u="none" strike="noStrike" cap="none">
                <a:solidFill>
                  <a:schemeClr val="accent1"/>
                </a:solidFill>
                <a:latin typeface="Calibri"/>
                <a:ea typeface="Calibri"/>
                <a:cs typeface="Calibri"/>
                <a:sym typeface="Calibri"/>
              </a:rPr>
              <a:t>« Equipe réduite»</a:t>
            </a:r>
            <a:endParaRPr sz="4400" b="1" i="0" u="none" strike="noStrike" cap="none">
              <a:solidFill>
                <a:schemeClr val="accent1"/>
              </a:solidFill>
              <a:latin typeface="Calibri"/>
              <a:ea typeface="Calibri"/>
              <a:cs typeface="Calibri"/>
              <a:sym typeface="Calibri"/>
            </a:endParaRPr>
          </a:p>
        </p:txBody>
      </p:sp>
      <p:pic>
        <p:nvPicPr>
          <p:cNvPr id="268" name="Google Shape;268;p11" descr="http://t3.gstatic.com/images?q=tbn:ANd9GcTXVnlLL8D1BYaCfTyBeJvwSutOJQ-R-tiqsh8vn8tMCCgMBh0ulw"/>
          <p:cNvPicPr preferRelativeResize="0"/>
          <p:nvPr/>
        </p:nvPicPr>
        <p:blipFill rotWithShape="1">
          <a:blip r:embed="rId4">
            <a:alphaModFix/>
          </a:blip>
          <a:srcRect/>
          <a:stretch/>
        </p:blipFill>
        <p:spPr>
          <a:xfrm>
            <a:off x="1025043" y="1090306"/>
            <a:ext cx="214313" cy="214312"/>
          </a:xfrm>
          <a:prstGeom prst="rect">
            <a:avLst/>
          </a:prstGeom>
          <a:noFill/>
          <a:ln>
            <a:noFill/>
          </a:ln>
        </p:spPr>
      </p:pic>
      <p:pic>
        <p:nvPicPr>
          <p:cNvPr id="269" name="Google Shape;269;p11" descr="http://t3.gstatic.com/images?q=tbn:ANd9GcTXVnlLL8D1BYaCfTyBeJvwSutOJQ-R-tiqsh8vn8tMCCgMBh0ulw"/>
          <p:cNvPicPr preferRelativeResize="0"/>
          <p:nvPr/>
        </p:nvPicPr>
        <p:blipFill rotWithShape="1">
          <a:blip r:embed="rId4">
            <a:alphaModFix/>
          </a:blip>
          <a:srcRect/>
          <a:stretch/>
        </p:blipFill>
        <p:spPr>
          <a:xfrm>
            <a:off x="977809" y="1866790"/>
            <a:ext cx="214313" cy="214312"/>
          </a:xfrm>
          <a:prstGeom prst="rect">
            <a:avLst/>
          </a:prstGeom>
          <a:noFill/>
          <a:ln>
            <a:noFill/>
          </a:ln>
        </p:spPr>
      </p:pic>
      <p:pic>
        <p:nvPicPr>
          <p:cNvPr id="270" name="Google Shape;270;p11" descr="http://t3.gstatic.com/images?q=tbn:ANd9GcTXVnlLL8D1BYaCfTyBeJvwSutOJQ-R-tiqsh8vn8tMCCgMBh0ulw"/>
          <p:cNvPicPr preferRelativeResize="0"/>
          <p:nvPr/>
        </p:nvPicPr>
        <p:blipFill rotWithShape="1">
          <a:blip r:embed="rId4">
            <a:alphaModFix/>
          </a:blip>
          <a:srcRect/>
          <a:stretch/>
        </p:blipFill>
        <p:spPr>
          <a:xfrm>
            <a:off x="1472234" y="2900046"/>
            <a:ext cx="214313" cy="214312"/>
          </a:xfrm>
          <a:prstGeom prst="rect">
            <a:avLst/>
          </a:prstGeom>
          <a:noFill/>
          <a:ln>
            <a:noFill/>
          </a:ln>
        </p:spPr>
      </p:pic>
      <p:pic>
        <p:nvPicPr>
          <p:cNvPr id="271" name="Google Shape;271;p11" descr="http://t3.gstatic.com/images?q=tbn:ANd9GcTXVnlLL8D1BYaCfTyBeJvwSutOJQ-R-tiqsh8vn8tMCCgMBh0ulw"/>
          <p:cNvPicPr preferRelativeResize="0"/>
          <p:nvPr/>
        </p:nvPicPr>
        <p:blipFill rotWithShape="1">
          <a:blip r:embed="rId4">
            <a:alphaModFix/>
          </a:blip>
          <a:srcRect/>
          <a:stretch/>
        </p:blipFill>
        <p:spPr>
          <a:xfrm>
            <a:off x="1481300" y="3242167"/>
            <a:ext cx="214313" cy="214312"/>
          </a:xfrm>
          <a:prstGeom prst="rect">
            <a:avLst/>
          </a:prstGeom>
          <a:noFill/>
          <a:ln>
            <a:noFill/>
          </a:ln>
        </p:spPr>
      </p:pic>
      <p:pic>
        <p:nvPicPr>
          <p:cNvPr id="272" name="Google Shape;272;p11" descr="http://t3.gstatic.com/images?q=tbn:ANd9GcTXVnlLL8D1BYaCfTyBeJvwSutOJQ-R-tiqsh8vn8tMCCgMBh0ulw"/>
          <p:cNvPicPr preferRelativeResize="0"/>
          <p:nvPr/>
        </p:nvPicPr>
        <p:blipFill rotWithShape="1">
          <a:blip r:embed="rId4">
            <a:alphaModFix/>
          </a:blip>
          <a:srcRect/>
          <a:stretch/>
        </p:blipFill>
        <p:spPr>
          <a:xfrm>
            <a:off x="1481300" y="3643273"/>
            <a:ext cx="214313" cy="214312"/>
          </a:xfrm>
          <a:prstGeom prst="rect">
            <a:avLst/>
          </a:prstGeom>
          <a:noFill/>
          <a:ln>
            <a:noFill/>
          </a:ln>
        </p:spPr>
      </p:pic>
      <p:pic>
        <p:nvPicPr>
          <p:cNvPr id="273" name="Google Shape;273;p11"/>
          <p:cNvPicPr preferRelativeResize="0"/>
          <p:nvPr/>
        </p:nvPicPr>
        <p:blipFill rotWithShape="1">
          <a:blip r:embed="rId5">
            <a:alphaModFix/>
          </a:blip>
          <a:srcRect/>
          <a:stretch/>
        </p:blipFill>
        <p:spPr>
          <a:xfrm>
            <a:off x="1876927" y="2854802"/>
            <a:ext cx="485775" cy="304800"/>
          </a:xfrm>
          <a:prstGeom prst="rect">
            <a:avLst/>
          </a:prstGeom>
          <a:noFill/>
          <a:ln>
            <a:noFill/>
          </a:ln>
        </p:spPr>
      </p:pic>
      <p:pic>
        <p:nvPicPr>
          <p:cNvPr id="274" name="Google Shape;274;p11"/>
          <p:cNvPicPr preferRelativeResize="0"/>
          <p:nvPr/>
        </p:nvPicPr>
        <p:blipFill rotWithShape="1">
          <a:blip r:embed="rId6">
            <a:alphaModFix/>
          </a:blip>
          <a:srcRect/>
          <a:stretch/>
        </p:blipFill>
        <p:spPr>
          <a:xfrm>
            <a:off x="1777532" y="3195638"/>
            <a:ext cx="552450" cy="466725"/>
          </a:xfrm>
          <a:prstGeom prst="rect">
            <a:avLst/>
          </a:prstGeom>
          <a:noFill/>
          <a:ln>
            <a:noFill/>
          </a:ln>
        </p:spPr>
      </p:pic>
      <p:pic>
        <p:nvPicPr>
          <p:cNvPr id="275" name="Google Shape;275;p11"/>
          <p:cNvPicPr preferRelativeResize="0"/>
          <p:nvPr/>
        </p:nvPicPr>
        <p:blipFill rotWithShape="1">
          <a:blip r:embed="rId7">
            <a:alphaModFix/>
          </a:blip>
          <a:srcRect/>
          <a:stretch/>
        </p:blipFill>
        <p:spPr>
          <a:xfrm>
            <a:off x="1806982" y="3633037"/>
            <a:ext cx="523875" cy="390525"/>
          </a:xfrm>
          <a:prstGeom prst="rect">
            <a:avLst/>
          </a:prstGeom>
          <a:noFill/>
          <a:ln>
            <a:noFill/>
          </a:ln>
        </p:spPr>
      </p:pic>
      <p:pic>
        <p:nvPicPr>
          <p:cNvPr id="276" name="Google Shape;276;p11"/>
          <p:cNvPicPr preferRelativeResize="0"/>
          <p:nvPr/>
        </p:nvPicPr>
        <p:blipFill rotWithShape="1">
          <a:blip r:embed="rId8">
            <a:alphaModFix/>
          </a:blip>
          <a:srcRect/>
          <a:stretch/>
        </p:blipFill>
        <p:spPr>
          <a:xfrm>
            <a:off x="3245038" y="4023562"/>
            <a:ext cx="7741410" cy="25931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14</a:t>
            </a:fld>
            <a:endParaRPr/>
          </a:p>
        </p:txBody>
      </p:sp>
      <p:pic>
        <p:nvPicPr>
          <p:cNvPr id="282" name="Google Shape;282;p12"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283" name="Google Shape;283;p12"/>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284" name="Google Shape;284;p12"/>
          <p:cNvSpPr txBox="1"/>
          <p:nvPr/>
        </p:nvSpPr>
        <p:spPr>
          <a:xfrm>
            <a:off x="539211" y="1304618"/>
            <a:ext cx="11259961" cy="4525963"/>
          </a:xfrm>
          <a:prstGeom prst="rect">
            <a:avLst/>
          </a:prstGeom>
          <a:noFill/>
          <a:ln>
            <a:noFill/>
          </a:ln>
        </p:spPr>
        <p:txBody>
          <a:bodyPr spcFirstLastPara="1" wrap="square" lIns="91425" tIns="45700" rIns="91425" bIns="45700" anchor="t" anchorCtr="0">
            <a:normAutofit/>
          </a:bodyPr>
          <a:lstStyle/>
          <a:p>
            <a:pPr marL="273050" marR="0" lvl="0" indent="0" algn="just" rtl="0">
              <a:spcBef>
                <a:spcPts val="0"/>
              </a:spcBef>
              <a:spcAft>
                <a:spcPts val="0"/>
              </a:spcAft>
              <a:buNone/>
            </a:pPr>
            <a:r>
              <a:rPr lang="fr-FR" sz="2400">
                <a:solidFill>
                  <a:schemeClr val="dk1"/>
                </a:solidFill>
                <a:latin typeface="Arial"/>
                <a:ea typeface="Arial"/>
                <a:cs typeface="Arial"/>
                <a:sym typeface="Arial"/>
              </a:rPr>
              <a:t>Le découpage en unités fonctionnelles indépendantes permet de répliquer sélectivement les micro-services les plus utilisés, plutôt que de mettre en œuvre une redondance globale de l’application monolithique.</a:t>
            </a:r>
            <a:endParaRPr/>
          </a:p>
          <a:p>
            <a:pPr marL="273050" marR="0" lvl="0" indent="0" algn="just" rtl="0">
              <a:spcBef>
                <a:spcPts val="0"/>
              </a:spcBef>
              <a:spcAft>
                <a:spcPts val="0"/>
              </a:spcAft>
              <a:buNone/>
            </a:pPr>
            <a:endParaRPr sz="2400">
              <a:solidFill>
                <a:schemeClr val="dk1"/>
              </a:solidFill>
              <a:latin typeface="Arial"/>
              <a:ea typeface="Arial"/>
              <a:cs typeface="Arial"/>
              <a:sym typeface="Arial"/>
            </a:endParaRPr>
          </a:p>
          <a:p>
            <a:pPr marL="273050" marR="0" lvl="0" indent="0" algn="just" rtl="0">
              <a:spcBef>
                <a:spcPts val="0"/>
              </a:spcBef>
              <a:spcAft>
                <a:spcPts val="0"/>
              </a:spcAft>
              <a:buNone/>
            </a:pPr>
            <a:endParaRPr sz="2400">
              <a:solidFill>
                <a:schemeClr val="dk1"/>
              </a:solidFill>
              <a:latin typeface="Arial"/>
              <a:ea typeface="Arial"/>
              <a:cs typeface="Arial"/>
              <a:sym typeface="Arial"/>
            </a:endParaRPr>
          </a:p>
          <a:p>
            <a:pPr marL="273050" marR="0" lvl="0" indent="0" algn="just" rtl="0">
              <a:spcBef>
                <a:spcPts val="0"/>
              </a:spcBef>
              <a:spcAft>
                <a:spcPts val="0"/>
              </a:spcAft>
              <a:buNone/>
            </a:pPr>
            <a:r>
              <a:rPr lang="fr-FR" sz="2400">
                <a:solidFill>
                  <a:schemeClr val="dk1"/>
                </a:solidFill>
                <a:latin typeface="Arial"/>
                <a:ea typeface="Arial"/>
                <a:cs typeface="Arial"/>
                <a:sym typeface="Arial"/>
              </a:rPr>
              <a:t>C’est une </a:t>
            </a:r>
            <a:r>
              <a:rPr lang="fr-FR" sz="2400" u="sng">
                <a:solidFill>
                  <a:schemeClr val="dk1"/>
                </a:solidFill>
                <a:latin typeface="Arial"/>
                <a:ea typeface="Arial"/>
                <a:cs typeface="Arial"/>
                <a:sym typeface="Arial"/>
                <a:hlinkClick r:id="rId4"/>
              </a:rPr>
              <a:t>architecture orientée événement</a:t>
            </a:r>
            <a:r>
              <a:rPr lang="fr-FR" sz="2400">
                <a:solidFill>
                  <a:schemeClr val="dk1"/>
                </a:solidFill>
                <a:latin typeface="Arial"/>
                <a:ea typeface="Arial"/>
                <a:cs typeface="Arial"/>
                <a:sym typeface="Arial"/>
              </a:rPr>
              <a:t> qui permet de rendre les appels entre services non bloquants et augmenter la capacité du système.</a:t>
            </a:r>
            <a:endParaRPr sz="2400">
              <a:solidFill>
                <a:schemeClr val="dk1"/>
              </a:solidFill>
              <a:latin typeface="Arial"/>
              <a:ea typeface="Arial"/>
              <a:cs typeface="Arial"/>
              <a:sym typeface="Arial"/>
            </a:endParaRPr>
          </a:p>
        </p:txBody>
      </p:sp>
      <p:sp>
        <p:nvSpPr>
          <p:cNvPr id="285" name="Google Shape;285;p12"/>
          <p:cNvSpPr txBox="1"/>
          <p:nvPr/>
        </p:nvSpPr>
        <p:spPr>
          <a:xfrm>
            <a:off x="470082" y="38671"/>
            <a:ext cx="9722224" cy="1143001"/>
          </a:xfrm>
          <a:prstGeom prst="rect">
            <a:avLst/>
          </a:prstGeom>
          <a:noFill/>
          <a:ln>
            <a:noFill/>
          </a:ln>
        </p:spPr>
        <p:txBody>
          <a:bodyPr spcFirstLastPara="1" wrap="square" lIns="91425" tIns="45700" rIns="91425" bIns="45700" anchor="ctr" anchorCtr="0">
            <a:normAutofit/>
          </a:bodyPr>
          <a:lstStyle/>
          <a:p>
            <a:pPr marL="457200" marR="0" lvl="1" indent="0" algn="ctr" rtl="0">
              <a:lnSpc>
                <a:spcPct val="90000"/>
              </a:lnSpc>
              <a:spcBef>
                <a:spcPts val="0"/>
              </a:spcBef>
              <a:spcAft>
                <a:spcPts val="0"/>
              </a:spcAft>
              <a:buNone/>
            </a:pPr>
            <a:r>
              <a:rPr lang="fr-FR" sz="4400" b="1" i="0" u="none" strike="noStrike" cap="none">
                <a:solidFill>
                  <a:schemeClr val="accent1"/>
                </a:solidFill>
                <a:latin typeface="Calibri"/>
                <a:ea typeface="Calibri"/>
                <a:cs typeface="Calibri"/>
                <a:sym typeface="Calibri"/>
              </a:rPr>
              <a:t>« Extensibilité»</a:t>
            </a:r>
            <a:endParaRPr sz="4400" b="1" i="0" u="none" strike="noStrike" cap="none">
              <a:solidFill>
                <a:schemeClr val="accent1"/>
              </a:solidFill>
              <a:latin typeface="Calibri"/>
              <a:ea typeface="Calibri"/>
              <a:cs typeface="Calibri"/>
              <a:sym typeface="Calibri"/>
            </a:endParaRPr>
          </a:p>
        </p:txBody>
      </p:sp>
      <p:pic>
        <p:nvPicPr>
          <p:cNvPr id="286" name="Google Shape;286;p12" descr="http://t3.gstatic.com/images?q=tbn:ANd9GcTXVnlLL8D1BYaCfTyBeJvwSutOJQ-R-tiqsh8vn8tMCCgMBh0ulw"/>
          <p:cNvPicPr preferRelativeResize="0"/>
          <p:nvPr/>
        </p:nvPicPr>
        <p:blipFill rotWithShape="1">
          <a:blip r:embed="rId5">
            <a:alphaModFix/>
          </a:blip>
          <a:srcRect/>
          <a:stretch/>
        </p:blipFill>
        <p:spPr>
          <a:xfrm>
            <a:off x="616016" y="1431476"/>
            <a:ext cx="214313" cy="214312"/>
          </a:xfrm>
          <a:prstGeom prst="rect">
            <a:avLst/>
          </a:prstGeom>
          <a:noFill/>
          <a:ln>
            <a:noFill/>
          </a:ln>
        </p:spPr>
      </p:pic>
      <p:pic>
        <p:nvPicPr>
          <p:cNvPr id="287" name="Google Shape;287;p12" descr="http://t3.gstatic.com/images?q=tbn:ANd9GcTXVnlLL8D1BYaCfTyBeJvwSutOJQ-R-tiqsh8vn8tMCCgMBh0ulw"/>
          <p:cNvPicPr preferRelativeResize="0"/>
          <p:nvPr/>
        </p:nvPicPr>
        <p:blipFill rotWithShape="1">
          <a:blip r:embed="rId5">
            <a:alphaModFix/>
          </a:blip>
          <a:srcRect/>
          <a:stretch/>
        </p:blipFill>
        <p:spPr>
          <a:xfrm>
            <a:off x="618131" y="3248902"/>
            <a:ext cx="214313" cy="2143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15</a:t>
            </a:fld>
            <a:endParaRPr/>
          </a:p>
        </p:txBody>
      </p:sp>
      <p:pic>
        <p:nvPicPr>
          <p:cNvPr id="293" name="Google Shape;293;p13"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294" name="Google Shape;294;p13"/>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295" name="Google Shape;295;p13"/>
          <p:cNvSpPr txBox="1"/>
          <p:nvPr/>
        </p:nvSpPr>
        <p:spPr>
          <a:xfrm>
            <a:off x="539211" y="1304618"/>
            <a:ext cx="11259961" cy="4525963"/>
          </a:xfrm>
          <a:prstGeom prst="rect">
            <a:avLst/>
          </a:prstGeom>
          <a:noFill/>
          <a:ln>
            <a:noFill/>
          </a:ln>
        </p:spPr>
        <p:txBody>
          <a:bodyPr spcFirstLastPara="1" wrap="square" lIns="91425" tIns="45700" rIns="91425" bIns="45700" anchor="t" anchorCtr="0">
            <a:normAutofit/>
          </a:bodyPr>
          <a:lstStyle/>
          <a:p>
            <a:pPr marL="273050" marR="0" lvl="0" indent="0" algn="just" rtl="0">
              <a:spcBef>
                <a:spcPts val="0"/>
              </a:spcBef>
              <a:spcAft>
                <a:spcPts val="0"/>
              </a:spcAft>
              <a:buNone/>
            </a:pPr>
            <a:r>
              <a:rPr lang="fr-FR" sz="2400">
                <a:solidFill>
                  <a:schemeClr val="dk1"/>
                </a:solidFill>
                <a:latin typeface="Arial"/>
                <a:ea typeface="Arial"/>
                <a:cs typeface="Arial"/>
                <a:sym typeface="Arial"/>
              </a:rPr>
              <a:t>L’amélioration de l’évolutivité est un des principaux buts de MSA et dépend de:</a:t>
            </a:r>
            <a:endParaRPr/>
          </a:p>
          <a:p>
            <a:pPr marL="273050" marR="0" lvl="0" indent="0" algn="just" rtl="0">
              <a:spcBef>
                <a:spcPts val="0"/>
              </a:spcBef>
              <a:spcAft>
                <a:spcPts val="0"/>
              </a:spcAft>
              <a:buNone/>
            </a:pPr>
            <a:endParaRPr sz="2400">
              <a:solidFill>
                <a:schemeClr val="dk1"/>
              </a:solidFill>
              <a:latin typeface="Arial"/>
              <a:ea typeface="Arial"/>
              <a:cs typeface="Arial"/>
              <a:sym typeface="Arial"/>
            </a:endParaRPr>
          </a:p>
          <a:p>
            <a:pPr marL="900113" marR="0" lvl="0" indent="-627063" algn="just" rtl="0">
              <a:spcBef>
                <a:spcPts val="0"/>
              </a:spcBef>
              <a:spcAft>
                <a:spcPts val="0"/>
              </a:spcAft>
              <a:buNone/>
            </a:pPr>
            <a:r>
              <a:rPr lang="fr-FR" sz="2400">
                <a:solidFill>
                  <a:schemeClr val="dk1"/>
                </a:solidFill>
                <a:latin typeface="Arial"/>
                <a:ea typeface="Arial"/>
                <a:cs typeface="Arial"/>
                <a:sym typeface="Arial"/>
              </a:rPr>
              <a:t>	l’étendue de périmètre fonctionnel de MicroService et de sa complexité relativement faible.</a:t>
            </a:r>
            <a:endParaRPr/>
          </a:p>
          <a:p>
            <a:pPr marL="273050" marR="0" lvl="0" indent="0" algn="just" rtl="0">
              <a:spcBef>
                <a:spcPts val="0"/>
              </a:spcBef>
              <a:spcAft>
                <a:spcPts val="0"/>
              </a:spcAft>
              <a:buNone/>
            </a:pPr>
            <a:endParaRPr sz="2400">
              <a:solidFill>
                <a:schemeClr val="dk1"/>
              </a:solidFill>
              <a:latin typeface="Arial"/>
              <a:ea typeface="Arial"/>
              <a:cs typeface="Arial"/>
              <a:sym typeface="Arial"/>
            </a:endParaRPr>
          </a:p>
          <a:p>
            <a:pPr marL="900113" marR="0" lvl="0" indent="0" algn="just" rtl="0">
              <a:spcBef>
                <a:spcPts val="0"/>
              </a:spcBef>
              <a:spcAft>
                <a:spcPts val="0"/>
              </a:spcAft>
              <a:buNone/>
            </a:pPr>
            <a:r>
              <a:rPr lang="fr-FR" sz="2400">
                <a:solidFill>
                  <a:schemeClr val="dk1"/>
                </a:solidFill>
                <a:latin typeface="Arial"/>
                <a:ea typeface="Arial"/>
                <a:cs typeface="Arial"/>
                <a:sym typeface="Arial"/>
              </a:rPr>
              <a:t>	Les changements technologiques qui ne débordent pas du périmètre (que ce soit une réécriture totale ou partielle).</a:t>
            </a:r>
            <a:endParaRPr sz="2400">
              <a:solidFill>
                <a:schemeClr val="dk1"/>
              </a:solidFill>
              <a:latin typeface="Arial"/>
              <a:ea typeface="Arial"/>
              <a:cs typeface="Arial"/>
              <a:sym typeface="Arial"/>
            </a:endParaRPr>
          </a:p>
          <a:p>
            <a:pPr marL="273050" marR="0" lvl="0" indent="0" algn="just" rtl="0">
              <a:spcBef>
                <a:spcPts val="0"/>
              </a:spcBef>
              <a:spcAft>
                <a:spcPts val="0"/>
              </a:spcAft>
              <a:buNone/>
            </a:pPr>
            <a:endParaRPr sz="2400">
              <a:solidFill>
                <a:schemeClr val="dk1"/>
              </a:solidFill>
              <a:latin typeface="Arial"/>
              <a:ea typeface="Arial"/>
              <a:cs typeface="Arial"/>
              <a:sym typeface="Arial"/>
            </a:endParaRPr>
          </a:p>
        </p:txBody>
      </p:sp>
      <p:sp>
        <p:nvSpPr>
          <p:cNvPr id="296" name="Google Shape;296;p13"/>
          <p:cNvSpPr txBox="1"/>
          <p:nvPr/>
        </p:nvSpPr>
        <p:spPr>
          <a:xfrm>
            <a:off x="470082" y="38671"/>
            <a:ext cx="9722224" cy="1143001"/>
          </a:xfrm>
          <a:prstGeom prst="rect">
            <a:avLst/>
          </a:prstGeom>
          <a:noFill/>
          <a:ln>
            <a:noFill/>
          </a:ln>
        </p:spPr>
        <p:txBody>
          <a:bodyPr spcFirstLastPara="1" wrap="square" lIns="91425" tIns="45700" rIns="91425" bIns="45700" anchor="ctr" anchorCtr="0">
            <a:normAutofit/>
          </a:bodyPr>
          <a:lstStyle/>
          <a:p>
            <a:pPr marL="457200" marR="0" lvl="1" indent="0" algn="ctr" rtl="0">
              <a:lnSpc>
                <a:spcPct val="90000"/>
              </a:lnSpc>
              <a:spcBef>
                <a:spcPts val="0"/>
              </a:spcBef>
              <a:spcAft>
                <a:spcPts val="0"/>
              </a:spcAft>
              <a:buNone/>
            </a:pPr>
            <a:r>
              <a:rPr lang="fr-FR" sz="4400" b="1" i="0" u="none" strike="noStrike" cap="none">
                <a:solidFill>
                  <a:schemeClr val="accent1"/>
                </a:solidFill>
                <a:latin typeface="Calibri"/>
                <a:ea typeface="Calibri"/>
                <a:cs typeface="Calibri"/>
                <a:sym typeface="Calibri"/>
              </a:rPr>
              <a:t>« Evolutivité»</a:t>
            </a:r>
            <a:endParaRPr sz="4400" b="1" i="0" u="none" strike="noStrike" cap="none">
              <a:solidFill>
                <a:schemeClr val="accent1"/>
              </a:solidFill>
              <a:latin typeface="Calibri"/>
              <a:ea typeface="Calibri"/>
              <a:cs typeface="Calibri"/>
              <a:sym typeface="Calibri"/>
            </a:endParaRPr>
          </a:p>
        </p:txBody>
      </p:sp>
      <p:pic>
        <p:nvPicPr>
          <p:cNvPr id="297" name="Google Shape;297;p13" descr="http://t3.gstatic.com/images?q=tbn:ANd9GcTXVnlLL8D1BYaCfTyBeJvwSutOJQ-R-tiqsh8vn8tMCCgMBh0ulw"/>
          <p:cNvPicPr preferRelativeResize="0"/>
          <p:nvPr/>
        </p:nvPicPr>
        <p:blipFill rotWithShape="1">
          <a:blip r:embed="rId4">
            <a:alphaModFix/>
          </a:blip>
          <a:srcRect/>
          <a:stretch/>
        </p:blipFill>
        <p:spPr>
          <a:xfrm>
            <a:off x="616016" y="1431476"/>
            <a:ext cx="214313" cy="214312"/>
          </a:xfrm>
          <a:prstGeom prst="rect">
            <a:avLst/>
          </a:prstGeom>
          <a:noFill/>
          <a:ln>
            <a:noFill/>
          </a:ln>
        </p:spPr>
      </p:pic>
      <p:pic>
        <p:nvPicPr>
          <p:cNvPr id="298" name="Google Shape;298;p13" descr="http://t3.gstatic.com/images?q=tbn:ANd9GcTXVnlLL8D1BYaCfTyBeJvwSutOJQ-R-tiqsh8vn8tMCCgMBh0ulw"/>
          <p:cNvPicPr preferRelativeResize="0"/>
          <p:nvPr/>
        </p:nvPicPr>
        <p:blipFill rotWithShape="1">
          <a:blip r:embed="rId4">
            <a:alphaModFix/>
          </a:blip>
          <a:srcRect/>
          <a:stretch/>
        </p:blipFill>
        <p:spPr>
          <a:xfrm>
            <a:off x="1208069" y="2143434"/>
            <a:ext cx="214313" cy="214312"/>
          </a:xfrm>
          <a:prstGeom prst="rect">
            <a:avLst/>
          </a:prstGeom>
          <a:noFill/>
          <a:ln>
            <a:noFill/>
          </a:ln>
        </p:spPr>
      </p:pic>
      <p:pic>
        <p:nvPicPr>
          <p:cNvPr id="299" name="Google Shape;299;p13" descr="http://t3.gstatic.com/images?q=tbn:ANd9GcTXVnlLL8D1BYaCfTyBeJvwSutOJQ-R-tiqsh8vn8tMCCgMBh0ulw"/>
          <p:cNvPicPr preferRelativeResize="0"/>
          <p:nvPr/>
        </p:nvPicPr>
        <p:blipFill rotWithShape="1">
          <a:blip r:embed="rId4">
            <a:alphaModFix/>
          </a:blip>
          <a:srcRect/>
          <a:stretch/>
        </p:blipFill>
        <p:spPr>
          <a:xfrm>
            <a:off x="1208069" y="3235255"/>
            <a:ext cx="214313" cy="214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16</a:t>
            </a:fld>
            <a:endParaRPr/>
          </a:p>
        </p:txBody>
      </p:sp>
      <p:pic>
        <p:nvPicPr>
          <p:cNvPr id="305" name="Google Shape;305;p14"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306" name="Google Shape;306;p14"/>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307" name="Google Shape;307;p14"/>
          <p:cNvSpPr txBox="1"/>
          <p:nvPr/>
        </p:nvSpPr>
        <p:spPr>
          <a:xfrm>
            <a:off x="932038" y="1086853"/>
            <a:ext cx="11293261"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None/>
            </a:pPr>
            <a:r>
              <a:rPr lang="fr-FR" sz="2400">
                <a:solidFill>
                  <a:schemeClr val="dk1"/>
                </a:solidFill>
                <a:latin typeface="Arial"/>
                <a:ea typeface="Arial"/>
                <a:cs typeface="Arial"/>
                <a:sym typeface="Arial"/>
              </a:rPr>
              <a:t>    Evolution d’une certaine partie sans tout redéployer.</a:t>
            </a:r>
            <a:endParaRPr sz="2400">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fr-FR" sz="2400">
                <a:solidFill>
                  <a:schemeClr val="dk1"/>
                </a:solidFill>
                <a:latin typeface="Arial"/>
                <a:ea typeface="Arial"/>
                <a:cs typeface="Arial"/>
                <a:sym typeface="Arial"/>
              </a:rPr>
              <a:t>    Un seul livrable à partir d’un seul code source</a:t>
            </a:r>
            <a:endParaRPr/>
          </a:p>
          <a:p>
            <a:pPr marL="0" marR="0" lvl="0" indent="0" algn="just" rtl="0">
              <a:lnSpc>
                <a:spcPct val="150000"/>
              </a:lnSpc>
              <a:spcBef>
                <a:spcPts val="0"/>
              </a:spcBef>
              <a:spcAft>
                <a:spcPts val="0"/>
              </a:spcAft>
              <a:buNone/>
            </a:pPr>
            <a:r>
              <a:rPr lang="fr-FR" sz="2400">
                <a:solidFill>
                  <a:schemeClr val="dk1"/>
                </a:solidFill>
                <a:latin typeface="Arial"/>
                <a:ea typeface="Arial"/>
                <a:cs typeface="Arial"/>
                <a:sym typeface="Arial"/>
              </a:rPr>
              <a:t>    Moins de coordination entre équipe quand il y a un seul déploiement</a:t>
            </a:r>
            <a:endParaRPr sz="2400">
              <a:solidFill>
                <a:schemeClr val="dk1"/>
              </a:solidFill>
              <a:latin typeface="Arial"/>
              <a:ea typeface="Arial"/>
              <a:cs typeface="Arial"/>
              <a:sym typeface="Arial"/>
            </a:endParaRPr>
          </a:p>
          <a:p>
            <a:pPr marL="0" marR="0" lvl="0" indent="0" algn="just" rtl="0">
              <a:spcBef>
                <a:spcPts val="0"/>
              </a:spcBef>
              <a:spcAft>
                <a:spcPts val="0"/>
              </a:spcAft>
              <a:buNone/>
            </a:pPr>
            <a:r>
              <a:rPr lang="fr-FR" sz="2400">
                <a:solidFill>
                  <a:schemeClr val="dk1"/>
                </a:solidFill>
                <a:latin typeface="Arial"/>
                <a:ea typeface="Arial"/>
                <a:cs typeface="Arial"/>
                <a:sym typeface="Arial"/>
              </a:rPr>
              <a:t>	Plus souvent.</a:t>
            </a:r>
            <a:endParaRPr sz="2400">
              <a:solidFill>
                <a:schemeClr val="dk1"/>
              </a:solidFill>
              <a:latin typeface="Arial"/>
              <a:ea typeface="Arial"/>
              <a:cs typeface="Arial"/>
              <a:sym typeface="Arial"/>
            </a:endParaRPr>
          </a:p>
          <a:p>
            <a:pPr marL="0" marR="0" lvl="0" indent="0" algn="just" rtl="0">
              <a:spcBef>
                <a:spcPts val="0"/>
              </a:spcBef>
              <a:spcAft>
                <a:spcPts val="0"/>
              </a:spcAft>
              <a:buNone/>
            </a:pPr>
            <a:r>
              <a:rPr lang="fr-FR" sz="2400">
                <a:solidFill>
                  <a:schemeClr val="dk1"/>
                </a:solidFill>
                <a:latin typeface="Arial"/>
                <a:ea typeface="Arial"/>
                <a:cs typeface="Arial"/>
                <a:sym typeface="Arial"/>
              </a:rPr>
              <a:t>	Moins de risque.</a:t>
            </a:r>
            <a:endParaRPr sz="2400">
              <a:solidFill>
                <a:schemeClr val="dk1"/>
              </a:solidFill>
              <a:latin typeface="Arial"/>
              <a:ea typeface="Arial"/>
              <a:cs typeface="Arial"/>
              <a:sym typeface="Arial"/>
            </a:endParaRPr>
          </a:p>
          <a:p>
            <a:pPr marL="0" marR="0" lvl="0" indent="0" algn="just" rtl="0">
              <a:spcBef>
                <a:spcPts val="0"/>
              </a:spcBef>
              <a:spcAft>
                <a:spcPts val="0"/>
              </a:spcAft>
              <a:buNone/>
            </a:pPr>
            <a:r>
              <a:rPr lang="fr-FR" sz="2400">
                <a:solidFill>
                  <a:schemeClr val="dk1"/>
                </a:solidFill>
                <a:latin typeface="Arial"/>
                <a:ea typeface="Arial"/>
                <a:cs typeface="Arial"/>
                <a:sym typeface="Arial"/>
              </a:rPr>
              <a:t>	Plus rapide.</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27305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r>
              <a:rPr lang="fr-FR" sz="2400">
                <a:solidFill>
                  <a:schemeClr val="dk1"/>
                </a:solidFill>
                <a:latin typeface="Arial"/>
                <a:ea typeface="Arial"/>
                <a:cs typeface="Arial"/>
                <a:sym typeface="Arial"/>
              </a:rPr>
              <a:t>	</a:t>
            </a:r>
            <a:endParaRPr/>
          </a:p>
        </p:txBody>
      </p:sp>
      <p:sp>
        <p:nvSpPr>
          <p:cNvPr id="308" name="Google Shape;308;p14"/>
          <p:cNvSpPr txBox="1"/>
          <p:nvPr/>
        </p:nvSpPr>
        <p:spPr>
          <a:xfrm>
            <a:off x="470082" y="38671"/>
            <a:ext cx="9722224" cy="1143001"/>
          </a:xfrm>
          <a:prstGeom prst="rect">
            <a:avLst/>
          </a:prstGeom>
          <a:noFill/>
          <a:ln>
            <a:noFill/>
          </a:ln>
        </p:spPr>
        <p:txBody>
          <a:bodyPr spcFirstLastPara="1" wrap="square" lIns="91425" tIns="45700" rIns="91425" bIns="45700" anchor="ctr" anchorCtr="0">
            <a:normAutofit/>
          </a:bodyPr>
          <a:lstStyle/>
          <a:p>
            <a:pPr marL="457200" marR="0" lvl="1" indent="0" algn="ctr" rtl="0">
              <a:lnSpc>
                <a:spcPct val="90000"/>
              </a:lnSpc>
              <a:spcBef>
                <a:spcPts val="0"/>
              </a:spcBef>
              <a:spcAft>
                <a:spcPts val="0"/>
              </a:spcAft>
              <a:buNone/>
            </a:pPr>
            <a:r>
              <a:rPr lang="fr-FR" sz="4400" b="1" i="0" u="none" strike="noStrike" cap="none" dirty="0">
                <a:solidFill>
                  <a:schemeClr val="accent1"/>
                </a:solidFill>
                <a:latin typeface="Calibri"/>
                <a:ea typeface="Calibri"/>
                <a:cs typeface="Calibri"/>
                <a:sym typeface="Calibri"/>
              </a:rPr>
              <a:t>« Déploiement ciblé»</a:t>
            </a:r>
            <a:endParaRPr sz="4400" b="1" i="0" u="none" strike="noStrike" cap="none" dirty="0">
              <a:solidFill>
                <a:schemeClr val="accent1"/>
              </a:solidFill>
              <a:latin typeface="Calibri"/>
              <a:ea typeface="Calibri"/>
              <a:cs typeface="Calibri"/>
              <a:sym typeface="Calibri"/>
            </a:endParaRPr>
          </a:p>
        </p:txBody>
      </p:sp>
      <p:pic>
        <p:nvPicPr>
          <p:cNvPr id="309" name="Google Shape;309;p14" descr="http://t3.gstatic.com/images?q=tbn:ANd9GcTXVnlLL8D1BYaCfTyBeJvwSutOJQ-R-tiqsh8vn8tMCCgMBh0ulw"/>
          <p:cNvPicPr preferRelativeResize="0"/>
          <p:nvPr/>
        </p:nvPicPr>
        <p:blipFill rotWithShape="1">
          <a:blip r:embed="rId4">
            <a:alphaModFix/>
          </a:blip>
          <a:srcRect/>
          <a:stretch/>
        </p:blipFill>
        <p:spPr>
          <a:xfrm>
            <a:off x="1110003" y="1288828"/>
            <a:ext cx="214313" cy="214312"/>
          </a:xfrm>
          <a:prstGeom prst="rect">
            <a:avLst/>
          </a:prstGeom>
          <a:noFill/>
          <a:ln>
            <a:noFill/>
          </a:ln>
        </p:spPr>
      </p:pic>
      <p:pic>
        <p:nvPicPr>
          <p:cNvPr id="310" name="Google Shape;310;p14" descr="http://t3.gstatic.com/images?q=tbn:ANd9GcTXVnlLL8D1BYaCfTyBeJvwSutOJQ-R-tiqsh8vn8tMCCgMBh0ulw"/>
          <p:cNvPicPr preferRelativeResize="0"/>
          <p:nvPr/>
        </p:nvPicPr>
        <p:blipFill rotWithShape="1">
          <a:blip r:embed="rId4">
            <a:alphaModFix/>
          </a:blip>
          <a:srcRect/>
          <a:stretch/>
        </p:blipFill>
        <p:spPr>
          <a:xfrm>
            <a:off x="1646117" y="2863373"/>
            <a:ext cx="214313" cy="214312"/>
          </a:xfrm>
          <a:prstGeom prst="rect">
            <a:avLst/>
          </a:prstGeom>
          <a:noFill/>
          <a:ln>
            <a:noFill/>
          </a:ln>
        </p:spPr>
      </p:pic>
      <p:pic>
        <p:nvPicPr>
          <p:cNvPr id="311" name="Google Shape;311;p14" descr="http://t3.gstatic.com/images?q=tbn:ANd9GcTXVnlLL8D1BYaCfTyBeJvwSutOJQ-R-tiqsh8vn8tMCCgMBh0ulw"/>
          <p:cNvPicPr preferRelativeResize="0"/>
          <p:nvPr/>
        </p:nvPicPr>
        <p:blipFill rotWithShape="1">
          <a:blip r:embed="rId4">
            <a:alphaModFix/>
          </a:blip>
          <a:srcRect/>
          <a:stretch/>
        </p:blipFill>
        <p:spPr>
          <a:xfrm>
            <a:off x="1110003" y="1928616"/>
            <a:ext cx="214313" cy="214312"/>
          </a:xfrm>
          <a:prstGeom prst="rect">
            <a:avLst/>
          </a:prstGeom>
          <a:noFill/>
          <a:ln>
            <a:noFill/>
          </a:ln>
        </p:spPr>
      </p:pic>
      <p:pic>
        <p:nvPicPr>
          <p:cNvPr id="312" name="Google Shape;312;p14" descr="http://t3.gstatic.com/images?q=tbn:ANd9GcTXVnlLL8D1BYaCfTyBeJvwSutOJQ-R-tiqsh8vn8tMCCgMBh0ulw"/>
          <p:cNvPicPr preferRelativeResize="0"/>
          <p:nvPr/>
        </p:nvPicPr>
        <p:blipFill rotWithShape="1">
          <a:blip r:embed="rId4">
            <a:alphaModFix/>
          </a:blip>
          <a:srcRect/>
          <a:stretch/>
        </p:blipFill>
        <p:spPr>
          <a:xfrm>
            <a:off x="1078269" y="2423975"/>
            <a:ext cx="214313" cy="214312"/>
          </a:xfrm>
          <a:prstGeom prst="rect">
            <a:avLst/>
          </a:prstGeom>
          <a:noFill/>
          <a:ln>
            <a:noFill/>
          </a:ln>
        </p:spPr>
      </p:pic>
      <p:pic>
        <p:nvPicPr>
          <p:cNvPr id="313" name="Google Shape;313;p14" descr="http://t3.gstatic.com/images?q=tbn:ANd9GcTXVnlLL8D1BYaCfTyBeJvwSutOJQ-R-tiqsh8vn8tMCCgMBh0ulw"/>
          <p:cNvPicPr preferRelativeResize="0"/>
          <p:nvPr/>
        </p:nvPicPr>
        <p:blipFill rotWithShape="1">
          <a:blip r:embed="rId4">
            <a:alphaModFix/>
          </a:blip>
          <a:srcRect/>
          <a:stretch/>
        </p:blipFill>
        <p:spPr>
          <a:xfrm>
            <a:off x="1653749" y="3242678"/>
            <a:ext cx="214313" cy="214312"/>
          </a:xfrm>
          <a:prstGeom prst="rect">
            <a:avLst/>
          </a:prstGeom>
          <a:noFill/>
          <a:ln>
            <a:noFill/>
          </a:ln>
        </p:spPr>
      </p:pic>
      <p:pic>
        <p:nvPicPr>
          <p:cNvPr id="314" name="Google Shape;314;p14" descr="http://t3.gstatic.com/images?q=tbn:ANd9GcTXVnlLL8D1BYaCfTyBeJvwSutOJQ-R-tiqsh8vn8tMCCgMBh0ulw"/>
          <p:cNvPicPr preferRelativeResize="0"/>
          <p:nvPr/>
        </p:nvPicPr>
        <p:blipFill rotWithShape="1">
          <a:blip r:embed="rId4">
            <a:alphaModFix/>
          </a:blip>
          <a:srcRect/>
          <a:stretch/>
        </p:blipFill>
        <p:spPr>
          <a:xfrm>
            <a:off x="1653750" y="3636780"/>
            <a:ext cx="214313" cy="214312"/>
          </a:xfrm>
          <a:prstGeom prst="rect">
            <a:avLst/>
          </a:prstGeom>
          <a:noFill/>
          <a:ln>
            <a:noFill/>
          </a:ln>
        </p:spPr>
      </p:pic>
      <p:pic>
        <p:nvPicPr>
          <p:cNvPr id="315" name="Google Shape;315;p14"/>
          <p:cNvPicPr preferRelativeResize="0"/>
          <p:nvPr/>
        </p:nvPicPr>
        <p:blipFill rotWithShape="1">
          <a:blip r:embed="rId5">
            <a:alphaModFix/>
          </a:blip>
          <a:srcRect/>
          <a:stretch/>
        </p:blipFill>
        <p:spPr>
          <a:xfrm>
            <a:off x="3548418" y="3851092"/>
            <a:ext cx="8065827" cy="28704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17</a:t>
            </a:fld>
            <a:endParaRPr/>
          </a:p>
        </p:txBody>
      </p:sp>
      <p:pic>
        <p:nvPicPr>
          <p:cNvPr id="321" name="Google Shape;321;p15"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322" name="Google Shape;322;p15"/>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323" name="Google Shape;323;p15"/>
          <p:cNvSpPr txBox="1"/>
          <p:nvPr/>
        </p:nvSpPr>
        <p:spPr>
          <a:xfrm>
            <a:off x="432054" y="1237669"/>
            <a:ext cx="10900571" cy="4525963"/>
          </a:xfrm>
          <a:prstGeom prst="rect">
            <a:avLst/>
          </a:prstGeom>
          <a:noFill/>
          <a:ln>
            <a:noFill/>
          </a:ln>
        </p:spPr>
        <p:txBody>
          <a:bodyPr spcFirstLastPara="1" wrap="square" lIns="91425" tIns="45700" rIns="91425" bIns="45700" anchor="t" anchorCtr="0">
            <a:normAutofit lnSpcReduction="10000"/>
          </a:bodyPr>
          <a:lstStyle/>
          <a:p>
            <a:pPr marL="0" marR="0" lvl="0" indent="0" algn="just" rtl="0">
              <a:lnSpc>
                <a:spcPct val="130000"/>
              </a:lnSpc>
              <a:spcBef>
                <a:spcPts val="0"/>
              </a:spcBef>
              <a:spcAft>
                <a:spcPts val="0"/>
              </a:spcAft>
              <a:buNone/>
            </a:pPr>
            <a:r>
              <a:rPr lang="fr-FR" sz="600">
                <a:solidFill>
                  <a:schemeClr val="dk1"/>
                </a:solidFill>
                <a:latin typeface="Arial"/>
                <a:ea typeface="Arial"/>
                <a:cs typeface="Arial"/>
                <a:sym typeface="Arial"/>
              </a:rPr>
              <a:t>          </a:t>
            </a:r>
            <a:r>
              <a:rPr lang="fr-FR" sz="2400">
                <a:solidFill>
                  <a:schemeClr val="dk1"/>
                </a:solidFill>
                <a:latin typeface="Arial"/>
                <a:ea typeface="Arial"/>
                <a:cs typeface="Arial"/>
                <a:sym typeface="Arial"/>
              </a:rPr>
              <a:t>Chaque fonctionnalité est isolée dans un microservice.</a:t>
            </a:r>
            <a:endParaRPr sz="2400">
              <a:solidFill>
                <a:schemeClr val="dk1"/>
              </a:solidFill>
              <a:latin typeface="Arial"/>
              <a:ea typeface="Arial"/>
              <a:cs typeface="Arial"/>
              <a:sym typeface="Arial"/>
            </a:endParaRPr>
          </a:p>
          <a:p>
            <a:pPr marL="0" marR="0" lvl="0" indent="0" algn="just" rtl="0">
              <a:lnSpc>
                <a:spcPct val="130000"/>
              </a:lnSpc>
              <a:spcBef>
                <a:spcPts val="0"/>
              </a:spcBef>
              <a:spcAft>
                <a:spcPts val="0"/>
              </a:spcAft>
              <a:buNone/>
            </a:pPr>
            <a:r>
              <a:rPr lang="fr-FR" sz="2400">
                <a:solidFill>
                  <a:schemeClr val="dk1"/>
                </a:solidFill>
                <a:latin typeface="Arial"/>
                <a:ea typeface="Arial"/>
                <a:cs typeface="Arial"/>
                <a:sym typeface="Arial"/>
              </a:rPr>
              <a:t>	Processus indépendant.</a:t>
            </a:r>
            <a:endParaRPr/>
          </a:p>
          <a:p>
            <a:pPr marL="0" marR="0" lvl="0" indent="0" algn="just" rtl="0">
              <a:lnSpc>
                <a:spcPct val="130000"/>
              </a:lnSpc>
              <a:spcBef>
                <a:spcPts val="0"/>
              </a:spcBef>
              <a:spcAft>
                <a:spcPts val="0"/>
              </a:spcAft>
              <a:buNone/>
            </a:pPr>
            <a:r>
              <a:rPr lang="fr-FR" sz="2400">
                <a:solidFill>
                  <a:schemeClr val="dk1"/>
                </a:solidFill>
                <a:latin typeface="Arial"/>
                <a:ea typeface="Arial"/>
                <a:cs typeface="Arial"/>
                <a:sym typeface="Arial"/>
              </a:rPr>
              <a:t>            Facilité de test.</a:t>
            </a:r>
            <a:endParaRPr/>
          </a:p>
          <a:p>
            <a:pPr marL="0" marR="0" lvl="0" indent="0" algn="just" rtl="0">
              <a:lnSpc>
                <a:spcPct val="130000"/>
              </a:lnSpc>
              <a:spcBef>
                <a:spcPts val="0"/>
              </a:spcBef>
              <a:spcAft>
                <a:spcPts val="0"/>
              </a:spcAft>
              <a:buNone/>
            </a:pPr>
            <a:endParaRPr sz="2400">
              <a:solidFill>
                <a:schemeClr val="dk1"/>
              </a:solidFill>
              <a:latin typeface="Arial"/>
              <a:ea typeface="Arial"/>
              <a:cs typeface="Arial"/>
              <a:sym typeface="Arial"/>
            </a:endParaRPr>
          </a:p>
          <a:p>
            <a:pPr marL="0" marR="0" lvl="0" indent="0" algn="just" rtl="0">
              <a:lnSpc>
                <a:spcPct val="130000"/>
              </a:lnSpc>
              <a:spcBef>
                <a:spcPts val="0"/>
              </a:spcBef>
              <a:spcAft>
                <a:spcPts val="0"/>
              </a:spcAft>
              <a:buNone/>
            </a:pPr>
            <a:r>
              <a:rPr lang="fr-FR" sz="2400">
                <a:solidFill>
                  <a:schemeClr val="dk1"/>
                </a:solidFill>
                <a:latin typeface="Arial"/>
                <a:ea typeface="Arial"/>
                <a:cs typeface="Arial"/>
                <a:sym typeface="Arial"/>
              </a:rPr>
              <a:t>   Le test des applications micro-services doivent être automatisés et associés au processus d’intégration et de déploiement,</a:t>
            </a:r>
            <a:endParaRPr/>
          </a:p>
          <a:p>
            <a:pPr marL="0" marR="0" lvl="0" indent="0" algn="just" rtl="0">
              <a:lnSpc>
                <a:spcPct val="130000"/>
              </a:lnSpc>
              <a:spcBef>
                <a:spcPts val="0"/>
              </a:spcBef>
              <a:spcAft>
                <a:spcPts val="0"/>
              </a:spcAft>
              <a:buNone/>
            </a:pPr>
            <a:r>
              <a:rPr lang="fr-FR" sz="2400">
                <a:solidFill>
                  <a:schemeClr val="dk1"/>
                </a:solidFill>
                <a:latin typeface="Arial"/>
                <a:ea typeface="Arial"/>
                <a:cs typeface="Arial"/>
                <a:sym typeface="Arial"/>
              </a:rPr>
              <a:t>	 Le développement et le déploiement de micro-services peut se coupler à l’écriture des tests, ce qui permet d’implémenter des pratiques de déploiement continu.</a:t>
            </a:r>
            <a:endParaRPr/>
          </a:p>
          <a:p>
            <a:pPr marL="0" marR="0" lvl="0" indent="0" algn="just" rtl="0">
              <a:lnSpc>
                <a:spcPct val="130000"/>
              </a:lnSpc>
              <a:spcBef>
                <a:spcPts val="0"/>
              </a:spcBef>
              <a:spcAft>
                <a:spcPts val="0"/>
              </a:spcAft>
              <a:buNone/>
            </a:pPr>
            <a:endParaRPr sz="600">
              <a:solidFill>
                <a:schemeClr val="dk1"/>
              </a:solidFill>
              <a:latin typeface="Arial"/>
              <a:ea typeface="Arial"/>
              <a:cs typeface="Arial"/>
              <a:sym typeface="Arial"/>
            </a:endParaRPr>
          </a:p>
          <a:p>
            <a:pPr marL="0" marR="0" lvl="0" indent="0" algn="just" rtl="0">
              <a:lnSpc>
                <a:spcPct val="130000"/>
              </a:lnSpc>
              <a:spcBef>
                <a:spcPts val="0"/>
              </a:spcBef>
              <a:spcAft>
                <a:spcPts val="0"/>
              </a:spcAft>
              <a:buNone/>
            </a:pPr>
            <a:endParaRPr sz="600">
              <a:solidFill>
                <a:schemeClr val="dk1"/>
              </a:solidFill>
              <a:latin typeface="Arial"/>
              <a:ea typeface="Arial"/>
              <a:cs typeface="Arial"/>
              <a:sym typeface="Arial"/>
            </a:endParaRPr>
          </a:p>
          <a:p>
            <a:pPr marL="0" marR="0" lvl="0" indent="0" algn="just" rtl="0">
              <a:lnSpc>
                <a:spcPct val="80000"/>
              </a:lnSpc>
              <a:spcBef>
                <a:spcPts val="0"/>
              </a:spcBef>
              <a:spcAft>
                <a:spcPts val="0"/>
              </a:spcAft>
              <a:buNone/>
            </a:pPr>
            <a:r>
              <a:rPr lang="fr-FR" sz="600">
                <a:solidFill>
                  <a:schemeClr val="dk1"/>
                </a:solidFill>
                <a:latin typeface="Arial"/>
                <a:ea typeface="Arial"/>
                <a:cs typeface="Arial"/>
                <a:sym typeface="Arial"/>
              </a:rPr>
              <a:t>    </a:t>
            </a:r>
            <a:endParaRPr/>
          </a:p>
          <a:p>
            <a:pPr marL="0" marR="0" lvl="0" indent="0" algn="just" rtl="0">
              <a:lnSpc>
                <a:spcPct val="80000"/>
              </a:lnSpc>
              <a:spcBef>
                <a:spcPts val="0"/>
              </a:spcBef>
              <a:spcAft>
                <a:spcPts val="0"/>
              </a:spcAft>
              <a:buNone/>
            </a:pPr>
            <a:r>
              <a:rPr lang="fr-FR" sz="600">
                <a:solidFill>
                  <a:schemeClr val="dk1"/>
                </a:solidFill>
                <a:latin typeface="Arial"/>
                <a:ea typeface="Arial"/>
                <a:cs typeface="Arial"/>
                <a:sym typeface="Arial"/>
              </a:rPr>
              <a:t>      </a:t>
            </a:r>
            <a:endParaRPr/>
          </a:p>
          <a:p>
            <a:pPr marL="0" marR="0" lvl="0" indent="0" algn="just" rtl="0">
              <a:lnSpc>
                <a:spcPct val="80000"/>
              </a:lnSpc>
              <a:spcBef>
                <a:spcPts val="0"/>
              </a:spcBef>
              <a:spcAft>
                <a:spcPts val="0"/>
              </a:spcAft>
              <a:buNone/>
            </a:pPr>
            <a:endParaRPr sz="600">
              <a:solidFill>
                <a:schemeClr val="dk1"/>
              </a:solidFill>
              <a:latin typeface="Arial"/>
              <a:ea typeface="Arial"/>
              <a:cs typeface="Arial"/>
              <a:sym typeface="Arial"/>
            </a:endParaRPr>
          </a:p>
          <a:p>
            <a:pPr marL="0" marR="0" lvl="0" indent="0" algn="just" rtl="0">
              <a:lnSpc>
                <a:spcPct val="80000"/>
              </a:lnSpc>
              <a:spcBef>
                <a:spcPts val="0"/>
              </a:spcBef>
              <a:spcAft>
                <a:spcPts val="0"/>
              </a:spcAft>
              <a:buNone/>
            </a:pPr>
            <a:endParaRPr sz="600">
              <a:solidFill>
                <a:schemeClr val="dk1"/>
              </a:solidFill>
              <a:latin typeface="Arial"/>
              <a:ea typeface="Arial"/>
              <a:cs typeface="Arial"/>
              <a:sym typeface="Arial"/>
            </a:endParaRPr>
          </a:p>
          <a:p>
            <a:pPr marL="0" marR="0" lvl="0" indent="0" algn="just" rtl="0">
              <a:lnSpc>
                <a:spcPct val="80000"/>
              </a:lnSpc>
              <a:spcBef>
                <a:spcPts val="0"/>
              </a:spcBef>
              <a:spcAft>
                <a:spcPts val="0"/>
              </a:spcAft>
              <a:buNone/>
            </a:pPr>
            <a:endParaRPr sz="600">
              <a:solidFill>
                <a:schemeClr val="dk1"/>
              </a:solidFill>
              <a:latin typeface="Arial"/>
              <a:ea typeface="Arial"/>
              <a:cs typeface="Arial"/>
              <a:sym typeface="Arial"/>
            </a:endParaRPr>
          </a:p>
          <a:p>
            <a:pPr marL="0" marR="0" lvl="0" indent="0" algn="just" rtl="0">
              <a:lnSpc>
                <a:spcPct val="80000"/>
              </a:lnSpc>
              <a:spcBef>
                <a:spcPts val="0"/>
              </a:spcBef>
              <a:spcAft>
                <a:spcPts val="0"/>
              </a:spcAft>
              <a:buNone/>
            </a:pPr>
            <a:endParaRPr sz="600">
              <a:solidFill>
                <a:schemeClr val="dk1"/>
              </a:solidFill>
              <a:latin typeface="Arial"/>
              <a:ea typeface="Arial"/>
              <a:cs typeface="Arial"/>
              <a:sym typeface="Arial"/>
            </a:endParaRPr>
          </a:p>
        </p:txBody>
      </p:sp>
      <p:sp>
        <p:nvSpPr>
          <p:cNvPr id="324" name="Google Shape;324;p15"/>
          <p:cNvSpPr txBox="1"/>
          <p:nvPr/>
        </p:nvSpPr>
        <p:spPr>
          <a:xfrm>
            <a:off x="470082" y="38671"/>
            <a:ext cx="9722224" cy="1143001"/>
          </a:xfrm>
          <a:prstGeom prst="rect">
            <a:avLst/>
          </a:prstGeom>
          <a:noFill/>
          <a:ln>
            <a:noFill/>
          </a:ln>
        </p:spPr>
        <p:txBody>
          <a:bodyPr spcFirstLastPara="1" wrap="square" lIns="91425" tIns="45700" rIns="91425" bIns="45700" anchor="ctr" anchorCtr="0">
            <a:normAutofit/>
          </a:bodyPr>
          <a:lstStyle/>
          <a:p>
            <a:pPr marL="457200" marR="0" lvl="1" indent="0" algn="ctr" rtl="0">
              <a:lnSpc>
                <a:spcPct val="90000"/>
              </a:lnSpc>
              <a:spcBef>
                <a:spcPts val="0"/>
              </a:spcBef>
              <a:spcAft>
                <a:spcPts val="0"/>
              </a:spcAft>
              <a:buNone/>
            </a:pPr>
            <a:r>
              <a:rPr lang="fr-FR" sz="4400" b="1" i="0" u="none" strike="noStrike" cap="none">
                <a:solidFill>
                  <a:schemeClr val="accent1"/>
                </a:solidFill>
                <a:latin typeface="Calibri"/>
                <a:ea typeface="Calibri"/>
                <a:cs typeface="Calibri"/>
                <a:sym typeface="Calibri"/>
              </a:rPr>
              <a:t>« Facilité de tests»</a:t>
            </a:r>
            <a:endParaRPr sz="4400" b="1" i="0" u="none" strike="noStrike" cap="none">
              <a:solidFill>
                <a:schemeClr val="accent1"/>
              </a:solidFill>
              <a:latin typeface="Calibri"/>
              <a:ea typeface="Calibri"/>
              <a:cs typeface="Calibri"/>
              <a:sym typeface="Calibri"/>
            </a:endParaRPr>
          </a:p>
        </p:txBody>
      </p:sp>
      <p:pic>
        <p:nvPicPr>
          <p:cNvPr id="325" name="Google Shape;325;p15" descr="http://t3.gstatic.com/images?q=tbn:ANd9GcTXVnlLL8D1BYaCfTyBeJvwSutOJQ-R-tiqsh8vn8tMCCgMBh0ulw"/>
          <p:cNvPicPr preferRelativeResize="0"/>
          <p:nvPr/>
        </p:nvPicPr>
        <p:blipFill rotWithShape="1">
          <a:blip r:embed="rId4">
            <a:alphaModFix/>
          </a:blip>
          <a:srcRect/>
          <a:stretch/>
        </p:blipFill>
        <p:spPr>
          <a:xfrm>
            <a:off x="517973" y="1354901"/>
            <a:ext cx="214313" cy="214312"/>
          </a:xfrm>
          <a:prstGeom prst="rect">
            <a:avLst/>
          </a:prstGeom>
          <a:noFill/>
          <a:ln>
            <a:noFill/>
          </a:ln>
        </p:spPr>
      </p:pic>
      <p:sp>
        <p:nvSpPr>
          <p:cNvPr id="326" name="Google Shape;326;p15"/>
          <p:cNvSpPr/>
          <p:nvPr/>
        </p:nvSpPr>
        <p:spPr>
          <a:xfrm>
            <a:off x="1058660" y="1814023"/>
            <a:ext cx="334729" cy="272955"/>
          </a:xfrm>
          <a:prstGeom prst="rightArrow">
            <a:avLst>
              <a:gd name="adj1" fmla="val 50000"/>
              <a:gd name="adj2" fmla="val 50000"/>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p15"/>
          <p:cNvSpPr/>
          <p:nvPr/>
        </p:nvSpPr>
        <p:spPr>
          <a:xfrm>
            <a:off x="1069317" y="2311016"/>
            <a:ext cx="334729" cy="272955"/>
          </a:xfrm>
          <a:prstGeom prst="rightArrow">
            <a:avLst>
              <a:gd name="adj1" fmla="val 50000"/>
              <a:gd name="adj2" fmla="val 50000"/>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28" name="Google Shape;328;p15" descr="http://t3.gstatic.com/images?q=tbn:ANd9GcTXVnlLL8D1BYaCfTyBeJvwSutOJQ-R-tiqsh8vn8tMCCgMBh0ulw"/>
          <p:cNvPicPr preferRelativeResize="0"/>
          <p:nvPr/>
        </p:nvPicPr>
        <p:blipFill rotWithShape="1">
          <a:blip r:embed="rId4">
            <a:alphaModFix/>
          </a:blip>
          <a:srcRect/>
          <a:stretch/>
        </p:blipFill>
        <p:spPr>
          <a:xfrm>
            <a:off x="470082" y="3393494"/>
            <a:ext cx="214313" cy="214312"/>
          </a:xfrm>
          <a:prstGeom prst="rect">
            <a:avLst/>
          </a:prstGeom>
          <a:noFill/>
          <a:ln>
            <a:noFill/>
          </a:ln>
        </p:spPr>
      </p:pic>
      <p:sp>
        <p:nvSpPr>
          <p:cNvPr id="329" name="Google Shape;329;p15"/>
          <p:cNvSpPr/>
          <p:nvPr/>
        </p:nvSpPr>
        <p:spPr>
          <a:xfrm>
            <a:off x="1079374" y="4205220"/>
            <a:ext cx="334729" cy="272955"/>
          </a:xfrm>
          <a:prstGeom prst="rightArrow">
            <a:avLst>
              <a:gd name="adj1" fmla="val 50000"/>
              <a:gd name="adj2" fmla="val 50000"/>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18</a:t>
            </a:fld>
            <a:endParaRPr/>
          </a:p>
        </p:txBody>
      </p:sp>
      <p:pic>
        <p:nvPicPr>
          <p:cNvPr id="335" name="Google Shape;335;p1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336" name="Google Shape;336;p16"/>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337" name="Google Shape;337;p16"/>
          <p:cNvSpPr txBox="1"/>
          <p:nvPr/>
        </p:nvSpPr>
        <p:spPr>
          <a:xfrm>
            <a:off x="754617" y="1585117"/>
            <a:ext cx="10900571"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None/>
            </a:pPr>
            <a:r>
              <a:rPr lang="fr-FR" sz="2400">
                <a:solidFill>
                  <a:schemeClr val="dk1"/>
                </a:solidFill>
                <a:latin typeface="Arial"/>
                <a:ea typeface="Arial"/>
                <a:cs typeface="Arial"/>
                <a:sym typeface="Arial"/>
              </a:rPr>
              <a:t>     La distribution des micro-services en processus systèmes techniquement indépendants permet une meilleure continuité de service lorsqu’une panne survient.	</a:t>
            </a:r>
            <a:endParaRPr sz="2400">
              <a:solidFill>
                <a:schemeClr val="dk1"/>
              </a:solidFill>
              <a:latin typeface="Arial"/>
              <a:ea typeface="Arial"/>
              <a:cs typeface="Arial"/>
              <a:sym typeface="Arial"/>
            </a:endParaRPr>
          </a:p>
          <a:p>
            <a:pPr marL="0" marR="0" lvl="0" indent="0" algn="just" rtl="0">
              <a:spcBef>
                <a:spcPts val="0"/>
              </a:spcBef>
              <a:spcAft>
                <a:spcPts val="0"/>
              </a:spcAft>
              <a:buNone/>
            </a:pPr>
            <a:r>
              <a:rPr lang="fr-FR" sz="2400">
                <a:solidFill>
                  <a:schemeClr val="dk1"/>
                </a:solidFill>
                <a:latin typeface="Arial"/>
                <a:ea typeface="Arial"/>
                <a:cs typeface="Arial"/>
                <a:sym typeface="Arial"/>
              </a:rPr>
              <a:t>    </a:t>
            </a:r>
            <a:endParaRPr/>
          </a:p>
          <a:p>
            <a:pPr marL="0" marR="0" lvl="0" indent="0" algn="just" rtl="0">
              <a:spcBef>
                <a:spcPts val="0"/>
              </a:spcBef>
              <a:spcAft>
                <a:spcPts val="0"/>
              </a:spcAft>
              <a:buNone/>
            </a:pPr>
            <a:r>
              <a:rPr lang="fr-FR" sz="2400">
                <a:solidFill>
                  <a:schemeClr val="dk1"/>
                </a:solidFill>
                <a:latin typeface="Arial"/>
                <a:ea typeface="Arial"/>
                <a:cs typeface="Arial"/>
                <a:sym typeface="Arial"/>
              </a:rPr>
              <a:t>      </a:t>
            </a:r>
            <a:endParaRPr/>
          </a:p>
          <a:p>
            <a:pPr marL="0" marR="0" lvl="0" indent="0" algn="just" rtl="0">
              <a:spcBef>
                <a:spcPts val="0"/>
              </a:spcBef>
              <a:spcAft>
                <a:spcPts val="0"/>
              </a:spcAft>
              <a:buNone/>
            </a:pPr>
            <a:endParaRPr sz="2400">
              <a:solidFill>
                <a:schemeClr val="dk1"/>
              </a:solidFill>
              <a:latin typeface="Arial"/>
              <a:ea typeface="Arial"/>
              <a:cs typeface="Arial"/>
              <a:sym typeface="Arial"/>
            </a:endParaRPr>
          </a:p>
          <a:p>
            <a:pPr marL="0" marR="0" lvl="0" indent="0" algn="just" rtl="0">
              <a:spcBef>
                <a:spcPts val="0"/>
              </a:spcBef>
              <a:spcAft>
                <a:spcPts val="0"/>
              </a:spcAft>
              <a:buNone/>
            </a:pPr>
            <a:endParaRPr sz="2400">
              <a:solidFill>
                <a:schemeClr val="dk1"/>
              </a:solidFill>
              <a:latin typeface="Arial"/>
              <a:ea typeface="Arial"/>
              <a:cs typeface="Arial"/>
              <a:sym typeface="Arial"/>
            </a:endParaRPr>
          </a:p>
          <a:p>
            <a:pPr marL="0" marR="0" lvl="0" indent="0" algn="just" rtl="0">
              <a:spcBef>
                <a:spcPts val="0"/>
              </a:spcBef>
              <a:spcAft>
                <a:spcPts val="0"/>
              </a:spcAft>
              <a:buNone/>
            </a:pPr>
            <a:endParaRPr sz="2400">
              <a:solidFill>
                <a:schemeClr val="dk1"/>
              </a:solidFill>
              <a:latin typeface="Arial"/>
              <a:ea typeface="Arial"/>
              <a:cs typeface="Arial"/>
              <a:sym typeface="Arial"/>
            </a:endParaRPr>
          </a:p>
          <a:p>
            <a:pPr marL="0" marR="0" lvl="0" indent="0" algn="just" rtl="0">
              <a:spcBef>
                <a:spcPts val="0"/>
              </a:spcBef>
              <a:spcAft>
                <a:spcPts val="0"/>
              </a:spcAft>
              <a:buNone/>
            </a:pPr>
            <a:endParaRPr sz="2400">
              <a:solidFill>
                <a:schemeClr val="dk1"/>
              </a:solidFill>
              <a:latin typeface="Arial"/>
              <a:ea typeface="Arial"/>
              <a:cs typeface="Arial"/>
              <a:sym typeface="Arial"/>
            </a:endParaRPr>
          </a:p>
        </p:txBody>
      </p:sp>
      <p:sp>
        <p:nvSpPr>
          <p:cNvPr id="338" name="Google Shape;338;p16"/>
          <p:cNvSpPr txBox="1"/>
          <p:nvPr/>
        </p:nvSpPr>
        <p:spPr>
          <a:xfrm>
            <a:off x="539211" y="38671"/>
            <a:ext cx="9722224" cy="1143001"/>
          </a:xfrm>
          <a:prstGeom prst="rect">
            <a:avLst/>
          </a:prstGeom>
          <a:noFill/>
          <a:ln>
            <a:noFill/>
          </a:ln>
        </p:spPr>
        <p:txBody>
          <a:bodyPr spcFirstLastPara="1" wrap="square" lIns="91425" tIns="45700" rIns="91425" bIns="45700" anchor="ctr" anchorCtr="0">
            <a:normAutofit/>
          </a:bodyPr>
          <a:lstStyle/>
          <a:p>
            <a:pPr marL="457200" marR="0" lvl="1" indent="0" algn="ctr" rtl="0">
              <a:lnSpc>
                <a:spcPct val="90000"/>
              </a:lnSpc>
              <a:spcBef>
                <a:spcPts val="0"/>
              </a:spcBef>
              <a:spcAft>
                <a:spcPts val="0"/>
              </a:spcAft>
              <a:buNone/>
            </a:pPr>
            <a:r>
              <a:rPr lang="fr-FR" sz="4400" b="1" i="0" u="none" strike="noStrike" cap="none">
                <a:solidFill>
                  <a:schemeClr val="accent1"/>
                </a:solidFill>
                <a:latin typeface="Calibri"/>
                <a:ea typeface="Calibri"/>
                <a:cs typeface="Calibri"/>
                <a:sym typeface="Calibri"/>
              </a:rPr>
              <a:t>« Résilience»</a:t>
            </a:r>
            <a:endParaRPr sz="4400" b="1" i="0" u="none" strike="noStrike" cap="none">
              <a:solidFill>
                <a:schemeClr val="accent1"/>
              </a:solidFill>
              <a:latin typeface="Calibri"/>
              <a:ea typeface="Calibri"/>
              <a:cs typeface="Calibri"/>
              <a:sym typeface="Calibri"/>
            </a:endParaRPr>
          </a:p>
        </p:txBody>
      </p:sp>
      <p:pic>
        <p:nvPicPr>
          <p:cNvPr id="339" name="Google Shape;339;p16" descr="http://t3.gstatic.com/images?q=tbn:ANd9GcTXVnlLL8D1BYaCfTyBeJvwSutOJQ-R-tiqsh8vn8tMCCgMBh0ulw"/>
          <p:cNvPicPr preferRelativeResize="0"/>
          <p:nvPr/>
        </p:nvPicPr>
        <p:blipFill rotWithShape="1">
          <a:blip r:embed="rId4">
            <a:alphaModFix/>
          </a:blip>
          <a:srcRect/>
          <a:stretch/>
        </p:blipFill>
        <p:spPr>
          <a:xfrm>
            <a:off x="886599" y="1821091"/>
            <a:ext cx="214313" cy="2143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19</a:t>
            </a:fld>
            <a:endParaRPr/>
          </a:p>
        </p:txBody>
      </p:sp>
      <p:pic>
        <p:nvPicPr>
          <p:cNvPr id="346" name="Google Shape;346;p17"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347" name="Google Shape;347;p17"/>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348" name="Google Shape;348;p17"/>
          <p:cNvSpPr txBox="1"/>
          <p:nvPr/>
        </p:nvSpPr>
        <p:spPr>
          <a:xfrm>
            <a:off x="1327346" y="138738"/>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objectifs de MSA</a:t>
            </a:r>
            <a:endParaRPr sz="4400" b="1" i="0" u="none" strike="noStrike" cap="none">
              <a:solidFill>
                <a:schemeClr val="dk1"/>
              </a:solidFill>
              <a:latin typeface="Calibri"/>
              <a:ea typeface="Calibri"/>
              <a:cs typeface="Calibri"/>
              <a:sym typeface="Calibri"/>
            </a:endParaRPr>
          </a:p>
        </p:txBody>
      </p:sp>
      <p:sp>
        <p:nvSpPr>
          <p:cNvPr id="349" name="Google Shape;349;p17"/>
          <p:cNvSpPr txBox="1"/>
          <p:nvPr/>
        </p:nvSpPr>
        <p:spPr>
          <a:xfrm>
            <a:off x="539211" y="1585117"/>
            <a:ext cx="11184340"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None/>
            </a:pPr>
            <a:r>
              <a:rPr lang="fr-FR" sz="2400" dirty="0">
                <a:solidFill>
                  <a:schemeClr val="dk1"/>
                </a:solidFill>
                <a:latin typeface="Arial"/>
                <a:ea typeface="Arial"/>
                <a:cs typeface="Arial"/>
                <a:sym typeface="Arial"/>
              </a:rPr>
              <a:t> D</a:t>
            </a:r>
            <a:r>
              <a:rPr lang="fr-FR" sz="2400" b="0" i="0" u="none" strike="noStrike" cap="none" dirty="0">
                <a:solidFill>
                  <a:schemeClr val="dk1"/>
                </a:solidFill>
                <a:latin typeface="Arial"/>
                <a:ea typeface="Arial"/>
                <a:cs typeface="Arial"/>
                <a:sym typeface="Arial"/>
              </a:rPr>
              <a:t>écomposer la totalité </a:t>
            </a:r>
            <a:r>
              <a:rPr lang="fr-FR" sz="2400" dirty="0">
                <a:solidFill>
                  <a:schemeClr val="dk1"/>
                </a:solidFill>
                <a:latin typeface="Arial"/>
                <a:ea typeface="Arial"/>
                <a:cs typeface="Arial"/>
                <a:sym typeface="Arial"/>
              </a:rPr>
              <a:t>du système applicatif considéré en éléments constitutifs plus simples, aux rôles, responsabilités et limites bien identifiés.</a:t>
            </a:r>
            <a:r>
              <a:rPr lang="fr-FR" sz="2400" b="0" i="0" u="none" strike="noStrike" cap="none" dirty="0">
                <a:solidFill>
                  <a:schemeClr val="dk1"/>
                </a:solidFill>
                <a:latin typeface="Arial"/>
                <a:ea typeface="Arial"/>
                <a:cs typeface="Arial"/>
                <a:sym typeface="Arial"/>
              </a:rPr>
              <a:t> </a:t>
            </a:r>
            <a:endParaRPr dirty="0"/>
          </a:p>
          <a:p>
            <a:pPr marL="0" marR="0" lvl="0" indent="0" algn="just" rtl="0">
              <a:lnSpc>
                <a:spcPct val="150000"/>
              </a:lnSpc>
              <a:spcBef>
                <a:spcPts val="1000"/>
              </a:spcBef>
              <a:spcAft>
                <a:spcPts val="0"/>
              </a:spcAft>
              <a:buNone/>
            </a:pPr>
            <a:r>
              <a:rPr lang="fr-FR" sz="2400" dirty="0">
                <a:solidFill>
                  <a:schemeClr val="dk1"/>
                </a:solidFill>
                <a:latin typeface="Arial"/>
                <a:ea typeface="Arial"/>
                <a:cs typeface="Arial"/>
                <a:sym typeface="Arial"/>
              </a:rPr>
              <a:t> Réduire les empêchements au changement.</a:t>
            </a:r>
            <a:endParaRPr dirty="0"/>
          </a:p>
          <a:p>
            <a:pPr marL="0" marR="0" lvl="0" indent="0" algn="just" rtl="0">
              <a:lnSpc>
                <a:spcPct val="150000"/>
              </a:lnSpc>
              <a:spcBef>
                <a:spcPts val="1000"/>
              </a:spcBef>
              <a:spcAft>
                <a:spcPts val="0"/>
              </a:spcAft>
              <a:buNone/>
            </a:pPr>
            <a:r>
              <a:rPr lang="fr-FR" sz="2400" dirty="0">
                <a:solidFill>
                  <a:schemeClr val="dk1"/>
                </a:solidFill>
                <a:latin typeface="Arial"/>
                <a:ea typeface="Arial"/>
                <a:cs typeface="Arial"/>
                <a:sym typeface="Arial"/>
              </a:rPr>
              <a:t> Libérer les développeurs et les opérationnels des contraintes de la complexité.</a:t>
            </a:r>
            <a:endParaRPr dirty="0"/>
          </a:p>
          <a:p>
            <a:pPr marL="0" marR="0" lvl="0" indent="0" algn="just" rtl="0">
              <a:lnSpc>
                <a:spcPct val="150000"/>
              </a:lnSpc>
              <a:spcBef>
                <a:spcPts val="1000"/>
              </a:spcBef>
              <a:spcAft>
                <a:spcPts val="0"/>
              </a:spcAft>
              <a:buNone/>
            </a:pPr>
            <a:r>
              <a:rPr lang="fr-FR" sz="2400" dirty="0">
                <a:solidFill>
                  <a:schemeClr val="dk1"/>
                </a:solidFill>
                <a:latin typeface="Arial"/>
                <a:ea typeface="Arial"/>
                <a:cs typeface="Arial"/>
                <a:sym typeface="Arial"/>
              </a:rPr>
              <a:t> Accroître la compétitivité de l’entreprise.</a:t>
            </a:r>
            <a:endParaRPr sz="2400" b="0" i="0" u="none" strike="noStrike" cap="none" dirty="0">
              <a:solidFill>
                <a:schemeClr val="dk1"/>
              </a:solidFill>
              <a:latin typeface="Arial"/>
              <a:ea typeface="Arial"/>
              <a:cs typeface="Arial"/>
              <a:sym typeface="Arial"/>
            </a:endParaRPr>
          </a:p>
        </p:txBody>
      </p:sp>
      <p:pic>
        <p:nvPicPr>
          <p:cNvPr id="350" name="Google Shape;350;p17" descr="http://t3.gstatic.com/images?q=tbn:ANd9GcTXVnlLL8D1BYaCfTyBeJvwSutOJQ-R-tiqsh8vn8tMCCgMBh0ulw"/>
          <p:cNvPicPr preferRelativeResize="0"/>
          <p:nvPr/>
        </p:nvPicPr>
        <p:blipFill rotWithShape="1">
          <a:blip r:embed="rId4">
            <a:alphaModFix/>
          </a:blip>
          <a:srcRect/>
          <a:stretch/>
        </p:blipFill>
        <p:spPr>
          <a:xfrm>
            <a:off x="432054" y="1848386"/>
            <a:ext cx="214313" cy="214312"/>
          </a:xfrm>
          <a:prstGeom prst="rect">
            <a:avLst/>
          </a:prstGeom>
          <a:noFill/>
          <a:ln>
            <a:noFill/>
          </a:ln>
        </p:spPr>
      </p:pic>
      <p:pic>
        <p:nvPicPr>
          <p:cNvPr id="351" name="Google Shape;351;p17" descr="http://t3.gstatic.com/images?q=tbn:ANd9GcTXVnlLL8D1BYaCfTyBeJvwSutOJQ-R-tiqsh8vn8tMCCgMBh0ulw"/>
          <p:cNvPicPr preferRelativeResize="0"/>
          <p:nvPr/>
        </p:nvPicPr>
        <p:blipFill rotWithShape="1">
          <a:blip r:embed="rId4">
            <a:alphaModFix/>
          </a:blip>
          <a:srcRect/>
          <a:stretch/>
        </p:blipFill>
        <p:spPr>
          <a:xfrm>
            <a:off x="432053" y="3063037"/>
            <a:ext cx="214313" cy="214312"/>
          </a:xfrm>
          <a:prstGeom prst="rect">
            <a:avLst/>
          </a:prstGeom>
          <a:noFill/>
          <a:ln>
            <a:noFill/>
          </a:ln>
        </p:spPr>
      </p:pic>
      <p:pic>
        <p:nvPicPr>
          <p:cNvPr id="352" name="Google Shape;352;p17" descr="http://t3.gstatic.com/images?q=tbn:ANd9GcTXVnlLL8D1BYaCfTyBeJvwSutOJQ-R-tiqsh8vn8tMCCgMBh0ulw"/>
          <p:cNvPicPr preferRelativeResize="0"/>
          <p:nvPr/>
        </p:nvPicPr>
        <p:blipFill rotWithShape="1">
          <a:blip r:embed="rId4">
            <a:alphaModFix/>
          </a:blip>
          <a:srcRect/>
          <a:stretch/>
        </p:blipFill>
        <p:spPr>
          <a:xfrm>
            <a:off x="411823" y="3740942"/>
            <a:ext cx="214313" cy="214312"/>
          </a:xfrm>
          <a:prstGeom prst="rect">
            <a:avLst/>
          </a:prstGeom>
          <a:noFill/>
          <a:ln>
            <a:noFill/>
          </a:ln>
        </p:spPr>
      </p:pic>
      <p:pic>
        <p:nvPicPr>
          <p:cNvPr id="353" name="Google Shape;353;p17" descr="http://t3.gstatic.com/images?q=tbn:ANd9GcTXVnlLL8D1BYaCfTyBeJvwSutOJQ-R-tiqsh8vn8tMCCgMBh0ulw"/>
          <p:cNvPicPr preferRelativeResize="0"/>
          <p:nvPr/>
        </p:nvPicPr>
        <p:blipFill rotWithShape="1">
          <a:blip r:embed="rId4">
            <a:alphaModFix/>
          </a:blip>
          <a:srcRect/>
          <a:stretch/>
        </p:blipFill>
        <p:spPr>
          <a:xfrm>
            <a:off x="324898" y="4427813"/>
            <a:ext cx="214313" cy="2143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a:t>
            </a:fld>
            <a:endParaRPr/>
          </a:p>
        </p:txBody>
      </p:sp>
      <p:pic>
        <p:nvPicPr>
          <p:cNvPr id="97" name="Google Shape;97;p2"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98" name="Google Shape;98;p2"/>
          <p:cNvSpPr txBox="1">
            <a:spLocks noGrp="1"/>
          </p:cNvSpPr>
          <p:nvPr>
            <p:ph type="ftr" idx="4294967295"/>
          </p:nvPr>
        </p:nvSpPr>
        <p:spPr>
          <a:xfrm>
            <a:off x="4666130" y="6431838"/>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99" name="Google Shape;99;p2"/>
          <p:cNvSpPr txBox="1"/>
          <p:nvPr/>
        </p:nvSpPr>
        <p:spPr>
          <a:xfrm>
            <a:off x="551330" y="291633"/>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Objectifs</a:t>
            </a:r>
            <a:endParaRPr/>
          </a:p>
        </p:txBody>
      </p:sp>
      <p:sp>
        <p:nvSpPr>
          <p:cNvPr id="100" name="Google Shape;100;p2"/>
          <p:cNvSpPr txBox="1"/>
          <p:nvPr/>
        </p:nvSpPr>
        <p:spPr>
          <a:xfrm>
            <a:off x="642937" y="1173740"/>
            <a:ext cx="10370805" cy="452431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3600" b="0" i="0" u="none" strike="noStrike" cap="none">
                <a:solidFill>
                  <a:schemeClr val="dk1"/>
                </a:solidFill>
                <a:latin typeface="Arial"/>
                <a:ea typeface="Arial"/>
                <a:cs typeface="Arial"/>
                <a:sym typeface="Arial"/>
              </a:rPr>
              <a:t>Se familiariser avec le style de MSA</a:t>
            </a:r>
            <a:endParaRPr/>
          </a:p>
          <a:p>
            <a:pPr marL="0" marR="0" lvl="0" indent="0" algn="l" rtl="0">
              <a:lnSpc>
                <a:spcPct val="150000"/>
              </a:lnSpc>
              <a:spcBef>
                <a:spcPts val="0"/>
              </a:spcBef>
              <a:spcAft>
                <a:spcPts val="0"/>
              </a:spcAft>
              <a:buNone/>
            </a:pPr>
            <a:r>
              <a:rPr lang="fr-FR" sz="3600" b="0" i="0" u="none" strike="noStrike" cap="none">
                <a:solidFill>
                  <a:schemeClr val="dk1"/>
                </a:solidFill>
                <a:latin typeface="Arial"/>
                <a:ea typeface="Arial"/>
                <a:cs typeface="Arial"/>
                <a:sym typeface="Arial"/>
              </a:rPr>
              <a:t>Distinguer les principes de conception de MSA</a:t>
            </a:r>
            <a:endParaRPr sz="36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fr-FR" sz="3600" b="0" i="0" u="none" strike="noStrike" cap="none">
                <a:solidFill>
                  <a:schemeClr val="dk1"/>
                </a:solidFill>
                <a:latin typeface="Arial"/>
                <a:ea typeface="Arial"/>
                <a:cs typeface="Arial"/>
                <a:sym typeface="Arial"/>
              </a:rPr>
              <a:t>Savoir les objectifs et les défis de MSA.</a:t>
            </a:r>
            <a:endParaRPr/>
          </a:p>
          <a:p>
            <a:pPr marL="0" marR="0" lvl="0" indent="0" algn="l" rtl="0">
              <a:lnSpc>
                <a:spcPct val="150000"/>
              </a:lnSpc>
              <a:spcBef>
                <a:spcPts val="0"/>
              </a:spcBef>
              <a:spcAft>
                <a:spcPts val="0"/>
              </a:spcAft>
              <a:buNone/>
            </a:pPr>
            <a:r>
              <a:rPr lang="fr-FR" sz="3600" b="0" i="0" u="none" strike="noStrike" cap="none">
                <a:solidFill>
                  <a:schemeClr val="dk1"/>
                </a:solidFill>
                <a:latin typeface="Arial"/>
                <a:ea typeface="Arial"/>
                <a:cs typeface="Arial"/>
                <a:sym typeface="Arial"/>
              </a:rPr>
              <a:t>Principe de communication dans MSA.</a:t>
            </a:r>
            <a:endParaRPr sz="36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36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pic>
        <p:nvPicPr>
          <p:cNvPr id="101" name="Google Shape;101;p2" descr="http://t3.gstatic.com/images?q=tbn:ANd9GcTXVnlLL8D1BYaCfTyBeJvwSutOJQ-R-tiqsh8vn8tMCCgMBh0ulw"/>
          <p:cNvPicPr preferRelativeResize="0"/>
          <p:nvPr/>
        </p:nvPicPr>
        <p:blipFill rotWithShape="1">
          <a:blip r:embed="rId4">
            <a:alphaModFix/>
          </a:blip>
          <a:srcRect/>
          <a:stretch/>
        </p:blipFill>
        <p:spPr>
          <a:xfrm>
            <a:off x="504263" y="1624574"/>
            <a:ext cx="214313" cy="214312"/>
          </a:xfrm>
          <a:prstGeom prst="rect">
            <a:avLst/>
          </a:prstGeom>
          <a:noFill/>
          <a:ln>
            <a:noFill/>
          </a:ln>
        </p:spPr>
      </p:pic>
      <p:pic>
        <p:nvPicPr>
          <p:cNvPr id="102" name="Google Shape;102;p2" descr="http://t3.gstatic.com/images?q=tbn:ANd9GcTXVnlLL8D1BYaCfTyBeJvwSutOJQ-R-tiqsh8vn8tMCCgMBh0ulw"/>
          <p:cNvPicPr preferRelativeResize="0"/>
          <p:nvPr/>
        </p:nvPicPr>
        <p:blipFill rotWithShape="1">
          <a:blip r:embed="rId4">
            <a:alphaModFix/>
          </a:blip>
          <a:srcRect/>
          <a:stretch/>
        </p:blipFill>
        <p:spPr>
          <a:xfrm>
            <a:off x="504262" y="2404502"/>
            <a:ext cx="214313" cy="214312"/>
          </a:xfrm>
          <a:prstGeom prst="rect">
            <a:avLst/>
          </a:prstGeom>
          <a:noFill/>
          <a:ln>
            <a:noFill/>
          </a:ln>
        </p:spPr>
      </p:pic>
      <p:pic>
        <p:nvPicPr>
          <p:cNvPr id="103" name="Google Shape;103;p2" descr="http://t3.gstatic.com/images?q=tbn:ANd9GcTXVnlLL8D1BYaCfTyBeJvwSutOJQ-R-tiqsh8vn8tMCCgMBh0ulw"/>
          <p:cNvPicPr preferRelativeResize="0"/>
          <p:nvPr/>
        </p:nvPicPr>
        <p:blipFill rotWithShape="1">
          <a:blip r:embed="rId4">
            <a:alphaModFix/>
          </a:blip>
          <a:srcRect/>
          <a:stretch/>
        </p:blipFill>
        <p:spPr>
          <a:xfrm>
            <a:off x="490818" y="3265115"/>
            <a:ext cx="214313" cy="214312"/>
          </a:xfrm>
          <a:prstGeom prst="rect">
            <a:avLst/>
          </a:prstGeom>
          <a:noFill/>
          <a:ln>
            <a:noFill/>
          </a:ln>
        </p:spPr>
      </p:pic>
      <p:pic>
        <p:nvPicPr>
          <p:cNvPr id="104" name="Google Shape;104;p2" descr="http://t3.gstatic.com/images?q=tbn:ANd9GcTXVnlLL8D1BYaCfTyBeJvwSutOJQ-R-tiqsh8vn8tMCCgMBh0ulw"/>
          <p:cNvPicPr preferRelativeResize="0"/>
          <p:nvPr/>
        </p:nvPicPr>
        <p:blipFill rotWithShape="1">
          <a:blip r:embed="rId4">
            <a:alphaModFix/>
          </a:blip>
          <a:srcRect/>
          <a:stretch/>
        </p:blipFill>
        <p:spPr>
          <a:xfrm>
            <a:off x="490817" y="3993031"/>
            <a:ext cx="214313" cy="2143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20</a:t>
            </a:fld>
            <a:endParaRPr/>
          </a:p>
        </p:txBody>
      </p:sp>
      <p:pic>
        <p:nvPicPr>
          <p:cNvPr id="360" name="Google Shape;360;p18"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361" name="Google Shape;361;p18"/>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362" name="Google Shape;362;p18"/>
          <p:cNvSpPr txBox="1"/>
          <p:nvPr/>
        </p:nvSpPr>
        <p:spPr>
          <a:xfrm>
            <a:off x="1617502" y="140508"/>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défis soulevés par MSA</a:t>
            </a:r>
            <a:endParaRPr sz="4400" b="1" i="0" u="none" strike="noStrike" cap="none">
              <a:solidFill>
                <a:schemeClr val="dk1"/>
              </a:solidFill>
              <a:latin typeface="Calibri"/>
              <a:ea typeface="Calibri"/>
              <a:cs typeface="Calibri"/>
              <a:sym typeface="Calibri"/>
            </a:endParaRPr>
          </a:p>
        </p:txBody>
      </p:sp>
      <p:sp>
        <p:nvSpPr>
          <p:cNvPr id="363" name="Google Shape;363;p18"/>
          <p:cNvSpPr txBox="1"/>
          <p:nvPr/>
        </p:nvSpPr>
        <p:spPr>
          <a:xfrm>
            <a:off x="457199" y="1273272"/>
            <a:ext cx="11430001"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None/>
            </a:pPr>
            <a:r>
              <a:rPr lang="fr-FR" sz="2400">
                <a:solidFill>
                  <a:schemeClr val="dk1"/>
                </a:solidFill>
                <a:latin typeface="Arial"/>
                <a:ea typeface="Arial"/>
                <a:cs typeface="Arial"/>
                <a:sym typeface="Arial"/>
              </a:rPr>
              <a:t>    Mettre en évidence des unités fonctionnelles autonomes et cohésives.</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    La prise en compte des contraintes techniques d’intégration de données (méthodes de communication réseau, découplage des modifications de données et transactions.</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    Une gestion opérationnelle automatisée, notamment en ce qui concerne le déploiement, les tests et le monitoring.</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    Une organisation humaine compatible avec le système réalisé.</a:t>
            </a:r>
            <a:endParaRPr sz="2400">
              <a:solidFill>
                <a:schemeClr val="dk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a:solidFill>
                <a:schemeClr val="dk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a:solidFill>
                <a:schemeClr val="dk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364" name="Google Shape;364;p18" descr="http://t3.gstatic.com/images?q=tbn:ANd9GcTXVnlLL8D1BYaCfTyBeJvwSutOJQ-R-tiqsh8vn8tMCCgMBh0ulw"/>
          <p:cNvPicPr preferRelativeResize="0"/>
          <p:nvPr/>
        </p:nvPicPr>
        <p:blipFill rotWithShape="1">
          <a:blip r:embed="rId4">
            <a:alphaModFix/>
          </a:blip>
          <a:srcRect/>
          <a:stretch/>
        </p:blipFill>
        <p:spPr>
          <a:xfrm>
            <a:off x="559924" y="1520700"/>
            <a:ext cx="214313" cy="214312"/>
          </a:xfrm>
          <a:prstGeom prst="rect">
            <a:avLst/>
          </a:prstGeom>
          <a:noFill/>
          <a:ln>
            <a:noFill/>
          </a:ln>
        </p:spPr>
      </p:pic>
      <p:pic>
        <p:nvPicPr>
          <p:cNvPr id="365" name="Google Shape;365;p18" descr="http://t3.gstatic.com/images?q=tbn:ANd9GcTXVnlLL8D1BYaCfTyBeJvwSutOJQ-R-tiqsh8vn8tMCCgMBh0ulw"/>
          <p:cNvPicPr preferRelativeResize="0"/>
          <p:nvPr/>
        </p:nvPicPr>
        <p:blipFill rotWithShape="1">
          <a:blip r:embed="rId4">
            <a:alphaModFix/>
          </a:blip>
          <a:srcRect/>
          <a:stretch/>
        </p:blipFill>
        <p:spPr>
          <a:xfrm>
            <a:off x="566989" y="2244172"/>
            <a:ext cx="214313" cy="214312"/>
          </a:xfrm>
          <a:prstGeom prst="rect">
            <a:avLst/>
          </a:prstGeom>
          <a:noFill/>
          <a:ln>
            <a:noFill/>
          </a:ln>
        </p:spPr>
      </p:pic>
      <p:pic>
        <p:nvPicPr>
          <p:cNvPr id="366" name="Google Shape;366;p18" descr="http://t3.gstatic.com/images?q=tbn:ANd9GcTXVnlLL8D1BYaCfTyBeJvwSutOJQ-R-tiqsh8vn8tMCCgMBh0ulw"/>
          <p:cNvPicPr preferRelativeResize="0"/>
          <p:nvPr/>
        </p:nvPicPr>
        <p:blipFill rotWithShape="1">
          <a:blip r:embed="rId4">
            <a:alphaModFix/>
          </a:blip>
          <a:srcRect/>
          <a:stretch/>
        </p:blipFill>
        <p:spPr>
          <a:xfrm>
            <a:off x="539211" y="4004732"/>
            <a:ext cx="214313" cy="214312"/>
          </a:xfrm>
          <a:prstGeom prst="rect">
            <a:avLst/>
          </a:prstGeom>
          <a:noFill/>
          <a:ln>
            <a:noFill/>
          </a:ln>
        </p:spPr>
      </p:pic>
      <p:pic>
        <p:nvPicPr>
          <p:cNvPr id="367" name="Google Shape;367;p18" descr="http://t3.gstatic.com/images?q=tbn:ANd9GcTXVnlLL8D1BYaCfTyBeJvwSutOJQ-R-tiqsh8vn8tMCCgMBh0ulw"/>
          <p:cNvPicPr preferRelativeResize="0"/>
          <p:nvPr/>
        </p:nvPicPr>
        <p:blipFill rotWithShape="1">
          <a:blip r:embed="rId4">
            <a:alphaModFix/>
          </a:blip>
          <a:srcRect/>
          <a:stretch/>
        </p:blipFill>
        <p:spPr>
          <a:xfrm>
            <a:off x="559923" y="5192088"/>
            <a:ext cx="214313" cy="2143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21</a:t>
            </a:fld>
            <a:endParaRPr/>
          </a:p>
        </p:txBody>
      </p:sp>
      <p:pic>
        <p:nvPicPr>
          <p:cNvPr id="374" name="Google Shape;374;p19"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375" name="Google Shape;375;p19"/>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376" name="Google Shape;376;p19"/>
          <p:cNvSpPr txBox="1"/>
          <p:nvPr/>
        </p:nvSpPr>
        <p:spPr>
          <a:xfrm>
            <a:off x="1269482" y="144538"/>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Principe de communication</a:t>
            </a:r>
            <a:endParaRPr/>
          </a:p>
        </p:txBody>
      </p:sp>
      <p:sp>
        <p:nvSpPr>
          <p:cNvPr id="377" name="Google Shape;377;p19"/>
          <p:cNvSpPr txBox="1"/>
          <p:nvPr/>
        </p:nvSpPr>
        <p:spPr>
          <a:xfrm>
            <a:off x="457198" y="1457319"/>
            <a:ext cx="11539184"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None/>
            </a:pPr>
            <a:r>
              <a:rPr lang="fr-FR" sz="2000">
                <a:solidFill>
                  <a:schemeClr val="dk1"/>
                </a:solidFill>
                <a:latin typeface="Arial"/>
                <a:ea typeface="Arial"/>
                <a:cs typeface="Arial"/>
                <a:sym typeface="Arial"/>
              </a:rPr>
              <a:t>    </a:t>
            </a:r>
            <a:r>
              <a:rPr lang="fr-FR" sz="2400">
                <a:solidFill>
                  <a:schemeClr val="dk1"/>
                </a:solidFill>
                <a:latin typeface="Arial"/>
                <a:ea typeface="Arial"/>
                <a:cs typeface="Arial"/>
                <a:sym typeface="Arial"/>
              </a:rPr>
              <a:t>Les normes de communication sont facilement définies et ne sont pas modifiables.</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   Le style de communication à appliquer peut être classé selon deux axes (synchrone et asynchrone).</a:t>
            </a:r>
            <a:endParaRPr/>
          </a:p>
          <a:p>
            <a:pPr marL="0" marR="0" lvl="0" indent="0" algn="l" rtl="0">
              <a:lnSpc>
                <a:spcPct val="150000"/>
              </a:lnSpc>
              <a:spcBef>
                <a:spcPts val="1000"/>
              </a:spcBef>
              <a:spcAft>
                <a:spcPts val="0"/>
              </a:spcAft>
              <a:buNone/>
            </a:pPr>
            <a:endParaRPr sz="2400">
              <a:solidFill>
                <a:schemeClr val="dk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a:solidFill>
                <a:schemeClr val="dk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a:solidFill>
                <a:schemeClr val="dk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78" name="Google Shape;378;p19"/>
          <p:cNvSpPr txBox="1"/>
          <p:nvPr/>
        </p:nvSpPr>
        <p:spPr>
          <a:xfrm>
            <a:off x="1269482" y="3292280"/>
            <a:ext cx="4483292" cy="1830629"/>
          </a:xfrm>
          <a:prstGeom prst="rect">
            <a:avLst/>
          </a:prstGeom>
          <a:noFill/>
          <a:ln>
            <a:noFill/>
          </a:ln>
        </p:spPr>
        <p:txBody>
          <a:bodyPr spcFirstLastPara="1" wrap="square" lIns="0" tIns="12050" rIns="0" bIns="0" anchor="t" anchorCtr="0">
            <a:spAutoFit/>
          </a:bodyPr>
          <a:lstStyle/>
          <a:p>
            <a:pPr marL="755650" marR="0" lvl="1" indent="-171450" algn="l" rtl="0">
              <a:spcBef>
                <a:spcPts val="0"/>
              </a:spcBef>
              <a:spcAft>
                <a:spcPts val="0"/>
              </a:spcAft>
              <a:buClr>
                <a:schemeClr val="dk1"/>
              </a:buClr>
              <a:buSzPts val="1800"/>
              <a:buFont typeface="Noto Sans Symbols"/>
              <a:buNone/>
            </a:pPr>
            <a:endParaRPr sz="1800" b="1" i="0" u="none" strike="noStrike" cap="none">
              <a:solidFill>
                <a:srgbClr val="C00000"/>
              </a:solidFill>
              <a:latin typeface="Arial"/>
              <a:ea typeface="Arial"/>
              <a:cs typeface="Arial"/>
              <a:sym typeface="Arial"/>
            </a:endParaRPr>
          </a:p>
          <a:p>
            <a:pPr marL="755650" marR="0" lvl="1" indent="-171450" algn="l" rtl="0">
              <a:spcBef>
                <a:spcPts val="95"/>
              </a:spcBef>
              <a:spcAft>
                <a:spcPts val="0"/>
              </a:spcAft>
              <a:buClr>
                <a:schemeClr val="dk1"/>
              </a:buClr>
              <a:buSzPts val="1800"/>
              <a:buFont typeface="Noto Sans Symbols"/>
              <a:buNone/>
            </a:pPr>
            <a:endParaRPr sz="1800" b="1" i="0" u="none" strike="noStrike" cap="none">
              <a:solidFill>
                <a:srgbClr val="C00000"/>
              </a:solidFill>
              <a:latin typeface="Arial"/>
              <a:ea typeface="Arial"/>
              <a:cs typeface="Arial"/>
              <a:sym typeface="Arial"/>
            </a:endParaRPr>
          </a:p>
          <a:p>
            <a:pPr marL="755650" marR="0" lvl="1" indent="-171450" algn="l" rtl="0">
              <a:spcBef>
                <a:spcPts val="95"/>
              </a:spcBef>
              <a:spcAft>
                <a:spcPts val="0"/>
              </a:spcAft>
              <a:buClr>
                <a:schemeClr val="dk1"/>
              </a:buClr>
              <a:buSzPts val="1800"/>
              <a:buFont typeface="Noto Sans Symbols"/>
              <a:buNone/>
            </a:pPr>
            <a:endParaRPr sz="1800" b="1" i="0" u="none" strike="noStrike" cap="none">
              <a:solidFill>
                <a:srgbClr val="C00000"/>
              </a:solidFill>
              <a:latin typeface="Arial"/>
              <a:ea typeface="Arial"/>
              <a:cs typeface="Arial"/>
              <a:sym typeface="Arial"/>
            </a:endParaRPr>
          </a:p>
          <a:p>
            <a:pPr marL="755650" marR="0" lvl="1" indent="-285750" algn="l" rtl="0">
              <a:spcBef>
                <a:spcPts val="95"/>
              </a:spcBef>
              <a:spcAft>
                <a:spcPts val="0"/>
              </a:spcAft>
              <a:buClr>
                <a:srgbClr val="C00000"/>
              </a:buClr>
              <a:buSzPts val="2000"/>
              <a:buFont typeface="Noto Sans Symbols"/>
              <a:buChar char="❑"/>
            </a:pPr>
            <a:r>
              <a:rPr lang="fr-FR" sz="2000" b="1" i="0" u="none" strike="noStrike" cap="none">
                <a:solidFill>
                  <a:srgbClr val="C00000"/>
                </a:solidFill>
                <a:latin typeface="Arial"/>
                <a:ea typeface="Arial"/>
                <a:cs typeface="Arial"/>
                <a:sym typeface="Arial"/>
              </a:rPr>
              <a:t>La communication synchrone</a:t>
            </a:r>
            <a:endParaRPr/>
          </a:p>
          <a:p>
            <a:pPr marL="469900" marR="0" lvl="1" indent="0" algn="l" rtl="0">
              <a:spcBef>
                <a:spcPts val="95"/>
              </a:spcBef>
              <a:spcAft>
                <a:spcPts val="0"/>
              </a:spcAft>
              <a:buNone/>
            </a:pPr>
            <a:endParaRPr sz="2000" b="1" i="0" u="none" strike="noStrike" cap="none">
              <a:solidFill>
                <a:srgbClr val="C00000"/>
              </a:solidFill>
              <a:latin typeface="Arial"/>
              <a:ea typeface="Arial"/>
              <a:cs typeface="Arial"/>
              <a:sym typeface="Arial"/>
            </a:endParaRPr>
          </a:p>
          <a:p>
            <a:pPr marL="755650" marR="0" lvl="1" indent="-285750" algn="l" rtl="0">
              <a:spcBef>
                <a:spcPts val="95"/>
              </a:spcBef>
              <a:spcAft>
                <a:spcPts val="0"/>
              </a:spcAft>
              <a:buClr>
                <a:srgbClr val="C00000"/>
              </a:buClr>
              <a:buSzPts val="2000"/>
              <a:buFont typeface="Noto Sans Symbols"/>
              <a:buChar char="❑"/>
            </a:pPr>
            <a:r>
              <a:rPr lang="fr-FR" sz="2000" b="1" i="0" u="none" strike="noStrike" cap="none">
                <a:solidFill>
                  <a:srgbClr val="C00000"/>
                </a:solidFill>
                <a:latin typeface="Arial"/>
                <a:ea typeface="Arial"/>
                <a:cs typeface="Arial"/>
                <a:sym typeface="Arial"/>
              </a:rPr>
              <a:t>La communication asynchrone</a:t>
            </a:r>
            <a:endParaRPr sz="2000" b="0" i="0" u="none" strike="noStrike" cap="none">
              <a:solidFill>
                <a:srgbClr val="C00000"/>
              </a:solidFill>
              <a:latin typeface="Arial"/>
              <a:ea typeface="Arial"/>
              <a:cs typeface="Arial"/>
              <a:sym typeface="Arial"/>
            </a:endParaRPr>
          </a:p>
        </p:txBody>
      </p:sp>
      <p:pic>
        <p:nvPicPr>
          <p:cNvPr id="379" name="Google Shape;379;p19" descr="http://t3.gstatic.com/images?q=tbn:ANd9GcTXVnlLL8D1BYaCfTyBeJvwSutOJQ-R-tiqsh8vn8tMCCgMBh0ulw"/>
          <p:cNvPicPr preferRelativeResize="0"/>
          <p:nvPr/>
        </p:nvPicPr>
        <p:blipFill rotWithShape="1">
          <a:blip r:embed="rId4">
            <a:alphaModFix/>
          </a:blip>
          <a:srcRect/>
          <a:stretch/>
        </p:blipFill>
        <p:spPr>
          <a:xfrm>
            <a:off x="557781" y="1625940"/>
            <a:ext cx="214313" cy="214312"/>
          </a:xfrm>
          <a:prstGeom prst="rect">
            <a:avLst/>
          </a:prstGeom>
          <a:noFill/>
          <a:ln>
            <a:noFill/>
          </a:ln>
        </p:spPr>
      </p:pic>
      <p:pic>
        <p:nvPicPr>
          <p:cNvPr id="380" name="Google Shape;380;p19" descr="http://t3.gstatic.com/images?q=tbn:ANd9GcTXVnlLL8D1BYaCfTyBeJvwSutOJQ-R-tiqsh8vn8tMCCgMBh0ulw"/>
          <p:cNvPicPr preferRelativeResize="0"/>
          <p:nvPr/>
        </p:nvPicPr>
        <p:blipFill rotWithShape="1">
          <a:blip r:embed="rId4">
            <a:alphaModFix/>
          </a:blip>
          <a:srcRect/>
          <a:stretch/>
        </p:blipFill>
        <p:spPr>
          <a:xfrm>
            <a:off x="557780" y="2951037"/>
            <a:ext cx="214313" cy="2143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22</a:t>
            </a:fld>
            <a:endParaRPr/>
          </a:p>
        </p:txBody>
      </p:sp>
      <p:pic>
        <p:nvPicPr>
          <p:cNvPr id="387" name="Google Shape;387;p20"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388" name="Google Shape;388;p20"/>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389" name="Google Shape;389;p20"/>
          <p:cNvSpPr txBox="1"/>
          <p:nvPr/>
        </p:nvSpPr>
        <p:spPr>
          <a:xfrm>
            <a:off x="1269482" y="144538"/>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Principe de communication</a:t>
            </a:r>
            <a:endParaRPr/>
          </a:p>
        </p:txBody>
      </p:sp>
      <p:sp>
        <p:nvSpPr>
          <p:cNvPr id="390" name="Google Shape;390;p20"/>
          <p:cNvSpPr txBox="1"/>
          <p:nvPr/>
        </p:nvSpPr>
        <p:spPr>
          <a:xfrm>
            <a:off x="457198" y="1457319"/>
            <a:ext cx="11430001" cy="4525963"/>
          </a:xfrm>
          <a:prstGeom prst="rect">
            <a:avLst/>
          </a:prstGeom>
          <a:noFill/>
          <a:ln>
            <a:noFill/>
          </a:ln>
        </p:spPr>
        <p:txBody>
          <a:bodyPr spcFirstLastPara="1" wrap="square" lIns="91425" tIns="45700" rIns="91425" bIns="45700" anchor="t" anchorCtr="0">
            <a:normAutofit/>
          </a:bodyPr>
          <a:lstStyle/>
          <a:p>
            <a:pPr marL="228600" marR="0" lvl="0" indent="-101600" algn="just" rtl="0">
              <a:lnSpc>
                <a:spcPct val="150000"/>
              </a:lnSpc>
              <a:spcBef>
                <a:spcPts val="0"/>
              </a:spcBef>
              <a:spcAft>
                <a:spcPts val="0"/>
              </a:spcAft>
              <a:buClr>
                <a:srgbClr val="FF0000"/>
              </a:buClr>
              <a:buSzPts val="2000"/>
              <a:buFont typeface="Arial"/>
              <a:buNone/>
            </a:pPr>
            <a:endParaRPr sz="2000">
              <a:solidFill>
                <a:schemeClr val="dk1"/>
              </a:solidFill>
              <a:latin typeface="Arial"/>
              <a:ea typeface="Arial"/>
              <a:cs typeface="Arial"/>
              <a:sym typeface="Arial"/>
            </a:endParaRPr>
          </a:p>
          <a:p>
            <a:pPr marL="228600" marR="0" lvl="0" indent="-228600" algn="just" rtl="0">
              <a:lnSpc>
                <a:spcPct val="150000"/>
              </a:lnSpc>
              <a:spcBef>
                <a:spcPts val="1000"/>
              </a:spcBef>
              <a:spcAft>
                <a:spcPts val="0"/>
              </a:spcAft>
              <a:buClr>
                <a:srgbClr val="FF0000"/>
              </a:buClr>
              <a:buSzPts val="2400"/>
              <a:buFont typeface="Arial"/>
              <a:buChar char="•"/>
            </a:pPr>
            <a:r>
              <a:rPr lang="fr-FR" sz="2400">
                <a:solidFill>
                  <a:schemeClr val="dk1"/>
                </a:solidFill>
                <a:latin typeface="Arial"/>
                <a:ea typeface="Arial"/>
                <a:cs typeface="Arial"/>
                <a:sym typeface="Arial"/>
              </a:rPr>
              <a:t>Le client envoie une demande via le protocole (HTTP/HTTPS) et attend une réponse du service. Cela est indépendant de l'exécution du code client    </a:t>
            </a:r>
            <a:endParaRPr/>
          </a:p>
          <a:p>
            <a:pPr marL="342900" marR="0" lvl="0" indent="-342900" algn="just" rtl="0">
              <a:lnSpc>
                <a:spcPct val="150000"/>
              </a:lnSpc>
              <a:spcBef>
                <a:spcPts val="1000"/>
              </a:spcBef>
              <a:spcAft>
                <a:spcPts val="0"/>
              </a:spcAft>
              <a:buClr>
                <a:srgbClr val="FF0000"/>
              </a:buClr>
              <a:buSzPts val="2400"/>
              <a:buFont typeface="Arial"/>
              <a:buChar char="•"/>
            </a:pPr>
            <a:r>
              <a:rPr lang="fr-FR" sz="2400">
                <a:solidFill>
                  <a:schemeClr val="dk1"/>
                </a:solidFill>
                <a:latin typeface="Arial"/>
                <a:ea typeface="Arial"/>
                <a:cs typeface="Arial"/>
                <a:sym typeface="Arial"/>
              </a:rPr>
              <a:t>Le protocole (HTTP / HTTPS) est synchrone et le code client ne peut continuer sa tâche que lorsqu'il reçoit la réponse du serveur HTTP.</a:t>
            </a:r>
            <a:endParaRPr/>
          </a:p>
          <a:p>
            <a:pPr marL="228600" marR="0" lvl="0" indent="-101600" algn="just" rtl="0">
              <a:lnSpc>
                <a:spcPct val="150000"/>
              </a:lnSpc>
              <a:spcBef>
                <a:spcPts val="1000"/>
              </a:spcBef>
              <a:spcAft>
                <a:spcPts val="0"/>
              </a:spcAft>
              <a:buClr>
                <a:srgbClr val="FF0000"/>
              </a:buClr>
              <a:buSzPts val="2000"/>
              <a:buFont typeface="Arial"/>
              <a:buNone/>
            </a:pPr>
            <a:endParaRPr sz="2000">
              <a:solidFill>
                <a:schemeClr val="dk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a:solidFill>
                <a:schemeClr val="dk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91" name="Google Shape;391;p20"/>
          <p:cNvSpPr txBox="1"/>
          <p:nvPr/>
        </p:nvSpPr>
        <p:spPr>
          <a:xfrm>
            <a:off x="757575" y="1367945"/>
            <a:ext cx="5806998" cy="44307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fr-FR" sz="2800" b="1">
                <a:solidFill>
                  <a:srgbClr val="C00000"/>
                </a:solidFill>
                <a:latin typeface="Arial"/>
                <a:ea typeface="Arial"/>
                <a:cs typeface="Arial"/>
                <a:sym typeface="Arial"/>
              </a:rPr>
              <a:t>La communication synchrone</a:t>
            </a:r>
            <a:endParaRPr sz="2800">
              <a:solidFill>
                <a:srgbClr val="C00000"/>
              </a:solidFill>
              <a:latin typeface="Arial"/>
              <a:ea typeface="Arial"/>
              <a:cs typeface="Arial"/>
              <a:sym typeface="Arial"/>
            </a:endParaRPr>
          </a:p>
        </p:txBody>
      </p:sp>
      <p:pic>
        <p:nvPicPr>
          <p:cNvPr id="392" name="Google Shape;392;p20"/>
          <p:cNvPicPr preferRelativeResize="0"/>
          <p:nvPr/>
        </p:nvPicPr>
        <p:blipFill rotWithShape="1">
          <a:blip r:embed="rId4">
            <a:alphaModFix/>
          </a:blip>
          <a:srcRect/>
          <a:stretch/>
        </p:blipFill>
        <p:spPr>
          <a:xfrm>
            <a:off x="2224584" y="4508729"/>
            <a:ext cx="8161362" cy="16023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23</a:t>
            </a:fld>
            <a:endParaRPr/>
          </a:p>
        </p:txBody>
      </p:sp>
      <p:pic>
        <p:nvPicPr>
          <p:cNvPr id="399" name="Google Shape;399;p21"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400" name="Google Shape;400;p21"/>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401" name="Google Shape;401;p21"/>
          <p:cNvSpPr txBox="1"/>
          <p:nvPr/>
        </p:nvSpPr>
        <p:spPr>
          <a:xfrm>
            <a:off x="1269482" y="-1"/>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Principe de communication</a:t>
            </a:r>
            <a:endParaRPr/>
          </a:p>
        </p:txBody>
      </p:sp>
      <p:sp>
        <p:nvSpPr>
          <p:cNvPr id="402" name="Google Shape;402;p21"/>
          <p:cNvSpPr txBox="1"/>
          <p:nvPr/>
        </p:nvSpPr>
        <p:spPr>
          <a:xfrm>
            <a:off x="457196" y="1306725"/>
            <a:ext cx="11430001" cy="436597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None/>
            </a:pPr>
            <a:endParaRPr sz="2000">
              <a:solidFill>
                <a:schemeClr val="dk1"/>
              </a:solidFill>
              <a:latin typeface="Arial"/>
              <a:ea typeface="Arial"/>
              <a:cs typeface="Arial"/>
              <a:sym typeface="Arial"/>
            </a:endParaRPr>
          </a:p>
          <a:p>
            <a:pPr marL="0" marR="0" lvl="0" indent="0" algn="just" rtl="0">
              <a:lnSpc>
                <a:spcPct val="150000"/>
              </a:lnSpc>
              <a:spcBef>
                <a:spcPts val="1000"/>
              </a:spcBef>
              <a:spcAft>
                <a:spcPts val="0"/>
              </a:spcAft>
              <a:buNone/>
            </a:pPr>
            <a:r>
              <a:rPr lang="fr-FR" sz="2000">
                <a:solidFill>
                  <a:schemeClr val="dk1"/>
                </a:solidFill>
                <a:latin typeface="Arial"/>
                <a:ea typeface="Arial"/>
                <a:cs typeface="Arial"/>
                <a:sym typeface="Arial"/>
              </a:rPr>
              <a:t>    </a:t>
            </a:r>
            <a:r>
              <a:rPr lang="fr-FR" sz="2400">
                <a:solidFill>
                  <a:schemeClr val="dk1"/>
                </a:solidFill>
                <a:latin typeface="Arial"/>
                <a:ea typeface="Arial"/>
                <a:cs typeface="Arial"/>
                <a:sym typeface="Arial"/>
              </a:rPr>
              <a:t>Une telle communication est réalisée avec des courtiers en messagerie. </a:t>
            </a:r>
            <a:endParaRPr sz="2400">
              <a:solidFill>
                <a:schemeClr val="dk1"/>
              </a:solidFill>
              <a:latin typeface="Arial"/>
              <a:ea typeface="Arial"/>
              <a:cs typeface="Arial"/>
              <a:sym typeface="Arial"/>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     Le producteur de message n'attend généralement pas de réponse. Il attend juste l’accuser de réception.</a:t>
            </a:r>
            <a:endParaRPr sz="2400">
              <a:solidFill>
                <a:schemeClr val="dk1"/>
              </a:solidFill>
              <a:latin typeface="Arial"/>
              <a:ea typeface="Arial"/>
              <a:cs typeface="Arial"/>
              <a:sym typeface="Arial"/>
            </a:endParaRPr>
          </a:p>
          <a:p>
            <a:pPr marL="228600" marR="0" lvl="0" indent="-101600" algn="just" rtl="0">
              <a:lnSpc>
                <a:spcPct val="150000"/>
              </a:lnSpc>
              <a:spcBef>
                <a:spcPts val="10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03" name="Google Shape;403;p21"/>
          <p:cNvSpPr txBox="1"/>
          <p:nvPr/>
        </p:nvSpPr>
        <p:spPr>
          <a:xfrm>
            <a:off x="1054289" y="1306725"/>
            <a:ext cx="5604609" cy="44307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fr-FR" sz="2800" b="1">
                <a:solidFill>
                  <a:srgbClr val="C00000"/>
                </a:solidFill>
                <a:latin typeface="Arial"/>
                <a:ea typeface="Arial"/>
                <a:cs typeface="Arial"/>
                <a:sym typeface="Arial"/>
              </a:rPr>
              <a:t>La communication asynchrone</a:t>
            </a:r>
            <a:endParaRPr sz="2800">
              <a:solidFill>
                <a:srgbClr val="C00000"/>
              </a:solidFill>
              <a:latin typeface="Arial"/>
              <a:ea typeface="Arial"/>
              <a:cs typeface="Arial"/>
              <a:sym typeface="Arial"/>
            </a:endParaRPr>
          </a:p>
        </p:txBody>
      </p:sp>
      <p:pic>
        <p:nvPicPr>
          <p:cNvPr id="404" name="Google Shape;404;p21" descr="http://t3.gstatic.com/images?q=tbn:ANd9GcTXVnlLL8D1BYaCfTyBeJvwSutOJQ-R-tiqsh8vn8tMCCgMBh0ulw"/>
          <p:cNvPicPr preferRelativeResize="0"/>
          <p:nvPr/>
        </p:nvPicPr>
        <p:blipFill rotWithShape="1">
          <a:blip r:embed="rId4">
            <a:alphaModFix/>
          </a:blip>
          <a:srcRect/>
          <a:stretch/>
        </p:blipFill>
        <p:spPr>
          <a:xfrm>
            <a:off x="539211" y="2081885"/>
            <a:ext cx="214313" cy="214312"/>
          </a:xfrm>
          <a:prstGeom prst="rect">
            <a:avLst/>
          </a:prstGeom>
          <a:noFill/>
          <a:ln>
            <a:noFill/>
          </a:ln>
        </p:spPr>
      </p:pic>
      <p:pic>
        <p:nvPicPr>
          <p:cNvPr id="405" name="Google Shape;405;p21" descr="http://t3.gstatic.com/images?q=tbn:ANd9GcTXVnlLL8D1BYaCfTyBeJvwSutOJQ-R-tiqsh8vn8tMCCgMBh0ulw"/>
          <p:cNvPicPr preferRelativeResize="0"/>
          <p:nvPr/>
        </p:nvPicPr>
        <p:blipFill rotWithShape="1">
          <a:blip r:embed="rId4">
            <a:alphaModFix/>
          </a:blip>
          <a:srcRect/>
          <a:stretch/>
        </p:blipFill>
        <p:spPr>
          <a:xfrm>
            <a:off x="560056" y="2698309"/>
            <a:ext cx="214313" cy="214312"/>
          </a:xfrm>
          <a:prstGeom prst="rect">
            <a:avLst/>
          </a:prstGeom>
          <a:noFill/>
          <a:ln>
            <a:noFill/>
          </a:ln>
        </p:spPr>
      </p:pic>
      <p:pic>
        <p:nvPicPr>
          <p:cNvPr id="406" name="Google Shape;406;p21"/>
          <p:cNvPicPr preferRelativeResize="0"/>
          <p:nvPr/>
        </p:nvPicPr>
        <p:blipFill rotWithShape="1">
          <a:blip r:embed="rId5">
            <a:alphaModFix/>
          </a:blip>
          <a:srcRect/>
          <a:stretch/>
        </p:blipFill>
        <p:spPr>
          <a:xfrm>
            <a:off x="2085691" y="3357349"/>
            <a:ext cx="9146416" cy="2893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txBox="1">
            <a:spLocks noGrp="1"/>
          </p:cNvSpPr>
          <p:nvPr>
            <p:ph type="title"/>
          </p:nvPr>
        </p:nvSpPr>
        <p:spPr>
          <a:xfrm>
            <a:off x="636494" y="363071"/>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fr-FR" b="1"/>
              <a:t>En résumé</a:t>
            </a:r>
            <a:endParaRPr/>
          </a:p>
        </p:txBody>
      </p:sp>
      <p:sp>
        <p:nvSpPr>
          <p:cNvPr id="413" name="Google Shape;413;p22"/>
          <p:cNvSpPr txBox="1">
            <a:spLocks noGrp="1"/>
          </p:cNvSpPr>
          <p:nvPr>
            <p:ph type="body" idx="1"/>
          </p:nvPr>
        </p:nvSpPr>
        <p:spPr>
          <a:xfrm>
            <a:off x="539211" y="1334305"/>
            <a:ext cx="1085667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50000"/>
              </a:lnSpc>
              <a:spcBef>
                <a:spcPts val="0"/>
              </a:spcBef>
              <a:spcAft>
                <a:spcPts val="0"/>
              </a:spcAft>
              <a:buClr>
                <a:srgbClr val="FF0000"/>
              </a:buClr>
              <a:buSzPts val="2400"/>
              <a:buChar char="•"/>
            </a:pPr>
            <a:r>
              <a:rPr lang="fr-FR" sz="2400">
                <a:latin typeface="Arial"/>
                <a:ea typeface="Arial"/>
                <a:cs typeface="Arial"/>
                <a:sym typeface="Arial"/>
              </a:rPr>
              <a:t>MSA a pour objectif le développement des </a:t>
            </a:r>
            <a:r>
              <a:rPr lang="fr-FR" sz="2400">
                <a:solidFill>
                  <a:srgbClr val="C00000"/>
                </a:solidFill>
                <a:latin typeface="Arial"/>
                <a:ea typeface="Arial"/>
                <a:cs typeface="Arial"/>
                <a:sym typeface="Arial"/>
              </a:rPr>
              <a:t>applications composées de petits services.</a:t>
            </a:r>
            <a:endParaRPr/>
          </a:p>
          <a:p>
            <a:pPr marL="228600" lvl="0" indent="-76200" algn="l" rtl="0">
              <a:lnSpc>
                <a:spcPct val="90000"/>
              </a:lnSpc>
              <a:spcBef>
                <a:spcPts val="1000"/>
              </a:spcBef>
              <a:spcAft>
                <a:spcPts val="0"/>
              </a:spcAft>
              <a:buClr>
                <a:srgbClr val="FF0000"/>
              </a:buClr>
              <a:buSzPts val="2400"/>
              <a:buNone/>
            </a:pPr>
            <a:endParaRPr sz="2400">
              <a:latin typeface="Arial"/>
              <a:ea typeface="Arial"/>
              <a:cs typeface="Arial"/>
              <a:sym typeface="Arial"/>
            </a:endParaRPr>
          </a:p>
          <a:p>
            <a:pPr marL="228600" lvl="0" indent="-228600" algn="just" rtl="0">
              <a:lnSpc>
                <a:spcPct val="90000"/>
              </a:lnSpc>
              <a:spcBef>
                <a:spcPts val="1000"/>
              </a:spcBef>
              <a:spcAft>
                <a:spcPts val="0"/>
              </a:spcAft>
              <a:buClr>
                <a:srgbClr val="FF0000"/>
              </a:buClr>
              <a:buSzPts val="2400"/>
              <a:buChar char="•"/>
            </a:pPr>
            <a:r>
              <a:rPr lang="fr-FR" sz="2400">
                <a:latin typeface="Arial"/>
                <a:ea typeface="Arial"/>
                <a:cs typeface="Arial"/>
                <a:sym typeface="Arial"/>
              </a:rPr>
              <a:t>L’utilisation de micro-Service permet:</a:t>
            </a:r>
            <a:endParaRPr/>
          </a:p>
          <a:p>
            <a:pPr marL="685800" lvl="1" indent="-228600" algn="just" rtl="0">
              <a:lnSpc>
                <a:spcPct val="90000"/>
              </a:lnSpc>
              <a:spcBef>
                <a:spcPts val="500"/>
              </a:spcBef>
              <a:spcAft>
                <a:spcPts val="0"/>
              </a:spcAft>
              <a:buClr>
                <a:srgbClr val="FF0000"/>
              </a:buClr>
              <a:buSzPts val="2400"/>
              <a:buChar char="•"/>
            </a:pPr>
            <a:r>
              <a:rPr lang="fr-FR">
                <a:latin typeface="Arial"/>
                <a:ea typeface="Arial"/>
                <a:cs typeface="Arial"/>
                <a:sym typeface="Arial"/>
              </a:rPr>
              <a:t>D’accroitre la compétitivité de l’entreprise.</a:t>
            </a:r>
            <a:endParaRPr/>
          </a:p>
          <a:p>
            <a:pPr marL="685800" lvl="1" indent="-228600" algn="just" rtl="0">
              <a:lnSpc>
                <a:spcPct val="90000"/>
              </a:lnSpc>
              <a:spcBef>
                <a:spcPts val="500"/>
              </a:spcBef>
              <a:spcAft>
                <a:spcPts val="0"/>
              </a:spcAft>
              <a:buClr>
                <a:srgbClr val="FF0000"/>
              </a:buClr>
              <a:buSzPts val="2400"/>
              <a:buChar char="•"/>
            </a:pPr>
            <a:r>
              <a:rPr lang="fr-FR">
                <a:latin typeface="Arial"/>
                <a:ea typeface="Arial"/>
                <a:cs typeface="Arial"/>
                <a:sym typeface="Arial"/>
              </a:rPr>
              <a:t>Une gestion opérationnelle automatisée, notamment en ce qui concerne le déploiement, les tests et le monitoring.</a:t>
            </a:r>
            <a:endParaRPr/>
          </a:p>
          <a:p>
            <a:pPr marL="685800" lvl="1" indent="-76200" algn="just" rtl="0">
              <a:lnSpc>
                <a:spcPct val="90000"/>
              </a:lnSpc>
              <a:spcBef>
                <a:spcPts val="500"/>
              </a:spcBef>
              <a:spcAft>
                <a:spcPts val="0"/>
              </a:spcAft>
              <a:buClr>
                <a:srgbClr val="FF0000"/>
              </a:buClr>
              <a:buSzPts val="2400"/>
              <a:buNone/>
            </a:pPr>
            <a:endParaRPr>
              <a:latin typeface="Arial"/>
              <a:ea typeface="Arial"/>
              <a:cs typeface="Arial"/>
              <a:sym typeface="Arial"/>
            </a:endParaRPr>
          </a:p>
          <a:p>
            <a:pPr marL="228600" lvl="0" indent="-25400" algn="l" rtl="0">
              <a:lnSpc>
                <a:spcPct val="90000"/>
              </a:lnSpc>
              <a:spcBef>
                <a:spcPts val="1000"/>
              </a:spcBef>
              <a:spcAft>
                <a:spcPts val="0"/>
              </a:spcAft>
              <a:buClr>
                <a:srgbClr val="FF0000"/>
              </a:buClr>
              <a:buSzPts val="3200"/>
              <a:buNone/>
            </a:pPr>
            <a:endParaRPr sz="3200">
              <a:latin typeface="Arial"/>
              <a:ea typeface="Arial"/>
              <a:cs typeface="Arial"/>
              <a:sym typeface="Arial"/>
            </a:endParaRPr>
          </a:p>
          <a:p>
            <a:pPr marL="0" lvl="0" indent="0" algn="l" rtl="0">
              <a:lnSpc>
                <a:spcPct val="90000"/>
              </a:lnSpc>
              <a:spcBef>
                <a:spcPts val="1000"/>
              </a:spcBef>
              <a:spcAft>
                <a:spcPts val="0"/>
              </a:spcAft>
              <a:buClr>
                <a:srgbClr val="FF0000"/>
              </a:buClr>
              <a:buSzPts val="3200"/>
              <a:buNone/>
            </a:pPr>
            <a:endParaRPr sz="3200">
              <a:latin typeface="Arial"/>
              <a:ea typeface="Arial"/>
              <a:cs typeface="Arial"/>
              <a:sym typeface="Arial"/>
            </a:endParaRPr>
          </a:p>
        </p:txBody>
      </p:sp>
      <p:sp>
        <p:nvSpPr>
          <p:cNvPr id="414" name="Google Shape;4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24</a:t>
            </a:fld>
            <a:endParaRPr/>
          </a:p>
        </p:txBody>
      </p:sp>
      <p:sp>
        <p:nvSpPr>
          <p:cNvPr id="415" name="Google Shape;415;p22"/>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pic>
        <p:nvPicPr>
          <p:cNvPr id="416" name="Google Shape;416;p22"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5"/>
          <p:cNvSpPr txBox="1">
            <a:spLocks noGrp="1"/>
          </p:cNvSpPr>
          <p:nvPr>
            <p:ph type="title"/>
          </p:nvPr>
        </p:nvSpPr>
        <p:spPr>
          <a:xfrm>
            <a:off x="567392" y="309188"/>
            <a:ext cx="10972800" cy="11430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fr-FR" b="1"/>
              <a:t>Références</a:t>
            </a:r>
            <a:endParaRPr b="1"/>
          </a:p>
        </p:txBody>
      </p:sp>
      <p:sp>
        <p:nvSpPr>
          <p:cNvPr id="429" name="Google Shape;429;p25"/>
          <p:cNvSpPr txBox="1">
            <a:spLocks noGrp="1"/>
          </p:cNvSpPr>
          <p:nvPr>
            <p:ph type="body" idx="1"/>
          </p:nvPr>
        </p:nvSpPr>
        <p:spPr>
          <a:xfrm>
            <a:off x="649942" y="1354978"/>
            <a:ext cx="10515600" cy="4351338"/>
          </a:xfrm>
          <a:prstGeom prst="rect">
            <a:avLst/>
          </a:prstGeom>
          <a:noFill/>
          <a:ln>
            <a:noFill/>
          </a:ln>
        </p:spPr>
        <p:txBody>
          <a:bodyPr spcFirstLastPara="1" wrap="square" lIns="91425" tIns="45700" rIns="91425" bIns="45700" anchor="t" anchorCtr="0">
            <a:normAutofit lnSpcReduction="10000"/>
          </a:bodyPr>
          <a:lstStyle/>
          <a:p>
            <a:pPr marL="355600" lvl="0" indent="-342900" algn="l" rtl="0">
              <a:lnSpc>
                <a:spcPct val="100000"/>
              </a:lnSpc>
              <a:spcBef>
                <a:spcPts val="0"/>
              </a:spcBef>
              <a:spcAft>
                <a:spcPts val="0"/>
              </a:spcAft>
              <a:buClr>
                <a:srgbClr val="000000"/>
              </a:buClr>
              <a:buSzPts val="2800"/>
              <a:buAutoNum type="arabicPlain"/>
            </a:pPr>
            <a:r>
              <a:rPr lang="fr-FR" u="sng" dirty="0">
                <a:solidFill>
                  <a:srgbClr val="0462C1"/>
                </a:solidFill>
                <a:latin typeface="Arial"/>
                <a:ea typeface="Arial"/>
                <a:cs typeface="Arial"/>
                <a:sym typeface="Arial"/>
                <a:hlinkClick r:id="rId3"/>
              </a:rPr>
              <a:t>http://fr.wikipedia.org/wiki/Paradigme</a:t>
            </a:r>
            <a:endParaRPr dirty="0">
              <a:latin typeface="Arial"/>
              <a:ea typeface="Arial"/>
              <a:cs typeface="Arial"/>
              <a:sym typeface="Arial"/>
            </a:endParaRPr>
          </a:p>
          <a:p>
            <a:pPr marL="355600" marR="1871979" lvl="0" indent="-342900" algn="l" rtl="0">
              <a:lnSpc>
                <a:spcPct val="100000"/>
              </a:lnSpc>
              <a:spcBef>
                <a:spcPts val="805"/>
              </a:spcBef>
              <a:spcAft>
                <a:spcPts val="0"/>
              </a:spcAft>
              <a:buClr>
                <a:srgbClr val="000000"/>
              </a:buClr>
              <a:buSzPts val="2800"/>
              <a:buAutoNum type="arabicPlain"/>
            </a:pPr>
            <a:r>
              <a:rPr lang="fr-FR" u="sng" dirty="0">
                <a:solidFill>
                  <a:srgbClr val="0462C1"/>
                </a:solidFill>
                <a:latin typeface="Arial"/>
                <a:ea typeface="Arial"/>
                <a:cs typeface="Arial"/>
                <a:sym typeface="Arial"/>
                <a:hlinkClick r:id="rId4"/>
              </a:rPr>
              <a:t>http://design-patterns.fr/introduction-a-la-  programmation-</a:t>
            </a:r>
            <a:r>
              <a:rPr lang="fr-FR" u="sng" dirty="0" err="1">
                <a:solidFill>
                  <a:srgbClr val="0462C1"/>
                </a:solidFill>
                <a:latin typeface="Arial"/>
                <a:ea typeface="Arial"/>
                <a:cs typeface="Arial"/>
                <a:sym typeface="Arial"/>
                <a:hlinkClick r:id="rId4"/>
              </a:rPr>
              <a:t>orientee</a:t>
            </a:r>
            <a:r>
              <a:rPr lang="fr-FR" u="sng" dirty="0">
                <a:solidFill>
                  <a:srgbClr val="0462C1"/>
                </a:solidFill>
                <a:latin typeface="Arial"/>
                <a:ea typeface="Arial"/>
                <a:cs typeface="Arial"/>
                <a:sym typeface="Arial"/>
                <a:hlinkClick r:id="rId4"/>
              </a:rPr>
              <a:t>-objet</a:t>
            </a:r>
            <a:endParaRPr dirty="0">
              <a:latin typeface="Arial"/>
              <a:ea typeface="Arial"/>
              <a:cs typeface="Arial"/>
              <a:sym typeface="Arial"/>
            </a:endParaRPr>
          </a:p>
          <a:p>
            <a:pPr marL="355600" lvl="0" indent="-342900" algn="l" rtl="0">
              <a:lnSpc>
                <a:spcPct val="100000"/>
              </a:lnSpc>
              <a:spcBef>
                <a:spcPts val="805"/>
              </a:spcBef>
              <a:spcAft>
                <a:spcPts val="0"/>
              </a:spcAft>
              <a:buClr>
                <a:srgbClr val="000000"/>
              </a:buClr>
              <a:buSzPts val="2800"/>
              <a:buAutoNum type="arabicPlain"/>
            </a:pPr>
            <a:r>
              <a:rPr lang="fr-FR" u="sng" dirty="0">
                <a:solidFill>
                  <a:srgbClr val="0462C1"/>
                </a:solidFill>
                <a:latin typeface="Arial"/>
                <a:ea typeface="Arial"/>
                <a:cs typeface="Arial"/>
                <a:sym typeface="Arial"/>
                <a:hlinkClick r:id="rId5"/>
              </a:rPr>
              <a:t>http://fr.wikipedia.org/wiki/Middleware</a:t>
            </a:r>
            <a:endParaRPr dirty="0">
              <a:latin typeface="Arial"/>
              <a:ea typeface="Arial"/>
              <a:cs typeface="Arial"/>
              <a:sym typeface="Arial"/>
            </a:endParaRPr>
          </a:p>
          <a:p>
            <a:pPr marL="355600" marR="5080" lvl="0" indent="-342900" algn="l" rtl="0">
              <a:lnSpc>
                <a:spcPct val="100000"/>
              </a:lnSpc>
              <a:spcBef>
                <a:spcPts val="795"/>
              </a:spcBef>
              <a:spcAft>
                <a:spcPts val="0"/>
              </a:spcAft>
              <a:buClr>
                <a:srgbClr val="000000"/>
              </a:buClr>
              <a:buSzPts val="2800"/>
              <a:buAutoNum type="arabicPlain"/>
            </a:pPr>
            <a:r>
              <a:rPr lang="fr-FR" u="sng" dirty="0">
                <a:solidFill>
                  <a:srgbClr val="0462C1"/>
                </a:solidFill>
                <a:latin typeface="Arial"/>
                <a:ea typeface="Arial"/>
                <a:cs typeface="Arial"/>
                <a:sym typeface="Arial"/>
                <a:hlinkClick r:id="rId6"/>
              </a:rPr>
              <a:t>http://blog.xebia.fr/2009/04/29/soa-du-composant-au-service-lautonomie</a:t>
            </a:r>
            <a:endParaRPr lang="fr-FR" u="sng" dirty="0">
              <a:solidFill>
                <a:srgbClr val="0462C1"/>
              </a:solidFill>
              <a:latin typeface="Arial"/>
              <a:ea typeface="Arial"/>
              <a:cs typeface="Arial"/>
              <a:sym typeface="Arial"/>
            </a:endParaRPr>
          </a:p>
          <a:p>
            <a:pPr marL="355600" marR="5080" lvl="0">
              <a:lnSpc>
                <a:spcPct val="100000"/>
              </a:lnSpc>
              <a:spcBef>
                <a:spcPts val="795"/>
              </a:spcBef>
              <a:buClr>
                <a:srgbClr val="000000"/>
              </a:buClr>
              <a:buSzPts val="2800"/>
              <a:buAutoNum type="arabicPlain"/>
            </a:pPr>
            <a:r>
              <a:rPr lang="fr-FR" dirty="0">
                <a:latin typeface="Arial"/>
                <a:ea typeface="Arial"/>
                <a:cs typeface="Arial"/>
                <a:sym typeface="Arial"/>
                <a:hlinkClick r:id="rId7"/>
              </a:rPr>
              <a:t>https://www.talend.com/fr/resources/guide-microservices/</a:t>
            </a:r>
            <a:endParaRPr lang="fr-FR" dirty="0">
              <a:latin typeface="Arial"/>
              <a:ea typeface="Arial"/>
              <a:cs typeface="Arial"/>
              <a:sym typeface="Arial"/>
            </a:endParaRPr>
          </a:p>
          <a:p>
            <a:pPr marL="355600" marR="5080" lvl="0">
              <a:lnSpc>
                <a:spcPct val="100000"/>
              </a:lnSpc>
              <a:spcBef>
                <a:spcPts val="795"/>
              </a:spcBef>
              <a:buClr>
                <a:srgbClr val="000000"/>
              </a:buClr>
              <a:buSzPts val="2800"/>
              <a:buAutoNum type="arabicPlain"/>
            </a:pPr>
            <a:r>
              <a:rPr lang="fr-FR" dirty="0">
                <a:latin typeface="Arial"/>
                <a:ea typeface="Arial"/>
                <a:cs typeface="Arial"/>
                <a:sym typeface="Arial"/>
                <a:hlinkClick r:id="rId8"/>
              </a:rPr>
              <a:t>https://www.geeksforgeeks.org/service-discovery-and-service-registry-in-microservices/</a:t>
            </a:r>
            <a:endParaRPr dirty="0">
              <a:latin typeface="Arial"/>
              <a:ea typeface="Arial"/>
              <a:cs typeface="Arial"/>
              <a:sym typeface="Arial"/>
            </a:endParaRPr>
          </a:p>
        </p:txBody>
      </p:sp>
      <p:sp>
        <p:nvSpPr>
          <p:cNvPr id="430" name="Google Shape;43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25</a:t>
            </a:fld>
            <a:endParaRPr/>
          </a:p>
        </p:txBody>
      </p:sp>
      <p:sp>
        <p:nvSpPr>
          <p:cNvPr id="431" name="Google Shape;431;p25"/>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pic>
        <p:nvPicPr>
          <p:cNvPr id="432" name="Google Shape;432;p25" descr="D:\esprit 2014\ESPRIT 2014\charte essprit 2014\logo-esprit.png"/>
          <p:cNvPicPr preferRelativeResize="0"/>
          <p:nvPr/>
        </p:nvPicPr>
        <p:blipFill rotWithShape="1">
          <a:blip r:embed="rId9">
            <a:alphaModFix/>
          </a:blip>
          <a:srcRect/>
          <a:stretch/>
        </p:blipFill>
        <p:spPr>
          <a:xfrm>
            <a:off x="539211" y="6111080"/>
            <a:ext cx="1337716" cy="5056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a:t>
            </a:fld>
            <a:endParaRPr/>
          </a:p>
        </p:txBody>
      </p:sp>
      <p:pic>
        <p:nvPicPr>
          <p:cNvPr id="110" name="Google Shape;110;p3"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11" name="Google Shape;111;p3"/>
          <p:cNvSpPr txBox="1">
            <a:spLocks noGrp="1"/>
          </p:cNvSpPr>
          <p:nvPr>
            <p:ph type="ftr" idx="4294967295"/>
          </p:nvPr>
        </p:nvSpPr>
        <p:spPr>
          <a:xfrm>
            <a:off x="4666130" y="6431838"/>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112" name="Google Shape;112;p3"/>
          <p:cNvSpPr txBox="1"/>
          <p:nvPr/>
        </p:nvSpPr>
        <p:spPr>
          <a:xfrm>
            <a:off x="551330" y="291633"/>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a:solidFill>
                  <a:schemeClr val="dk1"/>
                </a:solidFill>
                <a:latin typeface="Calibri"/>
                <a:ea typeface="Calibri"/>
                <a:cs typeface="Calibri"/>
                <a:sym typeface="Calibri"/>
              </a:rPr>
              <a:t>Plan</a:t>
            </a:r>
            <a:endParaRPr/>
          </a:p>
        </p:txBody>
      </p:sp>
      <p:sp>
        <p:nvSpPr>
          <p:cNvPr id="113" name="Google Shape;113;p3"/>
          <p:cNvSpPr txBox="1"/>
          <p:nvPr/>
        </p:nvSpPr>
        <p:spPr>
          <a:xfrm>
            <a:off x="642938" y="1173740"/>
            <a:ext cx="9899556" cy="507831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3600">
                <a:solidFill>
                  <a:schemeClr val="dk1"/>
                </a:solidFill>
                <a:latin typeface="Arial"/>
                <a:ea typeface="Arial"/>
                <a:cs typeface="Arial"/>
                <a:sym typeface="Arial"/>
              </a:rPr>
              <a:t>Objectifs MSA</a:t>
            </a:r>
            <a:endParaRPr/>
          </a:p>
          <a:p>
            <a:pPr marL="0" marR="0" lvl="0" indent="0" algn="l" rtl="0">
              <a:lnSpc>
                <a:spcPct val="150000"/>
              </a:lnSpc>
              <a:spcBef>
                <a:spcPts val="0"/>
              </a:spcBef>
              <a:spcAft>
                <a:spcPts val="0"/>
              </a:spcAft>
              <a:buNone/>
            </a:pPr>
            <a:r>
              <a:rPr lang="fr-FR" sz="3600">
                <a:solidFill>
                  <a:schemeClr val="dk1"/>
                </a:solidFill>
                <a:latin typeface="Arial"/>
                <a:ea typeface="Arial"/>
                <a:cs typeface="Arial"/>
                <a:sym typeface="Arial"/>
              </a:rPr>
              <a:t>Les principes de conception de MSA</a:t>
            </a:r>
            <a:endParaRPr sz="36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fr-FR" sz="3600">
                <a:solidFill>
                  <a:schemeClr val="dk1"/>
                </a:solidFill>
                <a:latin typeface="Arial"/>
                <a:ea typeface="Arial"/>
                <a:cs typeface="Arial"/>
                <a:sym typeface="Arial"/>
              </a:rPr>
              <a:t>Les objectifs de MSA</a:t>
            </a:r>
            <a:endParaRPr/>
          </a:p>
          <a:p>
            <a:pPr marL="0" marR="0" lvl="0" indent="0" algn="l" rtl="0">
              <a:lnSpc>
                <a:spcPct val="150000"/>
              </a:lnSpc>
              <a:spcBef>
                <a:spcPts val="0"/>
              </a:spcBef>
              <a:spcAft>
                <a:spcPts val="0"/>
              </a:spcAft>
              <a:buNone/>
            </a:pPr>
            <a:r>
              <a:rPr lang="fr-FR" sz="3600">
                <a:solidFill>
                  <a:schemeClr val="dk1"/>
                </a:solidFill>
                <a:latin typeface="Arial"/>
                <a:ea typeface="Arial"/>
                <a:cs typeface="Arial"/>
                <a:sym typeface="Arial"/>
              </a:rPr>
              <a:t>Les défis de MSA</a:t>
            </a:r>
            <a:endParaRPr/>
          </a:p>
          <a:p>
            <a:pPr marL="0" marR="0" lvl="0" indent="0" algn="l" rtl="0">
              <a:spcBef>
                <a:spcPts val="0"/>
              </a:spcBef>
              <a:spcAft>
                <a:spcPts val="0"/>
              </a:spcAft>
              <a:buNone/>
            </a:pPr>
            <a:r>
              <a:rPr lang="fr-FR" sz="3600">
                <a:solidFill>
                  <a:schemeClr val="dk1"/>
                </a:solidFill>
                <a:latin typeface="Arial"/>
                <a:ea typeface="Arial"/>
                <a:cs typeface="Arial"/>
                <a:sym typeface="Arial"/>
              </a:rPr>
              <a:t>Principe de communication</a:t>
            </a:r>
            <a:endParaRPr sz="3600">
              <a:solidFill>
                <a:schemeClr val="dk1"/>
              </a:solidFill>
              <a:latin typeface="Arial"/>
              <a:ea typeface="Arial"/>
              <a:cs typeface="Arial"/>
              <a:sym typeface="Arial"/>
            </a:endParaRPr>
          </a:p>
          <a:p>
            <a:pPr marL="0" marR="0" lvl="0" indent="0" algn="l" rtl="0">
              <a:spcBef>
                <a:spcPts val="0"/>
              </a:spcBef>
              <a:spcAft>
                <a:spcPts val="0"/>
              </a:spcAft>
              <a:buNone/>
            </a:pPr>
            <a:endParaRPr sz="3600">
              <a:solidFill>
                <a:schemeClr val="dk1"/>
              </a:solidFill>
              <a:latin typeface="Arial"/>
              <a:ea typeface="Arial"/>
              <a:cs typeface="Arial"/>
              <a:sym typeface="Arial"/>
            </a:endParaRPr>
          </a:p>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pic>
        <p:nvPicPr>
          <p:cNvPr id="114" name="Google Shape;114;p3" descr="http://t3.gstatic.com/images?q=tbn:ANd9GcTXVnlLL8D1BYaCfTyBeJvwSutOJQ-R-tiqsh8vn8tMCCgMBh0ulw"/>
          <p:cNvPicPr preferRelativeResize="0"/>
          <p:nvPr/>
        </p:nvPicPr>
        <p:blipFill rotWithShape="1">
          <a:blip r:embed="rId4">
            <a:alphaModFix/>
          </a:blip>
          <a:srcRect/>
          <a:stretch/>
        </p:blipFill>
        <p:spPr>
          <a:xfrm>
            <a:off x="504263" y="1624574"/>
            <a:ext cx="214313" cy="214312"/>
          </a:xfrm>
          <a:prstGeom prst="rect">
            <a:avLst/>
          </a:prstGeom>
          <a:noFill/>
          <a:ln>
            <a:noFill/>
          </a:ln>
        </p:spPr>
      </p:pic>
      <p:pic>
        <p:nvPicPr>
          <p:cNvPr id="115" name="Google Shape;115;p3" descr="http://t3.gstatic.com/images?q=tbn:ANd9GcTXVnlLL8D1BYaCfTyBeJvwSutOJQ-R-tiqsh8vn8tMCCgMBh0ulw"/>
          <p:cNvPicPr preferRelativeResize="0"/>
          <p:nvPr/>
        </p:nvPicPr>
        <p:blipFill rotWithShape="1">
          <a:blip r:embed="rId4">
            <a:alphaModFix/>
          </a:blip>
          <a:srcRect/>
          <a:stretch/>
        </p:blipFill>
        <p:spPr>
          <a:xfrm>
            <a:off x="504262" y="2404502"/>
            <a:ext cx="214313" cy="214312"/>
          </a:xfrm>
          <a:prstGeom prst="rect">
            <a:avLst/>
          </a:prstGeom>
          <a:noFill/>
          <a:ln>
            <a:noFill/>
          </a:ln>
        </p:spPr>
      </p:pic>
      <p:pic>
        <p:nvPicPr>
          <p:cNvPr id="116" name="Google Shape;116;p3" descr="http://t3.gstatic.com/images?q=tbn:ANd9GcTXVnlLL8D1BYaCfTyBeJvwSutOJQ-R-tiqsh8vn8tMCCgMBh0ulw"/>
          <p:cNvPicPr preferRelativeResize="0"/>
          <p:nvPr/>
        </p:nvPicPr>
        <p:blipFill rotWithShape="1">
          <a:blip r:embed="rId4">
            <a:alphaModFix/>
          </a:blip>
          <a:srcRect/>
          <a:stretch/>
        </p:blipFill>
        <p:spPr>
          <a:xfrm>
            <a:off x="490818" y="3265115"/>
            <a:ext cx="214313" cy="214312"/>
          </a:xfrm>
          <a:prstGeom prst="rect">
            <a:avLst/>
          </a:prstGeom>
          <a:noFill/>
          <a:ln>
            <a:noFill/>
          </a:ln>
        </p:spPr>
      </p:pic>
      <p:pic>
        <p:nvPicPr>
          <p:cNvPr id="117" name="Google Shape;117;p3" descr="http://t3.gstatic.com/images?q=tbn:ANd9GcTXVnlLL8D1BYaCfTyBeJvwSutOJQ-R-tiqsh8vn8tMCCgMBh0ulw"/>
          <p:cNvPicPr preferRelativeResize="0"/>
          <p:nvPr/>
        </p:nvPicPr>
        <p:blipFill rotWithShape="1">
          <a:blip r:embed="rId4">
            <a:alphaModFix/>
          </a:blip>
          <a:srcRect/>
          <a:stretch/>
        </p:blipFill>
        <p:spPr>
          <a:xfrm>
            <a:off x="490818" y="4146038"/>
            <a:ext cx="214313" cy="214312"/>
          </a:xfrm>
          <a:prstGeom prst="rect">
            <a:avLst/>
          </a:prstGeom>
          <a:noFill/>
          <a:ln>
            <a:noFill/>
          </a:ln>
        </p:spPr>
      </p:pic>
      <p:pic>
        <p:nvPicPr>
          <p:cNvPr id="118" name="Google Shape;118;p3" descr="http://t3.gstatic.com/images?q=tbn:ANd9GcTXVnlLL8D1BYaCfTyBeJvwSutOJQ-R-tiqsh8vn8tMCCgMBh0ulw"/>
          <p:cNvPicPr preferRelativeResize="0"/>
          <p:nvPr/>
        </p:nvPicPr>
        <p:blipFill rotWithShape="1">
          <a:blip r:embed="rId4">
            <a:alphaModFix/>
          </a:blip>
          <a:srcRect/>
          <a:stretch/>
        </p:blipFill>
        <p:spPr>
          <a:xfrm>
            <a:off x="497121" y="4779972"/>
            <a:ext cx="214313" cy="214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a:t>
            </a:fld>
            <a:endParaRPr/>
          </a:p>
        </p:txBody>
      </p:sp>
      <p:pic>
        <p:nvPicPr>
          <p:cNvPr id="124" name="Google Shape;124;p4"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25" name="Google Shape;125;p4"/>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126" name="Google Shape;126;p4"/>
          <p:cNvSpPr txBox="1"/>
          <p:nvPr/>
        </p:nvSpPr>
        <p:spPr>
          <a:xfrm>
            <a:off x="1075766" y="2781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i="0" u="none" strike="noStrike" cap="none">
                <a:solidFill>
                  <a:schemeClr val="dk1"/>
                </a:solidFill>
                <a:latin typeface="Calibri"/>
                <a:ea typeface="Calibri"/>
                <a:cs typeface="Calibri"/>
                <a:sym typeface="Calibri"/>
              </a:rPr>
              <a:t>L’architecture MicroServices (MSA)</a:t>
            </a:r>
            <a:endParaRPr sz="4400" b="1" i="0" u="none" strike="noStrike" cap="none">
              <a:solidFill>
                <a:schemeClr val="dk1"/>
              </a:solidFill>
              <a:latin typeface="Calibri"/>
              <a:ea typeface="Calibri"/>
              <a:cs typeface="Calibri"/>
              <a:sym typeface="Calibri"/>
            </a:endParaRPr>
          </a:p>
        </p:txBody>
      </p:sp>
      <p:sp>
        <p:nvSpPr>
          <p:cNvPr id="127" name="Google Shape;127;p4"/>
          <p:cNvSpPr txBox="1"/>
          <p:nvPr/>
        </p:nvSpPr>
        <p:spPr>
          <a:xfrm>
            <a:off x="445082" y="1531548"/>
            <a:ext cx="8849043"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p:txBody>
      </p:sp>
      <p:sp>
        <p:nvSpPr>
          <p:cNvPr id="128" name="Google Shape;128;p4"/>
          <p:cNvSpPr txBox="1"/>
          <p:nvPr/>
        </p:nvSpPr>
        <p:spPr>
          <a:xfrm>
            <a:off x="445083" y="1531548"/>
            <a:ext cx="8849042" cy="4525963"/>
          </a:xfrm>
          <a:prstGeom prst="rect">
            <a:avLst/>
          </a:prstGeom>
          <a:noFill/>
          <a:ln>
            <a:noFill/>
          </a:ln>
        </p:spPr>
        <p:txBody>
          <a:bodyPr spcFirstLastPara="1" wrap="square" lIns="91425" tIns="45700" rIns="91425" bIns="45700" anchor="t" anchorCtr="0">
            <a:normAutofit/>
          </a:bodyPr>
          <a:lstStyle/>
          <a:p>
            <a:pPr lvl="0" algn="just"/>
            <a:r>
              <a:rPr lang="fr-FR" sz="2400" dirty="0">
                <a:solidFill>
                  <a:schemeClr val="dk1"/>
                </a:solidFill>
                <a:latin typeface="Arial"/>
                <a:ea typeface="Arial"/>
                <a:cs typeface="Arial"/>
                <a:sym typeface="Arial"/>
              </a:rPr>
              <a:t> </a:t>
            </a:r>
            <a:r>
              <a:rPr lang="fr-FR" sz="2400" dirty="0">
                <a:solidFill>
                  <a:schemeClr val="dk1"/>
                </a:solidFill>
              </a:rPr>
              <a:t>Développer une application unique sous la forme de plusieurs services.</a:t>
            </a:r>
          </a:p>
          <a:p>
            <a:pPr marL="0" marR="0" lvl="0" indent="0" algn="just" rtl="0">
              <a:lnSpc>
                <a:spcPct val="150000"/>
              </a:lnSpc>
              <a:spcBef>
                <a:spcPts val="1000"/>
              </a:spcBef>
              <a:spcAft>
                <a:spcPts val="0"/>
              </a:spcAft>
              <a:buNone/>
            </a:pPr>
            <a:r>
              <a:rPr lang="fr-FR" sz="2400" dirty="0">
                <a:solidFill>
                  <a:schemeClr val="dk1"/>
                </a:solidFill>
                <a:latin typeface="Arial"/>
                <a:ea typeface="Arial"/>
                <a:cs typeface="Arial"/>
                <a:sym typeface="Arial"/>
              </a:rPr>
              <a:t>Chaque service peut être déployer d’une façon indépendante</a:t>
            </a:r>
            <a:endParaRPr dirty="0"/>
          </a:p>
          <a:p>
            <a:pPr marL="0" marR="0" lvl="0" indent="0" algn="just" rtl="0">
              <a:lnSpc>
                <a:spcPct val="150000"/>
              </a:lnSpc>
              <a:spcBef>
                <a:spcPts val="1000"/>
              </a:spcBef>
              <a:spcAft>
                <a:spcPts val="0"/>
              </a:spcAft>
              <a:buNone/>
            </a:pPr>
            <a:r>
              <a:rPr lang="fr-FR" sz="2400" dirty="0">
                <a:solidFill>
                  <a:schemeClr val="dk1"/>
                </a:solidFill>
                <a:latin typeface="Arial"/>
                <a:ea typeface="Arial"/>
                <a:cs typeface="Arial"/>
                <a:sym typeface="Arial"/>
              </a:rPr>
              <a:t>Utiliser un « </a:t>
            </a:r>
            <a:r>
              <a:rPr lang="fr-FR" sz="2400" b="1" dirty="0" err="1">
                <a:solidFill>
                  <a:schemeClr val="dk1"/>
                </a:solidFill>
                <a:latin typeface="Arial"/>
                <a:ea typeface="Arial"/>
                <a:cs typeface="Arial"/>
                <a:sym typeface="Arial"/>
              </a:rPr>
              <a:t>Load</a:t>
            </a:r>
            <a:r>
              <a:rPr lang="fr-FR" sz="2400" b="1" dirty="0">
                <a:solidFill>
                  <a:schemeClr val="dk1"/>
                </a:solidFill>
                <a:latin typeface="Arial"/>
                <a:ea typeface="Arial"/>
                <a:cs typeface="Arial"/>
                <a:sym typeface="Arial"/>
              </a:rPr>
              <a:t> Balancer » </a:t>
            </a:r>
            <a:r>
              <a:rPr lang="fr-FR" sz="2400" dirty="0">
                <a:solidFill>
                  <a:schemeClr val="dk1"/>
                </a:solidFill>
                <a:latin typeface="Arial"/>
                <a:ea typeface="Arial"/>
                <a:cs typeface="Arial"/>
                <a:sym typeface="Arial"/>
              </a:rPr>
              <a:t>pour équilibrer la charge.</a:t>
            </a:r>
          </a:p>
          <a:p>
            <a:pPr lvl="0" algn="just">
              <a:lnSpc>
                <a:spcPct val="150000"/>
              </a:lnSpc>
              <a:spcBef>
                <a:spcPts val="1200"/>
              </a:spcBef>
            </a:pPr>
            <a:r>
              <a:rPr lang="fr-FR" sz="2400" dirty="0">
                <a:solidFill>
                  <a:schemeClr val="dk1"/>
                </a:solidFill>
              </a:rPr>
              <a:t>Chaque module répond à un objectif métier </a:t>
            </a:r>
          </a:p>
          <a:p>
            <a:pPr lvl="0" algn="just">
              <a:lnSpc>
                <a:spcPct val="150000"/>
              </a:lnSpc>
              <a:spcBef>
                <a:spcPts val="1200"/>
              </a:spcBef>
            </a:pPr>
            <a:r>
              <a:rPr lang="fr-FR" sz="2400" dirty="0">
                <a:solidFill>
                  <a:schemeClr val="dk1"/>
                </a:solidFill>
              </a:rPr>
              <a:t>spécifique et communique avec les autres modules.</a:t>
            </a:r>
            <a:endParaRPr sz="2400" dirty="0">
              <a:solidFill>
                <a:schemeClr val="dk1"/>
              </a:solidFill>
            </a:endParaRPr>
          </a:p>
          <a:p>
            <a:pPr marL="228600" marR="0" lvl="0" indent="-76200" algn="just" rtl="0">
              <a:lnSpc>
                <a:spcPct val="150000"/>
              </a:lnSpc>
              <a:spcBef>
                <a:spcPts val="1000"/>
              </a:spcBef>
              <a:spcAft>
                <a:spcPts val="0"/>
              </a:spcAft>
              <a:buClr>
                <a:srgbClr val="FF0000"/>
              </a:buClr>
              <a:buSzPts val="2400"/>
              <a:buFont typeface="Arial"/>
              <a:buNone/>
            </a:pPr>
            <a:endParaRPr sz="2400" dirty="0">
              <a:solidFill>
                <a:schemeClr val="dk1"/>
              </a:solidFill>
              <a:latin typeface="Arial"/>
              <a:ea typeface="Arial"/>
              <a:cs typeface="Arial"/>
              <a:sym typeface="Arial"/>
            </a:endParaRPr>
          </a:p>
        </p:txBody>
      </p:sp>
      <p:pic>
        <p:nvPicPr>
          <p:cNvPr id="130" name="Google Shape;130;p4" descr="http://t3.gstatic.com/images?q=tbn:ANd9GcTXVnlLL8D1BYaCfTyBeJvwSutOJQ-R-tiqsh8vn8tMCCgMBh0ulw"/>
          <p:cNvPicPr preferRelativeResize="0"/>
          <p:nvPr/>
        </p:nvPicPr>
        <p:blipFill rotWithShape="1">
          <a:blip r:embed="rId4">
            <a:alphaModFix/>
          </a:blip>
          <a:srcRect/>
          <a:stretch/>
        </p:blipFill>
        <p:spPr>
          <a:xfrm>
            <a:off x="324898" y="1625940"/>
            <a:ext cx="214313" cy="214312"/>
          </a:xfrm>
          <a:prstGeom prst="rect">
            <a:avLst/>
          </a:prstGeom>
          <a:noFill/>
          <a:ln>
            <a:noFill/>
          </a:ln>
        </p:spPr>
      </p:pic>
      <p:pic>
        <p:nvPicPr>
          <p:cNvPr id="131" name="Google Shape;131;p4" descr="http://t3.gstatic.com/images?q=tbn:ANd9GcTXVnlLL8D1BYaCfTyBeJvwSutOJQ-R-tiqsh8vn8tMCCgMBh0ulw"/>
          <p:cNvPicPr preferRelativeResize="0"/>
          <p:nvPr/>
        </p:nvPicPr>
        <p:blipFill rotWithShape="1">
          <a:blip r:embed="rId4">
            <a:alphaModFix/>
          </a:blip>
          <a:srcRect/>
          <a:stretch/>
        </p:blipFill>
        <p:spPr>
          <a:xfrm>
            <a:off x="324897" y="3340903"/>
            <a:ext cx="214313" cy="214312"/>
          </a:xfrm>
          <a:prstGeom prst="rect">
            <a:avLst/>
          </a:prstGeom>
          <a:noFill/>
          <a:ln>
            <a:noFill/>
          </a:ln>
        </p:spPr>
      </p:pic>
      <p:pic>
        <p:nvPicPr>
          <p:cNvPr id="132" name="Google Shape;132;p4" descr="http://t3.gstatic.com/images?q=tbn:ANd9GcTXVnlLL8D1BYaCfTyBeJvwSutOJQ-R-tiqsh8vn8tMCCgMBh0ulw"/>
          <p:cNvPicPr preferRelativeResize="0"/>
          <p:nvPr/>
        </p:nvPicPr>
        <p:blipFill rotWithShape="1">
          <a:blip r:embed="rId4">
            <a:alphaModFix/>
          </a:blip>
          <a:srcRect/>
          <a:stretch/>
        </p:blipFill>
        <p:spPr>
          <a:xfrm>
            <a:off x="262985" y="2581765"/>
            <a:ext cx="214313" cy="214312"/>
          </a:xfrm>
          <a:prstGeom prst="rect">
            <a:avLst/>
          </a:prstGeom>
          <a:noFill/>
          <a:ln>
            <a:noFill/>
          </a:ln>
        </p:spPr>
      </p:pic>
      <p:pic>
        <p:nvPicPr>
          <p:cNvPr id="133" name="Google Shape;133;p4" descr="http://t3.gstatic.com/images?q=tbn:ANd9GcTXVnlLL8D1BYaCfTyBeJvwSutOJQ-R-tiqsh8vn8tMCCgMBh0ulw"/>
          <p:cNvPicPr preferRelativeResize="0"/>
          <p:nvPr/>
        </p:nvPicPr>
        <p:blipFill rotWithShape="1">
          <a:blip r:embed="rId4">
            <a:alphaModFix/>
          </a:blip>
          <a:srcRect/>
          <a:stretch/>
        </p:blipFill>
        <p:spPr>
          <a:xfrm>
            <a:off x="322935" y="4018185"/>
            <a:ext cx="214313" cy="214312"/>
          </a:xfrm>
          <a:prstGeom prst="rect">
            <a:avLst/>
          </a:prstGeom>
          <a:noFill/>
          <a:ln>
            <a:noFill/>
          </a:ln>
        </p:spPr>
      </p:pic>
      <p:pic>
        <p:nvPicPr>
          <p:cNvPr id="2" name="Image 1">
            <a:extLst>
              <a:ext uri="{FF2B5EF4-FFF2-40B4-BE49-F238E27FC236}">
                <a16:creationId xmlns:a16="http://schemas.microsoft.com/office/drawing/2014/main" id="{34957F5B-42A4-44AC-A319-78E0FBEA2891}"/>
              </a:ext>
            </a:extLst>
          </p:cNvPr>
          <p:cNvPicPr>
            <a:picLocks noChangeAspect="1"/>
          </p:cNvPicPr>
          <p:nvPr/>
        </p:nvPicPr>
        <p:blipFill>
          <a:blip r:embed="rId5"/>
          <a:stretch>
            <a:fillRect/>
          </a:stretch>
        </p:blipFill>
        <p:spPr>
          <a:xfrm>
            <a:off x="8874400" y="2214054"/>
            <a:ext cx="3182053" cy="41498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a:t>
            </a:fld>
            <a:endParaRPr/>
          </a:p>
        </p:txBody>
      </p:sp>
      <p:pic>
        <p:nvPicPr>
          <p:cNvPr id="139" name="Google Shape;139;p5"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40" name="Google Shape;140;p5"/>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141" name="Google Shape;141;p5"/>
          <p:cNvSpPr txBox="1"/>
          <p:nvPr/>
        </p:nvSpPr>
        <p:spPr>
          <a:xfrm>
            <a:off x="445082" y="1531548"/>
            <a:ext cx="8849043"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p:txBody>
      </p:sp>
      <p:sp>
        <p:nvSpPr>
          <p:cNvPr id="142" name="Google Shape;142;p5"/>
          <p:cNvSpPr txBox="1"/>
          <p:nvPr/>
        </p:nvSpPr>
        <p:spPr>
          <a:xfrm>
            <a:off x="445082" y="1531548"/>
            <a:ext cx="11510357"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None/>
            </a:pPr>
            <a:r>
              <a:rPr lang="fr-FR" sz="2400">
                <a:solidFill>
                  <a:schemeClr val="dk1"/>
                </a:solidFill>
                <a:latin typeface="Arial"/>
                <a:ea typeface="Arial"/>
                <a:cs typeface="Arial"/>
                <a:sym typeface="Arial"/>
              </a:rPr>
              <a:t>Chaque service est responsable d’</a:t>
            </a:r>
            <a:r>
              <a:rPr lang="fr-FR" sz="2400">
                <a:solidFill>
                  <a:srgbClr val="C00000"/>
                </a:solidFill>
                <a:latin typeface="Arial"/>
                <a:ea typeface="Arial"/>
                <a:cs typeface="Arial"/>
                <a:sym typeface="Arial"/>
              </a:rPr>
              <a:t>une fonctionnalité</a:t>
            </a:r>
            <a:r>
              <a:rPr lang="fr-FR" sz="2400">
                <a:solidFill>
                  <a:schemeClr val="dk1"/>
                </a:solidFill>
                <a:latin typeface="Arial"/>
                <a:ea typeface="Arial"/>
                <a:cs typeface="Arial"/>
                <a:sym typeface="Arial"/>
              </a:rPr>
              <a:t>.</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Chaque micro-service est </a:t>
            </a:r>
            <a:r>
              <a:rPr lang="fr-FR" sz="2400">
                <a:solidFill>
                  <a:srgbClr val="C00000"/>
                </a:solidFill>
                <a:latin typeface="Arial"/>
                <a:ea typeface="Arial"/>
                <a:cs typeface="Arial"/>
                <a:sym typeface="Arial"/>
              </a:rPr>
              <a:t>développé</a:t>
            </a:r>
            <a:r>
              <a:rPr lang="fr-FR" sz="2400">
                <a:solidFill>
                  <a:schemeClr val="dk1"/>
                </a:solidFill>
                <a:latin typeface="Arial"/>
                <a:ea typeface="Arial"/>
                <a:cs typeface="Arial"/>
                <a:sym typeface="Arial"/>
              </a:rPr>
              <a:t>, </a:t>
            </a:r>
            <a:r>
              <a:rPr lang="fr-FR" sz="2400">
                <a:solidFill>
                  <a:srgbClr val="C00000"/>
                </a:solidFill>
                <a:latin typeface="Arial"/>
                <a:ea typeface="Arial"/>
                <a:cs typeface="Arial"/>
                <a:sym typeface="Arial"/>
              </a:rPr>
              <a:t>testé</a:t>
            </a:r>
            <a:r>
              <a:rPr lang="fr-FR" sz="2400">
                <a:solidFill>
                  <a:schemeClr val="dk1"/>
                </a:solidFill>
                <a:latin typeface="Arial"/>
                <a:ea typeface="Arial"/>
                <a:cs typeface="Arial"/>
                <a:sym typeface="Arial"/>
              </a:rPr>
              <a:t> et </a:t>
            </a:r>
            <a:r>
              <a:rPr lang="fr-FR" sz="2400">
                <a:solidFill>
                  <a:srgbClr val="C00000"/>
                </a:solidFill>
                <a:latin typeface="Arial"/>
                <a:ea typeface="Arial"/>
                <a:cs typeface="Arial"/>
                <a:sym typeface="Arial"/>
              </a:rPr>
              <a:t>déployé </a:t>
            </a:r>
            <a:r>
              <a:rPr lang="fr-FR" sz="2400" b="1">
                <a:solidFill>
                  <a:srgbClr val="00B050"/>
                </a:solidFill>
                <a:latin typeface="Arial"/>
                <a:ea typeface="Arial"/>
                <a:cs typeface="Arial"/>
                <a:sym typeface="Arial"/>
              </a:rPr>
              <a:t>séparément</a:t>
            </a:r>
            <a:r>
              <a:rPr lang="fr-FR" sz="2400">
                <a:solidFill>
                  <a:schemeClr val="dk1"/>
                </a:solidFill>
                <a:latin typeface="Arial"/>
                <a:ea typeface="Arial"/>
                <a:cs typeface="Arial"/>
                <a:sym typeface="Arial"/>
              </a:rPr>
              <a:t> des autres.</a:t>
            </a:r>
            <a:endParaRPr/>
          </a:p>
          <a:p>
            <a:pPr marL="0" marR="0" lvl="0" indent="0" algn="just" rtl="0">
              <a:lnSpc>
                <a:spcPct val="150000"/>
              </a:lnSpc>
              <a:spcBef>
                <a:spcPts val="1000"/>
              </a:spcBef>
              <a:spcAft>
                <a:spcPts val="0"/>
              </a:spcAft>
              <a:buNone/>
            </a:pPr>
            <a:r>
              <a:rPr lang="fr-FR" sz="2400">
                <a:solidFill>
                  <a:schemeClr val="dk1"/>
                </a:solidFill>
                <a:latin typeface="Arial"/>
                <a:ea typeface="Arial"/>
                <a:cs typeface="Arial"/>
                <a:sym typeface="Arial"/>
              </a:rPr>
              <a:t>Chaque service </a:t>
            </a:r>
            <a:r>
              <a:rPr lang="fr-FR" sz="2400">
                <a:solidFill>
                  <a:srgbClr val="C00000"/>
                </a:solidFill>
                <a:latin typeface="Arial"/>
                <a:ea typeface="Arial"/>
                <a:cs typeface="Arial"/>
                <a:sym typeface="Arial"/>
              </a:rPr>
              <a:t>tourne dans un processus séparé</a:t>
            </a:r>
            <a:r>
              <a:rPr lang="fr-FR" sz="2400">
                <a:solidFill>
                  <a:schemeClr val="dk1"/>
                </a:solidFill>
                <a:latin typeface="Arial"/>
                <a:ea typeface="Arial"/>
                <a:cs typeface="Arial"/>
                <a:sym typeface="Arial"/>
              </a:rPr>
              <a:t>.</a:t>
            </a:r>
            <a:endParaRPr/>
          </a:p>
          <a:p>
            <a:pPr marL="0" marR="0" lvl="0" indent="0" algn="just" rtl="0">
              <a:lnSpc>
                <a:spcPct val="150000"/>
              </a:lnSpc>
              <a:spcBef>
                <a:spcPts val="1000"/>
              </a:spcBef>
              <a:spcAft>
                <a:spcPts val="0"/>
              </a:spcAft>
              <a:buNone/>
            </a:pPr>
            <a:endParaRPr sz="2400">
              <a:solidFill>
                <a:schemeClr val="dk1"/>
              </a:solidFill>
              <a:latin typeface="Arial"/>
              <a:ea typeface="Arial"/>
              <a:cs typeface="Arial"/>
              <a:sym typeface="Arial"/>
            </a:endParaRPr>
          </a:p>
          <a:p>
            <a:pPr marL="0" marR="0" lvl="0" indent="0" algn="just" rtl="0">
              <a:lnSpc>
                <a:spcPct val="150000"/>
              </a:lnSpc>
              <a:spcBef>
                <a:spcPts val="1000"/>
              </a:spcBef>
              <a:spcAft>
                <a:spcPts val="0"/>
              </a:spcAft>
              <a:buNone/>
            </a:pPr>
            <a:endParaRPr sz="2400">
              <a:solidFill>
                <a:schemeClr val="dk1"/>
              </a:solidFill>
              <a:latin typeface="Arial"/>
              <a:ea typeface="Arial"/>
              <a:cs typeface="Arial"/>
              <a:sym typeface="Arial"/>
            </a:endParaRPr>
          </a:p>
        </p:txBody>
      </p:sp>
      <p:pic>
        <p:nvPicPr>
          <p:cNvPr id="143" name="Google Shape;143;p5"/>
          <p:cNvPicPr preferRelativeResize="0"/>
          <p:nvPr/>
        </p:nvPicPr>
        <p:blipFill rotWithShape="1">
          <a:blip r:embed="rId4">
            <a:alphaModFix/>
          </a:blip>
          <a:srcRect/>
          <a:stretch/>
        </p:blipFill>
        <p:spPr>
          <a:xfrm>
            <a:off x="4176713" y="3458795"/>
            <a:ext cx="3838575" cy="2905125"/>
          </a:xfrm>
          <a:prstGeom prst="rect">
            <a:avLst/>
          </a:prstGeom>
          <a:noFill/>
          <a:ln>
            <a:noFill/>
          </a:ln>
        </p:spPr>
      </p:pic>
      <p:sp>
        <p:nvSpPr>
          <p:cNvPr id="144" name="Google Shape;144;p5"/>
          <p:cNvSpPr txBox="1"/>
          <p:nvPr/>
        </p:nvSpPr>
        <p:spPr>
          <a:xfrm>
            <a:off x="1075766" y="157631"/>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i="0" u="none" strike="noStrike" cap="none">
                <a:solidFill>
                  <a:schemeClr val="dk1"/>
                </a:solidFill>
                <a:latin typeface="Calibri"/>
                <a:ea typeface="Calibri"/>
                <a:cs typeface="Calibri"/>
                <a:sym typeface="Calibri"/>
              </a:rPr>
              <a:t>L’architecture MicroServices (MSA)</a:t>
            </a:r>
            <a:endParaRPr sz="4400" b="1" i="0" u="none" strike="noStrike" cap="none">
              <a:solidFill>
                <a:schemeClr val="dk1"/>
              </a:solidFill>
              <a:latin typeface="Calibri"/>
              <a:ea typeface="Calibri"/>
              <a:cs typeface="Calibri"/>
              <a:sym typeface="Calibri"/>
            </a:endParaRPr>
          </a:p>
        </p:txBody>
      </p:sp>
      <p:pic>
        <p:nvPicPr>
          <p:cNvPr id="145" name="Google Shape;145;p5" descr="http://t3.gstatic.com/images?q=tbn:ANd9GcTXVnlLL8D1BYaCfTyBeJvwSutOJQ-R-tiqsh8vn8tMCCgMBh0ulw"/>
          <p:cNvPicPr preferRelativeResize="0"/>
          <p:nvPr/>
        </p:nvPicPr>
        <p:blipFill rotWithShape="1">
          <a:blip r:embed="rId5">
            <a:alphaModFix/>
          </a:blip>
          <a:srcRect/>
          <a:stretch/>
        </p:blipFill>
        <p:spPr>
          <a:xfrm>
            <a:off x="280065" y="1754144"/>
            <a:ext cx="214313" cy="214312"/>
          </a:xfrm>
          <a:prstGeom prst="rect">
            <a:avLst/>
          </a:prstGeom>
          <a:noFill/>
          <a:ln>
            <a:noFill/>
          </a:ln>
        </p:spPr>
      </p:pic>
      <p:pic>
        <p:nvPicPr>
          <p:cNvPr id="146" name="Google Shape;146;p5" descr="http://t3.gstatic.com/images?q=tbn:ANd9GcTXVnlLL8D1BYaCfTyBeJvwSutOJQ-R-tiqsh8vn8tMCCgMBh0ulw"/>
          <p:cNvPicPr preferRelativeResize="0"/>
          <p:nvPr/>
        </p:nvPicPr>
        <p:blipFill rotWithShape="1">
          <a:blip r:embed="rId5">
            <a:alphaModFix/>
          </a:blip>
          <a:srcRect/>
          <a:stretch/>
        </p:blipFill>
        <p:spPr>
          <a:xfrm>
            <a:off x="280065" y="2444806"/>
            <a:ext cx="214313" cy="214312"/>
          </a:xfrm>
          <a:prstGeom prst="rect">
            <a:avLst/>
          </a:prstGeom>
          <a:noFill/>
          <a:ln>
            <a:noFill/>
          </a:ln>
        </p:spPr>
      </p:pic>
      <p:pic>
        <p:nvPicPr>
          <p:cNvPr id="147" name="Google Shape;147;p5" descr="http://t3.gstatic.com/images?q=tbn:ANd9GcTXVnlLL8D1BYaCfTyBeJvwSutOJQ-R-tiqsh8vn8tMCCgMBh0ulw"/>
          <p:cNvPicPr preferRelativeResize="0"/>
          <p:nvPr/>
        </p:nvPicPr>
        <p:blipFill rotWithShape="1">
          <a:blip r:embed="rId5">
            <a:alphaModFix/>
          </a:blip>
          <a:srcRect/>
          <a:stretch/>
        </p:blipFill>
        <p:spPr>
          <a:xfrm>
            <a:off x="280065" y="3072603"/>
            <a:ext cx="214313" cy="2143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a:t>
            </a:fld>
            <a:endParaRPr/>
          </a:p>
        </p:txBody>
      </p:sp>
      <p:pic>
        <p:nvPicPr>
          <p:cNvPr id="153" name="Google Shape;153;p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54" name="Google Shape;154;p6"/>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155" name="Google Shape;155;p6"/>
          <p:cNvSpPr txBox="1"/>
          <p:nvPr/>
        </p:nvSpPr>
        <p:spPr>
          <a:xfrm>
            <a:off x="335899" y="1194523"/>
            <a:ext cx="11264698" cy="452596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fr-FR" sz="2400" dirty="0">
                <a:solidFill>
                  <a:schemeClr val="dk1"/>
                </a:solidFill>
                <a:latin typeface="Arial"/>
                <a:ea typeface="Arial"/>
                <a:cs typeface="Arial"/>
                <a:sym typeface="Arial"/>
              </a:rPr>
              <a:t>Indépendance relative entre les différentes équipes de développement de </a:t>
            </a:r>
            <a:r>
              <a:rPr lang="fr-FR" sz="2400" dirty="0" err="1">
                <a:solidFill>
                  <a:schemeClr val="dk1"/>
                </a:solidFill>
                <a:latin typeface="Arial"/>
                <a:ea typeface="Arial"/>
                <a:cs typeface="Arial"/>
                <a:sym typeface="Arial"/>
              </a:rPr>
              <a:t>microservices</a:t>
            </a:r>
            <a:r>
              <a:rPr lang="fr-FR" sz="2400" dirty="0">
                <a:solidFill>
                  <a:schemeClr val="dk1"/>
                </a:solidFill>
                <a:latin typeface="Arial"/>
                <a:ea typeface="Arial"/>
                <a:cs typeface="Arial"/>
                <a:sym typeface="Arial"/>
              </a:rPr>
              <a:t>.</a:t>
            </a:r>
            <a:endParaRPr dirty="0"/>
          </a:p>
          <a:p>
            <a:pPr marL="457200" marR="0" lvl="1" indent="0" algn="just" rtl="0">
              <a:lnSpc>
                <a:spcPct val="150000"/>
              </a:lnSpc>
              <a:spcBef>
                <a:spcPts val="1000"/>
              </a:spcBef>
              <a:spcAft>
                <a:spcPts val="0"/>
              </a:spcAft>
              <a:buNone/>
            </a:pPr>
            <a:r>
              <a:rPr lang="fr-FR" sz="2400" b="0" i="0" u="none" strike="noStrike" cap="none" dirty="0">
                <a:solidFill>
                  <a:schemeClr val="dk1"/>
                </a:solidFill>
                <a:latin typeface="Arial"/>
                <a:ea typeface="Arial"/>
                <a:cs typeface="Arial"/>
                <a:sym typeface="Arial"/>
              </a:rPr>
              <a:t>La seule relation entre les différents micro-services est l’échange de données effectué à travers les différentes APIs qu’ils exposent.</a:t>
            </a:r>
            <a:endParaRPr dirty="0"/>
          </a:p>
          <a:p>
            <a:pPr marL="0" marR="0" lvl="1" indent="0" algn="just" rtl="0">
              <a:lnSpc>
                <a:spcPct val="150000"/>
              </a:lnSpc>
              <a:spcBef>
                <a:spcPts val="1000"/>
              </a:spcBef>
              <a:spcAft>
                <a:spcPts val="0"/>
              </a:spcAft>
              <a:buNone/>
            </a:pPr>
            <a:r>
              <a:rPr lang="fr-FR" sz="2400" b="0" i="0" u="none" strike="noStrike" cap="none" dirty="0">
                <a:solidFill>
                  <a:schemeClr val="dk1"/>
                </a:solidFill>
                <a:latin typeface="Arial"/>
                <a:ea typeface="Arial"/>
                <a:cs typeface="Arial"/>
                <a:sym typeface="Arial"/>
              </a:rPr>
              <a:t>Les MS sont </a:t>
            </a:r>
            <a:r>
              <a:rPr lang="fr-FR" sz="2400" b="0" i="0" u="none" strike="noStrike" cap="none" dirty="0">
                <a:solidFill>
                  <a:srgbClr val="FF0000"/>
                </a:solidFill>
                <a:latin typeface="Arial"/>
                <a:ea typeface="Arial"/>
                <a:cs typeface="Arial"/>
                <a:sym typeface="Arial"/>
              </a:rPr>
              <a:t>faiblement couplés </a:t>
            </a:r>
            <a:r>
              <a:rPr lang="fr-FR" sz="2400" b="0" i="0" u="none" strike="noStrike" cap="none" dirty="0">
                <a:solidFill>
                  <a:schemeClr val="dk1"/>
                </a:solidFill>
                <a:latin typeface="Arial"/>
                <a:ea typeface="Arial"/>
                <a:cs typeface="Arial"/>
                <a:sym typeface="Arial"/>
              </a:rPr>
              <a:t>puisque chaque micro-service est physiquement séparé des autres.</a:t>
            </a:r>
            <a:endParaRPr sz="2400" b="0" i="0" u="none" strike="noStrike" cap="none" dirty="0">
              <a:solidFill>
                <a:schemeClr val="dk1"/>
              </a:solidFill>
              <a:latin typeface="Arial"/>
              <a:ea typeface="Arial"/>
              <a:cs typeface="Arial"/>
              <a:sym typeface="Arial"/>
            </a:endParaRPr>
          </a:p>
        </p:txBody>
      </p:sp>
      <p:sp>
        <p:nvSpPr>
          <p:cNvPr id="156" name="Google Shape;156;p6"/>
          <p:cNvSpPr txBox="1"/>
          <p:nvPr/>
        </p:nvSpPr>
        <p:spPr>
          <a:xfrm>
            <a:off x="1228166" y="4305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157" name="Google Shape;157;p6"/>
          <p:cNvSpPr txBox="1"/>
          <p:nvPr/>
        </p:nvSpPr>
        <p:spPr>
          <a:xfrm>
            <a:off x="1075766" y="195847"/>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i="0" u="none" strike="noStrike" cap="none">
                <a:solidFill>
                  <a:schemeClr val="dk1"/>
                </a:solidFill>
                <a:latin typeface="Calibri"/>
                <a:ea typeface="Calibri"/>
                <a:cs typeface="Calibri"/>
                <a:sym typeface="Calibri"/>
              </a:rPr>
              <a:t>L’architecture MicroServices (MSA)</a:t>
            </a:r>
            <a:endParaRPr sz="4400" b="1" i="0" u="none" strike="noStrike" cap="none">
              <a:solidFill>
                <a:schemeClr val="dk1"/>
              </a:solidFill>
              <a:latin typeface="Calibri"/>
              <a:ea typeface="Calibri"/>
              <a:cs typeface="Calibri"/>
              <a:sym typeface="Calibri"/>
            </a:endParaRPr>
          </a:p>
        </p:txBody>
      </p:sp>
      <p:pic>
        <p:nvPicPr>
          <p:cNvPr id="158" name="Google Shape;158;p6"/>
          <p:cNvPicPr preferRelativeResize="0"/>
          <p:nvPr/>
        </p:nvPicPr>
        <p:blipFill rotWithShape="1">
          <a:blip r:embed="rId4">
            <a:alphaModFix/>
          </a:blip>
          <a:srcRect/>
          <a:stretch/>
        </p:blipFill>
        <p:spPr>
          <a:xfrm>
            <a:off x="5305158" y="4518491"/>
            <a:ext cx="4562975" cy="1845429"/>
          </a:xfrm>
          <a:prstGeom prst="rect">
            <a:avLst/>
          </a:prstGeom>
          <a:noFill/>
          <a:ln>
            <a:noFill/>
          </a:ln>
        </p:spPr>
      </p:pic>
      <p:pic>
        <p:nvPicPr>
          <p:cNvPr id="159" name="Google Shape;159;p6" descr="http://t3.gstatic.com/images?q=tbn:ANd9GcTXVnlLL8D1BYaCfTyBeJvwSutOJQ-R-tiqsh8vn8tMCCgMBh0ulw"/>
          <p:cNvPicPr preferRelativeResize="0"/>
          <p:nvPr/>
        </p:nvPicPr>
        <p:blipFill rotWithShape="1">
          <a:blip r:embed="rId5">
            <a:alphaModFix/>
          </a:blip>
          <a:srcRect/>
          <a:stretch/>
        </p:blipFill>
        <p:spPr>
          <a:xfrm>
            <a:off x="158726" y="1464023"/>
            <a:ext cx="214313" cy="214312"/>
          </a:xfrm>
          <a:prstGeom prst="rect">
            <a:avLst/>
          </a:prstGeom>
          <a:noFill/>
          <a:ln>
            <a:noFill/>
          </a:ln>
        </p:spPr>
      </p:pic>
      <p:pic>
        <p:nvPicPr>
          <p:cNvPr id="160" name="Google Shape;160;p6" descr="http://t3.gstatic.com/images?q=tbn:ANd9GcTXVnlLL8D1BYaCfTyBeJvwSutOJQ-R-tiqsh8vn8tMCCgMBh0ulw"/>
          <p:cNvPicPr preferRelativeResize="0"/>
          <p:nvPr/>
        </p:nvPicPr>
        <p:blipFill rotWithShape="1">
          <a:blip r:embed="rId5">
            <a:alphaModFix/>
          </a:blip>
          <a:srcRect/>
          <a:stretch/>
        </p:blipFill>
        <p:spPr>
          <a:xfrm>
            <a:off x="664937" y="2668963"/>
            <a:ext cx="208519" cy="208519"/>
          </a:xfrm>
          <a:prstGeom prst="rect">
            <a:avLst/>
          </a:prstGeom>
          <a:noFill/>
          <a:ln>
            <a:noFill/>
          </a:ln>
        </p:spPr>
      </p:pic>
      <p:pic>
        <p:nvPicPr>
          <p:cNvPr id="161" name="Google Shape;161;p6" descr="http://t3.gstatic.com/images?q=tbn:ANd9GcTXVnlLL8D1BYaCfTyBeJvwSutOJQ-R-tiqsh8vn8tMCCgMBh0ulw"/>
          <p:cNvPicPr preferRelativeResize="0"/>
          <p:nvPr/>
        </p:nvPicPr>
        <p:blipFill rotWithShape="1">
          <a:blip r:embed="rId5">
            <a:alphaModFix/>
          </a:blip>
          <a:srcRect/>
          <a:stretch/>
        </p:blipFill>
        <p:spPr>
          <a:xfrm>
            <a:off x="158726" y="3891468"/>
            <a:ext cx="214313" cy="2143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a:t>
            </a:fld>
            <a:endParaRPr/>
          </a:p>
        </p:txBody>
      </p:sp>
      <p:pic>
        <p:nvPicPr>
          <p:cNvPr id="153" name="Google Shape;153;p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54" name="Google Shape;154;p6"/>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155" name="Google Shape;155;p6"/>
          <p:cNvSpPr txBox="1"/>
          <p:nvPr/>
        </p:nvSpPr>
        <p:spPr>
          <a:xfrm>
            <a:off x="335899" y="1194523"/>
            <a:ext cx="11264698" cy="4525963"/>
          </a:xfrm>
          <a:prstGeom prst="rect">
            <a:avLst/>
          </a:prstGeom>
          <a:noFill/>
          <a:ln>
            <a:noFill/>
          </a:ln>
        </p:spPr>
        <p:txBody>
          <a:bodyPr spcFirstLastPara="1" wrap="square" lIns="91425" tIns="45700" rIns="91425" bIns="45700" anchor="t" anchorCtr="0">
            <a:noAutofit/>
          </a:bodyPr>
          <a:lstStyle/>
          <a:p>
            <a:endParaRPr lang="fr-FR" sz="2800" dirty="0">
              <a:latin typeface="Aharoni" panose="02010803020104030203" pitchFamily="2" charset="-79"/>
              <a:cs typeface="Aharoni" panose="02010803020104030203" pitchFamily="2" charset="-79"/>
            </a:endParaRPr>
          </a:p>
          <a:p>
            <a:r>
              <a:rPr lang="fr-FR" sz="2800" dirty="0">
                <a:latin typeface="Aharoni" panose="02010803020104030203" pitchFamily="2" charset="-79"/>
                <a:cs typeface="Aharoni" panose="02010803020104030203" pitchFamily="2" charset="-79"/>
              </a:rPr>
              <a:t>Micro services VS API:</a:t>
            </a:r>
          </a:p>
          <a:p>
            <a:endParaRPr lang="fr-FR" sz="2800" dirty="0">
              <a:latin typeface="Aharoni" panose="02010803020104030203" pitchFamily="2" charset="-79"/>
              <a:cs typeface="Aharoni" panose="02010803020104030203" pitchFamily="2" charset="-79"/>
            </a:endParaRPr>
          </a:p>
          <a:p>
            <a:r>
              <a:rPr lang="fr-FR" sz="2400" dirty="0">
                <a:solidFill>
                  <a:schemeClr val="dk1"/>
                </a:solidFill>
              </a:rPr>
              <a:t>Les API et les micro services font désormais partie intégrante du processus de développement web, mais la confusion règne toujours à leur sujet.</a:t>
            </a:r>
          </a:p>
          <a:p>
            <a:endParaRPr lang="fr-FR" sz="2400" dirty="0">
              <a:solidFill>
                <a:schemeClr val="dk1"/>
              </a:solidFill>
            </a:endParaRPr>
          </a:p>
          <a:p>
            <a:r>
              <a:rPr lang="fr-FR" sz="2400" dirty="0">
                <a:solidFill>
                  <a:schemeClr val="dk1"/>
                </a:solidFill>
              </a:rPr>
              <a:t>La façon la plus simple de comprendre les micro services est qu’ils décomposent une application en petites parties qui fonctionnent simultanément</a:t>
            </a:r>
            <a:r>
              <a:rPr lang="fr-FR" dirty="0"/>
              <a:t>.</a:t>
            </a:r>
          </a:p>
          <a:p>
            <a:endParaRPr lang="fr-FR" dirty="0"/>
          </a:p>
          <a:p>
            <a:r>
              <a:rPr lang="fr-FR" sz="2400" dirty="0">
                <a:solidFill>
                  <a:schemeClr val="dk1"/>
                </a:solidFill>
              </a:rPr>
              <a:t>Tandis que les API (REST) servent de coller ou intégrer des micro services.</a:t>
            </a:r>
          </a:p>
        </p:txBody>
      </p:sp>
      <p:sp>
        <p:nvSpPr>
          <p:cNvPr id="156" name="Google Shape;156;p6"/>
          <p:cNvSpPr txBox="1"/>
          <p:nvPr/>
        </p:nvSpPr>
        <p:spPr>
          <a:xfrm>
            <a:off x="1228166" y="4305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157" name="Google Shape;157;p6"/>
          <p:cNvSpPr txBox="1"/>
          <p:nvPr/>
        </p:nvSpPr>
        <p:spPr>
          <a:xfrm>
            <a:off x="1075766" y="195847"/>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i="0" u="none" strike="noStrike" cap="none" dirty="0">
                <a:solidFill>
                  <a:schemeClr val="dk1"/>
                </a:solidFill>
                <a:latin typeface="Calibri"/>
                <a:ea typeface="Calibri"/>
                <a:cs typeface="Calibri"/>
                <a:sym typeface="Calibri"/>
              </a:rPr>
              <a:t>L’architecture </a:t>
            </a:r>
            <a:r>
              <a:rPr lang="fr-FR" sz="4400" b="1" i="0" u="none" strike="noStrike" cap="none" dirty="0" err="1">
                <a:solidFill>
                  <a:schemeClr val="dk1"/>
                </a:solidFill>
                <a:latin typeface="Calibri"/>
                <a:ea typeface="Calibri"/>
                <a:cs typeface="Calibri"/>
                <a:sym typeface="Calibri"/>
              </a:rPr>
              <a:t>MicroServices</a:t>
            </a:r>
            <a:r>
              <a:rPr lang="fr-FR" sz="4400" b="1" i="0" u="none" strike="noStrike" cap="none" dirty="0">
                <a:solidFill>
                  <a:schemeClr val="dk1"/>
                </a:solidFill>
                <a:latin typeface="Calibri"/>
                <a:ea typeface="Calibri"/>
                <a:cs typeface="Calibri"/>
                <a:sym typeface="Calibri"/>
              </a:rPr>
              <a:t> (MSA)</a:t>
            </a:r>
            <a:endParaRPr sz="44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83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a:t>
            </a:fld>
            <a:endParaRPr/>
          </a:p>
        </p:txBody>
      </p:sp>
      <p:pic>
        <p:nvPicPr>
          <p:cNvPr id="153" name="Google Shape;153;p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54" name="Google Shape;154;p6"/>
          <p:cNvSpPr txBox="1">
            <a:spLocks noGrp="1"/>
          </p:cNvSpPr>
          <p:nvPr>
            <p:ph type="ftr" idx="4294967295"/>
          </p:nvPr>
        </p:nvSpPr>
        <p:spPr>
          <a:xfrm>
            <a:off x="4704437" y="6481482"/>
            <a:ext cx="3054515" cy="184922"/>
          </a:xfrm>
          <a:prstGeom prst="rect">
            <a:avLst/>
          </a:prstGeom>
          <a:noFill/>
          <a:ln>
            <a:noFill/>
          </a:ln>
        </p:spPr>
        <p:txBody>
          <a:bodyPr spcFirstLastPara="1" wrap="square" lIns="0" tIns="0" rIns="0" bIns="0" anchor="ctr" anchorCtr="0">
            <a:sp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155" name="Google Shape;155;p6"/>
          <p:cNvSpPr txBox="1"/>
          <p:nvPr/>
        </p:nvSpPr>
        <p:spPr>
          <a:xfrm>
            <a:off x="335899" y="1194523"/>
            <a:ext cx="11264698" cy="4525963"/>
          </a:xfrm>
          <a:prstGeom prst="rect">
            <a:avLst/>
          </a:prstGeom>
          <a:noFill/>
          <a:ln>
            <a:noFill/>
          </a:ln>
        </p:spPr>
        <p:txBody>
          <a:bodyPr spcFirstLastPara="1" wrap="square" lIns="91425" tIns="45700" rIns="91425" bIns="45700" anchor="t" anchorCtr="0">
            <a:noAutofit/>
          </a:bodyPr>
          <a:lstStyle/>
          <a:p>
            <a:endParaRPr lang="fr-FR" sz="2800" dirty="0">
              <a:latin typeface="Aharoni" panose="02010803020104030203" pitchFamily="2" charset="-79"/>
              <a:cs typeface="Aharoni" panose="02010803020104030203" pitchFamily="2" charset="-79"/>
            </a:endParaRPr>
          </a:p>
        </p:txBody>
      </p:sp>
      <p:sp>
        <p:nvSpPr>
          <p:cNvPr id="156" name="Google Shape;156;p6"/>
          <p:cNvSpPr txBox="1"/>
          <p:nvPr/>
        </p:nvSpPr>
        <p:spPr>
          <a:xfrm>
            <a:off x="1228166" y="4305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157" name="Google Shape;157;p6"/>
          <p:cNvSpPr txBox="1"/>
          <p:nvPr/>
        </p:nvSpPr>
        <p:spPr>
          <a:xfrm>
            <a:off x="1075766" y="195847"/>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i="0" u="none" strike="noStrike" cap="none" dirty="0">
                <a:solidFill>
                  <a:schemeClr val="dk1"/>
                </a:solidFill>
                <a:latin typeface="Calibri"/>
                <a:ea typeface="Calibri"/>
                <a:cs typeface="Calibri"/>
                <a:sym typeface="Calibri"/>
              </a:rPr>
              <a:t>L’architecture </a:t>
            </a:r>
            <a:r>
              <a:rPr lang="fr-FR" sz="4400" b="1" i="0" u="none" strike="noStrike" cap="none" dirty="0" err="1">
                <a:solidFill>
                  <a:schemeClr val="dk1"/>
                </a:solidFill>
                <a:latin typeface="Calibri"/>
                <a:ea typeface="Calibri"/>
                <a:cs typeface="Calibri"/>
                <a:sym typeface="Calibri"/>
              </a:rPr>
              <a:t>MicroServices</a:t>
            </a:r>
            <a:r>
              <a:rPr lang="fr-FR" sz="4400" b="1" i="0" u="none" strike="noStrike" cap="none" dirty="0">
                <a:solidFill>
                  <a:schemeClr val="dk1"/>
                </a:solidFill>
                <a:latin typeface="Calibri"/>
                <a:ea typeface="Calibri"/>
                <a:cs typeface="Calibri"/>
                <a:sym typeface="Calibri"/>
              </a:rPr>
              <a:t> (MSA)</a:t>
            </a:r>
            <a:endParaRPr sz="4400" b="1" i="0" u="none" strike="noStrike" cap="none" dirty="0">
              <a:solidFill>
                <a:schemeClr val="dk1"/>
              </a:solidFill>
              <a:latin typeface="Calibri"/>
              <a:ea typeface="Calibri"/>
              <a:cs typeface="Calibri"/>
              <a:sym typeface="Calibri"/>
            </a:endParaRPr>
          </a:p>
        </p:txBody>
      </p:sp>
      <p:graphicFrame>
        <p:nvGraphicFramePr>
          <p:cNvPr id="2" name="Tableau 1">
            <a:extLst>
              <a:ext uri="{FF2B5EF4-FFF2-40B4-BE49-F238E27FC236}">
                <a16:creationId xmlns:a16="http://schemas.microsoft.com/office/drawing/2014/main" id="{1C526239-E7B3-46FE-BCB1-98A0A2493C10}"/>
              </a:ext>
            </a:extLst>
          </p:cNvPr>
          <p:cNvGraphicFramePr>
            <a:graphicFrameLocks noGrp="1"/>
          </p:cNvGraphicFramePr>
          <p:nvPr>
            <p:extLst>
              <p:ext uri="{D42A27DB-BD31-4B8C-83A1-F6EECF244321}">
                <p14:modId xmlns:p14="http://schemas.microsoft.com/office/powerpoint/2010/main" val="4019228962"/>
              </p:ext>
            </p:extLst>
          </p:nvPr>
        </p:nvGraphicFramePr>
        <p:xfrm>
          <a:off x="731288" y="1677007"/>
          <a:ext cx="10729423" cy="3817476"/>
        </p:xfrm>
        <a:graphic>
          <a:graphicData uri="http://schemas.openxmlformats.org/drawingml/2006/table">
            <a:tbl>
              <a:tblPr firstRow="1" firstCol="1" bandRow="1">
                <a:tableStyleId>{5C22544A-7EE6-4342-B048-85BDC9FD1C3A}</a:tableStyleId>
              </a:tblPr>
              <a:tblGrid>
                <a:gridCol w="2610247">
                  <a:extLst>
                    <a:ext uri="{9D8B030D-6E8A-4147-A177-3AD203B41FA5}">
                      <a16:colId xmlns:a16="http://schemas.microsoft.com/office/drawing/2014/main" val="2246110558"/>
                    </a:ext>
                  </a:extLst>
                </a:gridCol>
                <a:gridCol w="5074230">
                  <a:extLst>
                    <a:ext uri="{9D8B030D-6E8A-4147-A177-3AD203B41FA5}">
                      <a16:colId xmlns:a16="http://schemas.microsoft.com/office/drawing/2014/main" val="363085306"/>
                    </a:ext>
                  </a:extLst>
                </a:gridCol>
                <a:gridCol w="3044946">
                  <a:extLst>
                    <a:ext uri="{9D8B030D-6E8A-4147-A177-3AD203B41FA5}">
                      <a16:colId xmlns:a16="http://schemas.microsoft.com/office/drawing/2014/main" val="4198296371"/>
                    </a:ext>
                  </a:extLst>
                </a:gridCol>
              </a:tblGrid>
              <a:tr h="358342">
                <a:tc>
                  <a:txBody>
                    <a:bodyPr/>
                    <a:lstStyle/>
                    <a:p>
                      <a:pPr>
                        <a:lnSpc>
                          <a:spcPct val="107000"/>
                        </a:lnSpc>
                        <a:spcBef>
                          <a:spcPts val="1200"/>
                        </a:spcBef>
                        <a:spcAft>
                          <a:spcPts val="1200"/>
                        </a:spcAft>
                      </a:pPr>
                      <a:r>
                        <a:rPr lang="fr-FR" sz="1100">
                          <a:effectLst/>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200"/>
                        </a:spcBef>
                        <a:spcAft>
                          <a:spcPts val="1200"/>
                        </a:spcAft>
                      </a:pPr>
                      <a:r>
                        <a:rPr lang="fr-FR" sz="1400" dirty="0">
                          <a:effectLst/>
                        </a:rPr>
                        <a:t>Micro services</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200"/>
                        </a:spcBef>
                        <a:spcAft>
                          <a:spcPts val="1200"/>
                        </a:spcAft>
                      </a:pPr>
                      <a:r>
                        <a:rPr lang="fr-FR" sz="1400">
                          <a:effectLst/>
                        </a:rPr>
                        <a:t>API</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81274848"/>
                  </a:ext>
                </a:extLst>
              </a:tr>
              <a:tr h="735648">
                <a:tc>
                  <a:txBody>
                    <a:bodyPr/>
                    <a:lstStyle/>
                    <a:p>
                      <a:pPr>
                        <a:lnSpc>
                          <a:spcPct val="107000"/>
                        </a:lnSpc>
                        <a:spcBef>
                          <a:spcPts val="1200"/>
                        </a:spcBef>
                        <a:spcAft>
                          <a:spcPts val="1200"/>
                        </a:spcAft>
                      </a:pPr>
                      <a:r>
                        <a:rPr lang="fr-FR" sz="1100" dirty="0">
                          <a:effectLst/>
                        </a:rPr>
                        <a:t>But</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dirty="0">
                          <a:effectLst/>
                        </a:rPr>
                        <a:t>Fournir des composants/services à une application</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a:effectLst/>
                        </a:rPr>
                        <a:t>Servir d’interfaces</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8449246"/>
                  </a:ext>
                </a:extLst>
              </a:tr>
              <a:tr h="400303">
                <a:tc>
                  <a:txBody>
                    <a:bodyPr/>
                    <a:lstStyle/>
                    <a:p>
                      <a:pPr>
                        <a:lnSpc>
                          <a:spcPct val="107000"/>
                        </a:lnSpc>
                        <a:spcBef>
                          <a:spcPts val="1200"/>
                        </a:spcBef>
                        <a:spcAft>
                          <a:spcPts val="1200"/>
                        </a:spcAft>
                      </a:pPr>
                      <a:r>
                        <a:rPr lang="fr-FR" sz="1100" dirty="0">
                          <a:effectLst/>
                        </a:rPr>
                        <a:t>Fonctionnement</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dirty="0">
                          <a:effectLst/>
                        </a:rPr>
                        <a:t>Consomme des API pour connecter des services</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a:effectLst/>
                        </a:rPr>
                        <a:t>Expose des services pour les rendre consommables</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8028074"/>
                  </a:ext>
                </a:extLst>
              </a:tr>
              <a:tr h="300005">
                <a:tc>
                  <a:txBody>
                    <a:bodyPr/>
                    <a:lstStyle/>
                    <a:p>
                      <a:pPr>
                        <a:lnSpc>
                          <a:spcPct val="107000"/>
                        </a:lnSpc>
                        <a:spcBef>
                          <a:spcPts val="1200"/>
                        </a:spcBef>
                        <a:spcAft>
                          <a:spcPts val="1200"/>
                        </a:spcAft>
                      </a:pPr>
                      <a:r>
                        <a:rPr lang="fr-FR" sz="1100">
                          <a:effectLst/>
                        </a:rPr>
                        <a:t>Moyen d’accès</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dirty="0">
                          <a:effectLst/>
                        </a:rPr>
                        <a:t>Utiliser des API pour la communication</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dirty="0">
                          <a:effectLst/>
                        </a:rPr>
                        <a:t>Offert par une application et accessible via Internet</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9758429"/>
                  </a:ext>
                </a:extLst>
              </a:tr>
              <a:tr h="739352">
                <a:tc>
                  <a:txBody>
                    <a:bodyPr/>
                    <a:lstStyle/>
                    <a:p>
                      <a:pPr>
                        <a:lnSpc>
                          <a:spcPct val="107000"/>
                        </a:lnSpc>
                        <a:spcBef>
                          <a:spcPts val="1200"/>
                        </a:spcBef>
                        <a:spcAft>
                          <a:spcPts val="1200"/>
                        </a:spcAft>
                      </a:pPr>
                      <a:r>
                        <a:rPr lang="fr-FR" sz="1100">
                          <a:effectLst/>
                        </a:rPr>
                        <a:t>Portée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a:effectLst/>
                        </a:rPr>
                        <a:t>Style architectural qui structure une application comme une collection de services interconnectés</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dirty="0">
                          <a:effectLst/>
                        </a:rPr>
                        <a:t>Norme ou protocole utilisé pour communiquer entre les applications/services</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0873766"/>
                  </a:ext>
                </a:extLst>
              </a:tr>
              <a:tr h="735648">
                <a:tc>
                  <a:txBody>
                    <a:bodyPr/>
                    <a:lstStyle/>
                    <a:p>
                      <a:pPr>
                        <a:lnSpc>
                          <a:spcPct val="107000"/>
                        </a:lnSpc>
                        <a:spcBef>
                          <a:spcPts val="1200"/>
                        </a:spcBef>
                        <a:spcAft>
                          <a:spcPts val="1200"/>
                        </a:spcAft>
                      </a:pPr>
                      <a:r>
                        <a:rPr lang="fr-FR" sz="1100">
                          <a:effectLst/>
                        </a:rPr>
                        <a:t>Sécurité</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dirty="0">
                          <a:effectLst/>
                        </a:rPr>
                        <a:t>Chaque micro service dispose de sa propre BD </a:t>
                      </a:r>
                      <a:r>
                        <a:rPr lang="fr-FR" sz="1400">
                          <a:effectLst/>
                        </a:rPr>
                        <a:t>et séparé des autres MS.</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dirty="0">
                          <a:effectLst/>
                        </a:rPr>
                        <a:t>Il faut sécuriser la consommation des API</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19231140"/>
                  </a:ext>
                </a:extLst>
              </a:tr>
              <a:tr h="358342">
                <a:tc>
                  <a:txBody>
                    <a:bodyPr/>
                    <a:lstStyle/>
                    <a:p>
                      <a:pPr>
                        <a:lnSpc>
                          <a:spcPct val="107000"/>
                        </a:lnSpc>
                        <a:spcBef>
                          <a:spcPts val="1200"/>
                        </a:spcBef>
                        <a:spcAft>
                          <a:spcPts val="1200"/>
                        </a:spcAft>
                      </a:pPr>
                      <a:r>
                        <a:rPr lang="fr-FR" sz="1100">
                          <a:effectLst/>
                        </a:rPr>
                        <a:t>Déploiement</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a:effectLst/>
                        </a:rPr>
                        <a:t>Facile à déployer</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1200"/>
                        </a:spcBef>
                        <a:spcAft>
                          <a:spcPts val="1200"/>
                        </a:spcAft>
                      </a:pPr>
                      <a:r>
                        <a:rPr lang="fr-FR" sz="1400" dirty="0">
                          <a:effectLst/>
                        </a:rPr>
                        <a:t>Complexe</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67204866"/>
                  </a:ext>
                </a:extLst>
              </a:tr>
            </a:tbl>
          </a:graphicData>
        </a:graphic>
      </p:graphicFrame>
    </p:spTree>
    <p:extLst>
      <p:ext uri="{BB962C8B-B14F-4D97-AF65-F5344CB8AC3E}">
        <p14:creationId xmlns:p14="http://schemas.microsoft.com/office/powerpoint/2010/main" val="266685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61e725016b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a:t>
            </a:fld>
            <a:endParaRPr/>
          </a:p>
        </p:txBody>
      </p:sp>
      <p:pic>
        <p:nvPicPr>
          <p:cNvPr id="191" name="Google Shape;191;g61e725016b_0_14"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92" name="Google Shape;192;g61e725016b_0_14"/>
          <p:cNvSpPr txBox="1">
            <a:spLocks noGrp="1"/>
          </p:cNvSpPr>
          <p:nvPr>
            <p:ph type="ftr" idx="4294967295"/>
          </p:nvPr>
        </p:nvSpPr>
        <p:spPr>
          <a:xfrm>
            <a:off x="4704437" y="6481482"/>
            <a:ext cx="3054600" cy="184800"/>
          </a:xfrm>
          <a:prstGeom prst="rect">
            <a:avLst/>
          </a:prstGeom>
          <a:noFill/>
          <a:ln>
            <a:noFill/>
          </a:ln>
        </p:spPr>
        <p:txBody>
          <a:bodyPr spcFirstLastPara="1" wrap="square" lIns="0" tIns="0" rIns="0" bIns="0" anchor="ctr" anchorCtr="0">
            <a:noAutofit/>
          </a:bodyPr>
          <a:lstStyle/>
          <a:p>
            <a:pPr marL="12700" lvl="0" indent="0" algn="ctr" rtl="0">
              <a:lnSpc>
                <a:spcPct val="126666"/>
              </a:lnSpc>
              <a:spcBef>
                <a:spcPts val="0"/>
              </a:spcBef>
              <a:spcAft>
                <a:spcPts val="0"/>
              </a:spcAft>
              <a:buNone/>
            </a:pPr>
            <a:r>
              <a:rPr lang="fr-FR">
                <a:solidFill>
                  <a:srgbClr val="FF0000"/>
                </a:solidFill>
              </a:rPr>
              <a:t>MSA</a:t>
            </a:r>
            <a:endParaRPr>
              <a:solidFill>
                <a:srgbClr val="FF0000"/>
              </a:solidFill>
            </a:endParaRPr>
          </a:p>
        </p:txBody>
      </p:sp>
      <p:sp>
        <p:nvSpPr>
          <p:cNvPr id="193" name="Google Shape;193;g61e725016b_0_14"/>
          <p:cNvSpPr txBox="1"/>
          <p:nvPr/>
        </p:nvSpPr>
        <p:spPr>
          <a:xfrm>
            <a:off x="1075766" y="189021"/>
            <a:ext cx="9090300" cy="1143000"/>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194" name="Google Shape;194;g61e725016b_0_14"/>
          <p:cNvSpPr txBox="1"/>
          <p:nvPr/>
        </p:nvSpPr>
        <p:spPr>
          <a:xfrm>
            <a:off x="1075766" y="157631"/>
            <a:ext cx="9090300" cy="1143000"/>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i="0" u="none" strike="noStrike" cap="none">
                <a:solidFill>
                  <a:schemeClr val="dk1"/>
                </a:solidFill>
                <a:latin typeface="Calibri"/>
                <a:ea typeface="Calibri"/>
                <a:cs typeface="Calibri"/>
                <a:sym typeface="Calibri"/>
              </a:rPr>
              <a:t>L’architecture MicroServices (MSA)</a:t>
            </a:r>
            <a:endParaRPr sz="4400" b="1" i="0" u="none" strike="noStrike" cap="none">
              <a:solidFill>
                <a:schemeClr val="dk1"/>
              </a:solidFill>
              <a:latin typeface="Calibri"/>
              <a:ea typeface="Calibri"/>
              <a:cs typeface="Calibri"/>
              <a:sym typeface="Calibri"/>
            </a:endParaRPr>
          </a:p>
        </p:txBody>
      </p:sp>
      <p:sp>
        <p:nvSpPr>
          <p:cNvPr id="196" name="Google Shape;196;g61e725016b_0_14"/>
          <p:cNvSpPr txBox="1"/>
          <p:nvPr/>
        </p:nvSpPr>
        <p:spPr>
          <a:xfrm>
            <a:off x="235325" y="5423375"/>
            <a:ext cx="11061300" cy="668700"/>
          </a:xfrm>
          <a:prstGeom prst="rect">
            <a:avLst/>
          </a:prstGeom>
          <a:noFill/>
          <a:ln>
            <a:noFill/>
          </a:ln>
        </p:spPr>
        <p:txBody>
          <a:bodyPr spcFirstLastPara="1" wrap="square" lIns="91425" tIns="91425" rIns="91425" bIns="91425" anchor="t" anchorCtr="0">
            <a:noAutofit/>
          </a:bodyPr>
          <a:lstStyle/>
          <a:p>
            <a:pPr lvl="0"/>
            <a:r>
              <a:rPr lang="fr-FR" u="sng" dirty="0">
                <a:solidFill>
                  <a:schemeClr val="hlink"/>
                </a:solidFill>
              </a:rPr>
              <a:t>https://www.geeksforgeeks.org/service-discovery-and-service-registry-in-microservices/</a:t>
            </a:r>
            <a:endParaRPr dirty="0"/>
          </a:p>
        </p:txBody>
      </p:sp>
      <p:pic>
        <p:nvPicPr>
          <p:cNvPr id="2" name="Image 1">
            <a:extLst>
              <a:ext uri="{FF2B5EF4-FFF2-40B4-BE49-F238E27FC236}">
                <a16:creationId xmlns:a16="http://schemas.microsoft.com/office/drawing/2014/main" id="{AAA08331-60C2-4ABD-83CD-B258D7B2A430}"/>
              </a:ext>
            </a:extLst>
          </p:cNvPr>
          <p:cNvPicPr>
            <a:picLocks noChangeAspect="1"/>
          </p:cNvPicPr>
          <p:nvPr/>
        </p:nvPicPr>
        <p:blipFill>
          <a:blip r:embed="rId4"/>
          <a:stretch>
            <a:fillRect/>
          </a:stretch>
        </p:blipFill>
        <p:spPr>
          <a:xfrm>
            <a:off x="1866387" y="1356796"/>
            <a:ext cx="8115813" cy="39344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1449</Words>
  <Application>Microsoft Office PowerPoint</Application>
  <PresentationFormat>Grand écran</PresentationFormat>
  <Paragraphs>244</Paragraphs>
  <Slides>25</Slides>
  <Notes>25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Aharoni</vt:lpstr>
      <vt:lpstr>Arial</vt:lpstr>
      <vt:lpstr>Calibri</vt:lpstr>
      <vt:lpstr>Noto Sans Symbols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En résumé</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Oussama Jebali</dc:creator>
  <cp:lastModifiedBy>MSI</cp:lastModifiedBy>
  <cp:revision>28</cp:revision>
  <dcterms:created xsi:type="dcterms:W3CDTF">2015-03-06T15:17:24Z</dcterms:created>
  <dcterms:modified xsi:type="dcterms:W3CDTF">2023-09-08T10:39:43Z</dcterms:modified>
</cp:coreProperties>
</file>