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7556500" cx="10693400"/>
  <p:notesSz cx="10693400" cy="7556500"/>
  <p:embeddedFontLst>
    <p:embeddedFont>
      <p:font typeface="Rosarivo"/>
      <p:regular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h3BhsBbXJ9pBUn5Bzo4BNjkxKu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sarivo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osariv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" name="Google Shape;11;p1:notes"/>
          <p:cNvSpPr/>
          <p:nvPr>
            <p:ph idx="2" type="sldImg"/>
          </p:nvPr>
        </p:nvSpPr>
        <p:spPr>
          <a:xfrm>
            <a:off x="3341688" y="566738"/>
            <a:ext cx="4011612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3341688" y="566738"/>
            <a:ext cx="4011612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3341688" y="566738"/>
            <a:ext cx="4011612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3341688" y="566738"/>
            <a:ext cx="4011612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3341688" y="566738"/>
            <a:ext cx="4011612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3341688" y="566738"/>
            <a:ext cx="4011612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" name="Google Shape;27;p2:notes"/>
          <p:cNvSpPr/>
          <p:nvPr>
            <p:ph idx="2" type="sldImg"/>
          </p:nvPr>
        </p:nvSpPr>
        <p:spPr>
          <a:xfrm>
            <a:off x="3341688" y="566738"/>
            <a:ext cx="4011612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" name="Google Shape;37;p3:notes"/>
          <p:cNvSpPr/>
          <p:nvPr>
            <p:ph idx="2" type="sldImg"/>
          </p:nvPr>
        </p:nvSpPr>
        <p:spPr>
          <a:xfrm>
            <a:off x="3341688" y="566738"/>
            <a:ext cx="4011612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" name="Google Shape;47;p4:notes"/>
          <p:cNvSpPr/>
          <p:nvPr>
            <p:ph idx="2" type="sldImg"/>
          </p:nvPr>
        </p:nvSpPr>
        <p:spPr>
          <a:xfrm>
            <a:off x="3341688" y="566738"/>
            <a:ext cx="4011612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5:notes"/>
          <p:cNvSpPr/>
          <p:nvPr>
            <p:ph idx="2" type="sldImg"/>
          </p:nvPr>
        </p:nvSpPr>
        <p:spPr>
          <a:xfrm>
            <a:off x="3341688" y="566738"/>
            <a:ext cx="4011612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" name="Google Shape;69;p6:notes"/>
          <p:cNvSpPr/>
          <p:nvPr>
            <p:ph idx="2" type="sldImg"/>
          </p:nvPr>
        </p:nvSpPr>
        <p:spPr>
          <a:xfrm>
            <a:off x="3341688" y="566738"/>
            <a:ext cx="4011612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p7:notes"/>
          <p:cNvSpPr/>
          <p:nvPr>
            <p:ph idx="2" type="sldImg"/>
          </p:nvPr>
        </p:nvSpPr>
        <p:spPr>
          <a:xfrm>
            <a:off x="3341688" y="566738"/>
            <a:ext cx="4011612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8:notes"/>
          <p:cNvSpPr/>
          <p:nvPr>
            <p:ph idx="2" type="sldImg"/>
          </p:nvPr>
        </p:nvSpPr>
        <p:spPr>
          <a:xfrm>
            <a:off x="3341688" y="566738"/>
            <a:ext cx="4011612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9:notes"/>
          <p:cNvSpPr/>
          <p:nvPr>
            <p:ph idx="2" type="sldImg"/>
          </p:nvPr>
        </p:nvSpPr>
        <p:spPr>
          <a:xfrm>
            <a:off x="3341688" y="566738"/>
            <a:ext cx="4011612" cy="2833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10006683" y="6978176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850" lIns="104850" spcFirstLastPara="1" rIns="104850" wrap="square" tIns="104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idx="12" type="sldNum"/>
          </p:nvPr>
        </p:nvSpPr>
        <p:spPr>
          <a:xfrm>
            <a:off x="10006683" y="6978176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850" lIns="104850" spcFirstLastPara="1" rIns="104850" wrap="square" tIns="104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9" Type="http://schemas.openxmlformats.org/officeDocument/2006/relationships/image" Target="../media/image26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Relationship Id="rId4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Relationship Id="rId4" Type="http://schemas.openxmlformats.org/officeDocument/2006/relationships/image" Target="../media/image7.png"/><Relationship Id="rId5" Type="http://schemas.openxmlformats.org/officeDocument/2006/relationships/hyperlink" Target="http://127.0.0.1:300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Relationship Id="rId4" Type="http://schemas.openxmlformats.org/officeDocument/2006/relationships/image" Target="../media/image24.png"/><Relationship Id="rId5" Type="http://schemas.openxmlformats.org/officeDocument/2006/relationships/hyperlink" Target="http://127.0.0.1:3000/files/atelier" TargetMode="External"/><Relationship Id="rId6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1"/>
          <p:cNvGrpSpPr/>
          <p:nvPr/>
        </p:nvGrpSpPr>
        <p:grpSpPr>
          <a:xfrm>
            <a:off x="-63500" y="-31750"/>
            <a:ext cx="10896600" cy="7772400"/>
            <a:chOff x="158603" y="0"/>
            <a:chExt cx="10278240" cy="7556500"/>
          </a:xfrm>
        </p:grpSpPr>
        <p:pic>
          <p:nvPicPr>
            <p:cNvPr id="14" name="Google Shape;14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8603" y="0"/>
              <a:ext cx="10225764" cy="755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Esprit2015-2016\présentation\CTI.png" id="15" name="Google Shape;15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530365" y="5962989"/>
              <a:ext cx="2048301" cy="14483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Esprit2015-2016\présentation\CDIO.png" id="16" name="Google Shape;16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43656" y="6297084"/>
              <a:ext cx="1458824" cy="10302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:\Users\faten\Downloads\CGE (1).png" id="17" name="Google Shape;17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587016" y="6604941"/>
              <a:ext cx="1297899" cy="5055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:\esprit 2014\ESPRIT 2014\charte essprit 2014\render\support final\triangle.png" id="18" name="Google Shape;18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053373" y="0"/>
              <a:ext cx="4383470" cy="25835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91810" y="6288338"/>
              <a:ext cx="2141008" cy="9655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1"/>
          <p:cNvSpPr txBox="1"/>
          <p:nvPr/>
        </p:nvSpPr>
        <p:spPr>
          <a:xfrm>
            <a:off x="3311569" y="3052085"/>
            <a:ext cx="5460472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525">
            <a:noAutofit/>
          </a:bodyPr>
          <a:lstStyle/>
          <a:p>
            <a:pPr indent="0" lvl="0" marL="12700" marR="0" rtl="0" algn="l">
              <a:lnSpc>
                <a:spcPct val="104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0" i="0" lang="fr-FR" sz="5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Express JS</a:t>
            </a:r>
            <a:endParaRPr b="0" i="0" sz="5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2736780" y="5078236"/>
            <a:ext cx="49530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Année universitaire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2021-2022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3812300" y="5761100"/>
            <a:ext cx="286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TWIN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8176975" y="529975"/>
            <a:ext cx="16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 WEB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7450" y="529975"/>
            <a:ext cx="4251000" cy="17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/>
          <p:nvPr/>
        </p:nvSpPr>
        <p:spPr>
          <a:xfrm>
            <a:off x="0" y="0"/>
            <a:ext cx="10693400" cy="7556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Arial"/>
              <a:buNone/>
            </a:pPr>
            <a:r>
              <a:t/>
            </a:r>
            <a:endParaRPr b="0" i="0" sz="198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0"/>
          <p:cNvSpPr txBox="1"/>
          <p:nvPr/>
        </p:nvSpPr>
        <p:spPr>
          <a:xfrm>
            <a:off x="1155700" y="628875"/>
            <a:ext cx="863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0"/>
          <p:cNvSpPr txBox="1"/>
          <p:nvPr>
            <p:ph idx="12" type="sldNum"/>
          </p:nvPr>
        </p:nvSpPr>
        <p:spPr>
          <a:xfrm>
            <a:off x="10006683" y="6978176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850" lIns="104850" spcFirstLastPara="1" rIns="104850" wrap="square" tIns="104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7" name="Google Shape;127;p10"/>
          <p:cNvSpPr txBox="1"/>
          <p:nvPr/>
        </p:nvSpPr>
        <p:spPr>
          <a:xfrm>
            <a:off x="1155700" y="699039"/>
            <a:ext cx="838200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fr-FR" sz="3800" u="none" cap="none" strike="noStrike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Configuration – Les middlewares</a:t>
            </a:r>
            <a:endParaRPr b="0" i="0" sz="3800" u="none" cap="none" strike="noStrike">
              <a:solidFill>
                <a:schemeClr val="dk1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690750" y="1951622"/>
            <a:ext cx="8020373" cy="212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69900" marR="240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fr-F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middlewares sont exécutés séquentiellement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fr-FR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que l’on passe au suivant il faut qu’un middleware appelle la fonction next()</a:t>
            </a:r>
            <a:endParaRPr b="0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3537" y="4286139"/>
            <a:ext cx="5055087" cy="1745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3537" y="6038753"/>
            <a:ext cx="5055087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/>
          <p:nvPr/>
        </p:nvSpPr>
        <p:spPr>
          <a:xfrm>
            <a:off x="0" y="0"/>
            <a:ext cx="10693400" cy="7556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Arial"/>
              <a:buNone/>
            </a:pPr>
            <a:r>
              <a:t/>
            </a:r>
            <a:endParaRPr b="0" i="0" sz="198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1"/>
          <p:cNvSpPr txBox="1"/>
          <p:nvPr/>
        </p:nvSpPr>
        <p:spPr>
          <a:xfrm>
            <a:off x="1155700" y="628875"/>
            <a:ext cx="863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 txBox="1"/>
          <p:nvPr>
            <p:ph idx="12" type="sldNum"/>
          </p:nvPr>
        </p:nvSpPr>
        <p:spPr>
          <a:xfrm>
            <a:off x="10006683" y="6978176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850" lIns="104850" spcFirstLastPara="1" rIns="104850" wrap="square" tIns="104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8" name="Google Shape;138;p11"/>
          <p:cNvSpPr txBox="1"/>
          <p:nvPr/>
        </p:nvSpPr>
        <p:spPr>
          <a:xfrm>
            <a:off x="1155700" y="699039"/>
            <a:ext cx="8003798" cy="815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0" i="0" lang="fr-FR" sz="4700" u="none" cap="none" strike="noStrike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Configuration – Le routeur</a:t>
            </a:r>
            <a:endParaRPr b="0" i="0" sz="4700" u="none" cap="none" strike="noStrike">
              <a:solidFill>
                <a:schemeClr val="dk1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  <p:sp>
        <p:nvSpPr>
          <p:cNvPr id="139" name="Google Shape;139;p11"/>
          <p:cNvSpPr txBox="1"/>
          <p:nvPr/>
        </p:nvSpPr>
        <p:spPr>
          <a:xfrm>
            <a:off x="821839" y="2063989"/>
            <a:ext cx="9670513" cy="3344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00">
            <a:noAutofit/>
          </a:bodyPr>
          <a:lstStyle/>
          <a:p>
            <a:pPr indent="-457200" lvl="0" marL="469900" marR="208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Créé par la méthode Router() de l’objet express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12668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 un middleware dédié à la gestion des routes 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12668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comporte comme une “</a:t>
            </a:r>
            <a:r>
              <a:rPr b="0" i="1" lang="fr-F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 application</a:t>
            </a:r>
            <a:r>
              <a:rPr b="0" i="0" lang="fr-F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2084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Dispose d’une méthode use()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gère les routes pour les différentes requêtes HTTP  (GET, POST, ...) en utilisant les méthodes .get(), .post(), etc…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/>
          <p:nvPr/>
        </p:nvSpPr>
        <p:spPr>
          <a:xfrm>
            <a:off x="0" y="0"/>
            <a:ext cx="10693400" cy="7556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Arial"/>
              <a:buNone/>
            </a:pPr>
            <a:r>
              <a:t/>
            </a:r>
            <a:endParaRPr b="0" i="0" sz="198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2"/>
          <p:cNvSpPr txBox="1"/>
          <p:nvPr/>
        </p:nvSpPr>
        <p:spPr>
          <a:xfrm>
            <a:off x="1155700" y="628875"/>
            <a:ext cx="863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2"/>
          <p:cNvSpPr txBox="1"/>
          <p:nvPr>
            <p:ph idx="12" type="sldNum"/>
          </p:nvPr>
        </p:nvSpPr>
        <p:spPr>
          <a:xfrm>
            <a:off x="10006683" y="6978176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850" lIns="104850" spcFirstLastPara="1" rIns="104850" wrap="square" tIns="104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7" name="Google Shape;147;p12"/>
          <p:cNvSpPr txBox="1"/>
          <p:nvPr/>
        </p:nvSpPr>
        <p:spPr>
          <a:xfrm>
            <a:off x="1155700" y="699039"/>
            <a:ext cx="8003798" cy="815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0" i="0" lang="fr-FR" sz="4700" u="none" cap="none" strike="noStrike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Configuration – Le routeur</a:t>
            </a:r>
            <a:endParaRPr b="0" i="0" sz="4700" u="none" cap="none" strike="noStrike">
              <a:solidFill>
                <a:schemeClr val="dk1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  <p:sp>
        <p:nvSpPr>
          <p:cNvPr id="148" name="Google Shape;148;p12"/>
          <p:cNvSpPr txBox="1"/>
          <p:nvPr/>
        </p:nvSpPr>
        <p:spPr>
          <a:xfrm>
            <a:off x="821839" y="2063989"/>
            <a:ext cx="9670513" cy="3344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00">
            <a:noAutofit/>
          </a:bodyPr>
          <a:lstStyle/>
          <a:p>
            <a:pPr indent="-457200" lvl="0" marL="469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Définir chaque routeur dans un module à part et l’exporter.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663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L’importer et le déclarer, avec sa « route racine », comme middleware dans l’application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8707" y="4301784"/>
            <a:ext cx="6195985" cy="136963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2"/>
          <p:cNvSpPr txBox="1"/>
          <p:nvPr/>
        </p:nvSpPr>
        <p:spPr>
          <a:xfrm>
            <a:off x="821838" y="6160888"/>
            <a:ext cx="9345050" cy="1307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69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fr-F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Dans le routeur, les chemins sont relatifs à la route racine déclarée pour le middleware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/>
          <p:nvPr/>
        </p:nvSpPr>
        <p:spPr>
          <a:xfrm>
            <a:off x="0" y="0"/>
            <a:ext cx="10693400" cy="7556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Arial"/>
              <a:buNone/>
            </a:pPr>
            <a:r>
              <a:t/>
            </a:r>
            <a:endParaRPr b="0" i="0" sz="198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3"/>
          <p:cNvSpPr txBox="1"/>
          <p:nvPr/>
        </p:nvSpPr>
        <p:spPr>
          <a:xfrm>
            <a:off x="1155700" y="628875"/>
            <a:ext cx="863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 txBox="1"/>
          <p:nvPr>
            <p:ph idx="12" type="sldNum"/>
          </p:nvPr>
        </p:nvSpPr>
        <p:spPr>
          <a:xfrm>
            <a:off x="10006683" y="6978176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850" lIns="104850" spcFirstLastPara="1" rIns="104850" wrap="square" tIns="104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58" name="Google Shape;158;p13"/>
          <p:cNvSpPr txBox="1"/>
          <p:nvPr/>
        </p:nvSpPr>
        <p:spPr>
          <a:xfrm>
            <a:off x="1155700" y="699039"/>
            <a:ext cx="8003798" cy="815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0" i="0" lang="fr-FR" sz="4700" u="none" cap="none" strike="noStrike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Configuration – Le routeur</a:t>
            </a:r>
            <a:endParaRPr b="0" i="0" sz="4700" u="none" cap="none" strike="noStrike">
              <a:solidFill>
                <a:schemeClr val="dk1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  <p:sp>
        <p:nvSpPr>
          <p:cNvPr id="159" name="Google Shape;159;p13"/>
          <p:cNvSpPr txBox="1"/>
          <p:nvPr/>
        </p:nvSpPr>
        <p:spPr>
          <a:xfrm>
            <a:off x="821839" y="2063989"/>
            <a:ext cx="9670513" cy="3344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00">
            <a:noAutofit/>
          </a:bodyPr>
          <a:lstStyle/>
          <a:p>
            <a:pPr indent="-457200" lvl="0" marL="469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fr-FR" sz="2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routes « Joker » +, ? et 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🡺router.get(‘/esprit/n?od+js*_4TWIN’);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663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fr-FR" sz="2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routes patterns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663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🡺router.get(‘/.[Ss]alut.*/’)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69900" marR="663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fr-FR" sz="2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 routes avec paramètres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6638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🡺router.get(‘/esprit/:idEtudiant’);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/>
          <p:nvPr/>
        </p:nvSpPr>
        <p:spPr>
          <a:xfrm>
            <a:off x="0" y="0"/>
            <a:ext cx="10693400" cy="7556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Arial"/>
              <a:buNone/>
            </a:pPr>
            <a:r>
              <a:t/>
            </a:r>
            <a:endParaRPr b="0" i="0" sz="198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1155700" y="628875"/>
            <a:ext cx="863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4"/>
          <p:cNvSpPr txBox="1"/>
          <p:nvPr>
            <p:ph idx="12" type="sldNum"/>
          </p:nvPr>
        </p:nvSpPr>
        <p:spPr>
          <a:xfrm>
            <a:off x="10006683" y="6978176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850" lIns="104850" spcFirstLastPara="1" rIns="104850" wrap="square" tIns="104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67" name="Google Shape;167;p14"/>
          <p:cNvSpPr txBox="1"/>
          <p:nvPr/>
        </p:nvSpPr>
        <p:spPr>
          <a:xfrm>
            <a:off x="1155700" y="699039"/>
            <a:ext cx="8003798" cy="815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0" i="0" lang="fr-FR" sz="4700" u="none" cap="none" strike="noStrike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Atelier </a:t>
            </a:r>
            <a:endParaRPr b="0" i="0" sz="4700" u="none" cap="none" strike="noStrike">
              <a:solidFill>
                <a:schemeClr val="dk1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  <p:sp>
        <p:nvSpPr>
          <p:cNvPr id="168" name="Google Shape;168;p14"/>
          <p:cNvSpPr txBox="1"/>
          <p:nvPr/>
        </p:nvSpPr>
        <p:spPr>
          <a:xfrm>
            <a:off x="3410857" y="3125149"/>
            <a:ext cx="5039440" cy="1306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00">
            <a:noAutofit/>
          </a:bodyPr>
          <a:lstStyle/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fr-FR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Atelier Express 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/>
          <p:nvPr/>
        </p:nvSpPr>
        <p:spPr>
          <a:xfrm>
            <a:off x="0" y="0"/>
            <a:ext cx="10693500" cy="755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Arial"/>
              <a:buNone/>
            </a:pPr>
            <a:r>
              <a:t/>
            </a:r>
            <a:endParaRPr b="0" i="0" sz="198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1174506" y="983743"/>
            <a:ext cx="6325001" cy="432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695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48"/>
              <a:buFont typeface="Arial"/>
              <a:buNone/>
            </a:pPr>
            <a:r>
              <a:rPr b="0" i="0" lang="fr-FR" sz="4848" u="none" cap="none" strike="noStrike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Plan</a:t>
            </a:r>
            <a:endParaRPr b="0" i="0" sz="4848" u="none" cap="none" strike="noStrike">
              <a:solidFill>
                <a:schemeClr val="dk1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  <p:sp>
        <p:nvSpPr>
          <p:cNvPr id="31" name="Google Shape;31;p2"/>
          <p:cNvSpPr txBox="1"/>
          <p:nvPr/>
        </p:nvSpPr>
        <p:spPr>
          <a:xfrm>
            <a:off x="6781301" y="412727"/>
            <a:ext cx="718206" cy="432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2"/>
          <p:cNvSpPr txBox="1"/>
          <p:nvPr/>
        </p:nvSpPr>
        <p:spPr>
          <a:xfrm>
            <a:off x="898325" y="1600518"/>
            <a:ext cx="8763000" cy="3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fr-F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fr-F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Installation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fr-F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Structure du projet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fr-F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Configuration d’Express 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50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Middlewares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50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Les routeurs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50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 Atelier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308213" y="6771377"/>
            <a:ext cx="1002791" cy="5029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10006683" y="6978176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850" lIns="104850" spcFirstLastPara="1" rIns="104850" wrap="square" tIns="104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0" y="0"/>
            <a:ext cx="10693400" cy="7556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Arial"/>
              <a:buNone/>
            </a:pPr>
            <a:r>
              <a:t/>
            </a:r>
            <a:endParaRPr b="0" i="0" sz="198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6781301" y="412727"/>
            <a:ext cx="718206" cy="432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308213" y="6771377"/>
            <a:ext cx="1002791" cy="5029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1155700" y="628875"/>
            <a:ext cx="863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osarivo"/>
              <a:buAutoNum type="arabicPeriod"/>
            </a:pPr>
            <a:r>
              <a:rPr b="0" i="0" lang="fr-FR" sz="4700" u="none" cap="none" strike="noStrike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Introduction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10006683" y="6978176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850" lIns="104850" spcFirstLastPara="1" rIns="104850" wrap="square" tIns="104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4" name="Google Shape;44;p3"/>
          <p:cNvSpPr txBox="1"/>
          <p:nvPr/>
        </p:nvSpPr>
        <p:spPr>
          <a:xfrm>
            <a:off x="614793" y="2021148"/>
            <a:ext cx="9463813" cy="4042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noAutofit/>
          </a:bodyPr>
          <a:lstStyle/>
          <a:p>
            <a:pPr indent="-177800" lvl="0" marL="184150" marR="1139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fr-F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Permet de fixer les propriétés classiques d’un serveur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84150" marR="11396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fr-F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Facilite la gestion des routes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84150" marR="11396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fr-F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Intègre des moteurs de rendu des vues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184150" marR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fr-F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S’appuie sur des </a:t>
            </a:r>
            <a:r>
              <a:rPr b="0" i="1" lang="fr-F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middlewares </a:t>
            </a:r>
            <a:r>
              <a:rPr b="0" i="0" lang="fr-F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 peuvent s’inserer dans le flux de gestion des requêtes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0"/>
            <a:ext cx="10693400" cy="7556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Arial"/>
              <a:buNone/>
            </a:pPr>
            <a:r>
              <a:t/>
            </a:r>
            <a:endParaRPr b="0" i="0" sz="198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 txBox="1"/>
          <p:nvPr/>
        </p:nvSpPr>
        <p:spPr>
          <a:xfrm>
            <a:off x="6781301" y="412727"/>
            <a:ext cx="718206" cy="432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308213" y="6771377"/>
            <a:ext cx="1002791" cy="5029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 txBox="1"/>
          <p:nvPr/>
        </p:nvSpPr>
        <p:spPr>
          <a:xfrm>
            <a:off x="1155700" y="628875"/>
            <a:ext cx="863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0" i="0" lang="fr-FR" sz="4700" u="none" cap="none" strike="noStrike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2. Installation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10006683" y="6978176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850" lIns="104850" spcFirstLastPara="1" rIns="104850" wrap="square" tIns="104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4" name="Google Shape;54;p4"/>
          <p:cNvSpPr txBox="1"/>
          <p:nvPr/>
        </p:nvSpPr>
        <p:spPr>
          <a:xfrm>
            <a:off x="930327" y="2087972"/>
            <a:ext cx="7934703" cy="2245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75">
            <a:noAutofit/>
          </a:bodyPr>
          <a:lstStyle/>
          <a:p>
            <a:pPr indent="0" lvl="0" marL="12700" marR="0" rtl="0" algn="l">
              <a:lnSpc>
                <a:spcPct val="460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utilisation de l’outil </a:t>
            </a:r>
            <a:r>
              <a:rPr b="0" i="0" lang="fr-F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express-generator</a:t>
            </a:r>
            <a:endParaRPr b="0" i="0" sz="2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21322" rtl="0" algn="l">
              <a:lnSpc>
                <a:spcPct val="94401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rgbClr val="D28134"/>
                </a:solidFill>
                <a:latin typeface="Courier New"/>
                <a:ea typeface="Courier New"/>
                <a:cs typeface="Courier New"/>
                <a:sym typeface="Courier New"/>
              </a:rPr>
              <a:t>npm install express-generator -g</a:t>
            </a:r>
            <a:endParaRPr b="0" i="0" sz="2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21322" rtl="0" algn="l">
              <a:lnSpc>
                <a:spcPct val="95825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Création du projet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21322" rtl="0" algn="l">
              <a:lnSpc>
                <a:spcPct val="94401"/>
              </a:lnSpc>
              <a:spcBef>
                <a:spcPts val="19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rgbClr val="D28134"/>
                </a:solidFill>
                <a:latin typeface="Courier New"/>
                <a:ea typeface="Courier New"/>
                <a:cs typeface="Courier New"/>
                <a:sym typeface="Courier New"/>
              </a:rPr>
              <a:t>express --view=twig &lt;app name&gt;</a:t>
            </a:r>
            <a:endParaRPr b="0" i="0" sz="2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930327" y="3783992"/>
            <a:ext cx="8637000" cy="549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noAutofit/>
          </a:bodyPr>
          <a:lstStyle/>
          <a:p>
            <a:pPr indent="0" lvl="0" marL="12700" marR="0" rtl="0" algn="l">
              <a:lnSpc>
                <a:spcPct val="1020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Créer une structure  par défaut pour les projets </a:t>
            </a:r>
            <a:r>
              <a:rPr b="0" i="0" lang="fr-F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endParaRPr b="0" i="0" sz="2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27891" rtl="0" algn="l">
              <a:lnSpc>
                <a:spcPct val="95825"/>
              </a:lnSpc>
              <a:spcBef>
                <a:spcPts val="29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installation des dé</a:t>
            </a:r>
            <a:r>
              <a:rPr b="0" i="0" lang="fr-F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pendances dans le dossier </a:t>
            </a:r>
            <a:r>
              <a:rPr b="0" i="1" lang="fr-F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app name</a:t>
            </a:r>
            <a:endParaRPr b="0" i="0" sz="2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992318" y="5133516"/>
            <a:ext cx="8244672" cy="4189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noAutofit/>
          </a:bodyPr>
          <a:lstStyle/>
          <a:p>
            <a:pPr indent="0" lvl="0" marL="12700" marR="27350" rtl="0" algn="l">
              <a:lnSpc>
                <a:spcPct val="944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fr-FR" sz="2800" u="none" cap="none" strike="noStrike">
                <a:solidFill>
                  <a:srgbClr val="D28134"/>
                </a:solidFill>
                <a:latin typeface="Courier New"/>
                <a:ea typeface="Courier New"/>
                <a:cs typeface="Courier New"/>
                <a:sym typeface="Courier New"/>
              </a:rPr>
              <a:t>npm install</a:t>
            </a:r>
            <a:endParaRPr b="0" i="0" sz="2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2091"/>
              </a:lnSpc>
              <a:spcBef>
                <a:spcPts val="21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-FR" sz="2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npm start </a:t>
            </a:r>
            <a:r>
              <a:rPr b="0" i="0" lang="fr-FR" sz="2800" u="sng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http://127.0.0.1:3000</a:t>
            </a:r>
            <a:endParaRPr b="0" i="0" sz="2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>
            <a:off x="0" y="0"/>
            <a:ext cx="10693400" cy="7556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Arial"/>
              <a:buNone/>
            </a:pPr>
            <a:r>
              <a:t/>
            </a:r>
            <a:endParaRPr b="0" i="0" sz="198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 txBox="1"/>
          <p:nvPr/>
        </p:nvSpPr>
        <p:spPr>
          <a:xfrm>
            <a:off x="6781301" y="412727"/>
            <a:ext cx="718206" cy="432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375">
            <a:noAutofit/>
          </a:bodyPr>
          <a:lstStyle/>
          <a:p>
            <a:pPr indent="0" lvl="0" marL="12700" marR="0" rtl="0" algn="l">
              <a:lnSpc>
                <a:spcPct val="1053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308213" y="6771377"/>
            <a:ext cx="1002791" cy="5029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 txBox="1"/>
          <p:nvPr/>
        </p:nvSpPr>
        <p:spPr>
          <a:xfrm>
            <a:off x="1155700" y="628875"/>
            <a:ext cx="863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0" i="0" lang="fr-FR" sz="4700" u="none" cap="none" strike="noStrike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3. Structure d’un projet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"/>
          <p:cNvSpPr txBox="1"/>
          <p:nvPr>
            <p:ph idx="12" type="sldNum"/>
          </p:nvPr>
        </p:nvSpPr>
        <p:spPr>
          <a:xfrm>
            <a:off x="10006683" y="6978176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850" lIns="104850" spcFirstLastPara="1" rIns="104850" wrap="square" tIns="104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6" name="Google Shape;66;p5"/>
          <p:cNvSpPr/>
          <p:nvPr/>
        </p:nvSpPr>
        <p:spPr>
          <a:xfrm>
            <a:off x="2438052" y="1975222"/>
            <a:ext cx="5130600" cy="5003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/>
          <p:nvPr/>
        </p:nvSpPr>
        <p:spPr>
          <a:xfrm>
            <a:off x="0" y="0"/>
            <a:ext cx="10693400" cy="7556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Arial"/>
              <a:buNone/>
            </a:pPr>
            <a:r>
              <a:t/>
            </a:r>
            <a:endParaRPr b="0" i="0" sz="198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 txBox="1"/>
          <p:nvPr/>
        </p:nvSpPr>
        <p:spPr>
          <a:xfrm>
            <a:off x="1155700" y="628875"/>
            <a:ext cx="863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6"/>
          <p:cNvSpPr txBox="1"/>
          <p:nvPr>
            <p:ph idx="12" type="sldNum"/>
          </p:nvPr>
        </p:nvSpPr>
        <p:spPr>
          <a:xfrm>
            <a:off x="10006683" y="6978176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850" lIns="104850" spcFirstLastPara="1" rIns="104850" wrap="square" tIns="104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4" name="Google Shape;74;p6"/>
          <p:cNvSpPr txBox="1"/>
          <p:nvPr/>
        </p:nvSpPr>
        <p:spPr>
          <a:xfrm>
            <a:off x="1155700" y="699039"/>
            <a:ext cx="7090475" cy="815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0" i="0" lang="fr-FR" sz="4700" u="none" cap="none" strike="noStrike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Configuration</a:t>
            </a:r>
            <a:endParaRPr b="0" i="0" sz="4700" u="none" cap="none" strike="noStrike">
              <a:solidFill>
                <a:schemeClr val="dk1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  <p:pic>
        <p:nvPicPr>
          <p:cNvPr id="75" name="Google Shape;7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6215" y="1870376"/>
            <a:ext cx="4191000" cy="1058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6215" y="3969253"/>
            <a:ext cx="6577954" cy="295837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6"/>
          <p:cNvSpPr txBox="1"/>
          <p:nvPr/>
        </p:nvSpPr>
        <p:spPr>
          <a:xfrm>
            <a:off x="5866109" y="2070716"/>
            <a:ext cx="53469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package.json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6"/>
          <p:cNvSpPr txBox="1"/>
          <p:nvPr/>
        </p:nvSpPr>
        <p:spPr>
          <a:xfrm>
            <a:off x="6648128" y="4324391"/>
            <a:ext cx="55948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mise en place du serveur (app.js)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>
            <a:off x="0" y="0"/>
            <a:ext cx="10693400" cy="7556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Arial"/>
              <a:buNone/>
            </a:pPr>
            <a:r>
              <a:t/>
            </a:r>
            <a:endParaRPr b="0" i="0" sz="198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7"/>
          <p:cNvSpPr txBox="1"/>
          <p:nvPr/>
        </p:nvSpPr>
        <p:spPr>
          <a:xfrm>
            <a:off x="1155700" y="628875"/>
            <a:ext cx="863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7"/>
          <p:cNvSpPr txBox="1"/>
          <p:nvPr>
            <p:ph idx="12" type="sldNum"/>
          </p:nvPr>
        </p:nvSpPr>
        <p:spPr>
          <a:xfrm>
            <a:off x="10006683" y="6978176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850" lIns="104850" spcFirstLastPara="1" rIns="104850" wrap="square" tIns="104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6" name="Google Shape;86;p7"/>
          <p:cNvSpPr txBox="1"/>
          <p:nvPr/>
        </p:nvSpPr>
        <p:spPr>
          <a:xfrm>
            <a:off x="1155700" y="699039"/>
            <a:ext cx="7090475" cy="815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0" i="0" lang="fr-FR" sz="4700" u="none" cap="none" strike="noStrike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Configuration</a:t>
            </a:r>
            <a:endParaRPr b="0" i="0" sz="4700" u="none" cap="none" strike="noStrike">
              <a:solidFill>
                <a:schemeClr val="dk1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  <p:sp>
        <p:nvSpPr>
          <p:cNvPr id="87" name="Google Shape;87;p7"/>
          <p:cNvSpPr txBox="1"/>
          <p:nvPr/>
        </p:nvSpPr>
        <p:spPr>
          <a:xfrm>
            <a:off x="1016215" y="1666657"/>
            <a:ext cx="53469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 générale du app.js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7756" y="2313307"/>
            <a:ext cx="6728419" cy="388906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7"/>
          <p:cNvSpPr txBox="1"/>
          <p:nvPr/>
        </p:nvSpPr>
        <p:spPr>
          <a:xfrm>
            <a:off x="703666" y="6488129"/>
            <a:ext cx="93030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_dirname</a:t>
            </a:r>
            <a:r>
              <a:rPr b="0" i="0" lang="fr-F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est une variable en Node JS pour représenter le répertoire courant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7"/>
          <p:cNvSpPr txBox="1"/>
          <p:nvPr/>
        </p:nvSpPr>
        <p:spPr>
          <a:xfrm>
            <a:off x="718949" y="6843544"/>
            <a:ext cx="7693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app.use(…),</a:t>
            </a:r>
            <a:r>
              <a:rPr b="0" i="0" lang="fr-F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définit un middleware lors de traitement des requêtes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/>
          <p:nvPr/>
        </p:nvSpPr>
        <p:spPr>
          <a:xfrm>
            <a:off x="0" y="0"/>
            <a:ext cx="10693400" cy="7556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Arial"/>
              <a:buNone/>
            </a:pPr>
            <a:r>
              <a:t/>
            </a:r>
            <a:endParaRPr b="0" i="0" sz="198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8"/>
          <p:cNvSpPr txBox="1"/>
          <p:nvPr/>
        </p:nvSpPr>
        <p:spPr>
          <a:xfrm>
            <a:off x="1155700" y="628875"/>
            <a:ext cx="863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8"/>
          <p:cNvSpPr txBox="1"/>
          <p:nvPr>
            <p:ph idx="12" type="sldNum"/>
          </p:nvPr>
        </p:nvSpPr>
        <p:spPr>
          <a:xfrm>
            <a:off x="10006683" y="6978176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850" lIns="104850" spcFirstLastPara="1" rIns="104850" wrap="square" tIns="104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8" name="Google Shape;98;p8"/>
          <p:cNvSpPr txBox="1"/>
          <p:nvPr/>
        </p:nvSpPr>
        <p:spPr>
          <a:xfrm>
            <a:off x="1155700" y="699039"/>
            <a:ext cx="7843157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fr-FR" sz="3800" u="none" cap="none" strike="noStrike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Configuration – Les middlewares</a:t>
            </a:r>
            <a:endParaRPr b="0" i="0" sz="3800" u="none" cap="none" strike="noStrike">
              <a:solidFill>
                <a:schemeClr val="dk1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  <p:pic>
        <p:nvPicPr>
          <p:cNvPr id="99" name="Google Shape;9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9031" y="2501404"/>
            <a:ext cx="6009537" cy="56511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8"/>
          <p:cNvSpPr txBox="1"/>
          <p:nvPr/>
        </p:nvSpPr>
        <p:spPr>
          <a:xfrm>
            <a:off x="849031" y="2021271"/>
            <a:ext cx="53469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Exemple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8"/>
          <p:cNvSpPr txBox="1"/>
          <p:nvPr/>
        </p:nvSpPr>
        <p:spPr>
          <a:xfrm>
            <a:off x="893887" y="3395378"/>
            <a:ext cx="93030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express.static </a:t>
            </a:r>
            <a:r>
              <a:rPr b="0" i="0" lang="fr-F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est un middleware qui permet de gérer les fichiers d’une façon statique.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8"/>
          <p:cNvSpPr txBox="1"/>
          <p:nvPr/>
        </p:nvSpPr>
        <p:spPr>
          <a:xfrm>
            <a:off x="1026172" y="4013371"/>
            <a:ext cx="5655254" cy="5651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0">
            <a:noAutofit/>
          </a:bodyPr>
          <a:lstStyle/>
          <a:p>
            <a:pPr indent="0" lvl="0" marL="12700" marR="0" rt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http://127.0.0.1:3000/files/atelier</a:t>
            </a:r>
            <a:r>
              <a:rPr b="0" i="0" lang="fr-FR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.pdf</a:t>
            </a:r>
            <a:endParaRPr b="0" i="0" sz="18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0348" y="4590650"/>
            <a:ext cx="5891077" cy="69870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8"/>
          <p:cNvSpPr txBox="1"/>
          <p:nvPr/>
        </p:nvSpPr>
        <p:spPr>
          <a:xfrm>
            <a:off x="893887" y="5429083"/>
            <a:ext cx="53469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express.json(): </a:t>
            </a:r>
            <a:r>
              <a:rPr b="0" i="0" lang="fr-F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 de la requête (corps) au format JSON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"/>
          <p:cNvSpPr txBox="1"/>
          <p:nvPr/>
        </p:nvSpPr>
        <p:spPr>
          <a:xfrm>
            <a:off x="893886" y="5917951"/>
            <a:ext cx="6554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express.urlencoded(): </a:t>
            </a:r>
            <a:r>
              <a:rPr b="0" i="0" lang="fr-F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Analyser de la requête (corps) au format  url-encoded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/>
          <p:nvPr/>
        </p:nvSpPr>
        <p:spPr>
          <a:xfrm>
            <a:off x="0" y="0"/>
            <a:ext cx="10693400" cy="7556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3"/>
              <a:buFont typeface="Arial"/>
              <a:buNone/>
            </a:pPr>
            <a:r>
              <a:t/>
            </a:r>
            <a:endParaRPr b="0" i="0" sz="198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"/>
          <p:cNvSpPr txBox="1"/>
          <p:nvPr/>
        </p:nvSpPr>
        <p:spPr>
          <a:xfrm>
            <a:off x="1155700" y="628875"/>
            <a:ext cx="863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"/>
          <p:cNvSpPr txBox="1"/>
          <p:nvPr>
            <p:ph idx="12" type="sldNum"/>
          </p:nvPr>
        </p:nvSpPr>
        <p:spPr>
          <a:xfrm>
            <a:off x="10006683" y="6978176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4850" lIns="104850" spcFirstLastPara="1" rIns="104850" wrap="square" tIns="1048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3" name="Google Shape;113;p9"/>
          <p:cNvSpPr txBox="1"/>
          <p:nvPr/>
        </p:nvSpPr>
        <p:spPr>
          <a:xfrm>
            <a:off x="1155700" y="699039"/>
            <a:ext cx="808990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fr-FR" sz="3800" u="none" cap="none" strike="noStrike">
                <a:solidFill>
                  <a:schemeClr val="dk1"/>
                </a:solidFill>
                <a:latin typeface="Rosarivo"/>
                <a:ea typeface="Rosarivo"/>
                <a:cs typeface="Rosarivo"/>
                <a:sym typeface="Rosarivo"/>
              </a:rPr>
              <a:t>Configuration – Les middlewares</a:t>
            </a:r>
            <a:endParaRPr b="0" i="0" sz="3800" u="none" cap="none" strike="noStrike">
              <a:solidFill>
                <a:schemeClr val="dk1"/>
              </a:solidFill>
              <a:latin typeface="Rosarivo"/>
              <a:ea typeface="Rosarivo"/>
              <a:cs typeface="Rosarivo"/>
              <a:sym typeface="Rosarivo"/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979660" y="1560983"/>
            <a:ext cx="53469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app.use([path,] callback [, callback...])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1024516" y="2245979"/>
            <a:ext cx="5787538" cy="261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669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Path: </a:t>
            </a:r>
            <a:r>
              <a:rPr b="0" i="0" lang="fr-F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précise le chemin auquel s’applique le middleware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9"/>
          <p:cNvSpPr txBox="1"/>
          <p:nvPr/>
        </p:nvSpPr>
        <p:spPr>
          <a:xfrm>
            <a:off x="1650570" y="2673009"/>
            <a:ext cx="6873498" cy="499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613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si absent, le middleware s’applique à tous les chemins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19032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peut être une expression régulière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9"/>
          <p:cNvSpPr txBox="1"/>
          <p:nvPr/>
        </p:nvSpPr>
        <p:spPr>
          <a:xfrm>
            <a:off x="1024516" y="3456863"/>
            <a:ext cx="5348514" cy="261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20838" rtl="0" algn="l">
              <a:lnSpc>
                <a:spcPct val="669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callback</a:t>
            </a:r>
            <a:r>
              <a:rPr b="1" i="0" lang="fr-F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fr-FR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peut être une « fonction  middleware 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"/>
          <p:cNvSpPr txBox="1"/>
          <p:nvPr/>
        </p:nvSpPr>
        <p:spPr>
          <a:xfrm>
            <a:off x="1020457" y="3895174"/>
            <a:ext cx="5348514" cy="33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20838" rtl="0" algn="l">
              <a:lnSpc>
                <a:spcPct val="958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-FR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 middleware : </a:t>
            </a:r>
            <a:r>
              <a:rPr b="1" i="0" lang="fr-F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function(req, res, next)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9"/>
          <p:cNvSpPr txBox="1"/>
          <p:nvPr/>
        </p:nvSpPr>
        <p:spPr>
          <a:xfrm>
            <a:off x="1155700" y="4559641"/>
            <a:ext cx="6986814" cy="4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0">
            <a:noAutofit/>
          </a:bodyPr>
          <a:lstStyle/>
          <a:p>
            <a:pPr indent="0" lvl="0" marL="12700" marR="1947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l’objet requête HTTP,  de type </a:t>
            </a:r>
            <a:r>
              <a:rPr b="1" i="0" lang="fr-F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19472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l’objet réponse HTTP,  de type </a:t>
            </a:r>
            <a:r>
              <a:rPr b="1" i="0" lang="fr-F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endParaRPr b="1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fr-FR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fr-FR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 callback pour chainer les middlewares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Mohamed Amine chebbi</dc:creator>
</cp:coreProperties>
</file>