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1"/>
  </p:notesMasterIdLst>
  <p:sldIdLst>
    <p:sldId id="256" r:id="rId2"/>
    <p:sldId id="304" r:id="rId3"/>
    <p:sldId id="303" r:id="rId4"/>
    <p:sldId id="266" r:id="rId5"/>
    <p:sldId id="267" r:id="rId6"/>
    <p:sldId id="268" r:id="rId7"/>
    <p:sldId id="316" r:id="rId8"/>
    <p:sldId id="269" r:id="rId9"/>
    <p:sldId id="306" r:id="rId10"/>
    <p:sldId id="270" r:id="rId11"/>
    <p:sldId id="271" r:id="rId12"/>
    <p:sldId id="272" r:id="rId13"/>
    <p:sldId id="273" r:id="rId14"/>
    <p:sldId id="274" r:id="rId15"/>
    <p:sldId id="275" r:id="rId16"/>
    <p:sldId id="276" r:id="rId17"/>
    <p:sldId id="277" r:id="rId18"/>
    <p:sldId id="315" r:id="rId19"/>
    <p:sldId id="317" r:id="rId20"/>
    <p:sldId id="308" r:id="rId21"/>
    <p:sldId id="278" r:id="rId22"/>
    <p:sldId id="280" r:id="rId23"/>
    <p:sldId id="279" r:id="rId24"/>
    <p:sldId id="281" r:id="rId25"/>
    <p:sldId id="282" r:id="rId26"/>
    <p:sldId id="283" r:id="rId27"/>
    <p:sldId id="284" r:id="rId28"/>
    <p:sldId id="285" r:id="rId29"/>
    <p:sldId id="287" r:id="rId30"/>
    <p:sldId id="310" r:id="rId31"/>
    <p:sldId id="288" r:id="rId32"/>
    <p:sldId id="289" r:id="rId33"/>
    <p:sldId id="290" r:id="rId34"/>
    <p:sldId id="291" r:id="rId35"/>
    <p:sldId id="292" r:id="rId36"/>
    <p:sldId id="293" r:id="rId37"/>
    <p:sldId id="318" r:id="rId38"/>
    <p:sldId id="319" r:id="rId39"/>
    <p:sldId id="294" r:id="rId40"/>
    <p:sldId id="295" r:id="rId41"/>
    <p:sldId id="296" r:id="rId42"/>
    <p:sldId id="312" r:id="rId43"/>
    <p:sldId id="297" r:id="rId44"/>
    <p:sldId id="314" r:id="rId45"/>
    <p:sldId id="298" r:id="rId46"/>
    <p:sldId id="300" r:id="rId47"/>
    <p:sldId id="301" r:id="rId48"/>
    <p:sldId id="302" r:id="rId49"/>
    <p:sldId id="263" r:id="rId5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ir1KYcVLttMMHo48dCdsGHOtkLN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49" autoAdjust="0"/>
  </p:normalViewPr>
  <p:slideViewPr>
    <p:cSldViewPr snapToGrid="0">
      <p:cViewPr varScale="1">
        <p:scale>
          <a:sx n="72" d="100"/>
          <a:sy n="72" d="100"/>
        </p:scale>
        <p:origin x="63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extLst>
      <p:ext uri="{BB962C8B-B14F-4D97-AF65-F5344CB8AC3E}">
        <p14:creationId xmlns:p14="http://schemas.microsoft.com/office/powerpoint/2010/main" val="13718743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 name="Google Shape;5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Logo EUR-ACE</a:t>
            </a:r>
            <a:endParaRPr/>
          </a:p>
        </p:txBody>
      </p:sp>
    </p:spTree>
    <p:extLst>
      <p:ext uri="{BB962C8B-B14F-4D97-AF65-F5344CB8AC3E}">
        <p14:creationId xmlns:p14="http://schemas.microsoft.com/office/powerpoint/2010/main" val="2954127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023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4677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5647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5355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3008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9550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625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2759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 name="Google Shape;83;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Taille 54</a:t>
            </a:r>
            <a:endParaRPr/>
          </a:p>
        </p:txBody>
      </p:sp>
    </p:spTree>
    <p:extLst>
      <p:ext uri="{BB962C8B-B14F-4D97-AF65-F5344CB8AC3E}">
        <p14:creationId xmlns:p14="http://schemas.microsoft.com/office/powerpoint/2010/main" val="1504849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5600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 name="Google Shape;72;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Taille 54</a:t>
            </a:r>
            <a:endParaRPr/>
          </a:p>
        </p:txBody>
      </p:sp>
    </p:spTree>
    <p:extLst>
      <p:ext uri="{BB962C8B-B14F-4D97-AF65-F5344CB8AC3E}">
        <p14:creationId xmlns:p14="http://schemas.microsoft.com/office/powerpoint/2010/main" val="4249305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8454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2176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6176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190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63008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07892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dk1"/>
                </a:solidFill>
                <a:highlight>
                  <a:srgbClr val="FFFFFF"/>
                </a:highlight>
                <a:latin typeface="Montserrat"/>
                <a:ea typeface="Montserrat"/>
                <a:cs typeface="Montserrat"/>
                <a:sym typeface="Montserrat"/>
              </a:rPr>
              <a:t>Les templates, ou vues, sont très intéressants  leur objectif est de séparer le code PHP du code HTML. Ainsi, lorsque vous faites du PHP, vous n'avez pas 100 balises HTML qui gênent la lecture de votre code PHP. De même, lorsque votre designer fait du HTML, il n'a pas à subir votre code barbare PHP auquel il ne comprend rien</a:t>
            </a:r>
            <a:endParaRPr lang="fr-FR" dirty="0"/>
          </a:p>
          <a:p>
            <a:endParaRPr lang="fr-FR" dirty="0"/>
          </a:p>
        </p:txBody>
      </p:sp>
      <p:sp>
        <p:nvSpPr>
          <p:cNvPr id="4" name="Espace réservé du numéro de diapositive 3"/>
          <p:cNvSpPr>
            <a:spLocks noGrp="1"/>
          </p:cNvSpPr>
          <p:nvPr>
            <p:ph type="sldNum" sz="quarter" idx="10"/>
          </p:nvPr>
        </p:nvSpPr>
        <p:spPr>
          <a:xfrm>
            <a:off x="3884613" y="8685213"/>
            <a:ext cx="2971800" cy="458787"/>
          </a:xfrm>
          <a:prstGeom prst="rect">
            <a:avLst/>
          </a:prstGeom>
        </p:spPr>
        <p:txBody>
          <a:bodyPr/>
          <a:lstStyle/>
          <a:p>
            <a:fld id="{A76A9EEC-8969-424B-BF4F-2A93BAF5839C}" type="slidenum">
              <a:rPr lang="fr-FR" smtClean="0"/>
              <a:t>29</a:t>
            </a:fld>
            <a:endParaRPr lang="fr-FR" dirty="0"/>
          </a:p>
        </p:txBody>
      </p:sp>
    </p:spTree>
    <p:extLst>
      <p:ext uri="{BB962C8B-B14F-4D97-AF65-F5344CB8AC3E}">
        <p14:creationId xmlns:p14="http://schemas.microsoft.com/office/powerpoint/2010/main" val="3228865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 name="Google Shape;83;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Taille 54</a:t>
            </a:r>
            <a:endParaRPr/>
          </a:p>
        </p:txBody>
      </p:sp>
    </p:spTree>
    <p:extLst>
      <p:ext uri="{BB962C8B-B14F-4D97-AF65-F5344CB8AC3E}">
        <p14:creationId xmlns:p14="http://schemas.microsoft.com/office/powerpoint/2010/main" val="18209721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dk1"/>
                </a:solidFill>
                <a:highlight>
                  <a:srgbClr val="FFFFFF"/>
                </a:highlight>
                <a:latin typeface="Montserrat"/>
                <a:ea typeface="Montserrat"/>
                <a:cs typeface="Montserrat"/>
                <a:sym typeface="Montserrat"/>
              </a:rPr>
              <a:t>Les templates, ou vues, sont très intéressants  leur objectif est de séparer le code PHP du code HTML. Ainsi, lorsque vous faites du PHP, vous n'avez pas 100 balises HTML qui gênent la lecture de votre code PHP. De même, lorsque votre designer fait du HTML, il n'a pas à subir votre code barbare PHP auquel il ne comprend rien</a:t>
            </a:r>
            <a:endParaRPr lang="fr-FR" dirty="0"/>
          </a:p>
          <a:p>
            <a:endParaRPr lang="fr-FR" dirty="0"/>
          </a:p>
        </p:txBody>
      </p:sp>
      <p:sp>
        <p:nvSpPr>
          <p:cNvPr id="4" name="Espace réservé du numéro de diapositive 3"/>
          <p:cNvSpPr>
            <a:spLocks noGrp="1"/>
          </p:cNvSpPr>
          <p:nvPr>
            <p:ph type="sldNum" sz="quarter" idx="10"/>
          </p:nvPr>
        </p:nvSpPr>
        <p:spPr>
          <a:xfrm>
            <a:off x="3884613" y="8685213"/>
            <a:ext cx="2971800" cy="458787"/>
          </a:xfrm>
          <a:prstGeom prst="rect">
            <a:avLst/>
          </a:prstGeom>
        </p:spPr>
        <p:txBody>
          <a:bodyPr/>
          <a:lstStyle/>
          <a:p>
            <a:fld id="{A76A9EEC-8969-424B-BF4F-2A93BAF5839C}" type="slidenum">
              <a:rPr lang="fr-FR" smtClean="0"/>
              <a:t>31</a:t>
            </a:fld>
            <a:endParaRPr lang="fr-FR" dirty="0"/>
          </a:p>
        </p:txBody>
      </p:sp>
    </p:spTree>
    <p:extLst>
      <p:ext uri="{BB962C8B-B14F-4D97-AF65-F5344CB8AC3E}">
        <p14:creationId xmlns:p14="http://schemas.microsoft.com/office/powerpoint/2010/main" val="780949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13de0df0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76" name="Google Shape;176;g613de0df0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487343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 name="Google Shape;83;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Taille 54</a:t>
            </a:r>
            <a:endParaRPr/>
          </a:p>
        </p:txBody>
      </p:sp>
    </p:spTree>
    <p:extLst>
      <p:ext uri="{BB962C8B-B14F-4D97-AF65-F5344CB8AC3E}">
        <p14:creationId xmlns:p14="http://schemas.microsoft.com/office/powerpoint/2010/main" val="15526505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sz="1200" b="0" i="0" kern="1200" dirty="0">
                <a:solidFill>
                  <a:schemeClr val="tx1"/>
                </a:solidFill>
                <a:effectLst/>
                <a:latin typeface="+mn-lt"/>
                <a:ea typeface="+mn-ea"/>
                <a:cs typeface="+mn-cs"/>
              </a:rPr>
              <a:t>Une fonction fondamentale de Blade est de permettre de faire du templating, </a:t>
            </a:r>
          </a:p>
          <a:p>
            <a:r>
              <a:rPr lang="fr-FR" sz="1200" b="0" i="1" kern="1200" dirty="0">
                <a:solidFill>
                  <a:schemeClr val="tx1"/>
                </a:solidFill>
                <a:effectLst/>
                <a:latin typeface="+mn-lt"/>
                <a:ea typeface="+mn-ea"/>
                <a:cs typeface="+mn-cs"/>
              </a:rPr>
              <a:t>On se rend compte que cette vue est pratiquement la même que celle pour les articles. Il serait intéressant de placer le code commun dans un fichier.</a:t>
            </a:r>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C’est justement le but d’un template d’effectuer cette opération.</a:t>
            </a:r>
          </a:p>
          <a:p>
            <a:endParaRPr lang="fr-FR" dirty="0"/>
          </a:p>
        </p:txBody>
      </p:sp>
      <p:sp>
        <p:nvSpPr>
          <p:cNvPr id="4" name="Espace réservé du numéro de diapositive 3"/>
          <p:cNvSpPr>
            <a:spLocks noGrp="1"/>
          </p:cNvSpPr>
          <p:nvPr>
            <p:ph type="sldNum" sz="quarter" idx="10"/>
          </p:nvPr>
        </p:nvSpPr>
        <p:spPr>
          <a:xfrm>
            <a:off x="3884613" y="8685213"/>
            <a:ext cx="2971800" cy="458787"/>
          </a:xfrm>
          <a:prstGeom prst="rect">
            <a:avLst/>
          </a:prstGeom>
        </p:spPr>
        <p:txBody>
          <a:bodyPr/>
          <a:lstStyle/>
          <a:p>
            <a:fld id="{A76A9EEC-8969-424B-BF4F-2A93BAF5839C}" type="slidenum">
              <a:rPr lang="fr-FR" smtClean="0"/>
              <a:t>39</a:t>
            </a:fld>
            <a:endParaRPr lang="fr-FR" dirty="0"/>
          </a:p>
        </p:txBody>
      </p:sp>
    </p:spTree>
    <p:extLst>
      <p:ext uri="{BB962C8B-B14F-4D97-AF65-F5344CB8AC3E}">
        <p14:creationId xmlns:p14="http://schemas.microsoft.com/office/powerpoint/2010/main" val="40754451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 name="Google Shape;83;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Taille 54</a:t>
            </a:r>
            <a:endParaRPr/>
          </a:p>
        </p:txBody>
      </p:sp>
    </p:spTree>
    <p:extLst>
      <p:ext uri="{BB962C8B-B14F-4D97-AF65-F5344CB8AC3E}">
        <p14:creationId xmlns:p14="http://schemas.microsoft.com/office/powerpoint/2010/main" val="5822834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dirty="0"/>
          </a:p>
        </p:txBody>
      </p:sp>
      <p:sp>
        <p:nvSpPr>
          <p:cNvPr id="9220" name="Espace réservé du numéro de diapositive 3"/>
          <p:cNvSpPr>
            <a:spLocks noGrp="1"/>
          </p:cNvSpPr>
          <p:nvPr>
            <p:ph type="sldNum" sz="quarter" idx="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442350-0DBA-4475-B7AD-C18653BCEC6E}" type="slidenum">
              <a:rPr lang="fr-FR" altLang="fr-FR" smtClean="0">
                <a:solidFill>
                  <a:prstClr val="black"/>
                </a:solidFill>
                <a:latin typeface="Calibri" panose="020F0502020204030204" pitchFamily="34" charset="0"/>
              </a:rPr>
              <a:pPr/>
              <a:t>43</a:t>
            </a:fld>
            <a:endParaRPr lang="fr-FR" altLang="fr-FR">
              <a:solidFill>
                <a:prstClr val="black"/>
              </a:solidFill>
              <a:latin typeface="Calibri" panose="020F0502020204030204" pitchFamily="34" charset="0"/>
            </a:endParaRPr>
          </a:p>
        </p:txBody>
      </p:sp>
    </p:spTree>
    <p:extLst>
      <p:ext uri="{BB962C8B-B14F-4D97-AF65-F5344CB8AC3E}">
        <p14:creationId xmlns:p14="http://schemas.microsoft.com/office/powerpoint/2010/main" val="38540956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 name="Google Shape;83;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Taille 54</a:t>
            </a:r>
            <a:endParaRPr/>
          </a:p>
        </p:txBody>
      </p:sp>
    </p:spTree>
    <p:extLst>
      <p:ext uri="{BB962C8B-B14F-4D97-AF65-F5344CB8AC3E}">
        <p14:creationId xmlns:p14="http://schemas.microsoft.com/office/powerpoint/2010/main" val="10901633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dirty="0"/>
          </a:p>
        </p:txBody>
      </p:sp>
      <p:sp>
        <p:nvSpPr>
          <p:cNvPr id="9220" name="Espace réservé du numéro de diapositive 3"/>
          <p:cNvSpPr>
            <a:spLocks noGrp="1"/>
          </p:cNvSpPr>
          <p:nvPr>
            <p:ph type="sldNum" sz="quarter" idx="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442350-0DBA-4475-B7AD-C18653BCEC6E}" type="slidenum">
              <a:rPr lang="fr-FR" altLang="fr-FR" smtClean="0">
                <a:solidFill>
                  <a:prstClr val="black"/>
                </a:solidFill>
                <a:latin typeface="Calibri" panose="020F0502020204030204" pitchFamily="34" charset="0"/>
              </a:rPr>
              <a:pPr/>
              <a:t>45</a:t>
            </a:fld>
            <a:endParaRPr lang="fr-FR" altLang="fr-FR">
              <a:solidFill>
                <a:prstClr val="black"/>
              </a:solidFill>
              <a:latin typeface="Calibri" panose="020F0502020204030204" pitchFamily="34" charset="0"/>
            </a:endParaRPr>
          </a:p>
        </p:txBody>
      </p:sp>
    </p:spTree>
    <p:extLst>
      <p:ext uri="{BB962C8B-B14F-4D97-AF65-F5344CB8AC3E}">
        <p14:creationId xmlns:p14="http://schemas.microsoft.com/office/powerpoint/2010/main" val="38272104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dirty="0"/>
          </a:p>
        </p:txBody>
      </p:sp>
      <p:sp>
        <p:nvSpPr>
          <p:cNvPr id="9220" name="Espace réservé du numéro de diapositive 3"/>
          <p:cNvSpPr>
            <a:spLocks noGrp="1"/>
          </p:cNvSpPr>
          <p:nvPr>
            <p:ph type="sldNum" sz="quarter" idx="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442350-0DBA-4475-B7AD-C18653BCEC6E}" type="slidenum">
              <a:rPr lang="fr-FR" altLang="fr-FR" smtClean="0">
                <a:solidFill>
                  <a:prstClr val="black"/>
                </a:solidFill>
                <a:latin typeface="Calibri" panose="020F0502020204030204" pitchFamily="34" charset="0"/>
              </a:rPr>
              <a:pPr/>
              <a:t>46</a:t>
            </a:fld>
            <a:endParaRPr lang="fr-FR" altLang="fr-FR">
              <a:solidFill>
                <a:prstClr val="black"/>
              </a:solidFill>
              <a:latin typeface="Calibri" panose="020F0502020204030204" pitchFamily="34" charset="0"/>
            </a:endParaRPr>
          </a:p>
        </p:txBody>
      </p:sp>
    </p:spTree>
    <p:extLst>
      <p:ext uri="{BB962C8B-B14F-4D97-AF65-F5344CB8AC3E}">
        <p14:creationId xmlns:p14="http://schemas.microsoft.com/office/powerpoint/2010/main" val="31960353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fr-FR" b="1" dirty="0"/>
              <a:t>Routes</a:t>
            </a:r>
            <a:r>
              <a:rPr lang="fr-FR" dirty="0"/>
              <a:t> : Les routes définissent les URL de l'application et indiquent quel contrôleur et quelle méthode (action) doivent être exécutés en réponse à une URL donnée. Vous les configurez généralement dans le fichier routes/</a:t>
            </a:r>
            <a:r>
              <a:rPr lang="fr-FR" dirty="0" err="1"/>
              <a:t>web.php</a:t>
            </a:r>
            <a:r>
              <a:rPr lang="fr-FR" dirty="0"/>
              <a:t> ou routes/</a:t>
            </a:r>
            <a:r>
              <a:rPr lang="fr-FR" dirty="0" err="1"/>
              <a:t>api.php</a:t>
            </a:r>
            <a:r>
              <a:rPr lang="fr-FR" dirty="0"/>
              <a:t>.</a:t>
            </a:r>
          </a:p>
          <a:p>
            <a:r>
              <a:rPr lang="fr-FR" b="1" dirty="0"/>
              <a:t>Contrôleurs</a:t>
            </a:r>
            <a:r>
              <a:rPr lang="fr-FR" dirty="0"/>
              <a:t> : Les contrôleurs sont responsables de la logique métier de l'application. Ils reçoivent les requêtes des routes et retournent les réponses appropriées. Les contrôleurs sont généralement stockés dans le répertoire app/Http/</a:t>
            </a:r>
            <a:r>
              <a:rPr lang="fr-FR" dirty="0" err="1"/>
              <a:t>Controllers</a:t>
            </a:r>
            <a:r>
              <a:rPr lang="fr-FR" dirty="0"/>
              <a:t>.</a:t>
            </a:r>
          </a:p>
          <a:p>
            <a:r>
              <a:rPr lang="fr-FR" b="1" dirty="0"/>
              <a:t>Modèles</a:t>
            </a:r>
            <a:r>
              <a:rPr lang="fr-FR" dirty="0"/>
              <a:t> : Les modèles représentent les données de votre application et sont utilisés pour interagir avec la base de données. </a:t>
            </a:r>
            <a:r>
              <a:rPr lang="fr-FR" dirty="0" err="1"/>
              <a:t>Laravel</a:t>
            </a:r>
            <a:r>
              <a:rPr lang="fr-FR" dirty="0"/>
              <a:t> prend en charge l'ORM (Object-</a:t>
            </a:r>
            <a:r>
              <a:rPr lang="fr-FR" dirty="0" err="1"/>
              <a:t>Relational</a:t>
            </a:r>
            <a:r>
              <a:rPr lang="fr-FR" dirty="0"/>
              <a:t> Mapping) Eloquent, ce qui facilite la gestion des données. Les modèles sont généralement stockés dans le répertoire app/</a:t>
            </a:r>
            <a:r>
              <a:rPr lang="fr-FR" dirty="0" err="1"/>
              <a:t>Models</a:t>
            </a:r>
            <a:r>
              <a:rPr lang="fr-FR" dirty="0"/>
              <a:t>.</a:t>
            </a:r>
          </a:p>
          <a:p>
            <a:r>
              <a:rPr lang="fr-FR" b="1" dirty="0"/>
              <a:t>Base de données</a:t>
            </a:r>
            <a:r>
              <a:rPr lang="fr-FR" dirty="0"/>
              <a:t> : </a:t>
            </a:r>
            <a:r>
              <a:rPr lang="fr-FR" dirty="0" err="1"/>
              <a:t>Laravel</a:t>
            </a:r>
            <a:r>
              <a:rPr lang="fr-FR" dirty="0"/>
              <a:t> prend en charge plusieurs systèmes de gestion de base de données, notamment MySQL, PostgreSQL et SQLite, et fournit un ORM puissant (Eloquent) pour interagir avec la base de données. Les configurations de base de données sont définies dans le fichier .env.</a:t>
            </a:r>
          </a:p>
          <a:p>
            <a:r>
              <a:rPr lang="fr-FR" b="1" dirty="0"/>
              <a:t>Vues</a:t>
            </a:r>
            <a:r>
              <a:rPr lang="fr-FR" dirty="0"/>
              <a:t> : Les vues sont responsables de l'affichage des données aux utilisateurs. </a:t>
            </a:r>
            <a:r>
              <a:rPr lang="fr-FR" dirty="0" err="1"/>
              <a:t>Laravel</a:t>
            </a:r>
            <a:r>
              <a:rPr lang="fr-FR" dirty="0"/>
              <a:t> utilise le moteur de modèle Blade pour créer des vues. Les vues sont stockées dans le répertoire </a:t>
            </a:r>
            <a:r>
              <a:rPr lang="fr-FR" dirty="0" err="1"/>
              <a:t>resources</a:t>
            </a:r>
            <a:r>
              <a:rPr lang="fr-FR" dirty="0"/>
              <a:t>/</a:t>
            </a:r>
            <a:r>
              <a:rPr lang="fr-FR" dirty="0" err="1"/>
              <a:t>views</a:t>
            </a:r>
            <a:r>
              <a:rPr lang="fr-FR" dirty="0"/>
              <a:t>.</a:t>
            </a:r>
          </a:p>
          <a:p>
            <a:r>
              <a:rPr lang="fr-FR" b="1" dirty="0"/>
              <a:t>Middleware</a:t>
            </a:r>
            <a:r>
              <a:rPr lang="fr-FR" dirty="0"/>
              <a:t> : Les middlewares sont des filtres qui peuvent être exécutés avant ou après une requête HTTP. Ils sont utilisés pour effectuer diverses tâches telles que l'authentification, la vérification de l'autorisation, la gestion des sessions, etc.</a:t>
            </a:r>
          </a:p>
          <a:p>
            <a:r>
              <a:rPr lang="fr-FR" b="1" dirty="0"/>
              <a:t>Services</a:t>
            </a:r>
            <a:r>
              <a:rPr lang="fr-FR" dirty="0"/>
              <a:t> : </a:t>
            </a:r>
            <a:r>
              <a:rPr lang="fr-FR" dirty="0" err="1"/>
              <a:t>Laravel</a:t>
            </a:r>
            <a:r>
              <a:rPr lang="fr-FR" dirty="0"/>
              <a:t> fournit une variété de services intégrés, tels que l'authentification, la gestion des fichiers, la gestion des e-mails, la mise en cache, etc. Ces services sont configurés dans le fichier config/</a:t>
            </a:r>
            <a:r>
              <a:rPr lang="fr-FR" dirty="0" err="1"/>
              <a:t>services.php</a:t>
            </a:r>
            <a:r>
              <a:rPr lang="fr-FR" dirty="0"/>
              <a:t>.</a:t>
            </a:r>
          </a:p>
          <a:p>
            <a:pPr marL="0" lvl="0" indent="0" algn="l" rtl="0">
              <a:spcBef>
                <a:spcPts val="0"/>
              </a:spcBef>
              <a:spcAft>
                <a:spcPts val="0"/>
              </a:spcAft>
              <a:buNone/>
            </a:pPr>
            <a:endParaRPr dirty="0"/>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2172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dk1"/>
                </a:solidFill>
                <a:highlight>
                  <a:srgbClr val="FFFFFF"/>
                </a:highlight>
                <a:latin typeface="Montserrat"/>
                <a:ea typeface="Montserrat"/>
                <a:cs typeface="Montserrat"/>
                <a:sym typeface="Montserrat"/>
              </a:rPr>
              <a:t> </a:t>
            </a:r>
            <a:endParaRPr lang="fr-FR" dirty="0"/>
          </a:p>
        </p:txBody>
      </p:sp>
      <p:sp>
        <p:nvSpPr>
          <p:cNvPr id="4" name="Espace réservé du numéro de diapositive 3"/>
          <p:cNvSpPr>
            <a:spLocks noGrp="1"/>
          </p:cNvSpPr>
          <p:nvPr>
            <p:ph type="sldNum" sz="quarter" idx="10"/>
          </p:nvPr>
        </p:nvSpPr>
        <p:spPr>
          <a:xfrm>
            <a:off x="3884613" y="8685213"/>
            <a:ext cx="2971800" cy="458787"/>
          </a:xfrm>
          <a:prstGeom prst="rect">
            <a:avLst/>
          </a:prstGeom>
        </p:spPr>
        <p:txBody>
          <a:bodyPr/>
          <a:lstStyle/>
          <a:p>
            <a:fld id="{A76A9EEC-8969-424B-BF4F-2A93BAF5839C}" type="slidenum">
              <a:rPr lang="fr-FR" smtClean="0"/>
              <a:t>48</a:t>
            </a:fld>
            <a:endParaRPr lang="fr-FR" dirty="0"/>
          </a:p>
        </p:txBody>
      </p:sp>
    </p:spTree>
    <p:extLst>
      <p:ext uri="{BB962C8B-B14F-4D97-AF65-F5344CB8AC3E}">
        <p14:creationId xmlns:p14="http://schemas.microsoft.com/office/powerpoint/2010/main" val="13729240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1" name="Google Shape;131;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Rdi : slide conseil scientifique : M kammoun</a:t>
            </a:r>
            <a:endParaRPr/>
          </a:p>
        </p:txBody>
      </p:sp>
    </p:spTree>
    <p:extLst>
      <p:ext uri="{BB962C8B-B14F-4D97-AF65-F5344CB8AC3E}">
        <p14:creationId xmlns:p14="http://schemas.microsoft.com/office/powerpoint/2010/main" val="752388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1785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8271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7834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9124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 name="Google Shape;83;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Taille 54</a:t>
            </a:r>
            <a:endParaRPr/>
          </a:p>
        </p:txBody>
      </p:sp>
    </p:spTree>
    <p:extLst>
      <p:ext uri="{BB962C8B-B14F-4D97-AF65-F5344CB8AC3E}">
        <p14:creationId xmlns:p14="http://schemas.microsoft.com/office/powerpoint/2010/main" val="608458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9694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1524000" y="1122362"/>
            <a:ext cx="9144000" cy="2387601"/>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1" name="Google Shape;11;p10"/>
          <p:cNvSpPr txBox="1">
            <a:spLocks noGrp="1"/>
          </p:cNvSpPr>
          <p:nvPr>
            <p:ph type="body" idx="1"/>
          </p:nvPr>
        </p:nvSpPr>
        <p:spPr>
          <a:xfrm>
            <a:off x="1524000" y="3602037"/>
            <a:ext cx="9144000" cy="1655764"/>
          </a:xfrm>
          <a:prstGeom prst="rect">
            <a:avLst/>
          </a:prstGeom>
          <a:noFill/>
          <a:ln>
            <a:noFill/>
          </a:ln>
        </p:spPr>
        <p:txBody>
          <a:bodyPr spcFirstLastPara="1" wrap="square" lIns="45700" tIns="45700" rIns="45700" bIns="45700" anchor="t" anchorCtr="0">
            <a:normAutofit/>
          </a:bodyPr>
          <a:lstStyle>
            <a:lvl1pPr marL="457200" lvl="0" indent="-228600" algn="ctr">
              <a:lnSpc>
                <a:spcPct val="90000"/>
              </a:lnSpc>
              <a:spcBef>
                <a:spcPts val="1000"/>
              </a:spcBef>
              <a:spcAft>
                <a:spcPts val="0"/>
              </a:spcAft>
              <a:buClr>
                <a:srgbClr val="000000"/>
              </a:buClr>
              <a:buSzPts val="2400"/>
              <a:buFont typeface="Calibri"/>
              <a:buNone/>
              <a:defRPr sz="2400"/>
            </a:lvl1pPr>
            <a:lvl2pPr marL="914400" lvl="1" indent="-228600" algn="ctr">
              <a:lnSpc>
                <a:spcPct val="90000"/>
              </a:lnSpc>
              <a:spcBef>
                <a:spcPts val="1000"/>
              </a:spcBef>
              <a:spcAft>
                <a:spcPts val="0"/>
              </a:spcAft>
              <a:buClr>
                <a:srgbClr val="000000"/>
              </a:buClr>
              <a:buSzPts val="2400"/>
              <a:buFont typeface="Calibri"/>
              <a:buNone/>
              <a:defRPr sz="2400"/>
            </a:lvl2pPr>
            <a:lvl3pPr marL="1371600" lvl="2" indent="-228600" algn="ctr">
              <a:lnSpc>
                <a:spcPct val="90000"/>
              </a:lnSpc>
              <a:spcBef>
                <a:spcPts val="1000"/>
              </a:spcBef>
              <a:spcAft>
                <a:spcPts val="0"/>
              </a:spcAft>
              <a:buClr>
                <a:srgbClr val="000000"/>
              </a:buClr>
              <a:buSzPts val="2400"/>
              <a:buFont typeface="Calibri"/>
              <a:buNone/>
              <a:defRPr sz="2400"/>
            </a:lvl3pPr>
            <a:lvl4pPr marL="1828800" lvl="3" indent="-228600" algn="ctr">
              <a:lnSpc>
                <a:spcPct val="90000"/>
              </a:lnSpc>
              <a:spcBef>
                <a:spcPts val="1000"/>
              </a:spcBef>
              <a:spcAft>
                <a:spcPts val="0"/>
              </a:spcAft>
              <a:buClr>
                <a:srgbClr val="000000"/>
              </a:buClr>
              <a:buSzPts val="2400"/>
              <a:buFont typeface="Calibri"/>
              <a:buNone/>
              <a:defRPr sz="2400"/>
            </a:lvl4pPr>
            <a:lvl5pPr marL="2286000" lvl="4" indent="-228600" algn="ctr">
              <a:lnSpc>
                <a:spcPct val="90000"/>
              </a:lnSpc>
              <a:spcBef>
                <a:spcPts val="1000"/>
              </a:spcBef>
              <a:spcAft>
                <a:spcPts val="0"/>
              </a:spcAft>
              <a:buClr>
                <a:srgbClr val="000000"/>
              </a:buClr>
              <a:buSzPts val="2400"/>
              <a:buFont typeface="Calibri"/>
              <a:buNone/>
              <a:defRPr sz="24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2" name="Google Shape;12;p10"/>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a:lvl1pPr>
            <a:lvl2pPr marL="0" lvl="1" indent="0" algn="r">
              <a:lnSpc>
                <a:spcPct val="100000"/>
              </a:lnSpc>
              <a:spcBef>
                <a:spcPts val="0"/>
              </a:spcBef>
              <a:spcAft>
                <a:spcPts val="0"/>
              </a:spcAft>
              <a:buClr>
                <a:srgbClr val="888888"/>
              </a:buClr>
              <a:buSzPts val="1200"/>
              <a:buFont typeface="Calibri"/>
              <a:buNone/>
              <a:defRPr/>
            </a:lvl2pPr>
            <a:lvl3pPr marL="0" lvl="2" indent="0" algn="r">
              <a:lnSpc>
                <a:spcPct val="100000"/>
              </a:lnSpc>
              <a:spcBef>
                <a:spcPts val="0"/>
              </a:spcBef>
              <a:spcAft>
                <a:spcPts val="0"/>
              </a:spcAft>
              <a:buClr>
                <a:srgbClr val="888888"/>
              </a:buClr>
              <a:buSzPts val="1200"/>
              <a:buFont typeface="Calibri"/>
              <a:buNone/>
              <a:defRPr/>
            </a:lvl3pPr>
            <a:lvl4pPr marL="0" lvl="3" indent="0" algn="r">
              <a:lnSpc>
                <a:spcPct val="100000"/>
              </a:lnSpc>
              <a:spcBef>
                <a:spcPts val="0"/>
              </a:spcBef>
              <a:spcAft>
                <a:spcPts val="0"/>
              </a:spcAft>
              <a:buClr>
                <a:srgbClr val="888888"/>
              </a:buClr>
              <a:buSzPts val="1200"/>
              <a:buFont typeface="Calibri"/>
              <a:buNone/>
              <a:defRPr/>
            </a:lvl4pPr>
            <a:lvl5pPr marL="0" lvl="4" indent="0" algn="r">
              <a:lnSpc>
                <a:spcPct val="100000"/>
              </a:lnSpc>
              <a:spcBef>
                <a:spcPts val="0"/>
              </a:spcBef>
              <a:spcAft>
                <a:spcPts val="0"/>
              </a:spcAft>
              <a:buClr>
                <a:srgbClr val="888888"/>
              </a:buClr>
              <a:buSzPts val="1200"/>
              <a:buFont typeface="Calibri"/>
              <a:buNone/>
              <a:defRPr/>
            </a:lvl5pPr>
            <a:lvl6pPr marL="0" lvl="5" indent="0" algn="r">
              <a:lnSpc>
                <a:spcPct val="100000"/>
              </a:lnSpc>
              <a:spcBef>
                <a:spcPts val="0"/>
              </a:spcBef>
              <a:spcAft>
                <a:spcPts val="0"/>
              </a:spcAft>
              <a:buClr>
                <a:srgbClr val="888888"/>
              </a:buClr>
              <a:buSzPts val="1200"/>
              <a:buFont typeface="Calibri"/>
              <a:buNone/>
              <a:defRPr/>
            </a:lvl6pPr>
            <a:lvl7pPr marL="0" lvl="6" indent="0" algn="r">
              <a:lnSpc>
                <a:spcPct val="100000"/>
              </a:lnSpc>
              <a:spcBef>
                <a:spcPts val="0"/>
              </a:spcBef>
              <a:spcAft>
                <a:spcPts val="0"/>
              </a:spcAft>
              <a:buClr>
                <a:srgbClr val="888888"/>
              </a:buClr>
              <a:buSzPts val="1200"/>
              <a:buFont typeface="Calibri"/>
              <a:buNone/>
              <a:defRPr/>
            </a:lvl7pPr>
            <a:lvl8pPr marL="0" lvl="7" indent="0" algn="r">
              <a:lnSpc>
                <a:spcPct val="100000"/>
              </a:lnSpc>
              <a:spcBef>
                <a:spcPts val="0"/>
              </a:spcBef>
              <a:spcAft>
                <a:spcPts val="0"/>
              </a:spcAft>
              <a:buClr>
                <a:srgbClr val="888888"/>
              </a:buClr>
              <a:buSzPts val="1200"/>
              <a:buFont typeface="Calibri"/>
              <a:buNone/>
              <a:defRPr/>
            </a:lvl8pPr>
            <a:lvl9pPr marL="0" lvl="8" indent="0" algn="r">
              <a:lnSpc>
                <a:spcPct val="100000"/>
              </a:lnSpc>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9" name="Google Shape;49;p19"/>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0" name="Google Shape;50;p19"/>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a:lvl1pPr>
            <a:lvl2pPr marL="0" lvl="1" indent="0" algn="r">
              <a:lnSpc>
                <a:spcPct val="100000"/>
              </a:lnSpc>
              <a:spcBef>
                <a:spcPts val="0"/>
              </a:spcBef>
              <a:spcAft>
                <a:spcPts val="0"/>
              </a:spcAft>
              <a:buClr>
                <a:srgbClr val="888888"/>
              </a:buClr>
              <a:buSzPts val="1200"/>
              <a:buFont typeface="Calibri"/>
              <a:buNone/>
              <a:defRPr/>
            </a:lvl2pPr>
            <a:lvl3pPr marL="0" lvl="2" indent="0" algn="r">
              <a:lnSpc>
                <a:spcPct val="100000"/>
              </a:lnSpc>
              <a:spcBef>
                <a:spcPts val="0"/>
              </a:spcBef>
              <a:spcAft>
                <a:spcPts val="0"/>
              </a:spcAft>
              <a:buClr>
                <a:srgbClr val="888888"/>
              </a:buClr>
              <a:buSzPts val="1200"/>
              <a:buFont typeface="Calibri"/>
              <a:buNone/>
              <a:defRPr/>
            </a:lvl3pPr>
            <a:lvl4pPr marL="0" lvl="3" indent="0" algn="r">
              <a:lnSpc>
                <a:spcPct val="100000"/>
              </a:lnSpc>
              <a:spcBef>
                <a:spcPts val="0"/>
              </a:spcBef>
              <a:spcAft>
                <a:spcPts val="0"/>
              </a:spcAft>
              <a:buClr>
                <a:srgbClr val="888888"/>
              </a:buClr>
              <a:buSzPts val="1200"/>
              <a:buFont typeface="Calibri"/>
              <a:buNone/>
              <a:defRPr/>
            </a:lvl4pPr>
            <a:lvl5pPr marL="0" lvl="4" indent="0" algn="r">
              <a:lnSpc>
                <a:spcPct val="100000"/>
              </a:lnSpc>
              <a:spcBef>
                <a:spcPts val="0"/>
              </a:spcBef>
              <a:spcAft>
                <a:spcPts val="0"/>
              </a:spcAft>
              <a:buClr>
                <a:srgbClr val="888888"/>
              </a:buClr>
              <a:buSzPts val="1200"/>
              <a:buFont typeface="Calibri"/>
              <a:buNone/>
              <a:defRPr/>
            </a:lvl5pPr>
            <a:lvl6pPr marL="0" lvl="5" indent="0" algn="r">
              <a:lnSpc>
                <a:spcPct val="100000"/>
              </a:lnSpc>
              <a:spcBef>
                <a:spcPts val="0"/>
              </a:spcBef>
              <a:spcAft>
                <a:spcPts val="0"/>
              </a:spcAft>
              <a:buClr>
                <a:srgbClr val="888888"/>
              </a:buClr>
              <a:buSzPts val="1200"/>
              <a:buFont typeface="Calibri"/>
              <a:buNone/>
              <a:defRPr/>
            </a:lvl6pPr>
            <a:lvl7pPr marL="0" lvl="6" indent="0" algn="r">
              <a:lnSpc>
                <a:spcPct val="100000"/>
              </a:lnSpc>
              <a:spcBef>
                <a:spcPts val="0"/>
              </a:spcBef>
              <a:spcAft>
                <a:spcPts val="0"/>
              </a:spcAft>
              <a:buClr>
                <a:srgbClr val="888888"/>
              </a:buClr>
              <a:buSzPts val="1200"/>
              <a:buFont typeface="Calibri"/>
              <a:buNone/>
              <a:defRPr/>
            </a:lvl7pPr>
            <a:lvl8pPr marL="0" lvl="7" indent="0" algn="r">
              <a:lnSpc>
                <a:spcPct val="100000"/>
              </a:lnSpc>
              <a:spcBef>
                <a:spcPts val="0"/>
              </a:spcBef>
              <a:spcAft>
                <a:spcPts val="0"/>
              </a:spcAft>
              <a:buClr>
                <a:srgbClr val="888888"/>
              </a:buClr>
              <a:buSzPts val="1200"/>
              <a:buFont typeface="Calibri"/>
              <a:buNone/>
              <a:defRPr/>
            </a:lvl8pPr>
            <a:lvl9pPr marL="0" lvl="8" indent="0" algn="r">
              <a:lnSpc>
                <a:spcPct val="100000"/>
              </a:lnSpc>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51"/>
        <p:cNvGrpSpPr/>
        <p:nvPr/>
      </p:nvGrpSpPr>
      <p:grpSpPr>
        <a:xfrm>
          <a:off x="0" y="0"/>
          <a:ext cx="0" cy="0"/>
          <a:chOff x="0" y="0"/>
          <a:chExt cx="0" cy="0"/>
        </a:xfrm>
      </p:grpSpPr>
      <p:sp>
        <p:nvSpPr>
          <p:cNvPr id="52" name="Google Shape;52;p20"/>
          <p:cNvSpPr txBox="1">
            <a:spLocks noGrp="1"/>
          </p:cNvSpPr>
          <p:nvPr>
            <p:ph type="title"/>
          </p:nvPr>
        </p:nvSpPr>
        <p:spPr>
          <a:xfrm>
            <a:off x="8724900" y="365125"/>
            <a:ext cx="2628900" cy="5811838"/>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3" name="Google Shape;53;p20"/>
          <p:cNvSpPr txBox="1">
            <a:spLocks noGrp="1"/>
          </p:cNvSpPr>
          <p:nvPr>
            <p:ph type="body" idx="1"/>
          </p:nvPr>
        </p:nvSpPr>
        <p:spPr>
          <a:xfrm>
            <a:off x="838200" y="365125"/>
            <a:ext cx="7734300" cy="58118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4" name="Google Shape;54;p20"/>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a:lvl1pPr>
            <a:lvl2pPr marL="0" lvl="1" indent="0" algn="r">
              <a:lnSpc>
                <a:spcPct val="100000"/>
              </a:lnSpc>
              <a:spcBef>
                <a:spcPts val="0"/>
              </a:spcBef>
              <a:spcAft>
                <a:spcPts val="0"/>
              </a:spcAft>
              <a:buClr>
                <a:srgbClr val="888888"/>
              </a:buClr>
              <a:buSzPts val="1200"/>
              <a:buFont typeface="Calibri"/>
              <a:buNone/>
              <a:defRPr/>
            </a:lvl2pPr>
            <a:lvl3pPr marL="0" lvl="2" indent="0" algn="r">
              <a:lnSpc>
                <a:spcPct val="100000"/>
              </a:lnSpc>
              <a:spcBef>
                <a:spcPts val="0"/>
              </a:spcBef>
              <a:spcAft>
                <a:spcPts val="0"/>
              </a:spcAft>
              <a:buClr>
                <a:srgbClr val="888888"/>
              </a:buClr>
              <a:buSzPts val="1200"/>
              <a:buFont typeface="Calibri"/>
              <a:buNone/>
              <a:defRPr/>
            </a:lvl3pPr>
            <a:lvl4pPr marL="0" lvl="3" indent="0" algn="r">
              <a:lnSpc>
                <a:spcPct val="100000"/>
              </a:lnSpc>
              <a:spcBef>
                <a:spcPts val="0"/>
              </a:spcBef>
              <a:spcAft>
                <a:spcPts val="0"/>
              </a:spcAft>
              <a:buClr>
                <a:srgbClr val="888888"/>
              </a:buClr>
              <a:buSzPts val="1200"/>
              <a:buFont typeface="Calibri"/>
              <a:buNone/>
              <a:defRPr/>
            </a:lvl4pPr>
            <a:lvl5pPr marL="0" lvl="4" indent="0" algn="r">
              <a:lnSpc>
                <a:spcPct val="100000"/>
              </a:lnSpc>
              <a:spcBef>
                <a:spcPts val="0"/>
              </a:spcBef>
              <a:spcAft>
                <a:spcPts val="0"/>
              </a:spcAft>
              <a:buClr>
                <a:srgbClr val="888888"/>
              </a:buClr>
              <a:buSzPts val="1200"/>
              <a:buFont typeface="Calibri"/>
              <a:buNone/>
              <a:defRPr/>
            </a:lvl5pPr>
            <a:lvl6pPr marL="0" lvl="5" indent="0" algn="r">
              <a:lnSpc>
                <a:spcPct val="100000"/>
              </a:lnSpc>
              <a:spcBef>
                <a:spcPts val="0"/>
              </a:spcBef>
              <a:spcAft>
                <a:spcPts val="0"/>
              </a:spcAft>
              <a:buClr>
                <a:srgbClr val="888888"/>
              </a:buClr>
              <a:buSzPts val="1200"/>
              <a:buFont typeface="Calibri"/>
              <a:buNone/>
              <a:defRPr/>
            </a:lvl6pPr>
            <a:lvl7pPr marL="0" lvl="6" indent="0" algn="r">
              <a:lnSpc>
                <a:spcPct val="100000"/>
              </a:lnSpc>
              <a:spcBef>
                <a:spcPts val="0"/>
              </a:spcBef>
              <a:spcAft>
                <a:spcPts val="0"/>
              </a:spcAft>
              <a:buClr>
                <a:srgbClr val="888888"/>
              </a:buClr>
              <a:buSzPts val="1200"/>
              <a:buFont typeface="Calibri"/>
              <a:buNone/>
              <a:defRPr/>
            </a:lvl7pPr>
            <a:lvl8pPr marL="0" lvl="7" indent="0" algn="r">
              <a:lnSpc>
                <a:spcPct val="100000"/>
              </a:lnSpc>
              <a:spcBef>
                <a:spcPts val="0"/>
              </a:spcBef>
              <a:spcAft>
                <a:spcPts val="0"/>
              </a:spcAft>
              <a:buClr>
                <a:srgbClr val="888888"/>
              </a:buClr>
              <a:buSzPts val="1200"/>
              <a:buFont typeface="Calibri"/>
              <a:buNone/>
              <a:defRPr/>
            </a:lvl8pPr>
            <a:lvl9pPr marL="0" lvl="8" indent="0" algn="r">
              <a:lnSpc>
                <a:spcPct val="100000"/>
              </a:lnSpc>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tx">
  <p:cSld name="TITLE_AND_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5" name="Google Shape;15;p11"/>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6" name="Google Shape;16;p11"/>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a:lvl1pPr>
            <a:lvl2pPr marL="0" lvl="1" indent="0" algn="r">
              <a:lnSpc>
                <a:spcPct val="100000"/>
              </a:lnSpc>
              <a:spcBef>
                <a:spcPts val="0"/>
              </a:spcBef>
              <a:spcAft>
                <a:spcPts val="0"/>
              </a:spcAft>
              <a:buClr>
                <a:srgbClr val="888888"/>
              </a:buClr>
              <a:buSzPts val="1200"/>
              <a:buFont typeface="Calibri"/>
              <a:buNone/>
              <a:defRPr/>
            </a:lvl2pPr>
            <a:lvl3pPr marL="0" lvl="2" indent="0" algn="r">
              <a:lnSpc>
                <a:spcPct val="100000"/>
              </a:lnSpc>
              <a:spcBef>
                <a:spcPts val="0"/>
              </a:spcBef>
              <a:spcAft>
                <a:spcPts val="0"/>
              </a:spcAft>
              <a:buClr>
                <a:srgbClr val="888888"/>
              </a:buClr>
              <a:buSzPts val="1200"/>
              <a:buFont typeface="Calibri"/>
              <a:buNone/>
              <a:defRPr/>
            </a:lvl3pPr>
            <a:lvl4pPr marL="0" lvl="3" indent="0" algn="r">
              <a:lnSpc>
                <a:spcPct val="100000"/>
              </a:lnSpc>
              <a:spcBef>
                <a:spcPts val="0"/>
              </a:spcBef>
              <a:spcAft>
                <a:spcPts val="0"/>
              </a:spcAft>
              <a:buClr>
                <a:srgbClr val="888888"/>
              </a:buClr>
              <a:buSzPts val="1200"/>
              <a:buFont typeface="Calibri"/>
              <a:buNone/>
              <a:defRPr/>
            </a:lvl4pPr>
            <a:lvl5pPr marL="0" lvl="4" indent="0" algn="r">
              <a:lnSpc>
                <a:spcPct val="100000"/>
              </a:lnSpc>
              <a:spcBef>
                <a:spcPts val="0"/>
              </a:spcBef>
              <a:spcAft>
                <a:spcPts val="0"/>
              </a:spcAft>
              <a:buClr>
                <a:srgbClr val="888888"/>
              </a:buClr>
              <a:buSzPts val="1200"/>
              <a:buFont typeface="Calibri"/>
              <a:buNone/>
              <a:defRPr/>
            </a:lvl5pPr>
            <a:lvl6pPr marL="0" lvl="5" indent="0" algn="r">
              <a:lnSpc>
                <a:spcPct val="100000"/>
              </a:lnSpc>
              <a:spcBef>
                <a:spcPts val="0"/>
              </a:spcBef>
              <a:spcAft>
                <a:spcPts val="0"/>
              </a:spcAft>
              <a:buClr>
                <a:srgbClr val="888888"/>
              </a:buClr>
              <a:buSzPts val="1200"/>
              <a:buFont typeface="Calibri"/>
              <a:buNone/>
              <a:defRPr/>
            </a:lvl6pPr>
            <a:lvl7pPr marL="0" lvl="6" indent="0" algn="r">
              <a:lnSpc>
                <a:spcPct val="100000"/>
              </a:lnSpc>
              <a:spcBef>
                <a:spcPts val="0"/>
              </a:spcBef>
              <a:spcAft>
                <a:spcPts val="0"/>
              </a:spcAft>
              <a:buClr>
                <a:srgbClr val="888888"/>
              </a:buClr>
              <a:buSzPts val="1200"/>
              <a:buFont typeface="Calibri"/>
              <a:buNone/>
              <a:defRPr/>
            </a:lvl7pPr>
            <a:lvl8pPr marL="0" lvl="7" indent="0" algn="r">
              <a:lnSpc>
                <a:spcPct val="100000"/>
              </a:lnSpc>
              <a:spcBef>
                <a:spcPts val="0"/>
              </a:spcBef>
              <a:spcAft>
                <a:spcPts val="0"/>
              </a:spcAft>
              <a:buClr>
                <a:srgbClr val="888888"/>
              </a:buClr>
              <a:buSzPts val="1200"/>
              <a:buFont typeface="Calibri"/>
              <a:buNone/>
              <a:defRPr/>
            </a:lvl8pPr>
            <a:lvl9pPr marL="0" lvl="8" indent="0" algn="r">
              <a:lnSpc>
                <a:spcPct val="100000"/>
              </a:lnSpc>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9" name="Google Shape;19;p12"/>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0" name="Google Shape;20;p1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endParaRPr/>
          </a:p>
        </p:txBody>
      </p:sp>
      <p:sp>
        <p:nvSpPr>
          <p:cNvPr id="21" name="Google Shape;21;p1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endParaRPr/>
          </a:p>
        </p:txBody>
      </p:sp>
      <p:sp>
        <p:nvSpPr>
          <p:cNvPr id="22" name="Google Shape;22;p12"/>
          <p:cNvSpPr txBox="1">
            <a:spLocks noGrp="1"/>
          </p:cNvSpPr>
          <p:nvPr>
            <p:ph type="sldNum" idx="12"/>
          </p:nvPr>
        </p:nvSpPr>
        <p:spPr>
          <a:xfrm>
            <a:off x="11003388" y="6400415"/>
            <a:ext cx="350413" cy="27699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a:lvl1pPr>
            <a:lvl2pPr marL="0" lvl="1" indent="0" algn="r">
              <a:lnSpc>
                <a:spcPct val="100000"/>
              </a:lnSpc>
              <a:spcBef>
                <a:spcPts val="0"/>
              </a:spcBef>
              <a:spcAft>
                <a:spcPts val="0"/>
              </a:spcAft>
              <a:buClr>
                <a:srgbClr val="888888"/>
              </a:buClr>
              <a:buSzPts val="1200"/>
              <a:buFont typeface="Calibri"/>
              <a:buNone/>
              <a:defRPr/>
            </a:lvl2pPr>
            <a:lvl3pPr marL="0" lvl="2" indent="0" algn="r">
              <a:lnSpc>
                <a:spcPct val="100000"/>
              </a:lnSpc>
              <a:spcBef>
                <a:spcPts val="0"/>
              </a:spcBef>
              <a:spcAft>
                <a:spcPts val="0"/>
              </a:spcAft>
              <a:buClr>
                <a:srgbClr val="888888"/>
              </a:buClr>
              <a:buSzPts val="1200"/>
              <a:buFont typeface="Calibri"/>
              <a:buNone/>
              <a:defRPr/>
            </a:lvl3pPr>
            <a:lvl4pPr marL="0" lvl="3" indent="0" algn="r">
              <a:lnSpc>
                <a:spcPct val="100000"/>
              </a:lnSpc>
              <a:spcBef>
                <a:spcPts val="0"/>
              </a:spcBef>
              <a:spcAft>
                <a:spcPts val="0"/>
              </a:spcAft>
              <a:buClr>
                <a:srgbClr val="888888"/>
              </a:buClr>
              <a:buSzPts val="1200"/>
              <a:buFont typeface="Calibri"/>
              <a:buNone/>
              <a:defRPr/>
            </a:lvl4pPr>
            <a:lvl5pPr marL="0" lvl="4" indent="0" algn="r">
              <a:lnSpc>
                <a:spcPct val="100000"/>
              </a:lnSpc>
              <a:spcBef>
                <a:spcPts val="0"/>
              </a:spcBef>
              <a:spcAft>
                <a:spcPts val="0"/>
              </a:spcAft>
              <a:buClr>
                <a:srgbClr val="888888"/>
              </a:buClr>
              <a:buSzPts val="1200"/>
              <a:buFont typeface="Calibri"/>
              <a:buNone/>
              <a:defRPr/>
            </a:lvl5pPr>
            <a:lvl6pPr marL="0" lvl="5" indent="0" algn="r">
              <a:lnSpc>
                <a:spcPct val="100000"/>
              </a:lnSpc>
              <a:spcBef>
                <a:spcPts val="0"/>
              </a:spcBef>
              <a:spcAft>
                <a:spcPts val="0"/>
              </a:spcAft>
              <a:buClr>
                <a:srgbClr val="888888"/>
              </a:buClr>
              <a:buSzPts val="1200"/>
              <a:buFont typeface="Calibri"/>
              <a:buNone/>
              <a:defRPr/>
            </a:lvl6pPr>
            <a:lvl7pPr marL="0" lvl="6" indent="0" algn="r">
              <a:lnSpc>
                <a:spcPct val="100000"/>
              </a:lnSpc>
              <a:spcBef>
                <a:spcPts val="0"/>
              </a:spcBef>
              <a:spcAft>
                <a:spcPts val="0"/>
              </a:spcAft>
              <a:buClr>
                <a:srgbClr val="888888"/>
              </a:buClr>
              <a:buSzPts val="1200"/>
              <a:buFont typeface="Calibri"/>
              <a:buNone/>
              <a:defRPr/>
            </a:lvl7pPr>
            <a:lvl8pPr marL="0" lvl="7" indent="0" algn="r">
              <a:lnSpc>
                <a:spcPct val="100000"/>
              </a:lnSpc>
              <a:spcBef>
                <a:spcPts val="0"/>
              </a:spcBef>
              <a:spcAft>
                <a:spcPts val="0"/>
              </a:spcAft>
              <a:buClr>
                <a:srgbClr val="888888"/>
              </a:buClr>
              <a:buSzPts val="1200"/>
              <a:buFont typeface="Calibri"/>
              <a:buNone/>
              <a:defRPr/>
            </a:lvl8pPr>
            <a:lvl9pPr marL="0" lvl="8" indent="0" algn="r">
              <a:lnSpc>
                <a:spcPct val="100000"/>
              </a:lnSpc>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831850" y="1709738"/>
            <a:ext cx="10515600" cy="2852737"/>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5" name="Google Shape;25;p13"/>
          <p:cNvSpPr txBox="1">
            <a:spLocks noGrp="1"/>
          </p:cNvSpPr>
          <p:nvPr>
            <p:ph type="body" idx="1"/>
          </p:nvPr>
        </p:nvSpPr>
        <p:spPr>
          <a:xfrm>
            <a:off x="831850" y="4589462"/>
            <a:ext cx="10515600" cy="1500189"/>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1000"/>
              </a:spcBef>
              <a:spcAft>
                <a:spcPts val="0"/>
              </a:spcAft>
              <a:buClr>
                <a:srgbClr val="888888"/>
              </a:buClr>
              <a:buSzPts val="2400"/>
              <a:buFont typeface="Calibri"/>
              <a:buNone/>
              <a:defRPr sz="2400">
                <a:solidFill>
                  <a:srgbClr val="888888"/>
                </a:solidFill>
              </a:defRPr>
            </a:lvl2pPr>
            <a:lvl3pPr marL="1371600" lvl="2" indent="-228600" algn="l">
              <a:lnSpc>
                <a:spcPct val="90000"/>
              </a:lnSpc>
              <a:spcBef>
                <a:spcPts val="1000"/>
              </a:spcBef>
              <a:spcAft>
                <a:spcPts val="0"/>
              </a:spcAft>
              <a:buClr>
                <a:srgbClr val="888888"/>
              </a:buClr>
              <a:buSzPts val="2400"/>
              <a:buFont typeface="Calibri"/>
              <a:buNone/>
              <a:defRPr sz="2400">
                <a:solidFill>
                  <a:srgbClr val="888888"/>
                </a:solidFill>
              </a:defRPr>
            </a:lvl3pPr>
            <a:lvl4pPr marL="1828800" lvl="3" indent="-228600" algn="l">
              <a:lnSpc>
                <a:spcPct val="90000"/>
              </a:lnSpc>
              <a:spcBef>
                <a:spcPts val="1000"/>
              </a:spcBef>
              <a:spcAft>
                <a:spcPts val="0"/>
              </a:spcAft>
              <a:buClr>
                <a:srgbClr val="888888"/>
              </a:buClr>
              <a:buSzPts val="2400"/>
              <a:buFont typeface="Calibri"/>
              <a:buNone/>
              <a:defRPr sz="2400">
                <a:solidFill>
                  <a:srgbClr val="888888"/>
                </a:solidFill>
              </a:defRPr>
            </a:lvl4pPr>
            <a:lvl5pPr marL="2286000" lvl="4" indent="-228600" algn="l">
              <a:lnSpc>
                <a:spcPct val="90000"/>
              </a:lnSpc>
              <a:spcBef>
                <a:spcPts val="1000"/>
              </a:spcBef>
              <a:spcAft>
                <a:spcPts val="0"/>
              </a:spcAft>
              <a:buClr>
                <a:srgbClr val="888888"/>
              </a:buClr>
              <a:buSzPts val="2400"/>
              <a:buFont typeface="Calibri"/>
              <a:buNone/>
              <a:defRPr sz="2400">
                <a:solidFill>
                  <a:srgbClr val="888888"/>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6" name="Google Shape;26;p13"/>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a:lvl1pPr>
            <a:lvl2pPr marL="0" lvl="1" indent="0" algn="r">
              <a:lnSpc>
                <a:spcPct val="100000"/>
              </a:lnSpc>
              <a:spcBef>
                <a:spcPts val="0"/>
              </a:spcBef>
              <a:spcAft>
                <a:spcPts val="0"/>
              </a:spcAft>
              <a:buClr>
                <a:srgbClr val="888888"/>
              </a:buClr>
              <a:buSzPts val="1200"/>
              <a:buFont typeface="Calibri"/>
              <a:buNone/>
              <a:defRPr/>
            </a:lvl2pPr>
            <a:lvl3pPr marL="0" lvl="2" indent="0" algn="r">
              <a:lnSpc>
                <a:spcPct val="100000"/>
              </a:lnSpc>
              <a:spcBef>
                <a:spcPts val="0"/>
              </a:spcBef>
              <a:spcAft>
                <a:spcPts val="0"/>
              </a:spcAft>
              <a:buClr>
                <a:srgbClr val="888888"/>
              </a:buClr>
              <a:buSzPts val="1200"/>
              <a:buFont typeface="Calibri"/>
              <a:buNone/>
              <a:defRPr/>
            </a:lvl3pPr>
            <a:lvl4pPr marL="0" lvl="3" indent="0" algn="r">
              <a:lnSpc>
                <a:spcPct val="100000"/>
              </a:lnSpc>
              <a:spcBef>
                <a:spcPts val="0"/>
              </a:spcBef>
              <a:spcAft>
                <a:spcPts val="0"/>
              </a:spcAft>
              <a:buClr>
                <a:srgbClr val="888888"/>
              </a:buClr>
              <a:buSzPts val="1200"/>
              <a:buFont typeface="Calibri"/>
              <a:buNone/>
              <a:defRPr/>
            </a:lvl4pPr>
            <a:lvl5pPr marL="0" lvl="4" indent="0" algn="r">
              <a:lnSpc>
                <a:spcPct val="100000"/>
              </a:lnSpc>
              <a:spcBef>
                <a:spcPts val="0"/>
              </a:spcBef>
              <a:spcAft>
                <a:spcPts val="0"/>
              </a:spcAft>
              <a:buClr>
                <a:srgbClr val="888888"/>
              </a:buClr>
              <a:buSzPts val="1200"/>
              <a:buFont typeface="Calibri"/>
              <a:buNone/>
              <a:defRPr/>
            </a:lvl5pPr>
            <a:lvl6pPr marL="0" lvl="5" indent="0" algn="r">
              <a:lnSpc>
                <a:spcPct val="100000"/>
              </a:lnSpc>
              <a:spcBef>
                <a:spcPts val="0"/>
              </a:spcBef>
              <a:spcAft>
                <a:spcPts val="0"/>
              </a:spcAft>
              <a:buClr>
                <a:srgbClr val="888888"/>
              </a:buClr>
              <a:buSzPts val="1200"/>
              <a:buFont typeface="Calibri"/>
              <a:buNone/>
              <a:defRPr/>
            </a:lvl6pPr>
            <a:lvl7pPr marL="0" lvl="6" indent="0" algn="r">
              <a:lnSpc>
                <a:spcPct val="100000"/>
              </a:lnSpc>
              <a:spcBef>
                <a:spcPts val="0"/>
              </a:spcBef>
              <a:spcAft>
                <a:spcPts val="0"/>
              </a:spcAft>
              <a:buClr>
                <a:srgbClr val="888888"/>
              </a:buClr>
              <a:buSzPts val="1200"/>
              <a:buFont typeface="Calibri"/>
              <a:buNone/>
              <a:defRPr/>
            </a:lvl7pPr>
            <a:lvl8pPr marL="0" lvl="7" indent="0" algn="r">
              <a:lnSpc>
                <a:spcPct val="100000"/>
              </a:lnSpc>
              <a:spcBef>
                <a:spcPts val="0"/>
              </a:spcBef>
              <a:spcAft>
                <a:spcPts val="0"/>
              </a:spcAft>
              <a:buClr>
                <a:srgbClr val="888888"/>
              </a:buClr>
              <a:buSzPts val="1200"/>
              <a:buFont typeface="Calibri"/>
              <a:buNone/>
              <a:defRPr/>
            </a:lvl8pPr>
            <a:lvl9pPr marL="0" lvl="8" indent="0" algn="r">
              <a:lnSpc>
                <a:spcPct val="100000"/>
              </a:lnSpc>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839787" y="365125"/>
            <a:ext cx="10515601"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9" name="Google Shape;29;p14"/>
          <p:cNvSpPr txBox="1">
            <a:spLocks noGrp="1"/>
          </p:cNvSpPr>
          <p:nvPr>
            <p:ph type="body" idx="1"/>
          </p:nvPr>
        </p:nvSpPr>
        <p:spPr>
          <a:xfrm>
            <a:off x="839787" y="1681163"/>
            <a:ext cx="5157790" cy="823914"/>
          </a:xfrm>
          <a:prstGeom prst="rect">
            <a:avLst/>
          </a:prstGeom>
          <a:noFill/>
          <a:ln>
            <a:noFill/>
          </a:ln>
        </p:spPr>
        <p:txBody>
          <a:bodyPr spcFirstLastPara="1" wrap="square" lIns="45700" tIns="45700" rIns="45700" bIns="45700" anchor="b" anchorCtr="0">
            <a:normAutofit/>
          </a:bodyPr>
          <a:lstStyle>
            <a:lvl1pPr marL="457200" lvl="0" indent="-228600" algn="l">
              <a:lnSpc>
                <a:spcPct val="90000"/>
              </a:lnSpc>
              <a:spcBef>
                <a:spcPts val="1000"/>
              </a:spcBef>
              <a:spcAft>
                <a:spcPts val="0"/>
              </a:spcAft>
              <a:buClr>
                <a:srgbClr val="000000"/>
              </a:buClr>
              <a:buSzPts val="2400"/>
              <a:buFont typeface="Calibri"/>
              <a:buNone/>
              <a:defRPr sz="2400" b="1"/>
            </a:lvl1pPr>
            <a:lvl2pPr marL="914400" lvl="1" indent="-228600" algn="l">
              <a:lnSpc>
                <a:spcPct val="90000"/>
              </a:lnSpc>
              <a:spcBef>
                <a:spcPts val="1000"/>
              </a:spcBef>
              <a:spcAft>
                <a:spcPts val="0"/>
              </a:spcAft>
              <a:buClr>
                <a:srgbClr val="000000"/>
              </a:buClr>
              <a:buSzPts val="2400"/>
              <a:buFont typeface="Calibri"/>
              <a:buNone/>
              <a:defRPr sz="2400" b="1"/>
            </a:lvl2pPr>
            <a:lvl3pPr marL="1371600" lvl="2" indent="-228600" algn="l">
              <a:lnSpc>
                <a:spcPct val="90000"/>
              </a:lnSpc>
              <a:spcBef>
                <a:spcPts val="1000"/>
              </a:spcBef>
              <a:spcAft>
                <a:spcPts val="0"/>
              </a:spcAft>
              <a:buClr>
                <a:srgbClr val="000000"/>
              </a:buClr>
              <a:buSzPts val="2400"/>
              <a:buFont typeface="Calibri"/>
              <a:buNone/>
              <a:defRPr sz="2400" b="1"/>
            </a:lvl3pPr>
            <a:lvl4pPr marL="1828800" lvl="3" indent="-228600" algn="l">
              <a:lnSpc>
                <a:spcPct val="90000"/>
              </a:lnSpc>
              <a:spcBef>
                <a:spcPts val="1000"/>
              </a:spcBef>
              <a:spcAft>
                <a:spcPts val="0"/>
              </a:spcAft>
              <a:buClr>
                <a:srgbClr val="000000"/>
              </a:buClr>
              <a:buSzPts val="2400"/>
              <a:buFont typeface="Calibri"/>
              <a:buNone/>
              <a:defRPr sz="2400" b="1"/>
            </a:lvl4pPr>
            <a:lvl5pPr marL="2286000" lvl="4" indent="-228600" algn="l">
              <a:lnSpc>
                <a:spcPct val="90000"/>
              </a:lnSpc>
              <a:spcBef>
                <a:spcPts val="1000"/>
              </a:spcBef>
              <a:spcAft>
                <a:spcPts val="0"/>
              </a:spcAft>
              <a:buClr>
                <a:srgbClr val="000000"/>
              </a:buClr>
              <a:buSzPts val="2400"/>
              <a:buFont typeface="Calibri"/>
              <a:buNone/>
              <a:defRPr sz="24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0" name="Google Shape;30;p14"/>
          <p:cNvSpPr txBox="1">
            <a:spLocks noGrp="1"/>
          </p:cNvSpPr>
          <p:nvPr>
            <p:ph type="body" idx="2"/>
          </p:nvPr>
        </p:nvSpPr>
        <p:spPr>
          <a:xfrm>
            <a:off x="6172200" y="1681163"/>
            <a:ext cx="5183188" cy="823914"/>
          </a:xfrm>
          <a:prstGeom prst="rect">
            <a:avLst/>
          </a:prstGeom>
          <a:noFill/>
          <a:ln>
            <a:noFill/>
          </a:ln>
        </p:spPr>
        <p:txBody>
          <a:bodyPr spcFirstLastPara="1" wrap="square" lIns="45700" tIns="45700" rIns="45700" bIns="45700" anchor="b"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1" name="Google Shape;31;p14"/>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a:lvl1pPr>
            <a:lvl2pPr marL="0" lvl="1" indent="0" algn="r">
              <a:lnSpc>
                <a:spcPct val="100000"/>
              </a:lnSpc>
              <a:spcBef>
                <a:spcPts val="0"/>
              </a:spcBef>
              <a:spcAft>
                <a:spcPts val="0"/>
              </a:spcAft>
              <a:buClr>
                <a:srgbClr val="888888"/>
              </a:buClr>
              <a:buSzPts val="1200"/>
              <a:buFont typeface="Calibri"/>
              <a:buNone/>
              <a:defRPr/>
            </a:lvl2pPr>
            <a:lvl3pPr marL="0" lvl="2" indent="0" algn="r">
              <a:lnSpc>
                <a:spcPct val="100000"/>
              </a:lnSpc>
              <a:spcBef>
                <a:spcPts val="0"/>
              </a:spcBef>
              <a:spcAft>
                <a:spcPts val="0"/>
              </a:spcAft>
              <a:buClr>
                <a:srgbClr val="888888"/>
              </a:buClr>
              <a:buSzPts val="1200"/>
              <a:buFont typeface="Calibri"/>
              <a:buNone/>
              <a:defRPr/>
            </a:lvl3pPr>
            <a:lvl4pPr marL="0" lvl="3" indent="0" algn="r">
              <a:lnSpc>
                <a:spcPct val="100000"/>
              </a:lnSpc>
              <a:spcBef>
                <a:spcPts val="0"/>
              </a:spcBef>
              <a:spcAft>
                <a:spcPts val="0"/>
              </a:spcAft>
              <a:buClr>
                <a:srgbClr val="888888"/>
              </a:buClr>
              <a:buSzPts val="1200"/>
              <a:buFont typeface="Calibri"/>
              <a:buNone/>
              <a:defRPr/>
            </a:lvl4pPr>
            <a:lvl5pPr marL="0" lvl="4" indent="0" algn="r">
              <a:lnSpc>
                <a:spcPct val="100000"/>
              </a:lnSpc>
              <a:spcBef>
                <a:spcPts val="0"/>
              </a:spcBef>
              <a:spcAft>
                <a:spcPts val="0"/>
              </a:spcAft>
              <a:buClr>
                <a:srgbClr val="888888"/>
              </a:buClr>
              <a:buSzPts val="1200"/>
              <a:buFont typeface="Calibri"/>
              <a:buNone/>
              <a:defRPr/>
            </a:lvl5pPr>
            <a:lvl6pPr marL="0" lvl="5" indent="0" algn="r">
              <a:lnSpc>
                <a:spcPct val="100000"/>
              </a:lnSpc>
              <a:spcBef>
                <a:spcPts val="0"/>
              </a:spcBef>
              <a:spcAft>
                <a:spcPts val="0"/>
              </a:spcAft>
              <a:buClr>
                <a:srgbClr val="888888"/>
              </a:buClr>
              <a:buSzPts val="1200"/>
              <a:buFont typeface="Calibri"/>
              <a:buNone/>
              <a:defRPr/>
            </a:lvl6pPr>
            <a:lvl7pPr marL="0" lvl="6" indent="0" algn="r">
              <a:lnSpc>
                <a:spcPct val="100000"/>
              </a:lnSpc>
              <a:spcBef>
                <a:spcPts val="0"/>
              </a:spcBef>
              <a:spcAft>
                <a:spcPts val="0"/>
              </a:spcAft>
              <a:buClr>
                <a:srgbClr val="888888"/>
              </a:buClr>
              <a:buSzPts val="1200"/>
              <a:buFont typeface="Calibri"/>
              <a:buNone/>
              <a:defRPr/>
            </a:lvl7pPr>
            <a:lvl8pPr marL="0" lvl="7" indent="0" algn="r">
              <a:lnSpc>
                <a:spcPct val="100000"/>
              </a:lnSpc>
              <a:spcBef>
                <a:spcPts val="0"/>
              </a:spcBef>
              <a:spcAft>
                <a:spcPts val="0"/>
              </a:spcAft>
              <a:buClr>
                <a:srgbClr val="888888"/>
              </a:buClr>
              <a:buSzPts val="1200"/>
              <a:buFont typeface="Calibri"/>
              <a:buNone/>
              <a:defRPr/>
            </a:lvl8pPr>
            <a:lvl9pPr marL="0" lvl="8" indent="0" algn="r">
              <a:lnSpc>
                <a:spcPct val="100000"/>
              </a:lnSpc>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2"/>
        <p:cNvGrpSpPr/>
        <p:nvPr/>
      </p:nvGrpSpPr>
      <p:grpSpPr>
        <a:xfrm>
          <a:off x="0" y="0"/>
          <a:ext cx="0" cy="0"/>
          <a:chOff x="0" y="0"/>
          <a:chExt cx="0" cy="0"/>
        </a:xfrm>
      </p:grpSpPr>
      <p:sp>
        <p:nvSpPr>
          <p:cNvPr id="33" name="Google Shape;33;p15"/>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4" name="Google Shape;34;p15"/>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a:lvl1pPr>
            <a:lvl2pPr marL="0" lvl="1" indent="0" algn="r">
              <a:lnSpc>
                <a:spcPct val="100000"/>
              </a:lnSpc>
              <a:spcBef>
                <a:spcPts val="0"/>
              </a:spcBef>
              <a:spcAft>
                <a:spcPts val="0"/>
              </a:spcAft>
              <a:buClr>
                <a:srgbClr val="888888"/>
              </a:buClr>
              <a:buSzPts val="1200"/>
              <a:buFont typeface="Calibri"/>
              <a:buNone/>
              <a:defRPr/>
            </a:lvl2pPr>
            <a:lvl3pPr marL="0" lvl="2" indent="0" algn="r">
              <a:lnSpc>
                <a:spcPct val="100000"/>
              </a:lnSpc>
              <a:spcBef>
                <a:spcPts val="0"/>
              </a:spcBef>
              <a:spcAft>
                <a:spcPts val="0"/>
              </a:spcAft>
              <a:buClr>
                <a:srgbClr val="888888"/>
              </a:buClr>
              <a:buSzPts val="1200"/>
              <a:buFont typeface="Calibri"/>
              <a:buNone/>
              <a:defRPr/>
            </a:lvl3pPr>
            <a:lvl4pPr marL="0" lvl="3" indent="0" algn="r">
              <a:lnSpc>
                <a:spcPct val="100000"/>
              </a:lnSpc>
              <a:spcBef>
                <a:spcPts val="0"/>
              </a:spcBef>
              <a:spcAft>
                <a:spcPts val="0"/>
              </a:spcAft>
              <a:buClr>
                <a:srgbClr val="888888"/>
              </a:buClr>
              <a:buSzPts val="1200"/>
              <a:buFont typeface="Calibri"/>
              <a:buNone/>
              <a:defRPr/>
            </a:lvl4pPr>
            <a:lvl5pPr marL="0" lvl="4" indent="0" algn="r">
              <a:lnSpc>
                <a:spcPct val="100000"/>
              </a:lnSpc>
              <a:spcBef>
                <a:spcPts val="0"/>
              </a:spcBef>
              <a:spcAft>
                <a:spcPts val="0"/>
              </a:spcAft>
              <a:buClr>
                <a:srgbClr val="888888"/>
              </a:buClr>
              <a:buSzPts val="1200"/>
              <a:buFont typeface="Calibri"/>
              <a:buNone/>
              <a:defRPr/>
            </a:lvl5pPr>
            <a:lvl6pPr marL="0" lvl="5" indent="0" algn="r">
              <a:lnSpc>
                <a:spcPct val="100000"/>
              </a:lnSpc>
              <a:spcBef>
                <a:spcPts val="0"/>
              </a:spcBef>
              <a:spcAft>
                <a:spcPts val="0"/>
              </a:spcAft>
              <a:buClr>
                <a:srgbClr val="888888"/>
              </a:buClr>
              <a:buSzPts val="1200"/>
              <a:buFont typeface="Calibri"/>
              <a:buNone/>
              <a:defRPr/>
            </a:lvl6pPr>
            <a:lvl7pPr marL="0" lvl="6" indent="0" algn="r">
              <a:lnSpc>
                <a:spcPct val="100000"/>
              </a:lnSpc>
              <a:spcBef>
                <a:spcPts val="0"/>
              </a:spcBef>
              <a:spcAft>
                <a:spcPts val="0"/>
              </a:spcAft>
              <a:buClr>
                <a:srgbClr val="888888"/>
              </a:buClr>
              <a:buSzPts val="1200"/>
              <a:buFont typeface="Calibri"/>
              <a:buNone/>
              <a:defRPr/>
            </a:lvl7pPr>
            <a:lvl8pPr marL="0" lvl="7" indent="0" algn="r">
              <a:lnSpc>
                <a:spcPct val="100000"/>
              </a:lnSpc>
              <a:spcBef>
                <a:spcPts val="0"/>
              </a:spcBef>
              <a:spcAft>
                <a:spcPts val="0"/>
              </a:spcAft>
              <a:buClr>
                <a:srgbClr val="888888"/>
              </a:buClr>
              <a:buSzPts val="1200"/>
              <a:buFont typeface="Calibri"/>
              <a:buNone/>
              <a:defRPr/>
            </a:lvl8pPr>
            <a:lvl9pPr marL="0" lvl="8" indent="0" algn="r">
              <a:lnSpc>
                <a:spcPct val="100000"/>
              </a:lnSpc>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5"/>
        <p:cNvGrpSpPr/>
        <p:nvPr/>
      </p:nvGrpSpPr>
      <p:grpSpPr>
        <a:xfrm>
          <a:off x="0" y="0"/>
          <a:ext cx="0" cy="0"/>
          <a:chOff x="0" y="0"/>
          <a:chExt cx="0" cy="0"/>
        </a:xfrm>
      </p:grpSpPr>
      <p:sp>
        <p:nvSpPr>
          <p:cNvPr id="36" name="Google Shape;36;p16"/>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a:lvl1pPr>
            <a:lvl2pPr marL="0" lvl="1" indent="0" algn="r">
              <a:lnSpc>
                <a:spcPct val="100000"/>
              </a:lnSpc>
              <a:spcBef>
                <a:spcPts val="0"/>
              </a:spcBef>
              <a:spcAft>
                <a:spcPts val="0"/>
              </a:spcAft>
              <a:buClr>
                <a:srgbClr val="888888"/>
              </a:buClr>
              <a:buSzPts val="1200"/>
              <a:buFont typeface="Calibri"/>
              <a:buNone/>
              <a:defRPr/>
            </a:lvl2pPr>
            <a:lvl3pPr marL="0" lvl="2" indent="0" algn="r">
              <a:lnSpc>
                <a:spcPct val="100000"/>
              </a:lnSpc>
              <a:spcBef>
                <a:spcPts val="0"/>
              </a:spcBef>
              <a:spcAft>
                <a:spcPts val="0"/>
              </a:spcAft>
              <a:buClr>
                <a:srgbClr val="888888"/>
              </a:buClr>
              <a:buSzPts val="1200"/>
              <a:buFont typeface="Calibri"/>
              <a:buNone/>
              <a:defRPr/>
            </a:lvl3pPr>
            <a:lvl4pPr marL="0" lvl="3" indent="0" algn="r">
              <a:lnSpc>
                <a:spcPct val="100000"/>
              </a:lnSpc>
              <a:spcBef>
                <a:spcPts val="0"/>
              </a:spcBef>
              <a:spcAft>
                <a:spcPts val="0"/>
              </a:spcAft>
              <a:buClr>
                <a:srgbClr val="888888"/>
              </a:buClr>
              <a:buSzPts val="1200"/>
              <a:buFont typeface="Calibri"/>
              <a:buNone/>
              <a:defRPr/>
            </a:lvl4pPr>
            <a:lvl5pPr marL="0" lvl="4" indent="0" algn="r">
              <a:lnSpc>
                <a:spcPct val="100000"/>
              </a:lnSpc>
              <a:spcBef>
                <a:spcPts val="0"/>
              </a:spcBef>
              <a:spcAft>
                <a:spcPts val="0"/>
              </a:spcAft>
              <a:buClr>
                <a:srgbClr val="888888"/>
              </a:buClr>
              <a:buSzPts val="1200"/>
              <a:buFont typeface="Calibri"/>
              <a:buNone/>
              <a:defRPr/>
            </a:lvl5pPr>
            <a:lvl6pPr marL="0" lvl="5" indent="0" algn="r">
              <a:lnSpc>
                <a:spcPct val="100000"/>
              </a:lnSpc>
              <a:spcBef>
                <a:spcPts val="0"/>
              </a:spcBef>
              <a:spcAft>
                <a:spcPts val="0"/>
              </a:spcAft>
              <a:buClr>
                <a:srgbClr val="888888"/>
              </a:buClr>
              <a:buSzPts val="1200"/>
              <a:buFont typeface="Calibri"/>
              <a:buNone/>
              <a:defRPr/>
            </a:lvl6pPr>
            <a:lvl7pPr marL="0" lvl="6" indent="0" algn="r">
              <a:lnSpc>
                <a:spcPct val="100000"/>
              </a:lnSpc>
              <a:spcBef>
                <a:spcPts val="0"/>
              </a:spcBef>
              <a:spcAft>
                <a:spcPts val="0"/>
              </a:spcAft>
              <a:buClr>
                <a:srgbClr val="888888"/>
              </a:buClr>
              <a:buSzPts val="1200"/>
              <a:buFont typeface="Calibri"/>
              <a:buNone/>
              <a:defRPr/>
            </a:lvl7pPr>
            <a:lvl8pPr marL="0" lvl="7" indent="0" algn="r">
              <a:lnSpc>
                <a:spcPct val="100000"/>
              </a:lnSpc>
              <a:spcBef>
                <a:spcPts val="0"/>
              </a:spcBef>
              <a:spcAft>
                <a:spcPts val="0"/>
              </a:spcAft>
              <a:buClr>
                <a:srgbClr val="888888"/>
              </a:buClr>
              <a:buSzPts val="1200"/>
              <a:buFont typeface="Calibri"/>
              <a:buNone/>
              <a:defRPr/>
            </a:lvl8pPr>
            <a:lvl9pPr marL="0" lvl="8" indent="0" algn="r">
              <a:lnSpc>
                <a:spcPct val="100000"/>
              </a:lnSpc>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37"/>
        <p:cNvGrpSpPr/>
        <p:nvPr/>
      </p:nvGrpSpPr>
      <p:grpSpPr>
        <a:xfrm>
          <a:off x="0" y="0"/>
          <a:ext cx="0" cy="0"/>
          <a:chOff x="0" y="0"/>
          <a:chExt cx="0" cy="0"/>
        </a:xfrm>
      </p:grpSpPr>
      <p:sp>
        <p:nvSpPr>
          <p:cNvPr id="38" name="Google Shape;38;p17"/>
          <p:cNvSpPr txBox="1">
            <a:spLocks noGrp="1"/>
          </p:cNvSpPr>
          <p:nvPr>
            <p:ph type="title"/>
          </p:nvPr>
        </p:nvSpPr>
        <p:spPr>
          <a:xfrm>
            <a:off x="839787" y="457200"/>
            <a:ext cx="3932240"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9" name="Google Shape;39;p17"/>
          <p:cNvSpPr txBox="1">
            <a:spLocks noGrp="1"/>
          </p:cNvSpPr>
          <p:nvPr>
            <p:ph type="body" idx="1"/>
          </p:nvPr>
        </p:nvSpPr>
        <p:spPr>
          <a:xfrm>
            <a:off x="5183187" y="987425"/>
            <a:ext cx="6172202" cy="4873625"/>
          </a:xfrm>
          <a:prstGeom prst="rect">
            <a:avLst/>
          </a:prstGeom>
          <a:noFill/>
          <a:ln>
            <a:noFill/>
          </a:ln>
        </p:spPr>
        <p:txBody>
          <a:bodyPr spcFirstLastPara="1" wrap="square" lIns="45700" tIns="45700" rIns="45700" bIns="45700" anchor="t" anchorCtr="0">
            <a:normAutofit/>
          </a:bodyPr>
          <a:lstStyle>
            <a:lvl1pPr marL="457200" lvl="0" indent="-431800" algn="l">
              <a:lnSpc>
                <a:spcPct val="90000"/>
              </a:lnSpc>
              <a:spcBef>
                <a:spcPts val="1000"/>
              </a:spcBef>
              <a:spcAft>
                <a:spcPts val="0"/>
              </a:spcAft>
              <a:buClr>
                <a:srgbClr val="000000"/>
              </a:buClr>
              <a:buSzPts val="3200"/>
              <a:buChar char="•"/>
              <a:defRPr sz="3200"/>
            </a:lvl1pPr>
            <a:lvl2pPr marL="914400" lvl="1" indent="-431800" algn="l">
              <a:lnSpc>
                <a:spcPct val="90000"/>
              </a:lnSpc>
              <a:spcBef>
                <a:spcPts val="1000"/>
              </a:spcBef>
              <a:spcAft>
                <a:spcPts val="0"/>
              </a:spcAft>
              <a:buClr>
                <a:srgbClr val="000000"/>
              </a:buClr>
              <a:buSzPts val="3200"/>
              <a:buChar char="•"/>
              <a:defRPr sz="3200"/>
            </a:lvl2pPr>
            <a:lvl3pPr marL="1371600" lvl="2" indent="-431800" algn="l">
              <a:lnSpc>
                <a:spcPct val="90000"/>
              </a:lnSpc>
              <a:spcBef>
                <a:spcPts val="1000"/>
              </a:spcBef>
              <a:spcAft>
                <a:spcPts val="0"/>
              </a:spcAft>
              <a:buClr>
                <a:srgbClr val="000000"/>
              </a:buClr>
              <a:buSzPts val="3200"/>
              <a:buChar char="•"/>
              <a:defRPr sz="3200"/>
            </a:lvl3pPr>
            <a:lvl4pPr marL="1828800" lvl="3" indent="-431800" algn="l">
              <a:lnSpc>
                <a:spcPct val="90000"/>
              </a:lnSpc>
              <a:spcBef>
                <a:spcPts val="1000"/>
              </a:spcBef>
              <a:spcAft>
                <a:spcPts val="0"/>
              </a:spcAft>
              <a:buClr>
                <a:srgbClr val="000000"/>
              </a:buClr>
              <a:buSzPts val="3200"/>
              <a:buChar char="•"/>
              <a:defRPr sz="3200"/>
            </a:lvl4pPr>
            <a:lvl5pPr marL="2286000" lvl="4" indent="-431800" algn="l">
              <a:lnSpc>
                <a:spcPct val="90000"/>
              </a:lnSpc>
              <a:spcBef>
                <a:spcPts val="1000"/>
              </a:spcBef>
              <a:spcAft>
                <a:spcPts val="0"/>
              </a:spcAft>
              <a:buClr>
                <a:srgbClr val="000000"/>
              </a:buClr>
              <a:buSzPts val="3200"/>
              <a:buChar char="•"/>
              <a:defRPr sz="32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0" name="Google Shape;40;p17"/>
          <p:cNvSpPr txBox="1">
            <a:spLocks noGrp="1"/>
          </p:cNvSpPr>
          <p:nvPr>
            <p:ph type="body" idx="2"/>
          </p:nvPr>
        </p:nvSpPr>
        <p:spPr>
          <a:xfrm>
            <a:off x="839787" y="2057400"/>
            <a:ext cx="3932238" cy="381158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1" name="Google Shape;41;p17"/>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a:lvl1pPr>
            <a:lvl2pPr marL="0" lvl="1" indent="0" algn="r">
              <a:lnSpc>
                <a:spcPct val="100000"/>
              </a:lnSpc>
              <a:spcBef>
                <a:spcPts val="0"/>
              </a:spcBef>
              <a:spcAft>
                <a:spcPts val="0"/>
              </a:spcAft>
              <a:buClr>
                <a:srgbClr val="888888"/>
              </a:buClr>
              <a:buSzPts val="1200"/>
              <a:buFont typeface="Calibri"/>
              <a:buNone/>
              <a:defRPr/>
            </a:lvl2pPr>
            <a:lvl3pPr marL="0" lvl="2" indent="0" algn="r">
              <a:lnSpc>
                <a:spcPct val="100000"/>
              </a:lnSpc>
              <a:spcBef>
                <a:spcPts val="0"/>
              </a:spcBef>
              <a:spcAft>
                <a:spcPts val="0"/>
              </a:spcAft>
              <a:buClr>
                <a:srgbClr val="888888"/>
              </a:buClr>
              <a:buSzPts val="1200"/>
              <a:buFont typeface="Calibri"/>
              <a:buNone/>
              <a:defRPr/>
            </a:lvl3pPr>
            <a:lvl4pPr marL="0" lvl="3" indent="0" algn="r">
              <a:lnSpc>
                <a:spcPct val="100000"/>
              </a:lnSpc>
              <a:spcBef>
                <a:spcPts val="0"/>
              </a:spcBef>
              <a:spcAft>
                <a:spcPts val="0"/>
              </a:spcAft>
              <a:buClr>
                <a:srgbClr val="888888"/>
              </a:buClr>
              <a:buSzPts val="1200"/>
              <a:buFont typeface="Calibri"/>
              <a:buNone/>
              <a:defRPr/>
            </a:lvl4pPr>
            <a:lvl5pPr marL="0" lvl="4" indent="0" algn="r">
              <a:lnSpc>
                <a:spcPct val="100000"/>
              </a:lnSpc>
              <a:spcBef>
                <a:spcPts val="0"/>
              </a:spcBef>
              <a:spcAft>
                <a:spcPts val="0"/>
              </a:spcAft>
              <a:buClr>
                <a:srgbClr val="888888"/>
              </a:buClr>
              <a:buSzPts val="1200"/>
              <a:buFont typeface="Calibri"/>
              <a:buNone/>
              <a:defRPr/>
            </a:lvl5pPr>
            <a:lvl6pPr marL="0" lvl="5" indent="0" algn="r">
              <a:lnSpc>
                <a:spcPct val="100000"/>
              </a:lnSpc>
              <a:spcBef>
                <a:spcPts val="0"/>
              </a:spcBef>
              <a:spcAft>
                <a:spcPts val="0"/>
              </a:spcAft>
              <a:buClr>
                <a:srgbClr val="888888"/>
              </a:buClr>
              <a:buSzPts val="1200"/>
              <a:buFont typeface="Calibri"/>
              <a:buNone/>
              <a:defRPr/>
            </a:lvl6pPr>
            <a:lvl7pPr marL="0" lvl="6" indent="0" algn="r">
              <a:lnSpc>
                <a:spcPct val="100000"/>
              </a:lnSpc>
              <a:spcBef>
                <a:spcPts val="0"/>
              </a:spcBef>
              <a:spcAft>
                <a:spcPts val="0"/>
              </a:spcAft>
              <a:buClr>
                <a:srgbClr val="888888"/>
              </a:buClr>
              <a:buSzPts val="1200"/>
              <a:buFont typeface="Calibri"/>
              <a:buNone/>
              <a:defRPr/>
            </a:lvl7pPr>
            <a:lvl8pPr marL="0" lvl="7" indent="0" algn="r">
              <a:lnSpc>
                <a:spcPct val="100000"/>
              </a:lnSpc>
              <a:spcBef>
                <a:spcPts val="0"/>
              </a:spcBef>
              <a:spcAft>
                <a:spcPts val="0"/>
              </a:spcAft>
              <a:buClr>
                <a:srgbClr val="888888"/>
              </a:buClr>
              <a:buSzPts val="1200"/>
              <a:buFont typeface="Calibri"/>
              <a:buNone/>
              <a:defRPr/>
            </a:lvl8pPr>
            <a:lvl9pPr marL="0" lvl="8" indent="0" algn="r">
              <a:lnSpc>
                <a:spcPct val="100000"/>
              </a:lnSpc>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42"/>
        <p:cNvGrpSpPr/>
        <p:nvPr/>
      </p:nvGrpSpPr>
      <p:grpSpPr>
        <a:xfrm>
          <a:off x="0" y="0"/>
          <a:ext cx="0" cy="0"/>
          <a:chOff x="0" y="0"/>
          <a:chExt cx="0" cy="0"/>
        </a:xfrm>
      </p:grpSpPr>
      <p:sp>
        <p:nvSpPr>
          <p:cNvPr id="43" name="Google Shape;43;p18"/>
          <p:cNvSpPr txBox="1">
            <a:spLocks noGrp="1"/>
          </p:cNvSpPr>
          <p:nvPr>
            <p:ph type="title"/>
          </p:nvPr>
        </p:nvSpPr>
        <p:spPr>
          <a:xfrm>
            <a:off x="839787" y="457200"/>
            <a:ext cx="3932240"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4" name="Google Shape;44;p18"/>
          <p:cNvSpPr>
            <a:spLocks noGrp="1"/>
          </p:cNvSpPr>
          <p:nvPr>
            <p:ph type="pic" idx="2"/>
          </p:nvPr>
        </p:nvSpPr>
        <p:spPr>
          <a:xfrm>
            <a:off x="5183187" y="987425"/>
            <a:ext cx="6172202"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R="0" lvl="1"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R="0" lvl="2"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R="0" lvl="3"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R="0" lvl="4"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R="0" lvl="5"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R="0" lvl="6"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R="0" lvl="7"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R="0" lvl="8"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45" name="Google Shape;45;p18"/>
          <p:cNvSpPr txBox="1">
            <a:spLocks noGrp="1"/>
          </p:cNvSpPr>
          <p:nvPr>
            <p:ph type="body" idx="1"/>
          </p:nvPr>
        </p:nvSpPr>
        <p:spPr>
          <a:xfrm>
            <a:off x="839787" y="2057400"/>
            <a:ext cx="3932240" cy="381158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Calibri"/>
              <a:buNone/>
              <a:defRPr sz="1600"/>
            </a:lvl1pPr>
            <a:lvl2pPr marL="914400" lvl="1" indent="-228600" algn="l">
              <a:lnSpc>
                <a:spcPct val="90000"/>
              </a:lnSpc>
              <a:spcBef>
                <a:spcPts val="1000"/>
              </a:spcBef>
              <a:spcAft>
                <a:spcPts val="0"/>
              </a:spcAft>
              <a:buClr>
                <a:srgbClr val="000000"/>
              </a:buClr>
              <a:buSzPts val="1600"/>
              <a:buFont typeface="Calibri"/>
              <a:buNone/>
              <a:defRPr sz="1600"/>
            </a:lvl2pPr>
            <a:lvl3pPr marL="1371600" lvl="2" indent="-228600" algn="l">
              <a:lnSpc>
                <a:spcPct val="90000"/>
              </a:lnSpc>
              <a:spcBef>
                <a:spcPts val="1000"/>
              </a:spcBef>
              <a:spcAft>
                <a:spcPts val="0"/>
              </a:spcAft>
              <a:buClr>
                <a:srgbClr val="000000"/>
              </a:buClr>
              <a:buSzPts val="1600"/>
              <a:buFont typeface="Calibri"/>
              <a:buNone/>
              <a:defRPr sz="1600"/>
            </a:lvl3pPr>
            <a:lvl4pPr marL="1828800" lvl="3" indent="-228600" algn="l">
              <a:lnSpc>
                <a:spcPct val="90000"/>
              </a:lnSpc>
              <a:spcBef>
                <a:spcPts val="1000"/>
              </a:spcBef>
              <a:spcAft>
                <a:spcPts val="0"/>
              </a:spcAft>
              <a:buClr>
                <a:srgbClr val="000000"/>
              </a:buClr>
              <a:buSzPts val="1600"/>
              <a:buFont typeface="Calibri"/>
              <a:buNone/>
              <a:defRPr sz="1600"/>
            </a:lvl4pPr>
            <a:lvl5pPr marL="2286000" lvl="4" indent="-228600" algn="l">
              <a:lnSpc>
                <a:spcPct val="90000"/>
              </a:lnSpc>
              <a:spcBef>
                <a:spcPts val="1000"/>
              </a:spcBef>
              <a:spcAft>
                <a:spcPts val="0"/>
              </a:spcAft>
              <a:buClr>
                <a:srgbClr val="000000"/>
              </a:buClr>
              <a:buSzPts val="1600"/>
              <a:buFont typeface="Calibri"/>
              <a:buNone/>
              <a:defRPr sz="16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6" name="Google Shape;46;p18"/>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a:lvl1pPr>
            <a:lvl2pPr marL="0" lvl="1" indent="0" algn="r">
              <a:lnSpc>
                <a:spcPct val="100000"/>
              </a:lnSpc>
              <a:spcBef>
                <a:spcPts val="0"/>
              </a:spcBef>
              <a:spcAft>
                <a:spcPts val="0"/>
              </a:spcAft>
              <a:buClr>
                <a:srgbClr val="888888"/>
              </a:buClr>
              <a:buSzPts val="1200"/>
              <a:buFont typeface="Calibri"/>
              <a:buNone/>
              <a:defRPr/>
            </a:lvl2pPr>
            <a:lvl3pPr marL="0" lvl="2" indent="0" algn="r">
              <a:lnSpc>
                <a:spcPct val="100000"/>
              </a:lnSpc>
              <a:spcBef>
                <a:spcPts val="0"/>
              </a:spcBef>
              <a:spcAft>
                <a:spcPts val="0"/>
              </a:spcAft>
              <a:buClr>
                <a:srgbClr val="888888"/>
              </a:buClr>
              <a:buSzPts val="1200"/>
              <a:buFont typeface="Calibri"/>
              <a:buNone/>
              <a:defRPr/>
            </a:lvl3pPr>
            <a:lvl4pPr marL="0" lvl="3" indent="0" algn="r">
              <a:lnSpc>
                <a:spcPct val="100000"/>
              </a:lnSpc>
              <a:spcBef>
                <a:spcPts val="0"/>
              </a:spcBef>
              <a:spcAft>
                <a:spcPts val="0"/>
              </a:spcAft>
              <a:buClr>
                <a:srgbClr val="888888"/>
              </a:buClr>
              <a:buSzPts val="1200"/>
              <a:buFont typeface="Calibri"/>
              <a:buNone/>
              <a:defRPr/>
            </a:lvl4pPr>
            <a:lvl5pPr marL="0" lvl="4" indent="0" algn="r">
              <a:lnSpc>
                <a:spcPct val="100000"/>
              </a:lnSpc>
              <a:spcBef>
                <a:spcPts val="0"/>
              </a:spcBef>
              <a:spcAft>
                <a:spcPts val="0"/>
              </a:spcAft>
              <a:buClr>
                <a:srgbClr val="888888"/>
              </a:buClr>
              <a:buSzPts val="1200"/>
              <a:buFont typeface="Calibri"/>
              <a:buNone/>
              <a:defRPr/>
            </a:lvl5pPr>
            <a:lvl6pPr marL="0" lvl="5" indent="0" algn="r">
              <a:lnSpc>
                <a:spcPct val="100000"/>
              </a:lnSpc>
              <a:spcBef>
                <a:spcPts val="0"/>
              </a:spcBef>
              <a:spcAft>
                <a:spcPts val="0"/>
              </a:spcAft>
              <a:buClr>
                <a:srgbClr val="888888"/>
              </a:buClr>
              <a:buSzPts val="1200"/>
              <a:buFont typeface="Calibri"/>
              <a:buNone/>
              <a:defRPr/>
            </a:lvl6pPr>
            <a:lvl7pPr marL="0" lvl="6" indent="0" algn="r">
              <a:lnSpc>
                <a:spcPct val="100000"/>
              </a:lnSpc>
              <a:spcBef>
                <a:spcPts val="0"/>
              </a:spcBef>
              <a:spcAft>
                <a:spcPts val="0"/>
              </a:spcAft>
              <a:buClr>
                <a:srgbClr val="888888"/>
              </a:buClr>
              <a:buSzPts val="1200"/>
              <a:buFont typeface="Calibri"/>
              <a:buNone/>
              <a:defRPr/>
            </a:lvl7pPr>
            <a:lvl8pPr marL="0" lvl="7" indent="0" algn="r">
              <a:lnSpc>
                <a:spcPct val="100000"/>
              </a:lnSpc>
              <a:spcBef>
                <a:spcPts val="0"/>
              </a:spcBef>
              <a:spcAft>
                <a:spcPts val="0"/>
              </a:spcAft>
              <a:buClr>
                <a:srgbClr val="888888"/>
              </a:buClr>
              <a:buSzPts val="1200"/>
              <a:buFont typeface="Calibri"/>
              <a:buNone/>
              <a:defRPr/>
            </a:lvl8pPr>
            <a:lvl9pPr marL="0" lvl="8" indent="0" algn="r">
              <a:lnSpc>
                <a:spcPct val="100000"/>
              </a:lnSpc>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8" name="Google Shape;8;p9"/>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43.png"/><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1"/>
          <p:cNvGrpSpPr/>
          <p:nvPr/>
        </p:nvGrpSpPr>
        <p:grpSpPr>
          <a:xfrm>
            <a:off x="0" y="0"/>
            <a:ext cx="12504712" cy="6858000"/>
            <a:chOff x="0" y="0"/>
            <a:chExt cx="12192000" cy="6858000"/>
          </a:xfrm>
        </p:grpSpPr>
        <p:sp>
          <p:nvSpPr>
            <p:cNvPr id="60" name="Google Shape;60;p1"/>
            <p:cNvSpPr/>
            <p:nvPr/>
          </p:nvSpPr>
          <p:spPr>
            <a:xfrm>
              <a:off x="0" y="0"/>
              <a:ext cx="12192000" cy="6858000"/>
            </a:xfrm>
            <a:prstGeom prst="rect">
              <a:avLst/>
            </a:prstGeom>
            <a:blipFill rotWithShape="1">
              <a:blip r:embed="rId3">
                <a:alphaModFix/>
              </a:blip>
              <a:tile tx="0" ty="0" sx="100000" sy="100000" flip="none" algn="tl"/>
            </a:blip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61" name="Google Shape;61;p1" descr="image2.png"/>
            <p:cNvPicPr preferRelativeResize="0"/>
            <p:nvPr/>
          </p:nvPicPr>
          <p:blipFill rotWithShape="1">
            <a:blip r:embed="rId4">
              <a:alphaModFix/>
            </a:blip>
            <a:srcRect/>
            <a:stretch/>
          </p:blipFill>
          <p:spPr>
            <a:xfrm>
              <a:off x="0" y="0"/>
              <a:ext cx="12192000" cy="6858000"/>
            </a:xfrm>
            <a:prstGeom prst="rect">
              <a:avLst/>
            </a:prstGeom>
            <a:noFill/>
            <a:ln>
              <a:noFill/>
            </a:ln>
          </p:spPr>
        </p:pic>
      </p:grpSp>
      <p:pic>
        <p:nvPicPr>
          <p:cNvPr id="62" name="Google Shape;62;p1" descr="Picture 3"/>
          <p:cNvPicPr preferRelativeResize="0"/>
          <p:nvPr/>
        </p:nvPicPr>
        <p:blipFill rotWithShape="1">
          <a:blip r:embed="rId5">
            <a:alphaModFix/>
          </a:blip>
          <a:srcRect/>
          <a:stretch/>
        </p:blipFill>
        <p:spPr>
          <a:xfrm>
            <a:off x="9531349" y="5703304"/>
            <a:ext cx="1322882" cy="934816"/>
          </a:xfrm>
          <a:prstGeom prst="rect">
            <a:avLst/>
          </a:prstGeom>
          <a:noFill/>
          <a:ln>
            <a:noFill/>
          </a:ln>
        </p:spPr>
      </p:pic>
      <p:pic>
        <p:nvPicPr>
          <p:cNvPr id="63" name="Google Shape;63;p1" descr="Picture 3"/>
          <p:cNvPicPr preferRelativeResize="0"/>
          <p:nvPr/>
        </p:nvPicPr>
        <p:blipFill rotWithShape="1">
          <a:blip r:embed="rId6">
            <a:alphaModFix/>
          </a:blip>
          <a:srcRect/>
          <a:stretch/>
        </p:blipFill>
        <p:spPr>
          <a:xfrm flipH="1">
            <a:off x="8558979" y="-41780"/>
            <a:ext cx="3978841" cy="2344124"/>
          </a:xfrm>
          <a:prstGeom prst="rect">
            <a:avLst/>
          </a:prstGeom>
          <a:noFill/>
          <a:ln>
            <a:noFill/>
          </a:ln>
        </p:spPr>
      </p:pic>
      <p:pic>
        <p:nvPicPr>
          <p:cNvPr id="64" name="Google Shape;64;p1" descr="Image 11"/>
          <p:cNvPicPr preferRelativeResize="0"/>
          <p:nvPr/>
        </p:nvPicPr>
        <p:blipFill rotWithShape="1">
          <a:blip r:embed="rId7">
            <a:alphaModFix/>
          </a:blip>
          <a:srcRect/>
          <a:stretch/>
        </p:blipFill>
        <p:spPr>
          <a:xfrm>
            <a:off x="1962681" y="5707210"/>
            <a:ext cx="1943102" cy="876302"/>
          </a:xfrm>
          <a:prstGeom prst="rect">
            <a:avLst/>
          </a:prstGeom>
          <a:noFill/>
          <a:ln>
            <a:noFill/>
          </a:ln>
        </p:spPr>
      </p:pic>
      <p:sp>
        <p:nvSpPr>
          <p:cNvPr id="65" name="Google Shape;65;p1"/>
          <p:cNvSpPr txBox="1">
            <a:spLocks noGrp="1"/>
          </p:cNvSpPr>
          <p:nvPr>
            <p:ph type="subTitle" idx="4294967295"/>
          </p:nvPr>
        </p:nvSpPr>
        <p:spPr>
          <a:xfrm>
            <a:off x="-8" y="2584049"/>
            <a:ext cx="12192000" cy="711600"/>
          </a:xfrm>
          <a:prstGeom prst="rect">
            <a:avLst/>
          </a:prstGeom>
          <a:noFill/>
          <a:ln>
            <a:noFill/>
          </a:ln>
        </p:spPr>
        <p:txBody>
          <a:bodyPr spcFirstLastPara="1" wrap="square" lIns="45700" tIns="45700" rIns="45700" bIns="45700" anchor="t" anchorCtr="0">
            <a:noAutofit/>
          </a:bodyPr>
          <a:lstStyle/>
          <a:p>
            <a:pPr marL="0" marR="0" lvl="0" indent="0" algn="ctr" rtl="0">
              <a:lnSpc>
                <a:spcPct val="72000"/>
              </a:lnSpc>
              <a:spcBef>
                <a:spcPts val="0"/>
              </a:spcBef>
              <a:spcAft>
                <a:spcPts val="0"/>
              </a:spcAft>
              <a:buClr>
                <a:srgbClr val="000000"/>
              </a:buClr>
              <a:buSzPts val="6600"/>
              <a:buFont typeface="Arial"/>
              <a:buNone/>
            </a:pPr>
            <a:r>
              <a:rPr lang="fr-FR" sz="6600" b="1" i="0" u="none" strike="noStrike" cap="none" dirty="0">
                <a:solidFill>
                  <a:srgbClr val="000000"/>
                </a:solidFill>
                <a:latin typeface="Calibri"/>
                <a:ea typeface="Calibri"/>
                <a:cs typeface="Calibri"/>
                <a:sym typeface="Calibri"/>
              </a:rPr>
              <a:t>Vue d’ensemble : Laravel 9 </a:t>
            </a:r>
            <a:endParaRPr sz="6600" b="1" i="0" u="none" strike="noStrike" cap="none" dirty="0">
              <a:solidFill>
                <a:srgbClr val="000000"/>
              </a:solidFill>
              <a:latin typeface="Calibri"/>
              <a:ea typeface="Calibri"/>
              <a:cs typeface="Calibri"/>
              <a:sym typeface="Calibri"/>
            </a:endParaRPr>
          </a:p>
        </p:txBody>
      </p:sp>
      <p:pic>
        <p:nvPicPr>
          <p:cNvPr id="66" name="Google Shape;66;p1" descr="C:\Users\faten\Desktop\CA-19\EURACE.png"/>
          <p:cNvPicPr preferRelativeResize="0"/>
          <p:nvPr/>
        </p:nvPicPr>
        <p:blipFill rotWithShape="1">
          <a:blip r:embed="rId8">
            <a:alphaModFix/>
          </a:blip>
          <a:srcRect/>
          <a:stretch/>
        </p:blipFill>
        <p:spPr>
          <a:xfrm>
            <a:off x="4367808" y="5898412"/>
            <a:ext cx="2731194" cy="544601"/>
          </a:xfrm>
          <a:prstGeom prst="rect">
            <a:avLst/>
          </a:prstGeom>
          <a:noFill/>
          <a:ln>
            <a:noFill/>
          </a:ln>
        </p:spPr>
      </p:pic>
      <p:pic>
        <p:nvPicPr>
          <p:cNvPr id="67" name="Google Shape;67;p1" descr="C:\Users\faten\Desktop\CA-19\CGE.png"/>
          <p:cNvPicPr preferRelativeResize="0"/>
          <p:nvPr/>
        </p:nvPicPr>
        <p:blipFill rotWithShape="1">
          <a:blip r:embed="rId9">
            <a:alphaModFix/>
          </a:blip>
          <a:srcRect/>
          <a:stretch/>
        </p:blipFill>
        <p:spPr>
          <a:xfrm>
            <a:off x="7392144" y="5857579"/>
            <a:ext cx="1728192" cy="583745"/>
          </a:xfrm>
          <a:prstGeom prst="rect">
            <a:avLst/>
          </a:prstGeom>
          <a:noFill/>
          <a:ln>
            <a:noFill/>
          </a:ln>
        </p:spPr>
      </p:pic>
      <p:sp>
        <p:nvSpPr>
          <p:cNvPr id="68" name="Google Shape;68;p1"/>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1</a:t>
            </a:fld>
            <a:endParaRPr/>
          </a:p>
        </p:txBody>
      </p:sp>
      <p:pic>
        <p:nvPicPr>
          <p:cNvPr id="69" name="Google Shape;69;p1"/>
          <p:cNvPicPr preferRelativeResize="0"/>
          <p:nvPr/>
        </p:nvPicPr>
        <p:blipFill>
          <a:blip r:embed="rId10">
            <a:alphaModFix/>
          </a:blip>
          <a:stretch>
            <a:fillRect/>
          </a:stretch>
        </p:blipFill>
        <p:spPr>
          <a:xfrm>
            <a:off x="125175" y="294100"/>
            <a:ext cx="4832320" cy="1750425"/>
          </a:xfrm>
          <a:prstGeom prst="rect">
            <a:avLst/>
          </a:prstGeom>
          <a:noFill/>
          <a:ln>
            <a:noFill/>
          </a:ln>
        </p:spPr>
      </p:pic>
      <p:sp>
        <p:nvSpPr>
          <p:cNvPr id="13" name="Google Shape;94;p1"/>
          <p:cNvSpPr txBox="1"/>
          <p:nvPr/>
        </p:nvSpPr>
        <p:spPr>
          <a:xfrm>
            <a:off x="1387476" y="3124201"/>
            <a:ext cx="9280525" cy="1030287"/>
          </a:xfrm>
          <a:prstGeom prst="rect">
            <a:avLst/>
          </a:prstGeom>
          <a:noFill/>
          <a:ln>
            <a:noFill/>
          </a:ln>
        </p:spPr>
        <p:txBody>
          <a:bodyPr spcFirstLastPara="1" wrap="square" lIns="91425" tIns="45700" rIns="91425" bIns="45700" anchor="ctr" anchorCtr="0">
            <a:normAutofit/>
          </a:bodyPr>
          <a:lstStyle/>
          <a:p>
            <a:pPr algn="ctr">
              <a:buClr>
                <a:srgbClr val="C00000"/>
              </a:buClr>
              <a:buSzPts val="4700"/>
            </a:pPr>
            <a:r>
              <a:rPr lang="en-US" sz="4700" b="1" dirty="0">
                <a:solidFill>
                  <a:srgbClr val="C00000"/>
                </a:solidFill>
                <a:latin typeface="Calibri"/>
                <a:ea typeface="Calibri"/>
                <a:cs typeface="Calibri"/>
                <a:sym typeface="Calibri"/>
              </a:rPr>
              <a:t>UP Web</a:t>
            </a:r>
            <a:endParaRPr dirty="0"/>
          </a:p>
        </p:txBody>
      </p:sp>
      <p:sp>
        <p:nvSpPr>
          <p:cNvPr id="14" name="Google Shape;99;p1"/>
          <p:cNvSpPr txBox="1"/>
          <p:nvPr/>
        </p:nvSpPr>
        <p:spPr>
          <a:xfrm>
            <a:off x="2667000" y="5105401"/>
            <a:ext cx="6781800" cy="307736"/>
          </a:xfrm>
          <a:prstGeom prst="rect">
            <a:avLst/>
          </a:prstGeom>
          <a:noFill/>
          <a:ln>
            <a:noFill/>
          </a:ln>
        </p:spPr>
        <p:txBody>
          <a:bodyPr spcFirstLastPara="1" wrap="square" lIns="91425" tIns="45700" rIns="91425" bIns="45700" anchor="t" anchorCtr="0">
            <a:spAutoFit/>
          </a:bodyPr>
          <a:lstStyle/>
          <a:p>
            <a:pPr algn="ctr">
              <a:buClr>
                <a:schemeClr val="dk1"/>
              </a:buClr>
              <a:buSzPts val="1800"/>
            </a:pPr>
            <a:r>
              <a:rPr lang="en-US" b="1" dirty="0">
                <a:solidFill>
                  <a:schemeClr val="dk1"/>
                </a:solidFill>
                <a:latin typeface="Calibri"/>
                <a:ea typeface="Calibri"/>
                <a:cs typeface="Calibri"/>
                <a:sym typeface="Calibri"/>
              </a:rPr>
              <a:t>AU: 2023/2024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Titre 1"/>
          <p:cNvSpPr>
            <a:spLocks noGrp="1"/>
          </p:cNvSpPr>
          <p:nvPr>
            <p:ph type="title"/>
          </p:nvPr>
        </p:nvSpPr>
        <p:spPr/>
        <p:txBody>
          <a:bodyPr/>
          <a:lstStyle/>
          <a:p>
            <a:r>
              <a:rPr lang="fr-FR" dirty="0"/>
              <a:t>   Route</a:t>
            </a:r>
          </a:p>
        </p:txBody>
      </p:sp>
      <p:sp>
        <p:nvSpPr>
          <p:cNvPr id="137" name="Google Shape;137;p7"/>
          <p:cNvSpPr txBox="1">
            <a:spLocks noGrp="1"/>
          </p:cNvSpPr>
          <p:nvPr>
            <p:ph type="body" idx="1"/>
          </p:nvPr>
        </p:nvSpPr>
        <p:spPr>
          <a:prstGeom prst="rect">
            <a:avLst/>
          </a:prstGeom>
          <a:noFill/>
          <a:ln>
            <a:noFill/>
          </a:ln>
        </p:spPr>
        <p:txBody>
          <a:bodyPr spcFirstLastPara="1" vert="horz" wrap="square" lIns="91425" tIns="45700" rIns="91425" bIns="45700" rtlCol="0" anchor="t" anchorCtr="0">
            <a:noAutofit/>
          </a:bodyPr>
          <a:lstStyle/>
          <a:p>
            <a:pPr marL="342900" indent="-139700">
              <a:lnSpc>
                <a:spcPct val="170000"/>
              </a:lnSpc>
              <a:spcBef>
                <a:spcPts val="0"/>
              </a:spcBef>
              <a:buClr>
                <a:schemeClr val="dk1"/>
              </a:buClr>
              <a:buSzPts val="3200"/>
              <a:buNone/>
            </a:pPr>
            <a:r>
              <a:rPr lang="fr-FR" sz="2400" dirty="0">
                <a:solidFill>
                  <a:schemeClr val="dk1"/>
                </a:solidFill>
                <a:sym typeface="Calibri"/>
              </a:rPr>
              <a:t>Système de route simple permet de lier une URI </a:t>
            </a:r>
            <a:r>
              <a:rPr lang="en-US" sz="2400" dirty="0"/>
              <a:t>à</a:t>
            </a:r>
            <a:r>
              <a:rPr lang="fr-FR" sz="2400" dirty="0">
                <a:solidFill>
                  <a:schemeClr val="dk1"/>
                </a:solidFill>
                <a:sym typeface="Calibri"/>
              </a:rPr>
              <a:t> code </a:t>
            </a:r>
            <a:r>
              <a:rPr lang="en-US" sz="2400" dirty="0"/>
              <a:t>à</a:t>
            </a:r>
            <a:r>
              <a:rPr lang="fr-FR" sz="2400" dirty="0">
                <a:solidFill>
                  <a:schemeClr val="dk1"/>
                </a:solidFill>
                <a:sym typeface="Calibri"/>
              </a:rPr>
              <a:t> exécuter en mappant les requêtes vers une action spécifique de contrôleur .</a:t>
            </a:r>
          </a:p>
          <a:p>
            <a:pPr marL="342900" indent="-139700">
              <a:lnSpc>
                <a:spcPct val="170000"/>
              </a:lnSpc>
              <a:spcBef>
                <a:spcPts val="0"/>
              </a:spcBef>
              <a:buClr>
                <a:schemeClr val="dk1"/>
              </a:buClr>
              <a:buSzPts val="3200"/>
              <a:buNone/>
            </a:pPr>
            <a:r>
              <a:rPr lang="fr-FR" sz="2400" dirty="0">
                <a:solidFill>
                  <a:schemeClr val="dk1"/>
                </a:solidFill>
                <a:ea typeface="Calibri"/>
                <a:cs typeface="Calibri"/>
                <a:sym typeface="Calibri"/>
              </a:rPr>
              <a:t>Pour les routes on adopte deux ressources:</a:t>
            </a:r>
          </a:p>
          <a:p>
            <a:pPr marL="660400" indent="-457200">
              <a:lnSpc>
                <a:spcPct val="170000"/>
              </a:lnSpc>
              <a:spcBef>
                <a:spcPts val="0"/>
              </a:spcBef>
              <a:buClr>
                <a:schemeClr val="dk1"/>
              </a:buClr>
              <a:buSzPts val="3200"/>
            </a:pPr>
            <a:r>
              <a:rPr lang="fr-FR" sz="2400" dirty="0">
                <a:solidFill>
                  <a:srgbClr val="C00000"/>
                </a:solidFill>
                <a:sym typeface="Calibri"/>
              </a:rPr>
              <a:t>routes/</a:t>
            </a:r>
            <a:r>
              <a:rPr lang="fr-FR" sz="2400" dirty="0" err="1">
                <a:solidFill>
                  <a:srgbClr val="C00000"/>
                </a:solidFill>
                <a:sym typeface="Calibri"/>
              </a:rPr>
              <a:t>web.php</a:t>
            </a:r>
            <a:r>
              <a:rPr lang="fr-FR" sz="2400" dirty="0">
                <a:solidFill>
                  <a:schemeClr val="dk1"/>
                </a:solidFill>
                <a:sym typeface="Calibri"/>
              </a:rPr>
              <a:t> : pour définir des itinéraires liés à </a:t>
            </a:r>
            <a:r>
              <a:rPr lang="fr-FR" sz="2400" dirty="0" err="1"/>
              <a:t>à</a:t>
            </a:r>
            <a:r>
              <a:rPr lang="fr-FR" sz="2400" dirty="0"/>
              <a:t> votre interface Web. Ces routes sont affectées au groupe web middleware. </a:t>
            </a:r>
            <a:endParaRPr lang="fr-FR" sz="2400" dirty="0">
              <a:solidFill>
                <a:schemeClr val="dk1"/>
              </a:solidFill>
              <a:sym typeface="Calibri"/>
            </a:endParaRPr>
          </a:p>
          <a:p>
            <a:pPr marL="660400" indent="-457200">
              <a:lnSpc>
                <a:spcPct val="170000"/>
              </a:lnSpc>
              <a:spcBef>
                <a:spcPts val="0"/>
              </a:spcBef>
              <a:buClr>
                <a:schemeClr val="dk1"/>
              </a:buClr>
              <a:buSzPts val="3200"/>
            </a:pPr>
            <a:r>
              <a:rPr lang="fr-FR" sz="2400" dirty="0">
                <a:solidFill>
                  <a:srgbClr val="C00000"/>
                </a:solidFill>
                <a:sym typeface="Calibri"/>
              </a:rPr>
              <a:t>routes/</a:t>
            </a:r>
            <a:r>
              <a:rPr lang="fr-FR" sz="2400" dirty="0" err="1">
                <a:solidFill>
                  <a:srgbClr val="C00000"/>
                </a:solidFill>
                <a:sym typeface="Calibri"/>
              </a:rPr>
              <a:t>api.php</a:t>
            </a:r>
            <a:r>
              <a:rPr lang="fr-FR" sz="2400" dirty="0">
                <a:solidFill>
                  <a:srgbClr val="C00000"/>
                </a:solidFill>
                <a:sym typeface="Calibri"/>
              </a:rPr>
              <a:t> </a:t>
            </a:r>
            <a:r>
              <a:rPr lang="fr-FR" sz="2400" dirty="0">
                <a:solidFill>
                  <a:schemeClr val="dk1"/>
                </a:solidFill>
                <a:sym typeface="Calibri"/>
              </a:rPr>
              <a:t>: pour définir des itinéraires pour API, </a:t>
            </a:r>
            <a:r>
              <a:rPr lang="fr-FR" sz="2400" dirty="0"/>
              <a:t>et sont affectées au groupe api middleware.</a:t>
            </a:r>
            <a:endParaRPr sz="1600" dirty="0">
              <a:solidFill>
                <a:schemeClr val="dk1"/>
              </a:solidFill>
              <a:ea typeface="Calibri"/>
              <a:cs typeface="Calibri"/>
              <a:sym typeface="Calibri"/>
            </a:endParaRPr>
          </a:p>
        </p:txBody>
      </p:sp>
      <p:pic>
        <p:nvPicPr>
          <p:cNvPr id="131" name="Google Shape;131;p7" descr="D:\esprit 2014\ESPRIT 2014\charte essprit 2014\logo-esprit.png"/>
          <p:cNvPicPr preferRelativeResize="0"/>
          <p:nvPr/>
        </p:nvPicPr>
        <p:blipFill rotWithShape="1">
          <a:blip r:embed="rId3">
            <a:alphaModFix/>
          </a:blip>
          <a:srcRect/>
          <a:stretch/>
        </p:blipFill>
        <p:spPr>
          <a:xfrm>
            <a:off x="10782300" y="6289676"/>
            <a:ext cx="1143000" cy="431800"/>
          </a:xfrm>
          <a:prstGeom prst="rect">
            <a:avLst/>
          </a:prstGeom>
          <a:noFill/>
          <a:ln>
            <a:noFill/>
          </a:ln>
        </p:spPr>
      </p:pic>
      <p:sp>
        <p:nvSpPr>
          <p:cNvPr id="132" name="Google Shape;132;p7"/>
          <p:cNvSpPr txBox="1"/>
          <p:nvPr/>
        </p:nvSpPr>
        <p:spPr>
          <a:xfrm>
            <a:off x="192088" y="-184150"/>
            <a:ext cx="7886700" cy="1325562"/>
          </a:xfrm>
          <a:prstGeom prst="rect">
            <a:avLst/>
          </a:prstGeom>
          <a:noFill/>
          <a:ln>
            <a:noFill/>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33" name="Google Shape;13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10</a:t>
            </a:fld>
            <a:endParaRPr/>
          </a:p>
        </p:txBody>
      </p:sp>
    </p:spTree>
    <p:extLst>
      <p:ext uri="{BB962C8B-B14F-4D97-AF65-F5344CB8AC3E}">
        <p14:creationId xmlns:p14="http://schemas.microsoft.com/office/powerpoint/2010/main" val="3873243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 descr="D:\esprit 2014\ESPRIT 2014\charte essprit 2014\logo-espr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2225" y="6323013"/>
            <a:ext cx="1143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p:txBody>
          <a:bodyPr/>
          <a:lstStyle/>
          <a:p>
            <a:r>
              <a:rPr lang="fr-FR" dirty="0"/>
              <a:t>   Route : Les méthodes </a:t>
            </a:r>
          </a:p>
        </p:txBody>
      </p:sp>
      <p:sp>
        <p:nvSpPr>
          <p:cNvPr id="13" name="Espace réservé du contenu 12"/>
          <p:cNvSpPr>
            <a:spLocks noGrp="1"/>
          </p:cNvSpPr>
          <p:nvPr>
            <p:ph type="body" idx="1"/>
          </p:nvPr>
        </p:nvSpPr>
        <p:spPr/>
        <p:txBody>
          <a:bodyPr>
            <a:noAutofit/>
          </a:bodyPr>
          <a:lstStyle/>
          <a:p>
            <a:pPr>
              <a:lnSpc>
                <a:spcPct val="150000"/>
              </a:lnSpc>
            </a:pPr>
            <a:r>
              <a:rPr lang="fr-FR" sz="2400" b="1" dirty="0"/>
              <a:t>GET</a:t>
            </a:r>
            <a:r>
              <a:rPr lang="fr-FR" sz="2400" dirty="0"/>
              <a:t> :  on demande une ressource qui ne change jamais </a:t>
            </a:r>
          </a:p>
          <a:p>
            <a:pPr>
              <a:lnSpc>
                <a:spcPct val="150000"/>
              </a:lnSpc>
            </a:pPr>
            <a:r>
              <a:rPr lang="fr-FR" sz="2400" b="1" dirty="0"/>
              <a:t>POST</a:t>
            </a:r>
            <a:r>
              <a:rPr lang="fr-FR" sz="2400" dirty="0"/>
              <a:t> : on modifie ou ajoute une ressource</a:t>
            </a:r>
          </a:p>
          <a:p>
            <a:pPr>
              <a:lnSpc>
                <a:spcPct val="150000"/>
              </a:lnSpc>
            </a:pPr>
            <a:r>
              <a:rPr lang="fr-FR" sz="2400" b="1" dirty="0"/>
              <a:t>PUT</a:t>
            </a:r>
            <a:r>
              <a:rPr lang="fr-FR" sz="2400" dirty="0"/>
              <a:t> : on ajoute ou remplace complètement une ressource,</a:t>
            </a:r>
          </a:p>
          <a:p>
            <a:pPr>
              <a:lnSpc>
                <a:spcPct val="150000"/>
              </a:lnSpc>
            </a:pPr>
            <a:r>
              <a:rPr lang="fr-FR" sz="2400" b="1" dirty="0"/>
              <a:t>PATCH</a:t>
            </a:r>
            <a:r>
              <a:rPr lang="fr-FR" sz="2400" dirty="0"/>
              <a:t> : on modifie partiellement une  </a:t>
            </a:r>
          </a:p>
          <a:p>
            <a:pPr>
              <a:lnSpc>
                <a:spcPct val="150000"/>
              </a:lnSpc>
            </a:pPr>
            <a:r>
              <a:rPr lang="fr-FR" sz="2400" b="1" dirty="0"/>
              <a:t>DELETE</a:t>
            </a:r>
            <a:r>
              <a:rPr lang="fr-FR" sz="2400" dirty="0"/>
              <a:t> : on supprime une ressource.</a:t>
            </a:r>
          </a:p>
          <a:p>
            <a:pPr>
              <a:lnSpc>
                <a:spcPct val="150000"/>
              </a:lnSpc>
            </a:pPr>
            <a:r>
              <a:rPr lang="fr-FR" sz="2400" b="1" dirty="0"/>
              <a:t>MATCH</a:t>
            </a:r>
            <a:r>
              <a:rPr lang="fr-FR" sz="2400" dirty="0"/>
              <a:t>  : pour prévoir plusieurs verbes </a:t>
            </a:r>
          </a:p>
          <a:p>
            <a:pPr>
              <a:lnSpc>
                <a:spcPct val="150000"/>
              </a:lnSpc>
            </a:pPr>
            <a:r>
              <a:rPr lang="fr-FR" sz="2400" dirty="0"/>
              <a:t> </a:t>
            </a:r>
            <a:r>
              <a:rPr lang="fr-FR" sz="2400" b="1" dirty="0"/>
              <a:t>ANY</a:t>
            </a:r>
            <a:r>
              <a:rPr lang="fr-FR" sz="2400" dirty="0"/>
              <a:t> :  on accepte tous les verbes</a:t>
            </a:r>
          </a:p>
          <a:p>
            <a:pPr>
              <a:lnSpc>
                <a:spcPct val="150000"/>
              </a:lnSpc>
            </a:pPr>
            <a:endParaRPr lang="fr-FR" sz="2400" dirty="0"/>
          </a:p>
          <a:p>
            <a:pPr>
              <a:lnSpc>
                <a:spcPct val="150000"/>
              </a:lnSpc>
            </a:pPr>
            <a:endParaRPr lang="fr-FR" sz="2400" dirty="0"/>
          </a:p>
        </p:txBody>
      </p:sp>
      <p:pic>
        <p:nvPicPr>
          <p:cNvPr id="7" name="Picture 5" descr="https://laravel.sillo.org/wp-content/uploads/2019/08/Capture-32.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552832" y="3968123"/>
            <a:ext cx="5429333" cy="3088315"/>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136;p7"/>
          <p:cNvSpPr txBox="1"/>
          <p:nvPr/>
        </p:nvSpPr>
        <p:spPr>
          <a:xfrm>
            <a:off x="1981200" y="115887"/>
            <a:ext cx="8229600" cy="1143000"/>
          </a:xfrm>
          <a:prstGeom prst="rect">
            <a:avLst/>
          </a:prstGeom>
          <a:noFill/>
          <a:ln>
            <a:noFill/>
          </a:ln>
        </p:spPr>
        <p:txBody>
          <a:bodyPr spcFirstLastPara="1" wrap="square" lIns="91425" tIns="45700" rIns="91425" bIns="45700" anchor="ctr" anchorCtr="0">
            <a:normAutofit/>
          </a:bodyPr>
          <a:lstStyle/>
          <a:p>
            <a:pPr algn="ctr">
              <a:buClr>
                <a:schemeClr val="dk1"/>
              </a:buClr>
              <a:buSzPts val="4400"/>
            </a:pPr>
            <a:endParaRPr dirty="0"/>
          </a:p>
        </p:txBody>
      </p:sp>
    </p:spTree>
    <p:extLst>
      <p:ext uri="{BB962C8B-B14F-4D97-AF65-F5344CB8AC3E}">
        <p14:creationId xmlns:p14="http://schemas.microsoft.com/office/powerpoint/2010/main" val="3123871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7"/>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pPr>
            <a:r>
              <a:rPr lang="fr-FR" dirty="0">
                <a:solidFill>
                  <a:schemeClr val="dk1"/>
                </a:solidFill>
                <a:latin typeface="Calibri"/>
                <a:ea typeface="Calibri"/>
                <a:cs typeface="Calibri"/>
                <a:sym typeface="Calibri"/>
              </a:rPr>
              <a:t>   Route </a:t>
            </a:r>
            <a:endParaRPr dirty="0">
              <a:solidFill>
                <a:schemeClr val="dk1"/>
              </a:solidFill>
              <a:latin typeface="Calibri"/>
              <a:ea typeface="Calibri"/>
              <a:cs typeface="Calibri"/>
              <a:sym typeface="Calibri"/>
            </a:endParaRPr>
          </a:p>
        </p:txBody>
      </p:sp>
      <p:sp>
        <p:nvSpPr>
          <p:cNvPr id="137" name="Google Shape;137;p7"/>
          <p:cNvSpPr txBox="1">
            <a:spLocks noGrp="1"/>
          </p:cNvSpPr>
          <p:nvPr>
            <p:ph type="body" idx="1"/>
          </p:nvPr>
        </p:nvSpPr>
        <p:spPr>
          <a:prstGeom prst="rect">
            <a:avLst/>
          </a:prstGeom>
          <a:noFill/>
          <a:ln>
            <a:noFill/>
          </a:ln>
        </p:spPr>
        <p:txBody>
          <a:bodyPr spcFirstLastPara="1" vert="horz" wrap="square" lIns="91425" tIns="45700" rIns="91425" bIns="45700" rtlCol="0" anchor="t" anchorCtr="0">
            <a:normAutofit/>
          </a:bodyPr>
          <a:lstStyle/>
          <a:p>
            <a:pPr>
              <a:lnSpc>
                <a:spcPct val="150000"/>
              </a:lnSpc>
            </a:pPr>
            <a:r>
              <a:rPr lang="fr-FR" sz="3200" dirty="0"/>
              <a:t>Il existe trois types de route dans Laravel: </a:t>
            </a:r>
          </a:p>
          <a:p>
            <a:pPr lvl="1">
              <a:lnSpc>
                <a:spcPct val="150000"/>
              </a:lnSpc>
              <a:buFont typeface="Wingdings" panose="05000000000000000000" pitchFamily="2" charset="2"/>
              <a:buChar char="§"/>
            </a:pPr>
            <a:r>
              <a:rPr lang="fr-FR" sz="3200" dirty="0"/>
              <a:t>Route de base</a:t>
            </a:r>
          </a:p>
          <a:p>
            <a:pPr lvl="1">
              <a:lnSpc>
                <a:spcPct val="150000"/>
              </a:lnSpc>
              <a:buFont typeface="Wingdings" panose="05000000000000000000" pitchFamily="2" charset="2"/>
              <a:buChar char="§"/>
            </a:pPr>
            <a:r>
              <a:rPr lang="fr-FR" sz="3200" dirty="0"/>
              <a:t>Routes nommées</a:t>
            </a:r>
          </a:p>
          <a:p>
            <a:pPr lvl="1">
              <a:lnSpc>
                <a:spcPct val="150000"/>
              </a:lnSpc>
              <a:buFont typeface="Wingdings" panose="05000000000000000000" pitchFamily="2" charset="2"/>
              <a:buChar char="§"/>
            </a:pPr>
            <a:r>
              <a:rPr lang="fr-FR" sz="3200" dirty="0"/>
              <a:t>Route paramétrées</a:t>
            </a:r>
            <a:endParaRPr sz="3200" dirty="0">
              <a:sym typeface="Calibri"/>
            </a:endParaRPr>
          </a:p>
          <a:p>
            <a:pPr marL="342900" indent="-342900">
              <a:lnSpc>
                <a:spcPct val="150000"/>
              </a:lnSpc>
              <a:spcBef>
                <a:spcPts val="640"/>
              </a:spcBef>
              <a:buClr>
                <a:schemeClr val="dk1"/>
              </a:buClr>
              <a:buSzPts val="3200"/>
              <a:buNone/>
            </a:pPr>
            <a:endParaRPr sz="3200" b="1" dirty="0">
              <a:solidFill>
                <a:schemeClr val="dk1"/>
              </a:solidFill>
              <a:latin typeface="Calibri"/>
              <a:ea typeface="Calibri"/>
              <a:cs typeface="Calibri"/>
              <a:sym typeface="Calibri"/>
            </a:endParaRPr>
          </a:p>
          <a:p>
            <a:pPr marL="342900" indent="-139700">
              <a:lnSpc>
                <a:spcPct val="150000"/>
              </a:lnSpc>
              <a:spcBef>
                <a:spcPts val="640"/>
              </a:spcBef>
              <a:buClr>
                <a:schemeClr val="dk1"/>
              </a:buClr>
              <a:buSzPts val="3200"/>
              <a:buNone/>
            </a:pPr>
            <a:endParaRPr sz="3200" b="1" dirty="0">
              <a:solidFill>
                <a:schemeClr val="dk1"/>
              </a:solidFill>
              <a:latin typeface="Calibri"/>
              <a:ea typeface="Calibri"/>
              <a:cs typeface="Calibri"/>
              <a:sym typeface="Calibri"/>
            </a:endParaRPr>
          </a:p>
        </p:txBody>
      </p:sp>
      <p:pic>
        <p:nvPicPr>
          <p:cNvPr id="131" name="Google Shape;131;p7" descr="D:\esprit 2014\ESPRIT 2014\charte essprit 2014\logo-esprit.png"/>
          <p:cNvPicPr preferRelativeResize="0"/>
          <p:nvPr/>
        </p:nvPicPr>
        <p:blipFill rotWithShape="1">
          <a:blip r:embed="rId3">
            <a:alphaModFix/>
          </a:blip>
          <a:srcRect/>
          <a:stretch/>
        </p:blipFill>
        <p:spPr>
          <a:xfrm>
            <a:off x="10909300" y="6289676"/>
            <a:ext cx="1143000" cy="431800"/>
          </a:xfrm>
          <a:prstGeom prst="rect">
            <a:avLst/>
          </a:prstGeom>
          <a:noFill/>
          <a:ln>
            <a:noFill/>
          </a:ln>
        </p:spPr>
      </p:pic>
      <p:sp>
        <p:nvSpPr>
          <p:cNvPr id="132" name="Google Shape;132;p7"/>
          <p:cNvSpPr txBox="1"/>
          <p:nvPr/>
        </p:nvSpPr>
        <p:spPr>
          <a:xfrm>
            <a:off x="192088" y="-184150"/>
            <a:ext cx="7886700" cy="1325562"/>
          </a:xfrm>
          <a:prstGeom prst="rect">
            <a:avLst/>
          </a:prstGeom>
          <a:noFill/>
          <a:ln>
            <a:noFill/>
          </a:ln>
        </p:spPr>
        <p:txBody>
          <a:bodyPr spcFirstLastPara="1" wrap="square" lIns="91425" tIns="45700" rIns="91425" bIns="45700" anchor="ctr" anchorCtr="0">
            <a:noAutofit/>
          </a:bodyPr>
          <a:lstStyle/>
          <a:p>
            <a:endParaRPr dirty="0">
              <a:solidFill>
                <a:schemeClr val="dk1"/>
              </a:solidFill>
              <a:latin typeface="Arial"/>
              <a:ea typeface="Arial"/>
              <a:cs typeface="Arial"/>
              <a:sym typeface="Arial"/>
            </a:endParaRPr>
          </a:p>
        </p:txBody>
      </p:sp>
      <p:sp>
        <p:nvSpPr>
          <p:cNvPr id="133" name="Google Shape;13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12</a:t>
            </a:fld>
            <a:endParaRPr dirty="0"/>
          </a:p>
        </p:txBody>
      </p:sp>
      <p:pic>
        <p:nvPicPr>
          <p:cNvPr id="134" name="Google Shape;134;p7"/>
          <p:cNvPicPr preferRelativeResize="0"/>
          <p:nvPr/>
        </p:nvPicPr>
        <p:blipFill rotWithShape="1">
          <a:blip r:embed="rId4">
            <a:alphaModFix/>
          </a:blip>
          <a:srcRect/>
          <a:stretch/>
        </p:blipFill>
        <p:spPr>
          <a:xfrm>
            <a:off x="2382838" y="2073275"/>
            <a:ext cx="7145337" cy="3998912"/>
          </a:xfrm>
          <a:prstGeom prst="rect">
            <a:avLst/>
          </a:prstGeom>
          <a:noFill/>
          <a:ln>
            <a:noFill/>
          </a:ln>
        </p:spPr>
      </p:pic>
    </p:spTree>
    <p:extLst>
      <p:ext uri="{BB962C8B-B14F-4D97-AF65-F5344CB8AC3E}">
        <p14:creationId xmlns:p14="http://schemas.microsoft.com/office/powerpoint/2010/main" val="3308343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Titre 1"/>
          <p:cNvSpPr>
            <a:spLocks noGrp="1"/>
          </p:cNvSpPr>
          <p:nvPr>
            <p:ph type="title"/>
          </p:nvPr>
        </p:nvSpPr>
        <p:spPr/>
        <p:txBody>
          <a:bodyPr/>
          <a:lstStyle/>
          <a:p>
            <a:r>
              <a:rPr lang="fr-FR" dirty="0"/>
              <a:t>   Route</a:t>
            </a:r>
          </a:p>
        </p:txBody>
      </p:sp>
      <p:sp>
        <p:nvSpPr>
          <p:cNvPr id="137" name="Google Shape;137;p7"/>
          <p:cNvSpPr txBox="1">
            <a:spLocks noGrp="1"/>
          </p:cNvSpPr>
          <p:nvPr>
            <p:ph type="body" idx="1"/>
          </p:nvPr>
        </p:nvSpPr>
        <p:spPr>
          <a:prstGeom prst="rect">
            <a:avLst/>
          </a:prstGeom>
          <a:noFill/>
          <a:ln>
            <a:noFill/>
          </a:ln>
        </p:spPr>
        <p:txBody>
          <a:bodyPr spcFirstLastPara="1" vert="horz" wrap="square" lIns="91425" tIns="45700" rIns="91425" bIns="45700" rtlCol="0" anchor="t" anchorCtr="0">
            <a:normAutofit/>
          </a:bodyPr>
          <a:lstStyle/>
          <a:p>
            <a:pPr marL="342900" indent="-139700">
              <a:lnSpc>
                <a:spcPct val="150000"/>
              </a:lnSpc>
              <a:spcBef>
                <a:spcPts val="0"/>
              </a:spcBef>
              <a:buClr>
                <a:schemeClr val="dk1"/>
              </a:buClr>
              <a:buSzPts val="3200"/>
              <a:buNone/>
            </a:pPr>
            <a:r>
              <a:rPr lang="fr-FR" sz="3000" dirty="0">
                <a:solidFill>
                  <a:schemeClr val="dk1"/>
                </a:solidFill>
                <a:ea typeface="Calibri"/>
                <a:cs typeface="Calibri"/>
                <a:sym typeface="Calibri"/>
              </a:rPr>
              <a:t>Pour créer toutes les routes il suffit de:</a:t>
            </a:r>
          </a:p>
          <a:p>
            <a:pPr marL="660400" indent="-457200">
              <a:lnSpc>
                <a:spcPct val="150000"/>
              </a:lnSpc>
              <a:spcBef>
                <a:spcPts val="0"/>
              </a:spcBef>
              <a:buClr>
                <a:schemeClr val="dk1"/>
              </a:buClr>
              <a:buSzPts val="3200"/>
              <a:buFont typeface="Wingdings" panose="05000000000000000000" pitchFamily="2" charset="2"/>
              <a:buChar char="ü"/>
            </a:pPr>
            <a:r>
              <a:rPr lang="fr-FR" sz="3000" dirty="0">
                <a:solidFill>
                  <a:schemeClr val="dk1"/>
                </a:solidFill>
                <a:ea typeface="Calibri"/>
                <a:cs typeface="Calibri"/>
                <a:sym typeface="Calibri"/>
              </a:rPr>
              <a:t>Appeler la </a:t>
            </a:r>
            <a:r>
              <a:rPr lang="fr-FR" sz="3000" dirty="0">
                <a:solidFill>
                  <a:srgbClr val="FF0000"/>
                </a:solidFill>
                <a:ea typeface="Calibri"/>
                <a:cs typeface="Calibri"/>
                <a:sym typeface="Calibri"/>
              </a:rPr>
              <a:t>classe</a:t>
            </a:r>
            <a:r>
              <a:rPr lang="fr-FR" sz="3000" dirty="0">
                <a:solidFill>
                  <a:schemeClr val="dk1"/>
                </a:solidFill>
                <a:ea typeface="Calibri"/>
                <a:cs typeface="Calibri"/>
                <a:sym typeface="Calibri"/>
              </a:rPr>
              <a:t> Route</a:t>
            </a:r>
          </a:p>
          <a:p>
            <a:pPr marL="660400" indent="-457200">
              <a:lnSpc>
                <a:spcPct val="150000"/>
              </a:lnSpc>
              <a:spcBef>
                <a:spcPts val="0"/>
              </a:spcBef>
              <a:buClr>
                <a:schemeClr val="dk1"/>
              </a:buClr>
              <a:buSzPts val="3200"/>
              <a:buFont typeface="Wingdings" panose="05000000000000000000" pitchFamily="2" charset="2"/>
              <a:buChar char="ü"/>
            </a:pPr>
            <a:r>
              <a:rPr lang="fr-FR" sz="3000" dirty="0">
                <a:solidFill>
                  <a:schemeClr val="dk1"/>
                </a:solidFill>
                <a:ea typeface="Calibri"/>
                <a:cs typeface="Calibri"/>
                <a:sym typeface="Calibri"/>
              </a:rPr>
              <a:t>Appeler une méthode HTTP (GET, POST, PUT, PATCH, DELETE)</a:t>
            </a:r>
          </a:p>
          <a:p>
            <a:pPr marL="660400" indent="-457200">
              <a:lnSpc>
                <a:spcPct val="150000"/>
              </a:lnSpc>
              <a:spcBef>
                <a:spcPts val="0"/>
              </a:spcBef>
              <a:buClr>
                <a:schemeClr val="dk1"/>
              </a:buClr>
              <a:buSzPts val="3200"/>
              <a:buFont typeface="Wingdings" panose="05000000000000000000" pitchFamily="2" charset="2"/>
              <a:buChar char="ü"/>
            </a:pPr>
            <a:r>
              <a:rPr lang="fr-FR" sz="3000" dirty="0">
                <a:solidFill>
                  <a:schemeClr val="dk1"/>
                </a:solidFill>
                <a:ea typeface="Calibri"/>
                <a:cs typeface="Calibri"/>
                <a:sym typeface="Calibri"/>
              </a:rPr>
              <a:t>Le retour à afficher pour le visiteur</a:t>
            </a:r>
            <a:endParaRPr sz="3000" dirty="0">
              <a:solidFill>
                <a:schemeClr val="dk1"/>
              </a:solidFill>
              <a:ea typeface="Calibri"/>
              <a:cs typeface="Calibri"/>
              <a:sym typeface="Calibri"/>
            </a:endParaRPr>
          </a:p>
          <a:p>
            <a:pPr marL="342900" indent="-342900">
              <a:lnSpc>
                <a:spcPct val="150000"/>
              </a:lnSpc>
              <a:spcBef>
                <a:spcPts val="640"/>
              </a:spcBef>
              <a:buClr>
                <a:schemeClr val="dk1"/>
              </a:buClr>
              <a:buSzPts val="3200"/>
              <a:buNone/>
            </a:pPr>
            <a:endParaRPr sz="3200" b="1" dirty="0">
              <a:solidFill>
                <a:schemeClr val="dk1"/>
              </a:solidFill>
              <a:latin typeface="Calibri"/>
              <a:ea typeface="Calibri"/>
              <a:cs typeface="Calibri"/>
              <a:sym typeface="Calibri"/>
            </a:endParaRPr>
          </a:p>
          <a:p>
            <a:pPr marL="342900" indent="-139700">
              <a:lnSpc>
                <a:spcPct val="150000"/>
              </a:lnSpc>
              <a:spcBef>
                <a:spcPts val="640"/>
              </a:spcBef>
              <a:buClr>
                <a:schemeClr val="dk1"/>
              </a:buClr>
              <a:buSzPts val="3200"/>
              <a:buNone/>
            </a:pPr>
            <a:endParaRPr sz="3200" b="1" dirty="0">
              <a:solidFill>
                <a:schemeClr val="dk1"/>
              </a:solidFill>
              <a:latin typeface="Calibri"/>
              <a:ea typeface="Calibri"/>
              <a:cs typeface="Calibri"/>
              <a:sym typeface="Calibri"/>
            </a:endParaRPr>
          </a:p>
        </p:txBody>
      </p:sp>
      <p:pic>
        <p:nvPicPr>
          <p:cNvPr id="131" name="Google Shape;131;p7" descr="D:\esprit 2014\ESPRIT 2014\charte essprit 2014\logo-esprit.png"/>
          <p:cNvPicPr preferRelativeResize="0"/>
          <p:nvPr/>
        </p:nvPicPr>
        <p:blipFill rotWithShape="1">
          <a:blip r:embed="rId3">
            <a:alphaModFix/>
          </a:blip>
          <a:srcRect/>
          <a:stretch/>
        </p:blipFill>
        <p:spPr>
          <a:xfrm>
            <a:off x="10782300" y="6323013"/>
            <a:ext cx="1143000" cy="431800"/>
          </a:xfrm>
          <a:prstGeom prst="rect">
            <a:avLst/>
          </a:prstGeom>
          <a:noFill/>
          <a:ln>
            <a:noFill/>
          </a:ln>
        </p:spPr>
      </p:pic>
      <p:sp>
        <p:nvSpPr>
          <p:cNvPr id="132" name="Google Shape;132;p7"/>
          <p:cNvSpPr txBox="1"/>
          <p:nvPr/>
        </p:nvSpPr>
        <p:spPr>
          <a:xfrm>
            <a:off x="192088" y="-184150"/>
            <a:ext cx="7886700" cy="1325562"/>
          </a:xfrm>
          <a:prstGeom prst="rect">
            <a:avLst/>
          </a:prstGeom>
          <a:noFill/>
          <a:ln>
            <a:noFill/>
          </a:ln>
        </p:spPr>
        <p:txBody>
          <a:bodyPr spcFirstLastPara="1" wrap="square" lIns="91425" tIns="45700" rIns="91425" bIns="45700" anchor="ctr" anchorCtr="0">
            <a:noAutofit/>
          </a:bodyPr>
          <a:lstStyle/>
          <a:p>
            <a:endParaRPr dirty="0">
              <a:solidFill>
                <a:schemeClr val="dk1"/>
              </a:solidFill>
              <a:latin typeface="Arial"/>
              <a:ea typeface="Arial"/>
              <a:cs typeface="Arial"/>
              <a:sym typeface="Arial"/>
            </a:endParaRPr>
          </a:p>
        </p:txBody>
      </p:sp>
      <p:sp>
        <p:nvSpPr>
          <p:cNvPr id="133" name="Google Shape;13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13</a:t>
            </a:fld>
            <a:endParaRPr dirty="0"/>
          </a:p>
        </p:txBody>
      </p:sp>
      <p:pic>
        <p:nvPicPr>
          <p:cNvPr id="134" name="Google Shape;134;p7"/>
          <p:cNvPicPr preferRelativeResize="0"/>
          <p:nvPr/>
        </p:nvPicPr>
        <p:blipFill rotWithShape="1">
          <a:blip r:embed="rId4">
            <a:alphaModFix/>
          </a:blip>
          <a:srcRect/>
          <a:stretch/>
        </p:blipFill>
        <p:spPr>
          <a:xfrm>
            <a:off x="2382838" y="2073275"/>
            <a:ext cx="7145337" cy="3998912"/>
          </a:xfrm>
          <a:prstGeom prst="rect">
            <a:avLst/>
          </a:prstGeom>
          <a:noFill/>
          <a:ln>
            <a:noFill/>
          </a:ln>
        </p:spPr>
      </p:pic>
      <p:pic>
        <p:nvPicPr>
          <p:cNvPr id="3" name="Picture 2"/>
          <p:cNvPicPr>
            <a:picLocks noChangeAspect="1"/>
          </p:cNvPicPr>
          <p:nvPr/>
        </p:nvPicPr>
        <p:blipFill rotWithShape="1">
          <a:blip r:embed="rId5"/>
          <a:srcRect l="28769" t="19686" r="41455" b="65656"/>
          <a:stretch/>
        </p:blipFill>
        <p:spPr>
          <a:xfrm>
            <a:off x="3735033" y="4944661"/>
            <a:ext cx="4721934" cy="1306914"/>
          </a:xfrm>
          <a:prstGeom prst="rect">
            <a:avLst/>
          </a:prstGeom>
        </p:spPr>
      </p:pic>
    </p:spTree>
    <p:extLst>
      <p:ext uri="{BB962C8B-B14F-4D97-AF65-F5344CB8AC3E}">
        <p14:creationId xmlns:p14="http://schemas.microsoft.com/office/powerpoint/2010/main" val="2725573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3" name="Titre 2"/>
          <p:cNvSpPr>
            <a:spLocks noGrp="1"/>
          </p:cNvSpPr>
          <p:nvPr>
            <p:ph type="title"/>
          </p:nvPr>
        </p:nvSpPr>
        <p:spPr/>
        <p:txBody>
          <a:bodyPr/>
          <a:lstStyle/>
          <a:p>
            <a:r>
              <a:rPr lang="fr-FR" dirty="0"/>
              <a:t>     Route de base </a:t>
            </a:r>
          </a:p>
        </p:txBody>
      </p:sp>
      <p:sp>
        <p:nvSpPr>
          <p:cNvPr id="137" name="Google Shape;137;p7"/>
          <p:cNvSpPr txBox="1">
            <a:spLocks noGrp="1"/>
          </p:cNvSpPr>
          <p:nvPr>
            <p:ph type="body" idx="1"/>
          </p:nvPr>
        </p:nvSpPr>
        <p:spPr>
          <a:prstGeom prst="rect">
            <a:avLst/>
          </a:prstGeom>
          <a:noFill/>
          <a:ln>
            <a:noFill/>
          </a:ln>
        </p:spPr>
        <p:txBody>
          <a:bodyPr spcFirstLastPara="1" vert="horz" wrap="square" lIns="91425" tIns="45700" rIns="91425" bIns="45700" rtlCol="0" anchor="t" anchorCtr="0">
            <a:normAutofit/>
          </a:bodyPr>
          <a:lstStyle/>
          <a:p>
            <a:pPr lvl="1">
              <a:lnSpc>
                <a:spcPct val="150000"/>
              </a:lnSpc>
            </a:pPr>
            <a:r>
              <a:rPr lang="fr-FR" altLang="en-US" sz="3200" dirty="0"/>
              <a:t>Elle </a:t>
            </a:r>
            <a:r>
              <a:rPr lang="en-US" altLang="en-US" sz="3000" dirty="0" err="1">
                <a:solidFill>
                  <a:schemeClr val="dk1"/>
                </a:solidFill>
                <a:ea typeface="Calibri"/>
                <a:cs typeface="Calibri"/>
              </a:rPr>
              <a:t>accepte</a:t>
            </a:r>
            <a:r>
              <a:rPr lang="en-US" altLang="en-US" sz="3000" dirty="0">
                <a:solidFill>
                  <a:schemeClr val="dk1"/>
                </a:solidFill>
                <a:ea typeface="Calibri"/>
                <a:cs typeface="Calibri"/>
              </a:rPr>
              <a:t> un URI et un Closure, fournissant </a:t>
            </a:r>
            <a:r>
              <a:rPr lang="en-US" altLang="en-US" sz="3000" dirty="0" err="1">
                <a:solidFill>
                  <a:schemeClr val="dk1"/>
                </a:solidFill>
                <a:ea typeface="Calibri"/>
                <a:cs typeface="Calibri"/>
              </a:rPr>
              <a:t>une</a:t>
            </a:r>
            <a:r>
              <a:rPr lang="en-US" altLang="en-US" sz="3000" dirty="0">
                <a:solidFill>
                  <a:schemeClr val="dk1"/>
                </a:solidFill>
                <a:ea typeface="Calibri"/>
                <a:cs typeface="Calibri"/>
              </a:rPr>
              <a:t> </a:t>
            </a:r>
            <a:r>
              <a:rPr lang="en-US" altLang="en-US" sz="3000" dirty="0" err="1">
                <a:solidFill>
                  <a:schemeClr val="dk1"/>
                </a:solidFill>
                <a:ea typeface="Calibri"/>
                <a:cs typeface="Calibri"/>
              </a:rPr>
              <a:t>méthode</a:t>
            </a:r>
            <a:r>
              <a:rPr lang="en-US" altLang="en-US" sz="3000" dirty="0">
                <a:solidFill>
                  <a:schemeClr val="dk1"/>
                </a:solidFill>
                <a:ea typeface="Calibri"/>
                <a:cs typeface="Calibri"/>
              </a:rPr>
              <a:t> très simple et expressive pour définir les routes.</a:t>
            </a:r>
          </a:p>
          <a:p>
            <a:pPr marL="342900" indent="-139700">
              <a:lnSpc>
                <a:spcPct val="150000"/>
              </a:lnSpc>
              <a:spcBef>
                <a:spcPts val="640"/>
              </a:spcBef>
              <a:buClr>
                <a:schemeClr val="dk1"/>
              </a:buClr>
              <a:buSzPts val="3200"/>
              <a:buNone/>
            </a:pPr>
            <a:endParaRPr sz="3200" b="1" dirty="0">
              <a:solidFill>
                <a:schemeClr val="dk1"/>
              </a:solidFill>
              <a:latin typeface="Calibri"/>
              <a:ea typeface="Calibri"/>
              <a:cs typeface="Calibri"/>
              <a:sym typeface="Calibri"/>
            </a:endParaRPr>
          </a:p>
        </p:txBody>
      </p:sp>
      <p:pic>
        <p:nvPicPr>
          <p:cNvPr id="131" name="Google Shape;131;p7" descr="D:\esprit 2014\ESPRIT 2014\charte essprit 2014\logo-esprit.png"/>
          <p:cNvPicPr preferRelativeResize="0"/>
          <p:nvPr/>
        </p:nvPicPr>
        <p:blipFill rotWithShape="1">
          <a:blip r:embed="rId3">
            <a:alphaModFix/>
          </a:blip>
          <a:srcRect/>
          <a:stretch/>
        </p:blipFill>
        <p:spPr>
          <a:xfrm>
            <a:off x="10782300" y="6289676"/>
            <a:ext cx="1143000" cy="431800"/>
          </a:xfrm>
          <a:prstGeom prst="rect">
            <a:avLst/>
          </a:prstGeom>
          <a:noFill/>
          <a:ln>
            <a:noFill/>
          </a:ln>
        </p:spPr>
      </p:pic>
      <p:sp>
        <p:nvSpPr>
          <p:cNvPr id="132" name="Google Shape;132;p7"/>
          <p:cNvSpPr txBox="1"/>
          <p:nvPr/>
        </p:nvSpPr>
        <p:spPr>
          <a:xfrm>
            <a:off x="192088" y="-184150"/>
            <a:ext cx="7886700" cy="1325562"/>
          </a:xfrm>
          <a:prstGeom prst="rect">
            <a:avLst/>
          </a:prstGeom>
          <a:noFill/>
          <a:ln>
            <a:noFill/>
          </a:ln>
        </p:spPr>
        <p:txBody>
          <a:bodyPr spcFirstLastPara="1" wrap="square" lIns="91425" tIns="45700" rIns="91425" bIns="45700" anchor="ctr" anchorCtr="0">
            <a:noAutofit/>
          </a:bodyPr>
          <a:lstStyle/>
          <a:p>
            <a:endParaRPr dirty="0">
              <a:solidFill>
                <a:schemeClr val="dk1"/>
              </a:solidFill>
              <a:latin typeface="Arial"/>
              <a:ea typeface="Arial"/>
              <a:cs typeface="Arial"/>
              <a:sym typeface="Arial"/>
            </a:endParaRPr>
          </a:p>
        </p:txBody>
      </p:sp>
      <p:sp>
        <p:nvSpPr>
          <p:cNvPr id="133" name="Google Shape;13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14</a:t>
            </a:fld>
            <a:endParaRPr dirty="0"/>
          </a:p>
        </p:txBody>
      </p:sp>
      <p:sp>
        <p:nvSpPr>
          <p:cNvPr id="136" name="Google Shape;136;p7"/>
          <p:cNvSpPr txBox="1"/>
          <p:nvPr/>
        </p:nvSpPr>
        <p:spPr>
          <a:xfrm>
            <a:off x="1981200" y="115887"/>
            <a:ext cx="8229600" cy="1143000"/>
          </a:xfrm>
          <a:prstGeom prst="rect">
            <a:avLst/>
          </a:prstGeom>
          <a:noFill/>
          <a:ln>
            <a:noFill/>
          </a:ln>
        </p:spPr>
        <p:txBody>
          <a:bodyPr spcFirstLastPara="1" wrap="square" lIns="91425" tIns="45700" rIns="91425" bIns="45700" anchor="ctr" anchorCtr="0">
            <a:normAutofit/>
          </a:bodyPr>
          <a:lstStyle/>
          <a:p>
            <a:pPr algn="ctr">
              <a:buClr>
                <a:schemeClr val="dk1"/>
              </a:buClr>
              <a:buSzPts val="4400"/>
            </a:pPr>
            <a:endParaRPr dirty="0"/>
          </a:p>
        </p:txBody>
      </p:sp>
      <p:sp>
        <p:nvSpPr>
          <p:cNvPr id="2" name="Rectangle 1"/>
          <p:cNvSpPr>
            <a:spLocks noChangeArrowheads="1"/>
          </p:cNvSpPr>
          <p:nvPr/>
        </p:nvSpPr>
        <p:spPr bwMode="auto">
          <a:xfrm>
            <a:off x="6095967" y="-138499"/>
            <a:ext cx="65" cy="276999"/>
          </a:xfrm>
          <a:prstGeom prst="rect">
            <a:avLst/>
          </a:prstGeom>
          <a:solidFill>
            <a:srgbClr val="FFF5C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p:cNvPicPr>
            <a:picLocks noChangeAspect="1"/>
          </p:cNvPicPr>
          <p:nvPr/>
        </p:nvPicPr>
        <p:blipFill rotWithShape="1">
          <a:blip r:embed="rId4"/>
          <a:srcRect l="28769" t="19686" r="41455" b="51842"/>
          <a:stretch/>
        </p:blipFill>
        <p:spPr>
          <a:xfrm>
            <a:off x="3594539" y="3886129"/>
            <a:ext cx="4721934" cy="2538484"/>
          </a:xfrm>
          <a:prstGeom prst="rect">
            <a:avLst/>
          </a:prstGeom>
        </p:spPr>
      </p:pic>
    </p:spTree>
    <p:extLst>
      <p:ext uri="{BB962C8B-B14F-4D97-AF65-F5344CB8AC3E}">
        <p14:creationId xmlns:p14="http://schemas.microsoft.com/office/powerpoint/2010/main" val="250063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4" name="Titre 3"/>
          <p:cNvSpPr>
            <a:spLocks noGrp="1"/>
          </p:cNvSpPr>
          <p:nvPr>
            <p:ph type="title"/>
          </p:nvPr>
        </p:nvSpPr>
        <p:spPr/>
        <p:txBody>
          <a:bodyPr/>
          <a:lstStyle/>
          <a:p>
            <a:r>
              <a:rPr lang="fr-FR" dirty="0"/>
              <a:t>    Route Nommée </a:t>
            </a:r>
          </a:p>
        </p:txBody>
      </p:sp>
      <p:sp>
        <p:nvSpPr>
          <p:cNvPr id="137" name="Google Shape;137;p7"/>
          <p:cNvSpPr txBox="1">
            <a:spLocks noGrp="1"/>
          </p:cNvSpPr>
          <p:nvPr>
            <p:ph type="body" idx="1"/>
          </p:nvPr>
        </p:nvSpPr>
        <p:spPr>
          <a:prstGeom prst="rect">
            <a:avLst/>
          </a:prstGeom>
          <a:noFill/>
          <a:ln>
            <a:noFill/>
          </a:ln>
        </p:spPr>
        <p:txBody>
          <a:bodyPr spcFirstLastPara="1" vert="horz" wrap="square" lIns="91425" tIns="45700" rIns="91425" bIns="45700" rtlCol="0" anchor="t" anchorCtr="0">
            <a:noAutofit/>
          </a:bodyPr>
          <a:lstStyle/>
          <a:p>
            <a:pPr>
              <a:lnSpc>
                <a:spcPct val="170000"/>
              </a:lnSpc>
            </a:pPr>
            <a:r>
              <a:rPr lang="fr-FR" sz="2400" dirty="0"/>
              <a:t>Elle permet de faciliter la génération des url ‌et les redirections.</a:t>
            </a:r>
          </a:p>
          <a:p>
            <a:pPr>
              <a:lnSpc>
                <a:spcPct val="170000"/>
              </a:lnSpc>
              <a:buFont typeface="Wingdings" panose="05000000000000000000" pitchFamily="2" charset="2"/>
              <a:buChar char="Ø"/>
            </a:pPr>
            <a:r>
              <a:rPr lang="en-US" altLang="en-US" sz="2400" dirty="0" err="1"/>
              <a:t>En</a:t>
            </a:r>
            <a:r>
              <a:rPr lang="en-US" altLang="en-US" sz="2400" dirty="0"/>
              <a:t> </a:t>
            </a:r>
            <a:r>
              <a:rPr lang="en-US" altLang="en-US" sz="2400" dirty="0" err="1"/>
              <a:t>chaînant</a:t>
            </a:r>
            <a:r>
              <a:rPr lang="en-US" altLang="en-US" sz="2400" dirty="0"/>
              <a:t> la </a:t>
            </a:r>
            <a:r>
              <a:rPr lang="en-US" altLang="en-US" sz="2400" dirty="0" err="1"/>
              <a:t>méthode</a:t>
            </a:r>
            <a:r>
              <a:rPr lang="en-US" altLang="en-US" sz="2400" dirty="0"/>
              <a:t> </a:t>
            </a:r>
            <a:r>
              <a:rPr lang="en-US" altLang="en-US" sz="2400" b="1" dirty="0">
                <a:solidFill>
                  <a:srgbClr val="C00000"/>
                </a:solidFill>
              </a:rPr>
              <a:t>name</a:t>
            </a:r>
            <a:r>
              <a:rPr lang="en-US" altLang="en-US" sz="2400" dirty="0"/>
              <a:t> sur la </a:t>
            </a:r>
            <a:r>
              <a:rPr lang="en-US" altLang="en-US" sz="2400" dirty="0" err="1"/>
              <a:t>définition</a:t>
            </a:r>
            <a:r>
              <a:rPr lang="en-US" altLang="en-US" sz="2400" dirty="0"/>
              <a:t> de la route</a:t>
            </a:r>
          </a:p>
          <a:p>
            <a:pPr>
              <a:buFont typeface="Wingdings" panose="05000000000000000000" pitchFamily="2" charset="2"/>
              <a:buChar char="Ø"/>
            </a:pPr>
            <a:endParaRPr lang="en-US" altLang="en-US" sz="2400" dirty="0"/>
          </a:p>
          <a:p>
            <a:pPr>
              <a:buFont typeface="Wingdings" panose="05000000000000000000" pitchFamily="2" charset="2"/>
              <a:buChar char="Ø"/>
            </a:pPr>
            <a:endParaRPr lang="en-US" altLang="en-US" sz="2400" dirty="0"/>
          </a:p>
          <a:p>
            <a:pPr>
              <a:buFont typeface="Wingdings" panose="05000000000000000000" pitchFamily="2" charset="2"/>
              <a:buChar char="Ø"/>
            </a:pPr>
            <a:endParaRPr lang="en-US" altLang="en-US" sz="2400" dirty="0"/>
          </a:p>
          <a:p>
            <a:pPr marL="114300" indent="0">
              <a:buNone/>
            </a:pPr>
            <a:endParaRPr lang="en-US" altLang="en-US" sz="2400" dirty="0"/>
          </a:p>
          <a:p>
            <a:pPr>
              <a:buFont typeface="Wingdings" panose="05000000000000000000" pitchFamily="2" charset="2"/>
              <a:buChar char="Ø"/>
            </a:pPr>
            <a:r>
              <a:rPr lang="en-US" altLang="en-US" sz="2400" dirty="0" err="1"/>
              <a:t>En</a:t>
            </a:r>
            <a:r>
              <a:rPr lang="en-US" altLang="en-US" sz="2400" dirty="0"/>
              <a:t> utilisant </a:t>
            </a:r>
            <a:r>
              <a:rPr lang="en-US" altLang="en-US" sz="2400" dirty="0">
                <a:solidFill>
                  <a:srgbClr val="C00000"/>
                </a:solidFill>
              </a:rPr>
              <a:t>“</a:t>
            </a:r>
            <a:r>
              <a:rPr lang="en-US" altLang="en-US" sz="2400" b="1" dirty="0">
                <a:solidFill>
                  <a:srgbClr val="C00000"/>
                </a:solidFill>
              </a:rPr>
              <a:t>as</a:t>
            </a:r>
            <a:r>
              <a:rPr lang="en-US" altLang="en-US" sz="2400" dirty="0">
                <a:solidFill>
                  <a:srgbClr val="C00000"/>
                </a:solidFill>
              </a:rPr>
              <a:t>” </a:t>
            </a:r>
            <a:r>
              <a:rPr lang="en-US" altLang="en-US" sz="2400" dirty="0" err="1"/>
              <a:t>clé</a:t>
            </a:r>
            <a:r>
              <a:rPr lang="en-US" altLang="en-US" sz="2400" dirty="0"/>
              <a:t> de tableau </a:t>
            </a:r>
          </a:p>
          <a:p>
            <a:pPr marL="0" indent="0">
              <a:buNone/>
            </a:pPr>
            <a:endParaRPr lang="en-US" altLang="en-US" sz="2400" dirty="0"/>
          </a:p>
          <a:p>
            <a:pPr marL="0" indent="0">
              <a:buNone/>
            </a:pPr>
            <a:br>
              <a:rPr lang="fr-FR" sz="2400" dirty="0"/>
            </a:br>
            <a:br>
              <a:rPr lang="fr-FR" sz="2400" dirty="0"/>
            </a:br>
            <a:endParaRPr lang="fr-FR" dirty="0"/>
          </a:p>
          <a:p>
            <a:pPr marL="457200" lvl="1" indent="0">
              <a:buNone/>
            </a:pPr>
            <a:endParaRPr b="1" dirty="0">
              <a:solidFill>
                <a:schemeClr val="dk1"/>
              </a:solidFill>
              <a:sym typeface="Calibri"/>
            </a:endParaRPr>
          </a:p>
          <a:p>
            <a:pPr marL="342900" indent="-139700">
              <a:spcBef>
                <a:spcPts val="640"/>
              </a:spcBef>
              <a:buClr>
                <a:schemeClr val="dk1"/>
              </a:buClr>
              <a:buSzPts val="3200"/>
              <a:buNone/>
            </a:pPr>
            <a:endParaRPr b="1" dirty="0">
              <a:solidFill>
                <a:schemeClr val="dk1"/>
              </a:solidFill>
              <a:sym typeface="Calibri"/>
            </a:endParaRPr>
          </a:p>
        </p:txBody>
      </p:sp>
      <p:pic>
        <p:nvPicPr>
          <p:cNvPr id="131" name="Google Shape;131;p7" descr="D:\esprit 2014\ESPRIT 2014\charte essprit 2014\logo-esprit.png"/>
          <p:cNvPicPr preferRelativeResize="0"/>
          <p:nvPr/>
        </p:nvPicPr>
        <p:blipFill rotWithShape="1">
          <a:blip r:embed="rId3">
            <a:alphaModFix/>
          </a:blip>
          <a:srcRect/>
          <a:stretch/>
        </p:blipFill>
        <p:spPr>
          <a:xfrm>
            <a:off x="10782300" y="6289676"/>
            <a:ext cx="1143000" cy="431800"/>
          </a:xfrm>
          <a:prstGeom prst="rect">
            <a:avLst/>
          </a:prstGeom>
          <a:noFill/>
          <a:ln>
            <a:noFill/>
          </a:ln>
        </p:spPr>
      </p:pic>
      <p:sp>
        <p:nvSpPr>
          <p:cNvPr id="132" name="Google Shape;132;p7"/>
          <p:cNvSpPr txBox="1"/>
          <p:nvPr/>
        </p:nvSpPr>
        <p:spPr>
          <a:xfrm>
            <a:off x="192088" y="-184150"/>
            <a:ext cx="7886700" cy="1325562"/>
          </a:xfrm>
          <a:prstGeom prst="rect">
            <a:avLst/>
          </a:prstGeom>
          <a:noFill/>
          <a:ln>
            <a:noFill/>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33" name="Google Shape;13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15</a:t>
            </a:fld>
            <a:endParaRPr/>
          </a:p>
        </p:txBody>
      </p:sp>
      <p:sp>
        <p:nvSpPr>
          <p:cNvPr id="136" name="Google Shape;136;p7"/>
          <p:cNvSpPr txBox="1"/>
          <p:nvPr/>
        </p:nvSpPr>
        <p:spPr>
          <a:xfrm>
            <a:off x="1981200" y="115887"/>
            <a:ext cx="8229600" cy="1143000"/>
          </a:xfrm>
          <a:prstGeom prst="rect">
            <a:avLst/>
          </a:prstGeom>
          <a:noFill/>
          <a:ln>
            <a:noFill/>
          </a:ln>
        </p:spPr>
        <p:txBody>
          <a:bodyPr spcFirstLastPara="1" wrap="square" lIns="91425" tIns="45700" rIns="91425" bIns="45700" anchor="ctr" anchorCtr="0">
            <a:normAutofit/>
          </a:bodyPr>
          <a:lstStyle/>
          <a:p>
            <a:pPr algn="ctr">
              <a:buClr>
                <a:schemeClr val="dk1"/>
              </a:buClr>
              <a:buSzPts val="4400"/>
            </a:pPr>
            <a:endParaRPr dirty="0"/>
          </a:p>
        </p:txBody>
      </p:sp>
      <p:pic>
        <p:nvPicPr>
          <p:cNvPr id="2" name="Picture 1"/>
          <p:cNvPicPr>
            <a:picLocks noChangeAspect="1"/>
          </p:cNvPicPr>
          <p:nvPr/>
        </p:nvPicPr>
        <p:blipFill rotWithShape="1">
          <a:blip r:embed="rId4"/>
          <a:srcRect l="28209" t="21280" r="43582" b="62792"/>
          <a:stretch/>
        </p:blipFill>
        <p:spPr>
          <a:xfrm>
            <a:off x="3648432" y="3556057"/>
            <a:ext cx="4428768" cy="1405958"/>
          </a:xfrm>
          <a:prstGeom prst="rect">
            <a:avLst/>
          </a:prstGeom>
        </p:spPr>
      </p:pic>
      <p:pic>
        <p:nvPicPr>
          <p:cNvPr id="3" name="Picture 2"/>
          <p:cNvPicPr>
            <a:picLocks noChangeAspect="1"/>
          </p:cNvPicPr>
          <p:nvPr/>
        </p:nvPicPr>
        <p:blipFill>
          <a:blip r:embed="rId5"/>
          <a:stretch>
            <a:fillRect/>
          </a:stretch>
        </p:blipFill>
        <p:spPr>
          <a:xfrm>
            <a:off x="2875900" y="5754688"/>
            <a:ext cx="6652275" cy="1130298"/>
          </a:xfrm>
          <a:prstGeom prst="rect">
            <a:avLst/>
          </a:prstGeom>
        </p:spPr>
      </p:pic>
    </p:spTree>
    <p:extLst>
      <p:ext uri="{BB962C8B-B14F-4D97-AF65-F5344CB8AC3E}">
        <p14:creationId xmlns:p14="http://schemas.microsoft.com/office/powerpoint/2010/main" val="364751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6" name="Titre 5"/>
          <p:cNvSpPr>
            <a:spLocks noGrp="1"/>
          </p:cNvSpPr>
          <p:nvPr>
            <p:ph type="title"/>
          </p:nvPr>
        </p:nvSpPr>
        <p:spPr/>
        <p:txBody>
          <a:bodyPr/>
          <a:lstStyle/>
          <a:p>
            <a:r>
              <a:rPr lang="fr-FR" dirty="0"/>
              <a:t>     Route paramétrée</a:t>
            </a:r>
          </a:p>
        </p:txBody>
      </p:sp>
      <p:sp>
        <p:nvSpPr>
          <p:cNvPr id="137" name="Google Shape;137;p7"/>
          <p:cNvSpPr txBox="1">
            <a:spLocks noGrp="1"/>
          </p:cNvSpPr>
          <p:nvPr>
            <p:ph type="body" idx="1"/>
          </p:nvPr>
        </p:nvSpPr>
        <p:spPr>
          <a:prstGeom prst="rect">
            <a:avLst/>
          </a:prstGeom>
          <a:noFill/>
          <a:ln>
            <a:noFill/>
          </a:ln>
        </p:spPr>
        <p:txBody>
          <a:bodyPr spcFirstLastPara="1" vert="horz" wrap="square" lIns="91425" tIns="45700" rIns="91425" bIns="45700" rtlCol="0" anchor="t" anchorCtr="0">
            <a:normAutofit/>
          </a:bodyPr>
          <a:lstStyle/>
          <a:p>
            <a:pPr lvl="1">
              <a:lnSpc>
                <a:spcPct val="150000"/>
              </a:lnSpc>
            </a:pPr>
            <a:r>
              <a:rPr lang="fr-FR" sz="3200" dirty="0">
                <a:solidFill>
                  <a:schemeClr val="dk1"/>
                </a:solidFill>
                <a:ea typeface="Calibri"/>
                <a:cs typeface="Calibri"/>
              </a:rPr>
              <a:t>On peut combiner des paramètres dans les routes.</a:t>
            </a:r>
          </a:p>
          <a:p>
            <a:pPr marL="457200" lvl="1" indent="0">
              <a:lnSpc>
                <a:spcPct val="150000"/>
              </a:lnSpc>
              <a:buNone/>
            </a:pPr>
            <a:endParaRPr lang="fr-FR" sz="3200" dirty="0">
              <a:solidFill>
                <a:schemeClr val="dk1"/>
              </a:solidFill>
              <a:ea typeface="Calibri"/>
              <a:cs typeface="Calibri"/>
            </a:endParaRPr>
          </a:p>
          <a:p>
            <a:pPr marL="457200" lvl="1" indent="0">
              <a:lnSpc>
                <a:spcPct val="150000"/>
              </a:lnSpc>
              <a:buNone/>
            </a:pPr>
            <a:endParaRPr lang="fr-FR" sz="3200" dirty="0">
              <a:solidFill>
                <a:schemeClr val="dk1"/>
              </a:solidFill>
              <a:ea typeface="Calibri"/>
              <a:cs typeface="Calibri"/>
            </a:endParaRPr>
          </a:p>
          <a:p>
            <a:pPr lvl="1">
              <a:lnSpc>
                <a:spcPct val="150000"/>
              </a:lnSpc>
            </a:pPr>
            <a:r>
              <a:rPr lang="en-US" altLang="en-US" sz="3200" dirty="0">
                <a:solidFill>
                  <a:schemeClr val="dk1"/>
                </a:solidFill>
                <a:ea typeface="Calibri"/>
                <a:cs typeface="Calibri"/>
              </a:rPr>
              <a:t>Les </a:t>
            </a:r>
            <a:r>
              <a:rPr lang="en-US" altLang="en-US" sz="3200" dirty="0" err="1">
                <a:solidFill>
                  <a:schemeClr val="dk1"/>
                </a:solidFill>
                <a:ea typeface="Calibri"/>
                <a:cs typeface="Calibri"/>
              </a:rPr>
              <a:t>paramètres</a:t>
            </a:r>
            <a:r>
              <a:rPr lang="en-US" altLang="en-US" sz="3200" dirty="0">
                <a:solidFill>
                  <a:schemeClr val="dk1"/>
                </a:solidFill>
                <a:ea typeface="Calibri"/>
                <a:cs typeface="Calibri"/>
              </a:rPr>
              <a:t> </a:t>
            </a:r>
            <a:r>
              <a:rPr lang="en-US" altLang="en-US" sz="3200" dirty="0" err="1">
                <a:solidFill>
                  <a:schemeClr val="dk1"/>
                </a:solidFill>
                <a:ea typeface="Calibri"/>
                <a:cs typeface="Calibri"/>
              </a:rPr>
              <a:t>sont</a:t>
            </a:r>
            <a:r>
              <a:rPr lang="en-US" altLang="en-US" sz="3200" dirty="0">
                <a:solidFill>
                  <a:schemeClr val="dk1"/>
                </a:solidFill>
                <a:ea typeface="Calibri"/>
                <a:cs typeface="Calibri"/>
              </a:rPr>
              <a:t> </a:t>
            </a:r>
            <a:r>
              <a:rPr lang="en-US" altLang="en-US" sz="3200" dirty="0" err="1">
                <a:solidFill>
                  <a:schemeClr val="dk1"/>
                </a:solidFill>
                <a:ea typeface="Calibri"/>
                <a:cs typeface="Calibri"/>
              </a:rPr>
              <a:t>entourés</a:t>
            </a:r>
            <a:r>
              <a:rPr lang="en-US" altLang="en-US" sz="3200" dirty="0">
                <a:solidFill>
                  <a:schemeClr val="dk1"/>
                </a:solidFill>
                <a:ea typeface="Calibri"/>
                <a:cs typeface="Calibri"/>
              </a:rPr>
              <a:t> </a:t>
            </a:r>
            <a:r>
              <a:rPr lang="en-US" altLang="en-US" sz="3200" dirty="0" err="1">
                <a:solidFill>
                  <a:schemeClr val="dk1"/>
                </a:solidFill>
                <a:ea typeface="Calibri"/>
                <a:cs typeface="Calibri"/>
              </a:rPr>
              <a:t>d'accolades</a:t>
            </a:r>
            <a:r>
              <a:rPr lang="en-US" altLang="en-US" sz="3200" dirty="0">
                <a:solidFill>
                  <a:schemeClr val="dk1"/>
                </a:solidFill>
                <a:ea typeface="Calibri"/>
                <a:cs typeface="Calibri"/>
              </a:rPr>
              <a:t> {} </a:t>
            </a:r>
          </a:p>
          <a:p>
            <a:pPr marL="0" indent="0">
              <a:lnSpc>
                <a:spcPct val="150000"/>
              </a:lnSpc>
              <a:spcBef>
                <a:spcPts val="640"/>
              </a:spcBef>
              <a:buClr>
                <a:schemeClr val="dk1"/>
              </a:buClr>
              <a:buSzPts val="3200"/>
              <a:buNone/>
            </a:pPr>
            <a:r>
              <a:rPr lang="en-US" altLang="en-US" sz="3200" dirty="0" err="1">
                <a:solidFill>
                  <a:schemeClr val="dk1"/>
                </a:solidFill>
                <a:ea typeface="Calibri"/>
                <a:cs typeface="Calibri"/>
              </a:rPr>
              <a:t>composés</a:t>
            </a:r>
            <a:r>
              <a:rPr lang="en-US" altLang="en-US" sz="3200" dirty="0">
                <a:solidFill>
                  <a:schemeClr val="dk1"/>
                </a:solidFill>
                <a:ea typeface="Calibri"/>
                <a:cs typeface="Calibri"/>
              </a:rPr>
              <a:t> de </a:t>
            </a:r>
            <a:r>
              <a:rPr lang="en-US" altLang="en-US" sz="3200" dirty="0" err="1">
                <a:solidFill>
                  <a:schemeClr val="dk1"/>
                </a:solidFill>
                <a:ea typeface="Calibri"/>
                <a:cs typeface="Calibri"/>
              </a:rPr>
              <a:t>caractères</a:t>
            </a:r>
            <a:r>
              <a:rPr lang="en-US" altLang="en-US" sz="3200" dirty="0">
                <a:solidFill>
                  <a:schemeClr val="dk1"/>
                </a:solidFill>
                <a:ea typeface="Calibri"/>
                <a:cs typeface="Calibri"/>
              </a:rPr>
              <a:t> </a:t>
            </a:r>
            <a:r>
              <a:rPr lang="en-US" altLang="en-US" sz="3200" dirty="0" err="1">
                <a:solidFill>
                  <a:schemeClr val="dk1"/>
                </a:solidFill>
                <a:ea typeface="Calibri"/>
                <a:cs typeface="Calibri"/>
              </a:rPr>
              <a:t>alphabétiques</a:t>
            </a:r>
            <a:r>
              <a:rPr lang="en-US" altLang="en-US" sz="3200" dirty="0">
                <a:solidFill>
                  <a:schemeClr val="dk1"/>
                </a:solidFill>
                <a:ea typeface="Calibri"/>
                <a:cs typeface="Calibri"/>
              </a:rPr>
              <a:t> et </a:t>
            </a:r>
            <a:r>
              <a:rPr lang="en-US" altLang="en-US" sz="3200" dirty="0">
                <a:solidFill>
                  <a:srgbClr val="C00000"/>
                </a:solidFill>
                <a:ea typeface="Calibri"/>
                <a:cs typeface="Calibri"/>
              </a:rPr>
              <a:t>pas</a:t>
            </a:r>
            <a:r>
              <a:rPr lang="en-US" altLang="en-US" sz="3200" dirty="0">
                <a:solidFill>
                  <a:schemeClr val="dk1"/>
                </a:solidFill>
                <a:ea typeface="Calibri"/>
                <a:cs typeface="Calibri"/>
              </a:rPr>
              <a:t> de </a:t>
            </a:r>
            <a:r>
              <a:rPr lang="en-US" altLang="en-US" sz="3200" dirty="0" err="1">
                <a:solidFill>
                  <a:schemeClr val="dk1"/>
                </a:solidFill>
                <a:ea typeface="Calibri"/>
                <a:cs typeface="Calibri"/>
              </a:rPr>
              <a:t>caractère</a:t>
            </a:r>
            <a:r>
              <a:rPr lang="en-US" altLang="en-US" sz="3200" dirty="0">
                <a:solidFill>
                  <a:schemeClr val="dk1"/>
                </a:solidFill>
                <a:ea typeface="Calibri"/>
                <a:cs typeface="Calibri"/>
              </a:rPr>
              <a:t> ”-”</a:t>
            </a:r>
          </a:p>
          <a:p>
            <a:pPr lvl="1" fontAlgn="base">
              <a:lnSpc>
                <a:spcPct val="150000"/>
              </a:lnSpc>
              <a:spcAft>
                <a:spcPct val="0"/>
              </a:spcAft>
              <a:buFont typeface="Wingdings" panose="05000000000000000000" pitchFamily="2" charset="2"/>
              <a:buChar char="v"/>
            </a:pPr>
            <a:endParaRPr lang="en-US" altLang="en-US" sz="4600" dirty="0"/>
          </a:p>
          <a:p>
            <a:pPr marL="342900" indent="-342900">
              <a:lnSpc>
                <a:spcPct val="150000"/>
              </a:lnSpc>
              <a:spcBef>
                <a:spcPts val="640"/>
              </a:spcBef>
              <a:buClr>
                <a:schemeClr val="dk1"/>
              </a:buClr>
              <a:buSzPts val="3200"/>
              <a:buNone/>
            </a:pPr>
            <a:endParaRPr sz="3200" b="1" dirty="0">
              <a:solidFill>
                <a:schemeClr val="dk1"/>
              </a:solidFill>
              <a:latin typeface="Calibri"/>
              <a:ea typeface="Calibri"/>
              <a:cs typeface="Calibri"/>
              <a:sym typeface="Calibri"/>
            </a:endParaRPr>
          </a:p>
          <a:p>
            <a:pPr marL="342900" indent="-139700">
              <a:lnSpc>
                <a:spcPct val="150000"/>
              </a:lnSpc>
              <a:spcBef>
                <a:spcPts val="640"/>
              </a:spcBef>
              <a:buClr>
                <a:schemeClr val="dk1"/>
              </a:buClr>
              <a:buSzPts val="3200"/>
              <a:buNone/>
            </a:pPr>
            <a:endParaRPr sz="3200" b="1" dirty="0">
              <a:solidFill>
                <a:schemeClr val="dk1"/>
              </a:solidFill>
              <a:latin typeface="Calibri"/>
              <a:ea typeface="Calibri"/>
              <a:cs typeface="Calibri"/>
              <a:sym typeface="Calibri"/>
            </a:endParaRPr>
          </a:p>
        </p:txBody>
      </p:sp>
      <p:pic>
        <p:nvPicPr>
          <p:cNvPr id="131" name="Google Shape;131;p7" descr="D:\esprit 2014\ESPRIT 2014\charte essprit 2014\logo-esprit.png"/>
          <p:cNvPicPr preferRelativeResize="0"/>
          <p:nvPr/>
        </p:nvPicPr>
        <p:blipFill rotWithShape="1">
          <a:blip r:embed="rId3">
            <a:alphaModFix/>
          </a:blip>
          <a:srcRect/>
          <a:stretch/>
        </p:blipFill>
        <p:spPr>
          <a:xfrm>
            <a:off x="10782300" y="6176963"/>
            <a:ext cx="1143000" cy="431800"/>
          </a:xfrm>
          <a:prstGeom prst="rect">
            <a:avLst/>
          </a:prstGeom>
          <a:noFill/>
          <a:ln>
            <a:noFill/>
          </a:ln>
        </p:spPr>
      </p:pic>
      <p:sp>
        <p:nvSpPr>
          <p:cNvPr id="132" name="Google Shape;132;p7"/>
          <p:cNvSpPr txBox="1"/>
          <p:nvPr/>
        </p:nvSpPr>
        <p:spPr>
          <a:xfrm>
            <a:off x="192088" y="-184150"/>
            <a:ext cx="7886700" cy="1325562"/>
          </a:xfrm>
          <a:prstGeom prst="rect">
            <a:avLst/>
          </a:prstGeom>
          <a:noFill/>
          <a:ln>
            <a:noFill/>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33" name="Google Shape;13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16</a:t>
            </a:fld>
            <a:endParaRPr/>
          </a:p>
        </p:txBody>
      </p:sp>
      <p:sp>
        <p:nvSpPr>
          <p:cNvPr id="136" name="Google Shape;136;p7"/>
          <p:cNvSpPr txBox="1"/>
          <p:nvPr/>
        </p:nvSpPr>
        <p:spPr>
          <a:xfrm>
            <a:off x="1981200" y="115887"/>
            <a:ext cx="8229600" cy="1143000"/>
          </a:xfrm>
          <a:prstGeom prst="rect">
            <a:avLst/>
          </a:prstGeom>
          <a:noFill/>
          <a:ln>
            <a:noFill/>
          </a:ln>
        </p:spPr>
        <p:txBody>
          <a:bodyPr spcFirstLastPara="1" wrap="square" lIns="91425" tIns="45700" rIns="91425" bIns="45700" anchor="ctr" anchorCtr="0">
            <a:normAutofit/>
          </a:bodyPr>
          <a:lstStyle/>
          <a:p>
            <a:pPr algn="ctr">
              <a:buClr>
                <a:schemeClr val="dk1"/>
              </a:buClr>
              <a:buSzPts val="4400"/>
            </a:pPr>
            <a:endParaRPr dirty="0"/>
          </a:p>
        </p:txBody>
      </p:sp>
      <p:sp>
        <p:nvSpPr>
          <p:cNvPr id="2" name="Rectangle 1"/>
          <p:cNvSpPr>
            <a:spLocks noChangeArrowheads="1"/>
          </p:cNvSpPr>
          <p:nvPr/>
        </p:nvSpPr>
        <p:spPr bwMode="auto">
          <a:xfrm>
            <a:off x="6095967" y="-138499"/>
            <a:ext cx="65" cy="276999"/>
          </a:xfrm>
          <a:prstGeom prst="rect">
            <a:avLst/>
          </a:prstGeom>
          <a:solidFill>
            <a:srgbClr val="FFF5C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6095967" y="90100"/>
            <a:ext cx="65" cy="276999"/>
          </a:xfrm>
          <a:prstGeom prst="rect">
            <a:avLst/>
          </a:prstGeom>
          <a:solidFill>
            <a:srgbClr val="FFF5C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a:spLocks noChangeArrowheads="1"/>
          </p:cNvSpPr>
          <p:nvPr/>
        </p:nvSpPr>
        <p:spPr bwMode="auto">
          <a:xfrm>
            <a:off x="6095967" y="-138499"/>
            <a:ext cx="65" cy="276999"/>
          </a:xfrm>
          <a:prstGeom prst="rect">
            <a:avLst/>
          </a:prstGeom>
          <a:solidFill>
            <a:srgbClr val="FFF5C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4"/>
          <a:stretch>
            <a:fillRect/>
          </a:stretch>
        </p:blipFill>
        <p:spPr>
          <a:xfrm>
            <a:off x="3112838" y="3102986"/>
            <a:ext cx="5328147" cy="969745"/>
          </a:xfrm>
          <a:prstGeom prst="rect">
            <a:avLst/>
          </a:prstGeom>
        </p:spPr>
      </p:pic>
    </p:spTree>
    <p:extLst>
      <p:ext uri="{BB962C8B-B14F-4D97-AF65-F5344CB8AC3E}">
        <p14:creationId xmlns:p14="http://schemas.microsoft.com/office/powerpoint/2010/main" val="2276639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3" name="Titre 2"/>
          <p:cNvSpPr>
            <a:spLocks noGrp="1"/>
          </p:cNvSpPr>
          <p:nvPr>
            <p:ph type="title"/>
          </p:nvPr>
        </p:nvSpPr>
        <p:spPr/>
        <p:txBody>
          <a:bodyPr/>
          <a:lstStyle/>
          <a:p>
            <a:r>
              <a:rPr lang="fr-FR" dirty="0"/>
              <a:t>    Route :  Paramètres facultatifs</a:t>
            </a:r>
          </a:p>
        </p:txBody>
      </p:sp>
      <p:sp>
        <p:nvSpPr>
          <p:cNvPr id="137" name="Google Shape;137;p7"/>
          <p:cNvSpPr txBox="1">
            <a:spLocks noGrp="1"/>
          </p:cNvSpPr>
          <p:nvPr>
            <p:ph type="body" idx="1"/>
          </p:nvPr>
        </p:nvSpPr>
        <p:spPr>
          <a:prstGeom prst="rect">
            <a:avLst/>
          </a:prstGeom>
          <a:noFill/>
          <a:ln>
            <a:noFill/>
          </a:ln>
        </p:spPr>
        <p:txBody>
          <a:bodyPr spcFirstLastPara="1" vert="horz" wrap="square" lIns="91425" tIns="45700" rIns="91425" bIns="45700" rtlCol="0" anchor="t" anchorCtr="0">
            <a:normAutofit fontScale="92500" lnSpcReduction="10000"/>
          </a:bodyPr>
          <a:lstStyle/>
          <a:p>
            <a:pPr algn="justLow" eaLnBrk="0" fontAlgn="base" hangingPunct="0">
              <a:lnSpc>
                <a:spcPct val="100000"/>
              </a:lnSpc>
              <a:spcBef>
                <a:spcPct val="0"/>
              </a:spcBef>
              <a:spcAft>
                <a:spcPct val="0"/>
              </a:spcAft>
            </a:pPr>
            <a:r>
              <a:rPr lang="fr-FR" sz="3500" dirty="0">
                <a:solidFill>
                  <a:schemeClr val="dk1"/>
                </a:solidFill>
                <a:ea typeface="Calibri"/>
                <a:cs typeface="Calibri"/>
              </a:rPr>
              <a:t>On peut combiner des </a:t>
            </a:r>
            <a:r>
              <a:rPr lang="en-US" sz="3500" dirty="0">
                <a:solidFill>
                  <a:schemeClr val="dk1"/>
                </a:solidFill>
                <a:ea typeface="Calibri"/>
                <a:cs typeface="Calibri"/>
              </a:rPr>
              <a:t>p</a:t>
            </a:r>
            <a:r>
              <a:rPr lang="en-US" altLang="en-US" sz="3500" dirty="0"/>
              <a:t>aram</a:t>
            </a:r>
            <a:r>
              <a:rPr lang="fr-FR" sz="3500" dirty="0"/>
              <a:t>è</a:t>
            </a:r>
            <a:r>
              <a:rPr lang="en-US" altLang="en-US" sz="3500" dirty="0" err="1"/>
              <a:t>tres</a:t>
            </a:r>
            <a:r>
              <a:rPr lang="en-US" altLang="en-US" sz="3500" dirty="0"/>
              <a:t> </a:t>
            </a:r>
            <a:r>
              <a:rPr lang="en-US" altLang="en-US" sz="3500" dirty="0" err="1"/>
              <a:t>facultatifs</a:t>
            </a:r>
            <a:endParaRPr lang="en-US" altLang="en-US" sz="3500" dirty="0"/>
          </a:p>
          <a:p>
            <a:pPr marL="0" indent="0" algn="justLow" eaLnBrk="0" fontAlgn="base" hangingPunct="0">
              <a:lnSpc>
                <a:spcPct val="100000"/>
              </a:lnSpc>
              <a:spcBef>
                <a:spcPct val="0"/>
              </a:spcBef>
              <a:spcAft>
                <a:spcPct val="0"/>
              </a:spcAft>
              <a:buNone/>
            </a:pPr>
            <a:r>
              <a:rPr lang="fr-FR" sz="3500" dirty="0">
                <a:solidFill>
                  <a:schemeClr val="dk1"/>
                </a:solidFill>
                <a:ea typeface="Calibri"/>
                <a:cs typeface="Calibri"/>
              </a:rPr>
              <a:t>dans les routes </a:t>
            </a:r>
            <a:r>
              <a:rPr lang="en-US" altLang="en-US" sz="3500" dirty="0" err="1">
                <a:solidFill>
                  <a:schemeClr val="dk1"/>
                </a:solidFill>
                <a:ea typeface="Calibri"/>
                <a:cs typeface="Calibri"/>
              </a:rPr>
              <a:t>en</a:t>
            </a:r>
            <a:r>
              <a:rPr lang="en-US" altLang="en-US" sz="3500" dirty="0">
                <a:solidFill>
                  <a:schemeClr val="dk1"/>
                </a:solidFill>
                <a:ea typeface="Calibri"/>
                <a:cs typeface="Calibri"/>
              </a:rPr>
              <a:t> </a:t>
            </a:r>
            <a:r>
              <a:rPr lang="en-US" altLang="en-US" sz="3500" dirty="0" err="1">
                <a:solidFill>
                  <a:schemeClr val="dk1"/>
                </a:solidFill>
                <a:ea typeface="Calibri"/>
                <a:cs typeface="Calibri"/>
              </a:rPr>
              <a:t>plaçant</a:t>
            </a:r>
            <a:r>
              <a:rPr lang="en-US" altLang="en-US" sz="3500" dirty="0">
                <a:solidFill>
                  <a:schemeClr val="dk1"/>
                </a:solidFill>
                <a:ea typeface="Calibri"/>
                <a:cs typeface="Calibri"/>
              </a:rPr>
              <a:t> </a:t>
            </a:r>
            <a:r>
              <a:rPr lang="en-US" altLang="en-US" sz="3500" dirty="0" err="1">
                <a:solidFill>
                  <a:schemeClr val="dk1"/>
                </a:solidFill>
                <a:ea typeface="Calibri"/>
                <a:cs typeface="Calibri"/>
              </a:rPr>
              <a:t>une</a:t>
            </a:r>
            <a:r>
              <a:rPr lang="en-US" altLang="en-US" sz="3500" dirty="0">
                <a:solidFill>
                  <a:schemeClr val="dk1"/>
                </a:solidFill>
                <a:ea typeface="Calibri"/>
                <a:cs typeface="Calibri"/>
              </a:rPr>
              <a:t> marque </a:t>
            </a:r>
            <a:r>
              <a:rPr lang="en-US" altLang="en-US" sz="3500" dirty="0">
                <a:solidFill>
                  <a:srgbClr val="FF0000"/>
                </a:solidFill>
                <a:ea typeface="Calibri"/>
                <a:cs typeface="Calibri"/>
              </a:rPr>
              <a:t>? </a:t>
            </a:r>
            <a:r>
              <a:rPr lang="en-US" altLang="en-US" sz="3500" dirty="0">
                <a:solidFill>
                  <a:schemeClr val="dk1"/>
                </a:solidFill>
                <a:ea typeface="Calibri"/>
                <a:cs typeface="Calibri"/>
              </a:rPr>
              <a:t>après le nom du </a:t>
            </a:r>
            <a:r>
              <a:rPr lang="en-US" altLang="en-US" sz="3500" dirty="0" err="1">
                <a:solidFill>
                  <a:schemeClr val="dk1"/>
                </a:solidFill>
                <a:ea typeface="Calibri"/>
                <a:cs typeface="Calibri"/>
              </a:rPr>
              <a:t>paramètre</a:t>
            </a:r>
            <a:r>
              <a:rPr lang="en-US" altLang="en-US" sz="3500" dirty="0">
                <a:solidFill>
                  <a:schemeClr val="dk1"/>
                </a:solidFill>
                <a:ea typeface="Calibri"/>
                <a:cs typeface="Calibri"/>
              </a:rPr>
              <a:t>.</a:t>
            </a:r>
          </a:p>
          <a:p>
            <a:pPr marL="0" lvl="0" indent="0" algn="justLow" eaLnBrk="0" fontAlgn="base" hangingPunct="0">
              <a:lnSpc>
                <a:spcPct val="100000"/>
              </a:lnSpc>
              <a:spcBef>
                <a:spcPct val="0"/>
              </a:spcBef>
              <a:spcAft>
                <a:spcPct val="0"/>
              </a:spcAft>
              <a:buNone/>
            </a:pPr>
            <a:endParaRPr lang="en-US" altLang="en-US" sz="3500" dirty="0">
              <a:solidFill>
                <a:schemeClr val="dk1"/>
              </a:solidFill>
              <a:ea typeface="Calibri"/>
              <a:cs typeface="Calibri"/>
            </a:endParaRPr>
          </a:p>
          <a:p>
            <a:pPr marL="0" lvl="0" indent="0" algn="justLow" eaLnBrk="0" fontAlgn="base" hangingPunct="0">
              <a:lnSpc>
                <a:spcPct val="100000"/>
              </a:lnSpc>
              <a:spcBef>
                <a:spcPct val="0"/>
              </a:spcBef>
              <a:spcAft>
                <a:spcPct val="0"/>
              </a:spcAft>
              <a:buNone/>
            </a:pPr>
            <a:endParaRPr lang="en-US" altLang="en-US" sz="3500" dirty="0">
              <a:solidFill>
                <a:schemeClr val="dk1"/>
              </a:solidFill>
              <a:ea typeface="Calibri"/>
              <a:cs typeface="Calibri"/>
            </a:endParaRPr>
          </a:p>
          <a:p>
            <a:pPr marL="0" lvl="0" indent="0" algn="justLow" eaLnBrk="0" fontAlgn="base" hangingPunct="0">
              <a:lnSpc>
                <a:spcPct val="100000"/>
              </a:lnSpc>
              <a:spcBef>
                <a:spcPct val="0"/>
              </a:spcBef>
              <a:spcAft>
                <a:spcPct val="0"/>
              </a:spcAft>
              <a:buNone/>
            </a:pPr>
            <a:endParaRPr lang="en-US" altLang="en-US" sz="3500" dirty="0">
              <a:solidFill>
                <a:schemeClr val="dk1"/>
              </a:solidFill>
              <a:ea typeface="Calibri"/>
              <a:cs typeface="Calibri"/>
            </a:endParaRPr>
          </a:p>
          <a:p>
            <a:pPr marL="0" lvl="0" indent="0" algn="justLow" eaLnBrk="0" fontAlgn="base" hangingPunct="0">
              <a:lnSpc>
                <a:spcPct val="100000"/>
              </a:lnSpc>
              <a:spcBef>
                <a:spcPct val="0"/>
              </a:spcBef>
              <a:spcAft>
                <a:spcPct val="0"/>
              </a:spcAft>
              <a:buNone/>
            </a:pPr>
            <a:endParaRPr lang="en-US" altLang="en-US" sz="3500" dirty="0">
              <a:solidFill>
                <a:schemeClr val="dk1"/>
              </a:solidFill>
              <a:ea typeface="Calibri"/>
              <a:cs typeface="Calibri"/>
            </a:endParaRPr>
          </a:p>
          <a:p>
            <a:pPr algn="justLow" eaLnBrk="0" fontAlgn="base" hangingPunct="0">
              <a:lnSpc>
                <a:spcPct val="100000"/>
              </a:lnSpc>
              <a:spcBef>
                <a:spcPct val="0"/>
              </a:spcBef>
              <a:spcAft>
                <a:spcPct val="0"/>
              </a:spcAft>
            </a:pPr>
            <a:r>
              <a:rPr lang="en-US" altLang="en-US" sz="3500" dirty="0">
                <a:solidFill>
                  <a:schemeClr val="dk1"/>
                </a:solidFill>
                <a:ea typeface="Calibri"/>
                <a:cs typeface="Calibri"/>
              </a:rPr>
              <a:t>Les </a:t>
            </a:r>
            <a:r>
              <a:rPr lang="en-US" altLang="en-US" sz="3500" dirty="0" err="1">
                <a:solidFill>
                  <a:schemeClr val="dk1"/>
                </a:solidFill>
                <a:ea typeface="Calibri"/>
                <a:cs typeface="Calibri"/>
              </a:rPr>
              <a:t>paramètres</a:t>
            </a:r>
            <a:r>
              <a:rPr lang="en-US" altLang="en-US" sz="3500" dirty="0">
                <a:solidFill>
                  <a:schemeClr val="dk1"/>
                </a:solidFill>
                <a:ea typeface="Calibri"/>
                <a:cs typeface="Calibri"/>
              </a:rPr>
              <a:t> de route </a:t>
            </a:r>
            <a:r>
              <a:rPr lang="en-US" altLang="en-US" sz="3500" dirty="0" err="1">
                <a:solidFill>
                  <a:schemeClr val="dk1"/>
                </a:solidFill>
                <a:ea typeface="Calibri"/>
                <a:cs typeface="Calibri"/>
              </a:rPr>
              <a:t>sont</a:t>
            </a:r>
            <a:r>
              <a:rPr lang="en-US" altLang="en-US" sz="3500" dirty="0">
                <a:solidFill>
                  <a:schemeClr val="dk1"/>
                </a:solidFill>
                <a:ea typeface="Calibri"/>
                <a:cs typeface="Calibri"/>
              </a:rPr>
              <a:t> </a:t>
            </a:r>
            <a:r>
              <a:rPr lang="en-US" altLang="en-US" sz="3500" dirty="0" err="1">
                <a:solidFill>
                  <a:srgbClr val="FF0000"/>
                </a:solidFill>
                <a:ea typeface="Calibri"/>
                <a:cs typeface="Calibri"/>
              </a:rPr>
              <a:t>injectés</a:t>
            </a:r>
            <a:r>
              <a:rPr lang="en-US" altLang="en-US" sz="3500" dirty="0">
                <a:solidFill>
                  <a:srgbClr val="FF0000"/>
                </a:solidFill>
                <a:ea typeface="Calibri"/>
                <a:cs typeface="Calibri"/>
              </a:rPr>
              <a:t> </a:t>
            </a:r>
            <a:r>
              <a:rPr lang="en-US" altLang="en-US" sz="3500" dirty="0" err="1">
                <a:solidFill>
                  <a:schemeClr val="dk1"/>
                </a:solidFill>
                <a:ea typeface="Calibri"/>
                <a:cs typeface="Calibri"/>
              </a:rPr>
              <a:t>dans</a:t>
            </a:r>
            <a:r>
              <a:rPr lang="en-US" altLang="en-US" sz="3500" dirty="0">
                <a:solidFill>
                  <a:schemeClr val="dk1"/>
                </a:solidFill>
                <a:ea typeface="Calibri"/>
                <a:cs typeface="Calibri"/>
              </a:rPr>
              <a:t> les </a:t>
            </a:r>
            <a:r>
              <a:rPr lang="en-US" altLang="en-US" sz="3500" dirty="0" err="1">
                <a:solidFill>
                  <a:schemeClr val="dk1"/>
                </a:solidFill>
                <a:ea typeface="Calibri"/>
                <a:cs typeface="Calibri"/>
              </a:rPr>
              <a:t>contrôleurs</a:t>
            </a:r>
            <a:r>
              <a:rPr lang="en-US" altLang="en-US" sz="3500" dirty="0">
                <a:solidFill>
                  <a:schemeClr val="dk1"/>
                </a:solidFill>
                <a:ea typeface="Calibri"/>
                <a:cs typeface="Calibri"/>
              </a:rPr>
              <a:t> de route </a:t>
            </a:r>
            <a:r>
              <a:rPr lang="en-US" altLang="en-US" sz="3500" dirty="0" err="1">
                <a:solidFill>
                  <a:schemeClr val="dk1"/>
                </a:solidFill>
                <a:ea typeface="Calibri"/>
                <a:cs typeface="Calibri"/>
              </a:rPr>
              <a:t>en</a:t>
            </a:r>
            <a:r>
              <a:rPr lang="en-US" altLang="en-US" sz="3500" dirty="0">
                <a:solidFill>
                  <a:schemeClr val="dk1"/>
                </a:solidFill>
                <a:ea typeface="Calibri"/>
                <a:cs typeface="Calibri"/>
              </a:rPr>
              <a:t> </a:t>
            </a:r>
            <a:r>
              <a:rPr lang="en-US" altLang="en-US" sz="3500" dirty="0" err="1">
                <a:solidFill>
                  <a:schemeClr val="dk1"/>
                </a:solidFill>
                <a:ea typeface="Calibri"/>
                <a:cs typeface="Calibri"/>
              </a:rPr>
              <a:t>fonction</a:t>
            </a:r>
            <a:r>
              <a:rPr lang="en-US" altLang="en-US" sz="3500" dirty="0">
                <a:solidFill>
                  <a:schemeClr val="dk1"/>
                </a:solidFill>
                <a:ea typeface="Calibri"/>
                <a:cs typeface="Calibri"/>
              </a:rPr>
              <a:t> de </a:t>
            </a:r>
            <a:r>
              <a:rPr lang="en-US" altLang="en-US" sz="3500" dirty="0" err="1">
                <a:solidFill>
                  <a:schemeClr val="dk1"/>
                </a:solidFill>
                <a:ea typeface="Calibri"/>
                <a:cs typeface="Calibri"/>
              </a:rPr>
              <a:t>leur</a:t>
            </a:r>
            <a:r>
              <a:rPr lang="en-US" altLang="en-US" sz="3500" dirty="0">
                <a:solidFill>
                  <a:schemeClr val="dk1"/>
                </a:solidFill>
                <a:ea typeface="Calibri"/>
                <a:cs typeface="Calibri"/>
              </a:rPr>
              <a:t> </a:t>
            </a:r>
            <a:r>
              <a:rPr lang="en-US" altLang="en-US" sz="3500" dirty="0" err="1">
                <a:solidFill>
                  <a:schemeClr val="dk1"/>
                </a:solidFill>
                <a:ea typeface="Calibri"/>
                <a:cs typeface="Calibri"/>
              </a:rPr>
              <a:t>ordre</a:t>
            </a:r>
            <a:endParaRPr lang="en-US" altLang="en-US" sz="3500" dirty="0">
              <a:latin typeface="Arial" panose="020B0604020202020204" pitchFamily="34" charset="0"/>
            </a:endParaRPr>
          </a:p>
          <a:p>
            <a:pPr marL="342900" indent="-139700">
              <a:spcBef>
                <a:spcPts val="640"/>
              </a:spcBef>
              <a:buClr>
                <a:schemeClr val="dk1"/>
              </a:buClr>
              <a:buSzPts val="3200"/>
              <a:buNone/>
            </a:pPr>
            <a:endParaRPr sz="3200" b="1" dirty="0">
              <a:solidFill>
                <a:schemeClr val="dk1"/>
              </a:solidFill>
              <a:latin typeface="Calibri"/>
              <a:ea typeface="Calibri"/>
              <a:cs typeface="Calibri"/>
              <a:sym typeface="Calibri"/>
            </a:endParaRPr>
          </a:p>
        </p:txBody>
      </p:sp>
      <p:pic>
        <p:nvPicPr>
          <p:cNvPr id="131" name="Google Shape;131;p7" descr="D:\esprit 2014\ESPRIT 2014\charte essprit 2014\logo-esprit.png"/>
          <p:cNvPicPr preferRelativeResize="0"/>
          <p:nvPr/>
        </p:nvPicPr>
        <p:blipFill rotWithShape="1">
          <a:blip r:embed="rId3">
            <a:alphaModFix/>
          </a:blip>
          <a:srcRect/>
          <a:stretch/>
        </p:blipFill>
        <p:spPr>
          <a:xfrm>
            <a:off x="10923588" y="6203950"/>
            <a:ext cx="1143000" cy="431800"/>
          </a:xfrm>
          <a:prstGeom prst="rect">
            <a:avLst/>
          </a:prstGeom>
          <a:noFill/>
          <a:ln>
            <a:noFill/>
          </a:ln>
        </p:spPr>
      </p:pic>
      <p:sp>
        <p:nvSpPr>
          <p:cNvPr id="133" name="Google Shape;13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17</a:t>
            </a:fld>
            <a:endParaRPr/>
          </a:p>
        </p:txBody>
      </p:sp>
      <p:sp>
        <p:nvSpPr>
          <p:cNvPr id="136" name="Google Shape;136;p7"/>
          <p:cNvSpPr txBox="1"/>
          <p:nvPr/>
        </p:nvSpPr>
        <p:spPr>
          <a:xfrm>
            <a:off x="1981200" y="115887"/>
            <a:ext cx="8229600" cy="1143000"/>
          </a:xfrm>
          <a:prstGeom prst="rect">
            <a:avLst/>
          </a:prstGeom>
          <a:noFill/>
          <a:ln>
            <a:noFill/>
          </a:ln>
        </p:spPr>
        <p:txBody>
          <a:bodyPr spcFirstLastPara="1" wrap="square" lIns="91425" tIns="45700" rIns="91425" bIns="45700" anchor="ctr" anchorCtr="0">
            <a:normAutofit/>
          </a:bodyPr>
          <a:lstStyle/>
          <a:p>
            <a:pPr algn="ctr">
              <a:buClr>
                <a:schemeClr val="dk1"/>
              </a:buClr>
              <a:buSzPts val="4400"/>
            </a:pPr>
            <a:endParaRPr dirty="0"/>
          </a:p>
        </p:txBody>
      </p:sp>
      <p:pic>
        <p:nvPicPr>
          <p:cNvPr id="2" name="Picture 1"/>
          <p:cNvPicPr>
            <a:picLocks noChangeAspect="1"/>
          </p:cNvPicPr>
          <p:nvPr/>
        </p:nvPicPr>
        <p:blipFill>
          <a:blip r:embed="rId4"/>
          <a:stretch>
            <a:fillRect/>
          </a:stretch>
        </p:blipFill>
        <p:spPr>
          <a:xfrm>
            <a:off x="2209843" y="3460489"/>
            <a:ext cx="6934157" cy="1224484"/>
          </a:xfrm>
          <a:prstGeom prst="rect">
            <a:avLst/>
          </a:prstGeom>
        </p:spPr>
      </p:pic>
    </p:spTree>
    <p:extLst>
      <p:ext uri="{BB962C8B-B14F-4D97-AF65-F5344CB8AC3E}">
        <p14:creationId xmlns:p14="http://schemas.microsoft.com/office/powerpoint/2010/main" val="1373233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3" name="Titre 2"/>
          <p:cNvSpPr>
            <a:spLocks noGrp="1"/>
          </p:cNvSpPr>
          <p:nvPr>
            <p:ph type="title"/>
          </p:nvPr>
        </p:nvSpPr>
        <p:spPr/>
        <p:txBody>
          <a:bodyPr/>
          <a:lstStyle/>
          <a:p>
            <a:r>
              <a:rPr lang="fr-FR" dirty="0"/>
              <a:t>     Redirection  des routes</a:t>
            </a:r>
          </a:p>
        </p:txBody>
      </p:sp>
      <p:sp>
        <p:nvSpPr>
          <p:cNvPr id="137" name="Google Shape;137;p7"/>
          <p:cNvSpPr txBox="1">
            <a:spLocks noGrp="1"/>
          </p:cNvSpPr>
          <p:nvPr>
            <p:ph type="body" idx="1"/>
          </p:nvPr>
        </p:nvSpPr>
        <p:spPr>
          <a:xfrm>
            <a:off x="838200" y="1330825"/>
            <a:ext cx="10515600" cy="4351338"/>
          </a:xfrm>
          <a:prstGeom prst="rect">
            <a:avLst/>
          </a:prstGeom>
          <a:noFill/>
          <a:ln>
            <a:noFill/>
          </a:ln>
        </p:spPr>
        <p:txBody>
          <a:bodyPr spcFirstLastPara="1" vert="horz" wrap="square" lIns="91425" tIns="45700" rIns="91425" bIns="45700" rtlCol="0" anchor="t" anchorCtr="0">
            <a:normAutofit/>
          </a:bodyPr>
          <a:lstStyle/>
          <a:p>
            <a:pPr algn="justLow" eaLnBrk="0" fontAlgn="base" hangingPunct="0">
              <a:lnSpc>
                <a:spcPct val="150000"/>
              </a:lnSpc>
              <a:spcBef>
                <a:spcPct val="0"/>
              </a:spcBef>
              <a:spcAft>
                <a:spcPct val="0"/>
              </a:spcAft>
            </a:pPr>
            <a:r>
              <a:rPr lang="fr-FR" sz="2400" dirty="0">
                <a:solidFill>
                  <a:schemeClr val="dk1"/>
                </a:solidFill>
                <a:latin typeface="Calibri" panose="020F0502020204030204" pitchFamily="34" charset="0"/>
              </a:rPr>
              <a:t>Cette méthode fournit un raccourci pratique qui vous évite de définir une route ou un contrôleur complet pour effectuer une simple redirection.</a:t>
            </a:r>
          </a:p>
          <a:p>
            <a:pPr algn="justLow" eaLnBrk="0" fontAlgn="base" hangingPunct="0">
              <a:lnSpc>
                <a:spcPct val="150000"/>
              </a:lnSpc>
              <a:spcBef>
                <a:spcPct val="0"/>
              </a:spcBef>
              <a:spcAft>
                <a:spcPct val="0"/>
              </a:spcAft>
            </a:pPr>
            <a:r>
              <a:rPr lang="fr-FR" sz="2400" dirty="0">
                <a:solidFill>
                  <a:schemeClr val="dk1"/>
                </a:solidFill>
                <a:latin typeface="Calibri" panose="020F0502020204030204" pitchFamily="34" charset="0"/>
              </a:rPr>
              <a:t>Pour définir une route qui redirige vers un autre URI:</a:t>
            </a:r>
            <a:endParaRPr lang="en-US" altLang="en-US" sz="3500" dirty="0">
              <a:solidFill>
                <a:schemeClr val="dk1"/>
              </a:solidFill>
              <a:ea typeface="Calibri"/>
              <a:cs typeface="Calibri"/>
            </a:endParaRPr>
          </a:p>
          <a:p>
            <a:pPr marL="0" lvl="0" indent="0" algn="justLow" eaLnBrk="0" fontAlgn="base" hangingPunct="0">
              <a:lnSpc>
                <a:spcPct val="100000"/>
              </a:lnSpc>
              <a:spcBef>
                <a:spcPct val="0"/>
              </a:spcBef>
              <a:spcAft>
                <a:spcPct val="0"/>
              </a:spcAft>
              <a:buNone/>
            </a:pPr>
            <a:endParaRPr lang="en-US" altLang="en-US" sz="3500" dirty="0">
              <a:solidFill>
                <a:schemeClr val="dk1"/>
              </a:solidFill>
              <a:ea typeface="Calibri"/>
              <a:cs typeface="Calibri"/>
            </a:endParaRPr>
          </a:p>
          <a:p>
            <a:pPr marL="0" lvl="0" indent="0" algn="justLow" eaLnBrk="0" fontAlgn="base" hangingPunct="0">
              <a:lnSpc>
                <a:spcPct val="100000"/>
              </a:lnSpc>
              <a:spcBef>
                <a:spcPct val="0"/>
              </a:spcBef>
              <a:spcAft>
                <a:spcPct val="0"/>
              </a:spcAft>
              <a:buNone/>
            </a:pPr>
            <a:endParaRPr lang="en-US" altLang="en-US" sz="3500" dirty="0">
              <a:solidFill>
                <a:schemeClr val="dk1"/>
              </a:solidFill>
              <a:ea typeface="Calibri"/>
              <a:cs typeface="Calibri"/>
            </a:endParaRPr>
          </a:p>
          <a:p>
            <a:pPr marL="0" lvl="0" indent="0" algn="justLow" eaLnBrk="0" fontAlgn="base" hangingPunct="0">
              <a:lnSpc>
                <a:spcPct val="100000"/>
              </a:lnSpc>
              <a:spcBef>
                <a:spcPct val="0"/>
              </a:spcBef>
              <a:spcAft>
                <a:spcPct val="0"/>
              </a:spcAft>
              <a:buNone/>
            </a:pPr>
            <a:endParaRPr lang="en-US" altLang="en-US" sz="3500" dirty="0">
              <a:solidFill>
                <a:schemeClr val="dk1"/>
              </a:solidFill>
              <a:ea typeface="Calibri"/>
              <a:cs typeface="Calibri"/>
            </a:endParaRPr>
          </a:p>
          <a:p>
            <a:pPr marL="342900" indent="-139700">
              <a:spcBef>
                <a:spcPts val="640"/>
              </a:spcBef>
              <a:buClr>
                <a:schemeClr val="dk1"/>
              </a:buClr>
              <a:buSzPts val="3200"/>
              <a:buNone/>
            </a:pPr>
            <a:endParaRPr sz="3200" b="1" dirty="0">
              <a:solidFill>
                <a:schemeClr val="dk1"/>
              </a:solidFill>
              <a:latin typeface="Calibri"/>
              <a:ea typeface="Calibri"/>
              <a:cs typeface="Calibri"/>
              <a:sym typeface="Calibri"/>
            </a:endParaRPr>
          </a:p>
        </p:txBody>
      </p:sp>
      <p:pic>
        <p:nvPicPr>
          <p:cNvPr id="131" name="Google Shape;131;p7" descr="D:\esprit 2014\ESPRIT 2014\charte essprit 2014\logo-esprit.png"/>
          <p:cNvPicPr preferRelativeResize="0"/>
          <p:nvPr/>
        </p:nvPicPr>
        <p:blipFill rotWithShape="1">
          <a:blip r:embed="rId3">
            <a:alphaModFix/>
          </a:blip>
          <a:srcRect/>
          <a:stretch/>
        </p:blipFill>
        <p:spPr>
          <a:xfrm>
            <a:off x="10923588" y="6203950"/>
            <a:ext cx="1143000" cy="431800"/>
          </a:xfrm>
          <a:prstGeom prst="rect">
            <a:avLst/>
          </a:prstGeom>
          <a:noFill/>
          <a:ln>
            <a:noFill/>
          </a:ln>
        </p:spPr>
      </p:pic>
      <p:sp>
        <p:nvSpPr>
          <p:cNvPr id="133" name="Google Shape;13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18</a:t>
            </a:fld>
            <a:endParaRPr/>
          </a:p>
        </p:txBody>
      </p:sp>
      <p:sp>
        <p:nvSpPr>
          <p:cNvPr id="136" name="Google Shape;136;p7"/>
          <p:cNvSpPr txBox="1"/>
          <p:nvPr/>
        </p:nvSpPr>
        <p:spPr>
          <a:xfrm>
            <a:off x="1981200" y="115887"/>
            <a:ext cx="8229600" cy="1143000"/>
          </a:xfrm>
          <a:prstGeom prst="rect">
            <a:avLst/>
          </a:prstGeom>
          <a:noFill/>
          <a:ln>
            <a:noFill/>
          </a:ln>
        </p:spPr>
        <p:txBody>
          <a:bodyPr spcFirstLastPara="1" wrap="square" lIns="91425" tIns="45700" rIns="91425" bIns="45700" anchor="ctr" anchorCtr="0">
            <a:normAutofit/>
          </a:bodyPr>
          <a:lstStyle/>
          <a:p>
            <a:pPr algn="ctr">
              <a:buClr>
                <a:schemeClr val="dk1"/>
              </a:buClr>
              <a:buSzPts val="4400"/>
            </a:pPr>
            <a:endParaRPr dirty="0"/>
          </a:p>
        </p:txBody>
      </p:sp>
      <p:pic>
        <p:nvPicPr>
          <p:cNvPr id="11" name="Image 10"/>
          <p:cNvPicPr>
            <a:picLocks noChangeAspect="1"/>
          </p:cNvPicPr>
          <p:nvPr/>
        </p:nvPicPr>
        <p:blipFill>
          <a:blip r:embed="rId4"/>
          <a:stretch>
            <a:fillRect/>
          </a:stretch>
        </p:blipFill>
        <p:spPr>
          <a:xfrm>
            <a:off x="2652713" y="3114675"/>
            <a:ext cx="6886575" cy="3743325"/>
          </a:xfrm>
          <a:prstGeom prst="rect">
            <a:avLst/>
          </a:prstGeom>
        </p:spPr>
      </p:pic>
      <p:sp>
        <p:nvSpPr>
          <p:cNvPr id="9" name="Flèche gauche 8"/>
          <p:cNvSpPr/>
          <p:nvPr/>
        </p:nvSpPr>
        <p:spPr>
          <a:xfrm>
            <a:off x="7445044" y="3890640"/>
            <a:ext cx="1620000" cy="468000"/>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 de la route </a:t>
            </a:r>
          </a:p>
        </p:txBody>
      </p:sp>
    </p:spTree>
    <p:extLst>
      <p:ext uri="{BB962C8B-B14F-4D97-AF65-F5344CB8AC3E}">
        <p14:creationId xmlns:p14="http://schemas.microsoft.com/office/powerpoint/2010/main" val="426031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3" name="Titre 2"/>
          <p:cNvSpPr>
            <a:spLocks noGrp="1"/>
          </p:cNvSpPr>
          <p:nvPr>
            <p:ph type="title"/>
          </p:nvPr>
        </p:nvSpPr>
        <p:spPr/>
        <p:txBody>
          <a:bodyPr/>
          <a:lstStyle/>
          <a:p>
            <a:r>
              <a:rPr lang="fr-FR" dirty="0"/>
              <a:t>    Liaison </a:t>
            </a:r>
            <a:r>
              <a:rPr lang="fr-FR" dirty="0" err="1"/>
              <a:t>Contrôlleur</a:t>
            </a:r>
            <a:r>
              <a:rPr lang="fr-FR" dirty="0"/>
              <a:t>-Route</a:t>
            </a:r>
          </a:p>
        </p:txBody>
      </p:sp>
      <p:sp>
        <p:nvSpPr>
          <p:cNvPr id="137" name="Google Shape;137;p7"/>
          <p:cNvSpPr txBox="1">
            <a:spLocks noGrp="1"/>
          </p:cNvSpPr>
          <p:nvPr>
            <p:ph type="body" idx="1"/>
          </p:nvPr>
        </p:nvSpPr>
        <p:spPr>
          <a:prstGeom prst="rect">
            <a:avLst/>
          </a:prstGeom>
          <a:noFill/>
          <a:ln>
            <a:noFill/>
          </a:ln>
        </p:spPr>
        <p:txBody>
          <a:bodyPr spcFirstLastPara="1" vert="horz" wrap="square" lIns="91425" tIns="45700" rIns="91425" bIns="45700" rtlCol="0" anchor="t" anchorCtr="0">
            <a:normAutofit/>
          </a:bodyPr>
          <a:lstStyle/>
          <a:p>
            <a:pPr marL="0" lvl="0" indent="0" algn="justLow" eaLnBrk="0" fontAlgn="base" hangingPunct="0">
              <a:lnSpc>
                <a:spcPct val="100000"/>
              </a:lnSpc>
              <a:spcBef>
                <a:spcPct val="0"/>
              </a:spcBef>
              <a:spcAft>
                <a:spcPct val="0"/>
              </a:spcAft>
              <a:buNone/>
            </a:pPr>
            <a:endParaRPr lang="en-US" altLang="en-US" sz="3500" dirty="0">
              <a:solidFill>
                <a:schemeClr val="dk1"/>
              </a:solidFill>
              <a:ea typeface="Calibri"/>
              <a:cs typeface="Calibri"/>
            </a:endParaRPr>
          </a:p>
          <a:p>
            <a:pPr marL="0" lvl="0" indent="0" algn="justLow" eaLnBrk="0" fontAlgn="base" hangingPunct="0">
              <a:lnSpc>
                <a:spcPct val="100000"/>
              </a:lnSpc>
              <a:spcBef>
                <a:spcPct val="0"/>
              </a:spcBef>
              <a:spcAft>
                <a:spcPct val="0"/>
              </a:spcAft>
              <a:buNone/>
            </a:pPr>
            <a:endParaRPr lang="en-US" altLang="en-US" sz="3500" dirty="0">
              <a:solidFill>
                <a:schemeClr val="dk1"/>
              </a:solidFill>
              <a:ea typeface="Calibri"/>
              <a:cs typeface="Calibri"/>
            </a:endParaRPr>
          </a:p>
          <a:p>
            <a:pPr marL="0" lvl="0" indent="0" algn="justLow" eaLnBrk="0" fontAlgn="base" hangingPunct="0">
              <a:lnSpc>
                <a:spcPct val="100000"/>
              </a:lnSpc>
              <a:spcBef>
                <a:spcPct val="0"/>
              </a:spcBef>
              <a:spcAft>
                <a:spcPct val="0"/>
              </a:spcAft>
              <a:buNone/>
            </a:pPr>
            <a:endParaRPr lang="en-US" altLang="en-US" sz="3500" dirty="0">
              <a:solidFill>
                <a:schemeClr val="dk1"/>
              </a:solidFill>
              <a:ea typeface="Calibri"/>
              <a:cs typeface="Calibri"/>
            </a:endParaRPr>
          </a:p>
          <a:p>
            <a:pPr marL="0" lvl="0" indent="0" algn="justLow" eaLnBrk="0" fontAlgn="base" hangingPunct="0">
              <a:lnSpc>
                <a:spcPct val="100000"/>
              </a:lnSpc>
              <a:spcBef>
                <a:spcPct val="0"/>
              </a:spcBef>
              <a:spcAft>
                <a:spcPct val="0"/>
              </a:spcAft>
              <a:buNone/>
            </a:pPr>
            <a:endParaRPr lang="en-US" altLang="en-US" sz="3500" dirty="0">
              <a:solidFill>
                <a:schemeClr val="dk1"/>
              </a:solidFill>
              <a:ea typeface="Calibri"/>
              <a:cs typeface="Calibri"/>
            </a:endParaRPr>
          </a:p>
          <a:p>
            <a:pPr algn="justLow" eaLnBrk="0" fontAlgn="base" hangingPunct="0">
              <a:lnSpc>
                <a:spcPct val="100000"/>
              </a:lnSpc>
              <a:spcBef>
                <a:spcPct val="0"/>
              </a:spcBef>
              <a:spcAft>
                <a:spcPct val="0"/>
              </a:spcAft>
            </a:pPr>
            <a:endParaRPr lang="en-US" altLang="en-US" sz="3500" dirty="0">
              <a:latin typeface="Arial" panose="020B0604020202020204" pitchFamily="34" charset="0"/>
            </a:endParaRPr>
          </a:p>
          <a:p>
            <a:pPr marL="342900" indent="-139700">
              <a:spcBef>
                <a:spcPts val="640"/>
              </a:spcBef>
              <a:buClr>
                <a:schemeClr val="dk1"/>
              </a:buClr>
              <a:buSzPts val="3200"/>
              <a:buNone/>
            </a:pPr>
            <a:endParaRPr sz="3200" b="1" dirty="0">
              <a:solidFill>
                <a:schemeClr val="dk1"/>
              </a:solidFill>
              <a:latin typeface="Calibri"/>
              <a:ea typeface="Calibri"/>
              <a:cs typeface="Calibri"/>
              <a:sym typeface="Calibri"/>
            </a:endParaRPr>
          </a:p>
        </p:txBody>
      </p:sp>
      <p:pic>
        <p:nvPicPr>
          <p:cNvPr id="131" name="Google Shape;131;p7" descr="D:\esprit 2014\ESPRIT 2014\charte essprit 2014\logo-esprit.png"/>
          <p:cNvPicPr preferRelativeResize="0"/>
          <p:nvPr/>
        </p:nvPicPr>
        <p:blipFill rotWithShape="1">
          <a:blip r:embed="rId3">
            <a:alphaModFix/>
          </a:blip>
          <a:srcRect/>
          <a:stretch/>
        </p:blipFill>
        <p:spPr>
          <a:xfrm>
            <a:off x="10923588" y="6203950"/>
            <a:ext cx="1143000" cy="431800"/>
          </a:xfrm>
          <a:prstGeom prst="rect">
            <a:avLst/>
          </a:prstGeom>
          <a:noFill/>
          <a:ln>
            <a:noFill/>
          </a:ln>
        </p:spPr>
      </p:pic>
      <p:sp>
        <p:nvSpPr>
          <p:cNvPr id="133" name="Google Shape;13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19</a:t>
            </a:fld>
            <a:endParaRPr/>
          </a:p>
        </p:txBody>
      </p:sp>
      <p:pic>
        <p:nvPicPr>
          <p:cNvPr id="5" name="Image 4"/>
          <p:cNvPicPr>
            <a:picLocks noChangeAspect="1"/>
          </p:cNvPicPr>
          <p:nvPr/>
        </p:nvPicPr>
        <p:blipFill>
          <a:blip r:embed="rId4"/>
          <a:stretch>
            <a:fillRect/>
          </a:stretch>
        </p:blipFill>
        <p:spPr>
          <a:xfrm>
            <a:off x="5492707" y="3012155"/>
            <a:ext cx="6619875" cy="1571625"/>
          </a:xfrm>
          <a:prstGeom prst="rect">
            <a:avLst/>
          </a:prstGeom>
        </p:spPr>
      </p:pic>
      <p:pic>
        <p:nvPicPr>
          <p:cNvPr id="6" name="Image 5"/>
          <p:cNvPicPr>
            <a:picLocks noChangeAspect="1"/>
          </p:cNvPicPr>
          <p:nvPr/>
        </p:nvPicPr>
        <p:blipFill>
          <a:blip r:embed="rId5"/>
          <a:stretch>
            <a:fillRect/>
          </a:stretch>
        </p:blipFill>
        <p:spPr>
          <a:xfrm>
            <a:off x="321552" y="1798638"/>
            <a:ext cx="4654507" cy="4236245"/>
          </a:xfrm>
          <a:prstGeom prst="rect">
            <a:avLst/>
          </a:prstGeom>
        </p:spPr>
      </p:pic>
      <p:sp>
        <p:nvSpPr>
          <p:cNvPr id="7" name="Rectangle 6"/>
          <p:cNvSpPr/>
          <p:nvPr/>
        </p:nvSpPr>
        <p:spPr>
          <a:xfrm>
            <a:off x="6769768" y="4957011"/>
            <a:ext cx="2743200" cy="4476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Fichier </a:t>
            </a:r>
            <a:r>
              <a:rPr lang="fr-FR" dirty="0" err="1">
                <a:solidFill>
                  <a:schemeClr val="tx1"/>
                </a:solidFill>
              </a:rPr>
              <a:t>web.php</a:t>
            </a:r>
            <a:endParaRPr lang="fr-FR" dirty="0">
              <a:solidFill>
                <a:schemeClr val="tx1"/>
              </a:solidFill>
            </a:endParaRPr>
          </a:p>
        </p:txBody>
      </p:sp>
    </p:spTree>
    <p:extLst>
      <p:ext uri="{BB962C8B-B14F-4D97-AF65-F5344CB8AC3E}">
        <p14:creationId xmlns:p14="http://schemas.microsoft.com/office/powerpoint/2010/main" val="287512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p:nvPr/>
        </p:nvSpPr>
        <p:spPr>
          <a:xfrm>
            <a:off x="0" y="-28242"/>
            <a:ext cx="12192000" cy="6886242"/>
          </a:xfrm>
          <a:prstGeom prst="rect">
            <a:avLst/>
          </a:prstGeom>
          <a:solidFill>
            <a:srgbClr val="9E0000"/>
          </a:solid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75" name="Google Shape;75;p2" descr="Picture 7"/>
          <p:cNvPicPr preferRelativeResize="0"/>
          <p:nvPr/>
        </p:nvPicPr>
        <p:blipFill rotWithShape="1">
          <a:blip r:embed="rId3">
            <a:alphaModFix/>
          </a:blip>
          <a:srcRect/>
          <a:stretch/>
        </p:blipFill>
        <p:spPr>
          <a:xfrm flipH="1">
            <a:off x="9345203" y="22220"/>
            <a:ext cx="2832470" cy="1949130"/>
          </a:xfrm>
          <a:prstGeom prst="rect">
            <a:avLst/>
          </a:prstGeom>
          <a:noFill/>
          <a:ln>
            <a:noFill/>
          </a:ln>
        </p:spPr>
      </p:pic>
      <p:sp>
        <p:nvSpPr>
          <p:cNvPr id="76" name="Google Shape;76;p2"/>
          <p:cNvSpPr txBox="1"/>
          <p:nvPr/>
        </p:nvSpPr>
        <p:spPr>
          <a:xfrm>
            <a:off x="1154722" y="-2078913"/>
            <a:ext cx="9096900" cy="10987583"/>
          </a:xfrm>
          <a:prstGeom prst="rect">
            <a:avLst/>
          </a:prstGeom>
          <a:noFill/>
          <a:ln>
            <a:noFill/>
          </a:ln>
        </p:spPr>
        <p:txBody>
          <a:bodyPr spcFirstLastPara="1" wrap="square" lIns="45700" tIns="45700" rIns="45700" bIns="45700" anchor="ctr" anchorCtr="0">
            <a:spAutoFit/>
          </a:bodyPr>
          <a:lstStyle/>
          <a:p>
            <a:pPr lvl="0">
              <a:lnSpc>
                <a:spcPct val="150000"/>
              </a:lnSpc>
              <a:buClr>
                <a:schemeClr val="lt1"/>
              </a:buClr>
              <a:buSzPts val="2400"/>
            </a:pPr>
            <a:endParaRPr lang="fr-FR" sz="2400" b="1" dirty="0">
              <a:solidFill>
                <a:schemeClr val="lt1"/>
              </a:solidFill>
              <a:latin typeface="Calibri"/>
              <a:ea typeface="Calibri"/>
              <a:cs typeface="Calibri"/>
              <a:sym typeface="Calibri"/>
            </a:endParaRPr>
          </a:p>
          <a:p>
            <a:pPr lvl="0">
              <a:lnSpc>
                <a:spcPct val="150000"/>
              </a:lnSpc>
              <a:buClr>
                <a:schemeClr val="lt1"/>
              </a:buClr>
              <a:buSzPts val="2400"/>
            </a:pPr>
            <a:endParaRPr lang="fr-FR" sz="2400" b="1" dirty="0">
              <a:solidFill>
                <a:schemeClr val="lt1"/>
              </a:solidFill>
              <a:latin typeface="Calibri"/>
              <a:ea typeface="Calibri"/>
              <a:cs typeface="Calibri"/>
              <a:sym typeface="Calibri"/>
            </a:endParaRPr>
          </a:p>
          <a:p>
            <a:pPr lvl="0">
              <a:lnSpc>
                <a:spcPct val="150000"/>
              </a:lnSpc>
              <a:buClr>
                <a:schemeClr val="lt1"/>
              </a:buClr>
              <a:buSzPts val="2400"/>
            </a:pPr>
            <a:endParaRPr lang="fr-FR" sz="2400" b="1" dirty="0">
              <a:solidFill>
                <a:schemeClr val="lt1"/>
              </a:solidFill>
              <a:latin typeface="Calibri"/>
              <a:ea typeface="Calibri"/>
              <a:cs typeface="Calibri"/>
              <a:sym typeface="Calibri"/>
            </a:endParaRPr>
          </a:p>
          <a:p>
            <a:pPr lvl="0">
              <a:lnSpc>
                <a:spcPct val="150000"/>
              </a:lnSpc>
              <a:buClr>
                <a:schemeClr val="lt1"/>
              </a:buClr>
              <a:buSzPts val="2400"/>
            </a:pPr>
            <a:endParaRPr lang="fr-FR" sz="2400" b="1" dirty="0">
              <a:solidFill>
                <a:schemeClr val="lt1"/>
              </a:solidFill>
              <a:latin typeface="Calibri"/>
              <a:ea typeface="Calibri"/>
              <a:cs typeface="Calibri"/>
              <a:sym typeface="Calibri"/>
            </a:endParaRPr>
          </a:p>
          <a:p>
            <a:pPr marL="342900" lvl="0" indent="-342900">
              <a:lnSpc>
                <a:spcPct val="200000"/>
              </a:lnSpc>
              <a:buClr>
                <a:schemeClr val="lt1"/>
              </a:buClr>
              <a:buSzPts val="2400"/>
              <a:buFont typeface="Wingdings" panose="05000000000000000000" pitchFamily="2" charset="2"/>
              <a:buChar char="Ø"/>
            </a:pPr>
            <a:r>
              <a:rPr lang="fr-FR" sz="3200" b="1" dirty="0">
                <a:solidFill>
                  <a:schemeClr val="lt1"/>
                </a:solidFill>
                <a:latin typeface="Calibri"/>
                <a:ea typeface="Calibri"/>
                <a:cs typeface="Calibri"/>
                <a:sym typeface="Calibri"/>
              </a:rPr>
              <a:t>Contrôleur </a:t>
            </a:r>
          </a:p>
          <a:p>
            <a:pPr marL="342900" lvl="0" indent="-342900">
              <a:lnSpc>
                <a:spcPct val="200000"/>
              </a:lnSpc>
              <a:buClr>
                <a:schemeClr val="lt1"/>
              </a:buClr>
              <a:buSzPts val="2400"/>
              <a:buFont typeface="Wingdings" panose="05000000000000000000" pitchFamily="2" charset="2"/>
              <a:buChar char="Ø"/>
            </a:pPr>
            <a:r>
              <a:rPr lang="fr-FR" sz="3200" b="1" dirty="0">
                <a:solidFill>
                  <a:schemeClr val="lt1"/>
                </a:solidFill>
                <a:latin typeface="Calibri"/>
                <a:ea typeface="Calibri"/>
                <a:cs typeface="Calibri"/>
                <a:sym typeface="Calibri"/>
              </a:rPr>
              <a:t>Route</a:t>
            </a:r>
          </a:p>
          <a:p>
            <a:pPr marL="342900" lvl="0" indent="-342900">
              <a:lnSpc>
                <a:spcPct val="200000"/>
              </a:lnSpc>
              <a:buClr>
                <a:schemeClr val="lt1"/>
              </a:buClr>
              <a:buSzPts val="2400"/>
              <a:buFont typeface="Wingdings" panose="05000000000000000000" pitchFamily="2" charset="2"/>
              <a:buChar char="Ø"/>
            </a:pPr>
            <a:r>
              <a:rPr lang="fr-FR" sz="3200" b="1" dirty="0">
                <a:solidFill>
                  <a:schemeClr val="lt1"/>
                </a:solidFill>
                <a:latin typeface="Calibri"/>
                <a:ea typeface="Calibri"/>
                <a:cs typeface="Calibri"/>
                <a:sym typeface="Calibri"/>
              </a:rPr>
              <a:t>Middleware</a:t>
            </a:r>
          </a:p>
          <a:p>
            <a:pPr marL="342900" lvl="0" indent="-342900">
              <a:lnSpc>
                <a:spcPct val="200000"/>
              </a:lnSpc>
              <a:buClr>
                <a:schemeClr val="lt1"/>
              </a:buClr>
              <a:buSzPts val="2400"/>
              <a:buFont typeface="Wingdings" panose="05000000000000000000" pitchFamily="2" charset="2"/>
              <a:buChar char="Ø"/>
            </a:pPr>
            <a:r>
              <a:rPr lang="fr-FR" sz="3200" b="1" dirty="0" err="1">
                <a:solidFill>
                  <a:schemeClr val="lt1"/>
                </a:solidFill>
                <a:latin typeface="Calibri"/>
                <a:ea typeface="Calibri"/>
                <a:cs typeface="Calibri"/>
                <a:sym typeface="Calibri"/>
              </a:rPr>
              <a:t>Blade</a:t>
            </a:r>
            <a:endParaRPr lang="fr-FR" sz="3200" b="1" dirty="0">
              <a:solidFill>
                <a:schemeClr val="lt1"/>
              </a:solidFill>
              <a:latin typeface="Calibri"/>
              <a:ea typeface="Calibri"/>
              <a:cs typeface="Calibri"/>
              <a:sym typeface="Calibri"/>
            </a:endParaRPr>
          </a:p>
          <a:p>
            <a:pPr marL="342900" lvl="0" indent="-342900">
              <a:lnSpc>
                <a:spcPct val="200000"/>
              </a:lnSpc>
              <a:buClr>
                <a:schemeClr val="lt1"/>
              </a:buClr>
              <a:buSzPts val="2400"/>
              <a:buFont typeface="Wingdings" panose="05000000000000000000" pitchFamily="2" charset="2"/>
              <a:buChar char="Ø"/>
            </a:pPr>
            <a:r>
              <a:rPr lang="fr-FR" sz="3200" b="1" dirty="0">
                <a:solidFill>
                  <a:schemeClr val="lt1"/>
                </a:solidFill>
                <a:latin typeface="Calibri"/>
                <a:ea typeface="Calibri"/>
                <a:cs typeface="Calibri"/>
                <a:sym typeface="Calibri"/>
              </a:rPr>
              <a:t>Fournisseur de Services  </a:t>
            </a:r>
          </a:p>
          <a:p>
            <a:pPr marL="342900" lvl="0" indent="-342900">
              <a:lnSpc>
                <a:spcPct val="200000"/>
              </a:lnSpc>
              <a:buClr>
                <a:schemeClr val="lt1"/>
              </a:buClr>
              <a:buSzPts val="2400"/>
              <a:buFont typeface="Wingdings" panose="05000000000000000000" pitchFamily="2" charset="2"/>
              <a:buChar char="Ø"/>
            </a:pPr>
            <a:r>
              <a:rPr lang="fr-FR" sz="3200" b="1" dirty="0">
                <a:solidFill>
                  <a:schemeClr val="lt1"/>
                </a:solidFill>
                <a:latin typeface="Calibri"/>
                <a:ea typeface="Calibri"/>
                <a:cs typeface="Calibri"/>
                <a:sym typeface="Calibri"/>
              </a:rPr>
              <a:t>Façade</a:t>
            </a:r>
          </a:p>
          <a:p>
            <a:pPr marL="0" marR="0" lvl="0" indent="0" algn="l" rtl="0">
              <a:lnSpc>
                <a:spcPct val="150000"/>
              </a:lnSpc>
              <a:spcBef>
                <a:spcPts val="0"/>
              </a:spcBef>
              <a:spcAft>
                <a:spcPts val="0"/>
              </a:spcAft>
              <a:buClr>
                <a:schemeClr val="lt1"/>
              </a:buClr>
              <a:buSzPts val="2400"/>
              <a:buFont typeface="Calibri"/>
              <a:buNone/>
            </a:pPr>
            <a:endParaRPr sz="2400" b="1" i="0" u="none" strike="noStrike" cap="none" dirty="0">
              <a:solidFill>
                <a:schemeClr val="lt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2400"/>
              <a:buFont typeface="Calibri"/>
              <a:buNone/>
            </a:pPr>
            <a:endParaRPr sz="2400" b="1" i="0" u="none" strike="noStrike" cap="none" dirty="0">
              <a:solidFill>
                <a:schemeClr val="lt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2400"/>
              <a:buFont typeface="Calibri"/>
              <a:buNone/>
            </a:pPr>
            <a:endParaRPr sz="2400" b="1" i="0" u="none" strike="noStrike" cap="none" dirty="0">
              <a:solidFill>
                <a:schemeClr val="lt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2400"/>
              <a:buFont typeface="Calibri"/>
              <a:buNone/>
            </a:pPr>
            <a:endParaRPr sz="2400" b="1" i="0" u="none" strike="noStrike" cap="none" dirty="0">
              <a:solidFill>
                <a:schemeClr val="lt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2400"/>
              <a:buFont typeface="Calibri"/>
              <a:buNone/>
            </a:pPr>
            <a:endParaRPr sz="2400" b="1" i="0" u="none" strike="noStrike" cap="none" dirty="0">
              <a:solidFill>
                <a:schemeClr val="lt1"/>
              </a:solidFill>
              <a:latin typeface="Calibri"/>
              <a:ea typeface="Calibri"/>
              <a:cs typeface="Calibri"/>
              <a:sym typeface="Calibri"/>
            </a:endParaRPr>
          </a:p>
        </p:txBody>
      </p:sp>
      <p:sp>
        <p:nvSpPr>
          <p:cNvPr id="80" name="Google Shape;80;p2"/>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2</a:t>
            </a:fld>
            <a:endParaRPr/>
          </a:p>
        </p:txBody>
      </p:sp>
    </p:spTree>
    <p:extLst>
      <p:ext uri="{BB962C8B-B14F-4D97-AF65-F5344CB8AC3E}">
        <p14:creationId xmlns:p14="http://schemas.microsoft.com/office/powerpoint/2010/main" val="2036498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3"/>
          <p:cNvSpPr/>
          <p:nvPr/>
        </p:nvSpPr>
        <p:spPr>
          <a:xfrm>
            <a:off x="0" y="-28242"/>
            <a:ext cx="12192000" cy="6886242"/>
          </a:xfrm>
          <a:prstGeom prst="rect">
            <a:avLst/>
          </a:prstGeom>
          <a:solidFill>
            <a:srgbClr val="9E0000"/>
          </a:solid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86" name="Google Shape;86;p3" descr="Picture 7"/>
          <p:cNvPicPr preferRelativeResize="0"/>
          <p:nvPr/>
        </p:nvPicPr>
        <p:blipFill rotWithShape="1">
          <a:blip r:embed="rId3">
            <a:alphaModFix/>
          </a:blip>
          <a:srcRect/>
          <a:stretch/>
        </p:blipFill>
        <p:spPr>
          <a:xfrm flipH="1">
            <a:off x="9345203" y="22220"/>
            <a:ext cx="2832470" cy="1949130"/>
          </a:xfrm>
          <a:prstGeom prst="rect">
            <a:avLst/>
          </a:prstGeom>
          <a:noFill/>
          <a:ln>
            <a:noFill/>
          </a:ln>
        </p:spPr>
      </p:pic>
      <p:sp>
        <p:nvSpPr>
          <p:cNvPr id="87" name="Google Shape;87;p3"/>
          <p:cNvSpPr txBox="1"/>
          <p:nvPr/>
        </p:nvSpPr>
        <p:spPr>
          <a:xfrm>
            <a:off x="1547609" y="2433535"/>
            <a:ext cx="9096781" cy="1754286"/>
          </a:xfrm>
          <a:prstGeom prst="rect">
            <a:avLst/>
          </a:prstGeom>
          <a:noFill/>
          <a:ln>
            <a:noFill/>
          </a:ln>
        </p:spPr>
        <p:txBody>
          <a:bodyPr spcFirstLastPara="1" wrap="square" lIns="45700" tIns="45700" rIns="45700" bIns="45700" anchor="ctr" anchorCtr="0">
            <a:spAutoFit/>
          </a:bodyPr>
          <a:lstStyle/>
          <a:p>
            <a:pPr marL="342900" lvl="0" indent="-342900" algn="ctr">
              <a:lnSpc>
                <a:spcPct val="200000"/>
              </a:lnSpc>
              <a:buClr>
                <a:schemeClr val="lt1"/>
              </a:buClr>
              <a:buSzPts val="2400"/>
              <a:buFont typeface="Wingdings" panose="05000000000000000000" pitchFamily="2" charset="2"/>
              <a:buChar char="Ø"/>
            </a:pPr>
            <a:r>
              <a:rPr lang="fr-FR" sz="5400" b="1" dirty="0">
                <a:solidFill>
                  <a:schemeClr val="lt1"/>
                </a:solidFill>
                <a:latin typeface="Calibri"/>
                <a:ea typeface="Calibri"/>
                <a:cs typeface="Calibri"/>
                <a:sym typeface="Calibri"/>
              </a:rPr>
              <a:t>Middleware</a:t>
            </a:r>
          </a:p>
        </p:txBody>
      </p:sp>
      <p:sp>
        <p:nvSpPr>
          <p:cNvPr id="88" name="Google Shape;88;p3"/>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20</a:t>
            </a:fld>
            <a:endParaRPr/>
          </a:p>
        </p:txBody>
      </p:sp>
    </p:spTree>
    <p:extLst>
      <p:ext uri="{BB962C8B-B14F-4D97-AF65-F5344CB8AC3E}">
        <p14:creationId xmlns:p14="http://schemas.microsoft.com/office/powerpoint/2010/main" val="504250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Titre 1"/>
          <p:cNvSpPr>
            <a:spLocks noGrp="1"/>
          </p:cNvSpPr>
          <p:nvPr>
            <p:ph type="title"/>
          </p:nvPr>
        </p:nvSpPr>
        <p:spPr/>
        <p:txBody>
          <a:bodyPr/>
          <a:lstStyle/>
          <a:p>
            <a:r>
              <a:rPr lang="fr-FR" dirty="0"/>
              <a:t>  </a:t>
            </a:r>
            <a:r>
              <a:rPr lang="fr-FR" dirty="0">
                <a:solidFill>
                  <a:schemeClr val="dk1"/>
                </a:solidFill>
              </a:rPr>
              <a:t>Le middleware</a:t>
            </a:r>
            <a:endParaRPr lang="fr-FR" dirty="0"/>
          </a:p>
        </p:txBody>
      </p:sp>
      <p:sp>
        <p:nvSpPr>
          <p:cNvPr id="137" name="Google Shape;137;p7"/>
          <p:cNvSpPr txBox="1">
            <a:spLocks noGrp="1"/>
          </p:cNvSpPr>
          <p:nvPr>
            <p:ph type="body" idx="1"/>
          </p:nvPr>
        </p:nvSpPr>
        <p:spPr>
          <a:xfrm>
            <a:off x="509588" y="1680293"/>
            <a:ext cx="10515600" cy="4351338"/>
          </a:xfrm>
          <a:prstGeom prst="rect">
            <a:avLst/>
          </a:prstGeom>
          <a:noFill/>
          <a:ln>
            <a:noFill/>
          </a:ln>
        </p:spPr>
        <p:txBody>
          <a:bodyPr spcFirstLastPara="1" vert="horz" wrap="square" lIns="91425" tIns="45700" rIns="91425" bIns="45700" rtlCol="0" anchor="t" anchorCtr="0">
            <a:normAutofit/>
          </a:bodyPr>
          <a:lstStyle/>
          <a:p>
            <a:pPr marL="546100" indent="-342900">
              <a:lnSpc>
                <a:spcPct val="150000"/>
              </a:lnSpc>
              <a:spcBef>
                <a:spcPts val="0"/>
              </a:spcBef>
              <a:buClr>
                <a:schemeClr val="dk1"/>
              </a:buClr>
              <a:buSzPts val="3200"/>
            </a:pPr>
            <a:r>
              <a:rPr lang="fr-FR" sz="2400" dirty="0">
                <a:solidFill>
                  <a:schemeClr val="dk1"/>
                </a:solidFill>
                <a:ea typeface="Calibri"/>
                <a:cs typeface="Calibri"/>
                <a:sym typeface="Calibri"/>
              </a:rPr>
              <a:t>Le middleware sert comme un intermédiaire entre une demande (</a:t>
            </a:r>
            <a:r>
              <a:rPr lang="fr-FR" sz="2400" dirty="0" err="1">
                <a:solidFill>
                  <a:schemeClr val="dk1"/>
                </a:solidFill>
                <a:ea typeface="Calibri"/>
                <a:cs typeface="Calibri"/>
                <a:sym typeface="Calibri"/>
              </a:rPr>
              <a:t>request</a:t>
            </a:r>
            <a:r>
              <a:rPr lang="fr-FR" sz="2400" dirty="0">
                <a:solidFill>
                  <a:schemeClr val="dk1"/>
                </a:solidFill>
                <a:ea typeface="Calibri"/>
                <a:cs typeface="Calibri"/>
                <a:sym typeface="Calibri"/>
              </a:rPr>
              <a:t>) et une réponse (</a:t>
            </a:r>
            <a:r>
              <a:rPr lang="fr-FR" sz="2400" dirty="0" err="1">
                <a:solidFill>
                  <a:schemeClr val="dk1"/>
                </a:solidFill>
                <a:ea typeface="Calibri"/>
                <a:cs typeface="Calibri"/>
                <a:sym typeface="Calibri"/>
              </a:rPr>
              <a:t>response</a:t>
            </a:r>
            <a:r>
              <a:rPr lang="fr-FR" sz="2400" dirty="0">
                <a:solidFill>
                  <a:schemeClr val="dk1"/>
                </a:solidFill>
                <a:ea typeface="Calibri"/>
                <a:cs typeface="Calibri"/>
                <a:sym typeface="Calibri"/>
              </a:rPr>
              <a:t>). </a:t>
            </a:r>
          </a:p>
          <a:p>
            <a:pPr marL="546100" indent="-342900">
              <a:lnSpc>
                <a:spcPct val="150000"/>
              </a:lnSpc>
              <a:spcBef>
                <a:spcPts val="0"/>
              </a:spcBef>
              <a:buClr>
                <a:schemeClr val="dk1"/>
              </a:buClr>
              <a:buSzPts val="3200"/>
            </a:pPr>
            <a:r>
              <a:rPr lang="fr-FR" sz="2400" dirty="0">
                <a:solidFill>
                  <a:schemeClr val="dk1"/>
                </a:solidFill>
                <a:ea typeface="Calibri"/>
                <a:cs typeface="Calibri"/>
                <a:sym typeface="Calibri"/>
              </a:rPr>
              <a:t>C'est un type de mécanisme qui permet d'inspecter et de filtrer les requêtes HTTP entrant l’application.</a:t>
            </a:r>
            <a:endParaRPr sz="2400" dirty="0"/>
          </a:p>
          <a:p>
            <a:pPr marL="546100" indent="-342900">
              <a:lnSpc>
                <a:spcPct val="150000"/>
              </a:lnSpc>
              <a:spcBef>
                <a:spcPts val="0"/>
              </a:spcBef>
              <a:buClr>
                <a:schemeClr val="dk1"/>
              </a:buClr>
              <a:buSzPts val="3200"/>
            </a:pPr>
            <a:r>
              <a:rPr lang="fr-FR" sz="2400" dirty="0">
                <a:solidFill>
                  <a:schemeClr val="dk1"/>
                </a:solidFill>
                <a:ea typeface="Calibri"/>
                <a:cs typeface="Calibri"/>
                <a:sym typeface="Calibri"/>
              </a:rPr>
              <a:t>Le Framework Laravel offre plusieurs middlewares en particulier pour le système d’authentification</a:t>
            </a:r>
          </a:p>
          <a:p>
            <a:pPr marL="114300" indent="0" algn="just">
              <a:lnSpc>
                <a:spcPct val="150000"/>
              </a:lnSpc>
              <a:spcBef>
                <a:spcPts val="400"/>
              </a:spcBef>
              <a:buClr>
                <a:schemeClr val="dk1"/>
              </a:buClr>
              <a:buSzPts val="2000"/>
              <a:buNone/>
            </a:pPr>
            <a:endParaRPr sz="2000" dirty="0">
              <a:solidFill>
                <a:schemeClr val="dk1"/>
              </a:solidFill>
              <a:ea typeface="Calibri"/>
              <a:cs typeface="Calibri"/>
              <a:sym typeface="Calibri"/>
            </a:endParaRPr>
          </a:p>
          <a:p>
            <a:pPr>
              <a:lnSpc>
                <a:spcPct val="150000"/>
              </a:lnSpc>
              <a:spcBef>
                <a:spcPts val="640"/>
              </a:spcBef>
              <a:buClr>
                <a:schemeClr val="dk1"/>
              </a:buClr>
              <a:buSzPts val="3200"/>
            </a:pPr>
            <a:endParaRPr sz="3200" b="1" dirty="0">
              <a:solidFill>
                <a:schemeClr val="dk1"/>
              </a:solidFill>
              <a:ea typeface="Calibri"/>
              <a:cs typeface="Calibri"/>
              <a:sym typeface="Calibri"/>
            </a:endParaRPr>
          </a:p>
          <a:p>
            <a:pPr marL="660400" indent="-457200">
              <a:lnSpc>
                <a:spcPct val="150000"/>
              </a:lnSpc>
              <a:spcBef>
                <a:spcPts val="640"/>
              </a:spcBef>
              <a:buClr>
                <a:schemeClr val="dk1"/>
              </a:buClr>
              <a:buSzPts val="3200"/>
            </a:pPr>
            <a:endParaRPr sz="3200" b="1" dirty="0">
              <a:solidFill>
                <a:schemeClr val="dk1"/>
              </a:solidFill>
              <a:ea typeface="Calibri"/>
              <a:cs typeface="Calibri"/>
              <a:sym typeface="Calibri"/>
            </a:endParaRPr>
          </a:p>
        </p:txBody>
      </p:sp>
      <p:pic>
        <p:nvPicPr>
          <p:cNvPr id="131" name="Google Shape;131;p7" descr="D:\esprit 2014\ESPRIT 2014\charte essprit 2014\logo-esprit.png"/>
          <p:cNvPicPr preferRelativeResize="0"/>
          <p:nvPr/>
        </p:nvPicPr>
        <p:blipFill rotWithShape="1">
          <a:blip r:embed="rId3">
            <a:alphaModFix/>
          </a:blip>
          <a:srcRect/>
          <a:stretch/>
        </p:blipFill>
        <p:spPr>
          <a:xfrm>
            <a:off x="1708150" y="6237287"/>
            <a:ext cx="1143000" cy="431800"/>
          </a:xfrm>
          <a:prstGeom prst="rect">
            <a:avLst/>
          </a:prstGeom>
          <a:noFill/>
          <a:ln>
            <a:noFill/>
          </a:ln>
        </p:spPr>
      </p:pic>
      <p:sp>
        <p:nvSpPr>
          <p:cNvPr id="132" name="Google Shape;132;p7"/>
          <p:cNvSpPr txBox="1"/>
          <p:nvPr/>
        </p:nvSpPr>
        <p:spPr>
          <a:xfrm>
            <a:off x="192088" y="-184150"/>
            <a:ext cx="7886700" cy="1325562"/>
          </a:xfrm>
          <a:prstGeom prst="rect">
            <a:avLst/>
          </a:prstGeom>
          <a:noFill/>
          <a:ln>
            <a:noFill/>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33" name="Google Shape;13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21</a:t>
            </a:fld>
            <a:endParaRPr/>
          </a:p>
        </p:txBody>
      </p:sp>
      <p:pic>
        <p:nvPicPr>
          <p:cNvPr id="3" name="Picture 2"/>
          <p:cNvPicPr>
            <a:picLocks noChangeAspect="1"/>
          </p:cNvPicPr>
          <p:nvPr/>
        </p:nvPicPr>
        <p:blipFill rotWithShape="1">
          <a:blip r:embed="rId4">
            <a:clrChange>
              <a:clrFrom>
                <a:srgbClr val="F7F7F7"/>
              </a:clrFrom>
              <a:clrTo>
                <a:srgbClr val="F7F7F7">
                  <a:alpha val="0"/>
                </a:srgbClr>
              </a:clrTo>
            </a:clrChange>
          </a:blip>
          <a:srcRect t="21280" r="74030" b="56421"/>
          <a:stretch/>
        </p:blipFill>
        <p:spPr>
          <a:xfrm>
            <a:off x="7022910" y="4405238"/>
            <a:ext cx="4689400" cy="2263849"/>
          </a:xfrm>
          <a:prstGeom prst="rect">
            <a:avLst/>
          </a:prstGeom>
        </p:spPr>
      </p:pic>
    </p:spTree>
    <p:extLst>
      <p:ext uri="{BB962C8B-B14F-4D97-AF65-F5344CB8AC3E}">
        <p14:creationId xmlns:p14="http://schemas.microsoft.com/office/powerpoint/2010/main" val="3598688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   Le middleware</a:t>
            </a:r>
            <a:br>
              <a:rPr lang="fr-FR" dirty="0"/>
            </a:br>
            <a:endParaRPr lang="fr-FR" dirty="0"/>
          </a:p>
        </p:txBody>
      </p:sp>
      <p:sp>
        <p:nvSpPr>
          <p:cNvPr id="137" name="Google Shape;137;p7"/>
          <p:cNvSpPr txBox="1">
            <a:spLocks noGrp="1"/>
          </p:cNvSpPr>
          <p:nvPr>
            <p:ph type="body" idx="1"/>
          </p:nvPr>
        </p:nvSpPr>
        <p:spPr>
          <a:xfrm>
            <a:off x="838199" y="1300163"/>
            <a:ext cx="7192907" cy="4876800"/>
          </a:xfrm>
          <a:prstGeom prst="rect">
            <a:avLst/>
          </a:prstGeom>
          <a:noFill/>
          <a:ln>
            <a:noFill/>
          </a:ln>
        </p:spPr>
        <p:txBody>
          <a:bodyPr spcFirstLastPara="1" vert="horz" wrap="square" lIns="91425" tIns="45700" rIns="91425" bIns="45700" rtlCol="0" anchor="t" anchorCtr="0">
            <a:normAutofit/>
          </a:bodyPr>
          <a:lstStyle/>
          <a:p>
            <a:pPr>
              <a:lnSpc>
                <a:spcPct val="150000"/>
              </a:lnSpc>
            </a:pPr>
            <a:r>
              <a:rPr lang="fr-FR" sz="2400" dirty="0"/>
              <a:t>Laravel inclut quelques middlewares par défaut, situés dans le répertoire </a:t>
            </a:r>
            <a:r>
              <a:rPr lang="fr-FR" sz="2400" dirty="0" err="1">
                <a:solidFill>
                  <a:srgbClr val="C00000"/>
                </a:solidFill>
              </a:rPr>
              <a:t>app</a:t>
            </a:r>
            <a:r>
              <a:rPr lang="fr-FR" sz="2400" dirty="0">
                <a:solidFill>
                  <a:srgbClr val="C00000"/>
                </a:solidFill>
              </a:rPr>
              <a:t>/Http/Middleware</a:t>
            </a:r>
            <a:r>
              <a:rPr lang="fr-FR" sz="2400" dirty="0"/>
              <a:t>: </a:t>
            </a:r>
          </a:p>
          <a:p>
            <a:pPr>
              <a:lnSpc>
                <a:spcPct val="150000"/>
              </a:lnSpc>
              <a:buFont typeface="Wingdings" panose="05000000000000000000" pitchFamily="2" charset="2"/>
              <a:buChar char="§"/>
            </a:pPr>
            <a:r>
              <a:rPr lang="fr-FR" sz="2400" b="1" dirty="0" err="1"/>
              <a:t>Auth</a:t>
            </a:r>
            <a:r>
              <a:rPr lang="fr-FR" sz="2400" b="1" dirty="0"/>
              <a:t> </a:t>
            </a:r>
            <a:r>
              <a:rPr lang="fr-FR" sz="2400" dirty="0"/>
              <a:t>: vérifier  l’authentification d’un utilisateur pour  accéder à certaines ressources.</a:t>
            </a:r>
          </a:p>
          <a:p>
            <a:pPr>
              <a:lnSpc>
                <a:spcPct val="150000"/>
              </a:lnSpc>
              <a:buFont typeface="Wingdings" panose="05000000000000000000" pitchFamily="2" charset="2"/>
              <a:buChar char="§"/>
            </a:pPr>
            <a:r>
              <a:rPr lang="fr-FR" sz="2400" b="1" dirty="0"/>
              <a:t>CSRF : </a:t>
            </a:r>
            <a:r>
              <a:rPr lang="fr-FR" sz="2400" dirty="0"/>
              <a:t> utilisé lors de  l’envoi des formulaires,</a:t>
            </a:r>
          </a:p>
          <a:p>
            <a:pPr marL="342900" indent="-342900" algn="just">
              <a:lnSpc>
                <a:spcPct val="150000"/>
              </a:lnSpc>
              <a:spcBef>
                <a:spcPts val="400"/>
              </a:spcBef>
              <a:buClr>
                <a:schemeClr val="dk1"/>
              </a:buClr>
              <a:buSzPts val="2000"/>
              <a:buNone/>
            </a:pPr>
            <a:endParaRPr sz="2000" dirty="0">
              <a:solidFill>
                <a:schemeClr val="dk1"/>
              </a:solidFill>
              <a:latin typeface="Calibri"/>
              <a:ea typeface="Calibri"/>
              <a:cs typeface="Calibri"/>
              <a:sym typeface="Calibri"/>
            </a:endParaRPr>
          </a:p>
          <a:p>
            <a:pPr marL="342900" indent="-342900">
              <a:lnSpc>
                <a:spcPct val="150000"/>
              </a:lnSpc>
              <a:spcBef>
                <a:spcPts val="640"/>
              </a:spcBef>
              <a:buClr>
                <a:schemeClr val="dk1"/>
              </a:buClr>
              <a:buSzPts val="3200"/>
              <a:buNone/>
            </a:pPr>
            <a:endParaRPr sz="3200" b="1" dirty="0">
              <a:solidFill>
                <a:schemeClr val="dk1"/>
              </a:solidFill>
              <a:latin typeface="Calibri"/>
              <a:ea typeface="Calibri"/>
              <a:cs typeface="Calibri"/>
              <a:sym typeface="Calibri"/>
            </a:endParaRPr>
          </a:p>
          <a:p>
            <a:pPr marL="342900" indent="-139700">
              <a:lnSpc>
                <a:spcPct val="150000"/>
              </a:lnSpc>
              <a:spcBef>
                <a:spcPts val="640"/>
              </a:spcBef>
              <a:buClr>
                <a:schemeClr val="dk1"/>
              </a:buClr>
              <a:buSzPts val="3200"/>
              <a:buNone/>
            </a:pPr>
            <a:endParaRPr sz="3200" b="1" dirty="0">
              <a:solidFill>
                <a:schemeClr val="dk1"/>
              </a:solidFill>
              <a:latin typeface="Calibri"/>
              <a:ea typeface="Calibri"/>
              <a:cs typeface="Calibri"/>
              <a:sym typeface="Calibri"/>
            </a:endParaRPr>
          </a:p>
        </p:txBody>
      </p:sp>
      <p:sp>
        <p:nvSpPr>
          <p:cNvPr id="132" name="Google Shape;132;p7"/>
          <p:cNvSpPr txBox="1"/>
          <p:nvPr/>
        </p:nvSpPr>
        <p:spPr>
          <a:xfrm>
            <a:off x="192088" y="-184150"/>
            <a:ext cx="7886700" cy="1325562"/>
          </a:xfrm>
          <a:prstGeom prst="rect">
            <a:avLst/>
          </a:prstGeom>
          <a:noFill/>
          <a:ln>
            <a:noFill/>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33" name="Google Shape;13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22</a:t>
            </a:fld>
            <a:endParaRPr/>
          </a:p>
        </p:txBody>
      </p:sp>
      <p:pic>
        <p:nvPicPr>
          <p:cNvPr id="12" name="Image 3"/>
          <p:cNvPicPr>
            <a:picLocks noChangeAspect="1"/>
          </p:cNvPicPr>
          <p:nvPr/>
        </p:nvPicPr>
        <p:blipFill>
          <a:blip r:embed="rId3"/>
          <a:stretch>
            <a:fillRect/>
          </a:stretch>
        </p:blipFill>
        <p:spPr>
          <a:xfrm>
            <a:off x="8031107" y="1690687"/>
            <a:ext cx="3968805" cy="3618971"/>
          </a:xfrm>
          <a:prstGeom prst="rect">
            <a:avLst/>
          </a:prstGeom>
        </p:spPr>
      </p:pic>
    </p:spTree>
    <p:extLst>
      <p:ext uri="{BB962C8B-B14F-4D97-AF65-F5344CB8AC3E}">
        <p14:creationId xmlns:p14="http://schemas.microsoft.com/office/powerpoint/2010/main" val="329602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 descr="D:\esprit 2014\ESPRIT 2014\charte essprit 2014\logo-espr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2225" y="6323013"/>
            <a:ext cx="1143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re 3"/>
          <p:cNvSpPr>
            <a:spLocks noGrp="1"/>
          </p:cNvSpPr>
          <p:nvPr>
            <p:ph type="title"/>
          </p:nvPr>
        </p:nvSpPr>
        <p:spPr/>
        <p:txBody>
          <a:bodyPr/>
          <a:lstStyle/>
          <a:p>
            <a:r>
              <a:rPr lang="fr-FR" dirty="0">
                <a:solidFill>
                  <a:srgbClr val="000000"/>
                </a:solidFill>
                <a:ea typeface="Calibri"/>
                <a:cs typeface="Calibri"/>
                <a:sym typeface="Calibri"/>
              </a:rPr>
              <a:t>   Le middleware</a:t>
            </a:r>
            <a:endParaRPr lang="fr-FR" dirty="0"/>
          </a:p>
        </p:txBody>
      </p:sp>
      <p:sp>
        <p:nvSpPr>
          <p:cNvPr id="3" name="Espace réservé du contenu 2"/>
          <p:cNvSpPr>
            <a:spLocks noGrp="1"/>
          </p:cNvSpPr>
          <p:nvPr>
            <p:ph type="body" idx="1"/>
          </p:nvPr>
        </p:nvSpPr>
        <p:spPr/>
        <p:txBody>
          <a:bodyPr>
            <a:normAutofit lnSpcReduction="10000"/>
          </a:bodyPr>
          <a:lstStyle/>
          <a:p>
            <a:pPr>
              <a:lnSpc>
                <a:spcPct val="150000"/>
              </a:lnSpc>
            </a:pPr>
            <a:r>
              <a:rPr lang="fr-FR" sz="2400" dirty="0"/>
              <a:t> </a:t>
            </a:r>
            <a:r>
              <a:rPr lang="fr-FR" sz="2400" b="1" dirty="0"/>
              <a:t>Middleware Web </a:t>
            </a:r>
            <a:r>
              <a:rPr lang="fr-FR" sz="2400" dirty="0"/>
              <a:t>: intervient pour toutes les requêtes qui arrivent </a:t>
            </a:r>
          </a:p>
          <a:p>
            <a:pPr>
              <a:lnSpc>
                <a:spcPct val="150000"/>
              </a:lnSpc>
            </a:pPr>
            <a:r>
              <a:rPr lang="fr-FR" sz="2400" b="1" dirty="0"/>
              <a:t>Middleware  Guest </a:t>
            </a:r>
            <a:r>
              <a:rPr lang="fr-FR" sz="2400" dirty="0"/>
              <a:t>:  permet de n’autoriser l’accès qui aux utilisateurs non authentifiés</a:t>
            </a:r>
          </a:p>
          <a:p>
            <a:pPr>
              <a:lnSpc>
                <a:spcPct val="150000"/>
              </a:lnSpc>
            </a:pPr>
            <a:r>
              <a:rPr lang="fr-FR" sz="2400" dirty="0"/>
              <a:t>Plusieurs middlewares peuvent être appliqués :  chacun effectue son traitement et transmet la requête ou la réponse au suivant.</a:t>
            </a:r>
          </a:p>
          <a:p>
            <a:pPr>
              <a:lnSpc>
                <a:spcPct val="150000"/>
              </a:lnSpc>
            </a:pPr>
            <a:r>
              <a:rPr lang="fr-FR" sz="2400" dirty="0"/>
              <a:t>Donc dès qu’il y a un traitement à faire à l’arrivée des requêtes (ou à leur départ) un middleware est tout indiqué.</a:t>
            </a:r>
          </a:p>
          <a:p>
            <a:pPr>
              <a:lnSpc>
                <a:spcPct val="150000"/>
              </a:lnSpc>
            </a:pPr>
            <a:endParaRPr lang="fr-FR" sz="2400" dirty="0"/>
          </a:p>
        </p:txBody>
      </p:sp>
    </p:spTree>
    <p:extLst>
      <p:ext uri="{BB962C8B-B14F-4D97-AF65-F5344CB8AC3E}">
        <p14:creationId xmlns:p14="http://schemas.microsoft.com/office/powerpoint/2010/main" val="2630039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Titre 1"/>
          <p:cNvSpPr>
            <a:spLocks noGrp="1"/>
          </p:cNvSpPr>
          <p:nvPr>
            <p:ph type="title"/>
          </p:nvPr>
        </p:nvSpPr>
        <p:spPr/>
        <p:txBody>
          <a:bodyPr/>
          <a:lstStyle/>
          <a:p>
            <a:r>
              <a:rPr lang="fr-FR" dirty="0"/>
              <a:t>   Le middleware</a:t>
            </a:r>
          </a:p>
        </p:txBody>
      </p:sp>
      <p:sp>
        <p:nvSpPr>
          <p:cNvPr id="137" name="Google Shape;137;p7"/>
          <p:cNvSpPr txBox="1">
            <a:spLocks noGrp="1"/>
          </p:cNvSpPr>
          <p:nvPr>
            <p:ph type="body" idx="1"/>
          </p:nvPr>
        </p:nvSpPr>
        <p:spPr>
          <a:prstGeom prst="rect">
            <a:avLst/>
          </a:prstGeom>
          <a:noFill/>
          <a:ln>
            <a:noFill/>
          </a:ln>
        </p:spPr>
        <p:txBody>
          <a:bodyPr spcFirstLastPara="1" vert="horz" wrap="square" lIns="91425" tIns="45700" rIns="91425" bIns="45700" rtlCol="0" anchor="t" anchorCtr="0">
            <a:normAutofit/>
          </a:bodyPr>
          <a:lstStyle/>
          <a:p>
            <a:pPr marL="546100">
              <a:lnSpc>
                <a:spcPct val="150000"/>
              </a:lnSpc>
              <a:spcBef>
                <a:spcPts val="0"/>
              </a:spcBef>
              <a:buClr>
                <a:schemeClr val="dk1"/>
              </a:buClr>
              <a:buSzPts val="3200"/>
            </a:pPr>
            <a:r>
              <a:rPr lang="fr-FR" sz="2600" dirty="0"/>
              <a:t>Pour générer un middleware : </a:t>
            </a:r>
          </a:p>
          <a:p>
            <a:pPr marL="342900" indent="-139700" algn="ctr">
              <a:lnSpc>
                <a:spcPct val="150000"/>
              </a:lnSpc>
              <a:spcBef>
                <a:spcPts val="0"/>
              </a:spcBef>
              <a:buClr>
                <a:schemeClr val="dk1"/>
              </a:buClr>
              <a:buSzPts val="3200"/>
              <a:buNone/>
            </a:pPr>
            <a:r>
              <a:rPr lang="fr-FR" sz="2600" b="1" dirty="0" err="1"/>
              <a:t>php</a:t>
            </a:r>
            <a:r>
              <a:rPr lang="fr-FR" sz="2600" b="1" dirty="0"/>
              <a:t> artisan </a:t>
            </a:r>
            <a:r>
              <a:rPr lang="fr-FR" sz="2600" b="1" dirty="0" err="1"/>
              <a:t>make:middleware</a:t>
            </a:r>
            <a:r>
              <a:rPr lang="fr-FR" sz="2600" b="1" dirty="0"/>
              <a:t> </a:t>
            </a:r>
            <a:r>
              <a:rPr lang="fr-FR" sz="2600" b="1" dirty="0" err="1"/>
              <a:t>FirstMiddleware</a:t>
            </a:r>
            <a:endParaRPr lang="fr-FR" sz="2600" b="1" dirty="0"/>
          </a:p>
          <a:p>
            <a:pPr marL="546100">
              <a:lnSpc>
                <a:spcPct val="150000"/>
              </a:lnSpc>
              <a:spcBef>
                <a:spcPts val="0"/>
              </a:spcBef>
              <a:buClr>
                <a:schemeClr val="dk1"/>
              </a:buClr>
              <a:buSzPts val="3200"/>
            </a:pPr>
            <a:r>
              <a:rPr lang="fr-FR" sz="2600" dirty="0"/>
              <a:t>Un fichier </a:t>
            </a:r>
            <a:r>
              <a:rPr lang="fr-FR" sz="2600" b="1" dirty="0" err="1"/>
              <a:t>FirstMiddleware</a:t>
            </a:r>
            <a:r>
              <a:rPr lang="fr-FR" sz="2600" dirty="0"/>
              <a:t> </a:t>
            </a:r>
          </a:p>
          <a:p>
            <a:pPr marL="342900" indent="-139700">
              <a:lnSpc>
                <a:spcPct val="150000"/>
              </a:lnSpc>
              <a:spcBef>
                <a:spcPts val="0"/>
              </a:spcBef>
              <a:buClr>
                <a:schemeClr val="dk1"/>
              </a:buClr>
              <a:buSzPts val="3200"/>
              <a:buNone/>
            </a:pPr>
            <a:r>
              <a:rPr lang="fr-FR" sz="2600" dirty="0"/>
              <a:t>sera créé dans </a:t>
            </a:r>
            <a:r>
              <a:rPr lang="fr-FR" sz="2600" b="1" dirty="0" err="1"/>
              <a:t>app</a:t>
            </a:r>
            <a:r>
              <a:rPr lang="fr-FR" sz="2600" b="1" dirty="0"/>
              <a:t>/Http/Middleware</a:t>
            </a:r>
            <a:r>
              <a:rPr lang="fr-FR" sz="2600" dirty="0"/>
              <a:t>. </a:t>
            </a:r>
          </a:p>
          <a:p>
            <a:pPr marL="660400" indent="-457200">
              <a:lnSpc>
                <a:spcPct val="150000"/>
              </a:lnSpc>
              <a:spcBef>
                <a:spcPts val="0"/>
              </a:spcBef>
              <a:buClr>
                <a:schemeClr val="dk1"/>
              </a:buClr>
              <a:buSzPts val="3200"/>
            </a:pPr>
            <a:r>
              <a:rPr lang="fr-FR" sz="2600" dirty="0"/>
              <a:t>La fonction </a:t>
            </a:r>
            <a:r>
              <a:rPr lang="fr-FR" sz="2600" dirty="0" err="1">
                <a:solidFill>
                  <a:srgbClr val="C00000"/>
                </a:solidFill>
              </a:rPr>
              <a:t>handle</a:t>
            </a:r>
            <a:r>
              <a:rPr lang="fr-FR" sz="2600" dirty="0"/>
              <a:t> définit </a:t>
            </a:r>
          </a:p>
          <a:p>
            <a:pPr marL="342900" indent="-139700">
              <a:lnSpc>
                <a:spcPct val="150000"/>
              </a:lnSpc>
              <a:spcBef>
                <a:spcPts val="0"/>
              </a:spcBef>
              <a:buClr>
                <a:schemeClr val="dk1"/>
              </a:buClr>
              <a:buSzPts val="3200"/>
              <a:buNone/>
            </a:pPr>
            <a:r>
              <a:rPr lang="fr-FR" sz="2600" dirty="0"/>
              <a:t>La logique de middleware </a:t>
            </a:r>
          </a:p>
          <a:p>
            <a:pPr marL="342900" indent="-139700">
              <a:lnSpc>
                <a:spcPct val="100000"/>
              </a:lnSpc>
              <a:spcBef>
                <a:spcPts val="0"/>
              </a:spcBef>
              <a:buClr>
                <a:schemeClr val="dk1"/>
              </a:buClr>
              <a:buSzPts val="3200"/>
              <a:buNone/>
            </a:pPr>
            <a:endParaRPr dirty="0"/>
          </a:p>
          <a:p>
            <a:pPr marL="342900" indent="-342900" algn="just">
              <a:lnSpc>
                <a:spcPct val="100000"/>
              </a:lnSpc>
              <a:spcBef>
                <a:spcPts val="400"/>
              </a:spcBef>
              <a:buClr>
                <a:schemeClr val="dk1"/>
              </a:buClr>
              <a:buSzPts val="2000"/>
              <a:buNone/>
            </a:pPr>
            <a:endParaRPr sz="2000" dirty="0">
              <a:solidFill>
                <a:schemeClr val="dk1"/>
              </a:solidFill>
              <a:latin typeface="Calibri"/>
              <a:ea typeface="Calibri"/>
              <a:cs typeface="Calibri"/>
              <a:sym typeface="Calibri"/>
            </a:endParaRPr>
          </a:p>
          <a:p>
            <a:pPr marL="342900" indent="-342900">
              <a:lnSpc>
                <a:spcPct val="100000"/>
              </a:lnSpc>
              <a:spcBef>
                <a:spcPts val="640"/>
              </a:spcBef>
              <a:buClr>
                <a:schemeClr val="dk1"/>
              </a:buClr>
              <a:buSzPts val="3200"/>
              <a:buNone/>
            </a:pPr>
            <a:endParaRPr sz="3200" b="1" dirty="0">
              <a:solidFill>
                <a:schemeClr val="dk1"/>
              </a:solidFill>
              <a:latin typeface="Calibri"/>
              <a:ea typeface="Calibri"/>
              <a:cs typeface="Calibri"/>
              <a:sym typeface="Calibri"/>
            </a:endParaRPr>
          </a:p>
          <a:p>
            <a:pPr marL="342900" indent="-139700">
              <a:spcBef>
                <a:spcPts val="640"/>
              </a:spcBef>
              <a:buClr>
                <a:schemeClr val="dk1"/>
              </a:buClr>
              <a:buSzPts val="3200"/>
              <a:buNone/>
            </a:pPr>
            <a:endParaRPr sz="3200" b="1" dirty="0">
              <a:solidFill>
                <a:schemeClr val="dk1"/>
              </a:solidFill>
              <a:latin typeface="Calibri"/>
              <a:ea typeface="Calibri"/>
              <a:cs typeface="Calibri"/>
              <a:sym typeface="Calibri"/>
            </a:endParaRPr>
          </a:p>
        </p:txBody>
      </p:sp>
      <p:sp>
        <p:nvSpPr>
          <p:cNvPr id="132" name="Google Shape;132;p7"/>
          <p:cNvSpPr txBox="1"/>
          <p:nvPr/>
        </p:nvSpPr>
        <p:spPr>
          <a:xfrm>
            <a:off x="192088" y="-184150"/>
            <a:ext cx="7886700" cy="1325562"/>
          </a:xfrm>
          <a:prstGeom prst="rect">
            <a:avLst/>
          </a:prstGeom>
          <a:noFill/>
          <a:ln>
            <a:noFill/>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33" name="Google Shape;13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24</a:t>
            </a:fld>
            <a:endParaRPr/>
          </a:p>
        </p:txBody>
      </p:sp>
      <p:pic>
        <p:nvPicPr>
          <p:cNvPr id="3" name="Picture 2"/>
          <p:cNvPicPr>
            <a:picLocks noChangeAspect="1"/>
          </p:cNvPicPr>
          <p:nvPr/>
        </p:nvPicPr>
        <p:blipFill rotWithShape="1">
          <a:blip r:embed="rId3"/>
          <a:srcRect l="34590" t="14709" r="5634" b="16601"/>
          <a:stretch/>
        </p:blipFill>
        <p:spPr>
          <a:xfrm>
            <a:off x="6653876" y="3230189"/>
            <a:ext cx="4699924" cy="3036468"/>
          </a:xfrm>
          <a:prstGeom prst="rect">
            <a:avLst/>
          </a:prstGeom>
        </p:spPr>
      </p:pic>
    </p:spTree>
    <p:extLst>
      <p:ext uri="{BB962C8B-B14F-4D97-AF65-F5344CB8AC3E}">
        <p14:creationId xmlns:p14="http://schemas.microsoft.com/office/powerpoint/2010/main" val="1609876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Titre 1"/>
          <p:cNvSpPr>
            <a:spLocks noGrp="1"/>
          </p:cNvSpPr>
          <p:nvPr>
            <p:ph type="title"/>
          </p:nvPr>
        </p:nvSpPr>
        <p:spPr/>
        <p:txBody>
          <a:bodyPr/>
          <a:lstStyle/>
          <a:p>
            <a:r>
              <a:rPr lang="fr-FR" dirty="0"/>
              <a:t>    le middleware</a:t>
            </a:r>
          </a:p>
        </p:txBody>
      </p:sp>
      <p:sp>
        <p:nvSpPr>
          <p:cNvPr id="137" name="Google Shape;137;p7"/>
          <p:cNvSpPr txBox="1">
            <a:spLocks noGrp="1"/>
          </p:cNvSpPr>
          <p:nvPr>
            <p:ph type="body" idx="1"/>
          </p:nvPr>
        </p:nvSpPr>
        <p:spPr>
          <a:xfrm>
            <a:off x="838199" y="1508124"/>
            <a:ext cx="10515600" cy="5213351"/>
          </a:xfrm>
          <a:prstGeom prst="rect">
            <a:avLst/>
          </a:prstGeom>
          <a:noFill/>
          <a:ln>
            <a:noFill/>
          </a:ln>
        </p:spPr>
        <p:txBody>
          <a:bodyPr spcFirstLastPara="1" vert="horz" wrap="square" lIns="91425" tIns="45700" rIns="91425" bIns="45700" rtlCol="0" anchor="t" anchorCtr="0">
            <a:noAutofit/>
          </a:bodyPr>
          <a:lstStyle/>
          <a:p>
            <a:pPr>
              <a:lnSpc>
                <a:spcPct val="160000"/>
              </a:lnSpc>
            </a:pPr>
            <a:r>
              <a:rPr lang="fr-FR" sz="2400" dirty="0"/>
              <a:t>Un middleware doit être enregistrer dans le </a:t>
            </a:r>
            <a:r>
              <a:rPr lang="fr-FR" sz="2400" dirty="0" err="1">
                <a:solidFill>
                  <a:srgbClr val="C00000"/>
                </a:solidFill>
              </a:rPr>
              <a:t>kernel</a:t>
            </a:r>
            <a:r>
              <a:rPr lang="fr-FR" sz="2400" dirty="0"/>
              <a:t> avant de l'utiliser afin d'informer l'application que ce middleware existe.</a:t>
            </a:r>
          </a:p>
          <a:p>
            <a:pPr marL="114300" indent="0">
              <a:lnSpc>
                <a:spcPct val="160000"/>
              </a:lnSpc>
              <a:buNone/>
            </a:pPr>
            <a:endParaRPr lang="fr-FR" sz="2000" dirty="0"/>
          </a:p>
          <a:p>
            <a:pPr marL="114300" indent="0">
              <a:lnSpc>
                <a:spcPct val="160000"/>
              </a:lnSpc>
              <a:buNone/>
            </a:pPr>
            <a:endParaRPr lang="fr-FR" sz="2000" dirty="0"/>
          </a:p>
          <a:p>
            <a:pPr marL="114300" indent="0">
              <a:lnSpc>
                <a:spcPct val="160000"/>
              </a:lnSpc>
              <a:buNone/>
            </a:pPr>
            <a:endParaRPr lang="fr-FR" sz="2000" dirty="0"/>
          </a:p>
          <a:p>
            <a:pPr marL="114300" indent="0">
              <a:lnSpc>
                <a:spcPct val="160000"/>
              </a:lnSpc>
              <a:buNone/>
            </a:pPr>
            <a:endParaRPr lang="fr-FR" sz="2000" dirty="0"/>
          </a:p>
          <a:p>
            <a:pPr marL="114300" indent="0">
              <a:lnSpc>
                <a:spcPct val="160000"/>
              </a:lnSpc>
              <a:buNone/>
            </a:pPr>
            <a:endParaRPr lang="fr-FR" sz="2000" dirty="0"/>
          </a:p>
          <a:p>
            <a:pPr>
              <a:lnSpc>
                <a:spcPct val="160000"/>
              </a:lnSpc>
            </a:pPr>
            <a:r>
              <a:rPr lang="fr-FR" sz="2400" dirty="0"/>
              <a:t>Un middleware peut être utilisé de  deux manière : Global, Group, Route</a:t>
            </a:r>
            <a:endParaRPr sz="2400" dirty="0">
              <a:solidFill>
                <a:schemeClr val="dk1"/>
              </a:solidFill>
              <a:sym typeface="Calibri"/>
            </a:endParaRPr>
          </a:p>
          <a:p>
            <a:pPr marL="342900" indent="-342900">
              <a:lnSpc>
                <a:spcPct val="160000"/>
              </a:lnSpc>
              <a:spcBef>
                <a:spcPts val="640"/>
              </a:spcBef>
              <a:buClr>
                <a:schemeClr val="dk1"/>
              </a:buClr>
              <a:buSzPts val="3200"/>
              <a:buNone/>
            </a:pPr>
            <a:endParaRPr sz="2000" b="1" dirty="0">
              <a:solidFill>
                <a:schemeClr val="dk1"/>
              </a:solidFill>
              <a:latin typeface="Calibri"/>
              <a:ea typeface="Calibri"/>
              <a:cs typeface="Calibri"/>
              <a:sym typeface="Calibri"/>
            </a:endParaRPr>
          </a:p>
          <a:p>
            <a:pPr marL="342900" indent="-139700">
              <a:lnSpc>
                <a:spcPct val="160000"/>
              </a:lnSpc>
              <a:spcBef>
                <a:spcPts val="640"/>
              </a:spcBef>
              <a:buClr>
                <a:schemeClr val="dk1"/>
              </a:buClr>
              <a:buSzPts val="3200"/>
              <a:buNone/>
            </a:pPr>
            <a:endParaRPr sz="2000" b="1" dirty="0">
              <a:solidFill>
                <a:schemeClr val="dk1"/>
              </a:solidFill>
              <a:latin typeface="Calibri"/>
              <a:ea typeface="Calibri"/>
              <a:cs typeface="Calibri"/>
              <a:sym typeface="Calibri"/>
            </a:endParaRPr>
          </a:p>
        </p:txBody>
      </p:sp>
      <p:sp>
        <p:nvSpPr>
          <p:cNvPr id="132" name="Google Shape;132;p7"/>
          <p:cNvSpPr txBox="1"/>
          <p:nvPr/>
        </p:nvSpPr>
        <p:spPr>
          <a:xfrm>
            <a:off x="192088" y="-184150"/>
            <a:ext cx="7886700" cy="1325562"/>
          </a:xfrm>
          <a:prstGeom prst="rect">
            <a:avLst/>
          </a:prstGeom>
          <a:noFill/>
          <a:ln>
            <a:noFill/>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33" name="Google Shape;13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25</a:t>
            </a:fld>
            <a:endParaRPr/>
          </a:p>
        </p:txBody>
      </p:sp>
      <p:sp>
        <p:nvSpPr>
          <p:cNvPr id="136" name="Google Shape;136;p7"/>
          <p:cNvSpPr txBox="1"/>
          <p:nvPr/>
        </p:nvSpPr>
        <p:spPr>
          <a:xfrm>
            <a:off x="1981200" y="115887"/>
            <a:ext cx="8229600" cy="1143000"/>
          </a:xfrm>
          <a:prstGeom prst="rect">
            <a:avLst/>
          </a:prstGeom>
          <a:noFill/>
          <a:ln>
            <a:noFill/>
          </a:ln>
        </p:spPr>
        <p:txBody>
          <a:bodyPr spcFirstLastPara="1" wrap="square" lIns="91425" tIns="45700" rIns="91425" bIns="45700" anchor="ctr" anchorCtr="0">
            <a:normAutofit/>
          </a:bodyPr>
          <a:lstStyle/>
          <a:p>
            <a:pPr algn="ctr">
              <a:buClr>
                <a:schemeClr val="dk1"/>
              </a:buClr>
              <a:buSzPts val="4400"/>
            </a:pPr>
            <a:endParaRPr dirty="0"/>
          </a:p>
        </p:txBody>
      </p:sp>
      <p:pic>
        <p:nvPicPr>
          <p:cNvPr id="3" name="Image 2"/>
          <p:cNvPicPr>
            <a:picLocks noChangeAspect="1"/>
          </p:cNvPicPr>
          <p:nvPr/>
        </p:nvPicPr>
        <p:blipFill>
          <a:blip r:embed="rId3"/>
          <a:stretch>
            <a:fillRect/>
          </a:stretch>
        </p:blipFill>
        <p:spPr>
          <a:xfrm>
            <a:off x="1981200" y="3235325"/>
            <a:ext cx="7572375" cy="2571750"/>
          </a:xfrm>
          <a:prstGeom prst="rect">
            <a:avLst/>
          </a:prstGeom>
        </p:spPr>
      </p:pic>
      <p:cxnSp>
        <p:nvCxnSpPr>
          <p:cNvPr id="5" name="Connecteur droit 4"/>
          <p:cNvCxnSpPr/>
          <p:nvPr/>
        </p:nvCxnSpPr>
        <p:spPr>
          <a:xfrm>
            <a:off x="2328863" y="3943350"/>
            <a:ext cx="4471987" cy="1428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437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3" name="Titre 2"/>
          <p:cNvSpPr>
            <a:spLocks noGrp="1"/>
          </p:cNvSpPr>
          <p:nvPr>
            <p:ph type="title"/>
          </p:nvPr>
        </p:nvSpPr>
        <p:spPr/>
        <p:txBody>
          <a:bodyPr/>
          <a:lstStyle/>
          <a:p>
            <a:r>
              <a:rPr lang="fr-FR" dirty="0"/>
              <a:t>    Le middleware </a:t>
            </a:r>
          </a:p>
        </p:txBody>
      </p:sp>
      <p:sp>
        <p:nvSpPr>
          <p:cNvPr id="137" name="Google Shape;137;p7"/>
          <p:cNvSpPr txBox="1">
            <a:spLocks noGrp="1"/>
          </p:cNvSpPr>
          <p:nvPr>
            <p:ph type="body" idx="1"/>
          </p:nvPr>
        </p:nvSpPr>
        <p:spPr>
          <a:prstGeom prst="rect">
            <a:avLst/>
          </a:prstGeom>
          <a:noFill/>
          <a:ln>
            <a:noFill/>
          </a:ln>
        </p:spPr>
        <p:txBody>
          <a:bodyPr spcFirstLastPara="1" vert="horz" wrap="square" lIns="91425" tIns="45700" rIns="91425" bIns="45700" rtlCol="0" anchor="t" anchorCtr="0">
            <a:normAutofit/>
          </a:bodyPr>
          <a:lstStyle/>
          <a:p>
            <a:r>
              <a:rPr lang="fr-FR" sz="2600" dirty="0"/>
              <a:t>Niveau Global : </a:t>
            </a:r>
            <a:r>
              <a:rPr lang="en-US" sz="2600" dirty="0">
                <a:solidFill>
                  <a:schemeClr val="accent1"/>
                </a:solidFill>
              </a:rPr>
              <a:t>$middleware</a:t>
            </a:r>
          </a:p>
          <a:p>
            <a:r>
              <a:rPr lang="fr-FR" sz="2600" dirty="0"/>
              <a:t>Ces middlewares sont exécutés à chaque/toute requête envoyée à l’application.</a:t>
            </a:r>
            <a:endParaRPr lang="en-US" sz="2600" dirty="0"/>
          </a:p>
          <a:p>
            <a:pPr marL="0" indent="0">
              <a:buNone/>
            </a:pPr>
            <a:endParaRPr lang="en-US" sz="2600" dirty="0">
              <a:solidFill>
                <a:schemeClr val="accent1"/>
              </a:solidFill>
            </a:endParaRPr>
          </a:p>
          <a:p>
            <a:pPr marL="342900" indent="-342900" algn="just">
              <a:lnSpc>
                <a:spcPct val="100000"/>
              </a:lnSpc>
              <a:spcBef>
                <a:spcPts val="400"/>
              </a:spcBef>
              <a:buClr>
                <a:schemeClr val="dk1"/>
              </a:buClr>
              <a:buSzPts val="2000"/>
              <a:buNone/>
            </a:pPr>
            <a:endParaRPr sz="2000" dirty="0">
              <a:solidFill>
                <a:schemeClr val="dk1"/>
              </a:solidFill>
              <a:latin typeface="Calibri"/>
              <a:ea typeface="Calibri"/>
              <a:cs typeface="Calibri"/>
              <a:sym typeface="Calibri"/>
            </a:endParaRPr>
          </a:p>
          <a:p>
            <a:pPr marL="342900" indent="-342900">
              <a:lnSpc>
                <a:spcPct val="100000"/>
              </a:lnSpc>
              <a:spcBef>
                <a:spcPts val="640"/>
              </a:spcBef>
              <a:buClr>
                <a:schemeClr val="dk1"/>
              </a:buClr>
              <a:buSzPts val="3200"/>
              <a:buNone/>
            </a:pPr>
            <a:endParaRPr sz="3200" b="1" dirty="0">
              <a:solidFill>
                <a:schemeClr val="dk1"/>
              </a:solidFill>
              <a:latin typeface="Calibri"/>
              <a:ea typeface="Calibri"/>
              <a:cs typeface="Calibri"/>
              <a:sym typeface="Calibri"/>
            </a:endParaRPr>
          </a:p>
          <a:p>
            <a:pPr marL="342900" indent="-139700">
              <a:spcBef>
                <a:spcPts val="640"/>
              </a:spcBef>
              <a:buClr>
                <a:schemeClr val="dk1"/>
              </a:buClr>
              <a:buSzPts val="3200"/>
              <a:buNone/>
            </a:pPr>
            <a:endParaRPr sz="3200" b="1" dirty="0">
              <a:solidFill>
                <a:schemeClr val="dk1"/>
              </a:solidFill>
              <a:latin typeface="Calibri"/>
              <a:ea typeface="Calibri"/>
              <a:cs typeface="Calibri"/>
              <a:sym typeface="Calibri"/>
            </a:endParaRPr>
          </a:p>
        </p:txBody>
      </p:sp>
      <p:sp>
        <p:nvSpPr>
          <p:cNvPr id="132" name="Google Shape;132;p7"/>
          <p:cNvSpPr txBox="1"/>
          <p:nvPr/>
        </p:nvSpPr>
        <p:spPr>
          <a:xfrm>
            <a:off x="192088" y="-184150"/>
            <a:ext cx="7886700" cy="1325562"/>
          </a:xfrm>
          <a:prstGeom prst="rect">
            <a:avLst/>
          </a:prstGeom>
          <a:noFill/>
          <a:ln>
            <a:noFill/>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33" name="Google Shape;13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26</a:t>
            </a:fld>
            <a:endParaRPr/>
          </a:p>
        </p:txBody>
      </p:sp>
      <p:pic>
        <p:nvPicPr>
          <p:cNvPr id="134" name="Google Shape;134;p7"/>
          <p:cNvPicPr preferRelativeResize="0"/>
          <p:nvPr/>
        </p:nvPicPr>
        <p:blipFill rotWithShape="1">
          <a:blip r:embed="rId3">
            <a:alphaModFix/>
          </a:blip>
          <a:srcRect/>
          <a:stretch/>
        </p:blipFill>
        <p:spPr>
          <a:xfrm>
            <a:off x="2382838" y="2073275"/>
            <a:ext cx="7145337" cy="3998912"/>
          </a:xfrm>
          <a:prstGeom prst="rect">
            <a:avLst/>
          </a:prstGeom>
          <a:noFill/>
          <a:ln>
            <a:noFill/>
          </a:ln>
        </p:spPr>
      </p:pic>
      <p:pic>
        <p:nvPicPr>
          <p:cNvPr id="2" name="Picture 1"/>
          <p:cNvPicPr>
            <a:picLocks noChangeAspect="1"/>
          </p:cNvPicPr>
          <p:nvPr/>
        </p:nvPicPr>
        <p:blipFill rotWithShape="1">
          <a:blip r:embed="rId4"/>
          <a:srcRect l="16456" t="28247" r="7425" b="16004"/>
          <a:stretch/>
        </p:blipFill>
        <p:spPr>
          <a:xfrm>
            <a:off x="2187918" y="3493691"/>
            <a:ext cx="7838909" cy="3227785"/>
          </a:xfrm>
          <a:prstGeom prst="rect">
            <a:avLst/>
          </a:prstGeom>
        </p:spPr>
      </p:pic>
      <p:cxnSp>
        <p:nvCxnSpPr>
          <p:cNvPr id="4" name="Straight Connector 3"/>
          <p:cNvCxnSpPr/>
          <p:nvPr/>
        </p:nvCxnSpPr>
        <p:spPr>
          <a:xfrm>
            <a:off x="2743200" y="4957770"/>
            <a:ext cx="4492388" cy="639"/>
          </a:xfrm>
          <a:prstGeom prst="line">
            <a:avLst/>
          </a:prstGeom>
          <a:ln w="57150">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49042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7"/>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pPr>
            <a:r>
              <a:rPr lang="fr-FR" dirty="0">
                <a:solidFill>
                  <a:schemeClr val="dk1"/>
                </a:solidFill>
                <a:latin typeface="Calibri"/>
                <a:ea typeface="Calibri"/>
                <a:cs typeface="Calibri"/>
                <a:sym typeface="Calibri"/>
              </a:rPr>
              <a:t>   Le middleware</a:t>
            </a:r>
            <a:endParaRPr dirty="0">
              <a:solidFill>
                <a:schemeClr val="dk1"/>
              </a:solidFill>
              <a:latin typeface="Calibri"/>
              <a:ea typeface="Calibri"/>
              <a:cs typeface="Calibri"/>
              <a:sym typeface="Calibri"/>
            </a:endParaRPr>
          </a:p>
        </p:txBody>
      </p:sp>
      <p:sp>
        <p:nvSpPr>
          <p:cNvPr id="137" name="Google Shape;137;p7"/>
          <p:cNvSpPr txBox="1">
            <a:spLocks noGrp="1"/>
          </p:cNvSpPr>
          <p:nvPr>
            <p:ph type="body" idx="1"/>
          </p:nvPr>
        </p:nvSpPr>
        <p:spPr>
          <a:prstGeom prst="rect">
            <a:avLst/>
          </a:prstGeom>
          <a:noFill/>
          <a:ln>
            <a:noFill/>
          </a:ln>
        </p:spPr>
        <p:txBody>
          <a:bodyPr spcFirstLastPara="1" vert="horz" wrap="square" lIns="91425" tIns="45700" rIns="91425" bIns="45700" rtlCol="0" anchor="t" anchorCtr="0">
            <a:normAutofit/>
          </a:bodyPr>
          <a:lstStyle/>
          <a:p>
            <a:pPr>
              <a:lnSpc>
                <a:spcPct val="150000"/>
              </a:lnSpc>
            </a:pPr>
            <a:r>
              <a:rPr lang="fr-FR" sz="2600" dirty="0"/>
              <a:t>Niveau Group : </a:t>
            </a:r>
            <a:r>
              <a:rPr lang="en-US" sz="2600" dirty="0">
                <a:solidFill>
                  <a:schemeClr val="accent1"/>
                </a:solidFill>
              </a:rPr>
              <a:t>$</a:t>
            </a:r>
            <a:r>
              <a:rPr lang="en-US" sz="2600" dirty="0" err="1">
                <a:solidFill>
                  <a:schemeClr val="accent1"/>
                </a:solidFill>
              </a:rPr>
              <a:t>middlewareGroups</a:t>
            </a:r>
            <a:endParaRPr lang="fr-FR" sz="2600" dirty="0"/>
          </a:p>
          <a:p>
            <a:pPr marL="342900" indent="-342900">
              <a:lnSpc>
                <a:spcPct val="150000"/>
              </a:lnSpc>
              <a:spcBef>
                <a:spcPts val="640"/>
              </a:spcBef>
              <a:buClr>
                <a:schemeClr val="dk1"/>
              </a:buClr>
              <a:buSzPts val="3200"/>
              <a:buNone/>
            </a:pPr>
            <a:r>
              <a:rPr lang="fr-FR" sz="2600" dirty="0"/>
              <a:t>Ces middlewares sont exécutés à chaque requête envoyée à un ensemble de routes. </a:t>
            </a:r>
            <a:endParaRPr sz="3200" b="1" dirty="0">
              <a:solidFill>
                <a:schemeClr val="dk1"/>
              </a:solidFill>
              <a:latin typeface="Calibri"/>
              <a:ea typeface="Calibri"/>
              <a:cs typeface="Calibri"/>
              <a:sym typeface="Calibri"/>
            </a:endParaRPr>
          </a:p>
        </p:txBody>
      </p:sp>
      <p:sp>
        <p:nvSpPr>
          <p:cNvPr id="132" name="Google Shape;132;p7"/>
          <p:cNvSpPr txBox="1"/>
          <p:nvPr/>
        </p:nvSpPr>
        <p:spPr>
          <a:xfrm>
            <a:off x="192088" y="-184150"/>
            <a:ext cx="7886700" cy="1325562"/>
          </a:xfrm>
          <a:prstGeom prst="rect">
            <a:avLst/>
          </a:prstGeom>
          <a:noFill/>
          <a:ln>
            <a:noFill/>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33" name="Google Shape;13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27</a:t>
            </a:fld>
            <a:endParaRPr/>
          </a:p>
        </p:txBody>
      </p:sp>
      <p:pic>
        <p:nvPicPr>
          <p:cNvPr id="134" name="Google Shape;134;p7"/>
          <p:cNvPicPr preferRelativeResize="0"/>
          <p:nvPr/>
        </p:nvPicPr>
        <p:blipFill rotWithShape="1">
          <a:blip r:embed="rId3">
            <a:alphaModFix/>
          </a:blip>
          <a:srcRect/>
          <a:stretch/>
        </p:blipFill>
        <p:spPr>
          <a:xfrm>
            <a:off x="2382838" y="2073275"/>
            <a:ext cx="7145337" cy="3998912"/>
          </a:xfrm>
          <a:prstGeom prst="rect">
            <a:avLst/>
          </a:prstGeom>
          <a:noFill/>
          <a:ln>
            <a:noFill/>
          </a:ln>
        </p:spPr>
      </p:pic>
      <p:pic>
        <p:nvPicPr>
          <p:cNvPr id="2" name="Picture 1"/>
          <p:cNvPicPr>
            <a:picLocks noChangeAspect="1"/>
          </p:cNvPicPr>
          <p:nvPr/>
        </p:nvPicPr>
        <p:blipFill rotWithShape="1">
          <a:blip r:embed="rId4"/>
          <a:srcRect l="15112" t="24465" r="25448" b="12619"/>
          <a:stretch/>
        </p:blipFill>
        <p:spPr>
          <a:xfrm>
            <a:off x="3043238" y="3383122"/>
            <a:ext cx="6233922" cy="3709829"/>
          </a:xfrm>
          <a:prstGeom prst="rect">
            <a:avLst/>
          </a:prstGeom>
        </p:spPr>
      </p:pic>
      <p:cxnSp>
        <p:nvCxnSpPr>
          <p:cNvPr id="4" name="Straight Connector 3"/>
          <p:cNvCxnSpPr/>
          <p:nvPr/>
        </p:nvCxnSpPr>
        <p:spPr>
          <a:xfrm flipV="1">
            <a:off x="3586163" y="4071939"/>
            <a:ext cx="3857625" cy="142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145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3" name="Titre 2"/>
          <p:cNvSpPr>
            <a:spLocks noGrp="1"/>
          </p:cNvSpPr>
          <p:nvPr>
            <p:ph type="title"/>
          </p:nvPr>
        </p:nvSpPr>
        <p:spPr/>
        <p:txBody>
          <a:bodyPr/>
          <a:lstStyle/>
          <a:p>
            <a:r>
              <a:rPr lang="fr-FR" dirty="0"/>
              <a:t>   Le middleware </a:t>
            </a:r>
          </a:p>
        </p:txBody>
      </p:sp>
      <p:sp>
        <p:nvSpPr>
          <p:cNvPr id="137" name="Google Shape;137;p7"/>
          <p:cNvSpPr txBox="1">
            <a:spLocks noGrp="1"/>
          </p:cNvSpPr>
          <p:nvPr>
            <p:ph type="body" idx="1"/>
          </p:nvPr>
        </p:nvSpPr>
        <p:spPr>
          <a:prstGeom prst="rect">
            <a:avLst/>
          </a:prstGeom>
          <a:noFill/>
          <a:ln>
            <a:noFill/>
          </a:ln>
        </p:spPr>
        <p:txBody>
          <a:bodyPr spcFirstLastPara="1" vert="horz" wrap="square" lIns="91425" tIns="45700" rIns="91425" bIns="45700" rtlCol="0" anchor="t" anchorCtr="0">
            <a:normAutofit/>
          </a:bodyPr>
          <a:lstStyle/>
          <a:p>
            <a:pPr>
              <a:lnSpc>
                <a:spcPct val="150000"/>
              </a:lnSpc>
            </a:pPr>
            <a:r>
              <a:rPr lang="fr-FR" sz="2600" dirty="0"/>
              <a:t>Niveau Route : </a:t>
            </a:r>
            <a:r>
              <a:rPr lang="en-US" sz="2600" dirty="0">
                <a:solidFill>
                  <a:schemeClr val="accent1"/>
                </a:solidFill>
              </a:rPr>
              <a:t>$</a:t>
            </a:r>
            <a:r>
              <a:rPr lang="en-US" sz="2600" dirty="0" err="1">
                <a:solidFill>
                  <a:schemeClr val="accent1"/>
                </a:solidFill>
              </a:rPr>
              <a:t>routeMiddleware</a:t>
            </a:r>
            <a:endParaRPr lang="en-US" sz="2600" dirty="0">
              <a:solidFill>
                <a:schemeClr val="accent1"/>
              </a:solidFill>
            </a:endParaRPr>
          </a:p>
          <a:p>
            <a:pPr marL="342900" algn="just">
              <a:lnSpc>
                <a:spcPct val="150000"/>
              </a:lnSpc>
              <a:spcBef>
                <a:spcPts val="400"/>
              </a:spcBef>
              <a:buClr>
                <a:schemeClr val="dk1"/>
              </a:buClr>
              <a:buSzPts val="2000"/>
              <a:buNone/>
            </a:pPr>
            <a:r>
              <a:rPr lang="fr-FR" sz="2400" dirty="0"/>
              <a:t>Ces middlewares sont exécutés individuellement à chaque requête envoyée à une route.</a:t>
            </a:r>
            <a:endParaRPr sz="2400" dirty="0">
              <a:solidFill>
                <a:schemeClr val="dk1"/>
              </a:solidFill>
              <a:sym typeface="Calibri"/>
            </a:endParaRPr>
          </a:p>
          <a:p>
            <a:pPr marL="342900" indent="-342900">
              <a:lnSpc>
                <a:spcPct val="100000"/>
              </a:lnSpc>
              <a:spcBef>
                <a:spcPts val="640"/>
              </a:spcBef>
              <a:buClr>
                <a:schemeClr val="dk1"/>
              </a:buClr>
              <a:buSzPts val="3200"/>
              <a:buNone/>
            </a:pPr>
            <a:endParaRPr sz="3200" b="1" dirty="0">
              <a:solidFill>
                <a:schemeClr val="dk1"/>
              </a:solidFill>
              <a:latin typeface="Calibri"/>
              <a:ea typeface="Calibri"/>
              <a:cs typeface="Calibri"/>
              <a:sym typeface="Calibri"/>
            </a:endParaRPr>
          </a:p>
          <a:p>
            <a:pPr marL="342900" indent="-139700">
              <a:spcBef>
                <a:spcPts val="640"/>
              </a:spcBef>
              <a:buClr>
                <a:schemeClr val="dk1"/>
              </a:buClr>
              <a:buSzPts val="3200"/>
              <a:buNone/>
            </a:pPr>
            <a:endParaRPr sz="3200" b="1" dirty="0">
              <a:solidFill>
                <a:schemeClr val="dk1"/>
              </a:solidFill>
              <a:latin typeface="Calibri"/>
              <a:ea typeface="Calibri"/>
              <a:cs typeface="Calibri"/>
              <a:sym typeface="Calibri"/>
            </a:endParaRPr>
          </a:p>
        </p:txBody>
      </p:sp>
      <p:pic>
        <p:nvPicPr>
          <p:cNvPr id="131" name="Google Shape;131;p7" descr="D:\esprit 2014\ESPRIT 2014\charte essprit 2014\logo-esprit.png"/>
          <p:cNvPicPr preferRelativeResize="0"/>
          <p:nvPr/>
        </p:nvPicPr>
        <p:blipFill rotWithShape="1">
          <a:blip r:embed="rId3">
            <a:alphaModFix/>
          </a:blip>
          <a:srcRect/>
          <a:stretch/>
        </p:blipFill>
        <p:spPr>
          <a:xfrm>
            <a:off x="10889587" y="6323013"/>
            <a:ext cx="1143000" cy="431800"/>
          </a:xfrm>
          <a:prstGeom prst="rect">
            <a:avLst/>
          </a:prstGeom>
          <a:noFill/>
          <a:ln>
            <a:noFill/>
          </a:ln>
        </p:spPr>
      </p:pic>
      <p:sp>
        <p:nvSpPr>
          <p:cNvPr id="132" name="Google Shape;132;p7"/>
          <p:cNvSpPr txBox="1"/>
          <p:nvPr/>
        </p:nvSpPr>
        <p:spPr>
          <a:xfrm>
            <a:off x="192088" y="-184150"/>
            <a:ext cx="7886700" cy="1325562"/>
          </a:xfrm>
          <a:prstGeom prst="rect">
            <a:avLst/>
          </a:prstGeom>
          <a:noFill/>
          <a:ln>
            <a:noFill/>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33" name="Google Shape;13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28</a:t>
            </a:fld>
            <a:endParaRPr/>
          </a:p>
        </p:txBody>
      </p:sp>
      <p:pic>
        <p:nvPicPr>
          <p:cNvPr id="2" name="Picture 1"/>
          <p:cNvPicPr>
            <a:picLocks noChangeAspect="1"/>
          </p:cNvPicPr>
          <p:nvPr/>
        </p:nvPicPr>
        <p:blipFill rotWithShape="1">
          <a:blip r:embed="rId4"/>
          <a:srcRect l="14328" t="25859" r="17500" b="21778"/>
          <a:stretch/>
        </p:blipFill>
        <p:spPr>
          <a:xfrm>
            <a:off x="2413793" y="3142651"/>
            <a:ext cx="7364413" cy="3180362"/>
          </a:xfrm>
          <a:prstGeom prst="rect">
            <a:avLst/>
          </a:prstGeom>
        </p:spPr>
      </p:pic>
      <p:cxnSp>
        <p:nvCxnSpPr>
          <p:cNvPr id="4" name="Straight Connector 3"/>
          <p:cNvCxnSpPr/>
          <p:nvPr/>
        </p:nvCxnSpPr>
        <p:spPr>
          <a:xfrm>
            <a:off x="2678823" y="4245399"/>
            <a:ext cx="554651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55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D:\esprit 2014\ESPRIT 2014\charte essprit 2014\logo-espri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2225" y="6323013"/>
            <a:ext cx="1143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re 6"/>
          <p:cNvSpPr>
            <a:spLocks noGrp="1"/>
          </p:cNvSpPr>
          <p:nvPr>
            <p:ph type="title"/>
          </p:nvPr>
        </p:nvSpPr>
        <p:spPr/>
        <p:txBody>
          <a:bodyPr/>
          <a:lstStyle/>
          <a:p>
            <a:endParaRPr lang="fr-FR" dirty="0"/>
          </a:p>
        </p:txBody>
      </p:sp>
      <p:sp>
        <p:nvSpPr>
          <p:cNvPr id="3" name="Espace réservé du contenu 2"/>
          <p:cNvSpPr>
            <a:spLocks noGrp="1"/>
          </p:cNvSpPr>
          <p:nvPr>
            <p:ph type="body" idx="1"/>
          </p:nvPr>
        </p:nvSpPr>
        <p:spPr/>
        <p:txBody>
          <a:bodyPr>
            <a:normAutofit/>
          </a:bodyPr>
          <a:lstStyle/>
          <a:p>
            <a:pPr lvl="0" indent="0" algn="ctr">
              <a:spcBef>
                <a:spcPts val="0"/>
              </a:spcBef>
              <a:buSzPts val="1800"/>
              <a:buNone/>
            </a:pPr>
            <a:endParaRPr lang="fr-FR" b="1" dirty="0">
              <a:solidFill>
                <a:srgbClr val="077007"/>
              </a:solidFill>
              <a:latin typeface="Calibri"/>
              <a:ea typeface="Calibri"/>
              <a:cs typeface="Calibri"/>
              <a:sym typeface="Calibri"/>
            </a:endParaRPr>
          </a:p>
          <a:p>
            <a:pPr lvl="0" indent="0" algn="ctr">
              <a:spcBef>
                <a:spcPts val="0"/>
              </a:spcBef>
              <a:buSzPts val="1800"/>
              <a:buNone/>
            </a:pPr>
            <a:endParaRPr lang="fr-FR" b="1" dirty="0">
              <a:solidFill>
                <a:srgbClr val="077007"/>
              </a:solidFill>
              <a:latin typeface="Calibri"/>
              <a:ea typeface="Calibri"/>
              <a:cs typeface="Calibri"/>
              <a:sym typeface="Calibri"/>
            </a:endParaRPr>
          </a:p>
          <a:p>
            <a:pPr lvl="0" indent="0" algn="ctr">
              <a:spcBef>
                <a:spcPts val="0"/>
              </a:spcBef>
              <a:buSzPts val="1800"/>
              <a:buNone/>
            </a:pPr>
            <a:endParaRPr lang="fr-FR" b="1" dirty="0">
              <a:solidFill>
                <a:srgbClr val="077007"/>
              </a:solidFill>
              <a:latin typeface="Calibri"/>
              <a:ea typeface="Calibri"/>
              <a:cs typeface="Calibri"/>
              <a:sym typeface="Calibri"/>
            </a:endParaRPr>
          </a:p>
          <a:p>
            <a:pPr lvl="0" indent="0" algn="ctr">
              <a:spcBef>
                <a:spcPts val="0"/>
              </a:spcBef>
              <a:buSzPts val="1800"/>
              <a:buNone/>
            </a:pPr>
            <a:endParaRPr lang="fr-FR" sz="4400" b="1" dirty="0">
              <a:solidFill>
                <a:srgbClr val="077007"/>
              </a:solidFill>
              <a:latin typeface="Calibri"/>
              <a:ea typeface="Calibri"/>
              <a:cs typeface="Calibri"/>
              <a:sym typeface="Calibri"/>
            </a:endParaRPr>
          </a:p>
          <a:p>
            <a:pPr lvl="0" indent="0" algn="ctr">
              <a:spcBef>
                <a:spcPts val="0"/>
              </a:spcBef>
              <a:buSzPts val="1800"/>
              <a:buNone/>
            </a:pPr>
            <a:r>
              <a:rPr lang="fr-FR" sz="6000" b="1" dirty="0">
                <a:solidFill>
                  <a:srgbClr val="077007"/>
                </a:solidFill>
                <a:latin typeface="Calibri"/>
                <a:ea typeface="Calibri"/>
                <a:cs typeface="Calibri"/>
                <a:sym typeface="Calibri"/>
              </a:rPr>
              <a:t>Atelier</a:t>
            </a:r>
            <a:r>
              <a:rPr lang="fr-FR" sz="4400" b="1" dirty="0">
                <a:solidFill>
                  <a:srgbClr val="077007"/>
                </a:solidFill>
                <a:latin typeface="Calibri"/>
                <a:ea typeface="Calibri"/>
                <a:cs typeface="Calibri"/>
                <a:sym typeface="Calibri"/>
              </a:rPr>
              <a:t> 2..</a:t>
            </a:r>
          </a:p>
        </p:txBody>
      </p:sp>
    </p:spTree>
    <p:extLst>
      <p:ext uri="{BB962C8B-B14F-4D97-AF65-F5344CB8AC3E}">
        <p14:creationId xmlns:p14="http://schemas.microsoft.com/office/powerpoint/2010/main" val="3834080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3"/>
          <p:cNvSpPr/>
          <p:nvPr/>
        </p:nvSpPr>
        <p:spPr>
          <a:xfrm>
            <a:off x="0" y="-28242"/>
            <a:ext cx="12192000" cy="6886242"/>
          </a:xfrm>
          <a:prstGeom prst="rect">
            <a:avLst/>
          </a:prstGeom>
          <a:solidFill>
            <a:srgbClr val="9E0000"/>
          </a:solid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86" name="Google Shape;86;p3" descr="Picture 7"/>
          <p:cNvPicPr preferRelativeResize="0"/>
          <p:nvPr/>
        </p:nvPicPr>
        <p:blipFill rotWithShape="1">
          <a:blip r:embed="rId3">
            <a:alphaModFix/>
          </a:blip>
          <a:srcRect/>
          <a:stretch/>
        </p:blipFill>
        <p:spPr>
          <a:xfrm flipH="1">
            <a:off x="9345203" y="22220"/>
            <a:ext cx="2832470" cy="1949130"/>
          </a:xfrm>
          <a:prstGeom prst="rect">
            <a:avLst/>
          </a:prstGeom>
          <a:noFill/>
          <a:ln>
            <a:noFill/>
          </a:ln>
        </p:spPr>
      </p:pic>
      <p:sp>
        <p:nvSpPr>
          <p:cNvPr id="87" name="Google Shape;87;p3"/>
          <p:cNvSpPr txBox="1"/>
          <p:nvPr/>
        </p:nvSpPr>
        <p:spPr>
          <a:xfrm>
            <a:off x="1166213" y="3441185"/>
            <a:ext cx="9096781" cy="923289"/>
          </a:xfrm>
          <a:prstGeom prst="rect">
            <a:avLst/>
          </a:prstGeom>
          <a:noFill/>
          <a:ln>
            <a:noFill/>
          </a:ln>
        </p:spPr>
        <p:txBody>
          <a:bodyPr spcFirstLastPara="1" wrap="square" lIns="45700" tIns="45700" rIns="45700" bIns="45700" anchor="ctr" anchorCtr="0">
            <a:spAutoFit/>
          </a:bodyPr>
          <a:lstStyle/>
          <a:p>
            <a:pPr lvl="0" algn="ctr">
              <a:buClr>
                <a:schemeClr val="lt1"/>
              </a:buClr>
              <a:buSzPts val="5400"/>
            </a:pPr>
            <a:r>
              <a:rPr lang="fr-FR" sz="5400" b="1" dirty="0">
                <a:solidFill>
                  <a:schemeClr val="lt1"/>
                </a:solidFill>
                <a:latin typeface="Calibri"/>
                <a:ea typeface="Calibri"/>
                <a:cs typeface="Calibri"/>
                <a:sym typeface="Calibri"/>
              </a:rPr>
              <a:t>Contrôleur</a:t>
            </a:r>
          </a:p>
        </p:txBody>
      </p:sp>
      <p:sp>
        <p:nvSpPr>
          <p:cNvPr id="88" name="Google Shape;88;p3"/>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3</a:t>
            </a:fld>
            <a:endParaRPr/>
          </a:p>
        </p:txBody>
      </p:sp>
    </p:spTree>
    <p:extLst>
      <p:ext uri="{BB962C8B-B14F-4D97-AF65-F5344CB8AC3E}">
        <p14:creationId xmlns:p14="http://schemas.microsoft.com/office/powerpoint/2010/main" val="2296104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3"/>
          <p:cNvSpPr/>
          <p:nvPr/>
        </p:nvSpPr>
        <p:spPr>
          <a:xfrm>
            <a:off x="0" y="-28242"/>
            <a:ext cx="12192000" cy="6886242"/>
          </a:xfrm>
          <a:prstGeom prst="rect">
            <a:avLst/>
          </a:prstGeom>
          <a:solidFill>
            <a:srgbClr val="9E0000"/>
          </a:solid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86" name="Google Shape;86;p3" descr="Picture 7"/>
          <p:cNvPicPr preferRelativeResize="0"/>
          <p:nvPr/>
        </p:nvPicPr>
        <p:blipFill rotWithShape="1">
          <a:blip r:embed="rId3">
            <a:alphaModFix/>
          </a:blip>
          <a:srcRect/>
          <a:stretch/>
        </p:blipFill>
        <p:spPr>
          <a:xfrm flipH="1">
            <a:off x="9345203" y="22220"/>
            <a:ext cx="2832470" cy="1949130"/>
          </a:xfrm>
          <a:prstGeom prst="rect">
            <a:avLst/>
          </a:prstGeom>
          <a:noFill/>
          <a:ln>
            <a:noFill/>
          </a:ln>
        </p:spPr>
      </p:pic>
      <p:sp>
        <p:nvSpPr>
          <p:cNvPr id="87" name="Google Shape;87;p3"/>
          <p:cNvSpPr txBox="1"/>
          <p:nvPr/>
        </p:nvSpPr>
        <p:spPr>
          <a:xfrm>
            <a:off x="1166213" y="2225587"/>
            <a:ext cx="9096781" cy="1754286"/>
          </a:xfrm>
          <a:prstGeom prst="rect">
            <a:avLst/>
          </a:prstGeom>
          <a:noFill/>
          <a:ln>
            <a:noFill/>
          </a:ln>
        </p:spPr>
        <p:txBody>
          <a:bodyPr spcFirstLastPara="1" wrap="square" lIns="45700" tIns="45700" rIns="45700" bIns="45700" anchor="ctr" anchorCtr="0">
            <a:spAutoFit/>
          </a:bodyPr>
          <a:lstStyle/>
          <a:p>
            <a:pPr lvl="0" algn="ctr">
              <a:lnSpc>
                <a:spcPct val="200000"/>
              </a:lnSpc>
              <a:buClr>
                <a:schemeClr val="lt1"/>
              </a:buClr>
              <a:buSzPts val="2400"/>
            </a:pPr>
            <a:r>
              <a:rPr lang="fr-FR" sz="5400" b="1" dirty="0" err="1">
                <a:solidFill>
                  <a:schemeClr val="lt1"/>
                </a:solidFill>
                <a:latin typeface="Calibri"/>
                <a:ea typeface="Calibri"/>
                <a:cs typeface="Calibri"/>
                <a:sym typeface="Calibri"/>
              </a:rPr>
              <a:t>Blade</a:t>
            </a:r>
            <a:r>
              <a:rPr lang="fr-FR" sz="5400" b="1" dirty="0">
                <a:solidFill>
                  <a:schemeClr val="lt1"/>
                </a:solidFill>
                <a:latin typeface="Calibri"/>
                <a:ea typeface="Calibri"/>
                <a:cs typeface="Calibri"/>
                <a:sym typeface="Calibri"/>
              </a:rPr>
              <a:t> </a:t>
            </a:r>
          </a:p>
        </p:txBody>
      </p:sp>
      <p:sp>
        <p:nvSpPr>
          <p:cNvPr id="88" name="Google Shape;88;p3"/>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30</a:t>
            </a:fld>
            <a:endParaRPr/>
          </a:p>
        </p:txBody>
      </p:sp>
    </p:spTree>
    <p:extLst>
      <p:ext uri="{BB962C8B-B14F-4D97-AF65-F5344CB8AC3E}">
        <p14:creationId xmlns:p14="http://schemas.microsoft.com/office/powerpoint/2010/main" val="921646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D:\esprit 2014\ESPRIT 2014\charte essprit 2014\logo-espri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2225" y="6323013"/>
            <a:ext cx="1143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a:xfrm>
            <a:off x="-1847850" y="622300"/>
            <a:ext cx="10515600" cy="1325563"/>
          </a:xfrm>
        </p:spPr>
        <p:txBody>
          <a:bodyPr>
            <a:normAutofit fontScale="90000"/>
          </a:bodyPr>
          <a:lstStyle/>
          <a:p>
            <a:pPr lvl="0" algn="ctr">
              <a:lnSpc>
                <a:spcPct val="100000"/>
              </a:lnSpc>
              <a:spcBef>
                <a:spcPts val="0"/>
              </a:spcBef>
            </a:pPr>
            <a:r>
              <a:rPr lang="fr-FR" dirty="0">
                <a:solidFill>
                  <a:srgbClr val="000000"/>
                </a:solidFill>
                <a:latin typeface="Calibri" panose="020F0502020204030204"/>
                <a:ea typeface="+mn-ea"/>
                <a:cs typeface="Calibri"/>
                <a:sym typeface="Calibri"/>
              </a:rPr>
              <a:t>Moteur de </a:t>
            </a:r>
            <a:r>
              <a:rPr lang="fr-FR" dirty="0" err="1">
                <a:solidFill>
                  <a:srgbClr val="000000"/>
                </a:solidFill>
                <a:latin typeface="Calibri" panose="020F0502020204030204"/>
                <a:ea typeface="+mn-ea"/>
                <a:cs typeface="Calibri"/>
                <a:sym typeface="Calibri"/>
              </a:rPr>
              <a:t>template</a:t>
            </a:r>
            <a:br>
              <a:rPr lang="fr-FR" sz="1800" dirty="0">
                <a:solidFill>
                  <a:prstClr val="black"/>
                </a:solidFill>
                <a:latin typeface="Calibri" panose="020F0502020204030204"/>
                <a:ea typeface="+mn-ea"/>
                <a:cs typeface="+mn-cs"/>
              </a:rPr>
            </a:br>
            <a:endParaRPr lang="fr-FR" dirty="0"/>
          </a:p>
        </p:txBody>
      </p:sp>
      <p:sp>
        <p:nvSpPr>
          <p:cNvPr id="3" name="Espace réservé du contenu 2"/>
          <p:cNvSpPr>
            <a:spLocks noGrp="1"/>
          </p:cNvSpPr>
          <p:nvPr>
            <p:ph type="body" idx="1"/>
          </p:nvPr>
        </p:nvSpPr>
        <p:spPr>
          <a:xfrm>
            <a:off x="838200" y="1825624"/>
            <a:ext cx="10515600" cy="5032375"/>
          </a:xfrm>
        </p:spPr>
        <p:txBody>
          <a:bodyPr>
            <a:normAutofit fontScale="92500" lnSpcReduction="20000"/>
          </a:bodyPr>
          <a:lstStyle/>
          <a:p>
            <a:pPr marL="457200" lvl="0">
              <a:lnSpc>
                <a:spcPct val="160000"/>
              </a:lnSpc>
              <a:spcBef>
                <a:spcPts val="0"/>
              </a:spcBef>
              <a:buSzPts val="1800"/>
              <a:buFont typeface="Calibri"/>
              <a:buChar char="●"/>
            </a:pPr>
            <a:r>
              <a:rPr lang="fr-FR" dirty="0">
                <a:solidFill>
                  <a:schemeClr val="tx1"/>
                </a:solidFill>
                <a:latin typeface="Calibri"/>
                <a:ea typeface="Calibri"/>
                <a:cs typeface="Calibri"/>
                <a:sym typeface="Calibri"/>
              </a:rPr>
              <a:t>PHP peut être considéré comme un moteur de template</a:t>
            </a:r>
          </a:p>
          <a:p>
            <a:pPr marL="457200" lvl="0">
              <a:lnSpc>
                <a:spcPct val="160000"/>
              </a:lnSpc>
              <a:spcBef>
                <a:spcPts val="0"/>
              </a:spcBef>
              <a:buClr>
                <a:srgbClr val="404852"/>
              </a:buClr>
              <a:buSzPts val="1800"/>
              <a:buFont typeface="Calibri"/>
              <a:buChar char="●"/>
            </a:pPr>
            <a:r>
              <a:rPr lang="fr-FR" dirty="0">
                <a:solidFill>
                  <a:schemeClr val="tx1"/>
                </a:solidFill>
                <a:latin typeface="Calibri"/>
                <a:ea typeface="Calibri"/>
                <a:cs typeface="Calibri"/>
                <a:sym typeface="Calibri"/>
              </a:rPr>
              <a:t>Il est possible de mélanger du PHP avec du code HTML mais il reste très verbeux et peu pratique pour certaines tâches</a:t>
            </a:r>
            <a:r>
              <a:rPr lang="fr-FR" dirty="0">
                <a:solidFill>
                  <a:srgbClr val="404852"/>
                </a:solidFill>
                <a:latin typeface="Calibri"/>
                <a:ea typeface="Calibri"/>
                <a:cs typeface="Calibri"/>
                <a:sym typeface="Calibri"/>
              </a:rPr>
              <a:t>.</a:t>
            </a:r>
          </a:p>
          <a:p>
            <a:pPr marL="457200" lvl="0" indent="0">
              <a:spcBef>
                <a:spcPts val="0"/>
              </a:spcBef>
              <a:buNone/>
            </a:pPr>
            <a:r>
              <a:rPr lang="fr-FR" sz="1600" dirty="0">
                <a:solidFill>
                  <a:srgbClr val="F99157"/>
                </a:solidFill>
                <a:latin typeface="Courier New"/>
                <a:ea typeface="Courier New"/>
                <a:cs typeface="Courier New"/>
                <a:sym typeface="Courier New"/>
              </a:rPr>
              <a:t>&lt;?php</a:t>
            </a:r>
            <a:r>
              <a:rPr lang="fr-FR" sz="1600" dirty="0">
                <a:solidFill>
                  <a:srgbClr val="CCCCCC"/>
                </a:solidFill>
                <a:highlight>
                  <a:srgbClr val="2D2D2D"/>
                </a:highlight>
                <a:latin typeface="Courier New"/>
                <a:ea typeface="Courier New"/>
                <a:cs typeface="Courier New"/>
                <a:sym typeface="Courier New"/>
              </a:rPr>
              <a:t> </a:t>
            </a:r>
            <a:r>
              <a:rPr lang="fr-FR" sz="1600" dirty="0">
                <a:solidFill>
                  <a:srgbClr val="F99157"/>
                </a:solidFill>
                <a:latin typeface="Courier New"/>
                <a:ea typeface="Courier New"/>
                <a:cs typeface="Courier New"/>
                <a:sym typeface="Courier New"/>
              </a:rPr>
              <a:t>?&gt;</a:t>
            </a:r>
            <a:endParaRPr lang="fr-FR" sz="1600" dirty="0">
              <a:solidFill>
                <a:srgbClr val="CCCCCC"/>
              </a:solidFill>
              <a:highlight>
                <a:srgbClr val="2D2D2D"/>
              </a:highlight>
              <a:latin typeface="Courier New"/>
              <a:ea typeface="Courier New"/>
              <a:cs typeface="Courier New"/>
              <a:sym typeface="Courier New"/>
            </a:endParaRPr>
          </a:p>
          <a:p>
            <a:pPr marL="457200" lvl="0" indent="0">
              <a:spcBef>
                <a:spcPts val="0"/>
              </a:spcBef>
              <a:buNone/>
            </a:pPr>
            <a:r>
              <a:rPr lang="fr-FR" sz="1600" dirty="0">
                <a:solidFill>
                  <a:srgbClr val="CCCCCC"/>
                </a:solidFill>
                <a:highlight>
                  <a:srgbClr val="2D2D2D"/>
                </a:highlight>
                <a:latin typeface="Courier New"/>
                <a:ea typeface="Courier New"/>
                <a:cs typeface="Courier New"/>
                <a:sym typeface="Courier New"/>
              </a:rPr>
              <a:t>&lt;h1&gt;Bienvenue&lt;/h1&gt;</a:t>
            </a:r>
          </a:p>
          <a:p>
            <a:pPr marL="457200" lvl="0" indent="0">
              <a:spcBef>
                <a:spcPts val="0"/>
              </a:spcBef>
              <a:buNone/>
            </a:pPr>
            <a:endParaRPr lang="fr-FR" sz="1600" dirty="0">
              <a:solidFill>
                <a:srgbClr val="CCCCCC"/>
              </a:solidFill>
              <a:highlight>
                <a:srgbClr val="2D2D2D"/>
              </a:highlight>
              <a:latin typeface="Courier New"/>
              <a:ea typeface="Courier New"/>
              <a:cs typeface="Courier New"/>
              <a:sym typeface="Courier New"/>
            </a:endParaRPr>
          </a:p>
          <a:p>
            <a:pPr marL="457200" lvl="0" indent="0">
              <a:spcBef>
                <a:spcPts val="0"/>
              </a:spcBef>
              <a:buNone/>
            </a:pPr>
            <a:r>
              <a:rPr lang="fr-FR" sz="1600" dirty="0">
                <a:solidFill>
                  <a:srgbClr val="CCCCCC"/>
                </a:solidFill>
                <a:highlight>
                  <a:srgbClr val="2D2D2D"/>
                </a:highlight>
                <a:latin typeface="Courier New"/>
                <a:ea typeface="Courier New"/>
                <a:cs typeface="Courier New"/>
                <a:sym typeface="Courier New"/>
              </a:rPr>
              <a:t>&lt;p&gt;Bienvenue sur mon site </a:t>
            </a:r>
            <a:r>
              <a:rPr lang="fr-FR" sz="1600" dirty="0">
                <a:solidFill>
                  <a:srgbClr val="F99157"/>
                </a:solidFill>
                <a:latin typeface="Courier New"/>
                <a:ea typeface="Courier New"/>
                <a:cs typeface="Courier New"/>
                <a:sym typeface="Courier New"/>
              </a:rPr>
              <a:t>&lt;?</a:t>
            </a:r>
            <a:r>
              <a:rPr lang="fr-FR" sz="1600" dirty="0">
                <a:solidFill>
                  <a:srgbClr val="CCCCCC"/>
                </a:solidFill>
                <a:highlight>
                  <a:srgbClr val="2D2D2D"/>
                </a:highlight>
                <a:latin typeface="Courier New"/>
                <a:ea typeface="Courier New"/>
                <a:cs typeface="Courier New"/>
                <a:sym typeface="Courier New"/>
              </a:rPr>
              <a:t>= </a:t>
            </a:r>
            <a:r>
              <a:rPr lang="fr-FR" sz="1600" dirty="0">
                <a:solidFill>
                  <a:srgbClr val="CC99CC"/>
                </a:solidFill>
                <a:latin typeface="Courier New"/>
                <a:ea typeface="Courier New"/>
                <a:cs typeface="Courier New"/>
                <a:sym typeface="Courier New"/>
              </a:rPr>
              <a:t>isset</a:t>
            </a:r>
            <a:r>
              <a:rPr lang="fr-FR" sz="1600" dirty="0">
                <a:solidFill>
                  <a:srgbClr val="CCCCCC"/>
                </a:solidFill>
                <a:highlight>
                  <a:srgbClr val="2D2D2D"/>
                </a:highlight>
                <a:latin typeface="Courier New"/>
                <a:ea typeface="Courier New"/>
                <a:cs typeface="Courier New"/>
                <a:sym typeface="Courier New"/>
              </a:rPr>
              <a:t>($person[</a:t>
            </a:r>
            <a:r>
              <a:rPr lang="fr-FR" sz="1600" dirty="0">
                <a:solidFill>
                  <a:srgbClr val="99CC99"/>
                </a:solidFill>
                <a:latin typeface="Courier New"/>
                <a:ea typeface="Courier New"/>
                <a:cs typeface="Courier New"/>
                <a:sym typeface="Courier New"/>
              </a:rPr>
              <a:t>'name'</a:t>
            </a:r>
            <a:r>
              <a:rPr lang="fr-FR" sz="1600" dirty="0">
                <a:solidFill>
                  <a:srgbClr val="CCCCCC"/>
                </a:solidFill>
                <a:highlight>
                  <a:srgbClr val="2D2D2D"/>
                </a:highlight>
                <a:latin typeface="Courier New"/>
                <a:ea typeface="Courier New"/>
                <a:cs typeface="Courier New"/>
                <a:sym typeface="Courier New"/>
              </a:rPr>
              <a:t>]) ? htmlentities($person[</a:t>
            </a:r>
            <a:r>
              <a:rPr lang="fr-FR" sz="1600" dirty="0">
                <a:solidFill>
                  <a:srgbClr val="99CC99"/>
                </a:solidFill>
                <a:latin typeface="Courier New"/>
                <a:ea typeface="Courier New"/>
                <a:cs typeface="Courier New"/>
                <a:sym typeface="Courier New"/>
              </a:rPr>
              <a:t>'name'</a:t>
            </a:r>
            <a:r>
              <a:rPr lang="fr-FR" sz="1600" dirty="0">
                <a:solidFill>
                  <a:srgbClr val="CCCCCC"/>
                </a:solidFill>
                <a:highlight>
                  <a:srgbClr val="2D2D2D"/>
                </a:highlight>
                <a:latin typeface="Courier New"/>
                <a:ea typeface="Courier New"/>
                <a:cs typeface="Courier New"/>
                <a:sym typeface="Courier New"/>
              </a:rPr>
              <a:t>]) : </a:t>
            </a:r>
            <a:r>
              <a:rPr lang="fr-FR" sz="1600" dirty="0">
                <a:solidFill>
                  <a:srgbClr val="99CC99"/>
                </a:solidFill>
                <a:latin typeface="Courier New"/>
                <a:ea typeface="Courier New"/>
                <a:cs typeface="Courier New"/>
                <a:sym typeface="Courier New"/>
              </a:rPr>
              <a:t>''</a:t>
            </a:r>
            <a:r>
              <a:rPr lang="fr-FR" sz="1600" dirty="0">
                <a:solidFill>
                  <a:srgbClr val="CCCCCC"/>
                </a:solidFill>
                <a:highlight>
                  <a:srgbClr val="2D2D2D"/>
                </a:highlight>
                <a:latin typeface="Courier New"/>
                <a:ea typeface="Courier New"/>
                <a:cs typeface="Courier New"/>
                <a:sym typeface="Courier New"/>
              </a:rPr>
              <a:t> </a:t>
            </a:r>
            <a:r>
              <a:rPr lang="fr-FR" sz="1600" dirty="0">
                <a:solidFill>
                  <a:srgbClr val="F99157"/>
                </a:solidFill>
                <a:latin typeface="Courier New"/>
                <a:ea typeface="Courier New"/>
                <a:cs typeface="Courier New"/>
                <a:sym typeface="Courier New"/>
              </a:rPr>
              <a:t>?&gt;</a:t>
            </a:r>
            <a:r>
              <a:rPr lang="fr-FR" sz="1600" dirty="0">
                <a:solidFill>
                  <a:srgbClr val="CCCCCC"/>
                </a:solidFill>
                <a:highlight>
                  <a:srgbClr val="2D2D2D"/>
                </a:highlight>
                <a:latin typeface="Courier New"/>
                <a:ea typeface="Courier New"/>
                <a:cs typeface="Courier New"/>
                <a:sym typeface="Courier New"/>
              </a:rPr>
              <a:t>&lt;/p&gt;</a:t>
            </a:r>
          </a:p>
          <a:p>
            <a:pPr marL="457200" lvl="0" indent="0">
              <a:spcBef>
                <a:spcPts val="0"/>
              </a:spcBef>
              <a:buNone/>
            </a:pPr>
            <a:r>
              <a:rPr lang="fr-FR" sz="1600" dirty="0">
                <a:solidFill>
                  <a:srgbClr val="F99157"/>
                </a:solidFill>
                <a:latin typeface="Courier New"/>
                <a:ea typeface="Courier New"/>
                <a:cs typeface="Courier New"/>
                <a:sym typeface="Courier New"/>
              </a:rPr>
              <a:t>&lt;?</a:t>
            </a:r>
            <a:r>
              <a:rPr lang="fr-FR" sz="1600" dirty="0">
                <a:solidFill>
                  <a:srgbClr val="CCCCCC"/>
                </a:solidFill>
                <a:highlight>
                  <a:srgbClr val="2D2D2D"/>
                </a:highlight>
                <a:latin typeface="Courier New"/>
                <a:ea typeface="Courier New"/>
                <a:cs typeface="Courier New"/>
                <a:sym typeface="Courier New"/>
              </a:rPr>
              <a:t>= markdown($person[</a:t>
            </a:r>
            <a:r>
              <a:rPr lang="fr-FR" sz="1600" dirty="0">
                <a:solidFill>
                  <a:srgbClr val="99CC99"/>
                </a:solidFill>
                <a:latin typeface="Courier New"/>
                <a:ea typeface="Courier New"/>
                <a:cs typeface="Courier New"/>
                <a:sym typeface="Courier New"/>
              </a:rPr>
              <a:t>'bio'</a:t>
            </a:r>
            <a:r>
              <a:rPr lang="fr-FR" sz="1600" dirty="0">
                <a:solidFill>
                  <a:srgbClr val="CCCCCC"/>
                </a:solidFill>
                <a:highlight>
                  <a:srgbClr val="2D2D2D"/>
                </a:highlight>
                <a:latin typeface="Courier New"/>
                <a:ea typeface="Courier New"/>
                <a:cs typeface="Courier New"/>
                <a:sym typeface="Courier New"/>
              </a:rPr>
              <a:t>]) %&gt;</a:t>
            </a:r>
          </a:p>
          <a:p>
            <a:pPr marL="457200" lvl="0" indent="0">
              <a:spcBef>
                <a:spcPts val="0"/>
              </a:spcBef>
              <a:buNone/>
            </a:pPr>
            <a:r>
              <a:rPr lang="fr-FR" sz="1600" dirty="0">
                <a:solidFill>
                  <a:srgbClr val="F99157"/>
                </a:solidFill>
                <a:latin typeface="Courier New"/>
                <a:ea typeface="Courier New"/>
                <a:cs typeface="Courier New"/>
                <a:sym typeface="Courier New"/>
              </a:rPr>
              <a:t>&lt;?php</a:t>
            </a:r>
            <a:endParaRPr lang="fr-FR" sz="1600" dirty="0">
              <a:solidFill>
                <a:srgbClr val="CCCCCC"/>
              </a:solidFill>
              <a:highlight>
                <a:srgbClr val="2D2D2D"/>
              </a:highlight>
              <a:latin typeface="Courier New"/>
              <a:ea typeface="Courier New"/>
              <a:cs typeface="Courier New"/>
              <a:sym typeface="Courier New"/>
            </a:endParaRPr>
          </a:p>
          <a:p>
            <a:pPr marL="457200" lvl="0" indent="0">
              <a:spcBef>
                <a:spcPts val="0"/>
              </a:spcBef>
              <a:buNone/>
            </a:pPr>
            <a:r>
              <a:rPr lang="fr-FR" sz="1600" dirty="0">
                <a:solidFill>
                  <a:srgbClr val="CCCCCC"/>
                </a:solidFill>
                <a:highlight>
                  <a:srgbClr val="2D2D2D"/>
                </a:highlight>
                <a:latin typeface="Courier New"/>
                <a:ea typeface="Courier New"/>
                <a:cs typeface="Courier New"/>
                <a:sym typeface="Courier New"/>
              </a:rPr>
              <a:t>$content = ob_get_clean(); </a:t>
            </a:r>
          </a:p>
          <a:p>
            <a:pPr marL="457200" lvl="0" indent="0">
              <a:spcBef>
                <a:spcPts val="0"/>
              </a:spcBef>
              <a:buNone/>
            </a:pPr>
            <a:r>
              <a:rPr lang="fr-FR" sz="1600" dirty="0">
                <a:solidFill>
                  <a:srgbClr val="CC99CC"/>
                </a:solidFill>
                <a:latin typeface="Courier New"/>
                <a:ea typeface="Courier New"/>
                <a:cs typeface="Courier New"/>
                <a:sym typeface="Courier New"/>
              </a:rPr>
              <a:t>require</a:t>
            </a:r>
            <a:r>
              <a:rPr lang="fr-FR" sz="1600" dirty="0">
                <a:solidFill>
                  <a:srgbClr val="CCCCCC"/>
                </a:solidFill>
                <a:highlight>
                  <a:srgbClr val="2D2D2D"/>
                </a:highlight>
                <a:latin typeface="Courier New"/>
                <a:ea typeface="Courier New"/>
                <a:cs typeface="Courier New"/>
                <a:sym typeface="Courier New"/>
              </a:rPr>
              <a:t> </a:t>
            </a:r>
            <a:r>
              <a:rPr lang="fr-FR" sz="1600" dirty="0">
                <a:solidFill>
                  <a:srgbClr val="99CC99"/>
                </a:solidFill>
                <a:latin typeface="Courier New"/>
                <a:ea typeface="Courier New"/>
                <a:cs typeface="Courier New"/>
                <a:sym typeface="Courier New"/>
              </a:rPr>
              <a:t>'layout.php'</a:t>
            </a:r>
            <a:r>
              <a:rPr lang="fr-FR" sz="1600" dirty="0">
                <a:solidFill>
                  <a:srgbClr val="CCCCCC"/>
                </a:solidFill>
                <a:highlight>
                  <a:srgbClr val="2D2D2D"/>
                </a:highlight>
                <a:latin typeface="Courier New"/>
                <a:ea typeface="Courier New"/>
                <a:cs typeface="Courier New"/>
                <a:sym typeface="Courier New"/>
              </a:rPr>
              <a:t>;</a:t>
            </a:r>
          </a:p>
          <a:p>
            <a:pPr marL="457200" lvl="0" indent="0">
              <a:spcBef>
                <a:spcPts val="0"/>
              </a:spcBef>
              <a:buNone/>
            </a:pPr>
            <a:r>
              <a:rPr lang="fr-FR" sz="1600" dirty="0">
                <a:solidFill>
                  <a:srgbClr val="F99157"/>
                </a:solidFill>
                <a:latin typeface="Courier New"/>
                <a:ea typeface="Courier New"/>
                <a:cs typeface="Courier New"/>
                <a:sym typeface="Courier New"/>
              </a:rPr>
              <a:t>?&gt;</a:t>
            </a:r>
            <a:endParaRPr lang="fr-FR" dirty="0">
              <a:solidFill>
                <a:srgbClr val="404852"/>
              </a:solidFill>
              <a:latin typeface="Calibri"/>
              <a:ea typeface="Calibri"/>
              <a:cs typeface="Calibri"/>
              <a:sym typeface="Calibri"/>
            </a:endParaRPr>
          </a:p>
          <a:p>
            <a:pPr marL="0" lvl="0" indent="0">
              <a:spcBef>
                <a:spcPts val="0"/>
              </a:spcBef>
              <a:buNone/>
            </a:pPr>
            <a:endParaRPr lang="fr-FR" dirty="0">
              <a:solidFill>
                <a:srgbClr val="404852"/>
              </a:solidFill>
              <a:latin typeface="Calibri"/>
              <a:ea typeface="Calibri"/>
              <a:cs typeface="Calibri"/>
              <a:sym typeface="Calibri"/>
            </a:endParaRPr>
          </a:p>
          <a:p>
            <a:pPr marL="457200" lvl="0">
              <a:spcBef>
                <a:spcPts val="0"/>
              </a:spcBef>
              <a:buClr>
                <a:srgbClr val="980000"/>
              </a:buClr>
              <a:buSzPts val="1800"/>
              <a:buFont typeface="Calibri"/>
              <a:buChar char="●"/>
            </a:pPr>
            <a:r>
              <a:rPr lang="fr-FR" dirty="0">
                <a:solidFill>
                  <a:srgbClr val="980000"/>
                </a:solidFill>
                <a:latin typeface="Calibri"/>
                <a:ea typeface="Calibri"/>
                <a:cs typeface="Calibri"/>
                <a:sym typeface="Calibri"/>
              </a:rPr>
              <a:t>Ce code est difficilement lisible et peut rapidement être "cassé"</a:t>
            </a:r>
          </a:p>
          <a:p>
            <a:pPr marL="457200" lvl="0" indent="0">
              <a:spcBef>
                <a:spcPts val="0"/>
              </a:spcBef>
              <a:buNone/>
            </a:pPr>
            <a:endParaRPr lang="fr-FR" dirty="0">
              <a:solidFill>
                <a:srgbClr val="404852"/>
              </a:solidFill>
              <a:latin typeface="Calibri"/>
              <a:ea typeface="Calibri"/>
              <a:cs typeface="Calibri"/>
              <a:sym typeface="Calibri"/>
            </a:endParaRPr>
          </a:p>
          <a:p>
            <a:pPr marL="457200" lvl="0" indent="0">
              <a:spcBef>
                <a:spcPts val="0"/>
              </a:spcBef>
              <a:buNone/>
            </a:pPr>
            <a:r>
              <a:rPr lang="fr-FR" sz="2600" b="1" dirty="0">
                <a:solidFill>
                  <a:srgbClr val="077007"/>
                </a:solidFill>
                <a:sym typeface="Calibri"/>
              </a:rPr>
              <a:t>=&gt;</a:t>
            </a:r>
            <a:r>
              <a:rPr lang="fr-FR" sz="2600" b="1" dirty="0">
                <a:solidFill>
                  <a:srgbClr val="077007"/>
                </a:solidFill>
                <a:latin typeface="Merriweather"/>
                <a:ea typeface="Merriweather"/>
                <a:cs typeface="Merriweather"/>
                <a:sym typeface="Merriweather"/>
              </a:rPr>
              <a:t>séparer la présentation des traitements facilite le développement du projet et sa maintenance. </a:t>
            </a:r>
            <a:endParaRPr lang="fr-FR" sz="2600" b="1" dirty="0">
              <a:solidFill>
                <a:srgbClr val="077007"/>
              </a:solidFill>
              <a:sym typeface="Calibri"/>
            </a:endParaRPr>
          </a:p>
        </p:txBody>
      </p:sp>
    </p:spTree>
    <p:extLst>
      <p:ext uri="{BB962C8B-B14F-4D97-AF65-F5344CB8AC3E}">
        <p14:creationId xmlns:p14="http://schemas.microsoft.com/office/powerpoint/2010/main" val="110663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D:\esprit 2014\ESPRIT 2014\charte essprit 2014\logo-espr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2225" y="6323013"/>
            <a:ext cx="1143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re 6"/>
          <p:cNvSpPr>
            <a:spLocks noGrp="1"/>
          </p:cNvSpPr>
          <p:nvPr>
            <p:ph type="title"/>
          </p:nvPr>
        </p:nvSpPr>
        <p:spPr/>
        <p:txBody>
          <a:bodyPr/>
          <a:lstStyle/>
          <a:p>
            <a:pPr algn="ctr"/>
            <a:r>
              <a:rPr lang="fr-FR" dirty="0"/>
              <a:t>Moteur de Template</a:t>
            </a:r>
          </a:p>
        </p:txBody>
      </p:sp>
      <p:sp>
        <p:nvSpPr>
          <p:cNvPr id="3" name="Espace réservé du contenu 2"/>
          <p:cNvSpPr>
            <a:spLocks noGrp="1"/>
          </p:cNvSpPr>
          <p:nvPr>
            <p:ph type="body" idx="1"/>
          </p:nvPr>
        </p:nvSpPr>
        <p:spPr>
          <a:xfrm>
            <a:off x="809625" y="1468438"/>
            <a:ext cx="10515600" cy="4351338"/>
          </a:xfrm>
        </p:spPr>
        <p:txBody>
          <a:bodyPr>
            <a:noAutofit/>
          </a:bodyPr>
          <a:lstStyle/>
          <a:p>
            <a:pPr marL="457200" lvl="0">
              <a:lnSpc>
                <a:spcPct val="150000"/>
              </a:lnSpc>
              <a:spcBef>
                <a:spcPts val="0"/>
              </a:spcBef>
              <a:buSzPts val="1800"/>
              <a:buFont typeface="Calibri"/>
              <a:buChar char="●"/>
            </a:pPr>
            <a:r>
              <a:rPr lang="fr-FR" sz="2400" dirty="0">
                <a:latin typeface="Calibri"/>
                <a:ea typeface="Calibri"/>
                <a:cs typeface="Calibri"/>
                <a:sym typeface="Calibri"/>
              </a:rPr>
              <a:t>Séparer le traitement de l'affichage </a:t>
            </a:r>
          </a:p>
          <a:p>
            <a:pPr marL="457200" lvl="0">
              <a:lnSpc>
                <a:spcPct val="150000"/>
              </a:lnSpc>
              <a:spcBef>
                <a:spcPts val="0"/>
              </a:spcBef>
              <a:buSzPts val="1800"/>
              <a:buFont typeface="Calibri"/>
              <a:buChar char="●"/>
            </a:pPr>
            <a:r>
              <a:rPr lang="fr-FR" sz="2400" dirty="0">
                <a:latin typeface="Calibri"/>
                <a:ea typeface="Calibri"/>
                <a:cs typeface="Calibri"/>
                <a:sym typeface="Calibri"/>
              </a:rPr>
              <a:t>Permettre aux designers de développer rapidement des gabarits sans spécialement connaître le langage utilisé </a:t>
            </a:r>
          </a:p>
          <a:p>
            <a:pPr marL="457200" lvl="0">
              <a:lnSpc>
                <a:spcPct val="150000"/>
              </a:lnSpc>
              <a:spcBef>
                <a:spcPts val="0"/>
              </a:spcBef>
              <a:buSzPts val="1800"/>
              <a:buFont typeface="Calibri"/>
              <a:buChar char="●"/>
            </a:pPr>
            <a:r>
              <a:rPr lang="fr-FR" sz="2400" dirty="0">
                <a:latin typeface="Calibri"/>
                <a:ea typeface="Calibri"/>
                <a:cs typeface="Calibri"/>
                <a:sym typeface="Calibri"/>
              </a:rPr>
              <a:t>Minimiser le code et le rendre plus clair</a:t>
            </a:r>
          </a:p>
          <a:p>
            <a:pPr marL="457200" lvl="0">
              <a:lnSpc>
                <a:spcPct val="150000"/>
              </a:lnSpc>
              <a:spcBef>
                <a:spcPts val="0"/>
              </a:spcBef>
              <a:buSzPts val="1800"/>
              <a:buFont typeface="Calibri"/>
              <a:buChar char="●"/>
            </a:pPr>
            <a:r>
              <a:rPr lang="fr-FR" sz="2400" dirty="0">
                <a:latin typeface="Calibri"/>
                <a:ea typeface="Calibri"/>
                <a:cs typeface="Calibri"/>
                <a:sym typeface="Calibri"/>
              </a:rPr>
              <a:t>Les principaux moteurs de templates:</a:t>
            </a:r>
          </a:p>
          <a:p>
            <a:pPr marL="914400" lvl="1" indent="-342900">
              <a:lnSpc>
                <a:spcPct val="150000"/>
              </a:lnSpc>
              <a:spcBef>
                <a:spcPts val="0"/>
              </a:spcBef>
              <a:buSzPts val="1800"/>
              <a:buFont typeface="Calibri"/>
              <a:buChar char="○"/>
            </a:pPr>
            <a:r>
              <a:rPr lang="fr-FR" sz="1400" dirty="0">
                <a:latin typeface="Calibri"/>
                <a:ea typeface="Calibri"/>
                <a:cs typeface="Calibri"/>
                <a:sym typeface="Calibri"/>
              </a:rPr>
              <a:t>php </a:t>
            </a:r>
          </a:p>
          <a:p>
            <a:pPr marL="914400" lvl="1" indent="-342900">
              <a:lnSpc>
                <a:spcPct val="150000"/>
              </a:lnSpc>
              <a:spcBef>
                <a:spcPts val="0"/>
              </a:spcBef>
              <a:buSzPts val="1800"/>
              <a:buFont typeface="Calibri"/>
              <a:buChar char="○"/>
            </a:pPr>
            <a:r>
              <a:rPr lang="fr-FR" sz="1400" dirty="0">
                <a:latin typeface="Calibri"/>
                <a:ea typeface="Calibri"/>
                <a:cs typeface="Calibri"/>
                <a:sym typeface="Calibri"/>
              </a:rPr>
              <a:t>smarty </a:t>
            </a:r>
          </a:p>
          <a:p>
            <a:pPr marL="914400" lvl="1" indent="-342900">
              <a:lnSpc>
                <a:spcPct val="150000"/>
              </a:lnSpc>
              <a:spcBef>
                <a:spcPts val="0"/>
              </a:spcBef>
              <a:buSzPts val="1800"/>
              <a:buFont typeface="Calibri"/>
              <a:buChar char="○"/>
            </a:pPr>
            <a:r>
              <a:rPr lang="fr-FR" sz="1400" dirty="0">
                <a:latin typeface="Calibri"/>
                <a:ea typeface="Calibri"/>
                <a:cs typeface="Calibri"/>
                <a:sym typeface="Calibri"/>
              </a:rPr>
              <a:t>twig</a:t>
            </a:r>
          </a:p>
          <a:p>
            <a:pPr marL="914400" lvl="1" indent="-342900">
              <a:lnSpc>
                <a:spcPct val="150000"/>
              </a:lnSpc>
              <a:spcBef>
                <a:spcPts val="0"/>
              </a:spcBef>
              <a:buSzPts val="1800"/>
              <a:buFont typeface="Calibri"/>
              <a:buChar char="○"/>
            </a:pPr>
            <a:r>
              <a:rPr lang="fr-FR" sz="1400" dirty="0">
                <a:latin typeface="Calibri"/>
                <a:ea typeface="Calibri"/>
                <a:cs typeface="Calibri"/>
                <a:sym typeface="Calibri"/>
              </a:rPr>
              <a:t> mustache </a:t>
            </a:r>
          </a:p>
          <a:p>
            <a:pPr marL="914400" lvl="1" indent="-342900">
              <a:lnSpc>
                <a:spcPct val="150000"/>
              </a:lnSpc>
              <a:spcBef>
                <a:spcPts val="0"/>
              </a:spcBef>
              <a:buSzPts val="1800"/>
              <a:buFont typeface="Calibri"/>
              <a:buChar char="○"/>
            </a:pPr>
            <a:r>
              <a:rPr lang="fr-FR" sz="1400" dirty="0" err="1">
                <a:latin typeface="Calibri"/>
                <a:ea typeface="Calibri"/>
                <a:cs typeface="Calibri"/>
                <a:sym typeface="Calibri"/>
              </a:rPr>
              <a:t>Blade</a:t>
            </a:r>
            <a:r>
              <a:rPr lang="fr-FR" sz="1400" dirty="0">
                <a:latin typeface="Calibri"/>
                <a:ea typeface="Calibri"/>
                <a:cs typeface="Calibri"/>
                <a:sym typeface="Calibri"/>
              </a:rPr>
              <a:t>….</a:t>
            </a:r>
          </a:p>
          <a:p>
            <a:pPr marL="457200" lvl="0">
              <a:lnSpc>
                <a:spcPct val="150000"/>
              </a:lnSpc>
              <a:spcBef>
                <a:spcPts val="0"/>
              </a:spcBef>
              <a:buSzPts val="1800"/>
              <a:buFont typeface="Calibri"/>
              <a:buChar char="●"/>
            </a:pPr>
            <a:r>
              <a:rPr lang="fr-FR" sz="2400" dirty="0">
                <a:latin typeface="Calibri"/>
                <a:ea typeface="Calibri"/>
                <a:cs typeface="Calibri"/>
                <a:sym typeface="Calibri"/>
              </a:rPr>
              <a:t>Inconvénient: Un peu plus lent à exécuter (cache obligatoire)</a:t>
            </a:r>
          </a:p>
          <a:p>
            <a:pPr>
              <a:lnSpc>
                <a:spcPct val="150000"/>
              </a:lnSpc>
            </a:pPr>
            <a:endParaRPr lang="fr-FR" sz="2400" dirty="0"/>
          </a:p>
        </p:txBody>
      </p:sp>
    </p:spTree>
    <p:extLst>
      <p:ext uri="{BB962C8B-B14F-4D97-AF65-F5344CB8AC3E}">
        <p14:creationId xmlns:p14="http://schemas.microsoft.com/office/powerpoint/2010/main" val="3273782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D:\esprit 2014\ESPRIT 2014\charte essprit 2014\logo-espr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2225" y="6323013"/>
            <a:ext cx="1143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p:txBody>
          <a:bodyPr/>
          <a:lstStyle/>
          <a:p>
            <a:pPr algn="ctr"/>
            <a:r>
              <a:rPr lang="fr-FR" dirty="0"/>
              <a:t>Blade </a:t>
            </a:r>
          </a:p>
        </p:txBody>
      </p:sp>
      <p:sp>
        <p:nvSpPr>
          <p:cNvPr id="3" name="Espace réservé du contenu 2"/>
          <p:cNvSpPr>
            <a:spLocks noGrp="1"/>
          </p:cNvSpPr>
          <p:nvPr>
            <p:ph type="body" idx="1"/>
          </p:nvPr>
        </p:nvSpPr>
        <p:spPr/>
        <p:txBody>
          <a:bodyPr>
            <a:noAutofit/>
          </a:bodyPr>
          <a:lstStyle/>
          <a:p>
            <a:r>
              <a:rPr lang="fr-FR" dirty="0"/>
              <a:t>Moteur de template de </a:t>
            </a:r>
            <a:r>
              <a:rPr lang="fr-FR" dirty="0" err="1"/>
              <a:t>laravel</a:t>
            </a:r>
            <a:r>
              <a:rPr lang="fr-FR" dirty="0"/>
              <a:t> </a:t>
            </a:r>
          </a:p>
          <a:p>
            <a:r>
              <a:rPr lang="fr-FR" dirty="0"/>
              <a:t>Pour faire du HTML de présentation, on a toujours besoin d'un peu de code dynamique : </a:t>
            </a:r>
          </a:p>
          <a:p>
            <a:pPr lvl="1">
              <a:buFont typeface="Wingdings" panose="05000000000000000000" pitchFamily="2" charset="2"/>
              <a:buChar char="§"/>
            </a:pPr>
            <a:r>
              <a:rPr lang="fr-FR" sz="2000" dirty="0"/>
              <a:t>faire une boucle pour afficher toutes les annonces de notre plateforme, </a:t>
            </a:r>
          </a:p>
          <a:p>
            <a:pPr lvl="1">
              <a:buFont typeface="Wingdings" panose="05000000000000000000" pitchFamily="2" charset="2"/>
              <a:buChar char="§"/>
            </a:pPr>
            <a:r>
              <a:rPr lang="fr-FR" sz="2000" dirty="0"/>
              <a:t>créer des conditions pour afficher un menu différent pour les utilisateurs authentifiés ou non, etc. </a:t>
            </a:r>
            <a:endParaRPr lang="fr-FR" sz="2800" dirty="0"/>
          </a:p>
          <a:p>
            <a:r>
              <a:rPr lang="fr-FR" dirty="0"/>
              <a:t>Pour faciliter ce code dynamique dans les templates, le moteur de templates  blade  offre son pseudo-langage à lui.</a:t>
            </a:r>
          </a:p>
          <a:p>
            <a:r>
              <a:rPr lang="fr-FR" dirty="0"/>
              <a:t>Les templates  vont nous permettre de séparer le code PHP du code HTML/XML/Text, etc</a:t>
            </a:r>
          </a:p>
          <a:p>
            <a:endParaRPr lang="fr-FR" dirty="0"/>
          </a:p>
        </p:txBody>
      </p:sp>
    </p:spTree>
    <p:extLst>
      <p:ext uri="{BB962C8B-B14F-4D97-AF65-F5344CB8AC3E}">
        <p14:creationId xmlns:p14="http://schemas.microsoft.com/office/powerpoint/2010/main" val="3907784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D:\esprit 2014\ESPRIT 2014\charte essprit 2014\logo-espr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2225" y="6323013"/>
            <a:ext cx="1143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re 6"/>
          <p:cNvSpPr>
            <a:spLocks noGrp="1"/>
          </p:cNvSpPr>
          <p:nvPr>
            <p:ph type="title"/>
          </p:nvPr>
        </p:nvSpPr>
        <p:spPr/>
        <p:txBody>
          <a:bodyPr/>
          <a:lstStyle/>
          <a:p>
            <a:r>
              <a:rPr lang="fr-FR" dirty="0"/>
              <a:t>   </a:t>
            </a:r>
            <a:r>
              <a:rPr lang="fr-FR" dirty="0" err="1"/>
              <a:t>Blade</a:t>
            </a:r>
            <a:r>
              <a:rPr lang="fr-FR" dirty="0"/>
              <a:t>  </a:t>
            </a:r>
          </a:p>
        </p:txBody>
      </p:sp>
      <p:sp>
        <p:nvSpPr>
          <p:cNvPr id="3" name="Espace réservé du contenu 2"/>
          <p:cNvSpPr>
            <a:spLocks noGrp="1"/>
          </p:cNvSpPr>
          <p:nvPr>
            <p:ph type="body" idx="1"/>
          </p:nvPr>
        </p:nvSpPr>
        <p:spPr/>
        <p:txBody>
          <a:bodyPr/>
          <a:lstStyle/>
          <a:p>
            <a:pPr marL="0" lvl="0" indent="0" algn="just">
              <a:lnSpc>
                <a:spcPct val="150000"/>
              </a:lnSpc>
              <a:spcBef>
                <a:spcPts val="0"/>
              </a:spcBef>
              <a:buClr>
                <a:schemeClr val="dk1"/>
              </a:buClr>
              <a:buSzPts val="1100"/>
              <a:buNone/>
            </a:pPr>
            <a:r>
              <a:rPr lang="fr-FR" dirty="0"/>
              <a:t>Les avantages de Blade : </a:t>
            </a:r>
          </a:p>
          <a:p>
            <a:pPr marL="457200" lvl="0" algn="just">
              <a:lnSpc>
                <a:spcPct val="150000"/>
              </a:lnSpc>
              <a:spcBef>
                <a:spcPts val="900"/>
              </a:spcBef>
              <a:buClr>
                <a:schemeClr val="dk1"/>
              </a:buClr>
              <a:buSzPts val="1800"/>
              <a:buFont typeface="Arial"/>
              <a:buChar char="●"/>
            </a:pPr>
            <a:r>
              <a:rPr lang="fr-FR" dirty="0">
                <a:solidFill>
                  <a:schemeClr val="dk1"/>
                </a:solidFill>
              </a:rPr>
              <a:t>Permet de séparer la présentation des données du traitement.</a:t>
            </a:r>
          </a:p>
          <a:p>
            <a:pPr marL="457200" lvl="0" algn="just">
              <a:lnSpc>
                <a:spcPct val="150000"/>
              </a:lnSpc>
              <a:spcBef>
                <a:spcPts val="0"/>
              </a:spcBef>
              <a:buClr>
                <a:schemeClr val="dk1"/>
              </a:buClr>
              <a:buSzPts val="1800"/>
              <a:buFont typeface="Arial"/>
              <a:buChar char="●"/>
            </a:pPr>
            <a:r>
              <a:rPr lang="fr-FR" dirty="0">
                <a:solidFill>
                  <a:schemeClr val="dk1"/>
                </a:solidFill>
              </a:rPr>
              <a:t>Permet la personnalisation de page web.</a:t>
            </a:r>
          </a:p>
          <a:p>
            <a:pPr marL="457200" lvl="0" algn="just">
              <a:lnSpc>
                <a:spcPct val="150000"/>
              </a:lnSpc>
              <a:spcBef>
                <a:spcPts val="0"/>
              </a:spcBef>
              <a:buClr>
                <a:schemeClr val="dk1"/>
              </a:buClr>
              <a:buSzPts val="1800"/>
              <a:buFont typeface="Arial"/>
              <a:buChar char="●"/>
            </a:pPr>
            <a:r>
              <a:rPr lang="fr-FR" dirty="0">
                <a:solidFill>
                  <a:schemeClr val="dk1"/>
                </a:solidFill>
              </a:rPr>
              <a:t>Permet de rendre les pages web plus lisibles, plus claires.</a:t>
            </a:r>
          </a:p>
          <a:p>
            <a:pPr marL="457200" lvl="0" algn="just">
              <a:lnSpc>
                <a:spcPct val="150000"/>
              </a:lnSpc>
              <a:spcBef>
                <a:spcPts val="0"/>
              </a:spcBef>
              <a:buClr>
                <a:schemeClr val="dk1"/>
              </a:buClr>
              <a:buSzPts val="1800"/>
              <a:buFont typeface="Arial"/>
              <a:buChar char="●"/>
            </a:pPr>
            <a:r>
              <a:rPr lang="fr-FR" dirty="0">
                <a:solidFill>
                  <a:schemeClr val="dk1"/>
                </a:solidFill>
              </a:rPr>
              <a:t>Blade est rapide.</a:t>
            </a:r>
          </a:p>
          <a:p>
            <a:pPr marL="457200" lvl="0" algn="just">
              <a:lnSpc>
                <a:spcPct val="150000"/>
              </a:lnSpc>
              <a:spcBef>
                <a:spcPts val="0"/>
              </a:spcBef>
              <a:buClr>
                <a:schemeClr val="dk1"/>
              </a:buClr>
              <a:buSzPts val="1800"/>
              <a:buFont typeface="Arial"/>
              <a:buChar char="●"/>
            </a:pPr>
            <a:r>
              <a:rPr lang="fr-FR" dirty="0">
                <a:solidFill>
                  <a:schemeClr val="dk1"/>
                </a:solidFill>
              </a:rPr>
              <a:t>Blade apporte de nouvelles fonctionnalités.</a:t>
            </a:r>
          </a:p>
          <a:p>
            <a:pPr marL="0" indent="0">
              <a:buNone/>
            </a:pPr>
            <a:endParaRPr lang="fr-FR" dirty="0"/>
          </a:p>
        </p:txBody>
      </p:sp>
    </p:spTree>
    <p:extLst>
      <p:ext uri="{BB962C8B-B14F-4D97-AF65-F5344CB8AC3E}">
        <p14:creationId xmlns:p14="http://schemas.microsoft.com/office/powerpoint/2010/main" val="3236287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21" name="Picture 6" descr="D:\esprit 2014\ESPRIT 2014\charte essprit 2014\logo-espri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2225" y="6323013"/>
            <a:ext cx="1143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 name="Google Shape;179;g613de0df06_0_0"/>
          <p:cNvSpPr txBox="1"/>
          <p:nvPr/>
        </p:nvSpPr>
        <p:spPr>
          <a:xfrm>
            <a:off x="8077200" y="6356350"/>
            <a:ext cx="2133600" cy="365100"/>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35</a:t>
            </a:fld>
            <a:endParaRPr sz="1400" dirty="0">
              <a:solidFill>
                <a:srgbClr val="000000"/>
              </a:solidFill>
              <a:latin typeface="Arial"/>
              <a:ea typeface="Arial"/>
              <a:cs typeface="Arial"/>
              <a:sym typeface="Arial"/>
            </a:endParaRPr>
          </a:p>
        </p:txBody>
      </p:sp>
      <p:sp>
        <p:nvSpPr>
          <p:cNvPr id="183" name="Google Shape;183;g613de0df06_0_0"/>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marL="457200"/>
            <a:r>
              <a:rPr lang="fr-FR" sz="3200" dirty="0" err="1"/>
              <a:t>Blade</a:t>
            </a:r>
            <a:endParaRPr sz="4400" dirty="0">
              <a:solidFill>
                <a:schemeClr val="dk1"/>
              </a:solidFill>
              <a:latin typeface="Calibri"/>
              <a:ea typeface="Calibri"/>
              <a:cs typeface="Calibri"/>
              <a:sym typeface="Calibri"/>
            </a:endParaRPr>
          </a:p>
        </p:txBody>
      </p:sp>
      <p:sp>
        <p:nvSpPr>
          <p:cNvPr id="3" name="Espace réservé du contenu 2"/>
          <p:cNvSpPr>
            <a:spLocks noGrp="1"/>
          </p:cNvSpPr>
          <p:nvPr>
            <p:ph idx="1"/>
          </p:nvPr>
        </p:nvSpPr>
        <p:spPr>
          <a:xfrm>
            <a:off x="838200" y="1340439"/>
            <a:ext cx="10515600" cy="4351338"/>
          </a:xfrm>
        </p:spPr>
        <p:txBody>
          <a:bodyPr/>
          <a:lstStyle/>
          <a:p>
            <a:pPr marL="0" indent="0" algn="just">
              <a:buNone/>
            </a:pPr>
            <a:endParaRPr lang="en-US" sz="2000" dirty="0"/>
          </a:p>
          <a:p>
            <a:pPr algn="just">
              <a:buFont typeface="Wingdings" panose="05000000000000000000" pitchFamily="2" charset="2"/>
              <a:buChar char="v"/>
            </a:pPr>
            <a:r>
              <a:rPr lang="en-US" sz="2000" dirty="0" err="1"/>
              <a:t>Génération</a:t>
            </a:r>
            <a:r>
              <a:rPr lang="en-US" sz="2000"/>
              <a:t> des </a:t>
            </a:r>
            <a:r>
              <a:rPr lang="en-US" sz="2000" dirty="0"/>
              <a:t>templates blade </a:t>
            </a:r>
            <a:endParaRPr lang="fr-FR" sz="2000" dirty="0"/>
          </a:p>
          <a:p>
            <a:pPr marL="0" indent="0" algn="ctr">
              <a:buNone/>
            </a:pPr>
            <a:r>
              <a:rPr lang="en-US" sz="2000" dirty="0" err="1">
                <a:latin typeface="Courier New" panose="02070309020205020404" pitchFamily="49" charset="0"/>
                <a:cs typeface="Courier New" panose="02070309020205020404" pitchFamily="49" charset="0"/>
              </a:rPr>
              <a:t>php</a:t>
            </a:r>
            <a:r>
              <a:rPr lang="en-US" sz="2000" dirty="0">
                <a:latin typeface="Courier New" panose="02070309020205020404" pitchFamily="49" charset="0"/>
                <a:cs typeface="Courier New" panose="02070309020205020404" pitchFamily="49" charset="0"/>
              </a:rPr>
              <a:t> artisan </a:t>
            </a:r>
            <a:r>
              <a:rPr lang="en-US" sz="2000" dirty="0" err="1">
                <a:latin typeface="Courier New" panose="02070309020205020404" pitchFamily="49" charset="0"/>
                <a:cs typeface="Courier New" panose="02070309020205020404" pitchFamily="49" charset="0"/>
              </a:rPr>
              <a:t>make:view</a:t>
            </a:r>
            <a:r>
              <a:rPr lang="en-US" sz="2000" dirty="0">
                <a:latin typeface="Courier New" panose="02070309020205020404" pitchFamily="49" charset="0"/>
                <a:cs typeface="Courier New" panose="02070309020205020404" pitchFamily="49" charset="0"/>
              </a:rPr>
              <a:t> nom</a:t>
            </a:r>
          </a:p>
          <a:p>
            <a:pPr marL="285750" indent="-285750" algn="just"/>
            <a:r>
              <a:rPr lang="fr-FR" sz="2000" dirty="0"/>
              <a:t>Depuis le contrôleur,  on utilise le helper  </a:t>
            </a:r>
            <a:r>
              <a:rPr lang="fr-FR" sz="2000" b="1" dirty="0">
                <a:solidFill>
                  <a:srgbClr val="FF0000"/>
                </a:solidFill>
              </a:rPr>
              <a:t>view() </a:t>
            </a:r>
            <a:r>
              <a:rPr lang="fr-FR" sz="2000" dirty="0"/>
              <a:t>pour retourner une interface, qui  prend en paramètre:</a:t>
            </a:r>
          </a:p>
          <a:p>
            <a:pPr lvl="1" algn="just"/>
            <a:r>
              <a:rPr lang="fr-FR" sz="2000" dirty="0"/>
              <a:t>Le chemin vers le template:	</a:t>
            </a:r>
          </a:p>
          <a:p>
            <a:pPr lvl="1" algn="just"/>
            <a:r>
              <a:rPr lang="fr-FR" sz="2000" dirty="0"/>
              <a:t>Un tableau des paramètres à afficher dans le </a:t>
            </a:r>
            <a:r>
              <a:rPr lang="fr-FR" sz="2000" dirty="0" err="1"/>
              <a:t>blade</a:t>
            </a:r>
            <a:endParaRPr lang="fr-FR" sz="2000" dirty="0"/>
          </a:p>
          <a:p>
            <a:pPr lvl="1" algn="just"/>
            <a:r>
              <a:rPr lang="fr-FR" sz="2000" dirty="0"/>
              <a:t>  	</a:t>
            </a:r>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00000000-1234-1234-1234-123412341234}" type="slidenum">
              <a:rPr lang="en-US" smtClean="0"/>
              <a:pPr/>
              <a:t>35</a:t>
            </a:fld>
            <a:endParaRPr lang="en-US" dirty="0"/>
          </a:p>
        </p:txBody>
      </p:sp>
      <p:sp>
        <p:nvSpPr>
          <p:cNvPr id="10" name="ZoneTexte 9"/>
          <p:cNvSpPr txBox="1"/>
          <p:nvPr/>
        </p:nvSpPr>
        <p:spPr>
          <a:xfrm>
            <a:off x="2703313" y="5162937"/>
            <a:ext cx="2996133" cy="1200329"/>
          </a:xfrm>
          <a:prstGeom prst="rect">
            <a:avLst/>
          </a:prstGeom>
          <a:noFill/>
        </p:spPr>
        <p:txBody>
          <a:bodyPr wrap="square" rtlCol="1">
            <a:spAutoFit/>
          </a:bodyPr>
          <a:lstStyle/>
          <a:p>
            <a:pPr algn="ctr"/>
            <a:r>
              <a:rPr lang="fr-FR" dirty="0"/>
              <a:t>le répertoire contenant les vues du contrôleur </a:t>
            </a:r>
          </a:p>
          <a:p>
            <a:pPr algn="ctr"/>
            <a:r>
              <a:rPr lang="fr-FR" dirty="0"/>
              <a:t>Sous Ressources/views                </a:t>
            </a:r>
          </a:p>
          <a:p>
            <a:pPr algn="ctr"/>
            <a:endParaRPr lang="fr-FR" dirty="0"/>
          </a:p>
        </p:txBody>
      </p:sp>
      <p:sp>
        <p:nvSpPr>
          <p:cNvPr id="12" name="ZoneTexte 11"/>
          <p:cNvSpPr txBox="1"/>
          <p:nvPr/>
        </p:nvSpPr>
        <p:spPr>
          <a:xfrm>
            <a:off x="6147231" y="5217511"/>
            <a:ext cx="1848583" cy="369332"/>
          </a:xfrm>
          <a:prstGeom prst="rect">
            <a:avLst/>
          </a:prstGeom>
          <a:noFill/>
        </p:spPr>
        <p:txBody>
          <a:bodyPr wrap="none" rtlCol="1">
            <a:spAutoFit/>
          </a:bodyPr>
          <a:lstStyle/>
          <a:p>
            <a:r>
              <a:rPr lang="fr-FR" dirty="0"/>
              <a:t>Nom de la vue</a:t>
            </a:r>
          </a:p>
        </p:txBody>
      </p:sp>
      <p:cxnSp>
        <p:nvCxnSpPr>
          <p:cNvPr id="37" name="Connecteur droit avec flèche 36"/>
          <p:cNvCxnSpPr/>
          <p:nvPr/>
        </p:nvCxnSpPr>
        <p:spPr>
          <a:xfrm>
            <a:off x="4845980" y="4600865"/>
            <a:ext cx="0" cy="61955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8" name="Connecteur droit avec flèche 37"/>
          <p:cNvCxnSpPr/>
          <p:nvPr/>
        </p:nvCxnSpPr>
        <p:spPr>
          <a:xfrm>
            <a:off x="6147231" y="4671126"/>
            <a:ext cx="251980" cy="54638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9" name="Connecteur droit avec flèche 38"/>
          <p:cNvCxnSpPr/>
          <p:nvPr/>
        </p:nvCxnSpPr>
        <p:spPr>
          <a:xfrm>
            <a:off x="9258796" y="4700589"/>
            <a:ext cx="0" cy="66717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41" name="ZoneTexte 40"/>
          <p:cNvSpPr txBox="1"/>
          <p:nvPr/>
        </p:nvSpPr>
        <p:spPr>
          <a:xfrm>
            <a:off x="9038624" y="5387680"/>
            <a:ext cx="2587319" cy="923330"/>
          </a:xfrm>
          <a:prstGeom prst="rect">
            <a:avLst/>
          </a:prstGeom>
          <a:noFill/>
        </p:spPr>
        <p:txBody>
          <a:bodyPr wrap="square" rtlCol="1">
            <a:spAutoFit/>
          </a:bodyPr>
          <a:lstStyle/>
          <a:p>
            <a:r>
              <a:rPr lang="fr-FR" dirty="0"/>
              <a:t>Tableau des </a:t>
            </a:r>
          </a:p>
          <a:p>
            <a:r>
              <a:rPr lang="fr-FR" dirty="0"/>
              <a:t>Paramètres envoyé du Controller au vue </a:t>
            </a:r>
          </a:p>
        </p:txBody>
      </p:sp>
      <p:sp>
        <p:nvSpPr>
          <p:cNvPr id="24" name="ZoneTexte 23"/>
          <p:cNvSpPr txBox="1"/>
          <p:nvPr/>
        </p:nvSpPr>
        <p:spPr>
          <a:xfrm>
            <a:off x="6303818" y="4045527"/>
            <a:ext cx="312906" cy="369332"/>
          </a:xfrm>
          <a:prstGeom prst="rect">
            <a:avLst/>
          </a:prstGeom>
          <a:noFill/>
        </p:spPr>
        <p:txBody>
          <a:bodyPr wrap="none" rtlCol="1">
            <a:spAutoFit/>
          </a:bodyPr>
          <a:lstStyle/>
          <a:p>
            <a:r>
              <a:rPr lang="fr-FR" dirty="0"/>
              <a:t>1</a:t>
            </a:r>
          </a:p>
        </p:txBody>
      </p:sp>
      <p:sp>
        <p:nvSpPr>
          <p:cNvPr id="45" name="ZoneTexte 44"/>
          <p:cNvSpPr txBox="1"/>
          <p:nvPr/>
        </p:nvSpPr>
        <p:spPr>
          <a:xfrm>
            <a:off x="9116770" y="4031671"/>
            <a:ext cx="312906" cy="369332"/>
          </a:xfrm>
          <a:prstGeom prst="rect">
            <a:avLst/>
          </a:prstGeom>
          <a:noFill/>
        </p:spPr>
        <p:txBody>
          <a:bodyPr wrap="none" rtlCol="1">
            <a:spAutoFit/>
          </a:bodyPr>
          <a:lstStyle/>
          <a:p>
            <a:r>
              <a:rPr lang="fr-FR" dirty="0"/>
              <a:t>2</a:t>
            </a:r>
          </a:p>
        </p:txBody>
      </p:sp>
      <p:pic>
        <p:nvPicPr>
          <p:cNvPr id="6" name="Image 5"/>
          <p:cNvPicPr>
            <a:picLocks noChangeAspect="1"/>
          </p:cNvPicPr>
          <p:nvPr/>
        </p:nvPicPr>
        <p:blipFill>
          <a:blip r:embed="rId4"/>
          <a:stretch>
            <a:fillRect/>
          </a:stretch>
        </p:blipFill>
        <p:spPr>
          <a:xfrm>
            <a:off x="1298805" y="4284024"/>
            <a:ext cx="10026420" cy="557935"/>
          </a:xfrm>
          <a:prstGeom prst="rect">
            <a:avLst/>
          </a:prstGeom>
        </p:spPr>
      </p:pic>
      <p:sp>
        <p:nvSpPr>
          <p:cNvPr id="23" name="Rectangle 22"/>
          <p:cNvSpPr/>
          <p:nvPr/>
        </p:nvSpPr>
        <p:spPr>
          <a:xfrm>
            <a:off x="4193560" y="4125333"/>
            <a:ext cx="1193879" cy="746061"/>
          </a:xfrm>
          <a:prstGeom prst="rect">
            <a:avLst/>
          </a:prstGeom>
          <a:no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fr-FR" dirty="0"/>
          </a:p>
        </p:txBody>
      </p:sp>
      <p:sp>
        <p:nvSpPr>
          <p:cNvPr id="44" name="Rectangle 43"/>
          <p:cNvSpPr/>
          <p:nvPr/>
        </p:nvSpPr>
        <p:spPr>
          <a:xfrm>
            <a:off x="6829857" y="4131633"/>
            <a:ext cx="3950107" cy="657188"/>
          </a:xfrm>
          <a:prstGeom prst="rect">
            <a:avLst/>
          </a:prstGeom>
          <a:no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fr-FR" dirty="0"/>
          </a:p>
        </p:txBody>
      </p:sp>
      <p:sp>
        <p:nvSpPr>
          <p:cNvPr id="28" name="Rectangle 27"/>
          <p:cNvSpPr/>
          <p:nvPr/>
        </p:nvSpPr>
        <p:spPr>
          <a:xfrm>
            <a:off x="5405675" y="4125333"/>
            <a:ext cx="1193879" cy="746061"/>
          </a:xfrm>
          <a:prstGeom prst="rect">
            <a:avLst/>
          </a:prstGeom>
          <a:no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fr-FR" dirty="0"/>
          </a:p>
        </p:txBody>
      </p:sp>
    </p:spTree>
    <p:extLst>
      <p:ext uri="{BB962C8B-B14F-4D97-AF65-F5344CB8AC3E}">
        <p14:creationId xmlns:p14="http://schemas.microsoft.com/office/powerpoint/2010/main" val="414518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D:\esprit 2014\ESPRIT 2014\charte essprit 2014\logo-espr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2225" y="6323013"/>
            <a:ext cx="1143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re 6"/>
          <p:cNvSpPr>
            <a:spLocks noGrp="1"/>
          </p:cNvSpPr>
          <p:nvPr>
            <p:ph type="title"/>
          </p:nvPr>
        </p:nvSpPr>
        <p:spPr/>
        <p:txBody>
          <a:bodyPr/>
          <a:lstStyle/>
          <a:p>
            <a:r>
              <a:rPr lang="fr-FR" dirty="0"/>
              <a:t>  </a:t>
            </a:r>
            <a:r>
              <a:rPr lang="fr-FR" dirty="0" err="1"/>
              <a:t>Blade</a:t>
            </a:r>
            <a:endParaRPr lang="fr-FR" dirty="0"/>
          </a:p>
        </p:txBody>
      </p:sp>
      <p:sp>
        <p:nvSpPr>
          <p:cNvPr id="3" name="Espace réservé du contenu 2"/>
          <p:cNvSpPr>
            <a:spLocks noGrp="1"/>
          </p:cNvSpPr>
          <p:nvPr>
            <p:ph type="body" idx="1"/>
          </p:nvPr>
        </p:nvSpPr>
        <p:spPr/>
        <p:txBody>
          <a:bodyPr/>
          <a:lstStyle/>
          <a:p>
            <a:pPr>
              <a:lnSpc>
                <a:spcPct val="150000"/>
              </a:lnSpc>
            </a:pPr>
            <a:r>
              <a:rPr lang="fr-FR" dirty="0">
                <a:solidFill>
                  <a:schemeClr val="tx1"/>
                </a:solidFill>
              </a:rPr>
              <a:t>{{ … }} </a:t>
            </a:r>
            <a:r>
              <a:rPr lang="fr-FR" dirty="0"/>
              <a:t>affiche quelque chose </a:t>
            </a:r>
          </a:p>
          <a:p>
            <a:pPr>
              <a:lnSpc>
                <a:spcPct val="150000"/>
              </a:lnSpc>
            </a:pPr>
            <a:r>
              <a:rPr lang="en-US" dirty="0"/>
              <a:t>{{-- ... --}}</a:t>
            </a:r>
            <a:r>
              <a:rPr lang="fr-FR" dirty="0"/>
              <a:t>  écrire  des commentaires</a:t>
            </a:r>
          </a:p>
        </p:txBody>
      </p:sp>
    </p:spTree>
    <p:extLst>
      <p:ext uri="{BB962C8B-B14F-4D97-AF65-F5344CB8AC3E}">
        <p14:creationId xmlns:p14="http://schemas.microsoft.com/office/powerpoint/2010/main" val="34825993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B55C0C-2B6E-4047-BDDB-C23CCFC820A4}"/>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B7F0024F-9443-4286-96E8-18F9BB67691C}"/>
              </a:ext>
            </a:extLst>
          </p:cNvPr>
          <p:cNvSpPr>
            <a:spLocks noGrp="1"/>
          </p:cNvSpPr>
          <p:nvPr>
            <p:ph type="body" idx="1"/>
          </p:nvPr>
        </p:nvSpPr>
        <p:spPr/>
        <p:txBody>
          <a:bodyPr/>
          <a:lstStyle/>
          <a:p>
            <a:r>
              <a:rPr lang="fr-FR" b="1" dirty="0"/>
              <a:t>Pour mettre en place une condition : </a:t>
            </a:r>
            <a:r>
              <a:rPr lang="fr-FR" dirty="0"/>
              <a:t>@if / @elseif / @else , @switch, @isset, @empty</a:t>
            </a:r>
          </a:p>
          <a:p>
            <a:endParaRPr lang="fr-FR" dirty="0"/>
          </a:p>
        </p:txBody>
      </p:sp>
      <p:sp>
        <p:nvSpPr>
          <p:cNvPr id="4" name="Espace réservé du numéro de diapositive 3">
            <a:extLst>
              <a:ext uri="{FF2B5EF4-FFF2-40B4-BE49-F238E27FC236}">
                <a16:creationId xmlns:a16="http://schemas.microsoft.com/office/drawing/2014/main" id="{2C836B65-13CC-4A34-AD1E-F3F1FB1E68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37</a:t>
            </a:fld>
            <a:endParaRPr lang="fr-FR"/>
          </a:p>
        </p:txBody>
      </p:sp>
      <p:pic>
        <p:nvPicPr>
          <p:cNvPr id="6" name="Image 5">
            <a:extLst>
              <a:ext uri="{FF2B5EF4-FFF2-40B4-BE49-F238E27FC236}">
                <a16:creationId xmlns:a16="http://schemas.microsoft.com/office/drawing/2014/main" id="{FD1D690C-1D0B-46CA-A15F-94C866605090}"/>
              </a:ext>
            </a:extLst>
          </p:cNvPr>
          <p:cNvPicPr>
            <a:picLocks noChangeAspect="1"/>
          </p:cNvPicPr>
          <p:nvPr/>
        </p:nvPicPr>
        <p:blipFill>
          <a:blip r:embed="rId2"/>
          <a:stretch>
            <a:fillRect/>
          </a:stretch>
        </p:blipFill>
        <p:spPr>
          <a:xfrm>
            <a:off x="552746" y="3489147"/>
            <a:ext cx="4309015" cy="2948273"/>
          </a:xfrm>
          <a:prstGeom prst="rect">
            <a:avLst/>
          </a:prstGeom>
          <a:ln>
            <a:solidFill>
              <a:schemeClr val="bg2"/>
            </a:solidFill>
          </a:ln>
        </p:spPr>
      </p:pic>
      <p:pic>
        <p:nvPicPr>
          <p:cNvPr id="10" name="Image 9">
            <a:extLst>
              <a:ext uri="{FF2B5EF4-FFF2-40B4-BE49-F238E27FC236}">
                <a16:creationId xmlns:a16="http://schemas.microsoft.com/office/drawing/2014/main" id="{0EFE63FA-167B-4FB6-AE9A-AA27B25FC530}"/>
              </a:ext>
            </a:extLst>
          </p:cNvPr>
          <p:cNvPicPr>
            <a:picLocks noChangeAspect="1"/>
          </p:cNvPicPr>
          <p:nvPr/>
        </p:nvPicPr>
        <p:blipFill>
          <a:blip r:embed="rId3"/>
          <a:stretch>
            <a:fillRect/>
          </a:stretch>
        </p:blipFill>
        <p:spPr>
          <a:xfrm>
            <a:off x="4594475" y="4001294"/>
            <a:ext cx="5238842" cy="2136227"/>
          </a:xfrm>
          <a:prstGeom prst="rect">
            <a:avLst/>
          </a:prstGeom>
          <a:ln>
            <a:solidFill>
              <a:schemeClr val="bg2"/>
            </a:solidFill>
          </a:ln>
        </p:spPr>
      </p:pic>
      <p:pic>
        <p:nvPicPr>
          <p:cNvPr id="8" name="Image 7">
            <a:extLst>
              <a:ext uri="{FF2B5EF4-FFF2-40B4-BE49-F238E27FC236}">
                <a16:creationId xmlns:a16="http://schemas.microsoft.com/office/drawing/2014/main" id="{13B194D1-E0E6-4B6A-9C2A-F2A31AA5526E}"/>
              </a:ext>
            </a:extLst>
          </p:cNvPr>
          <p:cNvPicPr>
            <a:picLocks noChangeAspect="1"/>
          </p:cNvPicPr>
          <p:nvPr/>
        </p:nvPicPr>
        <p:blipFill rotWithShape="1">
          <a:blip r:embed="rId4"/>
          <a:srcRect r="22125"/>
          <a:stretch/>
        </p:blipFill>
        <p:spPr>
          <a:xfrm>
            <a:off x="9457671" y="3377151"/>
            <a:ext cx="2542071" cy="2963244"/>
          </a:xfrm>
          <a:prstGeom prst="rect">
            <a:avLst/>
          </a:prstGeom>
          <a:ln>
            <a:solidFill>
              <a:schemeClr val="bg2"/>
            </a:solidFill>
          </a:ln>
        </p:spPr>
      </p:pic>
    </p:spTree>
    <p:extLst>
      <p:ext uri="{BB962C8B-B14F-4D97-AF65-F5344CB8AC3E}">
        <p14:creationId xmlns:p14="http://schemas.microsoft.com/office/powerpoint/2010/main" val="21176900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16477D-0D28-4A27-9A34-8F86D2828A9E}"/>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E2555C9D-3DAC-4519-8EEC-E7C8F1603252}"/>
              </a:ext>
            </a:extLst>
          </p:cNvPr>
          <p:cNvSpPr>
            <a:spLocks noGrp="1"/>
          </p:cNvSpPr>
          <p:nvPr>
            <p:ph type="body" idx="1"/>
          </p:nvPr>
        </p:nvSpPr>
        <p:spPr>
          <a:xfrm>
            <a:off x="838200" y="1069145"/>
            <a:ext cx="10515600" cy="5107818"/>
          </a:xfrm>
        </p:spPr>
        <p:txBody>
          <a:bodyPr/>
          <a:lstStyle/>
          <a:p>
            <a:r>
              <a:rPr lang="fr-FR" b="1" dirty="0"/>
              <a:t>Pour réaliser une boucle </a:t>
            </a:r>
            <a:r>
              <a:rPr lang="fr-FR" dirty="0"/>
              <a:t>: @for, @foreach, @forelse et @while</a:t>
            </a:r>
          </a:p>
        </p:txBody>
      </p:sp>
      <p:sp>
        <p:nvSpPr>
          <p:cNvPr id="4" name="Espace réservé du numéro de diapositive 3">
            <a:extLst>
              <a:ext uri="{FF2B5EF4-FFF2-40B4-BE49-F238E27FC236}">
                <a16:creationId xmlns:a16="http://schemas.microsoft.com/office/drawing/2014/main" id="{4B5C85C9-2F21-451D-A47F-569825578E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38</a:t>
            </a:fld>
            <a:endParaRPr lang="fr-FR"/>
          </a:p>
        </p:txBody>
      </p:sp>
      <p:pic>
        <p:nvPicPr>
          <p:cNvPr id="6" name="Image 5">
            <a:extLst>
              <a:ext uri="{FF2B5EF4-FFF2-40B4-BE49-F238E27FC236}">
                <a16:creationId xmlns:a16="http://schemas.microsoft.com/office/drawing/2014/main" id="{FF608354-DA76-4537-82E0-6A3AFA4BD581}"/>
              </a:ext>
            </a:extLst>
          </p:cNvPr>
          <p:cNvPicPr>
            <a:picLocks noChangeAspect="1"/>
          </p:cNvPicPr>
          <p:nvPr/>
        </p:nvPicPr>
        <p:blipFill>
          <a:blip r:embed="rId2"/>
          <a:stretch>
            <a:fillRect/>
          </a:stretch>
        </p:blipFill>
        <p:spPr>
          <a:xfrm>
            <a:off x="838198" y="1784232"/>
            <a:ext cx="5257801" cy="4620062"/>
          </a:xfrm>
          <a:prstGeom prst="rect">
            <a:avLst/>
          </a:prstGeom>
          <a:ln>
            <a:solidFill>
              <a:schemeClr val="bg2"/>
            </a:solidFill>
          </a:ln>
        </p:spPr>
      </p:pic>
      <p:pic>
        <p:nvPicPr>
          <p:cNvPr id="8" name="Image 7">
            <a:extLst>
              <a:ext uri="{FF2B5EF4-FFF2-40B4-BE49-F238E27FC236}">
                <a16:creationId xmlns:a16="http://schemas.microsoft.com/office/drawing/2014/main" id="{FF94B75E-6DFB-4F11-BD20-44D3F3B57224}"/>
              </a:ext>
            </a:extLst>
          </p:cNvPr>
          <p:cNvPicPr>
            <a:picLocks noChangeAspect="1"/>
          </p:cNvPicPr>
          <p:nvPr/>
        </p:nvPicPr>
        <p:blipFill>
          <a:blip r:embed="rId3"/>
          <a:stretch>
            <a:fillRect/>
          </a:stretch>
        </p:blipFill>
        <p:spPr>
          <a:xfrm>
            <a:off x="6701193" y="3010487"/>
            <a:ext cx="4628274" cy="1459083"/>
          </a:xfrm>
          <a:prstGeom prst="rect">
            <a:avLst/>
          </a:prstGeom>
          <a:ln>
            <a:solidFill>
              <a:schemeClr val="bg2"/>
            </a:solidFill>
          </a:ln>
        </p:spPr>
      </p:pic>
    </p:spTree>
    <p:extLst>
      <p:ext uri="{BB962C8B-B14F-4D97-AF65-F5344CB8AC3E}">
        <p14:creationId xmlns:p14="http://schemas.microsoft.com/office/powerpoint/2010/main" val="30142543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D:\esprit 2014\ESPRIT 2014\charte essprit 2014\logo-espri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2225" y="6323013"/>
            <a:ext cx="1143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p:txBody>
          <a:bodyPr/>
          <a:lstStyle/>
          <a:p>
            <a:r>
              <a:rPr lang="fr-FR" dirty="0"/>
              <a:t>    </a:t>
            </a:r>
            <a:r>
              <a:rPr lang="fr-FR" dirty="0" err="1"/>
              <a:t>Blade</a:t>
            </a:r>
            <a:endParaRPr lang="fr-FR" dirty="0"/>
          </a:p>
        </p:txBody>
      </p:sp>
      <p:sp>
        <p:nvSpPr>
          <p:cNvPr id="3" name="Espace réservé du contenu 2"/>
          <p:cNvSpPr>
            <a:spLocks noGrp="1"/>
          </p:cNvSpPr>
          <p:nvPr>
            <p:ph idx="1"/>
          </p:nvPr>
        </p:nvSpPr>
        <p:spPr/>
        <p:txBody>
          <a:bodyPr/>
          <a:lstStyle/>
          <a:p>
            <a:r>
              <a:rPr lang="fr-FR" dirty="0"/>
              <a:t>Templating :  </a:t>
            </a:r>
            <a:r>
              <a:rPr lang="fr-FR" dirty="0">
                <a:solidFill>
                  <a:schemeClr val="tx1"/>
                </a:solidFill>
              </a:rPr>
              <a:t>factoriser du code de présentation</a:t>
            </a:r>
          </a:p>
          <a:p>
            <a:pPr marL="0" indent="0">
              <a:buNone/>
            </a:pPr>
            <a:endParaRPr lang="fr-FR" dirty="0">
              <a:solidFill>
                <a:schemeClr val="tx1"/>
              </a:solidFill>
            </a:endParaRPr>
          </a:p>
        </p:txBody>
      </p:sp>
      <p:pic>
        <p:nvPicPr>
          <p:cNvPr id="4" name="Image 3"/>
          <p:cNvPicPr>
            <a:picLocks noChangeAspect="1"/>
          </p:cNvPicPr>
          <p:nvPr/>
        </p:nvPicPr>
        <p:blipFill>
          <a:blip r:embed="rId4"/>
          <a:stretch>
            <a:fillRect/>
          </a:stretch>
        </p:blipFill>
        <p:spPr>
          <a:xfrm>
            <a:off x="827476" y="2651728"/>
            <a:ext cx="5172075" cy="857250"/>
          </a:xfrm>
          <a:prstGeom prst="rect">
            <a:avLst/>
          </a:prstGeom>
        </p:spPr>
      </p:pic>
      <p:pic>
        <p:nvPicPr>
          <p:cNvPr id="5" name="Image 4"/>
          <p:cNvPicPr>
            <a:picLocks noChangeAspect="1"/>
          </p:cNvPicPr>
          <p:nvPr/>
        </p:nvPicPr>
        <p:blipFill>
          <a:blip r:embed="rId5"/>
          <a:stretch>
            <a:fillRect/>
          </a:stretch>
        </p:blipFill>
        <p:spPr>
          <a:xfrm>
            <a:off x="827476" y="3682372"/>
            <a:ext cx="4448175" cy="2457450"/>
          </a:xfrm>
          <a:prstGeom prst="rect">
            <a:avLst/>
          </a:prstGeom>
        </p:spPr>
      </p:pic>
      <p:pic>
        <p:nvPicPr>
          <p:cNvPr id="6" name="Image 5"/>
          <p:cNvPicPr>
            <a:picLocks noChangeAspect="1"/>
          </p:cNvPicPr>
          <p:nvPr/>
        </p:nvPicPr>
        <p:blipFill>
          <a:blip r:embed="rId6"/>
          <a:stretch>
            <a:fillRect/>
          </a:stretch>
        </p:blipFill>
        <p:spPr>
          <a:xfrm>
            <a:off x="6599043" y="2651728"/>
            <a:ext cx="5238750" cy="857250"/>
          </a:xfrm>
          <a:prstGeom prst="rect">
            <a:avLst/>
          </a:prstGeom>
        </p:spPr>
      </p:pic>
      <p:pic>
        <p:nvPicPr>
          <p:cNvPr id="7" name="Image 6"/>
          <p:cNvPicPr>
            <a:picLocks noChangeAspect="1"/>
          </p:cNvPicPr>
          <p:nvPr/>
        </p:nvPicPr>
        <p:blipFill>
          <a:blip r:embed="rId7"/>
          <a:stretch>
            <a:fillRect/>
          </a:stretch>
        </p:blipFill>
        <p:spPr>
          <a:xfrm>
            <a:off x="6599043" y="3720472"/>
            <a:ext cx="4324350" cy="2419350"/>
          </a:xfrm>
          <a:prstGeom prst="rect">
            <a:avLst/>
          </a:prstGeom>
        </p:spPr>
      </p:pic>
    </p:spTree>
    <p:extLst>
      <p:ext uri="{BB962C8B-B14F-4D97-AF65-F5344CB8AC3E}">
        <p14:creationId xmlns:p14="http://schemas.microsoft.com/office/powerpoint/2010/main" val="1180541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Titre 1"/>
          <p:cNvSpPr>
            <a:spLocks noGrp="1"/>
          </p:cNvSpPr>
          <p:nvPr>
            <p:ph type="title"/>
          </p:nvPr>
        </p:nvSpPr>
        <p:spPr/>
        <p:txBody>
          <a:bodyPr/>
          <a:lstStyle/>
          <a:p>
            <a:r>
              <a:rPr lang="fr-FR" dirty="0"/>
              <a:t>     Contrôleur</a:t>
            </a:r>
          </a:p>
        </p:txBody>
      </p:sp>
      <p:sp>
        <p:nvSpPr>
          <p:cNvPr id="137" name="Google Shape;137;p7"/>
          <p:cNvSpPr txBox="1">
            <a:spLocks noGrp="1"/>
          </p:cNvSpPr>
          <p:nvPr>
            <p:ph type="body" idx="1"/>
          </p:nvPr>
        </p:nvSpPr>
        <p:spPr>
          <a:prstGeom prst="rect">
            <a:avLst/>
          </a:prstGeom>
          <a:noFill/>
          <a:ln>
            <a:noFill/>
          </a:ln>
        </p:spPr>
        <p:txBody>
          <a:bodyPr spcFirstLastPara="1" vert="horz" wrap="square" lIns="91425" tIns="45700" rIns="91425" bIns="45700" rtlCol="0" anchor="t" anchorCtr="0">
            <a:normAutofit fontScale="92500"/>
          </a:bodyPr>
          <a:lstStyle/>
          <a:p>
            <a:pPr>
              <a:lnSpc>
                <a:spcPct val="150000"/>
              </a:lnSpc>
            </a:pPr>
            <a:r>
              <a:rPr lang="fr-FR" sz="3200" dirty="0"/>
              <a:t>Un contrôleur est un élément indispensable de l’architecture MVC. </a:t>
            </a:r>
          </a:p>
          <a:p>
            <a:pPr>
              <a:lnSpc>
                <a:spcPct val="150000"/>
              </a:lnSpc>
            </a:pPr>
            <a:r>
              <a:rPr lang="fr-FR" sz="3200" dirty="0"/>
              <a:t>La tâche d’un contrôleur est de réceptionner une requête et de définir la réponse appropriée, rien de moins et rien de plus. </a:t>
            </a:r>
          </a:p>
          <a:p>
            <a:pPr>
              <a:lnSpc>
                <a:spcPct val="150000"/>
              </a:lnSpc>
            </a:pPr>
            <a:r>
              <a:rPr lang="fr-FR" sz="3200" dirty="0"/>
              <a:t>Les routes pointent sur des méthodes de contrôleurs.</a:t>
            </a:r>
            <a:endParaRPr sz="3200" b="1" dirty="0">
              <a:solidFill>
                <a:schemeClr val="dk1"/>
              </a:solidFill>
              <a:latin typeface="Calibri"/>
              <a:ea typeface="Calibri"/>
              <a:cs typeface="Calibri"/>
              <a:sym typeface="Calibri"/>
            </a:endParaRPr>
          </a:p>
          <a:p>
            <a:pPr marL="342900" indent="-139700">
              <a:lnSpc>
                <a:spcPct val="150000"/>
              </a:lnSpc>
              <a:spcBef>
                <a:spcPts val="640"/>
              </a:spcBef>
              <a:buClr>
                <a:schemeClr val="dk1"/>
              </a:buClr>
              <a:buSzPts val="3200"/>
              <a:buNone/>
            </a:pPr>
            <a:endParaRPr sz="3200" b="1" dirty="0">
              <a:solidFill>
                <a:schemeClr val="dk1"/>
              </a:solidFill>
              <a:latin typeface="Calibri"/>
              <a:ea typeface="Calibri"/>
              <a:cs typeface="Calibri"/>
              <a:sym typeface="Calibri"/>
            </a:endParaRPr>
          </a:p>
        </p:txBody>
      </p:sp>
      <p:pic>
        <p:nvPicPr>
          <p:cNvPr id="131" name="Google Shape;131;p7" descr="D:\esprit 2014\ESPRIT 2014\charte essprit 2014\logo-esprit.png"/>
          <p:cNvPicPr preferRelativeResize="0"/>
          <p:nvPr/>
        </p:nvPicPr>
        <p:blipFill rotWithShape="1">
          <a:blip r:embed="rId3">
            <a:alphaModFix/>
          </a:blip>
          <a:srcRect/>
          <a:stretch/>
        </p:blipFill>
        <p:spPr>
          <a:xfrm>
            <a:off x="10782300" y="6238876"/>
            <a:ext cx="1143000" cy="431800"/>
          </a:xfrm>
          <a:prstGeom prst="rect">
            <a:avLst/>
          </a:prstGeom>
          <a:noFill/>
          <a:ln>
            <a:noFill/>
          </a:ln>
        </p:spPr>
      </p:pic>
      <p:sp>
        <p:nvSpPr>
          <p:cNvPr id="132" name="Google Shape;132;p7"/>
          <p:cNvSpPr txBox="1"/>
          <p:nvPr/>
        </p:nvSpPr>
        <p:spPr>
          <a:xfrm>
            <a:off x="192088" y="-184150"/>
            <a:ext cx="7886700" cy="1325562"/>
          </a:xfrm>
          <a:prstGeom prst="rect">
            <a:avLst/>
          </a:prstGeom>
          <a:noFill/>
          <a:ln>
            <a:noFill/>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33" name="Google Shape;13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4</a:t>
            </a:fld>
            <a:endParaRPr/>
          </a:p>
        </p:txBody>
      </p:sp>
      <p:sp>
        <p:nvSpPr>
          <p:cNvPr id="136" name="Google Shape;136;p7"/>
          <p:cNvSpPr txBox="1"/>
          <p:nvPr/>
        </p:nvSpPr>
        <p:spPr>
          <a:xfrm>
            <a:off x="1981200" y="101600"/>
            <a:ext cx="8229600" cy="1143000"/>
          </a:xfrm>
          <a:prstGeom prst="rect">
            <a:avLst/>
          </a:prstGeom>
          <a:noFill/>
          <a:ln>
            <a:noFill/>
          </a:ln>
        </p:spPr>
        <p:txBody>
          <a:bodyPr spcFirstLastPara="1" wrap="square" lIns="91425" tIns="45700" rIns="91425" bIns="45700" anchor="ctr" anchorCtr="0">
            <a:normAutofit/>
          </a:bodyPr>
          <a:lstStyle/>
          <a:p>
            <a:pPr algn="ctr">
              <a:buClr>
                <a:schemeClr val="dk1"/>
              </a:buClr>
              <a:buSzPts val="4400"/>
            </a:pPr>
            <a:endParaRPr dirty="0"/>
          </a:p>
        </p:txBody>
      </p:sp>
    </p:spTree>
    <p:extLst>
      <p:ext uri="{BB962C8B-B14F-4D97-AF65-F5344CB8AC3E}">
        <p14:creationId xmlns:p14="http://schemas.microsoft.com/office/powerpoint/2010/main" val="13775187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D:\esprit 2014\ESPRIT 2014\charte essprit 2014\logo-espr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2225" y="6323013"/>
            <a:ext cx="1143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p:txBody>
          <a:bodyPr/>
          <a:lstStyle/>
          <a:p>
            <a:r>
              <a:rPr lang="fr-FR" dirty="0"/>
              <a:t>   </a:t>
            </a:r>
            <a:r>
              <a:rPr lang="fr-FR" dirty="0" err="1"/>
              <a:t>Blade</a:t>
            </a:r>
            <a:endParaRPr lang="fr-FR" dirty="0"/>
          </a:p>
        </p:txBody>
      </p:sp>
      <p:sp>
        <p:nvSpPr>
          <p:cNvPr id="3" name="Espace réservé du contenu 2"/>
          <p:cNvSpPr>
            <a:spLocks noGrp="1"/>
          </p:cNvSpPr>
          <p:nvPr>
            <p:ph idx="1"/>
          </p:nvPr>
        </p:nvSpPr>
        <p:spPr/>
        <p:txBody>
          <a:bodyPr/>
          <a:lstStyle/>
          <a:p>
            <a:endParaRPr lang="fr-FR" dirty="0"/>
          </a:p>
        </p:txBody>
      </p:sp>
      <p:pic>
        <p:nvPicPr>
          <p:cNvPr id="4" name="Image 3"/>
          <p:cNvPicPr>
            <a:picLocks noChangeAspect="1"/>
          </p:cNvPicPr>
          <p:nvPr/>
        </p:nvPicPr>
        <p:blipFill>
          <a:blip r:embed="rId3"/>
          <a:stretch>
            <a:fillRect/>
          </a:stretch>
        </p:blipFill>
        <p:spPr>
          <a:xfrm>
            <a:off x="4242220" y="373225"/>
            <a:ext cx="3819525" cy="2428875"/>
          </a:xfrm>
          <a:prstGeom prst="rect">
            <a:avLst/>
          </a:prstGeom>
        </p:spPr>
      </p:pic>
      <p:pic>
        <p:nvPicPr>
          <p:cNvPr id="5" name="Image 4"/>
          <p:cNvPicPr>
            <a:picLocks noChangeAspect="1"/>
          </p:cNvPicPr>
          <p:nvPr/>
        </p:nvPicPr>
        <p:blipFill>
          <a:blip r:embed="rId4"/>
          <a:stretch>
            <a:fillRect/>
          </a:stretch>
        </p:blipFill>
        <p:spPr>
          <a:xfrm>
            <a:off x="724579" y="3232711"/>
            <a:ext cx="4733925" cy="2247900"/>
          </a:xfrm>
          <a:prstGeom prst="rect">
            <a:avLst/>
          </a:prstGeom>
        </p:spPr>
      </p:pic>
      <p:pic>
        <p:nvPicPr>
          <p:cNvPr id="6" name="Image 5"/>
          <p:cNvPicPr>
            <a:picLocks noChangeAspect="1"/>
          </p:cNvPicPr>
          <p:nvPr/>
        </p:nvPicPr>
        <p:blipFill>
          <a:blip r:embed="rId5"/>
          <a:stretch>
            <a:fillRect/>
          </a:stretch>
        </p:blipFill>
        <p:spPr>
          <a:xfrm>
            <a:off x="6527314" y="3232711"/>
            <a:ext cx="4772025" cy="2266950"/>
          </a:xfrm>
          <a:prstGeom prst="rect">
            <a:avLst/>
          </a:prstGeom>
        </p:spPr>
      </p:pic>
    </p:spTree>
    <p:extLst>
      <p:ext uri="{BB962C8B-B14F-4D97-AF65-F5344CB8AC3E}">
        <p14:creationId xmlns:p14="http://schemas.microsoft.com/office/powerpoint/2010/main" val="1190320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D:\esprit 2014\ESPRIT 2014\charte essprit 2014\logo-espr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2225" y="6323013"/>
            <a:ext cx="1143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Espace réservé du contenu 4"/>
          <p:cNvSpPr>
            <a:spLocks noGrp="1"/>
          </p:cNvSpPr>
          <p:nvPr>
            <p:ph type="body" idx="1"/>
          </p:nvPr>
        </p:nvSpPr>
        <p:spPr>
          <a:xfrm>
            <a:off x="6426600" y="1229675"/>
            <a:ext cx="4927200" cy="4947288"/>
          </a:xfrm>
        </p:spPr>
        <p:txBody>
          <a:bodyPr>
            <a:normAutofit/>
          </a:bodyPr>
          <a:lstStyle/>
          <a:p>
            <a:pPr>
              <a:lnSpc>
                <a:spcPct val="150000"/>
              </a:lnSpc>
            </a:pPr>
            <a:r>
              <a:rPr lang="fr-FR" sz="2400" dirty="0">
                <a:solidFill>
                  <a:srgbClr val="C00000"/>
                </a:solidFill>
              </a:rPr>
              <a:t>@section()</a:t>
            </a:r>
            <a:r>
              <a:rPr lang="fr-FR" sz="2400" dirty="0"/>
              <a:t> permet de déterminer la section d'un contenu.</a:t>
            </a:r>
          </a:p>
          <a:p>
            <a:pPr>
              <a:lnSpc>
                <a:spcPct val="150000"/>
              </a:lnSpc>
            </a:pPr>
            <a:r>
              <a:rPr lang="fr-FR" sz="2400" dirty="0">
                <a:solidFill>
                  <a:srgbClr val="C00000"/>
                </a:solidFill>
              </a:rPr>
              <a:t>@yield() </a:t>
            </a:r>
            <a:r>
              <a:rPr lang="fr-FR" sz="2400" dirty="0"/>
              <a:t>permet de définir une zone qui permettra à l'enfant du template d'y établir sa valeur. </a:t>
            </a:r>
          </a:p>
        </p:txBody>
      </p:sp>
      <p:pic>
        <p:nvPicPr>
          <p:cNvPr id="8" name="Picture 2" descr="http://laravel.sillo.org/wp-content/uploads/2017/09/Capture-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402" y="1229675"/>
            <a:ext cx="4631996" cy="530923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s://laravel.sillo.org/wp-content/uploads/2019/08/Capture-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6606" y="4647542"/>
            <a:ext cx="2822805" cy="1675471"/>
          </a:xfrm>
          <a:prstGeom prst="rect">
            <a:avLst/>
          </a:prstGeom>
          <a:noFill/>
          <a:extLst>
            <a:ext uri="{909E8E84-426E-40DD-AFC4-6F175D3DCCD1}">
              <a14:hiddenFill xmlns:a14="http://schemas.microsoft.com/office/drawing/2010/main">
                <a:solidFill>
                  <a:srgbClr val="FFFFFF"/>
                </a:solidFill>
              </a14:hiddenFill>
            </a:ext>
          </a:extLst>
        </p:spPr>
      </p:pic>
      <p:sp>
        <p:nvSpPr>
          <p:cNvPr id="11" name="Titr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  </a:t>
            </a:r>
            <a:r>
              <a:rPr lang="fr-FR" dirty="0" err="1"/>
              <a:t>Blade</a:t>
            </a:r>
            <a:endParaRPr lang="fr-FR" dirty="0"/>
          </a:p>
        </p:txBody>
      </p:sp>
    </p:spTree>
    <p:extLst>
      <p:ext uri="{BB962C8B-B14F-4D97-AF65-F5344CB8AC3E}">
        <p14:creationId xmlns:p14="http://schemas.microsoft.com/office/powerpoint/2010/main" val="23699105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3"/>
          <p:cNvSpPr/>
          <p:nvPr/>
        </p:nvSpPr>
        <p:spPr>
          <a:xfrm>
            <a:off x="0" y="-28242"/>
            <a:ext cx="12192000" cy="6886242"/>
          </a:xfrm>
          <a:prstGeom prst="rect">
            <a:avLst/>
          </a:prstGeom>
          <a:solidFill>
            <a:srgbClr val="9E0000"/>
          </a:solid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86" name="Google Shape;86;p3" descr="Picture 7"/>
          <p:cNvPicPr preferRelativeResize="0"/>
          <p:nvPr/>
        </p:nvPicPr>
        <p:blipFill rotWithShape="1">
          <a:blip r:embed="rId3">
            <a:alphaModFix/>
          </a:blip>
          <a:srcRect/>
          <a:stretch/>
        </p:blipFill>
        <p:spPr>
          <a:xfrm flipH="1">
            <a:off x="9345203" y="22220"/>
            <a:ext cx="2832470" cy="1949130"/>
          </a:xfrm>
          <a:prstGeom prst="rect">
            <a:avLst/>
          </a:prstGeom>
          <a:noFill/>
          <a:ln>
            <a:noFill/>
          </a:ln>
        </p:spPr>
      </p:pic>
      <p:sp>
        <p:nvSpPr>
          <p:cNvPr id="87" name="Google Shape;87;p3"/>
          <p:cNvSpPr txBox="1"/>
          <p:nvPr/>
        </p:nvSpPr>
        <p:spPr>
          <a:xfrm>
            <a:off x="1547609" y="2294167"/>
            <a:ext cx="9096781" cy="1754286"/>
          </a:xfrm>
          <a:prstGeom prst="rect">
            <a:avLst/>
          </a:prstGeom>
          <a:noFill/>
          <a:ln>
            <a:noFill/>
          </a:ln>
        </p:spPr>
        <p:txBody>
          <a:bodyPr spcFirstLastPara="1" wrap="square" lIns="45700" tIns="45700" rIns="45700" bIns="45700" anchor="ctr" anchorCtr="0">
            <a:spAutoFit/>
          </a:bodyPr>
          <a:lstStyle/>
          <a:p>
            <a:pPr algn="ctr">
              <a:lnSpc>
                <a:spcPct val="200000"/>
              </a:lnSpc>
              <a:buClr>
                <a:schemeClr val="lt1"/>
              </a:buClr>
              <a:buSzPts val="2400"/>
            </a:pPr>
            <a:r>
              <a:rPr lang="fr-FR" sz="5400" b="1" dirty="0">
                <a:solidFill>
                  <a:schemeClr val="lt1"/>
                </a:solidFill>
                <a:latin typeface="Calibri"/>
                <a:ea typeface="Calibri"/>
                <a:cs typeface="Calibri"/>
                <a:sym typeface="Calibri"/>
              </a:rPr>
              <a:t>Fournisseur de Services   </a:t>
            </a:r>
          </a:p>
        </p:txBody>
      </p:sp>
      <p:sp>
        <p:nvSpPr>
          <p:cNvPr id="88" name="Google Shape;88;p3"/>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42</a:t>
            </a:fld>
            <a:endParaRPr/>
          </a:p>
        </p:txBody>
      </p:sp>
    </p:spTree>
    <p:extLst>
      <p:ext uri="{BB962C8B-B14F-4D97-AF65-F5344CB8AC3E}">
        <p14:creationId xmlns:p14="http://schemas.microsoft.com/office/powerpoint/2010/main" val="38197890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Fournisseur de services</a:t>
            </a:r>
          </a:p>
        </p:txBody>
      </p:sp>
      <p:sp>
        <p:nvSpPr>
          <p:cNvPr id="3" name="Espace réservé du contenu 2"/>
          <p:cNvSpPr>
            <a:spLocks noGrp="1"/>
          </p:cNvSpPr>
          <p:nvPr>
            <p:ph type="body" idx="1"/>
          </p:nvPr>
        </p:nvSpPr>
        <p:spPr/>
        <p:txBody>
          <a:bodyPr>
            <a:normAutofit fontScale="62500" lnSpcReduction="20000"/>
          </a:bodyPr>
          <a:lstStyle/>
          <a:p>
            <a:pPr marL="114300" indent="0">
              <a:lnSpc>
                <a:spcPct val="150000"/>
              </a:lnSpc>
              <a:buNone/>
            </a:pPr>
            <a:endParaRPr lang="fr-FR" dirty="0"/>
          </a:p>
          <a:p>
            <a:pPr>
              <a:lnSpc>
                <a:spcPct val="150000"/>
              </a:lnSpc>
            </a:pPr>
            <a:r>
              <a:rPr lang="fr-FR" dirty="0"/>
              <a:t>Les fournisseurs de services sont le point central de tout le démarrage des applications Laravel. </a:t>
            </a:r>
          </a:p>
          <a:p>
            <a:pPr>
              <a:lnSpc>
                <a:spcPct val="150000"/>
              </a:lnSpc>
            </a:pPr>
            <a:r>
              <a:rPr lang="fr-FR" dirty="0"/>
              <a:t>L’application, ainsi que tous les services de base de Laravel, sont démarrés par des fournisseurs de services.</a:t>
            </a:r>
          </a:p>
          <a:p>
            <a:pPr>
              <a:lnSpc>
                <a:spcPct val="150000"/>
              </a:lnSpc>
            </a:pPr>
            <a:r>
              <a:rPr lang="fr-FR" dirty="0"/>
              <a:t>Les Services Providers se trouvent dans le fichier </a:t>
            </a:r>
            <a:r>
              <a:rPr lang="fr-FR" dirty="0" err="1"/>
              <a:t>app.php</a:t>
            </a:r>
            <a:r>
              <a:rPr lang="fr-FR" dirty="0"/>
              <a:t> situé dans le dossier /config, dans un tableau 'providers'.</a:t>
            </a:r>
          </a:p>
          <a:p>
            <a:pPr>
              <a:lnSpc>
                <a:spcPct val="150000"/>
              </a:lnSpc>
            </a:pPr>
            <a:r>
              <a:rPr lang="fr-FR" dirty="0"/>
              <a:t>Ces fournisseurs démarrent les composants de base de Laravel, tels que le mailer, le cache, </a:t>
            </a:r>
            <a:r>
              <a:rPr lang="fr-FR" dirty="0" err="1"/>
              <a:t>etc</a:t>
            </a:r>
            <a:endParaRPr lang="fr-FR" dirty="0"/>
          </a:p>
          <a:p>
            <a:pPr>
              <a:lnSpc>
                <a:spcPct val="150000"/>
              </a:lnSpc>
            </a:pPr>
            <a:r>
              <a:rPr lang="fr-FR" dirty="0"/>
              <a:t>Ces fournisseurs ne sont pas chargés à chaque demande, mais seulement lorsque les services qu'ils fournissent sont réellement nécessaires.</a:t>
            </a:r>
            <a:endParaRPr lang="ar-TN" dirty="0"/>
          </a:p>
        </p:txBody>
      </p:sp>
      <p:sp>
        <p:nvSpPr>
          <p:cNvPr id="8198" name="Espace réservé du numéro de diapositive 12"/>
          <p:cNvSpPr>
            <a:spLocks noGrp="1"/>
          </p:cNvSpPr>
          <p:nvPr>
            <p:ph type="sldNum"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782AFF3-48D0-4214-8025-FB55868E3DF1}" type="slidenum">
              <a:rPr lang="fr-FR" altLang="fr-FR" sz="1200">
                <a:solidFill>
                  <a:srgbClr val="898989"/>
                </a:solidFill>
              </a:rPr>
              <a:pPr>
                <a:spcBef>
                  <a:spcPct val="0"/>
                </a:spcBef>
                <a:buFontTx/>
                <a:buNone/>
              </a:pPr>
              <a:t>43</a:t>
            </a:fld>
            <a:endParaRPr lang="fr-FR" altLang="fr-FR" sz="1200">
              <a:solidFill>
                <a:srgbClr val="898989"/>
              </a:solidFill>
            </a:endParaRPr>
          </a:p>
        </p:txBody>
      </p:sp>
      <p:pic>
        <p:nvPicPr>
          <p:cNvPr id="8196" name="Picture 6" descr="D:\esprit 2014\ESPRIT 2014\charte essprit 2014\logo-espri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150" y="6237288"/>
            <a:ext cx="1143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90150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3"/>
          <p:cNvSpPr/>
          <p:nvPr/>
        </p:nvSpPr>
        <p:spPr>
          <a:xfrm>
            <a:off x="0" y="-28242"/>
            <a:ext cx="12192000" cy="6886242"/>
          </a:xfrm>
          <a:prstGeom prst="rect">
            <a:avLst/>
          </a:prstGeom>
          <a:solidFill>
            <a:srgbClr val="9E0000"/>
          </a:solid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86" name="Google Shape;86;p3" descr="Picture 7"/>
          <p:cNvPicPr preferRelativeResize="0"/>
          <p:nvPr/>
        </p:nvPicPr>
        <p:blipFill rotWithShape="1">
          <a:blip r:embed="rId3">
            <a:alphaModFix/>
          </a:blip>
          <a:srcRect/>
          <a:stretch/>
        </p:blipFill>
        <p:spPr>
          <a:xfrm flipH="1">
            <a:off x="9345203" y="22220"/>
            <a:ext cx="2832470" cy="1949130"/>
          </a:xfrm>
          <a:prstGeom prst="rect">
            <a:avLst/>
          </a:prstGeom>
          <a:noFill/>
          <a:ln>
            <a:noFill/>
          </a:ln>
        </p:spPr>
      </p:pic>
      <p:sp>
        <p:nvSpPr>
          <p:cNvPr id="87" name="Google Shape;87;p3"/>
          <p:cNvSpPr txBox="1"/>
          <p:nvPr/>
        </p:nvSpPr>
        <p:spPr>
          <a:xfrm>
            <a:off x="1236552" y="2237896"/>
            <a:ext cx="9096781" cy="1754286"/>
          </a:xfrm>
          <a:prstGeom prst="rect">
            <a:avLst/>
          </a:prstGeom>
          <a:noFill/>
          <a:ln>
            <a:noFill/>
          </a:ln>
        </p:spPr>
        <p:txBody>
          <a:bodyPr spcFirstLastPara="1" wrap="square" lIns="45700" tIns="45700" rIns="45700" bIns="45700" anchor="ctr" anchorCtr="0">
            <a:spAutoFit/>
          </a:bodyPr>
          <a:lstStyle/>
          <a:p>
            <a:pPr algn="ctr">
              <a:lnSpc>
                <a:spcPct val="200000"/>
              </a:lnSpc>
              <a:buClr>
                <a:schemeClr val="lt1"/>
              </a:buClr>
              <a:buSzPts val="2400"/>
            </a:pPr>
            <a:r>
              <a:rPr lang="fr-FR" sz="5400" b="1" dirty="0">
                <a:solidFill>
                  <a:schemeClr val="lt1"/>
                </a:solidFill>
                <a:latin typeface="Calibri"/>
                <a:ea typeface="Calibri"/>
                <a:cs typeface="Calibri"/>
                <a:sym typeface="Calibri"/>
              </a:rPr>
              <a:t>Façade </a:t>
            </a:r>
          </a:p>
        </p:txBody>
      </p:sp>
      <p:sp>
        <p:nvSpPr>
          <p:cNvPr id="88" name="Google Shape;88;p3"/>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44</a:t>
            </a:fld>
            <a:endParaRPr/>
          </a:p>
        </p:txBody>
      </p:sp>
    </p:spTree>
    <p:extLst>
      <p:ext uri="{BB962C8B-B14F-4D97-AF65-F5344CB8AC3E}">
        <p14:creationId xmlns:p14="http://schemas.microsoft.com/office/powerpoint/2010/main" val="3789079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a:t>   Les façades </a:t>
            </a:r>
          </a:p>
        </p:txBody>
      </p:sp>
      <p:sp>
        <p:nvSpPr>
          <p:cNvPr id="7" name="Espace réservé du contenu 6"/>
          <p:cNvSpPr>
            <a:spLocks noGrp="1"/>
          </p:cNvSpPr>
          <p:nvPr>
            <p:ph type="body" idx="1"/>
          </p:nvPr>
        </p:nvSpPr>
        <p:spPr>
          <a:xfrm>
            <a:off x="574221" y="1373980"/>
            <a:ext cx="10515600" cy="4351338"/>
          </a:xfrm>
        </p:spPr>
        <p:txBody>
          <a:bodyPr>
            <a:normAutofit fontScale="85000" lnSpcReduction="10000"/>
          </a:bodyPr>
          <a:lstStyle/>
          <a:p>
            <a:pPr marL="114300" indent="0">
              <a:lnSpc>
                <a:spcPct val="150000"/>
              </a:lnSpc>
              <a:buNone/>
            </a:pPr>
            <a:endParaRPr lang="fr-FR" sz="1800" dirty="0"/>
          </a:p>
          <a:p>
            <a:pPr>
              <a:lnSpc>
                <a:spcPct val="150000"/>
              </a:lnSpc>
            </a:pPr>
            <a:r>
              <a:rPr lang="fr-FR" sz="2400" dirty="0"/>
              <a:t>Un façade est une interface statique pour une classe disponible dans le conteneur de services.</a:t>
            </a:r>
          </a:p>
          <a:p>
            <a:pPr>
              <a:lnSpc>
                <a:spcPct val="150000"/>
              </a:lnSpc>
            </a:pPr>
            <a:r>
              <a:rPr lang="fr-FR" sz="2400" dirty="0"/>
              <a:t>Syntaxe concise qui permet d'utiliser les fonctionnalités de </a:t>
            </a:r>
            <a:r>
              <a:rPr lang="fr-FR" sz="2400" dirty="0" err="1"/>
              <a:t>Laravel</a:t>
            </a:r>
            <a:r>
              <a:rPr lang="fr-FR" sz="2400" dirty="0"/>
              <a:t> sans mémoriser les noms de classes longs qui doivent être injectés ou configurés manuellement pour simplifier la syntaxe. </a:t>
            </a:r>
          </a:p>
          <a:p>
            <a:pPr>
              <a:lnSpc>
                <a:spcPct val="150000"/>
              </a:lnSpc>
            </a:pPr>
            <a:r>
              <a:rPr lang="fr-FR" sz="2400" dirty="0"/>
              <a:t> </a:t>
            </a:r>
            <a:r>
              <a:rPr lang="fr-FR" sz="2400" dirty="0" err="1"/>
              <a:t>Laravel</a:t>
            </a:r>
            <a:r>
              <a:rPr lang="fr-FR" sz="2400" dirty="0"/>
              <a:t> offre des façades pour pratiquement la totalité des classes disponibles.</a:t>
            </a:r>
          </a:p>
          <a:p>
            <a:pPr>
              <a:lnSpc>
                <a:spcPct val="150000"/>
              </a:lnSpc>
            </a:pPr>
            <a:r>
              <a:rPr lang="fr-FR" sz="2400" dirty="0"/>
              <a:t> Les façades simplifient la syntaxe et les tests. On n’a pas besoin d’injecter la classe correspondante.</a:t>
            </a:r>
          </a:p>
        </p:txBody>
      </p:sp>
      <p:sp>
        <p:nvSpPr>
          <p:cNvPr id="8198" name="Espace réservé du numéro de diapositive 12"/>
          <p:cNvSpPr>
            <a:spLocks noGrp="1"/>
          </p:cNvSpPr>
          <p:nvPr>
            <p:ph type="sldNum"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782AFF3-48D0-4214-8025-FB55868E3DF1}" type="slidenum">
              <a:rPr lang="fr-FR" altLang="fr-FR" sz="1200">
                <a:solidFill>
                  <a:srgbClr val="898989"/>
                </a:solidFill>
              </a:rPr>
              <a:pPr>
                <a:spcBef>
                  <a:spcPct val="0"/>
                </a:spcBef>
                <a:buFontTx/>
                <a:buNone/>
              </a:pPr>
              <a:t>45</a:t>
            </a:fld>
            <a:endParaRPr lang="fr-FR" altLang="fr-FR" sz="1200">
              <a:solidFill>
                <a:srgbClr val="898989"/>
              </a:solidFill>
            </a:endParaRPr>
          </a:p>
        </p:txBody>
      </p:sp>
      <p:pic>
        <p:nvPicPr>
          <p:cNvPr id="8196" name="Picture 6" descr="D:\esprit 2014\ESPRIT 2014\charte essprit 2014\logo-espri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6279831"/>
            <a:ext cx="1143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 7">
            <a:extLst>
              <a:ext uri="{FF2B5EF4-FFF2-40B4-BE49-F238E27FC236}">
                <a16:creationId xmlns:a16="http://schemas.microsoft.com/office/drawing/2014/main" id="{2610E77A-C029-4F10-916E-9EC464F4A484}"/>
              </a:ext>
            </a:extLst>
          </p:cNvPr>
          <p:cNvPicPr>
            <a:picLocks noChangeAspect="1"/>
          </p:cNvPicPr>
          <p:nvPr/>
        </p:nvPicPr>
        <p:blipFill rotWithShape="1">
          <a:blip r:embed="rId4"/>
          <a:srcRect t="53546"/>
          <a:stretch/>
        </p:blipFill>
        <p:spPr>
          <a:xfrm>
            <a:off x="6471576" y="5302249"/>
            <a:ext cx="4000199" cy="1189512"/>
          </a:xfrm>
          <a:prstGeom prst="rect">
            <a:avLst/>
          </a:prstGeom>
        </p:spPr>
      </p:pic>
      <p:pic>
        <p:nvPicPr>
          <p:cNvPr id="10" name="Image 9">
            <a:extLst>
              <a:ext uri="{FF2B5EF4-FFF2-40B4-BE49-F238E27FC236}">
                <a16:creationId xmlns:a16="http://schemas.microsoft.com/office/drawing/2014/main" id="{B902086E-C79B-4D7E-9E84-1622C73BDC7A}"/>
              </a:ext>
            </a:extLst>
          </p:cNvPr>
          <p:cNvPicPr>
            <a:picLocks noChangeAspect="1"/>
          </p:cNvPicPr>
          <p:nvPr/>
        </p:nvPicPr>
        <p:blipFill rotWithShape="1">
          <a:blip r:embed="rId4"/>
          <a:srcRect b="53503"/>
          <a:stretch/>
        </p:blipFill>
        <p:spPr>
          <a:xfrm>
            <a:off x="1522799" y="5302249"/>
            <a:ext cx="4000199" cy="1190626"/>
          </a:xfrm>
          <a:prstGeom prst="rect">
            <a:avLst/>
          </a:prstGeom>
        </p:spPr>
      </p:pic>
    </p:spTree>
    <p:extLst>
      <p:ext uri="{BB962C8B-B14F-4D97-AF65-F5344CB8AC3E}">
        <p14:creationId xmlns:p14="http://schemas.microsoft.com/office/powerpoint/2010/main" val="2456992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a:t>   Les façades </a:t>
            </a:r>
          </a:p>
        </p:txBody>
      </p:sp>
      <p:sp>
        <p:nvSpPr>
          <p:cNvPr id="7" name="Espace réservé du contenu 6"/>
          <p:cNvSpPr>
            <a:spLocks noGrp="1"/>
          </p:cNvSpPr>
          <p:nvPr>
            <p:ph type="body" idx="1"/>
          </p:nvPr>
        </p:nvSpPr>
        <p:spPr>
          <a:xfrm>
            <a:off x="838200" y="1690688"/>
            <a:ext cx="10515600" cy="4486275"/>
          </a:xfrm>
        </p:spPr>
        <p:txBody>
          <a:bodyPr/>
          <a:lstStyle/>
          <a:p>
            <a:r>
              <a:rPr lang="fr-FR" dirty="0"/>
              <a:t>Pour créer une route on utilise une façade :</a:t>
            </a:r>
          </a:p>
          <a:p>
            <a:endParaRPr lang="fr-FR" dirty="0"/>
          </a:p>
          <a:p>
            <a:r>
              <a:rPr lang="fr-FR" dirty="0"/>
              <a:t>Ce qui est équivalent à ceci : </a:t>
            </a:r>
          </a:p>
          <a:p>
            <a:pPr marL="0" indent="0">
              <a:buNone/>
            </a:pPr>
            <a:endParaRPr lang="fr-FR" dirty="0"/>
          </a:p>
          <a:p>
            <a:r>
              <a:rPr lang="fr-FR" dirty="0"/>
              <a:t>Ou encore en utilisant un </a:t>
            </a:r>
            <a:r>
              <a:rPr lang="fr-FR" dirty="0" err="1"/>
              <a:t>helper</a:t>
            </a:r>
            <a:r>
              <a:rPr lang="fr-FR" dirty="0"/>
              <a:t> :</a:t>
            </a:r>
          </a:p>
          <a:p>
            <a:endParaRPr lang="fr-FR" dirty="0"/>
          </a:p>
          <a:p>
            <a:endParaRPr lang="fr-FR" dirty="0"/>
          </a:p>
          <a:p>
            <a:r>
              <a:rPr lang="fr-FR" dirty="0"/>
              <a:t>La différence est que la première syntaxe est plus simple </a:t>
            </a:r>
          </a:p>
          <a:p>
            <a:pPr marL="0" indent="0">
              <a:buNone/>
            </a:pPr>
            <a:endParaRPr lang="fr-FR" dirty="0"/>
          </a:p>
        </p:txBody>
      </p:sp>
      <p:sp>
        <p:nvSpPr>
          <p:cNvPr id="8198" name="Espace réservé du numéro de diapositive 12"/>
          <p:cNvSpPr>
            <a:spLocks noGrp="1"/>
          </p:cNvSpPr>
          <p:nvPr>
            <p:ph type="sldNum"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782AFF3-48D0-4214-8025-FB55868E3DF1}" type="slidenum">
              <a:rPr lang="fr-FR" altLang="fr-FR" sz="1200">
                <a:solidFill>
                  <a:srgbClr val="898989"/>
                </a:solidFill>
              </a:rPr>
              <a:pPr>
                <a:spcBef>
                  <a:spcPct val="0"/>
                </a:spcBef>
                <a:buFontTx/>
                <a:buNone/>
              </a:pPr>
              <a:t>46</a:t>
            </a:fld>
            <a:endParaRPr lang="fr-FR" altLang="fr-FR" sz="1200">
              <a:solidFill>
                <a:srgbClr val="898989"/>
              </a:solidFill>
            </a:endParaRPr>
          </a:p>
        </p:txBody>
      </p:sp>
      <p:pic>
        <p:nvPicPr>
          <p:cNvPr id="8196" name="Picture 6" descr="D:\esprit 2014\ESPRIT 2014\charte essprit 2014\logo-espri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150" y="6237288"/>
            <a:ext cx="1143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Image 1"/>
          <p:cNvPicPr>
            <a:picLocks noChangeAspect="1"/>
          </p:cNvPicPr>
          <p:nvPr/>
        </p:nvPicPr>
        <p:blipFill>
          <a:blip r:embed="rId4"/>
          <a:stretch>
            <a:fillRect/>
          </a:stretch>
        </p:blipFill>
        <p:spPr>
          <a:xfrm>
            <a:off x="1183740" y="2299598"/>
            <a:ext cx="8282182" cy="468000"/>
          </a:xfrm>
          <a:prstGeom prst="rect">
            <a:avLst/>
          </a:prstGeom>
        </p:spPr>
      </p:pic>
      <p:pic>
        <p:nvPicPr>
          <p:cNvPr id="3" name="Image 2"/>
          <p:cNvPicPr>
            <a:picLocks noChangeAspect="1"/>
          </p:cNvPicPr>
          <p:nvPr/>
        </p:nvPicPr>
        <p:blipFill>
          <a:blip r:embed="rId5"/>
          <a:stretch>
            <a:fillRect/>
          </a:stretch>
        </p:blipFill>
        <p:spPr>
          <a:xfrm>
            <a:off x="1183740" y="3373137"/>
            <a:ext cx="9824517" cy="432000"/>
          </a:xfrm>
          <a:prstGeom prst="rect">
            <a:avLst/>
          </a:prstGeom>
        </p:spPr>
      </p:pic>
      <p:pic>
        <p:nvPicPr>
          <p:cNvPr id="4" name="Image 3"/>
          <p:cNvPicPr>
            <a:picLocks noChangeAspect="1"/>
          </p:cNvPicPr>
          <p:nvPr/>
        </p:nvPicPr>
        <p:blipFill>
          <a:blip r:embed="rId6"/>
          <a:stretch>
            <a:fillRect/>
          </a:stretch>
        </p:blipFill>
        <p:spPr>
          <a:xfrm>
            <a:off x="1183740" y="4595050"/>
            <a:ext cx="9717232" cy="396000"/>
          </a:xfrm>
          <a:prstGeom prst="rect">
            <a:avLst/>
          </a:prstGeom>
        </p:spPr>
      </p:pic>
    </p:spTree>
    <p:extLst>
      <p:ext uri="{BB962C8B-B14F-4D97-AF65-F5344CB8AC3E}">
        <p14:creationId xmlns:p14="http://schemas.microsoft.com/office/powerpoint/2010/main" val="3618195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7"/>
          <p:cNvSpPr txBox="1">
            <a:spLocks noGrp="1"/>
          </p:cNvSpPr>
          <p:nvPr>
            <p:ph type="title"/>
          </p:nvPr>
        </p:nvSpPr>
        <p:spPr>
          <a:xfrm>
            <a:off x="1350962" y="565150"/>
            <a:ext cx="8229600" cy="1143000"/>
          </a:xfrm>
          <a:prstGeom prst="rect">
            <a:avLst/>
          </a:prstGeom>
          <a:noFill/>
          <a:ln>
            <a:noFill/>
          </a:ln>
        </p:spPr>
        <p:txBody>
          <a:bodyPr spcFirstLastPara="1" vert="horz" wrap="square" lIns="91425" tIns="45700" rIns="91425" bIns="45700" rtlCol="0" anchor="ctr" anchorCtr="0">
            <a:noAutofit/>
          </a:bodyPr>
          <a:lstStyle/>
          <a:p>
            <a:r>
              <a:rPr lang="fr-FR" dirty="0"/>
              <a:t>Déroulement d’une application </a:t>
            </a:r>
            <a:r>
              <a:rPr lang="fr-FR" dirty="0" err="1"/>
              <a:t>Laravel</a:t>
            </a:r>
            <a:r>
              <a:rPr lang="fr-FR" dirty="0"/>
              <a:t> 9</a:t>
            </a:r>
            <a:endParaRPr dirty="0">
              <a:solidFill>
                <a:schemeClr val="dk1"/>
              </a:solidFill>
              <a:latin typeface="Calibri"/>
              <a:ea typeface="Calibri"/>
              <a:cs typeface="Calibri"/>
              <a:sym typeface="Calibri"/>
            </a:endParaRPr>
          </a:p>
        </p:txBody>
      </p:sp>
      <p:pic>
        <p:nvPicPr>
          <p:cNvPr id="131" name="Google Shape;131;p7" descr="D:\esprit 2014\ESPRIT 2014\charte essprit 2014\logo-esprit.png"/>
          <p:cNvPicPr preferRelativeResize="0"/>
          <p:nvPr/>
        </p:nvPicPr>
        <p:blipFill rotWithShape="1">
          <a:blip r:embed="rId3">
            <a:alphaModFix/>
          </a:blip>
          <a:srcRect/>
          <a:stretch/>
        </p:blipFill>
        <p:spPr>
          <a:xfrm>
            <a:off x="10766425" y="6356351"/>
            <a:ext cx="1143000" cy="431800"/>
          </a:xfrm>
          <a:prstGeom prst="rect">
            <a:avLst/>
          </a:prstGeom>
          <a:noFill/>
          <a:ln>
            <a:noFill/>
          </a:ln>
        </p:spPr>
      </p:pic>
      <p:sp>
        <p:nvSpPr>
          <p:cNvPr id="132" name="Google Shape;132;p7"/>
          <p:cNvSpPr txBox="1"/>
          <p:nvPr/>
        </p:nvSpPr>
        <p:spPr>
          <a:xfrm>
            <a:off x="192088" y="-184150"/>
            <a:ext cx="7886700" cy="1325562"/>
          </a:xfrm>
          <a:prstGeom prst="rect">
            <a:avLst/>
          </a:prstGeom>
          <a:noFill/>
          <a:ln>
            <a:noFill/>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33" name="Google Shape;13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47</a:t>
            </a:fld>
            <a:endParaRPr/>
          </a:p>
        </p:txBody>
      </p:sp>
      <p:pic>
        <p:nvPicPr>
          <p:cNvPr id="134" name="Google Shape;134;p7"/>
          <p:cNvPicPr preferRelativeResize="0"/>
          <p:nvPr/>
        </p:nvPicPr>
        <p:blipFill rotWithShape="1">
          <a:blip r:embed="rId4">
            <a:alphaModFix/>
          </a:blip>
          <a:srcRect/>
          <a:stretch/>
        </p:blipFill>
        <p:spPr>
          <a:xfrm>
            <a:off x="2382838" y="2073275"/>
            <a:ext cx="7145337" cy="3998912"/>
          </a:xfrm>
          <a:prstGeom prst="rect">
            <a:avLst/>
          </a:prstGeom>
          <a:noFill/>
          <a:ln>
            <a:noFill/>
          </a:ln>
        </p:spPr>
      </p:pic>
      <p:sp>
        <p:nvSpPr>
          <p:cNvPr id="136" name="Google Shape;136;p7"/>
          <p:cNvSpPr txBox="1"/>
          <p:nvPr/>
        </p:nvSpPr>
        <p:spPr>
          <a:xfrm>
            <a:off x="1981200" y="115887"/>
            <a:ext cx="8229600" cy="1143000"/>
          </a:xfrm>
          <a:prstGeom prst="rect">
            <a:avLst/>
          </a:prstGeom>
          <a:noFill/>
          <a:ln>
            <a:noFill/>
          </a:ln>
        </p:spPr>
        <p:txBody>
          <a:bodyPr spcFirstLastPara="1" wrap="square" lIns="91425" tIns="45700" rIns="91425" bIns="45700" anchor="ctr" anchorCtr="0">
            <a:normAutofit/>
          </a:bodyPr>
          <a:lstStyle/>
          <a:p>
            <a:pPr algn="ctr">
              <a:buClr>
                <a:schemeClr val="dk1"/>
              </a:buClr>
              <a:buSzPts val="4400"/>
            </a:pPr>
            <a:endParaRPr dirty="0"/>
          </a:p>
        </p:txBody>
      </p:sp>
      <p:sp>
        <p:nvSpPr>
          <p:cNvPr id="137" name="Google Shape;137;p7"/>
          <p:cNvSpPr txBox="1">
            <a:spLocks noGrp="1"/>
          </p:cNvSpPr>
          <p:nvPr>
            <p:ph type="body" idx="1"/>
          </p:nvPr>
        </p:nvSpPr>
        <p:spPr>
          <a:xfrm>
            <a:off x="1543050" y="1624012"/>
            <a:ext cx="8382000" cy="4525962"/>
          </a:xfrm>
          <a:prstGeom prst="rect">
            <a:avLst/>
          </a:prstGeom>
          <a:noFill/>
          <a:ln>
            <a:noFill/>
          </a:ln>
        </p:spPr>
        <p:txBody>
          <a:bodyPr spcFirstLastPara="1" vert="horz" wrap="square" lIns="91425" tIns="45700" rIns="91425" bIns="45700" rtlCol="0" anchor="t" anchorCtr="0">
            <a:normAutofit/>
          </a:bodyPr>
          <a:lstStyle/>
          <a:p>
            <a:pPr marL="342900" indent="-342900">
              <a:lnSpc>
                <a:spcPct val="100000"/>
              </a:lnSpc>
              <a:spcBef>
                <a:spcPts val="640"/>
              </a:spcBef>
              <a:buClr>
                <a:schemeClr val="dk1"/>
              </a:buClr>
              <a:buSzPts val="3200"/>
              <a:buNone/>
            </a:pPr>
            <a:r>
              <a:rPr lang="en-US" altLang="en-US" sz="3200" dirty="0">
                <a:solidFill>
                  <a:srgbClr val="374151"/>
                </a:solidFill>
                <a:latin typeface="ui-sans-serif"/>
              </a:rPr>
              <a:t> </a:t>
            </a:r>
            <a:endParaRPr sz="3200" b="1" dirty="0">
              <a:solidFill>
                <a:schemeClr val="dk1"/>
              </a:solidFill>
              <a:latin typeface="Calibri"/>
              <a:ea typeface="Calibri"/>
              <a:cs typeface="Calibri"/>
              <a:sym typeface="Calibri"/>
            </a:endParaRPr>
          </a:p>
          <a:p>
            <a:pPr marL="342900" indent="-139700">
              <a:spcBef>
                <a:spcPts val="640"/>
              </a:spcBef>
              <a:buClr>
                <a:schemeClr val="dk1"/>
              </a:buClr>
              <a:buSzPts val="3200"/>
              <a:buNone/>
            </a:pPr>
            <a:endParaRPr sz="3200" b="1" dirty="0">
              <a:solidFill>
                <a:schemeClr val="dk1"/>
              </a:solidFill>
              <a:latin typeface="Calibri"/>
              <a:ea typeface="Calibri"/>
              <a:cs typeface="Calibri"/>
              <a:sym typeface="Calibri"/>
            </a:endParaRPr>
          </a:p>
        </p:txBody>
      </p:sp>
      <p:pic>
        <p:nvPicPr>
          <p:cNvPr id="2" name="Image 1"/>
          <p:cNvPicPr>
            <a:picLocks noChangeAspect="1"/>
          </p:cNvPicPr>
          <p:nvPr/>
        </p:nvPicPr>
        <p:blipFill>
          <a:blip r:embed="rId5"/>
          <a:stretch>
            <a:fillRect/>
          </a:stretch>
        </p:blipFill>
        <p:spPr>
          <a:xfrm>
            <a:off x="1523206" y="1674846"/>
            <a:ext cx="8229600" cy="4954555"/>
          </a:xfrm>
          <a:prstGeom prst="rect">
            <a:avLst/>
          </a:prstGeom>
        </p:spPr>
      </p:pic>
    </p:spTree>
    <p:extLst>
      <p:ext uri="{BB962C8B-B14F-4D97-AF65-F5344CB8AC3E}">
        <p14:creationId xmlns:p14="http://schemas.microsoft.com/office/powerpoint/2010/main" val="35143920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D:\esprit 2014\ESPRIT 2014\charte essprit 2014\logo-espri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2225" y="6323013"/>
            <a:ext cx="1143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p:txBody>
          <a:bodyPr>
            <a:normAutofit/>
          </a:bodyPr>
          <a:lstStyle/>
          <a:p>
            <a:pPr lvl="0" algn="ctr">
              <a:lnSpc>
                <a:spcPct val="100000"/>
              </a:lnSpc>
              <a:spcBef>
                <a:spcPts val="0"/>
              </a:spcBef>
            </a:pPr>
            <a:endParaRPr lang="fr-FR" dirty="0"/>
          </a:p>
        </p:txBody>
      </p:sp>
      <p:sp>
        <p:nvSpPr>
          <p:cNvPr id="3" name="Espace réservé du contenu 2"/>
          <p:cNvSpPr>
            <a:spLocks noGrp="1"/>
          </p:cNvSpPr>
          <p:nvPr>
            <p:ph idx="1"/>
          </p:nvPr>
        </p:nvSpPr>
        <p:spPr/>
        <p:txBody>
          <a:bodyPr>
            <a:normAutofit/>
          </a:bodyPr>
          <a:lstStyle/>
          <a:p>
            <a:pPr lvl="0" indent="0" algn="ctr">
              <a:spcBef>
                <a:spcPts val="0"/>
              </a:spcBef>
              <a:buSzPts val="1800"/>
              <a:buNone/>
            </a:pPr>
            <a:endParaRPr lang="fr-FR" b="1" dirty="0">
              <a:solidFill>
                <a:srgbClr val="077007"/>
              </a:solidFill>
              <a:latin typeface="Calibri"/>
              <a:ea typeface="Calibri"/>
              <a:cs typeface="Calibri"/>
              <a:sym typeface="Calibri"/>
            </a:endParaRPr>
          </a:p>
          <a:p>
            <a:pPr lvl="0" indent="0" algn="ctr">
              <a:spcBef>
                <a:spcPts val="0"/>
              </a:spcBef>
              <a:buSzPts val="1800"/>
              <a:buNone/>
            </a:pPr>
            <a:endParaRPr lang="fr-FR" b="1" dirty="0">
              <a:solidFill>
                <a:srgbClr val="077007"/>
              </a:solidFill>
              <a:latin typeface="Calibri"/>
              <a:ea typeface="Calibri"/>
              <a:cs typeface="Calibri"/>
              <a:sym typeface="Calibri"/>
            </a:endParaRPr>
          </a:p>
          <a:p>
            <a:pPr lvl="0" indent="0" algn="ctr">
              <a:spcBef>
                <a:spcPts val="0"/>
              </a:spcBef>
              <a:buSzPts val="1800"/>
              <a:buNone/>
            </a:pPr>
            <a:endParaRPr lang="fr-FR" b="1" dirty="0">
              <a:solidFill>
                <a:srgbClr val="077007"/>
              </a:solidFill>
              <a:latin typeface="Calibri"/>
              <a:ea typeface="Calibri"/>
              <a:cs typeface="Calibri"/>
              <a:sym typeface="Calibri"/>
            </a:endParaRPr>
          </a:p>
          <a:p>
            <a:pPr lvl="0" indent="0" algn="ctr">
              <a:spcBef>
                <a:spcPts val="0"/>
              </a:spcBef>
              <a:buSzPts val="1800"/>
              <a:buNone/>
            </a:pPr>
            <a:endParaRPr lang="fr-FR" sz="4400" b="1" dirty="0">
              <a:solidFill>
                <a:srgbClr val="077007"/>
              </a:solidFill>
              <a:latin typeface="Calibri"/>
              <a:ea typeface="Calibri"/>
              <a:cs typeface="Calibri"/>
              <a:sym typeface="Calibri"/>
            </a:endParaRPr>
          </a:p>
          <a:p>
            <a:pPr lvl="0" indent="0" algn="ctr">
              <a:spcBef>
                <a:spcPts val="0"/>
              </a:spcBef>
              <a:buSzPts val="1800"/>
              <a:buNone/>
            </a:pPr>
            <a:r>
              <a:rPr lang="fr-FR" sz="4400" b="1" dirty="0">
                <a:solidFill>
                  <a:srgbClr val="077007"/>
                </a:solidFill>
                <a:latin typeface="Calibri"/>
                <a:ea typeface="Calibri"/>
                <a:cs typeface="Calibri"/>
                <a:sym typeface="Calibri"/>
              </a:rPr>
              <a:t>Atelier 2..</a:t>
            </a:r>
          </a:p>
        </p:txBody>
      </p:sp>
    </p:spTree>
    <p:extLst>
      <p:ext uri="{BB962C8B-B14F-4D97-AF65-F5344CB8AC3E}">
        <p14:creationId xmlns:p14="http://schemas.microsoft.com/office/powerpoint/2010/main" val="36054206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8" descr="Picture 2"/>
          <p:cNvPicPr preferRelativeResize="0"/>
          <p:nvPr/>
        </p:nvPicPr>
        <p:blipFill rotWithShape="1">
          <a:blip r:embed="rId3">
            <a:alphaModFix/>
          </a:blip>
          <a:srcRect/>
          <a:stretch/>
        </p:blipFill>
        <p:spPr>
          <a:xfrm>
            <a:off x="-3894" y="-28242"/>
            <a:ext cx="12652622" cy="6886242"/>
          </a:xfrm>
          <a:prstGeom prst="rect">
            <a:avLst/>
          </a:prstGeom>
          <a:noFill/>
          <a:ln>
            <a:noFill/>
          </a:ln>
        </p:spPr>
      </p:pic>
      <p:sp>
        <p:nvSpPr>
          <p:cNvPr id="134" name="Google Shape;134;p8"/>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endParaRPr/>
          </a:p>
        </p:txBody>
      </p:sp>
      <p:pic>
        <p:nvPicPr>
          <p:cNvPr id="135" name="Google Shape;135;p8" descr="Image 10"/>
          <p:cNvPicPr preferRelativeResize="0"/>
          <p:nvPr/>
        </p:nvPicPr>
        <p:blipFill rotWithShape="1">
          <a:blip r:embed="rId4">
            <a:alphaModFix/>
          </a:blip>
          <a:srcRect/>
          <a:stretch/>
        </p:blipFill>
        <p:spPr>
          <a:xfrm>
            <a:off x="2111113" y="3148635"/>
            <a:ext cx="585321" cy="579782"/>
          </a:xfrm>
          <a:prstGeom prst="rect">
            <a:avLst/>
          </a:prstGeom>
          <a:noFill/>
          <a:ln>
            <a:noFill/>
          </a:ln>
        </p:spPr>
      </p:pic>
      <p:sp>
        <p:nvSpPr>
          <p:cNvPr id="136" name="Google Shape;136;p8"/>
          <p:cNvSpPr txBox="1"/>
          <p:nvPr/>
        </p:nvSpPr>
        <p:spPr>
          <a:xfrm>
            <a:off x="2611179" y="3154981"/>
            <a:ext cx="9239272" cy="70169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000000"/>
              </a:buClr>
              <a:buSzPts val="4400"/>
              <a:buFont typeface="Calibri"/>
              <a:buNone/>
            </a:pPr>
            <a:r>
              <a:rPr lang="fr-FR" sz="4400" b="1" i="0" u="none" strike="noStrike" cap="none" dirty="0">
                <a:solidFill>
                  <a:srgbClr val="000000"/>
                </a:solidFill>
                <a:latin typeface="Calibri"/>
                <a:ea typeface="Calibri"/>
                <a:cs typeface="Calibri"/>
                <a:sym typeface="Calibri"/>
              </a:rPr>
              <a:t>Merci pour votre attention</a:t>
            </a:r>
            <a:endParaRPr dirty="0"/>
          </a:p>
        </p:txBody>
      </p:sp>
      <p:sp>
        <p:nvSpPr>
          <p:cNvPr id="137" name="Google Shape;137;p8"/>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49</a:t>
            </a:fld>
            <a:endParaRPr/>
          </a:p>
        </p:txBody>
      </p:sp>
      <p:pic>
        <p:nvPicPr>
          <p:cNvPr id="138" name="Google Shape;138;p8" descr="Picture 3"/>
          <p:cNvPicPr preferRelativeResize="0"/>
          <p:nvPr/>
        </p:nvPicPr>
        <p:blipFill rotWithShape="1">
          <a:blip r:embed="rId5">
            <a:alphaModFix/>
          </a:blip>
          <a:srcRect/>
          <a:stretch/>
        </p:blipFill>
        <p:spPr>
          <a:xfrm flipH="1">
            <a:off x="8558979" y="-41780"/>
            <a:ext cx="3978841" cy="2344124"/>
          </a:xfrm>
          <a:prstGeom prst="rect">
            <a:avLst/>
          </a:prstGeom>
          <a:noFill/>
          <a:ln>
            <a:noFill/>
          </a:ln>
        </p:spPr>
      </p:pic>
      <p:pic>
        <p:nvPicPr>
          <p:cNvPr id="139" name="Google Shape;139;p8"/>
          <p:cNvPicPr preferRelativeResize="0"/>
          <p:nvPr/>
        </p:nvPicPr>
        <p:blipFill>
          <a:blip r:embed="rId6">
            <a:alphaModFix/>
          </a:blip>
          <a:stretch>
            <a:fillRect/>
          </a:stretch>
        </p:blipFill>
        <p:spPr>
          <a:xfrm>
            <a:off x="9965100" y="6283412"/>
            <a:ext cx="1087675" cy="39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D:\esprit 2014\ESPRIT 2014\charte essprit 2014\logo-espr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2225" y="6323013"/>
            <a:ext cx="1143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p:txBody>
          <a:bodyPr>
            <a:normAutofit/>
          </a:bodyPr>
          <a:lstStyle/>
          <a:p>
            <a:pPr>
              <a:buClr>
                <a:schemeClr val="dk1"/>
              </a:buClr>
              <a:buSzPts val="4400"/>
            </a:pPr>
            <a:r>
              <a:rPr lang="fr-FR" dirty="0">
                <a:solidFill>
                  <a:srgbClr val="000000"/>
                </a:solidFill>
                <a:latin typeface="+mn-lt"/>
                <a:ea typeface="+mn-ea"/>
                <a:cs typeface="Calibri"/>
              </a:rPr>
              <a:t>   </a:t>
            </a:r>
            <a:r>
              <a:rPr lang="fr-FR" dirty="0">
                <a:solidFill>
                  <a:srgbClr val="000000"/>
                </a:solidFill>
                <a:latin typeface="Calibri" panose="020F0502020204030204" pitchFamily="34" charset="0"/>
                <a:ea typeface="+mn-ea"/>
              </a:rPr>
              <a:t>Contrôleur </a:t>
            </a:r>
          </a:p>
        </p:txBody>
      </p:sp>
      <p:sp>
        <p:nvSpPr>
          <p:cNvPr id="4" name="Espace réservé du texte 3"/>
          <p:cNvSpPr>
            <a:spLocks noGrp="1"/>
          </p:cNvSpPr>
          <p:nvPr>
            <p:ph type="body" idx="1"/>
          </p:nvPr>
        </p:nvSpPr>
        <p:spPr/>
        <p:txBody>
          <a:bodyPr/>
          <a:lstStyle/>
          <a:p>
            <a:endParaRPr lang="fr-FR"/>
          </a:p>
        </p:txBody>
      </p:sp>
      <p:pic>
        <p:nvPicPr>
          <p:cNvPr id="4098" name="Picture 2" descr="http://laravel.sillo.org/wp-content/uploads/2017/09/Capture-47.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1147" y="2479360"/>
            <a:ext cx="5972175" cy="30861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laravel.sillo.org/wp-content/uploads/2020/09/Capture-26.p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94710" y="1924048"/>
            <a:ext cx="3981450" cy="3695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18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7"/>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r>
              <a:rPr lang="fr-FR" dirty="0"/>
              <a:t>   Contrôleur</a:t>
            </a:r>
            <a:endParaRPr dirty="0">
              <a:solidFill>
                <a:schemeClr val="dk1"/>
              </a:solidFill>
              <a:latin typeface="Calibri"/>
              <a:ea typeface="Calibri"/>
              <a:cs typeface="Calibri"/>
              <a:sym typeface="Calibri"/>
            </a:endParaRPr>
          </a:p>
        </p:txBody>
      </p:sp>
      <p:sp>
        <p:nvSpPr>
          <p:cNvPr id="137" name="Google Shape;137;p7"/>
          <p:cNvSpPr txBox="1">
            <a:spLocks noGrp="1"/>
          </p:cNvSpPr>
          <p:nvPr>
            <p:ph type="body" idx="1"/>
          </p:nvPr>
        </p:nvSpPr>
        <p:spPr>
          <a:prstGeom prst="rect">
            <a:avLst/>
          </a:prstGeom>
          <a:noFill/>
          <a:ln>
            <a:noFill/>
          </a:ln>
        </p:spPr>
        <p:txBody>
          <a:bodyPr spcFirstLastPara="1" vert="horz" wrap="square" lIns="91425" tIns="45700" rIns="91425" bIns="45700" rtlCol="0" anchor="t" anchorCtr="0">
            <a:normAutofit fontScale="85000" lnSpcReduction="20000"/>
          </a:bodyPr>
          <a:lstStyle/>
          <a:p>
            <a:pPr>
              <a:lnSpc>
                <a:spcPct val="150000"/>
              </a:lnSpc>
            </a:pPr>
            <a:r>
              <a:rPr lang="fr-FR" sz="3200" dirty="0">
                <a:solidFill>
                  <a:srgbClr val="C00000"/>
                </a:solidFill>
                <a:latin typeface="source-code-pro"/>
              </a:rPr>
              <a:t>Artisan</a:t>
            </a:r>
            <a:r>
              <a:rPr lang="fr-FR" sz="3200" dirty="0"/>
              <a:t> : outil en ligne de Laravel pour des tâches de gestion, fournit un certain nombre de commandes utiles qui peuvent vous aider à construire votre application</a:t>
            </a:r>
          </a:p>
          <a:p>
            <a:pPr marL="0" indent="0" algn="ctr">
              <a:lnSpc>
                <a:spcPct val="150000"/>
              </a:lnSpc>
              <a:buNone/>
            </a:pPr>
            <a:r>
              <a:rPr lang="fr-FR" altLang="en-US" sz="3200" dirty="0">
                <a:solidFill>
                  <a:srgbClr val="090910"/>
                </a:solidFill>
                <a:latin typeface="source-code-pro"/>
              </a:rPr>
              <a:t> </a:t>
            </a:r>
            <a:r>
              <a:rPr lang="fr-FR" altLang="en-US" sz="3200" dirty="0" err="1">
                <a:solidFill>
                  <a:srgbClr val="090910"/>
                </a:solidFill>
                <a:latin typeface="source-code-pro"/>
              </a:rPr>
              <a:t>php</a:t>
            </a:r>
            <a:r>
              <a:rPr lang="fr-FR" altLang="en-US" sz="3200" dirty="0">
                <a:solidFill>
                  <a:srgbClr val="090910"/>
                </a:solidFill>
                <a:latin typeface="source-code-pro"/>
              </a:rPr>
              <a:t> artisan </a:t>
            </a:r>
            <a:r>
              <a:rPr lang="fr-FR" altLang="en-US" sz="3200" dirty="0" err="1">
                <a:solidFill>
                  <a:srgbClr val="090910"/>
                </a:solidFill>
                <a:latin typeface="source-code-pro"/>
              </a:rPr>
              <a:t>list</a:t>
            </a:r>
            <a:r>
              <a:rPr lang="fr-FR" altLang="en-US" sz="3200" dirty="0">
                <a:solidFill>
                  <a:srgbClr val="090910"/>
                </a:solidFill>
                <a:latin typeface="source-code-pro"/>
              </a:rPr>
              <a:t> </a:t>
            </a:r>
          </a:p>
          <a:p>
            <a:pPr>
              <a:lnSpc>
                <a:spcPct val="150000"/>
              </a:lnSpc>
            </a:pPr>
            <a:r>
              <a:rPr lang="fr-FR" sz="3200" dirty="0"/>
              <a:t>Pour générer un contrôleur via la console, vous pouvez utiliser le </a:t>
            </a:r>
            <a:r>
              <a:rPr lang="fr-FR" sz="3200" dirty="0" err="1"/>
              <a:t>make:controller</a:t>
            </a:r>
            <a:r>
              <a:rPr lang="fr-FR" sz="3200" dirty="0"/>
              <a:t> de l’artisan commande</a:t>
            </a:r>
          </a:p>
          <a:p>
            <a:pPr marL="0" indent="0" algn="ctr">
              <a:lnSpc>
                <a:spcPct val="150000"/>
              </a:lnSpc>
              <a:buNone/>
            </a:pPr>
            <a:r>
              <a:rPr lang="fr-FR" altLang="en-US" sz="3200" dirty="0" err="1">
                <a:solidFill>
                  <a:srgbClr val="090910"/>
                </a:solidFill>
                <a:latin typeface="source-code-pro"/>
              </a:rPr>
              <a:t>php</a:t>
            </a:r>
            <a:r>
              <a:rPr lang="fr-FR" altLang="en-US" sz="3200" dirty="0">
                <a:solidFill>
                  <a:srgbClr val="090910"/>
                </a:solidFill>
                <a:latin typeface="source-code-pro"/>
              </a:rPr>
              <a:t> artisan </a:t>
            </a:r>
            <a:r>
              <a:rPr lang="fr-FR" altLang="en-US" sz="3200" dirty="0" err="1">
                <a:solidFill>
                  <a:srgbClr val="090910"/>
                </a:solidFill>
                <a:latin typeface="source-code-pro"/>
              </a:rPr>
              <a:t>make:controller</a:t>
            </a:r>
            <a:r>
              <a:rPr lang="fr-FR" altLang="en-US" sz="3200" dirty="0">
                <a:solidFill>
                  <a:srgbClr val="090910"/>
                </a:solidFill>
                <a:latin typeface="source-code-pro"/>
              </a:rPr>
              <a:t> </a:t>
            </a:r>
            <a:r>
              <a:rPr lang="fr-FR" altLang="en-US" sz="3200" dirty="0" err="1">
                <a:solidFill>
                  <a:srgbClr val="090910"/>
                </a:solidFill>
                <a:latin typeface="source-code-pro"/>
              </a:rPr>
              <a:t>TestController</a:t>
            </a:r>
            <a:endParaRPr lang="fr-FR" altLang="en-US" sz="3200" dirty="0">
              <a:solidFill>
                <a:srgbClr val="090910"/>
              </a:solidFill>
              <a:latin typeface="source-code-pro"/>
            </a:endParaRPr>
          </a:p>
          <a:p>
            <a:pPr marL="0" indent="0" algn="ctr">
              <a:lnSpc>
                <a:spcPct val="150000"/>
              </a:lnSpc>
              <a:buNone/>
            </a:pPr>
            <a:endParaRPr lang="fr-FR" sz="3200" dirty="0"/>
          </a:p>
          <a:p>
            <a:pPr>
              <a:lnSpc>
                <a:spcPct val="150000"/>
              </a:lnSpc>
            </a:pPr>
            <a:endParaRPr lang="fr-FR" sz="3200" b="1" dirty="0">
              <a:solidFill>
                <a:schemeClr val="dk1"/>
              </a:solidFill>
              <a:ea typeface="Calibri"/>
              <a:cs typeface="Calibri"/>
              <a:sym typeface="Calibri"/>
            </a:endParaRPr>
          </a:p>
          <a:p>
            <a:pPr marL="342900" indent="-139700">
              <a:lnSpc>
                <a:spcPct val="150000"/>
              </a:lnSpc>
              <a:spcBef>
                <a:spcPts val="640"/>
              </a:spcBef>
              <a:buClr>
                <a:schemeClr val="dk1"/>
              </a:buClr>
              <a:buSzPts val="3200"/>
              <a:buNone/>
            </a:pPr>
            <a:endParaRPr sz="3200" b="1" dirty="0">
              <a:solidFill>
                <a:schemeClr val="dk1"/>
              </a:solidFill>
              <a:latin typeface="Calibri"/>
              <a:ea typeface="Calibri"/>
              <a:cs typeface="Calibri"/>
              <a:sym typeface="Calibri"/>
            </a:endParaRPr>
          </a:p>
        </p:txBody>
      </p:sp>
      <p:pic>
        <p:nvPicPr>
          <p:cNvPr id="131" name="Google Shape;131;p7" descr="D:\esprit 2014\ESPRIT 2014\charte essprit 2014\logo-esprit.png"/>
          <p:cNvPicPr preferRelativeResize="0"/>
          <p:nvPr/>
        </p:nvPicPr>
        <p:blipFill rotWithShape="1">
          <a:blip r:embed="rId3">
            <a:alphaModFix/>
          </a:blip>
          <a:srcRect/>
          <a:stretch/>
        </p:blipFill>
        <p:spPr>
          <a:xfrm>
            <a:off x="10909300" y="6338888"/>
            <a:ext cx="1143000" cy="431800"/>
          </a:xfrm>
          <a:prstGeom prst="rect">
            <a:avLst/>
          </a:prstGeom>
          <a:noFill/>
          <a:ln>
            <a:noFill/>
          </a:ln>
        </p:spPr>
      </p:pic>
      <p:sp>
        <p:nvSpPr>
          <p:cNvPr id="133" name="Google Shape;13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6</a:t>
            </a:fld>
            <a:endParaRPr/>
          </a:p>
        </p:txBody>
      </p:sp>
    </p:spTree>
    <p:extLst>
      <p:ext uri="{BB962C8B-B14F-4D97-AF65-F5344CB8AC3E}">
        <p14:creationId xmlns:p14="http://schemas.microsoft.com/office/powerpoint/2010/main" val="2448095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7"/>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r>
              <a:rPr lang="fr-FR" dirty="0"/>
              <a:t>   Contrôleur</a:t>
            </a:r>
            <a:endParaRPr dirty="0">
              <a:solidFill>
                <a:schemeClr val="dk1"/>
              </a:solidFill>
              <a:latin typeface="Calibri"/>
              <a:ea typeface="Calibri"/>
              <a:cs typeface="Calibri"/>
              <a:sym typeface="Calibri"/>
            </a:endParaRPr>
          </a:p>
        </p:txBody>
      </p:sp>
      <p:sp>
        <p:nvSpPr>
          <p:cNvPr id="137" name="Google Shape;137;p7"/>
          <p:cNvSpPr txBox="1">
            <a:spLocks noGrp="1"/>
          </p:cNvSpPr>
          <p:nvPr>
            <p:ph type="body" idx="1"/>
          </p:nvPr>
        </p:nvSpPr>
        <p:spPr>
          <a:xfrm>
            <a:off x="838200" y="1227054"/>
            <a:ext cx="6701589" cy="5494421"/>
          </a:xfrm>
          <a:prstGeom prst="rect">
            <a:avLst/>
          </a:prstGeom>
          <a:noFill/>
          <a:ln>
            <a:noFill/>
          </a:ln>
        </p:spPr>
        <p:txBody>
          <a:bodyPr spcFirstLastPara="1" vert="horz" wrap="square" lIns="91425" tIns="45700" rIns="91425" bIns="45700" rtlCol="0" anchor="t" anchorCtr="0">
            <a:normAutofit/>
          </a:bodyPr>
          <a:lstStyle/>
          <a:p>
            <a:pPr indent="-457200">
              <a:lnSpc>
                <a:spcPct val="150000"/>
              </a:lnSpc>
            </a:pPr>
            <a:r>
              <a:rPr lang="fr-FR" sz="3200" dirty="0"/>
              <a:t>le contrôleur hérite de la classe </a:t>
            </a:r>
            <a:r>
              <a:rPr lang="fr-FR" sz="3200" b="1" dirty="0">
                <a:solidFill>
                  <a:srgbClr val="C00000"/>
                </a:solidFill>
              </a:rPr>
              <a:t>Controller</a:t>
            </a:r>
            <a:r>
              <a:rPr lang="fr-FR" sz="3200" dirty="0">
                <a:solidFill>
                  <a:srgbClr val="C00000"/>
                </a:solidFill>
              </a:rPr>
              <a:t> </a:t>
            </a:r>
            <a:r>
              <a:rPr lang="fr-FR" sz="3200" dirty="0"/>
              <a:t>qui se trouve dans le même dossier et qui permet de factoriser des actions communes à tous les contrôleurs,</a:t>
            </a:r>
          </a:p>
          <a:p>
            <a:pPr marL="342900" indent="-139700">
              <a:lnSpc>
                <a:spcPct val="150000"/>
              </a:lnSpc>
              <a:spcBef>
                <a:spcPts val="640"/>
              </a:spcBef>
              <a:buClr>
                <a:schemeClr val="dk1"/>
              </a:buClr>
              <a:buSzPts val="3200"/>
              <a:buNone/>
            </a:pPr>
            <a:endParaRPr sz="3200" b="1" dirty="0">
              <a:solidFill>
                <a:schemeClr val="dk1"/>
              </a:solidFill>
              <a:latin typeface="Calibri"/>
              <a:ea typeface="Calibri"/>
              <a:cs typeface="Calibri"/>
              <a:sym typeface="Calibri"/>
            </a:endParaRPr>
          </a:p>
        </p:txBody>
      </p:sp>
      <p:pic>
        <p:nvPicPr>
          <p:cNvPr id="131" name="Google Shape;131;p7" descr="D:\esprit 2014\ESPRIT 2014\charte essprit 2014\logo-esprit.png"/>
          <p:cNvPicPr preferRelativeResize="0"/>
          <p:nvPr/>
        </p:nvPicPr>
        <p:blipFill rotWithShape="1">
          <a:blip r:embed="rId3">
            <a:alphaModFix/>
          </a:blip>
          <a:srcRect/>
          <a:stretch/>
        </p:blipFill>
        <p:spPr>
          <a:xfrm>
            <a:off x="10909300" y="6338888"/>
            <a:ext cx="1143000" cy="431800"/>
          </a:xfrm>
          <a:prstGeom prst="rect">
            <a:avLst/>
          </a:prstGeom>
          <a:noFill/>
          <a:ln>
            <a:noFill/>
          </a:ln>
        </p:spPr>
      </p:pic>
      <p:sp>
        <p:nvSpPr>
          <p:cNvPr id="133" name="Google Shape;13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7</a:t>
            </a:fld>
            <a:endParaRPr/>
          </a:p>
        </p:txBody>
      </p:sp>
      <p:pic>
        <p:nvPicPr>
          <p:cNvPr id="2" name="Image 1"/>
          <p:cNvPicPr>
            <a:picLocks noChangeAspect="1"/>
          </p:cNvPicPr>
          <p:nvPr/>
        </p:nvPicPr>
        <p:blipFill>
          <a:blip r:embed="rId4"/>
          <a:stretch>
            <a:fillRect/>
          </a:stretch>
        </p:blipFill>
        <p:spPr>
          <a:xfrm>
            <a:off x="5832475" y="4252912"/>
            <a:ext cx="5076825" cy="1895475"/>
          </a:xfrm>
          <a:prstGeom prst="rect">
            <a:avLst/>
          </a:prstGeom>
        </p:spPr>
      </p:pic>
    </p:spTree>
    <p:extLst>
      <p:ext uri="{BB962C8B-B14F-4D97-AF65-F5344CB8AC3E}">
        <p14:creationId xmlns:p14="http://schemas.microsoft.com/office/powerpoint/2010/main" val="3517215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7"/>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r>
              <a:rPr lang="fr-FR" dirty="0"/>
              <a:t>  Contrôleur : Les contrôleurs de ressources</a:t>
            </a:r>
            <a:endParaRPr dirty="0">
              <a:solidFill>
                <a:schemeClr val="dk1"/>
              </a:solidFill>
              <a:latin typeface="Calibri"/>
              <a:ea typeface="Calibri"/>
              <a:cs typeface="Calibri"/>
              <a:sym typeface="Calibri"/>
            </a:endParaRPr>
          </a:p>
        </p:txBody>
      </p:sp>
      <p:sp>
        <p:nvSpPr>
          <p:cNvPr id="137" name="Google Shape;137;p7"/>
          <p:cNvSpPr txBox="1">
            <a:spLocks noGrp="1"/>
          </p:cNvSpPr>
          <p:nvPr>
            <p:ph type="body" idx="1"/>
          </p:nvPr>
        </p:nvSpPr>
        <p:spPr>
          <a:xfrm>
            <a:off x="838200" y="1825625"/>
            <a:ext cx="11087100" cy="4351338"/>
          </a:xfrm>
          <a:prstGeom prst="rect">
            <a:avLst/>
          </a:prstGeom>
          <a:noFill/>
          <a:ln>
            <a:noFill/>
          </a:ln>
        </p:spPr>
        <p:txBody>
          <a:bodyPr spcFirstLastPara="1" vert="horz" wrap="square" lIns="91425" tIns="45700" rIns="91425" bIns="45700" rtlCol="0" anchor="t" anchorCtr="0">
            <a:normAutofit/>
          </a:bodyPr>
          <a:lstStyle/>
          <a:p>
            <a:r>
              <a:rPr lang="fr-FR" altLang="en-US" sz="3200" dirty="0"/>
              <a:t>Créer un contrôleur pour gérer les actions CRUD  avec des routes</a:t>
            </a:r>
          </a:p>
          <a:p>
            <a:pPr eaLnBrk="0" fontAlgn="ctr" hangingPunct="0">
              <a:lnSpc>
                <a:spcPct val="150000"/>
              </a:lnSpc>
              <a:spcBef>
                <a:spcPct val="0"/>
              </a:spcBef>
              <a:spcAft>
                <a:spcPct val="0"/>
              </a:spcAft>
            </a:pPr>
            <a:r>
              <a:rPr lang="fr-FR" altLang="en-US" sz="3200" dirty="0"/>
              <a:t>Utiliser l'option --</a:t>
            </a:r>
            <a:r>
              <a:rPr lang="fr-FR" altLang="en-US" sz="3200" dirty="0" err="1"/>
              <a:t>resource</a:t>
            </a:r>
            <a:r>
              <a:rPr lang="fr-FR" altLang="en-US" sz="3200" dirty="0"/>
              <a:t> de la commande </a:t>
            </a:r>
            <a:r>
              <a:rPr lang="fr-FR" altLang="en-US" sz="3200" dirty="0" err="1"/>
              <a:t>make:controller</a:t>
            </a:r>
            <a:r>
              <a:rPr lang="fr-FR" altLang="en-US" sz="3200" dirty="0"/>
              <a:t> </a:t>
            </a:r>
          </a:p>
          <a:p>
            <a:pPr marL="0" indent="0" algn="ctr" eaLnBrk="0" fontAlgn="ctr" hangingPunct="0">
              <a:lnSpc>
                <a:spcPct val="150000"/>
              </a:lnSpc>
              <a:spcBef>
                <a:spcPct val="0"/>
              </a:spcBef>
              <a:spcAft>
                <a:spcPct val="0"/>
              </a:spcAft>
              <a:buNone/>
            </a:pPr>
            <a:r>
              <a:rPr lang="fr-FR" altLang="en-US" b="1" dirty="0" err="1"/>
              <a:t>php</a:t>
            </a:r>
            <a:r>
              <a:rPr lang="fr-FR" altLang="en-US" b="1" dirty="0"/>
              <a:t> artisan </a:t>
            </a:r>
            <a:r>
              <a:rPr lang="fr-FR" altLang="en-US" b="1" dirty="0" err="1"/>
              <a:t>make:controller</a:t>
            </a:r>
            <a:r>
              <a:rPr lang="fr-FR" altLang="en-US" b="1" dirty="0"/>
              <a:t> </a:t>
            </a:r>
            <a:r>
              <a:rPr lang="fr-FR" altLang="en-US" b="1" dirty="0" err="1"/>
              <a:t>TestController</a:t>
            </a:r>
            <a:r>
              <a:rPr lang="fr-FR" altLang="en-US" b="1" dirty="0"/>
              <a:t> --</a:t>
            </a:r>
            <a:r>
              <a:rPr lang="fr-FR" altLang="en-US" b="1" dirty="0" err="1"/>
              <a:t>resource</a:t>
            </a:r>
            <a:endParaRPr lang="en-US" b="1" dirty="0"/>
          </a:p>
          <a:p>
            <a:pPr marL="342900" indent="-139700">
              <a:lnSpc>
                <a:spcPct val="150000"/>
              </a:lnSpc>
              <a:spcBef>
                <a:spcPts val="640"/>
              </a:spcBef>
              <a:buClr>
                <a:schemeClr val="dk1"/>
              </a:buClr>
              <a:buSzPts val="3200"/>
              <a:buNone/>
            </a:pPr>
            <a:endParaRPr sz="3200" b="1" dirty="0">
              <a:solidFill>
                <a:schemeClr val="dk1"/>
              </a:solidFill>
              <a:latin typeface="Calibri"/>
              <a:ea typeface="Calibri"/>
              <a:cs typeface="Calibri"/>
              <a:sym typeface="Calibri"/>
            </a:endParaRPr>
          </a:p>
        </p:txBody>
      </p:sp>
      <p:pic>
        <p:nvPicPr>
          <p:cNvPr id="131" name="Google Shape;131;p7" descr="D:\esprit 2014\ESPRIT 2014\charte essprit 2014\logo-esprit.png"/>
          <p:cNvPicPr preferRelativeResize="0"/>
          <p:nvPr/>
        </p:nvPicPr>
        <p:blipFill rotWithShape="1">
          <a:blip r:embed="rId3">
            <a:alphaModFix/>
          </a:blip>
          <a:srcRect/>
          <a:stretch/>
        </p:blipFill>
        <p:spPr>
          <a:xfrm>
            <a:off x="10782300" y="6311900"/>
            <a:ext cx="1143000" cy="431800"/>
          </a:xfrm>
          <a:prstGeom prst="rect">
            <a:avLst/>
          </a:prstGeom>
          <a:noFill/>
          <a:ln>
            <a:noFill/>
          </a:ln>
        </p:spPr>
      </p:pic>
      <p:sp>
        <p:nvSpPr>
          <p:cNvPr id="133" name="Google Shape;13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8</a:t>
            </a:fld>
            <a:endParaRPr/>
          </a:p>
        </p:txBody>
      </p:sp>
      <p:pic>
        <p:nvPicPr>
          <p:cNvPr id="134" name="Google Shape;134;p7"/>
          <p:cNvPicPr preferRelativeResize="0"/>
          <p:nvPr/>
        </p:nvPicPr>
        <p:blipFill rotWithShape="1">
          <a:blip r:embed="rId4">
            <a:alphaModFix/>
          </a:blip>
          <a:srcRect/>
          <a:stretch/>
        </p:blipFill>
        <p:spPr>
          <a:xfrm>
            <a:off x="2382838" y="2073275"/>
            <a:ext cx="7145337" cy="3998912"/>
          </a:xfrm>
          <a:prstGeom prst="rect">
            <a:avLst/>
          </a:prstGeom>
          <a:noFill/>
          <a:ln>
            <a:noFill/>
          </a:ln>
        </p:spPr>
      </p:pic>
      <p:sp>
        <p:nvSpPr>
          <p:cNvPr id="2" name="Rectangle 2"/>
          <p:cNvSpPr>
            <a:spLocks noChangeArrowheads="1"/>
          </p:cNvSpPr>
          <p:nvPr/>
        </p:nvSpPr>
        <p:spPr bwMode="auto">
          <a:xfrm>
            <a:off x="0" y="-248711"/>
            <a:ext cx="65" cy="954622"/>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2456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3"/>
          <p:cNvSpPr/>
          <p:nvPr/>
        </p:nvSpPr>
        <p:spPr>
          <a:xfrm>
            <a:off x="0" y="-28242"/>
            <a:ext cx="12192000" cy="6886242"/>
          </a:xfrm>
          <a:prstGeom prst="rect">
            <a:avLst/>
          </a:prstGeom>
          <a:solidFill>
            <a:srgbClr val="9E0000"/>
          </a:solid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86" name="Google Shape;86;p3" descr="Picture 7"/>
          <p:cNvPicPr preferRelativeResize="0"/>
          <p:nvPr/>
        </p:nvPicPr>
        <p:blipFill rotWithShape="1">
          <a:blip r:embed="rId3">
            <a:alphaModFix/>
          </a:blip>
          <a:srcRect/>
          <a:stretch/>
        </p:blipFill>
        <p:spPr>
          <a:xfrm flipH="1">
            <a:off x="9345203" y="22220"/>
            <a:ext cx="2832470" cy="1949130"/>
          </a:xfrm>
          <a:prstGeom prst="rect">
            <a:avLst/>
          </a:prstGeom>
          <a:noFill/>
          <a:ln>
            <a:noFill/>
          </a:ln>
        </p:spPr>
      </p:pic>
      <p:sp>
        <p:nvSpPr>
          <p:cNvPr id="87" name="Google Shape;87;p3"/>
          <p:cNvSpPr txBox="1"/>
          <p:nvPr/>
        </p:nvSpPr>
        <p:spPr>
          <a:xfrm>
            <a:off x="1166213" y="3441185"/>
            <a:ext cx="9096781" cy="923289"/>
          </a:xfrm>
          <a:prstGeom prst="rect">
            <a:avLst/>
          </a:prstGeom>
          <a:noFill/>
          <a:ln>
            <a:noFill/>
          </a:ln>
        </p:spPr>
        <p:txBody>
          <a:bodyPr spcFirstLastPara="1" wrap="square" lIns="45700" tIns="45700" rIns="45700" bIns="45700" anchor="ctr" anchorCtr="0">
            <a:spAutoFit/>
          </a:bodyPr>
          <a:lstStyle/>
          <a:p>
            <a:pPr algn="ctr">
              <a:buClr>
                <a:schemeClr val="lt1"/>
              </a:buClr>
              <a:buSzPts val="5400"/>
            </a:pPr>
            <a:r>
              <a:rPr lang="fr-FR" sz="5400" b="1" dirty="0">
                <a:solidFill>
                  <a:schemeClr val="lt1"/>
                </a:solidFill>
                <a:latin typeface="Calibri"/>
                <a:ea typeface="Calibri"/>
                <a:cs typeface="Calibri"/>
                <a:sym typeface="Calibri"/>
              </a:rPr>
              <a:t>Route</a:t>
            </a:r>
          </a:p>
        </p:txBody>
      </p:sp>
      <p:sp>
        <p:nvSpPr>
          <p:cNvPr id="88" name="Google Shape;88;p3"/>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9</a:t>
            </a:fld>
            <a:endParaRPr/>
          </a:p>
        </p:txBody>
      </p:sp>
    </p:spTree>
    <p:extLst>
      <p:ext uri="{BB962C8B-B14F-4D97-AF65-F5344CB8AC3E}">
        <p14:creationId xmlns:p14="http://schemas.microsoft.com/office/powerpoint/2010/main" val="232949167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844</TotalTime>
  <Words>2161</Words>
  <Application>Microsoft Office PowerPoint</Application>
  <PresentationFormat>Grand écran</PresentationFormat>
  <Paragraphs>313</Paragraphs>
  <Slides>49</Slides>
  <Notes>38</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49</vt:i4>
      </vt:variant>
    </vt:vector>
  </HeadingPairs>
  <TitlesOfParts>
    <vt:vector size="58" baseType="lpstr">
      <vt:lpstr>Arial</vt:lpstr>
      <vt:lpstr>Calibri</vt:lpstr>
      <vt:lpstr>Courier New</vt:lpstr>
      <vt:lpstr>Merriweather</vt:lpstr>
      <vt:lpstr>Montserrat</vt:lpstr>
      <vt:lpstr>source-code-pro</vt:lpstr>
      <vt:lpstr>ui-sans-serif</vt:lpstr>
      <vt:lpstr>Wingdings</vt:lpstr>
      <vt:lpstr>Office Theme</vt:lpstr>
      <vt:lpstr>Présentation PowerPoint</vt:lpstr>
      <vt:lpstr>Présentation PowerPoint</vt:lpstr>
      <vt:lpstr>Présentation PowerPoint</vt:lpstr>
      <vt:lpstr>     Contrôleur</vt:lpstr>
      <vt:lpstr>   Contrôleur </vt:lpstr>
      <vt:lpstr>   Contrôleur</vt:lpstr>
      <vt:lpstr>   Contrôleur</vt:lpstr>
      <vt:lpstr>  Contrôleur : Les contrôleurs de ressources</vt:lpstr>
      <vt:lpstr>Présentation PowerPoint</vt:lpstr>
      <vt:lpstr>   Route</vt:lpstr>
      <vt:lpstr>   Route : Les méthodes </vt:lpstr>
      <vt:lpstr>   Route </vt:lpstr>
      <vt:lpstr>   Route</vt:lpstr>
      <vt:lpstr>     Route de base </vt:lpstr>
      <vt:lpstr>    Route Nommée </vt:lpstr>
      <vt:lpstr>     Route paramétrée</vt:lpstr>
      <vt:lpstr>    Route :  Paramètres facultatifs</vt:lpstr>
      <vt:lpstr>     Redirection  des routes</vt:lpstr>
      <vt:lpstr>    Liaison Contrôlleur-Route</vt:lpstr>
      <vt:lpstr>Présentation PowerPoint</vt:lpstr>
      <vt:lpstr>  Le middleware</vt:lpstr>
      <vt:lpstr>   Le middleware </vt:lpstr>
      <vt:lpstr>   Le middleware</vt:lpstr>
      <vt:lpstr>   Le middleware</vt:lpstr>
      <vt:lpstr>    le middleware</vt:lpstr>
      <vt:lpstr>    Le middleware </vt:lpstr>
      <vt:lpstr>   Le middleware</vt:lpstr>
      <vt:lpstr>   Le middleware </vt:lpstr>
      <vt:lpstr>Présentation PowerPoint</vt:lpstr>
      <vt:lpstr>Présentation PowerPoint</vt:lpstr>
      <vt:lpstr>Moteur de template </vt:lpstr>
      <vt:lpstr>Moteur de Template</vt:lpstr>
      <vt:lpstr>Blade </vt:lpstr>
      <vt:lpstr>   Blade  </vt:lpstr>
      <vt:lpstr>Blade</vt:lpstr>
      <vt:lpstr>  Blade</vt:lpstr>
      <vt:lpstr>Présentation PowerPoint</vt:lpstr>
      <vt:lpstr>Présentation PowerPoint</vt:lpstr>
      <vt:lpstr>    Blade</vt:lpstr>
      <vt:lpstr>   Blade</vt:lpstr>
      <vt:lpstr>Présentation PowerPoint</vt:lpstr>
      <vt:lpstr>Présentation PowerPoint</vt:lpstr>
      <vt:lpstr>   Fournisseur de services</vt:lpstr>
      <vt:lpstr>Présentation PowerPoint</vt:lpstr>
      <vt:lpstr>   Les façades </vt:lpstr>
      <vt:lpstr>   Les façades </vt:lpstr>
      <vt:lpstr>Déroulement d’une application Laravel 9</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bettaieb lamjed</dc:creator>
  <cp:lastModifiedBy>سميّة Soumaya</cp:lastModifiedBy>
  <cp:revision>203</cp:revision>
  <dcterms:created xsi:type="dcterms:W3CDTF">2019-12-23T07:08:45Z</dcterms:created>
  <dcterms:modified xsi:type="dcterms:W3CDTF">2023-09-13T16:05:45Z</dcterms:modified>
</cp:coreProperties>
</file>