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65" r:id="rId4"/>
    <p:sldId id="261" r:id="rId5"/>
    <p:sldId id="269" r:id="rId6"/>
    <p:sldId id="264" r:id="rId7"/>
    <p:sldId id="270" r:id="rId8"/>
    <p:sldId id="271" r:id="rId9"/>
    <p:sldId id="272" r:id="rId10"/>
    <p:sldId id="273" r:id="rId11"/>
    <p:sldId id="336" r:id="rId12"/>
    <p:sldId id="276" r:id="rId13"/>
    <p:sldId id="277" r:id="rId14"/>
    <p:sldId id="278" r:id="rId15"/>
    <p:sldId id="279" r:id="rId16"/>
    <p:sldId id="280" r:id="rId17"/>
    <p:sldId id="281" r:id="rId18"/>
    <p:sldId id="337" r:id="rId19"/>
    <p:sldId id="282" r:id="rId20"/>
    <p:sldId id="283" r:id="rId21"/>
    <p:sldId id="284" r:id="rId22"/>
    <p:sldId id="321" r:id="rId23"/>
    <p:sldId id="285" r:id="rId24"/>
    <p:sldId id="286" r:id="rId25"/>
    <p:sldId id="287" r:id="rId26"/>
    <p:sldId id="330" r:id="rId27"/>
    <p:sldId id="331" r:id="rId28"/>
    <p:sldId id="332" r:id="rId29"/>
    <p:sldId id="333" r:id="rId30"/>
    <p:sldId id="334" r:id="rId31"/>
    <p:sldId id="289" r:id="rId32"/>
    <p:sldId id="268" r:id="rId33"/>
    <p:sldId id="327" r:id="rId34"/>
    <p:sldId id="335" r:id="rId35"/>
    <p:sldId id="288" r:id="rId36"/>
    <p:sldId id="290" r:id="rId37"/>
    <p:sldId id="267" r:id="rId38"/>
    <p:sldId id="291" r:id="rId39"/>
    <p:sldId id="266" r:id="rId40"/>
    <p:sldId id="292" r:id="rId41"/>
    <p:sldId id="293" r:id="rId42"/>
    <p:sldId id="294" r:id="rId43"/>
    <p:sldId id="297" r:id="rId44"/>
    <p:sldId id="322" r:id="rId45"/>
    <p:sldId id="329" r:id="rId46"/>
    <p:sldId id="295" r:id="rId47"/>
    <p:sldId id="299" r:id="rId48"/>
    <p:sldId id="300" r:id="rId49"/>
    <p:sldId id="301" r:id="rId50"/>
    <p:sldId id="302" r:id="rId51"/>
    <p:sldId id="303" r:id="rId52"/>
    <p:sldId id="298" r:id="rId53"/>
    <p:sldId id="305" r:id="rId54"/>
    <p:sldId id="306" r:id="rId55"/>
    <p:sldId id="307" r:id="rId56"/>
    <p:sldId id="308" r:id="rId57"/>
    <p:sldId id="309" r:id="rId58"/>
    <p:sldId id="304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38" r:id="rId68"/>
    <p:sldId id="263" r:id="rId69"/>
    <p:sldId id="324" r:id="rId7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67903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Logo EUR-ACE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506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00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65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Taille 54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89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87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868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698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8096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881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36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09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2995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188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947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504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042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2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2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939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921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38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33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647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5195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18752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5361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21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958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2361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4641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809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9347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14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677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090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49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949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63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7127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7174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496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95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72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8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23315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11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3580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7234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5178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9058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5302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9694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9414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14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67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9368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9680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0428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4538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3025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1699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4265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054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13661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13661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492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36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55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77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jp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1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sillo.org/wp-content/uploads/2020/09/Capture-decran-2020-09-23-184039.pn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.com/docs/master/collections#method-all" TargetMode="External"/><Relationship Id="rId3" Type="http://schemas.openxmlformats.org/officeDocument/2006/relationships/image" Target="../media/image11.jpg"/><Relationship Id="rId7" Type="http://schemas.openxmlformats.org/officeDocument/2006/relationships/hyperlink" Target="https://laravel.com/docs/master/eloquent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hyperlink" Target="https://laravel.com/docs/master/collections#method-all" TargetMode="External"/><Relationship Id="rId3" Type="http://schemas.openxmlformats.org/officeDocument/2006/relationships/image" Target="../media/image11.jpg"/><Relationship Id="rId7" Type="http://schemas.openxmlformats.org/officeDocument/2006/relationships/hyperlink" Target="https://laravel.com/docs/master/eloquent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 dirty="0"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6;p1"/>
          <p:cNvSpPr txBox="1"/>
          <p:nvPr/>
        </p:nvSpPr>
        <p:spPr>
          <a:xfrm>
            <a:off x="810274" y="2338625"/>
            <a:ext cx="9738125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 9: Base de donnée &amp; ORM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4;p1"/>
          <p:cNvSpPr txBox="1"/>
          <p:nvPr/>
        </p:nvSpPr>
        <p:spPr>
          <a:xfrm>
            <a:off x="1809321" y="3324717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Arial"/>
              <a:buNone/>
            </a:pPr>
            <a:r>
              <a:rPr lang="fr-FR" sz="47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 Web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99;p1"/>
          <p:cNvSpPr txBox="1"/>
          <p:nvPr/>
        </p:nvSpPr>
        <p:spPr>
          <a:xfrm>
            <a:off x="3088490" y="5524498"/>
            <a:ext cx="6781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</a:t>
            </a:r>
            <a:r>
              <a:rPr lang="fr-F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2023/2024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8" y="4203092"/>
            <a:ext cx="1839785" cy="1334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Création de la base de données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213" y="1406061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7;p7"/>
          <p:cNvSpPr txBox="1"/>
          <p:nvPr/>
        </p:nvSpPr>
        <p:spPr>
          <a:xfrm>
            <a:off x="621640" y="1274267"/>
            <a:ext cx="8251212" cy="99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Remplacer le contenu du fichier 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dbcreate.php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 le code suivant: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0;p7"/>
          <p:cNvSpPr/>
          <p:nvPr/>
        </p:nvSpPr>
        <p:spPr>
          <a:xfrm>
            <a:off x="638426" y="2272327"/>
            <a:ext cx="8717948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App\Console\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Commands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Illuminate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\Console\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Illuminate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\Support\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Facades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dbcreate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The name and signature of the console command.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@var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*/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$signature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db:create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{name?}'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The console command description.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@var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*/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'Create a new MySQL database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based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on the database config file or the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provided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name'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Create a new command instance.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@return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*/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5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Création de la base de données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03;p8"/>
          <p:cNvSpPr/>
          <p:nvPr/>
        </p:nvSpPr>
        <p:spPr>
          <a:xfrm>
            <a:off x="390213" y="658603"/>
            <a:ext cx="11230326" cy="33239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/**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Execute the console command.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@return</a:t>
            </a: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6A9955"/>
                </a:solidFill>
                <a:latin typeface="Arial"/>
                <a:ea typeface="Arial"/>
                <a:cs typeface="Arial"/>
                <a:sym typeface="Arial"/>
              </a:rPr>
              <a:t>     */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schemaName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'name'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 ?: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database.connections.mysql.database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"database.connections.mysql.charset"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'utf8mb4'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$collation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"database.connections.mysql.collation"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'utf8mb4_unicode_ci'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database.connections.mysql.database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EXISTS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schemaName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CHARACTER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charset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COLLATE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$collation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;"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database.connections.mysql.database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=&gt;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schemaName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}}</a:t>
            </a:r>
            <a:endParaRPr dirty="0"/>
          </a:p>
        </p:txBody>
      </p:sp>
      <p:sp>
        <p:nvSpPr>
          <p:cNvPr id="9" name="Google Shape;214;p9"/>
          <p:cNvSpPr txBox="1"/>
          <p:nvPr/>
        </p:nvSpPr>
        <p:spPr>
          <a:xfrm>
            <a:off x="250254" y="4097970"/>
            <a:ext cx="10501052" cy="15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q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suffit, maintenant, de lancer la commande Artisan suivante: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db:create</a:t>
            </a:r>
            <a:endParaRPr lang="fr-FR" sz="2400" b="1" dirty="0"/>
          </a:p>
          <a:p>
            <a:pPr marL="342900" marR="0" lvl="0" indent="-3429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sz="2400" dirty="0"/>
              <a:t>Pour vérifier si vous avez bien créer cette commande , il suffit de taper la commande suivante:</a:t>
            </a:r>
          </a:p>
          <a:p>
            <a:pPr marR="0" lvl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</a:pPr>
            <a:r>
              <a:rPr lang="fr-FR" sz="2400" b="1" dirty="0" err="1"/>
              <a:t>php</a:t>
            </a:r>
            <a:r>
              <a:rPr lang="fr-FR" sz="2400" b="1" dirty="0"/>
              <a:t> artisan </a:t>
            </a:r>
            <a:r>
              <a:rPr lang="fr-FR" sz="2400" b="1" dirty="0" err="1"/>
              <a:t>list</a:t>
            </a:r>
            <a:endParaRPr lang="fr-FR" sz="2400" b="1" dirty="0"/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64D85F-3B06-7A82-4A95-2EDAAAF40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978" y="5784714"/>
            <a:ext cx="7709328" cy="89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2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Migration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4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40" y="-9326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1084779"/>
            <a:ext cx="11493304" cy="54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migration permet de créer et de mettre à jour </a:t>
            </a:r>
            <a:r>
              <a:rPr lang="fr-FR" sz="2400" dirty="0"/>
              <a:t>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schéma de base de données.</a:t>
            </a:r>
            <a:endParaRPr lang="fr-FR"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Elle permet de tracker les différents changements et évolutions de votre base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Lors de la création d’un projet laravel, 4 migrations sont présentes par défaut: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r-F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 err="1"/>
              <a:t>users</a:t>
            </a:r>
            <a:r>
              <a:rPr lang="fr-FR" sz="2400" dirty="0"/>
              <a:t> : c’est une migration de base pour créer une table des utilisateurs,</a:t>
            </a:r>
          </a:p>
          <a:p>
            <a:pPr marL="342900" lvl="0" indent="-342900"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 err="1"/>
              <a:t>password_resets</a:t>
            </a:r>
            <a:r>
              <a:rPr lang="fr-FR" sz="2400" dirty="0"/>
              <a:t> : c’est une migration liée à la précédente qui permet de gérer le renouvellement des mots de passe en toute sécurité,</a:t>
            </a:r>
          </a:p>
          <a:p>
            <a:pPr marL="342900" lvl="0" indent="-342900"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 err="1"/>
              <a:t>failed_jobs</a:t>
            </a:r>
            <a:r>
              <a:rPr lang="fr-FR" sz="2400" dirty="0"/>
              <a:t> : une migration qui concerne les queues,</a:t>
            </a:r>
          </a:p>
          <a:p>
            <a:pPr marL="342900" lvl="0" indent="-342900"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 err="1"/>
              <a:t>personal_access_tokens</a:t>
            </a:r>
            <a:r>
              <a:rPr lang="fr-FR" sz="2400" dirty="0"/>
              <a:t> : concerne les api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56" y="2619214"/>
            <a:ext cx="5480089" cy="15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9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14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3390" y="1634251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9;p11"/>
          <p:cNvSpPr/>
          <p:nvPr/>
        </p:nvSpPr>
        <p:spPr>
          <a:xfrm>
            <a:off x="780427" y="1482181"/>
            <a:ext cx="11411573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classe de migration contient 2 méthodes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: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utilisée pour créer la table et de ses colonnes dans la base de données.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1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10952" y="3385111"/>
            <a:ext cx="8804289" cy="328842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52;p11"/>
          <p:cNvSpPr/>
          <p:nvPr/>
        </p:nvSpPr>
        <p:spPr>
          <a:xfrm>
            <a:off x="-5575" y="2572915"/>
            <a:ext cx="40100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Méthode de la façade Schema utilisée pour créer une table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53;p11"/>
          <p:cNvSpPr/>
          <p:nvPr/>
        </p:nvSpPr>
        <p:spPr>
          <a:xfrm>
            <a:off x="4433839" y="2799678"/>
            <a:ext cx="23198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 de la table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54;p11"/>
          <p:cNvSpPr/>
          <p:nvPr/>
        </p:nvSpPr>
        <p:spPr>
          <a:xfrm>
            <a:off x="7075310" y="2618681"/>
            <a:ext cx="457045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sym typeface="Arial"/>
              </a:rPr>
              <a:t> fonction qui utilise l’objet « Blueprint » pour définir le tableau</a:t>
            </a:r>
            <a:endParaRPr sz="2000" dirty="0"/>
          </a:p>
        </p:txBody>
      </p:sp>
      <p:cxnSp>
        <p:nvCxnSpPr>
          <p:cNvPr id="29" name="Google Shape;255;p11"/>
          <p:cNvCxnSpPr/>
          <p:nvPr/>
        </p:nvCxnSpPr>
        <p:spPr>
          <a:xfrm>
            <a:off x="2631609" y="3143421"/>
            <a:ext cx="1428992" cy="64208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7;p11"/>
          <p:cNvCxnSpPr>
            <a:endCxn id="33" idx="0"/>
          </p:cNvCxnSpPr>
          <p:nvPr/>
        </p:nvCxnSpPr>
        <p:spPr>
          <a:xfrm flipH="1">
            <a:off x="5251367" y="3291114"/>
            <a:ext cx="388200" cy="655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9;p11"/>
          <p:cNvCxnSpPr/>
          <p:nvPr/>
        </p:nvCxnSpPr>
        <p:spPr>
          <a:xfrm>
            <a:off x="8294276" y="3202377"/>
            <a:ext cx="1" cy="677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256;p11"/>
          <p:cNvSpPr/>
          <p:nvPr/>
        </p:nvSpPr>
        <p:spPr>
          <a:xfrm>
            <a:off x="3674607" y="3879833"/>
            <a:ext cx="997119" cy="34235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58;p11"/>
          <p:cNvSpPr/>
          <p:nvPr/>
        </p:nvSpPr>
        <p:spPr>
          <a:xfrm>
            <a:off x="4863280" y="3946914"/>
            <a:ext cx="776174" cy="28238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60;p11"/>
          <p:cNvSpPr/>
          <p:nvPr/>
        </p:nvSpPr>
        <p:spPr>
          <a:xfrm>
            <a:off x="7498080" y="3902984"/>
            <a:ext cx="2435986" cy="27213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Constitution d’une migration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4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15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i="0" u="none" strike="noStrike" cap="none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Constitution d’une migration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72;p12"/>
          <p:cNvSpPr/>
          <p:nvPr/>
        </p:nvSpPr>
        <p:spPr>
          <a:xfrm>
            <a:off x="927765" y="1487501"/>
            <a:ext cx="10607743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 : 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utilisée pour la suppression de la table de la base de données.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7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70827" y="3104376"/>
            <a:ext cx="49434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75;p12"/>
          <p:cNvSpPr/>
          <p:nvPr/>
        </p:nvSpPr>
        <p:spPr>
          <a:xfrm>
            <a:off x="1142279" y="4603643"/>
            <a:ext cx="76781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Fonction utilisée pour supprimer un tableau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276;p12"/>
          <p:cNvCxnSpPr/>
          <p:nvPr/>
        </p:nvCxnSpPr>
        <p:spPr>
          <a:xfrm rot="10800000" flipH="1">
            <a:off x="3305983" y="4058806"/>
            <a:ext cx="1281690" cy="57202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277;p12"/>
          <p:cNvSpPr/>
          <p:nvPr/>
        </p:nvSpPr>
        <p:spPr>
          <a:xfrm>
            <a:off x="3305983" y="3684633"/>
            <a:ext cx="2727181" cy="35319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69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16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2;p14"/>
          <p:cNvSpPr/>
          <p:nvPr/>
        </p:nvSpPr>
        <p:spPr>
          <a:xfrm>
            <a:off x="571461" y="978434"/>
            <a:ext cx="11812093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lancer les migrations on utilise la commande suivante: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migrate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fr-FR" sz="2400" dirty="0"/>
              <a:t>4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migrations sont exécutées et </a:t>
            </a:r>
            <a:r>
              <a:rPr lang="fr-FR" sz="2400" dirty="0"/>
              <a:t>5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tables seront créés dans la base de données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06;p14"/>
          <p:cNvSpPr/>
          <p:nvPr/>
        </p:nvSpPr>
        <p:spPr>
          <a:xfrm>
            <a:off x="5932488" y="4242800"/>
            <a:ext cx="327025" cy="5670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110" y="1074195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110" y="188962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17" y="2814636"/>
            <a:ext cx="8745767" cy="1332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500" y="4881229"/>
            <a:ext cx="7239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3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173036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17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110" y="1074195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18;p15"/>
          <p:cNvSpPr/>
          <p:nvPr/>
        </p:nvSpPr>
        <p:spPr>
          <a:xfrm>
            <a:off x="544852" y="978434"/>
            <a:ext cx="9143999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Lien entre migration et création de la table « users » associée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321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703" y="2281333"/>
            <a:ext cx="5594999" cy="32845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322;p15"/>
          <p:cNvCxnSpPr/>
          <p:nvPr/>
        </p:nvCxnSpPr>
        <p:spPr>
          <a:xfrm flipV="1">
            <a:off x="2637183" y="2433684"/>
            <a:ext cx="4206544" cy="38901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23;p15"/>
          <p:cNvCxnSpPr/>
          <p:nvPr/>
        </p:nvCxnSpPr>
        <p:spPr>
          <a:xfrm flipV="1">
            <a:off x="3580410" y="2936385"/>
            <a:ext cx="3263316" cy="2135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" name="Google Shape;324;p15"/>
          <p:cNvCxnSpPr/>
          <p:nvPr/>
        </p:nvCxnSpPr>
        <p:spPr>
          <a:xfrm rot="10800000" flipH="1">
            <a:off x="4542013" y="3337300"/>
            <a:ext cx="2301713" cy="15769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326;p15"/>
          <p:cNvCxnSpPr/>
          <p:nvPr/>
        </p:nvCxnSpPr>
        <p:spPr>
          <a:xfrm rot="10800000" flipH="1">
            <a:off x="3889887" y="4157157"/>
            <a:ext cx="2972804" cy="11828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327;p15"/>
          <p:cNvCxnSpPr/>
          <p:nvPr/>
        </p:nvCxnSpPr>
        <p:spPr>
          <a:xfrm rot="10800000" flipH="1">
            <a:off x="3333702" y="5008866"/>
            <a:ext cx="3263316" cy="5300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328;p15"/>
          <p:cNvCxnSpPr/>
          <p:nvPr/>
        </p:nvCxnSpPr>
        <p:spPr>
          <a:xfrm flipV="1">
            <a:off x="6281666" y="3812583"/>
            <a:ext cx="1064531" cy="1265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329;p15"/>
          <p:cNvCxnSpPr/>
          <p:nvPr/>
        </p:nvCxnSpPr>
        <p:spPr>
          <a:xfrm flipV="1">
            <a:off x="3580410" y="4587970"/>
            <a:ext cx="3263315" cy="3734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" name="Google Shape;320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43726" y="2067227"/>
            <a:ext cx="3874311" cy="3617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374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890221"/>
            <a:ext cx="11471234" cy="342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La migration dispose de 6 commandes:</a:t>
            </a: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dirty="0"/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dirty="0"/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dirty="0"/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dirty="0"/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1" dirty="0"/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012" y="994897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3F3DA64-71A4-5A4D-D74F-B1B477B6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934" y="1457901"/>
            <a:ext cx="7148179" cy="206519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F61EF95-B8A2-77EB-85DE-47D5F90CEDF0}"/>
              </a:ext>
            </a:extLst>
          </p:cNvPr>
          <p:cNvSpPr txBox="1"/>
          <p:nvPr/>
        </p:nvSpPr>
        <p:spPr>
          <a:xfrm>
            <a:off x="276406" y="3390612"/>
            <a:ext cx="1147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err="1"/>
              <a:t>fresh</a:t>
            </a:r>
            <a:r>
              <a:rPr lang="fr-FR" sz="2400" b="1" dirty="0"/>
              <a:t> : </a:t>
            </a:r>
            <a:r>
              <a:rPr lang="fr-FR" sz="2400" dirty="0"/>
              <a:t>supprime toutes les tables et relance la migration.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err="1"/>
              <a:t>install</a:t>
            </a:r>
            <a:r>
              <a:rPr lang="fr-FR" sz="2400" b="1" dirty="0"/>
              <a:t> : </a:t>
            </a:r>
            <a:r>
              <a:rPr lang="fr-FR" sz="2400" dirty="0"/>
              <a:t>crée le dossier de migration.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err="1"/>
              <a:t>refresh</a:t>
            </a:r>
            <a:r>
              <a:rPr lang="fr-FR" sz="2400" b="1" dirty="0"/>
              <a:t> : </a:t>
            </a:r>
            <a:r>
              <a:rPr lang="fr-FR" sz="2400" dirty="0"/>
              <a:t>réinitialise et relance les migrations.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err="1"/>
              <a:t>status</a:t>
            </a:r>
            <a:r>
              <a:rPr lang="fr-FR" sz="2400" b="1" dirty="0"/>
              <a:t> : </a:t>
            </a:r>
            <a:r>
              <a:rPr lang="fr-FR" sz="2400" dirty="0"/>
              <a:t>donne des informations sur les migrations.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/>
              <a:t>rollback : </a:t>
            </a:r>
            <a:r>
              <a:rPr lang="fr-FR" sz="2400" dirty="0"/>
              <a:t>annule la dernière migration.</a:t>
            </a:r>
          </a:p>
        </p:txBody>
      </p:sp>
    </p:spTree>
    <p:extLst>
      <p:ext uri="{BB962C8B-B14F-4D97-AF65-F5344CB8AC3E}">
        <p14:creationId xmlns:p14="http://schemas.microsoft.com/office/powerpoint/2010/main" val="270403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- Rollback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19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41;p16"/>
          <p:cNvSpPr/>
          <p:nvPr/>
        </p:nvSpPr>
        <p:spPr>
          <a:xfrm>
            <a:off x="570599" y="921617"/>
            <a:ext cx="11250339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Annuler ou rafraichir une migration</a:t>
            </a:r>
            <a:endParaRPr lang="fr-FR" dirty="0"/>
          </a:p>
          <a:p>
            <a:pPr marL="342900" marR="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annuler une migration on utilise la commande 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rollback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dirty="0"/>
          </a:p>
          <a:p>
            <a:pPr marL="342900" lvl="1" indent="-342900">
              <a:lnSpc>
                <a:spcPct val="200000"/>
              </a:lnSpc>
              <a:spcBef>
                <a:spcPts val="3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artisan migrate:rollback : annuler la dernière migration</a:t>
            </a:r>
            <a:endParaRPr dirty="0"/>
          </a:p>
          <a:p>
            <a:pPr marL="342900" lvl="1" indent="-342900">
              <a:lnSpc>
                <a:spcPct val="200000"/>
              </a:lnSpc>
              <a:spcBef>
                <a:spcPts val="3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Php artisan migrate:rollback --step=5 : annuler les 5 dernières migrations</a:t>
            </a:r>
            <a:endParaRPr dirty="0"/>
          </a:p>
          <a:p>
            <a:pPr marL="342900" lvl="1" indent="-342900">
              <a:lnSpc>
                <a:spcPct val="200000"/>
              </a:lnSpc>
              <a:spcBef>
                <a:spcPts val="3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Php artisant migrate:reset : pour annuler toutes les migrations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23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1547550" y="2499779"/>
            <a:ext cx="9096900" cy="382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342900" lvl="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et création de la base de données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Migration</a:t>
            </a:r>
          </a:p>
          <a:p>
            <a:pPr marL="342900" lvl="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lang="fr-FR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population (Seeding)</a:t>
            </a:r>
            <a:endParaRPr lang="fr-FR"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L’ORM Eloquent</a:t>
            </a:r>
          </a:p>
          <a:p>
            <a:pPr marL="342900" indent="-342900">
              <a:lnSpc>
                <a:spcPct val="91666"/>
              </a:lnSpc>
              <a:buClr>
                <a:schemeClr val="lt1"/>
              </a:buClr>
              <a:buSzPts val="24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Les relations</a:t>
            </a:r>
            <a:endParaRPr lang="fr-FR" sz="2400" dirty="0">
              <a:solidFill>
                <a:schemeClr val="bg1"/>
              </a:solidFill>
            </a:endParaRPr>
          </a:p>
          <a:p>
            <a:pPr>
              <a:lnSpc>
                <a:spcPct val="91666"/>
              </a:lnSpc>
              <a:buSzPts val="2400"/>
            </a:pPr>
            <a:endParaRPr lang="fr-FR" sz="24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3" name="Google Shape;87;p3"/>
          <p:cNvSpPr txBox="1"/>
          <p:nvPr/>
        </p:nvSpPr>
        <p:spPr>
          <a:xfrm>
            <a:off x="1245850" y="166934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Créer une migration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110" y="1074195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4;p17"/>
          <p:cNvSpPr/>
          <p:nvPr/>
        </p:nvSpPr>
        <p:spPr>
          <a:xfrm>
            <a:off x="636485" y="941981"/>
            <a:ext cx="11091689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sym typeface="Arial"/>
              </a:rPr>
              <a:t>Pour créer un squelette de migration on utilise la commande suivante:</a:t>
            </a:r>
            <a:endParaRPr sz="2400" dirty="0"/>
          </a:p>
          <a:p>
            <a:pPr marL="0" marR="0" lvl="0" indent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400" b="1" dirty="0" err="1"/>
              <a:t>p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sym typeface="Arial"/>
              </a:rPr>
              <a:t>hp</a:t>
            </a:r>
            <a:r>
              <a:rPr lang="fr-FR" sz="2400" b="1" i="0" u="none" strike="noStrike" cap="none" dirty="0">
                <a:solidFill>
                  <a:srgbClr val="000000"/>
                </a:solidFill>
                <a:sym typeface="Arial"/>
              </a:rPr>
              <a:t> artisan make:migration 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sym typeface="Arial"/>
              </a:rPr>
              <a:t>TestMigration</a:t>
            </a:r>
            <a:endParaRPr sz="24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sym typeface="Arial"/>
              </a:rPr>
              <a:t>Une migration avec un code de base est créée dans le dossier </a:t>
            </a:r>
            <a:r>
              <a:rPr lang="fr-FR" sz="2400" b="1" i="0" u="none" strike="noStrike" cap="none" dirty="0">
                <a:solidFill>
                  <a:srgbClr val="000000"/>
                </a:solidFill>
                <a:sym typeface="Arial"/>
              </a:rPr>
              <a:t>database/migrations</a:t>
            </a:r>
            <a:r>
              <a:rPr lang="fr-FR" sz="2400" b="0" i="0" u="none" strike="noStrike" cap="none" dirty="0">
                <a:solidFill>
                  <a:srgbClr val="000000"/>
                </a:solidFill>
                <a:sym typeface="Arial"/>
              </a:rPr>
              <a:t> :</a:t>
            </a: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356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4663" y="3740800"/>
            <a:ext cx="5673276" cy="2010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57;p17"/>
          <p:cNvSpPr/>
          <p:nvPr/>
        </p:nvSpPr>
        <p:spPr>
          <a:xfrm>
            <a:off x="1067178" y="5479541"/>
            <a:ext cx="4121101" cy="32908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358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43672" y="2733633"/>
            <a:ext cx="3986324" cy="37427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359;p17"/>
          <p:cNvCxnSpPr>
            <a:stCxn id="14" idx="3"/>
            <a:endCxn id="15" idx="1"/>
          </p:cNvCxnSpPr>
          <p:nvPr/>
        </p:nvCxnSpPr>
        <p:spPr>
          <a:xfrm flipV="1">
            <a:off x="5188279" y="4605015"/>
            <a:ext cx="2655393" cy="103906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109" y="1851625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721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Créer une table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291" y="1232772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73;p18"/>
          <p:cNvSpPr/>
          <p:nvPr/>
        </p:nvSpPr>
        <p:spPr>
          <a:xfrm>
            <a:off x="693495" y="978433"/>
            <a:ext cx="1098167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créer une table via la commande , on utilise la commande suivante: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endParaRPr lang="fr-F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2912" y="1901232"/>
            <a:ext cx="95960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php artisan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make:migration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create_nom_table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--create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nom_table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291" y="2713843"/>
            <a:ext cx="1179681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Avec: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l’option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--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create: 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signifie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nous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voulons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créer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table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nommée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‘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nom_table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 ,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qui nous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permettra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d’avoir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fichier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migration un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peu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plus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entamé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et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nous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évitera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taper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quelques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lignes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codes en plus.</a:t>
            </a:r>
          </a:p>
        </p:txBody>
      </p:sp>
    </p:spTree>
    <p:extLst>
      <p:ext uri="{BB962C8B-B14F-4D97-AF65-F5344CB8AC3E}">
        <p14:creationId xmlns:p14="http://schemas.microsoft.com/office/powerpoint/2010/main" val="399857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Initialisation d’une table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291" y="1232772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2" y="5094815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73;p18"/>
          <p:cNvSpPr/>
          <p:nvPr/>
        </p:nvSpPr>
        <p:spPr>
          <a:xfrm>
            <a:off x="693495" y="978433"/>
            <a:ext cx="10981670" cy="521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créer une table nous utilisons la méthode «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create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de la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façade « </a:t>
            </a:r>
            <a:r>
              <a:rPr lang="fr-FR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endParaRPr lang="fr-F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méthode accepte 2 paramètres ; le premier c’est le nom de la table, le deuxième est une fonction qui utilise l’objet « </a:t>
            </a:r>
            <a:r>
              <a:rPr lang="fr-FR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pour définir le tableau.</a:t>
            </a:r>
            <a:endParaRPr sz="1800" dirty="0"/>
          </a:p>
        </p:txBody>
      </p:sp>
      <p:pic>
        <p:nvPicPr>
          <p:cNvPr id="20" name="Google Shape;37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1416" y="2237506"/>
            <a:ext cx="9326475" cy="2848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642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Initialisation d’une table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291" y="1232772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952" y="5094815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73;p18"/>
          <p:cNvSpPr/>
          <p:nvPr/>
        </p:nvSpPr>
        <p:spPr>
          <a:xfrm>
            <a:off x="693495" y="978433"/>
            <a:ext cx="10981670" cy="521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créer une table nous utilisons la méthode «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create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de la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façade « </a:t>
            </a:r>
            <a:r>
              <a:rPr lang="fr-FR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endParaRPr lang="fr-FR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Cette méthode accepte 2 paramètres ; le premier c’est le nom de la table, le deuxième est une fonction qui utilise l’objet « </a:t>
            </a:r>
            <a:r>
              <a:rPr lang="fr-FR" sz="24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pour définir le tableau.</a:t>
            </a:r>
            <a:endParaRPr sz="1800" dirty="0"/>
          </a:p>
        </p:txBody>
      </p:sp>
      <p:pic>
        <p:nvPicPr>
          <p:cNvPr id="20" name="Google Shape;37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1416" y="2237506"/>
            <a:ext cx="9326475" cy="2848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7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Créer des colonnes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647" y="101851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91" y="4856276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89;p19"/>
          <p:cNvSpPr/>
          <p:nvPr/>
        </p:nvSpPr>
        <p:spPr>
          <a:xfrm>
            <a:off x="285660" y="812756"/>
            <a:ext cx="11734800" cy="49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 La méthode « 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table</a:t>
            </a: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 » de la façade « </a:t>
            </a:r>
            <a:r>
              <a:rPr lang="fr-FR" sz="2200" b="0" i="0" u="none" strike="noStrike" cap="none" dirty="0" err="1">
                <a:solidFill>
                  <a:srgbClr val="FF0000"/>
                </a:solidFill>
                <a:sym typeface="Arial"/>
              </a:rPr>
              <a:t>schema</a:t>
            </a: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 » a la même signature que la méthode « 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create</a:t>
            </a: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 » présentée précédemment.</a:t>
            </a:r>
            <a:endParaRPr sz="22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Dans la fonction passé dans le deuxième argument, nous pouvons utilisé l’objet « 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Blueprint</a:t>
            </a: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 » pour créer les colonnes de la table :</a:t>
            </a:r>
            <a:endParaRPr sz="2200" dirty="0"/>
          </a:p>
          <a:p>
            <a:pPr marL="457200" marR="0" lvl="1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200" b="0" i="0" u="none" strike="noStrike" cap="none" dirty="0">
                <a:solidFill>
                  <a:srgbClr val="FF0000"/>
                </a:solidFill>
                <a:sym typeface="Arial"/>
              </a:rPr>
              <a:t>Schema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::table(</a:t>
            </a:r>
            <a:r>
              <a:rPr lang="fr-FR" sz="2200" b="0" i="0" u="none" strike="noStrike" cap="none" dirty="0">
                <a:solidFill>
                  <a:srgbClr val="212167"/>
                </a:solidFill>
                <a:sym typeface="Arial"/>
              </a:rPr>
              <a:t>'products'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, 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function 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(</a:t>
            </a: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Blueprint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 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$table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) {</a:t>
            </a:r>
            <a:endParaRPr sz="2200" b="0" i="0" u="none" strike="noStrike" cap="none" dirty="0">
              <a:solidFill>
                <a:srgbClr val="FF0000"/>
              </a:solidFill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        </a:t>
            </a:r>
            <a:r>
              <a:rPr lang="fr-FR" sz="2200" b="0" i="0" u="none" strike="noStrike" cap="none" dirty="0">
                <a:solidFill>
                  <a:srgbClr val="0070C0"/>
                </a:solidFill>
                <a:sym typeface="Arial"/>
              </a:rPr>
              <a:t>$table-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&gt;string(</a:t>
            </a:r>
            <a:r>
              <a:rPr lang="fr-FR" sz="2200" b="0" i="0" u="none" strike="noStrike" cap="none" dirty="0">
                <a:solidFill>
                  <a:srgbClr val="212167"/>
                </a:solidFill>
                <a:sym typeface="Arial"/>
              </a:rPr>
              <a:t>'name'</a:t>
            </a: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);</a:t>
            </a:r>
            <a:endParaRPr sz="2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fr-FR" sz="2200" b="0" i="0" u="none" strike="noStrike" cap="none" dirty="0">
                <a:solidFill>
                  <a:srgbClr val="404040"/>
                </a:solidFill>
                <a:sym typeface="Arial"/>
              </a:rPr>
              <a:t> });</a:t>
            </a:r>
            <a:endParaRPr sz="2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fr-FR" sz="2200" b="0" i="0" u="none" strike="noStrike" cap="none" dirty="0">
                <a:solidFill>
                  <a:srgbClr val="000000"/>
                </a:solidFill>
                <a:sym typeface="Arial"/>
              </a:rPr>
              <a:t> Bien sûr, le générateur de schéma contient une variété de types de colonnes qu’on peut utiliser lors de la construction des tables :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28563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4" y="-29976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migration – Créer des index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Le générateur de schéma supporte plusieurs types d’index :</a:t>
            </a:r>
            <a:endParaRPr lang="fr-FR" sz="1600" dirty="0"/>
          </a:p>
          <a:p>
            <a:pPr marL="742950" lvl="1" indent="-285750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24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('id') : </a:t>
            </a: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pour ajouter une clé primaire</a:t>
            </a:r>
            <a:endParaRPr lang="fr-FR" sz="24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-&gt;unique('email') : </a:t>
            </a: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index unique</a:t>
            </a:r>
            <a:endParaRPr lang="fr-FR" sz="2400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  <a:spcBef>
                <a:spcPts val="480"/>
              </a:spcBef>
              <a:buSzPts val="2400"/>
            </a:pPr>
            <a:r>
              <a:rPr lang="fr-FR" dirty="0">
                <a:latin typeface="Arial"/>
                <a:ea typeface="Arial"/>
                <a:cs typeface="Arial"/>
                <a:sym typeface="Arial"/>
              </a:rPr>
              <a:t>On peut les ajouter des façons suivantes :</a:t>
            </a:r>
            <a:endParaRPr lang="fr-FR" sz="1600" dirty="0"/>
          </a:p>
          <a:p>
            <a:pPr marL="742950" lvl="1" indent="-285750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fr-FR" sz="2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$table-</a:t>
            </a: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&gt;string(</a:t>
            </a:r>
            <a:r>
              <a:rPr lang="fr-FR" sz="2400" dirty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'email'</a:t>
            </a: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)-&gt;unique(); //1er façon</a:t>
            </a:r>
            <a:endParaRPr lang="fr-FR" sz="24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400"/>
              </a:spcBef>
              <a:buSzPts val="2000"/>
            </a:pPr>
            <a:r>
              <a:rPr lang="fr-FR" sz="2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-&gt;unique(</a:t>
            </a:r>
            <a:r>
              <a:rPr lang="fr-FR" sz="2400" dirty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'email'</a:t>
            </a:r>
            <a:r>
              <a:rPr lang="fr-FR" sz="24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); //2eme façon</a:t>
            </a:r>
            <a:endParaRPr lang="fr-FR" sz="24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866" y="2085789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0002" y="4021754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67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Factory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92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940" y="-93261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 err="1">
                <a:solidFill>
                  <a:schemeClr val="dk1"/>
                </a:solidFill>
              </a:rPr>
              <a:t>Factory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27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1084779"/>
            <a:ext cx="11493304" cy="54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20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dirty="0"/>
              <a:t>Lors du test de votre application, on peut avoir besoin d'insérer quelques enregistrements dans votre base de données. </a:t>
            </a:r>
          </a:p>
          <a:p>
            <a:pPr marL="342900" lvl="0" indent="-342900">
              <a:lnSpc>
                <a:spcPct val="20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dirty="0"/>
              <a:t>Au lieu de spécifier manuellement la valeur de chaque colonne, Laravel vous permet de définir un ensemble d'attributs par défaut pour chacun de vos modèles Eloquent en utilisant </a:t>
            </a:r>
            <a:r>
              <a:rPr lang="fr-FR" sz="2400" dirty="0" err="1"/>
              <a:t>Factory</a:t>
            </a:r>
            <a:r>
              <a:rPr lang="fr-FR" sz="2400" dirty="0"/>
              <a:t> 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26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8" y="-31269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55963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 err="1">
                <a:solidFill>
                  <a:schemeClr val="dk1"/>
                </a:solidFill>
              </a:rPr>
              <a:t>Factory</a:t>
            </a:r>
            <a:r>
              <a:rPr lang="fr-FR" sz="3600" b="1" dirty="0">
                <a:solidFill>
                  <a:schemeClr val="dk1"/>
                </a:solidFill>
              </a:rPr>
              <a:t>: Quelques méthodes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28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1084779"/>
            <a:ext cx="11493304" cy="54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Dans un  projet laravel, le fichier </a:t>
            </a:r>
            <a:r>
              <a:rPr lang="fr-FR" sz="2000" dirty="0" err="1"/>
              <a:t>database</a:t>
            </a:r>
            <a:r>
              <a:rPr lang="fr-FR" sz="2000" dirty="0"/>
              <a:t>/</a:t>
            </a:r>
            <a:r>
              <a:rPr lang="fr-FR" sz="2000" dirty="0" err="1"/>
              <a:t>factories</a:t>
            </a:r>
            <a:r>
              <a:rPr lang="fr-FR" sz="2000" dirty="0"/>
              <a:t>/</a:t>
            </a:r>
            <a:r>
              <a:rPr lang="fr-FR" sz="2000" dirty="0" err="1"/>
              <a:t>UserFactory.php</a:t>
            </a:r>
            <a:r>
              <a:rPr lang="fr-FR" sz="2000" dirty="0"/>
              <a:t> est  par défaut.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 Cette </a:t>
            </a:r>
            <a:r>
              <a:rPr lang="fr-FR" sz="2000" dirty="0" err="1"/>
              <a:t>factory</a:t>
            </a:r>
            <a:r>
              <a:rPr lang="fr-FR" sz="2000" dirty="0"/>
              <a:t> est incluse dans toutes les nouvelles applications Laravel et contient la définition de </a:t>
            </a:r>
            <a:r>
              <a:rPr lang="fr-FR" sz="2000" dirty="0" err="1"/>
              <a:t>factory</a:t>
            </a:r>
            <a:r>
              <a:rPr lang="fr-FR" sz="2000" dirty="0"/>
              <a:t> suivante :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 lvl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</a:pPr>
            <a:endParaRPr lang="fr-FR" sz="18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§"/>
            </a:pPr>
            <a:r>
              <a:rPr lang="fr-FR" sz="1800" b="1" dirty="0"/>
              <a:t>unique</a:t>
            </a:r>
            <a:r>
              <a:rPr lang="fr-FR" sz="1800" dirty="0"/>
              <a:t>():  permet de s’assurer que les emails générés seront uniques. 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§"/>
            </a:pPr>
            <a:r>
              <a:rPr lang="fr-FR" sz="1800" b="1" dirty="0" err="1"/>
              <a:t>safeEmail</a:t>
            </a:r>
            <a:r>
              <a:rPr lang="fr-FR" sz="1800" dirty="0"/>
              <a:t>(): permet de définir les emails avec le nom de domaine example.org, example.com ou example.net.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§"/>
            </a:pPr>
            <a:r>
              <a:rPr lang="fr-FR" sz="1800" b="1" dirty="0"/>
              <a:t>Name</a:t>
            </a:r>
            <a:r>
              <a:rPr lang="fr-FR" sz="1800" dirty="0"/>
              <a:t>(): permet de générer le nom d’un utilisateur.</a:t>
            </a:r>
          </a:p>
          <a:p>
            <a:pPr lvl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</a:pPr>
            <a:endParaRPr lang="fr-FR" sz="2000" dirty="0"/>
          </a:p>
          <a:p>
            <a:pPr lvl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</a:pPr>
            <a:endParaRPr lang="fr-FR" sz="20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000" y="2575262"/>
            <a:ext cx="7157151" cy="23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23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8" y="-31269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55963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 err="1">
                <a:solidFill>
                  <a:schemeClr val="dk1"/>
                </a:solidFill>
              </a:rPr>
              <a:t>Factory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29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1084779"/>
            <a:ext cx="11493304" cy="54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/>
              <a:t>À travers the helper fake, factory  aura </a:t>
            </a:r>
            <a:r>
              <a:rPr lang="fr-FR" sz="2000" dirty="0"/>
              <a:t>accès</a:t>
            </a:r>
            <a:r>
              <a:rPr lang="en-US" sz="2000" dirty="0"/>
              <a:t> Faker PHP library </a:t>
            </a:r>
            <a:r>
              <a:rPr lang="fr-FR" sz="2000" dirty="0"/>
              <a:t> qui permet de générer du faux texte. Avec cette librairie on peut générer différents types de données aléatoires: des noms, des numéros de téléphone, des mots de passe, etc. 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Pour créer un </a:t>
            </a:r>
            <a:r>
              <a:rPr lang="en-US" sz="2000" dirty="0"/>
              <a:t>factory, </a:t>
            </a:r>
            <a:r>
              <a:rPr lang="en-US" sz="2000" dirty="0" err="1"/>
              <a:t>il</a:t>
            </a:r>
            <a:r>
              <a:rPr lang="en-US" sz="2000" dirty="0"/>
              <a:t> </a:t>
            </a:r>
            <a:r>
              <a:rPr lang="en-US" sz="2000" dirty="0" err="1"/>
              <a:t>suffit</a:t>
            </a:r>
            <a:r>
              <a:rPr lang="en-US" sz="2000" dirty="0"/>
              <a:t> </a:t>
            </a:r>
            <a:r>
              <a:rPr lang="fr-FR" sz="2000" dirty="0"/>
              <a:t>d’exécuter</a:t>
            </a:r>
            <a:r>
              <a:rPr lang="en-US" sz="2000" dirty="0"/>
              <a:t> la </a:t>
            </a:r>
            <a:r>
              <a:rPr lang="fr-FR" sz="2000" dirty="0"/>
              <a:t>commande</a:t>
            </a:r>
            <a:r>
              <a:rPr lang="en-US" sz="2000" dirty="0"/>
              <a:t> :</a:t>
            </a:r>
          </a:p>
          <a:p>
            <a:pPr algn="ctr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</a:pPr>
            <a:r>
              <a:rPr lang="en-US" sz="2000" b="1" dirty="0"/>
              <a:t>php artisan  make:factory  Module</a:t>
            </a:r>
            <a:r>
              <a:rPr lang="fr-FR" sz="2000" b="1" dirty="0" err="1"/>
              <a:t>Factory</a:t>
            </a:r>
            <a:endParaRPr lang="en-US" sz="2000" b="1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/>
              <a:t>La </a:t>
            </a:r>
            <a:r>
              <a:rPr lang="fr-FR" sz="2000" dirty="0"/>
              <a:t>classe</a:t>
            </a:r>
            <a:r>
              <a:rPr lang="en-US" sz="2000" dirty="0"/>
              <a:t> </a:t>
            </a:r>
            <a:r>
              <a:rPr lang="fr-FR" sz="2000" dirty="0"/>
              <a:t>est</a:t>
            </a:r>
            <a:r>
              <a:rPr lang="en-US" sz="2000" dirty="0"/>
              <a:t> </a:t>
            </a:r>
            <a:r>
              <a:rPr lang="en-US" sz="2000" dirty="0" err="1"/>
              <a:t>crée</a:t>
            </a:r>
            <a:r>
              <a:rPr lang="en-US" sz="2000" dirty="0"/>
              <a:t> </a:t>
            </a:r>
            <a:r>
              <a:rPr lang="en-US" sz="2000" dirty="0" err="1"/>
              <a:t>dans</a:t>
            </a:r>
            <a:r>
              <a:rPr lang="en-US" sz="2000" dirty="0"/>
              <a:t> le dossier database/factories.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/>
              <a:t>On </a:t>
            </a:r>
            <a:r>
              <a:rPr lang="en-US" sz="2000" dirty="0" err="1"/>
              <a:t>utilise</a:t>
            </a:r>
            <a:r>
              <a:rPr lang="en-US" sz="2000" dirty="0"/>
              <a:t> la </a:t>
            </a:r>
            <a:r>
              <a:rPr lang="en-US" sz="2000" dirty="0" err="1"/>
              <a:t>méthode</a:t>
            </a:r>
            <a:r>
              <a:rPr lang="en-US" sz="2000" dirty="0"/>
              <a:t> </a:t>
            </a:r>
            <a:r>
              <a:rPr lang="en-US" sz="2000" dirty="0" err="1"/>
              <a:t>fournie</a:t>
            </a:r>
            <a:r>
              <a:rPr lang="en-US" sz="2000" dirty="0"/>
              <a:t> par Illuminate\Database\Eloquent\Factories\</a:t>
            </a:r>
            <a:r>
              <a:rPr lang="en-US" sz="2000" dirty="0" err="1"/>
              <a:t>HasFactory</a:t>
            </a:r>
            <a:r>
              <a:rPr lang="en-US" sz="2000" dirty="0"/>
              <a:t> </a:t>
            </a:r>
            <a:r>
              <a:rPr lang="en-US" sz="2000" dirty="0" err="1"/>
              <a:t>afin</a:t>
            </a:r>
            <a:r>
              <a:rPr lang="en-US" sz="2000" dirty="0"/>
              <a:t> </a:t>
            </a:r>
            <a:r>
              <a:rPr lang="fr-FR" sz="2000" dirty="0"/>
              <a:t>d’instancier</a:t>
            </a:r>
            <a:r>
              <a:rPr lang="en-US" sz="2000" dirty="0"/>
              <a:t> un  factory </a:t>
            </a:r>
            <a:r>
              <a:rPr lang="fr-FR" sz="2000" dirty="0"/>
              <a:t>associé</a:t>
            </a:r>
            <a:r>
              <a:rPr lang="en-US" sz="2000" dirty="0"/>
              <a:t> au </a:t>
            </a:r>
            <a:r>
              <a:rPr lang="fr-FR" sz="2000" dirty="0"/>
              <a:t>modèle</a:t>
            </a:r>
            <a:r>
              <a:rPr lang="en-US" sz="2000" dirty="0"/>
              <a:t>.</a:t>
            </a:r>
          </a:p>
          <a:p>
            <a:pPr lvl="0">
              <a:spcBef>
                <a:spcPts val="360"/>
              </a:spcBef>
              <a:buSzPts val="2400"/>
            </a:pPr>
            <a:r>
              <a:rPr lang="en-US" sz="2000" dirty="0"/>
              <a:t>On </a:t>
            </a:r>
            <a:r>
              <a:rPr lang="en-US" sz="2000" dirty="0" err="1"/>
              <a:t>peut</a:t>
            </a:r>
            <a:r>
              <a:rPr lang="en-US" sz="2000" dirty="0"/>
              <a:t> </a:t>
            </a:r>
            <a:r>
              <a:rPr lang="en-US" sz="2000" dirty="0" err="1"/>
              <a:t>aussi</a:t>
            </a:r>
            <a:r>
              <a:rPr lang="en-US" sz="2000" dirty="0"/>
              <a:t> </a:t>
            </a:r>
            <a:r>
              <a:rPr lang="en-US" sz="2000" dirty="0" err="1"/>
              <a:t>associer</a:t>
            </a:r>
            <a:r>
              <a:rPr lang="en-US" sz="2000" dirty="0"/>
              <a:t> un factory à un </a:t>
            </a:r>
            <a:r>
              <a:rPr lang="en-US" sz="2000" dirty="0" err="1"/>
              <a:t>modèle</a:t>
            </a:r>
            <a:r>
              <a:rPr lang="en-US" sz="2000" dirty="0"/>
              <a:t> </a:t>
            </a:r>
            <a:r>
              <a:rPr lang="en-US" sz="2000" dirty="0" err="1"/>
              <a:t>bien</a:t>
            </a:r>
            <a:r>
              <a:rPr lang="en-US" sz="2000" dirty="0"/>
              <a:t> précis : </a:t>
            </a:r>
            <a:r>
              <a:rPr lang="fr-FR" sz="2000" dirty="0"/>
              <a:t>Pour créer une </a:t>
            </a:r>
            <a:r>
              <a:rPr lang="fr-FR" sz="2000" dirty="0" err="1"/>
              <a:t>factorie</a:t>
            </a:r>
            <a:r>
              <a:rPr lang="fr-FR" sz="2000" dirty="0"/>
              <a:t> avec le fichier de modèle associé, on utilise la commande suivante:</a:t>
            </a:r>
          </a:p>
          <a:p>
            <a:pPr lvl="0">
              <a:spcBef>
                <a:spcPts val="360"/>
              </a:spcBef>
              <a:buSzPts val="2400"/>
            </a:pPr>
            <a:endParaRPr lang="fr-FR" sz="2000" dirty="0"/>
          </a:p>
          <a:p>
            <a:pPr lvl="0">
              <a:lnSpc>
                <a:spcPct val="80000"/>
              </a:lnSpc>
              <a:spcBef>
                <a:spcPts val="1000"/>
              </a:spcBef>
              <a:buSzPts val="2400"/>
            </a:pPr>
            <a:r>
              <a:rPr lang="fr-FR" sz="2000" dirty="0"/>
              <a:t>                          </a:t>
            </a:r>
            <a:r>
              <a:rPr lang="en-US" sz="2000" b="1" dirty="0"/>
              <a:t>php artisan make:factory </a:t>
            </a:r>
            <a:r>
              <a:rPr lang="en-US" sz="2000" b="1" dirty="0" err="1"/>
              <a:t>ModuleFactory</a:t>
            </a:r>
            <a:r>
              <a:rPr lang="en-US" sz="2000" b="1" dirty="0"/>
              <a:t> –model=Module</a:t>
            </a:r>
          </a:p>
          <a:p>
            <a:pPr lvl="0">
              <a:lnSpc>
                <a:spcPct val="80000"/>
              </a:lnSpc>
              <a:spcBef>
                <a:spcPts val="1000"/>
              </a:spcBef>
              <a:buSzPts val="2400"/>
            </a:pPr>
            <a:endParaRPr lang="fr-FR" sz="12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sz="20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3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67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273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8" y="-31269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55963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 err="1">
                <a:solidFill>
                  <a:schemeClr val="dk1"/>
                </a:solidFill>
              </a:rPr>
              <a:t>Factory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30</a:t>
            </a:fld>
            <a:endParaRPr dirty="0"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28;p10"/>
          <p:cNvSpPr/>
          <p:nvPr/>
        </p:nvSpPr>
        <p:spPr>
          <a:xfrm>
            <a:off x="364714" y="1084779"/>
            <a:ext cx="11493304" cy="545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 </a:t>
            </a:r>
            <a:r>
              <a:rPr lang="fr-FR" sz="2000" dirty="0" err="1"/>
              <a:t>Factory</a:t>
            </a:r>
            <a:r>
              <a:rPr lang="fr-FR" sz="2000" dirty="0"/>
              <a:t> sont des classes qui étendent la classe </a:t>
            </a:r>
            <a:r>
              <a:rPr lang="fr-FR" sz="2000" dirty="0" err="1"/>
              <a:t>factory</a:t>
            </a:r>
            <a:r>
              <a:rPr lang="fr-FR" sz="2000" dirty="0"/>
              <a:t> de base de Laravel </a:t>
            </a:r>
            <a:r>
              <a:rPr lang="fr-FR" sz="2000" b="1" dirty="0" err="1"/>
              <a:t>Illuminate</a:t>
            </a:r>
            <a:r>
              <a:rPr lang="fr-FR" sz="2000" b="1" dirty="0"/>
              <a:t>\</a:t>
            </a:r>
            <a:r>
              <a:rPr lang="fr-FR" sz="2000" b="1" dirty="0" err="1"/>
              <a:t>Database</a:t>
            </a:r>
            <a:r>
              <a:rPr lang="fr-FR" sz="2000" b="1" dirty="0"/>
              <a:t>\Eloquent\</a:t>
            </a:r>
            <a:r>
              <a:rPr lang="fr-FR" sz="2000" b="1" dirty="0" err="1"/>
              <a:t>Factories</a:t>
            </a:r>
            <a:r>
              <a:rPr lang="fr-FR" sz="2000" b="1" dirty="0"/>
              <a:t>\</a:t>
            </a:r>
            <a:r>
              <a:rPr lang="fr-FR" sz="2000" b="1" dirty="0" err="1"/>
              <a:t>Factory</a:t>
            </a:r>
            <a:endParaRPr lang="fr-FR" sz="2000" b="1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Il implémente la méthode de définition.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/>
              <a:t> La méthode de définition renvoie l'ensemble par défaut des valeurs d'attributs qui doivent être appliquées lors de la création d'un modèle à l'aide du </a:t>
            </a:r>
            <a:r>
              <a:rPr lang="fr-FR" sz="2000" dirty="0" err="1"/>
              <a:t>factory</a:t>
            </a:r>
            <a:r>
              <a:rPr lang="fr-FR" sz="2000" dirty="0"/>
              <a:t>.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/>
              <a:t>Il </a:t>
            </a:r>
            <a:r>
              <a:rPr lang="fr-FR" sz="2000" dirty="0"/>
              <a:t>suffit</a:t>
            </a:r>
            <a:r>
              <a:rPr lang="en-US" sz="2000" dirty="0"/>
              <a:t> </a:t>
            </a:r>
            <a:r>
              <a:rPr lang="fr-FR" sz="2000" dirty="0"/>
              <a:t>d’implémenter</a:t>
            </a:r>
            <a:r>
              <a:rPr lang="en-US" sz="2000" dirty="0"/>
              <a:t> la </a:t>
            </a:r>
            <a:r>
              <a:rPr lang="fr-FR" sz="2000" dirty="0"/>
              <a:t>logique</a:t>
            </a:r>
            <a:r>
              <a:rPr lang="en-US" sz="2000" dirty="0"/>
              <a:t> du factory  au sein de la  </a:t>
            </a:r>
            <a:r>
              <a:rPr lang="fr-FR" sz="2000" dirty="0"/>
              <a:t>fonction</a:t>
            </a:r>
            <a:r>
              <a:rPr lang="en-US" sz="2000" dirty="0"/>
              <a:t> definition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398" y="4314865"/>
            <a:ext cx="7931847" cy="25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7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population (</a:t>
            </a:r>
            <a:r>
              <a:rPr lang="fr-FR" sz="5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Seeding</a:t>
            </a: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2407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population (</a:t>
            </a:r>
            <a:r>
              <a:rPr lang="fr-FR" sz="3600" b="1" dirty="0" err="1">
                <a:solidFill>
                  <a:schemeClr val="dk1"/>
                </a:solidFill>
              </a:rPr>
              <a:t>Seeding</a:t>
            </a:r>
            <a:r>
              <a:rPr lang="fr-FR" sz="3600" b="1" dirty="0">
                <a:solidFill>
                  <a:schemeClr val="dk1"/>
                </a:solidFill>
              </a:rPr>
              <a:t>) (1/4)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14;p23"/>
          <p:cNvSpPr/>
          <p:nvPr/>
        </p:nvSpPr>
        <p:spPr>
          <a:xfrm>
            <a:off x="564183" y="1039787"/>
            <a:ext cx="11389278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1600" dirty="0"/>
              <a:t>Permet de remplir les tables dans la base de données</a:t>
            </a:r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1600" dirty="0"/>
              <a:t>À partir de cette classe, on fait l’appel des autres classes </a:t>
            </a:r>
            <a:r>
              <a:rPr lang="fr-FR" sz="1600" dirty="0" err="1"/>
              <a:t>seeder</a:t>
            </a:r>
            <a:endParaRPr lang="fr-FR" sz="1600" dirty="0"/>
          </a:p>
          <a:p>
            <a:pPr marL="342900" lvl="0" indent="-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1600" b="0" i="0" u="none" strike="noStrike" cap="none" dirty="0">
                <a:solidFill>
                  <a:srgbClr val="000000"/>
                </a:solidFill>
                <a:sym typeface="Arial"/>
              </a:rPr>
              <a:t>Les classes de la population se trouvent dans le dossier </a:t>
            </a:r>
            <a:r>
              <a:rPr lang="fr-FR" sz="1600" b="1" i="0" u="none" strike="noStrike" cap="none" dirty="0" err="1">
                <a:solidFill>
                  <a:srgbClr val="000000"/>
                </a:solidFill>
                <a:sym typeface="Arial"/>
              </a:rPr>
              <a:t>databases</a:t>
            </a:r>
            <a:r>
              <a:rPr lang="fr-FR" sz="1600" b="1" i="0" u="none" strike="noStrike" cap="none" dirty="0">
                <a:solidFill>
                  <a:srgbClr val="000000"/>
                </a:solidFill>
                <a:sym typeface="Arial"/>
              </a:rPr>
              <a:t>/</a:t>
            </a:r>
            <a:r>
              <a:rPr lang="fr-FR" sz="1600" b="1" i="0" u="none" strike="noStrike" cap="none" dirty="0" err="1">
                <a:solidFill>
                  <a:srgbClr val="000000"/>
                </a:solidFill>
                <a:sym typeface="Arial"/>
              </a:rPr>
              <a:t>seeds</a:t>
            </a:r>
            <a:r>
              <a:rPr lang="fr-FR" sz="1600" b="0" i="0" u="none" strike="noStrike" cap="none" dirty="0">
                <a:solidFill>
                  <a:srgbClr val="000000"/>
                </a:solidFill>
                <a:sym typeface="Arial"/>
              </a:rPr>
              <a:t>:</a:t>
            </a:r>
            <a:endParaRPr sz="16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416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4277" y="2975206"/>
            <a:ext cx="29337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48810" y="2634712"/>
            <a:ext cx="4709055" cy="3952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18;p23"/>
          <p:cNvSpPr/>
          <p:nvPr/>
        </p:nvSpPr>
        <p:spPr>
          <a:xfrm>
            <a:off x="1254495" y="4477114"/>
            <a:ext cx="2643457" cy="32908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419;p23"/>
          <p:cNvCxnSpPr/>
          <p:nvPr/>
        </p:nvCxnSpPr>
        <p:spPr>
          <a:xfrm rot="10800000" flipH="1">
            <a:off x="3931440" y="4422580"/>
            <a:ext cx="950858" cy="2190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5551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population (</a:t>
            </a:r>
            <a:r>
              <a:rPr lang="fr-FR" sz="3600" b="1" dirty="0" err="1">
                <a:solidFill>
                  <a:schemeClr val="dk1"/>
                </a:solidFill>
              </a:rPr>
              <a:t>Seeding</a:t>
            </a:r>
            <a:r>
              <a:rPr lang="fr-FR" sz="3600" b="1" dirty="0">
                <a:solidFill>
                  <a:schemeClr val="dk1"/>
                </a:solidFill>
              </a:rPr>
              <a:t>) (2/4) 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14;p23"/>
          <p:cNvSpPr/>
          <p:nvPr/>
        </p:nvSpPr>
        <p:spPr>
          <a:xfrm>
            <a:off x="564183" y="1183103"/>
            <a:ext cx="11389278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générer le fichier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 doit utiliser la commande suivante:</a:t>
            </a:r>
          </a:p>
          <a:p>
            <a:pPr lvl="0" algn="ctr">
              <a:spcBef>
                <a:spcPts val="360"/>
              </a:spcBef>
              <a:buSzPts val="2400"/>
            </a:pPr>
            <a:endParaRPr lang="en-US" sz="2400" dirty="0"/>
          </a:p>
          <a:p>
            <a:pPr lvl="0" algn="ctr">
              <a:spcBef>
                <a:spcPts val="360"/>
              </a:spcBef>
              <a:buSzPts val="2400"/>
            </a:pPr>
            <a:r>
              <a:rPr lang="en-US" sz="2400" dirty="0"/>
              <a:t>php artisan </a:t>
            </a:r>
            <a:r>
              <a:rPr lang="en-US" sz="2400" dirty="0" err="1"/>
              <a:t>make:seeder</a:t>
            </a:r>
            <a:r>
              <a:rPr lang="en-US" sz="2400" dirty="0"/>
              <a:t> </a:t>
            </a:r>
            <a:r>
              <a:rPr lang="en-US" sz="2400" i="1" dirty="0" err="1"/>
              <a:t>ModuleSeeder</a:t>
            </a:r>
            <a:endParaRPr lang="en-US" sz="2400" i="1" dirty="0"/>
          </a:p>
          <a:p>
            <a:pPr lvl="0">
              <a:spcBef>
                <a:spcPts val="360"/>
              </a:spcBef>
              <a:buSzPts val="2400"/>
            </a:pPr>
            <a:endParaRPr lang="en-US" sz="2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>
              <a:spcBef>
                <a:spcPts val="360"/>
              </a:spcBef>
              <a:buSzPts val="2400"/>
              <a:buFont typeface="Wingdings" panose="05000000000000000000" pitchFamily="2" charset="2"/>
              <a:buChar char="è"/>
            </a:pPr>
            <a:r>
              <a:rPr lang="fr-FR" sz="2400" dirty="0"/>
              <a:t>Ce nouveau fichier se trouvera dans le dossier </a:t>
            </a:r>
            <a:r>
              <a:rPr lang="fr-FR" sz="2400" b="1" dirty="0"/>
              <a:t>/database/</a:t>
            </a:r>
            <a:r>
              <a:rPr lang="fr-FR" sz="2400" b="1" dirty="0" err="1"/>
              <a:t>seeds</a:t>
            </a:r>
            <a:r>
              <a:rPr lang="fr-FR" sz="2400" dirty="0"/>
              <a:t> </a:t>
            </a:r>
          </a:p>
          <a:p>
            <a:pPr lvl="0">
              <a:spcBef>
                <a:spcPts val="360"/>
              </a:spcBef>
              <a:buSzPts val="2400"/>
            </a:pPr>
            <a:endParaRPr lang="fr-F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0859" y="1045604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461" y="3469682"/>
            <a:ext cx="7643439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è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seeder spécialement crée pour la table “Module" </a:t>
            </a:r>
          </a:p>
        </p:txBody>
      </p:sp>
    </p:spTree>
    <p:extLst>
      <p:ext uri="{BB962C8B-B14F-4D97-AF65-F5344CB8AC3E}">
        <p14:creationId xmlns:p14="http://schemas.microsoft.com/office/powerpoint/2010/main" val="4101566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Liaison </a:t>
            </a:r>
            <a:r>
              <a:rPr lang="fr-FR" sz="3600" b="1" dirty="0" err="1">
                <a:solidFill>
                  <a:schemeClr val="dk1"/>
                </a:solidFill>
              </a:rPr>
              <a:t>Factory</a:t>
            </a:r>
            <a:r>
              <a:rPr lang="fr-FR" sz="3600" b="1" dirty="0">
                <a:solidFill>
                  <a:schemeClr val="dk1"/>
                </a:solidFill>
              </a:rPr>
              <a:t> &amp; </a:t>
            </a:r>
            <a:r>
              <a:rPr lang="fr-FR" sz="3600" b="1" dirty="0" err="1">
                <a:solidFill>
                  <a:schemeClr val="dk1"/>
                </a:solidFill>
              </a:rPr>
              <a:t>Seeding</a:t>
            </a:r>
            <a:r>
              <a:rPr lang="fr-FR" sz="3600" b="1" dirty="0">
                <a:solidFill>
                  <a:schemeClr val="dk1"/>
                </a:solidFill>
              </a:rPr>
              <a:t> (3/4) 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38201" y="945238"/>
            <a:ext cx="10515600" cy="4351338"/>
          </a:xfrm>
        </p:spPr>
        <p:txBody>
          <a:bodyPr>
            <a:normAutofit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>
                <a:latin typeface="+mj-lt"/>
              </a:rPr>
              <a:t>Dans le fichier </a:t>
            </a:r>
            <a:r>
              <a:rPr lang="fr-FR" sz="2000" b="1" dirty="0" err="1">
                <a:latin typeface="+mj-lt"/>
              </a:rPr>
              <a:t>ModuleSeeder</a:t>
            </a:r>
            <a:r>
              <a:rPr lang="fr-FR" sz="2000" dirty="0">
                <a:latin typeface="+mj-lt"/>
              </a:rPr>
              <a:t>, on va utiliser </a:t>
            </a:r>
            <a:r>
              <a:rPr lang="fr-FR" sz="2000" b="1" dirty="0" err="1">
                <a:latin typeface="+mj-lt"/>
              </a:rPr>
              <a:t>ModuleFactory</a:t>
            </a:r>
            <a:r>
              <a:rPr lang="fr-FR" sz="2000" dirty="0">
                <a:latin typeface="+mj-lt"/>
              </a:rPr>
              <a:t> afin de générer de nombreux enregistrements au niveau de la base de données.</a:t>
            </a: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000" dirty="0">
                <a:latin typeface="+mj-lt"/>
              </a:rPr>
              <a:t>Par exemple, pour créer 50 modules au sein de la table modulent, il suffit d’implémenter la fonction </a:t>
            </a:r>
            <a:r>
              <a:rPr lang="fr-FR" sz="2000" b="1" dirty="0" err="1">
                <a:solidFill>
                  <a:srgbClr val="C00000"/>
                </a:solidFill>
                <a:latin typeface="+mj-lt"/>
              </a:rPr>
              <a:t>run</a:t>
            </a:r>
            <a:r>
              <a:rPr lang="fr-FR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FR" sz="2000" dirty="0">
                <a:latin typeface="+mj-lt"/>
              </a:rPr>
              <a:t>au sein de </a:t>
            </a:r>
            <a:r>
              <a:rPr lang="fr-FR" sz="2000" dirty="0" err="1">
                <a:latin typeface="+mj-lt"/>
              </a:rPr>
              <a:t>ModuleSeeder</a:t>
            </a:r>
            <a:r>
              <a:rPr lang="fr-FR" sz="2000" dirty="0">
                <a:latin typeface="+mj-lt"/>
              </a:rPr>
              <a:t>.</a:t>
            </a: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None/>
            </a:pPr>
            <a:endParaRPr lang="fr-FR" sz="2000" dirty="0"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None/>
            </a:pPr>
            <a:endParaRPr lang="fr-FR" sz="2000" dirty="0">
              <a:latin typeface="+mj-lt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Modifier le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fichier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DatabaseSeeder.php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écrivant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le code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suivant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None/>
            </a:pPr>
            <a:endParaRPr lang="fr-FR" sz="2000" dirty="0">
              <a:latin typeface="+mj-lt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>
              <a:latin typeface="+mj-lt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>
              <a:latin typeface="+mj-lt"/>
            </a:endParaRPr>
          </a:p>
          <a:p>
            <a:pPr marL="342900">
              <a:lnSpc>
                <a:spcPct val="150000"/>
              </a:lnSpc>
              <a:spcBef>
                <a:spcPts val="360"/>
              </a:spcBef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endParaRPr lang="fr-FR" sz="2000" dirty="0">
              <a:latin typeface="+mj-lt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14;p23"/>
          <p:cNvSpPr/>
          <p:nvPr/>
        </p:nvSpPr>
        <p:spPr>
          <a:xfrm>
            <a:off x="564183" y="795646"/>
            <a:ext cx="11389278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239" y="3069050"/>
            <a:ext cx="4392000" cy="1250561"/>
          </a:xfrm>
          <a:prstGeom prst="rect">
            <a:avLst/>
          </a:prstGeom>
        </p:spPr>
      </p:pic>
      <p:pic>
        <p:nvPicPr>
          <p:cNvPr id="15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785" y="4983334"/>
            <a:ext cx="3540909" cy="17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1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La population (</a:t>
            </a:r>
            <a:r>
              <a:rPr lang="fr-FR" sz="3600" b="1" dirty="0" err="1">
                <a:solidFill>
                  <a:schemeClr val="dk1"/>
                </a:solidFill>
              </a:rPr>
              <a:t>Seeding</a:t>
            </a:r>
            <a:r>
              <a:rPr lang="fr-FR" sz="3600" b="1" dirty="0">
                <a:solidFill>
                  <a:schemeClr val="dk1"/>
                </a:solidFill>
              </a:rPr>
              <a:t>) (3/4)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431;p24"/>
          <p:cNvSpPr/>
          <p:nvPr/>
        </p:nvSpPr>
        <p:spPr>
          <a:xfrm>
            <a:off x="599147" y="1095515"/>
            <a:ext cx="10595688" cy="561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i="0" u="none" strike="noStrike" cap="none" dirty="0">
                <a:solidFill>
                  <a:srgbClr val="000000"/>
                </a:solidFill>
                <a:sym typeface="Arial"/>
              </a:rPr>
              <a:t>Pour lancer la population de la table « module », on utilise la commande suivante: </a:t>
            </a:r>
            <a:endParaRPr lang="fr-FR" sz="2400" dirty="0"/>
          </a:p>
          <a:p>
            <a:pPr marR="0" lvl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fr-FR" sz="2400" i="0" u="none" strike="noStrike" cap="none" dirty="0" err="1">
                <a:solidFill>
                  <a:srgbClr val="000000"/>
                </a:solidFill>
                <a:sym typeface="Arial"/>
              </a:rPr>
              <a:t>php</a:t>
            </a:r>
            <a:r>
              <a:rPr lang="fr-FR" sz="2400" i="0" u="none" strike="noStrike" cap="none" dirty="0">
                <a:solidFill>
                  <a:srgbClr val="000000"/>
                </a:solidFill>
                <a:sym typeface="Arial"/>
              </a:rPr>
              <a:t> artisan </a:t>
            </a:r>
            <a:r>
              <a:rPr lang="fr-FR" sz="2400" i="0" u="none" strike="noStrike" cap="none" dirty="0" err="1">
                <a:solidFill>
                  <a:srgbClr val="000000"/>
                </a:solidFill>
                <a:sym typeface="Arial"/>
              </a:rPr>
              <a:t>db:seed</a:t>
            </a:r>
            <a:endParaRPr lang="fr-FR" sz="24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endParaRPr lang="fr-FR" sz="24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Wingdings" panose="05000000000000000000" pitchFamily="2" charset="2"/>
              <a:buChar char="ü"/>
            </a:pPr>
            <a:r>
              <a:rPr lang="fr-FR" sz="2400" dirty="0"/>
              <a:t>Il est possible de supprimer toutes les tables puis de </a:t>
            </a:r>
            <a:r>
              <a:rPr lang="fr-FR" sz="2400" dirty="0" err="1"/>
              <a:t>réexécuter</a:t>
            </a:r>
            <a:r>
              <a:rPr lang="fr-FR" sz="2400" dirty="0"/>
              <a:t> les fichiers de migration et de </a:t>
            </a:r>
            <a:r>
              <a:rPr lang="fr-FR" sz="2400" dirty="0" err="1"/>
              <a:t>seeds</a:t>
            </a:r>
            <a:r>
              <a:rPr lang="fr-FR" sz="2400" dirty="0"/>
              <a:t> comme suit :</a:t>
            </a:r>
          </a:p>
          <a:p>
            <a:pPr lvl="0" algn="ctr">
              <a:lnSpc>
                <a:spcPct val="150000"/>
              </a:lnSpc>
              <a:spcBef>
                <a:spcPts val="360"/>
              </a:spcBef>
            </a:pPr>
            <a:r>
              <a:rPr lang="fr-FR" sz="2400" dirty="0" err="1"/>
              <a:t>php</a:t>
            </a:r>
            <a:r>
              <a:rPr lang="fr-FR" sz="2400" dirty="0"/>
              <a:t> artisan </a:t>
            </a:r>
            <a:r>
              <a:rPr lang="fr-FR" sz="2400" dirty="0" err="1"/>
              <a:t>migrate:refresh</a:t>
            </a:r>
            <a:r>
              <a:rPr lang="fr-FR" sz="2400" dirty="0"/>
              <a:t> --</a:t>
            </a:r>
            <a:r>
              <a:rPr lang="fr-FR" sz="2400" dirty="0" err="1"/>
              <a:t>seed</a:t>
            </a:r>
            <a:endParaRPr lang="fr-FR" sz="2400" dirty="0"/>
          </a:p>
          <a:p>
            <a:pPr marL="0" marR="0" lvl="0" indent="0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717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L’ORM: Eloquent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1159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Object-</a:t>
            </a:r>
            <a:r>
              <a:rPr lang="fr-FR" sz="3600" b="1" dirty="0" err="1">
                <a:solidFill>
                  <a:schemeClr val="dk1"/>
                </a:solidFill>
              </a:rPr>
              <a:t>Relational</a:t>
            </a:r>
            <a:r>
              <a:rPr lang="fr-FR" sz="3600" b="1" dirty="0">
                <a:solidFill>
                  <a:schemeClr val="dk1"/>
                </a:solidFill>
              </a:rPr>
              <a:t> </a:t>
            </a:r>
            <a:r>
              <a:rPr lang="fr-FR" sz="3600" b="1" dirty="0" err="1">
                <a:solidFill>
                  <a:schemeClr val="dk1"/>
                </a:solidFill>
              </a:rPr>
              <a:t>Mapping</a:t>
            </a:r>
            <a:r>
              <a:rPr lang="fr-FR" sz="3600" b="1" dirty="0">
                <a:solidFill>
                  <a:schemeClr val="dk1"/>
                </a:solidFill>
              </a:rPr>
              <a:t> (ORM) (1/2)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37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47;p25"/>
          <p:cNvSpPr txBox="1"/>
          <p:nvPr/>
        </p:nvSpPr>
        <p:spPr>
          <a:xfrm>
            <a:off x="397565" y="1039787"/>
            <a:ext cx="10460338" cy="543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C’est une couche d’abstraction à la base de donnée.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 fait la relation entre les données orientées objet et les données relationnelles.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449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15115" y="2448947"/>
            <a:ext cx="8690524" cy="387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025" y="1199684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693" y="1615794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418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Object-</a:t>
            </a:r>
            <a:r>
              <a:rPr lang="fr-FR" sz="3600" b="1" dirty="0" err="1">
                <a:solidFill>
                  <a:schemeClr val="dk1"/>
                </a:solidFill>
              </a:rPr>
              <a:t>Relational</a:t>
            </a:r>
            <a:r>
              <a:rPr lang="fr-FR" sz="3600" b="1" dirty="0">
                <a:solidFill>
                  <a:schemeClr val="dk1"/>
                </a:solidFill>
              </a:rPr>
              <a:t> </a:t>
            </a:r>
            <a:r>
              <a:rPr lang="fr-FR" sz="3600" b="1" dirty="0" err="1">
                <a:solidFill>
                  <a:schemeClr val="dk1"/>
                </a:solidFill>
              </a:rPr>
              <a:t>Mapping</a:t>
            </a:r>
            <a:r>
              <a:rPr lang="fr-FR" sz="3600" b="1" dirty="0">
                <a:solidFill>
                  <a:schemeClr val="dk1"/>
                </a:solidFill>
              </a:rPr>
              <a:t> (ORM) (2/2)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lnSpc>
                <a:spcPct val="150000"/>
              </a:lnSpc>
              <a:spcBef>
                <a:spcPts val="360"/>
              </a:spcBef>
              <a:buSzPts val="2400"/>
              <a:buNone/>
            </a:pPr>
            <a:r>
              <a:rPr lang="fr-F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Avantages:</a:t>
            </a:r>
          </a:p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 l’accès aux données</a:t>
            </a:r>
          </a:p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Facilite le changement de SGBDR</a:t>
            </a:r>
          </a:p>
          <a:p>
            <a:pPr marL="114300" lvl="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</a:pPr>
            <a:r>
              <a:rPr lang="fr-FR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indépendance du code vis-à-vis du SGBDR utilisé</a:t>
            </a: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38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884282"/>
            <a:ext cx="212187" cy="2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6204" y="3621599"/>
            <a:ext cx="212187" cy="2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2475" y="4312426"/>
            <a:ext cx="212187" cy="21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542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Présentation de l’ORM Eloquent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39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72;p27"/>
          <p:cNvSpPr txBox="1"/>
          <p:nvPr/>
        </p:nvSpPr>
        <p:spPr>
          <a:xfrm>
            <a:off x="571461" y="893729"/>
            <a:ext cx="11073984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3200" b="0" i="0" u="none" strike="noStrike" cap="none" dirty="0">
                <a:solidFill>
                  <a:srgbClr val="000000"/>
                </a:solidFill>
                <a:sym typeface="Arial"/>
              </a:rPr>
              <a:t>L’ORM de Laravel est </a:t>
            </a:r>
            <a:r>
              <a:rPr lang="fr-FR" sz="3200" dirty="0"/>
              <a:t>E</a:t>
            </a:r>
            <a:r>
              <a:rPr lang="fr-FR" sz="3200" b="0" i="0" u="none" strike="noStrike" cap="none" dirty="0">
                <a:solidFill>
                  <a:srgbClr val="000000"/>
                </a:solidFill>
                <a:sym typeface="Arial"/>
              </a:rPr>
              <a:t>loquent, qui est un ORM simple, permettant de définir un « Model » pour chaque table. </a:t>
            </a:r>
            <a:r>
              <a:rPr lang="fr-FR" sz="3200" b="0" i="0" u="none" strike="noStrike" cap="none" dirty="0">
                <a:solidFill>
                  <a:schemeClr val="dk1"/>
                </a:solidFill>
                <a:sym typeface="Arial"/>
              </a:rPr>
              <a:t>Logiciel open source.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3200" b="0" i="0" u="none" strike="noStrike" cap="none" dirty="0">
                <a:solidFill>
                  <a:srgbClr val="000000"/>
                </a:solidFill>
                <a:sym typeface="Arial"/>
              </a:rPr>
              <a:t>En plus la récupération des données de la table, les modèles Eloquent vous permettent également d'insérer, de mettre à jour et de supprimer des données de la table.</a:t>
            </a:r>
            <a:endParaRPr sz="3200"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213" y="1306016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273" y="3551792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7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07332" y="1490306"/>
            <a:ext cx="11426649" cy="289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2400" dirty="0">
                <a:solidFill>
                  <a:schemeClr val="dk1"/>
                </a:solidFill>
              </a:rPr>
              <a:t>La programmation </a:t>
            </a:r>
            <a:r>
              <a:rPr lang="fr-FR" sz="2400" dirty="0">
                <a:solidFill>
                  <a:srgbClr val="C00000"/>
                </a:solidFill>
              </a:rPr>
              <a:t>Orientée Objet</a:t>
            </a:r>
            <a:r>
              <a:rPr lang="fr-FR" sz="2400" dirty="0">
                <a:solidFill>
                  <a:schemeClr val="dk1"/>
                </a:solidFill>
              </a:rPr>
              <a:t>, utilisant une base de données </a:t>
            </a:r>
            <a:r>
              <a:rPr lang="fr-FR" sz="2400" dirty="0">
                <a:solidFill>
                  <a:srgbClr val="C00000"/>
                </a:solidFill>
              </a:rPr>
              <a:t>relationnelle</a:t>
            </a:r>
            <a:r>
              <a:rPr lang="fr-FR" sz="2400" dirty="0">
                <a:solidFill>
                  <a:schemeClr val="dk1"/>
                </a:solidFill>
              </a:rPr>
              <a:t>, nécessite de convertir les données relationnelles en objets et vice-versa.</a:t>
            </a:r>
            <a:endParaRPr lang="fr-FR" sz="2400" dirty="0"/>
          </a:p>
          <a:p>
            <a:pPr marL="457200" lvl="0" indent="-2286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</a:pPr>
            <a:endParaRPr lang="fr-FR" sz="2400" dirty="0">
              <a:solidFill>
                <a:schemeClr val="dk1"/>
              </a:solidFill>
            </a:endParaRPr>
          </a:p>
          <a:p>
            <a:pPr marL="457200" lvl="0" indent="-342900">
              <a:lnSpc>
                <a:spcPct val="15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2400" dirty="0">
                <a:solidFill>
                  <a:schemeClr val="dk1"/>
                </a:solidFill>
              </a:rPr>
              <a:t>Persistance d’objets métiers : les objets modélisés dans les applications sont associées à des données stockées dans les SGBDR</a:t>
            </a:r>
            <a:endParaRPr lang="fr-FR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0" y="5811862"/>
            <a:ext cx="1251194" cy="90736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Créer un modèle en une ligne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97;p29"/>
          <p:cNvSpPr/>
          <p:nvPr/>
        </p:nvSpPr>
        <p:spPr>
          <a:xfrm>
            <a:off x="241762" y="722634"/>
            <a:ext cx="11353890" cy="352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créer un modèle avec le fichier de migration associé, on utilise la commande suivante :</a:t>
            </a:r>
            <a:endParaRPr dirty="0"/>
          </a:p>
          <a:p>
            <a:pPr marL="114300" marR="0" lvl="0" indent="0" algn="ctr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make:model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 --migration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simplement: 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make:model</a:t>
            </a: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Module -m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99;p29"/>
          <p:cNvSpPr txBox="1"/>
          <p:nvPr/>
        </p:nvSpPr>
        <p:spPr>
          <a:xfrm>
            <a:off x="1675889" y="5417166"/>
            <a:ext cx="206692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Modèle Cours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00;p29"/>
          <p:cNvSpPr txBox="1"/>
          <p:nvPr/>
        </p:nvSpPr>
        <p:spPr>
          <a:xfrm>
            <a:off x="6394262" y="4369514"/>
            <a:ext cx="24560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Fichier de migration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01;p29"/>
          <p:cNvSpPr/>
          <p:nvPr/>
        </p:nvSpPr>
        <p:spPr>
          <a:xfrm>
            <a:off x="390213" y="2897242"/>
            <a:ext cx="5705475" cy="24622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App\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Illuminate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\Database\Eloquent\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Factories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HasFactory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Illuminate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\Database\Eloquent\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HasFactory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13" name="Google Shape;502;p29"/>
          <p:cNvSpPr/>
          <p:nvPr/>
        </p:nvSpPr>
        <p:spPr>
          <a:xfrm>
            <a:off x="4240251" y="4709048"/>
            <a:ext cx="5724849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'module'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511" y="985262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421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Enregistrer un modèle en une ligne 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14;p30"/>
          <p:cNvSpPr/>
          <p:nvPr/>
        </p:nvSpPr>
        <p:spPr>
          <a:xfrm>
            <a:off x="216729" y="874662"/>
            <a:ext cx="11137072" cy="598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la classe de migration, on va ajouter trois colonnes (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 du module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 et durée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endParaRPr lang="fr-F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endParaRPr lang="fr-FR" sz="2400" dirty="0"/>
          </a:p>
          <a:p>
            <a:pPr marL="114300"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lancer la migration on utilise la commande suivante: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migrate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516;p30"/>
          <p:cNvCxnSpPr/>
          <p:nvPr/>
        </p:nvCxnSpPr>
        <p:spPr>
          <a:xfrm>
            <a:off x="6357088" y="3903799"/>
            <a:ext cx="964875" cy="1345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517;p30"/>
          <p:cNvSpPr/>
          <p:nvPr/>
        </p:nvSpPr>
        <p:spPr>
          <a:xfrm>
            <a:off x="489912" y="2658839"/>
            <a:ext cx="6222451" cy="24622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‘modules'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'description'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</p:txBody>
      </p:sp>
      <p:pic>
        <p:nvPicPr>
          <p:cNvPr id="12" name="Google Shape;518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21963" y="2693913"/>
            <a:ext cx="17145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511" y="985262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510" y="5570506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21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Récupérer un modèle (1/3)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47;p32"/>
          <p:cNvSpPr/>
          <p:nvPr/>
        </p:nvSpPr>
        <p:spPr>
          <a:xfrm>
            <a:off x="334617" y="1490306"/>
            <a:ext cx="10523285" cy="241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 fois qu’on a créé le modèle, la table correspondante ainsi que le contrôleur, on peut afficher la liste des cours dans la base de données</a:t>
            </a:r>
            <a:endParaRPr dirty="0"/>
          </a:p>
          <a:p>
            <a:pPr marL="114300"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début, on définit dans le contrôleur la fonction affiche suivante: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48;p32"/>
          <p:cNvSpPr/>
          <p:nvPr/>
        </p:nvSpPr>
        <p:spPr>
          <a:xfrm>
            <a:off x="334617" y="3757030"/>
            <a:ext cx="6198546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affiche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listmodules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\App\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“modules"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listmodules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11" name="Google Shape;549;p32"/>
          <p:cNvSpPr/>
          <p:nvPr/>
        </p:nvSpPr>
        <p:spPr>
          <a:xfrm>
            <a:off x="7253531" y="4241778"/>
            <a:ext cx="5107165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renvoie tous les cours dans la base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données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550;p32"/>
          <p:cNvCxnSpPr/>
          <p:nvPr/>
        </p:nvCxnSpPr>
        <p:spPr>
          <a:xfrm>
            <a:off x="6731154" y="4513118"/>
            <a:ext cx="85070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407" y="1711159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025" y="2830781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38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Récupérer un modèle (3/3)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766" y="1232772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77;p34"/>
          <p:cNvSpPr/>
          <p:nvPr/>
        </p:nvSpPr>
        <p:spPr>
          <a:xfrm>
            <a:off x="639446" y="980168"/>
            <a:ext cx="11030492" cy="180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afficher la liste des cours, il suffit de créer le fichier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blade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cours.blade.php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suivant: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78;p34"/>
          <p:cNvSpPr/>
          <p:nvPr/>
        </p:nvSpPr>
        <p:spPr>
          <a:xfrm>
            <a:off x="651352" y="2173948"/>
            <a:ext cx="8987631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F44747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thead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 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Nom du Module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 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thead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tbody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@foreach($listmodules as $listmodules)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$listmodules-&gt;id }}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$listmodules-&gt;nom_module }}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$listmodules-&gt;duree }}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$listmodules-&gt;description }}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"btn btn-link"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Supprimer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"btn btn-link"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Modifier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@endforeach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tbody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579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89844" y="1606818"/>
            <a:ext cx="3882886" cy="3601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354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requêtes avec Eloquent ORM 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8949" y="1039787"/>
            <a:ext cx="11086515" cy="535172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fr-FR" dirty="0"/>
              <a:t>   </a:t>
            </a:r>
            <a:r>
              <a:rPr lang="fr-FR" b="1" dirty="0"/>
              <a:t>all()</a:t>
            </a:r>
            <a:r>
              <a:rPr lang="fr-FR" dirty="0"/>
              <a:t>:  une méthode qui est appliquée directement au modèle de données. Elle permet de retrouver toutes les données de la table associée au modèle.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dirty="0"/>
              <a:t>  Pour obtenir tous les enregistrements triés dans un ordre donné, on n'a pas besoin de travailler avec all(). On utilisera plutôt la méthode </a:t>
            </a:r>
            <a:r>
              <a:rPr lang="fr-FR" b="1" dirty="0"/>
              <a:t>orderBy() </a:t>
            </a:r>
            <a:r>
              <a:rPr lang="fr-FR" dirty="0"/>
              <a:t>suivie de la méthode </a:t>
            </a:r>
            <a:r>
              <a:rPr lang="fr-FR" b="1" dirty="0"/>
              <a:t>get()</a:t>
            </a:r>
            <a:r>
              <a:rPr lang="fr-FR" dirty="0"/>
              <a:t> afin d'obtenir une collection.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b="1" dirty="0">
                <a:solidFill>
                  <a:srgbClr val="FF0000"/>
                </a:solidFill>
              </a:rPr>
              <a:t>Exemple:</a:t>
            </a:r>
          </a:p>
          <a:p>
            <a:pPr marL="114300" indent="0">
              <a:lnSpc>
                <a:spcPct val="150000"/>
              </a:lnSpc>
              <a:buNone/>
            </a:pPr>
            <a:endParaRPr lang="fr-FR" dirty="0"/>
          </a:p>
          <a:p>
            <a:pPr marL="114300" indent="0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435" y="1378688"/>
            <a:ext cx="385142" cy="39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758" y="2534962"/>
            <a:ext cx="385142" cy="39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6963" y="5439035"/>
            <a:ext cx="9482440" cy="5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53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0427" y="1485930"/>
            <a:ext cx="10515600" cy="5187602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fr-FR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find(): </a:t>
            </a:r>
            <a:r>
              <a:rPr lang="fr-FR" sz="3200" dirty="0">
                <a:latin typeface="Calibri" panose="020F0502020204030204" pitchFamily="34" charset="0"/>
                <a:cs typeface="Calibri" panose="020F0502020204030204" pitchFamily="34" charset="0"/>
              </a:rPr>
              <a:t>Est une méthode qui   permet de rechercher un enregistrement par son identifiant.</a:t>
            </a:r>
          </a:p>
          <a:p>
            <a:pPr marL="114300"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</a:pPr>
            <a:r>
              <a:rPr lang="fr-F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$module </a:t>
            </a:r>
            <a:r>
              <a:rPr lang="fr-FR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=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App\Module::</a:t>
            </a:r>
            <a:r>
              <a:rPr lang="fr-FR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find(5); : recherche par id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fr-FR" sz="3200" dirty="0"/>
              <a:t>Retrouver les enregistrements correspondant à une condition : </a:t>
            </a:r>
            <a:r>
              <a:rPr lang="fr-FR" sz="3200" b="1" dirty="0" err="1"/>
              <a:t>where</a:t>
            </a:r>
            <a:r>
              <a:rPr lang="fr-FR" sz="3200" b="1" dirty="0"/>
              <a:t>() </a:t>
            </a:r>
            <a:r>
              <a:rPr lang="fr-FR" sz="3200" dirty="0"/>
              <a:t>ou </a:t>
            </a:r>
            <a:r>
              <a:rPr lang="fr-FR" sz="3200" b="1" dirty="0" err="1"/>
              <a:t>orWhere</a:t>
            </a:r>
            <a:r>
              <a:rPr lang="fr-FR" sz="3200" b="1" dirty="0"/>
              <a:t>()</a:t>
            </a:r>
            <a:r>
              <a:rPr lang="fr-FR" sz="3200" dirty="0"/>
              <a:t>, suivi de </a:t>
            </a:r>
            <a:r>
              <a:rPr lang="fr-FR" sz="3200" b="1" dirty="0"/>
              <a:t>get().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fr-FR" sz="3200" b="1" dirty="0"/>
          </a:p>
          <a:p>
            <a:pPr>
              <a:lnSpc>
                <a:spcPct val="150000"/>
              </a:lnSpc>
            </a:pPr>
            <a:endParaRPr lang="fr-FR" sz="3200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213" y="1916725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requêtes avec Eloquent ORM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243" y="4488768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96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formulaires (1/3)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Définition 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46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92;p35"/>
          <p:cNvSpPr txBox="1"/>
          <p:nvPr/>
        </p:nvSpPr>
        <p:spPr>
          <a:xfrm>
            <a:off x="675268" y="1751914"/>
            <a:ext cx="1036201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 fournit diverses balises intégrées pour gérer les formulaires HTML.</a:t>
            </a:r>
            <a:endParaRPr dirty="0"/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créer un formulaire avec Laravel , on doit procéder les deux étapes suivantes:</a:t>
            </a:r>
            <a:endParaRPr dirty="0"/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593;p35"/>
          <p:cNvSpPr/>
          <p:nvPr/>
        </p:nvSpPr>
        <p:spPr>
          <a:xfrm>
            <a:off x="571461" y="3995876"/>
            <a:ext cx="9142411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faire appel au méthode qui permet de retourner un formulaire comme suit: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Route::get ($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méthode)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Puis faire au méthode qui permet de traiter un formulaire comme suit: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fr-FR" sz="2400" b="1" i="0" u="none" strike="noStrike" cap="none" dirty="0">
                <a:solidFill>
                  <a:srgbClr val="000000"/>
                </a:solidFill>
                <a:sym typeface="Arial"/>
              </a:rPr>
              <a:t>Route:: post($</a:t>
            </a:r>
            <a:r>
              <a:rPr lang="fr-FR" sz="2400" b="1" i="0" u="none" strike="noStrike" cap="none" dirty="0" err="1">
                <a:solidFill>
                  <a:srgbClr val="000000"/>
                </a:solidFill>
                <a:sym typeface="Arial"/>
              </a:rPr>
              <a:t>uri,methode</a:t>
            </a:r>
            <a:r>
              <a:rPr lang="fr-FR" sz="2400" b="1" i="0" u="none" strike="noStrike" cap="none" dirty="0">
                <a:solidFill>
                  <a:srgbClr val="000000"/>
                </a:solidFill>
                <a:sym typeface="Arial"/>
              </a:rPr>
              <a:t>)</a:t>
            </a:r>
            <a:endParaRPr b="1" dirty="0"/>
          </a:p>
        </p:txBody>
      </p:sp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805" y="202930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756" y="2530633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852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formulaires (2/3)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71461" y="675148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Principe de fonctionnement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47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6;p36" descr="https://lh6.googleusercontent.com/QkpAhpkqc5pOgcvq_SBv4rPPKlL-WDBH0tRyfL8r5D_vAjDV4EU1I1pm1G6-yiVtQ6t878LSLjhit2K-AR5660emohxd3-563914gJCW3pPr9g_iqSoxKfYcQJYUSSxM1weLXL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0427" y="1155208"/>
            <a:ext cx="10309394" cy="5603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396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formulaires (3/3)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571461" y="675148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2800"/>
              <a:buFont typeface="Calibri"/>
              <a:buNone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Principe de fonctionnement</a:t>
            </a:r>
            <a:endParaRPr sz="2800" b="1" i="0" u="none" strike="noStrike" cap="none" dirty="0">
              <a:solidFill>
                <a:srgbClr val="3E3E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48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8;p37"/>
          <p:cNvSpPr/>
          <p:nvPr/>
        </p:nvSpPr>
        <p:spPr>
          <a:xfrm>
            <a:off x="290167" y="1426024"/>
            <a:ext cx="8686800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client envoie la requête de demande du formulaire qui est transmise au contrôleur par la route (utilisation du GET),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contrôleur crée la vue « infos »,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vue « infos » crée le formulaire,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formulaire est envoyé au client,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client soumet le formulaire, le contrôleur reçoit la requête de soumission par l’intermédiaire de la route (Utilisation du POST),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contrôleur génère la réponse,</a:t>
            </a:r>
            <a:b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(7)</a:t>
            </a:r>
            <a:r>
              <a:rPr lang="fr-FR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réponse est envoyée au client.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105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Créer un modèle (1/4)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49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703" y="1181046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99;p43"/>
          <p:cNvSpPr/>
          <p:nvPr/>
        </p:nvSpPr>
        <p:spPr>
          <a:xfrm>
            <a:off x="699770" y="1046067"/>
            <a:ext cx="8915400" cy="125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du formulaire: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01;p43"/>
          <p:cNvSpPr/>
          <p:nvPr/>
        </p:nvSpPr>
        <p:spPr>
          <a:xfrm>
            <a:off x="639446" y="2498803"/>
            <a:ext cx="9304337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Nom du module: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"nom_module"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"nom du module"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Durée: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"text"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"duree"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 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placeholder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"Votre description"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clospan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"submit"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"btn btn-secondary"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Ajouter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702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9495" y="503954"/>
            <a:ext cx="3657600" cy="2480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16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Configuration de la base des données   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613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12744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Créer un modèle (2/4)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514" y="877750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11;p44"/>
          <p:cNvSpPr txBox="1"/>
          <p:nvPr/>
        </p:nvSpPr>
        <p:spPr>
          <a:xfrm>
            <a:off x="7488808" y="629880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13;p44"/>
          <p:cNvSpPr txBox="1">
            <a:spLocks/>
          </p:cNvSpPr>
          <p:nvPr/>
        </p:nvSpPr>
        <p:spPr>
          <a:xfrm>
            <a:off x="7488808" y="629880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50</a:t>
            </a:fld>
            <a:endParaRPr lang="fr-FR"/>
          </a:p>
        </p:txBody>
      </p:sp>
      <p:sp>
        <p:nvSpPr>
          <p:cNvPr id="18" name="Google Shape;715;p44"/>
          <p:cNvSpPr/>
          <p:nvPr/>
        </p:nvSpPr>
        <p:spPr>
          <a:xfrm>
            <a:off x="935608" y="1155208"/>
            <a:ext cx="8915400" cy="125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définit dans le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controlleur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fonction store suivante: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16;p44"/>
          <p:cNvSpPr/>
          <p:nvPr/>
        </p:nvSpPr>
        <p:spPr>
          <a:xfrm>
            <a:off x="910208" y="1702970"/>
            <a:ext cx="8940800" cy="2031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 err="1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\App\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         </a:t>
            </a: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Récupérer le contenu du champ nom du module 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                </a:t>
            </a: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Récupérer le contenu du champ durée       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            </a:t>
            </a: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Récupérer le contenu du champ description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                </a:t>
            </a: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Fonction prédéfinie pour l’insertion dans la base de données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'/cours'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           </a:t>
            </a:r>
            <a:r>
              <a:rPr lang="fr-F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Redirection vers l’affichage de la liste des cours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cxnSp>
        <p:nvCxnSpPr>
          <p:cNvPr id="20" name="Google Shape;717;p44"/>
          <p:cNvCxnSpPr/>
          <p:nvPr/>
        </p:nvCxnSpPr>
        <p:spPr>
          <a:xfrm>
            <a:off x="4849104" y="5397011"/>
            <a:ext cx="1548686" cy="327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718;p44"/>
          <p:cNvSpPr txBox="1"/>
          <p:nvPr/>
        </p:nvSpPr>
        <p:spPr>
          <a:xfrm>
            <a:off x="4969805" y="2110261"/>
            <a:ext cx="396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Créer une nouvelle instance de l’objet Cours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719;p44"/>
          <p:cNvSpPr/>
          <p:nvPr/>
        </p:nvSpPr>
        <p:spPr>
          <a:xfrm>
            <a:off x="4202640" y="2208226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20;p44"/>
          <p:cNvSpPr/>
          <p:nvPr/>
        </p:nvSpPr>
        <p:spPr>
          <a:xfrm>
            <a:off x="4090759" y="2664367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21;p44"/>
          <p:cNvSpPr/>
          <p:nvPr/>
        </p:nvSpPr>
        <p:spPr>
          <a:xfrm>
            <a:off x="4849104" y="2825329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722;p44"/>
          <p:cNvSpPr/>
          <p:nvPr/>
        </p:nvSpPr>
        <p:spPr>
          <a:xfrm>
            <a:off x="2679785" y="3102051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23;p44"/>
          <p:cNvSpPr/>
          <p:nvPr/>
        </p:nvSpPr>
        <p:spPr>
          <a:xfrm>
            <a:off x="3078197" y="3302480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724;p44"/>
          <p:cNvSpPr/>
          <p:nvPr/>
        </p:nvSpPr>
        <p:spPr>
          <a:xfrm>
            <a:off x="5086052" y="2441590"/>
            <a:ext cx="398412" cy="1361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725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2476" y="3999014"/>
            <a:ext cx="3466628" cy="2612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2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97790" y="3470677"/>
            <a:ext cx="2623110" cy="33693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940922" y="721585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1</a:t>
            </a:r>
            <a:r>
              <a:rPr lang="fr-FR" sz="3200" b="1" baseline="30000" dirty="0"/>
              <a:t>ère</a:t>
            </a:r>
            <a:r>
              <a:rPr lang="fr-FR" sz="3200" b="1" dirty="0"/>
              <a:t> méthode</a:t>
            </a:r>
          </a:p>
        </p:txBody>
      </p:sp>
      <p:pic>
        <p:nvPicPr>
          <p:cNvPr id="3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856" y="1419126"/>
            <a:ext cx="212187" cy="21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617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Créer un modèle (3/4)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514" y="877750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11;p44"/>
          <p:cNvSpPr txBox="1"/>
          <p:nvPr/>
        </p:nvSpPr>
        <p:spPr>
          <a:xfrm>
            <a:off x="7488808" y="629880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13;p44"/>
          <p:cNvSpPr txBox="1">
            <a:spLocks/>
          </p:cNvSpPr>
          <p:nvPr/>
        </p:nvSpPr>
        <p:spPr>
          <a:xfrm>
            <a:off x="7488808" y="629880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51</a:t>
            </a:fld>
            <a:endParaRPr lang="fr-FR"/>
          </a:p>
        </p:txBody>
      </p:sp>
      <p:sp>
        <p:nvSpPr>
          <p:cNvPr id="18" name="Google Shape;715;p44"/>
          <p:cNvSpPr/>
          <p:nvPr/>
        </p:nvSpPr>
        <p:spPr>
          <a:xfrm>
            <a:off x="935608" y="1155208"/>
            <a:ext cx="8915400" cy="125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définit dans le contrôleur la fonction store suivante:</a:t>
            </a:r>
            <a:endParaRPr dirty="0"/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40922" y="721585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2</a:t>
            </a:r>
            <a:r>
              <a:rPr lang="fr-FR" sz="3200" b="1" baseline="30000" dirty="0"/>
              <a:t>ème</a:t>
            </a:r>
            <a:r>
              <a:rPr lang="fr-FR" sz="3200" b="1" dirty="0"/>
              <a:t> méthode</a:t>
            </a:r>
          </a:p>
        </p:txBody>
      </p:sp>
      <p:pic>
        <p:nvPicPr>
          <p:cNvPr id="3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856" y="1419126"/>
            <a:ext cx="212187" cy="21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09;p44" descr="D:\esprit 2014\ESPRIT 2014\charte essprit 2014\logo-espri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8112" y="7431370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711;p44"/>
          <p:cNvSpPr txBox="1"/>
          <p:nvPr/>
        </p:nvSpPr>
        <p:spPr>
          <a:xfrm>
            <a:off x="7477162" y="75504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13;p44"/>
          <p:cNvSpPr txBox="1">
            <a:spLocks/>
          </p:cNvSpPr>
          <p:nvPr/>
        </p:nvSpPr>
        <p:spPr>
          <a:xfrm>
            <a:off x="7477162" y="75504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51</a:t>
            </a:fld>
            <a:endParaRPr lang="fr-FR"/>
          </a:p>
        </p:txBody>
      </p:sp>
      <p:sp>
        <p:nvSpPr>
          <p:cNvPr id="36" name="Google Shape;716;p44"/>
          <p:cNvSpPr/>
          <p:nvPr/>
        </p:nvSpPr>
        <p:spPr>
          <a:xfrm>
            <a:off x="1024300" y="1945779"/>
            <a:ext cx="8940800" cy="116951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dirty="0">
                <a:solidFill>
                  <a:srgbClr val="D4D4D4"/>
                </a:solidFill>
              </a:rPr>
              <a:t> </a:t>
            </a:r>
            <a:r>
              <a:rPr lang="fr-FR" dirty="0">
                <a:solidFill>
                  <a:srgbClr val="9CDCFE"/>
                </a:solidFill>
              </a:rPr>
              <a:t>Module::</a:t>
            </a:r>
            <a:r>
              <a:rPr lang="en-US" dirty="0">
                <a:solidFill>
                  <a:srgbClr val="9CDCFE"/>
                </a:solidFill>
              </a:rPr>
              <a:t>create(['</a:t>
            </a:r>
            <a:r>
              <a:rPr lang="fr-FR" dirty="0" err="1">
                <a:solidFill>
                  <a:srgbClr val="9CDCFE"/>
                </a:solidFill>
              </a:rPr>
              <a:t>nom_module</a:t>
            </a:r>
            <a:r>
              <a:rPr lang="en-US" dirty="0">
                <a:solidFill>
                  <a:srgbClr val="9CDCFE"/>
                </a:solidFill>
              </a:rPr>
              <a:t>'=&gt;$request-&gt;</a:t>
            </a:r>
            <a:r>
              <a:rPr lang="fr-FR" dirty="0">
                <a:solidFill>
                  <a:srgbClr val="9CDCFE"/>
                </a:solidFill>
              </a:rPr>
              <a:t> </a:t>
            </a:r>
            <a:r>
              <a:rPr lang="fr-FR" dirty="0" err="1">
                <a:solidFill>
                  <a:srgbClr val="9CDCFE"/>
                </a:solidFill>
              </a:rPr>
              <a:t>nom_module</a:t>
            </a:r>
            <a:r>
              <a:rPr lang="en-US" dirty="0">
                <a:solidFill>
                  <a:srgbClr val="9CDCFE"/>
                </a:solidFill>
              </a:rPr>
              <a:t>,'</a:t>
            </a:r>
            <a:r>
              <a:rPr lang="en-US" dirty="0" err="1">
                <a:solidFill>
                  <a:srgbClr val="9CDCFE"/>
                </a:solidFill>
              </a:rPr>
              <a:t>duree</a:t>
            </a:r>
            <a:r>
              <a:rPr lang="en-US" dirty="0">
                <a:solidFill>
                  <a:srgbClr val="9CDCFE"/>
                </a:solidFill>
              </a:rPr>
              <a:t>'=&gt;$request-&gt;</a:t>
            </a:r>
            <a:r>
              <a:rPr lang="en-US" dirty="0" err="1">
                <a:solidFill>
                  <a:srgbClr val="9CDCFE"/>
                </a:solidFill>
              </a:rPr>
              <a:t>duree</a:t>
            </a:r>
            <a:r>
              <a:rPr lang="en-US" dirty="0">
                <a:solidFill>
                  <a:srgbClr val="9CDCFE"/>
                </a:solidFill>
              </a:rPr>
              <a:t>,</a:t>
            </a:r>
            <a:br>
              <a:rPr lang="en-US" dirty="0">
                <a:solidFill>
                  <a:srgbClr val="9CDCFE"/>
                </a:solidFill>
              </a:rPr>
            </a:br>
            <a:r>
              <a:rPr lang="en-US" dirty="0">
                <a:solidFill>
                  <a:srgbClr val="9CDCFE"/>
                </a:solidFill>
              </a:rPr>
              <a:t>                 ‘description'=&gt;$request-&gt;description]);</a:t>
            </a:r>
            <a:r>
              <a:rPr lang="fr-FR" dirty="0">
                <a:solidFill>
                  <a:srgbClr val="9CDCFE"/>
                </a:solidFill>
              </a:rPr>
              <a:t>;</a:t>
            </a:r>
            <a:endParaRPr dirty="0">
              <a:solidFill>
                <a:srgbClr val="9CDCF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'/cours'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);}</a:t>
            </a:r>
            <a:endParaRPr dirty="0"/>
          </a:p>
        </p:txBody>
      </p:sp>
      <p:sp>
        <p:nvSpPr>
          <p:cNvPr id="37" name="Rectangle 36"/>
          <p:cNvSpPr/>
          <p:nvPr/>
        </p:nvSpPr>
        <p:spPr>
          <a:xfrm>
            <a:off x="614978" y="3318604"/>
            <a:ext cx="11152952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400"/>
              </a:spcBef>
            </a:pPr>
            <a:r>
              <a:rPr lang="fr-FR" sz="2400" dirty="0"/>
              <a:t>   Pour utiliser cette méthode, nous devons modifier le modèle en ajoutant l’une de ces 2 lignes pour activer l’affectation de masse :</a:t>
            </a:r>
          </a:p>
          <a:p>
            <a:pPr marL="742950" indent="-285750" fontAlgn="base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protected $</a:t>
            </a:r>
            <a:r>
              <a:rPr lang="fr-FR" sz="2400" dirty="0" err="1"/>
              <a:t>fillable</a:t>
            </a:r>
            <a:r>
              <a:rPr lang="fr-FR" sz="2400" dirty="0"/>
              <a:t> = ['</a:t>
            </a:r>
            <a:r>
              <a:rPr lang="fr-FR" sz="2400" dirty="0" err="1"/>
              <a:t>nom_module</a:t>
            </a:r>
            <a:r>
              <a:rPr lang="fr-FR" sz="2400" dirty="0"/>
              <a:t>', ‘</a:t>
            </a:r>
            <a:r>
              <a:rPr lang="fr-FR" sz="2400" dirty="0" err="1"/>
              <a:t>duree</a:t>
            </a:r>
            <a:r>
              <a:rPr lang="fr-FR" sz="2400" dirty="0"/>
              <a:t>’,’description’]; : pour désigner les colonnes autorisant l’affectation de masse, les autres bloquent.</a:t>
            </a:r>
          </a:p>
          <a:p>
            <a:pPr marL="742950" lvl="1" indent="-285750" fontAlgn="base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lang="fr-FR" sz="2400" dirty="0"/>
              <a:t>protected $</a:t>
            </a:r>
            <a:r>
              <a:rPr lang="fr-FR" sz="2400" dirty="0" err="1"/>
              <a:t>guarded</a:t>
            </a:r>
            <a:r>
              <a:rPr lang="fr-FR" sz="2400" dirty="0"/>
              <a:t> = ['existe']; : pour désigner les colonnes bloquant l’affectation de masse, les autres autorisent.</a:t>
            </a:r>
          </a:p>
          <a:p>
            <a:br>
              <a:rPr lang="fr-FR" dirty="0"/>
            </a:br>
            <a:endParaRPr lang="fr-FR" dirty="0"/>
          </a:p>
        </p:txBody>
      </p:sp>
      <p:pic>
        <p:nvPicPr>
          <p:cNvPr id="38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421" y="3463023"/>
            <a:ext cx="212187" cy="218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782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Créer un modèle (4/4)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80427" y="971164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Create vs Save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200000"/>
              </a:lnSpc>
              <a:spcBef>
                <a:spcPts val="280"/>
              </a:spcBef>
            </a:pPr>
            <a:r>
              <a:rPr lang="fr-FR" b="1" dirty="0"/>
              <a:t>Save() </a:t>
            </a:r>
            <a:r>
              <a:rPr lang="fr-FR" dirty="0"/>
              <a:t>: la fonction qui permet d’ajouter un nouveau enregistrement dans la base. </a:t>
            </a:r>
          </a:p>
          <a:p>
            <a:pPr fontAlgn="base">
              <a:lnSpc>
                <a:spcPct val="200000"/>
              </a:lnSpc>
              <a:spcBef>
                <a:spcPts val="280"/>
              </a:spcBef>
            </a:pPr>
            <a:r>
              <a:rPr lang="fr-FR" dirty="0"/>
              <a:t> </a:t>
            </a:r>
            <a:r>
              <a:rPr lang="fr-FR" b="1" dirty="0" err="1"/>
              <a:t>Create</a:t>
            </a:r>
            <a:r>
              <a:rPr lang="fr-FR" b="1" dirty="0"/>
              <a:t>()</a:t>
            </a:r>
            <a:r>
              <a:rPr lang="fr-FR" dirty="0"/>
              <a:t> : la fonction qui retourne le formulaire d’ajout. </a:t>
            </a: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6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Supprimer un modèle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39;p45"/>
          <p:cNvSpPr/>
          <p:nvPr/>
        </p:nvSpPr>
        <p:spPr>
          <a:xfrm>
            <a:off x="594517" y="1105750"/>
            <a:ext cx="88836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la vue, nous rajoutons un bouton de suppression qui envoi l’id du cours à supprimer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40;p45"/>
          <p:cNvSpPr/>
          <p:nvPr/>
        </p:nvSpPr>
        <p:spPr>
          <a:xfrm>
            <a:off x="551275" y="2434805"/>
            <a:ext cx="8261350" cy="73866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"{{ route(‘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module.delete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', [$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listmodules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-&gt;id]) }}"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btn-link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Supprimer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41;p45"/>
          <p:cNvSpPr/>
          <p:nvPr/>
        </p:nvSpPr>
        <p:spPr>
          <a:xfrm>
            <a:off x="240125" y="3150467"/>
            <a:ext cx="88836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Dans le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controlleur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nous définissons la fonction destroy: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42;p45"/>
          <p:cNvSpPr/>
          <p:nvPr/>
        </p:nvSpPr>
        <p:spPr>
          <a:xfrm>
            <a:off x="583025" y="3751769"/>
            <a:ext cx="8229600" cy="16004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destroy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\App\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module.affiche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    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'Module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deleted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successfully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.'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</p:txBody>
      </p:sp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30" y="126271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087" y="3305849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2564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Modifier un modèle (1/3)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30" y="126271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49;p46" descr="D:\esprit 2014\ESPRIT 2014\charte essprit 2014\logo-espri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15483" y="5718052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51;p46"/>
          <p:cNvSpPr txBox="1"/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53;p46"/>
          <p:cNvSpPr txBox="1">
            <a:spLocks/>
          </p:cNvSpPr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54</a:t>
            </a:fld>
            <a:endParaRPr lang="fr-FR"/>
          </a:p>
        </p:txBody>
      </p:sp>
      <p:sp>
        <p:nvSpPr>
          <p:cNvPr id="24" name="Google Shape;755;p46"/>
          <p:cNvSpPr/>
          <p:nvPr/>
        </p:nvSpPr>
        <p:spPr>
          <a:xfrm>
            <a:off x="770996" y="1009527"/>
            <a:ext cx="89598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afficher un cours donné, il suffit de créer le fichier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blade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edit.blade.php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 suivant:</a:t>
            </a:r>
            <a:endParaRPr dirty="0"/>
          </a:p>
        </p:txBody>
      </p:sp>
      <p:sp>
        <p:nvSpPr>
          <p:cNvPr id="25" name="Google Shape;756;p46"/>
          <p:cNvSpPr/>
          <p:nvPr/>
        </p:nvSpPr>
        <p:spPr>
          <a:xfrm>
            <a:off x="770994" y="2135999"/>
            <a:ext cx="8847139" cy="44012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"{{ route('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cours.update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', $cours-&gt;id) }}"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"GET"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"form-group"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                   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Nom du module: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       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"{{ $module&gt;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nom_module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}}"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Durée: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"{{ $module-&gt;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duree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}}"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"description"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cols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{{ $module-&gt;description }}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textarea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          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clospan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"2"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submit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btn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btn-secondary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Modifier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fr-FR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912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Modifier un modèle (2/3)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30" y="1262710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49;p46" descr="D:\esprit 2014\ESPRIT 2014\charte essprit 2014\logo-espri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15483" y="5718052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51;p46"/>
          <p:cNvSpPr txBox="1"/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53;p46"/>
          <p:cNvSpPr txBox="1">
            <a:spLocks/>
          </p:cNvSpPr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55</a:t>
            </a:fld>
            <a:endParaRPr lang="fr-FR"/>
          </a:p>
        </p:txBody>
      </p:sp>
      <p:sp>
        <p:nvSpPr>
          <p:cNvPr id="14" name="Google Shape;769;p47"/>
          <p:cNvSpPr/>
          <p:nvPr/>
        </p:nvSpPr>
        <p:spPr>
          <a:xfrm>
            <a:off x="571461" y="1095650"/>
            <a:ext cx="9128125" cy="235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fonction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 servir à afficher la vue et à transmettre des données si nécessaire.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fonction update, elle, va contenir toute la partie modification de la donnée</a:t>
            </a:r>
            <a:endParaRPr dirty="0"/>
          </a:p>
        </p:txBody>
      </p:sp>
      <p:sp>
        <p:nvSpPr>
          <p:cNvPr id="16" name="Google Shape;770;p47"/>
          <p:cNvSpPr/>
          <p:nvPr/>
        </p:nvSpPr>
        <p:spPr>
          <a:xfrm>
            <a:off x="1936710" y="3819176"/>
            <a:ext cx="6962775" cy="1169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= \App\</a:t>
            </a:r>
            <a:r>
              <a:rPr lang="fr-FR" sz="1400" b="0" i="0" u="none" strike="noStrike" cap="none" dirty="0" err="1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module'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 dirty="0"/>
          </a:p>
        </p:txBody>
      </p:sp>
      <p:pic>
        <p:nvPicPr>
          <p:cNvPr id="17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357" y="2424018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272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Modifier un modèle (3/3)</a:t>
            </a:r>
            <a:endParaRPr lang="fr-F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56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49;p46" descr="D:\esprit 2014\ESPRIT 2014\charte essprit 2014\logo-espri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15483" y="5718052"/>
            <a:ext cx="11430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751;p46"/>
          <p:cNvSpPr txBox="1"/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53;p46"/>
          <p:cNvSpPr txBox="1">
            <a:spLocks/>
          </p:cNvSpPr>
          <p:nvPr/>
        </p:nvSpPr>
        <p:spPr>
          <a:xfrm>
            <a:off x="7484533" y="583711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56</a:t>
            </a:fld>
            <a:endParaRPr lang="fr-FR"/>
          </a:p>
        </p:txBody>
      </p:sp>
      <p:sp>
        <p:nvSpPr>
          <p:cNvPr id="18" name="Google Shape;783;p48"/>
          <p:cNvSpPr/>
          <p:nvPr/>
        </p:nvSpPr>
        <p:spPr>
          <a:xfrm>
            <a:off x="1651882" y="1489965"/>
            <a:ext cx="7543800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$id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$id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$request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redirect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'module.affiche'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cxnSp>
        <p:nvCxnSpPr>
          <p:cNvPr id="19" name="Google Shape;785;p48"/>
          <p:cNvCxnSpPr/>
          <p:nvPr/>
        </p:nvCxnSpPr>
        <p:spPr>
          <a:xfrm>
            <a:off x="6639804" y="4326168"/>
            <a:ext cx="2936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" name="Google Shape;786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7500" y="3395288"/>
            <a:ext cx="2653397" cy="193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87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7883" y="3395287"/>
            <a:ext cx="2710313" cy="19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88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974457" y="2903598"/>
            <a:ext cx="2990643" cy="31868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789;p48"/>
          <p:cNvSpPr/>
          <p:nvPr/>
        </p:nvSpPr>
        <p:spPr>
          <a:xfrm>
            <a:off x="6974457" y="5574148"/>
            <a:ext cx="1341882" cy="39901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7002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lvl="0" algn="ctr">
              <a:buClr>
                <a:schemeClr val="lt1"/>
              </a:buClr>
              <a:buSzPts val="5400"/>
            </a:pPr>
            <a:r>
              <a:rPr lang="fr-FR" sz="5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relations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431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(1/9)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Les tables de base de données sont souvent liées les unes aux autres. </a:t>
            </a:r>
          </a:p>
          <a:p>
            <a:pPr marL="0" lvl="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r-FR" sz="20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r>
              <a:rPr lang="fr-F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une commande peut être liée à un utilisateur, </a:t>
            </a:r>
            <a:endParaRPr lang="fr-FR" dirty="0">
              <a:ea typeface="Arial"/>
              <a:cs typeface="Arial"/>
            </a:endParaRPr>
          </a:p>
          <a:p>
            <a:pPr marL="342900" lvl="7">
              <a:lnSpc>
                <a:spcPct val="150000"/>
              </a:lnSpc>
              <a:spcBef>
                <a:spcPts val="0"/>
              </a:spcBef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Il existe plusieurs types de relations.</a:t>
            </a:r>
            <a:endParaRPr lang="fr-FR" dirty="0"/>
          </a:p>
          <a:p>
            <a:pPr marL="0" lvl="7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r-FR" sz="20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Exemples:</a:t>
            </a:r>
          </a:p>
          <a:p>
            <a:pPr marL="342900" lvl="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✔"/>
            </a:pP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One To One</a:t>
            </a:r>
            <a:endParaRPr lang="fr-FR" dirty="0"/>
          </a:p>
          <a:p>
            <a:pPr marL="342900" lvl="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✔"/>
            </a:pP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One To 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  <a:p>
            <a:pPr marL="342900" lvl="8">
              <a:lnSpc>
                <a:spcPct val="150000"/>
              </a:lnSpc>
              <a:spcBef>
                <a:spcPts val="0"/>
              </a:spcBef>
              <a:buSzPts val="2000"/>
              <a:buFont typeface="Noto Sans Symbols"/>
              <a:buChar char="✔"/>
            </a:pP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2000" dirty="0" err="1"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fr-FR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fr-FR" sz="24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58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292" y="1952027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0427" y="3620085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332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(2/9)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59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055;p65"/>
          <p:cNvSpPr/>
          <p:nvPr/>
        </p:nvSpPr>
        <p:spPr>
          <a:xfrm>
            <a:off x="571461" y="1452509"/>
            <a:ext cx="9220731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«Module» contient plusieurs «Chapitres»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«Chapitre» n’appartient qu’à un seule «Module»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056;p65"/>
          <p:cNvCxnSpPr/>
          <p:nvPr/>
        </p:nvCxnSpPr>
        <p:spPr>
          <a:xfrm>
            <a:off x="864886" y="3222857"/>
            <a:ext cx="5049250" cy="3776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057;p65"/>
          <p:cNvCxnSpPr/>
          <p:nvPr/>
        </p:nvCxnSpPr>
        <p:spPr>
          <a:xfrm flipH="1">
            <a:off x="864886" y="5628643"/>
            <a:ext cx="5114925" cy="244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058;p65"/>
          <p:cNvSpPr txBox="1"/>
          <p:nvPr/>
        </p:nvSpPr>
        <p:spPr>
          <a:xfrm>
            <a:off x="2044932" y="2815296"/>
            <a:ext cx="33975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OneToMany (hasMany())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059;p65"/>
          <p:cNvSpPr txBox="1"/>
          <p:nvPr/>
        </p:nvSpPr>
        <p:spPr>
          <a:xfrm>
            <a:off x="1999155" y="5660531"/>
            <a:ext cx="3980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ManyToOne (belongsTo())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062;p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76060" y="4980252"/>
            <a:ext cx="4174779" cy="169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63;p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76061" y="2674465"/>
            <a:ext cx="4291486" cy="17650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OneToMany » (L’inverse « ManyToOne »)</a:t>
            </a:r>
          </a:p>
        </p:txBody>
      </p:sp>
      <p:pic>
        <p:nvPicPr>
          <p:cNvPr id="21" name="Google Shape;1061;p6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3458" y="3360142"/>
            <a:ext cx="511492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2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Configuration de la base de données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lvl="0" indent="0">
              <a:lnSpc>
                <a:spcPct val="170000"/>
              </a:lnSpc>
              <a:spcBef>
                <a:spcPts val="360"/>
              </a:spcBef>
              <a:buNone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Laravel permet de gérer la base des données de type:</a:t>
            </a:r>
            <a:endParaRPr lang="fr-FR" dirty="0"/>
          </a:p>
          <a:p>
            <a:pPr marL="342900" lvl="8">
              <a:lnSpc>
                <a:spcPct val="17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sz="2400" dirty="0" err="1">
                <a:latin typeface="Arial"/>
                <a:ea typeface="Arial"/>
                <a:cs typeface="Arial"/>
                <a:sym typeface="Arial"/>
              </a:rPr>
              <a:t>Postgres</a:t>
            </a:r>
            <a:endParaRPr lang="fr-FR"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8">
              <a:lnSpc>
                <a:spcPct val="17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sz="2400" dirty="0" err="1">
                <a:latin typeface="Arial"/>
                <a:ea typeface="Arial"/>
                <a:cs typeface="Arial"/>
                <a:sym typeface="Arial"/>
              </a:rPr>
              <a:t>SQLite</a:t>
            </a:r>
            <a:endParaRPr lang="fr-FR" sz="2400" dirty="0">
              <a:latin typeface="Arial"/>
              <a:ea typeface="Arial"/>
              <a:cs typeface="Arial"/>
              <a:sym typeface="Arial"/>
            </a:endParaRPr>
          </a:p>
          <a:p>
            <a:pPr marL="342900" lvl="8">
              <a:lnSpc>
                <a:spcPct val="17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ea typeface="Arial"/>
                <a:cs typeface="Arial"/>
                <a:sym typeface="Arial"/>
              </a:rPr>
              <a:t>SQL Server</a:t>
            </a:r>
          </a:p>
          <a:p>
            <a:pPr marL="342900" lvl="8">
              <a:lnSpc>
                <a:spcPct val="17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lang="fr-FR" sz="2400" dirty="0"/>
          </a:p>
          <a:p>
            <a:pPr marL="0" lvl="0" indent="0">
              <a:lnSpc>
                <a:spcPct val="170000"/>
              </a:lnSpc>
              <a:spcBef>
                <a:spcPts val="0"/>
              </a:spcBef>
              <a:buSzPts val="3200"/>
              <a:buNone/>
            </a:pPr>
            <a:endParaRPr lang="fr-FR" sz="3200" dirty="0">
              <a:latin typeface="Arial"/>
              <a:ea typeface="Arial"/>
              <a:cs typeface="Arial"/>
              <a:sym typeface="Arial"/>
            </a:endParaRPr>
          </a:p>
          <a:p>
            <a:pPr marL="457200" lvl="7">
              <a:lnSpc>
                <a:spcPct val="170000"/>
              </a:lnSpc>
              <a:spcBef>
                <a:spcPts val="360"/>
              </a:spcBef>
              <a:buSzPts val="3200"/>
              <a:buNone/>
            </a:pPr>
            <a:endParaRPr lang="fr-FR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28600">
              <a:lnSpc>
                <a:spcPct val="170000"/>
              </a:lnSpc>
              <a:spcBef>
                <a:spcPts val="360"/>
              </a:spcBef>
              <a:buClr>
                <a:schemeClr val="dk1"/>
              </a:buClr>
              <a:buNone/>
            </a:pPr>
            <a:endParaRPr lang="fr-FR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28600">
              <a:lnSpc>
                <a:spcPct val="170000"/>
              </a:lnSpc>
              <a:spcBef>
                <a:spcPts val="360"/>
              </a:spcBef>
              <a:buClr>
                <a:schemeClr val="dk1"/>
              </a:buClr>
              <a:buNone/>
            </a:pPr>
            <a:endParaRPr lang="fr-FR"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70000"/>
              </a:lnSpc>
            </a:pPr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94" y="2177061"/>
            <a:ext cx="439665" cy="30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9069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(3/9)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60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OneToMany » (L’inverse « ManyToOne »)</a:t>
            </a:r>
          </a:p>
        </p:txBody>
      </p:sp>
      <p:sp>
        <p:nvSpPr>
          <p:cNvPr id="26" name="Google Shape;1076;p66"/>
          <p:cNvSpPr/>
          <p:nvPr/>
        </p:nvSpPr>
        <p:spPr>
          <a:xfrm>
            <a:off x="519545" y="1473669"/>
            <a:ext cx="9668407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Pour définir la relation « OneToMany », il suffit d’ajouter la fonction «chapitres» dans le modèle « Module » en appelant la méthode «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hasMany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()»: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D’après la convention de nommage, le nom de la méthode doit être au pluriel </a:t>
            </a:r>
            <a:endParaRPr dirty="0"/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définir l'inverse d'une relation « ManyToOne », il suffit d’ajouter la fonction «module» dans le modèle « Chapitre » en appelant la méthode «</a:t>
            </a:r>
            <a:r>
              <a:rPr lang="fr-FR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belongsTo</a:t>
            </a:r>
            <a:r>
              <a:rPr lang="fr-F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()»: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NB: </a:t>
            </a:r>
            <a:r>
              <a:rPr lang="fr-F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D’après la convention de nommage, le nom de la méthode doit être au singulier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77;p66"/>
          <p:cNvSpPr/>
          <p:nvPr/>
        </p:nvSpPr>
        <p:spPr>
          <a:xfrm>
            <a:off x="2339352" y="2180426"/>
            <a:ext cx="5657850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chapitres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hasMany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Chapitre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sp>
        <p:nvSpPr>
          <p:cNvPr id="28" name="Google Shape;1078;p66"/>
          <p:cNvSpPr/>
          <p:nvPr/>
        </p:nvSpPr>
        <p:spPr>
          <a:xfrm>
            <a:off x="2339352" y="4440589"/>
            <a:ext cx="5657850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belongsTo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270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(4/9)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61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OneToMany » (L’inverse « ManyToOne »)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093;p67"/>
          <p:cNvGrpSpPr/>
          <p:nvPr/>
        </p:nvGrpSpPr>
        <p:grpSpPr>
          <a:xfrm>
            <a:off x="1912394" y="2473620"/>
            <a:ext cx="7010400" cy="2677656"/>
            <a:chOff x="1543050" y="3280018"/>
            <a:chExt cx="7010400" cy="2677656"/>
          </a:xfrm>
        </p:grpSpPr>
        <p:sp>
          <p:nvSpPr>
            <p:cNvPr id="15" name="Google Shape;1094;p67"/>
            <p:cNvSpPr/>
            <p:nvPr/>
          </p:nvSpPr>
          <p:spPr>
            <a:xfrm>
              <a:off x="1543050" y="3280018"/>
              <a:ext cx="7010400" cy="267765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569CD6"/>
                  </a:solidFill>
                  <a:latin typeface="Arial"/>
                  <a:ea typeface="Arial"/>
                  <a:cs typeface="Arial"/>
                  <a:sym typeface="Arial"/>
                </a:rPr>
                <a:t>public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fr-FR" sz="1400" b="0" i="0" u="none" strike="noStrike" cap="none" dirty="0" err="1">
                  <a:solidFill>
                    <a:srgbClr val="569CD6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fr-FR" sz="1400" b="0" i="0" u="none" strike="noStrike" cap="none" dirty="0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up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()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{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</a:t>
              </a:r>
              <a:r>
                <a:rPr lang="fr-FR" sz="1400" b="0" i="0" u="none" strike="noStrike" cap="none" dirty="0">
                  <a:solidFill>
                    <a:srgbClr val="4EC9B0"/>
                  </a:solidFill>
                  <a:latin typeface="Arial"/>
                  <a:ea typeface="Arial"/>
                  <a:cs typeface="Arial"/>
                  <a:sym typeface="Arial"/>
                </a:rPr>
                <a:t>Schema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::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‘chapitres'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, </a:t>
              </a:r>
              <a:r>
                <a:rPr lang="fr-FR" sz="1400" b="0" i="0" u="none" strike="noStrike" cap="none" dirty="0" err="1">
                  <a:solidFill>
                    <a:srgbClr val="569CD6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(</a:t>
              </a:r>
              <a:r>
                <a:rPr lang="fr-FR" sz="1400" b="0" i="0" u="none" strike="noStrike" cap="none" dirty="0">
                  <a:solidFill>
                    <a:srgbClr val="4EC9B0"/>
                  </a:solidFill>
                  <a:latin typeface="Arial"/>
                  <a:ea typeface="Arial"/>
                  <a:cs typeface="Arial"/>
                  <a:sym typeface="Arial"/>
                </a:rPr>
                <a:t>Blueprint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) {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lang="fr-FR" sz="1400" b="0" i="0" u="none" strike="noStrike" cap="none" dirty="0" err="1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Nom_Module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'description'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lang="fr-FR" sz="1400" b="0" i="0" u="none" strike="noStrike" cap="none" dirty="0" err="1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duree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timestamps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    </a:t>
              </a:r>
              <a:r>
                <a:rPr lang="fr-FR" sz="1400" b="0" i="0" u="none" strike="noStrike" cap="none" dirty="0">
                  <a:solidFill>
                    <a:srgbClr val="9CDCFE"/>
                  </a:solidFill>
                  <a:latin typeface="Arial"/>
                  <a:ea typeface="Arial"/>
                  <a:cs typeface="Arial"/>
                  <a:sym typeface="Arial"/>
                </a:rPr>
                <a:t>$table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-&gt;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foreignId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‘</a:t>
              </a:r>
              <a:r>
                <a:rPr lang="fr-FR" sz="1400" b="0" i="0" u="none" strike="noStrike" cap="none" dirty="0" err="1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module_id</a:t>
              </a:r>
              <a:r>
                <a:rPr lang="fr-FR" sz="1400" b="0" i="0" u="none" strike="noStrike" cap="none" dirty="0">
                  <a:solidFill>
                    <a:srgbClr val="CE9178"/>
                  </a:solidFill>
                  <a:latin typeface="Arial"/>
                  <a:ea typeface="Arial"/>
                  <a:cs typeface="Arial"/>
                  <a:sym typeface="Arial"/>
                </a:rPr>
                <a:t>'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)-&gt;</a:t>
              </a:r>
              <a:r>
                <a:rPr lang="fr-FR" sz="1400" b="0" i="0" u="none" strike="noStrike" cap="none" dirty="0" err="1">
                  <a:solidFill>
                    <a:srgbClr val="DCDCAA"/>
                  </a:solidFill>
                  <a:latin typeface="Arial"/>
                  <a:ea typeface="Arial"/>
                  <a:cs typeface="Arial"/>
                  <a:sym typeface="Arial"/>
                </a:rPr>
                <a:t>constrained</a:t>
              </a: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();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    });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0" i="0" u="none" strike="noStrike" cap="none" dirty="0">
                  <a:solidFill>
                    <a:srgbClr val="D4D4D4"/>
                  </a:solidFill>
                  <a:latin typeface="Arial"/>
                  <a:ea typeface="Arial"/>
                  <a:cs typeface="Arial"/>
                  <a:sym typeface="Arial"/>
                </a:rPr>
                <a:t>    }</a:t>
              </a:r>
              <a:endParaRPr dirty="0"/>
            </a:p>
          </p:txBody>
        </p:sp>
        <p:sp>
          <p:nvSpPr>
            <p:cNvPr id="16" name="Google Shape;1095;p67"/>
            <p:cNvSpPr/>
            <p:nvPr/>
          </p:nvSpPr>
          <p:spPr>
            <a:xfrm>
              <a:off x="2733675" y="5216770"/>
              <a:ext cx="4629150" cy="339816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096;p67"/>
          <p:cNvSpPr/>
          <p:nvPr/>
        </p:nvSpPr>
        <p:spPr>
          <a:xfrm>
            <a:off x="571461" y="1454118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fichier de migration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CreateChapitresTable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», on ajoute la clé étrangère comme suit: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97;p67"/>
          <p:cNvSpPr/>
          <p:nvPr/>
        </p:nvSpPr>
        <p:spPr>
          <a:xfrm>
            <a:off x="960688" y="5361740"/>
            <a:ext cx="8609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NB: </a:t>
            </a: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faire la mise à jour de la table </a:t>
            </a:r>
            <a:r>
              <a:rPr lang="fr-F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il suffit de lancer la commande:</a:t>
            </a:r>
            <a:endParaRPr/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</a:t>
            </a:r>
            <a:r>
              <a:rPr lang="fr-FR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migrate:refresh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263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(5/9)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62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ManyToMany »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14;p68"/>
          <p:cNvSpPr/>
          <p:nvPr/>
        </p:nvSpPr>
        <p:spPr>
          <a:xfrm>
            <a:off x="687218" y="1444895"/>
            <a:ext cx="1090843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type de relation signifie qu’un modèle A peut être lié à plusieurs modèles B, et vice versa.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Exemple: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«Enseignant» peut enseigner plusieurs «Modules»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«Module» peut être enseigné par plusieurs «Enseignants»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ce type de relation, il faut créer une table intermédiaire de jointure qui permet de relier entre les deux tables.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5204" y="4103640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469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(6/9)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63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ManyToMany »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31;p69"/>
          <p:cNvSpPr/>
          <p:nvPr/>
        </p:nvSpPr>
        <p:spPr>
          <a:xfrm>
            <a:off x="616462" y="1458343"/>
            <a:ext cx="91757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notre exemple, On va avoir nos tables « modules » et « enseignants » mais en plus une table de jointure (appelée aussi table 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intitulée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enseignant_module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».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132;p6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6463" y="3218743"/>
            <a:ext cx="10241440" cy="255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504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(7/9)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fr-FR" sz="3200" dirty="0">
                <a:latin typeface="Arial"/>
                <a:ea typeface="Arial"/>
                <a:cs typeface="Arial"/>
                <a:sym typeface="Arial"/>
              </a:rPr>
              <a:t>Pour créer le fichier de migration de la table pivot on utilise la commande suivante:</a:t>
            </a:r>
            <a:endParaRPr lang="fr-FR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php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 artisan </a:t>
            </a: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make:migration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enseignant_module</a:t>
            </a: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: D’après la convention de nommage, le nom d'une table pivot doit être composé des noms des deux tables en singulier, séparés par une barre de soulignement (ex : </a:t>
            </a: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enseignant_module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) et dans l’ordre alphabétique. </a:t>
            </a:r>
            <a:br>
              <a:rPr lang="fr-FR" u="sng" dirty="0"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fr-FR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fr-FR" sz="32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endParaRPr lang="fr-FR" sz="3200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64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132" y="2003960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ManyToMany »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069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(8/9)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65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ManyToMany »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67;p71"/>
          <p:cNvSpPr/>
          <p:nvPr/>
        </p:nvSpPr>
        <p:spPr>
          <a:xfrm>
            <a:off x="475155" y="1436829"/>
            <a:ext cx="91757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Dans le fichier de migration 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enseignant_module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 ajoute les deux clés étrangères comme suit:</a:t>
            </a:r>
            <a:endParaRPr dirty="0"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68;p71"/>
          <p:cNvSpPr/>
          <p:nvPr/>
        </p:nvSpPr>
        <p:spPr>
          <a:xfrm>
            <a:off x="748196" y="2261315"/>
            <a:ext cx="8486775" cy="3108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enseignant_module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fr-FR" sz="1400" b="0" i="0" u="none" strike="noStrike" cap="none" dirty="0" err="1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fr-FR" sz="1400" b="0" i="0" u="none" strike="noStrike" cap="none" dirty="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 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unsignedBigInteger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module_id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unsignedBigInteger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enseignant_id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timestamps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module_id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'modules'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onDelete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'cascade'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onUpdate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'cascade'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    </a:t>
            </a:r>
            <a:r>
              <a:rPr lang="fr-FR" sz="1400" b="0" i="0" u="none" strike="noStrike" cap="none" dirty="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$table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 err="1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enseignant_id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'id'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'enseignants'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onDelete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'cascade'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fr-FR" sz="1400" b="0" i="0" u="none" strike="noStrike" cap="none" dirty="0" err="1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onUpdate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 dirty="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'cascade'</a:t>
            </a: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});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400" b="0" i="0" u="none" strike="noStrike" cap="none" dirty="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69;p71"/>
          <p:cNvSpPr/>
          <p:nvPr/>
        </p:nvSpPr>
        <p:spPr>
          <a:xfrm>
            <a:off x="802170" y="3823497"/>
            <a:ext cx="8181975" cy="108754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70;p71"/>
          <p:cNvSpPr/>
          <p:nvPr/>
        </p:nvSpPr>
        <p:spPr>
          <a:xfrm>
            <a:off x="821221" y="3191749"/>
            <a:ext cx="8181975" cy="42389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214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Les relations (9/9)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66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154" y="1526767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18;p6"/>
          <p:cNvSpPr txBox="1"/>
          <p:nvPr/>
        </p:nvSpPr>
        <p:spPr>
          <a:xfrm>
            <a:off x="571461" y="625802"/>
            <a:ext cx="9679379" cy="52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lvl="0">
              <a:buClr>
                <a:srgbClr val="3E3E3E"/>
              </a:buClr>
              <a:buSzPts val="2800"/>
            </a:pPr>
            <a:r>
              <a:rPr lang="fr-FR" sz="2800" b="1" dirty="0">
                <a:solidFill>
                  <a:srgbClr val="3E3E3E"/>
                </a:solidFill>
                <a:latin typeface="Calibri"/>
                <a:ea typeface="Calibri"/>
                <a:cs typeface="Calibri"/>
                <a:sym typeface="Calibri"/>
              </a:rPr>
              <a:t>La Relation « ManyToMany »</a:t>
            </a:r>
          </a:p>
        </p:txBody>
      </p:sp>
      <p:sp>
        <p:nvSpPr>
          <p:cNvPr id="13" name="Google Shape;1092;p67"/>
          <p:cNvSpPr/>
          <p:nvPr/>
        </p:nvSpPr>
        <p:spPr>
          <a:xfrm>
            <a:off x="616462" y="1487927"/>
            <a:ext cx="92207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79;p72"/>
          <p:cNvSpPr txBox="1"/>
          <p:nvPr/>
        </p:nvSpPr>
        <p:spPr>
          <a:xfrm>
            <a:off x="6940511" y="61050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81;p72"/>
          <p:cNvSpPr txBox="1">
            <a:spLocks/>
          </p:cNvSpPr>
          <p:nvPr/>
        </p:nvSpPr>
        <p:spPr>
          <a:xfrm>
            <a:off x="6940511" y="610505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898989"/>
              </a:buClr>
              <a:buFont typeface="Arial"/>
              <a:buNone/>
            </a:pPr>
            <a:fld id="{00000000-1234-1234-1234-123412341234}" type="slidenum">
              <a:rPr lang="fr-FR" smtClean="0"/>
              <a:pPr>
                <a:buClr>
                  <a:srgbClr val="898989"/>
                </a:buClr>
                <a:buFont typeface="Arial"/>
                <a:buNone/>
              </a:pPr>
              <a:t>66</a:t>
            </a:fld>
            <a:endParaRPr lang="fr-FR"/>
          </a:p>
        </p:txBody>
      </p:sp>
      <p:sp>
        <p:nvSpPr>
          <p:cNvPr id="21" name="Google Shape;1186;p72"/>
          <p:cNvSpPr/>
          <p:nvPr/>
        </p:nvSpPr>
        <p:spPr>
          <a:xfrm>
            <a:off x="1485861" y="2283065"/>
            <a:ext cx="6762750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enseignants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belongsToMany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Enseignant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sp>
        <p:nvSpPr>
          <p:cNvPr id="22" name="Google Shape;1187;p72"/>
          <p:cNvSpPr/>
          <p:nvPr/>
        </p:nvSpPr>
        <p:spPr>
          <a:xfrm>
            <a:off x="571460" y="1428421"/>
            <a:ext cx="110109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Ajouter la fonction «enseignants» dans le modèle « Module » en appelant la méthode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belongsToMany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 »:</a:t>
            </a:r>
            <a:endParaRPr dirty="0"/>
          </a:p>
        </p:txBody>
      </p:sp>
      <p:sp>
        <p:nvSpPr>
          <p:cNvPr id="23" name="Google Shape;1188;p72"/>
          <p:cNvSpPr/>
          <p:nvPr/>
        </p:nvSpPr>
        <p:spPr>
          <a:xfrm>
            <a:off x="612736" y="3298605"/>
            <a:ext cx="1142023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définir la relation « ManyToMany », il suffit d’ajouter la fonction « modules » dans le modèle « Enseignant » en appelant la méthode « </a:t>
            </a:r>
            <a:r>
              <a:rPr lang="fr-FR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belongsToMany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 »</a:t>
            </a:r>
            <a:endParaRPr dirty="0"/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89;p72"/>
          <p:cNvSpPr/>
          <p:nvPr/>
        </p:nvSpPr>
        <p:spPr>
          <a:xfrm>
            <a:off x="1764729" y="4478301"/>
            <a:ext cx="6071132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()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{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fr-FR" sz="1400" b="0" i="0" u="none" strike="noStrike" cap="non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$this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fr-FR" sz="1400" b="0" i="0" u="none" strike="noStrike" cap="non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belongsToMany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400" b="0" i="0" u="none" strike="noStrike" cap="none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fr-FR" sz="1400" b="0" i="0" u="none" strike="noStrike" cap="non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sp>
        <p:nvSpPr>
          <p:cNvPr id="25" name="Google Shape;1190;p72"/>
          <p:cNvSpPr/>
          <p:nvPr/>
        </p:nvSpPr>
        <p:spPr>
          <a:xfrm>
            <a:off x="622261" y="5523013"/>
            <a:ext cx="9110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suffit de lancer la commande suivante</a:t>
            </a:r>
            <a:endParaRPr dirty="0"/>
          </a:p>
          <a:p>
            <a: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artisan </a:t>
            </a:r>
            <a:r>
              <a:rPr lang="fr-FR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migrate:refresh</a:t>
            </a:r>
            <a:endParaRPr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311" y="3358111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064" y="5587999"/>
            <a:ext cx="424375" cy="317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5983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226" y="227727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67</a:t>
            </a:fld>
            <a:endParaRPr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46547" y="1643259"/>
            <a:ext cx="809548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hlinkClick r:id="rId7"/>
              </a:rPr>
              <a:t>https://laravel.com/docs/master/eloquent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hlinkClick r:id="rId8"/>
              </a:rPr>
              <a:t>https://laravel.com/docs/master/collections#method-all</a:t>
            </a:r>
            <a:r>
              <a:rPr lang="fr-FR" sz="2400" dirty="0"/>
              <a:t>  </a:t>
            </a:r>
          </a:p>
          <a:p>
            <a:endParaRPr lang="fr-FR" dirty="0"/>
          </a:p>
        </p:txBody>
      </p:sp>
      <p:sp>
        <p:nvSpPr>
          <p:cNvPr id="10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Références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226" y="227727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68</a:t>
            </a:fld>
            <a:endParaRPr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46547" y="1643259"/>
            <a:ext cx="8095486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hlinkClick r:id="rId7"/>
              </a:rPr>
              <a:t>https://laravel.com/docs/master/eloquent</a:t>
            </a:r>
            <a:endParaRPr lang="fr-F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hlinkClick r:id="rId8"/>
              </a:rPr>
              <a:t>https://laravel.com/docs/master/collections#method-all</a:t>
            </a:r>
            <a:r>
              <a:rPr lang="fr-FR" sz="2400" dirty="0"/>
              <a:t>  </a:t>
            </a:r>
          </a:p>
          <a:p>
            <a:endParaRPr lang="fr-FR" dirty="0"/>
          </a:p>
        </p:txBody>
      </p:sp>
      <p:sp>
        <p:nvSpPr>
          <p:cNvPr id="10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Références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2611179" y="3136257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69</a:t>
            </a:fld>
            <a:endParaRPr/>
          </a:p>
        </p:txBody>
      </p:sp>
      <p:pic>
        <p:nvPicPr>
          <p:cNvPr id="138" name="Google Shape;138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1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Configuration de la base de données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213" y="1406061"/>
            <a:ext cx="424375" cy="31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273" y="6016406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8;p5"/>
          <p:cNvSpPr txBox="1"/>
          <p:nvPr/>
        </p:nvSpPr>
        <p:spPr>
          <a:xfrm>
            <a:off x="780427" y="1232772"/>
            <a:ext cx="9126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configuration de la base de données de l’application s’effectue 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dans le fichier .</a:t>
            </a:r>
            <a:r>
              <a:rPr lang="fr-FR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</a:t>
            </a:r>
            <a:endParaRPr sz="24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5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12748" y="2091089"/>
            <a:ext cx="6310925" cy="378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63;p5"/>
          <p:cNvSpPr/>
          <p:nvPr/>
        </p:nvSpPr>
        <p:spPr>
          <a:xfrm>
            <a:off x="571461" y="5932161"/>
            <a:ext cx="1113285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 faut définir surtout le nom de la base, le nom de l’utilisateur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le mot de passe.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12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Création de la base des données   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03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descr="Picture 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57903" y="-143663"/>
            <a:ext cx="2000231" cy="137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Création de la base de données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213" y="1406061"/>
            <a:ext cx="424375" cy="317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74;p6"/>
          <p:cNvSpPr txBox="1"/>
          <p:nvPr/>
        </p:nvSpPr>
        <p:spPr>
          <a:xfrm>
            <a:off x="730034" y="1232771"/>
            <a:ext cx="10623767" cy="524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Il existe deux méthodes pour créer une base de données : </a:t>
            </a: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fr-FR" sz="2800" b="0" i="0" u="sng" strike="noStrike" cap="none" dirty="0">
                <a:solidFill>
                  <a:srgbClr val="000000"/>
                </a:solidFill>
                <a:sym typeface="Arial"/>
              </a:rPr>
              <a:t>Méthode manuelle: </a:t>
            </a:r>
            <a:r>
              <a:rPr lang="fr-FR" sz="2800" dirty="0"/>
              <a:t>à travers le gestionnaire de base de </a:t>
            </a: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données MySQL «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sym typeface="Arial"/>
              </a:rPr>
              <a:t>phpMyAdmin</a:t>
            </a: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» </a:t>
            </a:r>
            <a:endParaRPr sz="2800" dirty="0"/>
          </a:p>
          <a:p>
            <a:pPr marL="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 startAt="2"/>
            </a:pPr>
            <a:r>
              <a:rPr lang="fr-FR" sz="2800" b="0" i="0" u="sng" strike="noStrike" cap="none" dirty="0">
                <a:solidFill>
                  <a:srgbClr val="000000"/>
                </a:solidFill>
                <a:sym typeface="Arial"/>
              </a:rPr>
              <a:t>Méthode en utilisant «artisan»: </a:t>
            </a:r>
            <a:endParaRPr sz="2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Créer une nouvelle commande Artisan «</a:t>
            </a:r>
            <a:r>
              <a:rPr lang="fr-FR" sz="2800" b="0" i="0" u="none" strike="noStrike" cap="none" dirty="0" err="1">
                <a:solidFill>
                  <a:srgbClr val="000000"/>
                </a:solidFill>
                <a:sym typeface="Arial"/>
              </a:rPr>
              <a:t>dbcreate</a:t>
            </a: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»:</a:t>
            </a:r>
            <a:endParaRPr sz="2800" dirty="0"/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2800" b="1" i="0" u="none" strike="noStrike" cap="none" dirty="0">
                <a:solidFill>
                  <a:srgbClr val="000000"/>
                </a:solidFill>
                <a:sym typeface="Arial"/>
              </a:rPr>
              <a:t>          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sym typeface="Arial"/>
              </a:rPr>
              <a:t>php</a:t>
            </a:r>
            <a:r>
              <a:rPr lang="fr-FR" sz="2800" b="1" i="0" u="none" strike="noStrike" cap="none" dirty="0">
                <a:solidFill>
                  <a:srgbClr val="000000"/>
                </a:solidFill>
                <a:sym typeface="Arial"/>
              </a:rPr>
              <a:t> artisan 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sym typeface="Arial"/>
              </a:rPr>
              <a:t>make:command</a:t>
            </a:r>
            <a:r>
              <a:rPr lang="fr-FR" sz="2800" b="1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sym typeface="Arial"/>
              </a:rPr>
              <a:t>dbcreate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lang="fr-FR" sz="2800" b="0" i="0" u="none" strike="noStrike" cap="none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2800" b="0" i="0" u="none" strike="noStrike" cap="none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Cette commande permet de créer un fichier 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sym typeface="Arial"/>
              </a:rPr>
              <a:t>dbcreate.php</a:t>
            </a:r>
            <a:r>
              <a:rPr lang="fr-FR" sz="2800" b="0" i="0" u="none" strike="noStrike" cap="none" dirty="0">
                <a:solidFill>
                  <a:srgbClr val="000000"/>
                </a:solidFill>
                <a:sym typeface="Arial"/>
              </a:rPr>
              <a:t> sous </a:t>
            </a:r>
            <a:r>
              <a:rPr lang="fr-FR" sz="2800" b="1" i="0" u="none" strike="noStrike" cap="none" dirty="0">
                <a:solidFill>
                  <a:srgbClr val="000000"/>
                </a:solidFill>
                <a:sym typeface="Arial"/>
              </a:rPr>
              <a:t>app/console/</a:t>
            </a:r>
            <a:r>
              <a:rPr lang="fr-FR" sz="2800" b="1" i="0" u="none" strike="noStrike" cap="none" dirty="0" err="1">
                <a:solidFill>
                  <a:srgbClr val="000000"/>
                </a:solidFill>
                <a:sym typeface="Arial"/>
              </a:rPr>
              <a:t>commands</a:t>
            </a:r>
            <a:endParaRPr sz="2800" b="1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4840</Words>
  <Application>Microsoft Office PowerPoint</Application>
  <PresentationFormat>Grand écran</PresentationFormat>
  <Paragraphs>712</Paragraphs>
  <Slides>69</Slides>
  <Notes>69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5" baseType="lpstr">
      <vt:lpstr>Arial</vt:lpstr>
      <vt:lpstr>Arial Unicode MS</vt:lpstr>
      <vt:lpstr>Calibri</vt:lpstr>
      <vt:lpstr>Noto Sans Symbols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bettaieb lamjed</dc:creator>
  <cp:lastModifiedBy>سميّة Soumaya</cp:lastModifiedBy>
  <cp:revision>198</cp:revision>
  <dcterms:created xsi:type="dcterms:W3CDTF">2019-12-23T07:08:45Z</dcterms:created>
  <dcterms:modified xsi:type="dcterms:W3CDTF">2023-09-22T13:21:35Z</dcterms:modified>
</cp:coreProperties>
</file>