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343" r:id="rId3"/>
    <p:sldId id="258" r:id="rId4"/>
    <p:sldId id="266" r:id="rId5"/>
    <p:sldId id="344" r:id="rId6"/>
    <p:sldId id="325" r:id="rId7"/>
    <p:sldId id="346" r:id="rId8"/>
    <p:sldId id="349" r:id="rId9"/>
    <p:sldId id="348" r:id="rId10"/>
    <p:sldId id="350" r:id="rId11"/>
    <p:sldId id="351" r:id="rId12"/>
    <p:sldId id="352" r:id="rId13"/>
    <p:sldId id="356" r:id="rId14"/>
    <p:sldId id="357" r:id="rId15"/>
    <p:sldId id="358" r:id="rId16"/>
    <p:sldId id="359" r:id="rId17"/>
    <p:sldId id="345" r:id="rId18"/>
    <p:sldId id="326" r:id="rId19"/>
    <p:sldId id="291" r:id="rId20"/>
    <p:sldId id="279" r:id="rId21"/>
    <p:sldId id="276" r:id="rId22"/>
    <p:sldId id="280" r:id="rId23"/>
    <p:sldId id="330" r:id="rId24"/>
    <p:sldId id="331" r:id="rId25"/>
    <p:sldId id="362" r:id="rId26"/>
    <p:sldId id="366" r:id="rId27"/>
    <p:sldId id="367" r:id="rId28"/>
    <p:sldId id="327" r:id="rId29"/>
    <p:sldId id="282" r:id="rId30"/>
    <p:sldId id="285" r:id="rId31"/>
    <p:sldId id="270" r:id="rId32"/>
    <p:sldId id="272" r:id="rId33"/>
    <p:sldId id="274" r:id="rId34"/>
    <p:sldId id="332" r:id="rId35"/>
    <p:sldId id="333" r:id="rId36"/>
    <p:sldId id="281" r:id="rId37"/>
    <p:sldId id="295" r:id="rId38"/>
    <p:sldId id="296" r:id="rId39"/>
    <p:sldId id="336" r:id="rId40"/>
    <p:sldId id="271" r:id="rId41"/>
    <p:sldId id="286" r:id="rId42"/>
    <p:sldId id="337" r:id="rId43"/>
    <p:sldId id="338" r:id="rId44"/>
    <p:sldId id="287" r:id="rId45"/>
    <p:sldId id="334" r:id="rId46"/>
    <p:sldId id="292" r:id="rId47"/>
    <p:sldId id="293" r:id="rId48"/>
    <p:sldId id="297" r:id="rId49"/>
    <p:sldId id="298" r:id="rId50"/>
    <p:sldId id="363" r:id="rId51"/>
    <p:sldId id="299" r:id="rId52"/>
    <p:sldId id="360" r:id="rId53"/>
    <p:sldId id="263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80008-F3D8-41F5-8D66-DAE9DD4EADA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A281FE77-C525-4CAD-93FE-8F2EBA66E2EE}">
      <dgm:prSet phldrT="[Texte]"/>
      <dgm:spPr/>
      <dgm:t>
        <a:bodyPr/>
        <a:lstStyle/>
        <a:p>
          <a:r>
            <a:rPr lang="fr-FR" dirty="0"/>
            <a:t>Introduction </a:t>
          </a:r>
        </a:p>
      </dgm:t>
    </dgm:pt>
    <dgm:pt modelId="{C5ED80BD-EEA0-4C1B-94F0-DBA545DB3E88}" type="parTrans" cxnId="{D4E928C0-25BA-4006-BB03-E5041D404F0E}">
      <dgm:prSet/>
      <dgm:spPr/>
      <dgm:t>
        <a:bodyPr/>
        <a:lstStyle/>
        <a:p>
          <a:endParaRPr lang="fr-FR"/>
        </a:p>
      </dgm:t>
    </dgm:pt>
    <dgm:pt modelId="{C59B7BBA-157D-43C5-AFF0-E830E575C44B}" type="sibTrans" cxnId="{D4E928C0-25BA-4006-BB03-E5041D404F0E}">
      <dgm:prSet/>
      <dgm:spPr/>
      <dgm:t>
        <a:bodyPr/>
        <a:lstStyle/>
        <a:p>
          <a:endParaRPr lang="fr-FR"/>
        </a:p>
      </dgm:t>
    </dgm:pt>
    <dgm:pt modelId="{2BD6BEBF-5B6B-4617-AB8B-74596F9F3864}">
      <dgm:prSet phldrT="[Texte]"/>
      <dgm:spPr/>
      <dgm:t>
        <a:bodyPr/>
        <a:lstStyle/>
        <a:p>
          <a:r>
            <a:rPr lang="fr-FR" dirty="0" err="1"/>
            <a:t>Laravel</a:t>
          </a:r>
          <a:r>
            <a:rPr lang="fr-FR" dirty="0"/>
            <a:t> Breeze</a:t>
          </a:r>
        </a:p>
      </dgm:t>
    </dgm:pt>
    <dgm:pt modelId="{63B882D5-5FF0-457B-8E51-5A9A0156B78B}" type="parTrans" cxnId="{55D72CA5-D165-4392-9729-B325BE133440}">
      <dgm:prSet/>
      <dgm:spPr/>
      <dgm:t>
        <a:bodyPr/>
        <a:lstStyle/>
        <a:p>
          <a:endParaRPr lang="fr-FR"/>
        </a:p>
      </dgm:t>
    </dgm:pt>
    <dgm:pt modelId="{E72F8E67-48B1-424F-8987-983582A09AB6}" type="sibTrans" cxnId="{55D72CA5-D165-4392-9729-B325BE133440}">
      <dgm:prSet/>
      <dgm:spPr/>
      <dgm:t>
        <a:bodyPr/>
        <a:lstStyle/>
        <a:p>
          <a:endParaRPr lang="fr-FR"/>
        </a:p>
      </dgm:t>
    </dgm:pt>
    <dgm:pt modelId="{38ABDCC1-0960-4EAD-BED8-21079EE3E651}">
      <dgm:prSet phldrT="[Texte]"/>
      <dgm:spPr/>
      <dgm:t>
        <a:bodyPr/>
        <a:lstStyle/>
        <a:p>
          <a:r>
            <a:rPr lang="fr-FR" dirty="0" err="1"/>
            <a:t>Laravel</a:t>
          </a:r>
          <a:r>
            <a:rPr lang="fr-FR" dirty="0"/>
            <a:t> Jetstream</a:t>
          </a:r>
        </a:p>
      </dgm:t>
    </dgm:pt>
    <dgm:pt modelId="{9DA9E230-DF3E-42D7-AE82-8FF1E382F4EB}" type="parTrans" cxnId="{4A463B11-3BF4-43B1-95A3-6734B17D84F3}">
      <dgm:prSet/>
      <dgm:spPr/>
      <dgm:t>
        <a:bodyPr/>
        <a:lstStyle/>
        <a:p>
          <a:endParaRPr lang="fr-FR"/>
        </a:p>
      </dgm:t>
    </dgm:pt>
    <dgm:pt modelId="{C58ED610-6941-414E-A328-CA763F0D4141}" type="sibTrans" cxnId="{4A463B11-3BF4-43B1-95A3-6734B17D84F3}">
      <dgm:prSet/>
      <dgm:spPr/>
      <dgm:t>
        <a:bodyPr/>
        <a:lstStyle/>
        <a:p>
          <a:endParaRPr lang="fr-FR"/>
        </a:p>
      </dgm:t>
    </dgm:pt>
    <dgm:pt modelId="{069FB275-5F64-472E-8891-CA3DEF737517}">
      <dgm:prSet phldrT="[Texte]"/>
      <dgm:spPr/>
      <dgm:t>
        <a:bodyPr/>
        <a:lstStyle/>
        <a:p>
          <a:r>
            <a:rPr lang="fr-FR" dirty="0"/>
            <a:t>Historique </a:t>
          </a:r>
        </a:p>
      </dgm:t>
    </dgm:pt>
    <dgm:pt modelId="{3CC5CDFD-47B0-4B65-B6F5-E8FB03EA9D34}" type="parTrans" cxnId="{7819412A-2E03-47C9-A018-75171DF4C90B}">
      <dgm:prSet/>
      <dgm:spPr/>
      <dgm:t>
        <a:bodyPr/>
        <a:lstStyle/>
        <a:p>
          <a:endParaRPr lang="fr-FR"/>
        </a:p>
      </dgm:t>
    </dgm:pt>
    <dgm:pt modelId="{21F568ED-1F57-4607-9AF9-0938CCF8408C}" type="sibTrans" cxnId="{7819412A-2E03-47C9-A018-75171DF4C90B}">
      <dgm:prSet/>
      <dgm:spPr/>
      <dgm:t>
        <a:bodyPr/>
        <a:lstStyle/>
        <a:p>
          <a:endParaRPr lang="fr-FR"/>
        </a:p>
      </dgm:t>
    </dgm:pt>
    <dgm:pt modelId="{486D18C1-8D4B-4B32-97D5-9E3D7619CA9F}" type="pres">
      <dgm:prSet presAssocID="{0BB80008-F3D8-41F5-8D66-DAE9DD4EADA8}" presName="Name0" presStyleCnt="0">
        <dgm:presLayoutVars>
          <dgm:chMax val="7"/>
          <dgm:chPref val="7"/>
          <dgm:dir/>
        </dgm:presLayoutVars>
      </dgm:prSet>
      <dgm:spPr/>
    </dgm:pt>
    <dgm:pt modelId="{91A86098-4FDB-4627-BCB4-63152AA2F77F}" type="pres">
      <dgm:prSet presAssocID="{0BB80008-F3D8-41F5-8D66-DAE9DD4EADA8}" presName="Name1" presStyleCnt="0"/>
      <dgm:spPr/>
    </dgm:pt>
    <dgm:pt modelId="{E00F365B-61C5-4DB5-B30C-C98E6A157A8D}" type="pres">
      <dgm:prSet presAssocID="{0BB80008-F3D8-41F5-8D66-DAE9DD4EADA8}" presName="cycle" presStyleCnt="0"/>
      <dgm:spPr/>
    </dgm:pt>
    <dgm:pt modelId="{90DC68D5-2433-4499-9CA6-D8BEB1616F48}" type="pres">
      <dgm:prSet presAssocID="{0BB80008-F3D8-41F5-8D66-DAE9DD4EADA8}" presName="srcNode" presStyleLbl="node1" presStyleIdx="0" presStyleCnt="4"/>
      <dgm:spPr/>
    </dgm:pt>
    <dgm:pt modelId="{2CC21FBF-F170-4172-8C1D-1C000DE97577}" type="pres">
      <dgm:prSet presAssocID="{0BB80008-F3D8-41F5-8D66-DAE9DD4EADA8}" presName="conn" presStyleLbl="parChTrans1D2" presStyleIdx="0" presStyleCnt="1"/>
      <dgm:spPr/>
    </dgm:pt>
    <dgm:pt modelId="{AB7CD4CA-950A-4DF6-A8DD-485B27EE752A}" type="pres">
      <dgm:prSet presAssocID="{0BB80008-F3D8-41F5-8D66-DAE9DD4EADA8}" presName="extraNode" presStyleLbl="node1" presStyleIdx="0" presStyleCnt="4"/>
      <dgm:spPr/>
    </dgm:pt>
    <dgm:pt modelId="{0E7FE693-401B-4046-B39C-A90EF5E808BC}" type="pres">
      <dgm:prSet presAssocID="{0BB80008-F3D8-41F5-8D66-DAE9DD4EADA8}" presName="dstNode" presStyleLbl="node1" presStyleIdx="0" presStyleCnt="4"/>
      <dgm:spPr/>
    </dgm:pt>
    <dgm:pt modelId="{72E92419-BD4E-40B7-9B47-63C574F9A468}" type="pres">
      <dgm:prSet presAssocID="{A281FE77-C525-4CAD-93FE-8F2EBA66E2EE}" presName="text_1" presStyleLbl="node1" presStyleIdx="0" presStyleCnt="4">
        <dgm:presLayoutVars>
          <dgm:bulletEnabled val="1"/>
        </dgm:presLayoutVars>
      </dgm:prSet>
      <dgm:spPr/>
    </dgm:pt>
    <dgm:pt modelId="{85E5C730-B318-404B-8D68-ABAF59E11E82}" type="pres">
      <dgm:prSet presAssocID="{A281FE77-C525-4CAD-93FE-8F2EBA66E2EE}" presName="accent_1" presStyleCnt="0"/>
      <dgm:spPr/>
    </dgm:pt>
    <dgm:pt modelId="{946D0808-CFA5-471D-9AFE-045AA9974F3C}" type="pres">
      <dgm:prSet presAssocID="{A281FE77-C525-4CAD-93FE-8F2EBA66E2EE}" presName="accentRepeatNode" presStyleLbl="solidFgAcc1" presStyleIdx="0" presStyleCnt="4"/>
      <dgm:spPr/>
    </dgm:pt>
    <dgm:pt modelId="{929D9E6F-D859-4429-9CA6-71F1211D88FB}" type="pres">
      <dgm:prSet presAssocID="{069FB275-5F64-472E-8891-CA3DEF737517}" presName="text_2" presStyleLbl="node1" presStyleIdx="1" presStyleCnt="4">
        <dgm:presLayoutVars>
          <dgm:bulletEnabled val="1"/>
        </dgm:presLayoutVars>
      </dgm:prSet>
      <dgm:spPr/>
    </dgm:pt>
    <dgm:pt modelId="{D807D3BD-04E9-4E75-BA87-303FD3CD3E15}" type="pres">
      <dgm:prSet presAssocID="{069FB275-5F64-472E-8891-CA3DEF737517}" presName="accent_2" presStyleCnt="0"/>
      <dgm:spPr/>
    </dgm:pt>
    <dgm:pt modelId="{123A581D-99E9-4344-B812-BD2AA58FB9C8}" type="pres">
      <dgm:prSet presAssocID="{069FB275-5F64-472E-8891-CA3DEF737517}" presName="accentRepeatNode" presStyleLbl="solidFgAcc1" presStyleIdx="1" presStyleCnt="4"/>
      <dgm:spPr/>
    </dgm:pt>
    <dgm:pt modelId="{712B9204-DEEE-42CF-A0C3-3D60092E76E1}" type="pres">
      <dgm:prSet presAssocID="{2BD6BEBF-5B6B-4617-AB8B-74596F9F3864}" presName="text_3" presStyleLbl="node1" presStyleIdx="2" presStyleCnt="4">
        <dgm:presLayoutVars>
          <dgm:bulletEnabled val="1"/>
        </dgm:presLayoutVars>
      </dgm:prSet>
      <dgm:spPr/>
    </dgm:pt>
    <dgm:pt modelId="{0BDDFED2-3A3F-424C-85E8-4A91240410A3}" type="pres">
      <dgm:prSet presAssocID="{2BD6BEBF-5B6B-4617-AB8B-74596F9F3864}" presName="accent_3" presStyleCnt="0"/>
      <dgm:spPr/>
    </dgm:pt>
    <dgm:pt modelId="{517A376A-2EF7-4F3A-A552-F181CF4AD069}" type="pres">
      <dgm:prSet presAssocID="{2BD6BEBF-5B6B-4617-AB8B-74596F9F3864}" presName="accentRepeatNode" presStyleLbl="solidFgAcc1" presStyleIdx="2" presStyleCnt="4"/>
      <dgm:spPr/>
    </dgm:pt>
    <dgm:pt modelId="{88798110-82D2-4A27-B8D8-888BE151FD21}" type="pres">
      <dgm:prSet presAssocID="{38ABDCC1-0960-4EAD-BED8-21079EE3E651}" presName="text_4" presStyleLbl="node1" presStyleIdx="3" presStyleCnt="4">
        <dgm:presLayoutVars>
          <dgm:bulletEnabled val="1"/>
        </dgm:presLayoutVars>
      </dgm:prSet>
      <dgm:spPr/>
    </dgm:pt>
    <dgm:pt modelId="{8A017FBD-175E-4E17-894F-DBB92A9EC692}" type="pres">
      <dgm:prSet presAssocID="{38ABDCC1-0960-4EAD-BED8-21079EE3E651}" presName="accent_4" presStyleCnt="0"/>
      <dgm:spPr/>
    </dgm:pt>
    <dgm:pt modelId="{CE3E5893-EA42-45C6-932B-57AAD68DBC2E}" type="pres">
      <dgm:prSet presAssocID="{38ABDCC1-0960-4EAD-BED8-21079EE3E651}" presName="accentRepeatNode" presStyleLbl="solidFgAcc1" presStyleIdx="3" presStyleCnt="4"/>
      <dgm:spPr/>
    </dgm:pt>
  </dgm:ptLst>
  <dgm:cxnLst>
    <dgm:cxn modelId="{D4E7C30E-8656-4A9C-9F48-23EB97B019E8}" type="presOf" srcId="{A281FE77-C525-4CAD-93FE-8F2EBA66E2EE}" destId="{72E92419-BD4E-40B7-9B47-63C574F9A468}" srcOrd="0" destOrd="0" presId="urn:microsoft.com/office/officeart/2008/layout/VerticalCurvedList"/>
    <dgm:cxn modelId="{4A463B11-3BF4-43B1-95A3-6734B17D84F3}" srcId="{0BB80008-F3D8-41F5-8D66-DAE9DD4EADA8}" destId="{38ABDCC1-0960-4EAD-BED8-21079EE3E651}" srcOrd="3" destOrd="0" parTransId="{9DA9E230-DF3E-42D7-AE82-8FF1E382F4EB}" sibTransId="{C58ED610-6941-414E-A328-CA763F0D4141}"/>
    <dgm:cxn modelId="{0C2EAD28-13B7-4101-99FE-E7A361A476D3}" type="presOf" srcId="{0BB80008-F3D8-41F5-8D66-DAE9DD4EADA8}" destId="{486D18C1-8D4B-4B32-97D5-9E3D7619CA9F}" srcOrd="0" destOrd="0" presId="urn:microsoft.com/office/officeart/2008/layout/VerticalCurvedList"/>
    <dgm:cxn modelId="{7819412A-2E03-47C9-A018-75171DF4C90B}" srcId="{0BB80008-F3D8-41F5-8D66-DAE9DD4EADA8}" destId="{069FB275-5F64-472E-8891-CA3DEF737517}" srcOrd="1" destOrd="0" parTransId="{3CC5CDFD-47B0-4B65-B6F5-E8FB03EA9D34}" sibTransId="{21F568ED-1F57-4607-9AF9-0938CCF8408C}"/>
    <dgm:cxn modelId="{F5A6C967-50FE-4751-BB8D-794266AEB16B}" type="presOf" srcId="{069FB275-5F64-472E-8891-CA3DEF737517}" destId="{929D9E6F-D859-4429-9CA6-71F1211D88FB}" srcOrd="0" destOrd="0" presId="urn:microsoft.com/office/officeart/2008/layout/VerticalCurvedList"/>
    <dgm:cxn modelId="{37BE7A85-B4CD-4593-8899-82583B26B4D4}" type="presOf" srcId="{C59B7BBA-157D-43C5-AFF0-E830E575C44B}" destId="{2CC21FBF-F170-4172-8C1D-1C000DE97577}" srcOrd="0" destOrd="0" presId="urn:microsoft.com/office/officeart/2008/layout/VerticalCurvedList"/>
    <dgm:cxn modelId="{79EFA493-1B8A-40F2-B684-CD6BDE36BF56}" type="presOf" srcId="{2BD6BEBF-5B6B-4617-AB8B-74596F9F3864}" destId="{712B9204-DEEE-42CF-A0C3-3D60092E76E1}" srcOrd="0" destOrd="0" presId="urn:microsoft.com/office/officeart/2008/layout/VerticalCurvedList"/>
    <dgm:cxn modelId="{55D72CA5-D165-4392-9729-B325BE133440}" srcId="{0BB80008-F3D8-41F5-8D66-DAE9DD4EADA8}" destId="{2BD6BEBF-5B6B-4617-AB8B-74596F9F3864}" srcOrd="2" destOrd="0" parTransId="{63B882D5-5FF0-457B-8E51-5A9A0156B78B}" sibTransId="{E72F8E67-48B1-424F-8987-983582A09AB6}"/>
    <dgm:cxn modelId="{5A9A82A7-F939-4C45-B133-737C441B5342}" type="presOf" srcId="{38ABDCC1-0960-4EAD-BED8-21079EE3E651}" destId="{88798110-82D2-4A27-B8D8-888BE151FD21}" srcOrd="0" destOrd="0" presId="urn:microsoft.com/office/officeart/2008/layout/VerticalCurvedList"/>
    <dgm:cxn modelId="{D4E928C0-25BA-4006-BB03-E5041D404F0E}" srcId="{0BB80008-F3D8-41F5-8D66-DAE9DD4EADA8}" destId="{A281FE77-C525-4CAD-93FE-8F2EBA66E2EE}" srcOrd="0" destOrd="0" parTransId="{C5ED80BD-EEA0-4C1B-94F0-DBA545DB3E88}" sibTransId="{C59B7BBA-157D-43C5-AFF0-E830E575C44B}"/>
    <dgm:cxn modelId="{97C94F38-B5BC-4C9B-B88B-18C3ADA5582A}" type="presParOf" srcId="{486D18C1-8D4B-4B32-97D5-9E3D7619CA9F}" destId="{91A86098-4FDB-4627-BCB4-63152AA2F77F}" srcOrd="0" destOrd="0" presId="urn:microsoft.com/office/officeart/2008/layout/VerticalCurvedList"/>
    <dgm:cxn modelId="{6B2916EA-D78D-4BAB-A5BC-9A99F6148AA2}" type="presParOf" srcId="{91A86098-4FDB-4627-BCB4-63152AA2F77F}" destId="{E00F365B-61C5-4DB5-B30C-C98E6A157A8D}" srcOrd="0" destOrd="0" presId="urn:microsoft.com/office/officeart/2008/layout/VerticalCurvedList"/>
    <dgm:cxn modelId="{D6720B17-C725-4A92-A4CF-47998E36CBC5}" type="presParOf" srcId="{E00F365B-61C5-4DB5-B30C-C98E6A157A8D}" destId="{90DC68D5-2433-4499-9CA6-D8BEB1616F48}" srcOrd="0" destOrd="0" presId="urn:microsoft.com/office/officeart/2008/layout/VerticalCurvedList"/>
    <dgm:cxn modelId="{2D9343CD-8BE3-4BE4-825E-DC9482DC4DB7}" type="presParOf" srcId="{E00F365B-61C5-4DB5-B30C-C98E6A157A8D}" destId="{2CC21FBF-F170-4172-8C1D-1C000DE97577}" srcOrd="1" destOrd="0" presId="urn:microsoft.com/office/officeart/2008/layout/VerticalCurvedList"/>
    <dgm:cxn modelId="{0B61CBDF-C8D0-4B05-BCEE-D801D288B444}" type="presParOf" srcId="{E00F365B-61C5-4DB5-B30C-C98E6A157A8D}" destId="{AB7CD4CA-950A-4DF6-A8DD-485B27EE752A}" srcOrd="2" destOrd="0" presId="urn:microsoft.com/office/officeart/2008/layout/VerticalCurvedList"/>
    <dgm:cxn modelId="{8D419597-5D58-401A-88DA-1FDC52D18495}" type="presParOf" srcId="{E00F365B-61C5-4DB5-B30C-C98E6A157A8D}" destId="{0E7FE693-401B-4046-B39C-A90EF5E808BC}" srcOrd="3" destOrd="0" presId="urn:microsoft.com/office/officeart/2008/layout/VerticalCurvedList"/>
    <dgm:cxn modelId="{AF18E5F8-A236-49B2-8F72-7C0950250561}" type="presParOf" srcId="{91A86098-4FDB-4627-BCB4-63152AA2F77F}" destId="{72E92419-BD4E-40B7-9B47-63C574F9A468}" srcOrd="1" destOrd="0" presId="urn:microsoft.com/office/officeart/2008/layout/VerticalCurvedList"/>
    <dgm:cxn modelId="{A7AD9918-587D-4629-A9BA-FC7A665CD4F7}" type="presParOf" srcId="{91A86098-4FDB-4627-BCB4-63152AA2F77F}" destId="{85E5C730-B318-404B-8D68-ABAF59E11E82}" srcOrd="2" destOrd="0" presId="urn:microsoft.com/office/officeart/2008/layout/VerticalCurvedList"/>
    <dgm:cxn modelId="{6818B89A-977B-46CB-A436-4CD9CD7131F1}" type="presParOf" srcId="{85E5C730-B318-404B-8D68-ABAF59E11E82}" destId="{946D0808-CFA5-471D-9AFE-045AA9974F3C}" srcOrd="0" destOrd="0" presId="urn:microsoft.com/office/officeart/2008/layout/VerticalCurvedList"/>
    <dgm:cxn modelId="{820AD72E-60C1-481C-8B5B-C01823E72F28}" type="presParOf" srcId="{91A86098-4FDB-4627-BCB4-63152AA2F77F}" destId="{929D9E6F-D859-4429-9CA6-71F1211D88FB}" srcOrd="3" destOrd="0" presId="urn:microsoft.com/office/officeart/2008/layout/VerticalCurvedList"/>
    <dgm:cxn modelId="{973B0ED2-8F67-42BA-A7BB-34CFE386B3B1}" type="presParOf" srcId="{91A86098-4FDB-4627-BCB4-63152AA2F77F}" destId="{D807D3BD-04E9-4E75-BA87-303FD3CD3E15}" srcOrd="4" destOrd="0" presId="urn:microsoft.com/office/officeart/2008/layout/VerticalCurvedList"/>
    <dgm:cxn modelId="{CF14943A-018F-4D76-A4FE-371657346621}" type="presParOf" srcId="{D807D3BD-04E9-4E75-BA87-303FD3CD3E15}" destId="{123A581D-99E9-4344-B812-BD2AA58FB9C8}" srcOrd="0" destOrd="0" presId="urn:microsoft.com/office/officeart/2008/layout/VerticalCurvedList"/>
    <dgm:cxn modelId="{7F7872F6-8D69-4258-AD87-8204E23E9472}" type="presParOf" srcId="{91A86098-4FDB-4627-BCB4-63152AA2F77F}" destId="{712B9204-DEEE-42CF-A0C3-3D60092E76E1}" srcOrd="5" destOrd="0" presId="urn:microsoft.com/office/officeart/2008/layout/VerticalCurvedList"/>
    <dgm:cxn modelId="{29354A0D-DF49-4618-87A3-399DCB392B90}" type="presParOf" srcId="{91A86098-4FDB-4627-BCB4-63152AA2F77F}" destId="{0BDDFED2-3A3F-424C-85E8-4A91240410A3}" srcOrd="6" destOrd="0" presId="urn:microsoft.com/office/officeart/2008/layout/VerticalCurvedList"/>
    <dgm:cxn modelId="{FCF6C235-9168-4498-9EFA-7AFE892AB368}" type="presParOf" srcId="{0BDDFED2-3A3F-424C-85E8-4A91240410A3}" destId="{517A376A-2EF7-4F3A-A552-F181CF4AD069}" srcOrd="0" destOrd="0" presId="urn:microsoft.com/office/officeart/2008/layout/VerticalCurvedList"/>
    <dgm:cxn modelId="{D1F2DA02-011A-4B50-84EF-2B8A45E116BB}" type="presParOf" srcId="{91A86098-4FDB-4627-BCB4-63152AA2F77F}" destId="{88798110-82D2-4A27-B8D8-888BE151FD21}" srcOrd="7" destOrd="0" presId="urn:microsoft.com/office/officeart/2008/layout/VerticalCurvedList"/>
    <dgm:cxn modelId="{7E8AD616-0462-4576-BD84-45221942633F}" type="presParOf" srcId="{91A86098-4FDB-4627-BCB4-63152AA2F77F}" destId="{8A017FBD-175E-4E17-894F-DBB92A9EC692}" srcOrd="8" destOrd="0" presId="urn:microsoft.com/office/officeart/2008/layout/VerticalCurvedList"/>
    <dgm:cxn modelId="{6E3156C7-E58A-4AB8-AF39-86820D230622}" type="presParOf" srcId="{8A017FBD-175E-4E17-894F-DBB92A9EC692}" destId="{CE3E5893-EA42-45C6-932B-57AAD68DBC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21FBF-F170-4172-8C1D-1C000DE97577}">
      <dsp:nvSpPr>
        <dsp:cNvPr id="0" name=""/>
        <dsp:cNvSpPr/>
      </dsp:nvSpPr>
      <dsp:spPr>
        <a:xfrm>
          <a:off x="-6133156" y="-938349"/>
          <a:ext cx="7300824" cy="7300824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92419-BD4E-40B7-9B47-63C574F9A468}">
      <dsp:nvSpPr>
        <dsp:cNvPr id="0" name=""/>
        <dsp:cNvSpPr/>
      </dsp:nvSpPr>
      <dsp:spPr>
        <a:xfrm>
          <a:off x="611110" y="417006"/>
          <a:ext cx="11081433" cy="8344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343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Introduction </a:t>
          </a:r>
        </a:p>
      </dsp:txBody>
      <dsp:txXfrm>
        <a:off x="611110" y="417006"/>
        <a:ext cx="11081433" cy="834447"/>
      </dsp:txXfrm>
    </dsp:sp>
    <dsp:sp modelId="{946D0808-CFA5-471D-9AFE-045AA9974F3C}">
      <dsp:nvSpPr>
        <dsp:cNvPr id="0" name=""/>
        <dsp:cNvSpPr/>
      </dsp:nvSpPr>
      <dsp:spPr>
        <a:xfrm>
          <a:off x="89581" y="312700"/>
          <a:ext cx="1043059" cy="1043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D9E6F-D859-4429-9CA6-71F1211D88FB}">
      <dsp:nvSpPr>
        <dsp:cNvPr id="0" name=""/>
        <dsp:cNvSpPr/>
      </dsp:nvSpPr>
      <dsp:spPr>
        <a:xfrm>
          <a:off x="1089518" y="1668894"/>
          <a:ext cx="10603026" cy="834447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343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Historique </a:t>
          </a:r>
        </a:p>
      </dsp:txBody>
      <dsp:txXfrm>
        <a:off x="1089518" y="1668894"/>
        <a:ext cx="10603026" cy="834447"/>
      </dsp:txXfrm>
    </dsp:sp>
    <dsp:sp modelId="{123A581D-99E9-4344-B812-BD2AA58FB9C8}">
      <dsp:nvSpPr>
        <dsp:cNvPr id="0" name=""/>
        <dsp:cNvSpPr/>
      </dsp:nvSpPr>
      <dsp:spPr>
        <a:xfrm>
          <a:off x="567988" y="1564588"/>
          <a:ext cx="1043059" cy="1043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9204-DEEE-42CF-A0C3-3D60092E76E1}">
      <dsp:nvSpPr>
        <dsp:cNvPr id="0" name=""/>
        <dsp:cNvSpPr/>
      </dsp:nvSpPr>
      <dsp:spPr>
        <a:xfrm>
          <a:off x="1089518" y="2920782"/>
          <a:ext cx="10603026" cy="834447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343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 err="1"/>
            <a:t>Laravel</a:t>
          </a:r>
          <a:r>
            <a:rPr lang="fr-FR" sz="4500" kern="1200" dirty="0"/>
            <a:t> Breeze</a:t>
          </a:r>
        </a:p>
      </dsp:txBody>
      <dsp:txXfrm>
        <a:off x="1089518" y="2920782"/>
        <a:ext cx="10603026" cy="834447"/>
      </dsp:txXfrm>
    </dsp:sp>
    <dsp:sp modelId="{517A376A-2EF7-4F3A-A552-F181CF4AD069}">
      <dsp:nvSpPr>
        <dsp:cNvPr id="0" name=""/>
        <dsp:cNvSpPr/>
      </dsp:nvSpPr>
      <dsp:spPr>
        <a:xfrm>
          <a:off x="567988" y="2816476"/>
          <a:ext cx="1043059" cy="1043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98110-82D2-4A27-B8D8-888BE151FD21}">
      <dsp:nvSpPr>
        <dsp:cNvPr id="0" name=""/>
        <dsp:cNvSpPr/>
      </dsp:nvSpPr>
      <dsp:spPr>
        <a:xfrm>
          <a:off x="611110" y="4172670"/>
          <a:ext cx="11081433" cy="834447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343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 err="1"/>
            <a:t>Laravel</a:t>
          </a:r>
          <a:r>
            <a:rPr lang="fr-FR" sz="4500" kern="1200" dirty="0"/>
            <a:t> Jetstream</a:t>
          </a:r>
        </a:p>
      </dsp:txBody>
      <dsp:txXfrm>
        <a:off x="611110" y="4172670"/>
        <a:ext cx="11081433" cy="834447"/>
      </dsp:txXfrm>
    </dsp:sp>
    <dsp:sp modelId="{CE3E5893-EA42-45C6-932B-57AAD68DBC2E}">
      <dsp:nvSpPr>
        <dsp:cNvPr id="0" name=""/>
        <dsp:cNvSpPr/>
      </dsp:nvSpPr>
      <dsp:spPr>
        <a:xfrm>
          <a:off x="89581" y="4068364"/>
          <a:ext cx="1043059" cy="10430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1661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225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18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416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315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952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778"/>
            <a:ext cx="2971800" cy="45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fr-F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7549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Taille 54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787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Rdi : slide conseil scientifique : M kammoun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268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ravel.sillo.org/cours-laravel-5-5-les-donnees-lauthentification/capture-250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://laravel.sillo.org/cours-laravel-5-5-les-donnees-lauthentification/capture-249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4" Type="http://schemas.openxmlformats.org/officeDocument/2006/relationships/hyperlink" Target="https://laravel.sillo.org/wp-content/uploads/2020/09/Capture-118.p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12.png"/><Relationship Id="rId10" Type="http://schemas.microsoft.com/office/2007/relationships/diagramDrawing" Target="../diagrams/drawing1.xml"/><Relationship Id="rId4" Type="http://schemas.openxmlformats.org/officeDocument/2006/relationships/image" Target="../media/image4.jp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1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laravel.sillo.org/wp-content/uploads/2020/09/Capture-118.p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ravel.com/docs/8.x/fortify" TargetMode="External"/><Relationship Id="rId5" Type="http://schemas.openxmlformats.org/officeDocument/2006/relationships/hyperlink" Target="https://jetstream.laravel.com/1.x/introduction.html" TargetMode="External"/><Relationship Id="rId4" Type="http://schemas.openxmlformats.org/officeDocument/2006/relationships/hyperlink" Target="https://github.com/laravel/breeze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jetstream.laravel.com/introduction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4;p6" descr="Picture 2">
            <a:extLst>
              <a:ext uri="{FF2B5EF4-FFF2-40B4-BE49-F238E27FC236}">
                <a16:creationId xmlns:a16="http://schemas.microsoft.com/office/drawing/2014/main" id="{7E4E92F2-796F-BDA3-B32C-327E6E43E3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"/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0" name="Google Shape;60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4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" name="Google Shape;61;p1" descr="image2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" name="Google Shape;62;p1" descr="Picture 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869118" y="5738716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 descr="Picture 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8558979" y="-41780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descr="Image 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22737" y="5779535"/>
            <a:ext cx="1943102" cy="87630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ubTitle" idx="4294967295"/>
          </p:nvPr>
        </p:nvSpPr>
        <p:spPr>
          <a:xfrm>
            <a:off x="491217" y="2067825"/>
            <a:ext cx="11916705" cy="2056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000" b="1" dirty="0"/>
              <a:t>Laravel9: </a:t>
            </a: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000" b="1" dirty="0"/>
              <a:t>Le système d’a</a:t>
            </a:r>
            <a:r>
              <a:rPr lang="fr-FR" sz="6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uthentification</a:t>
            </a: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6000" b="1" dirty="0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60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1800" b="1" dirty="0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1800" b="1" dirty="0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Année Universitaire : 2023/2024</a:t>
            </a:r>
            <a:endParaRPr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" descr="C:\Users\faten\Desktop\CA-19\EURAC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47786" y="6013882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 descr="C:\Users\faten\Desktop\CA-19\CGE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558979" y="5974738"/>
            <a:ext cx="1728192" cy="5837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5175" y="294100"/>
            <a:ext cx="4832320" cy="17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4;p1">
            <a:extLst>
              <a:ext uri="{FF2B5EF4-FFF2-40B4-BE49-F238E27FC236}">
                <a16:creationId xmlns:a16="http://schemas.microsoft.com/office/drawing/2014/main" id="{D0EBFBFE-88FF-4E76-FCFC-7AEEF19480CD}"/>
              </a:ext>
            </a:extLst>
          </p:cNvPr>
          <p:cNvSpPr txBox="1"/>
          <p:nvPr/>
        </p:nvSpPr>
        <p:spPr>
          <a:xfrm>
            <a:off x="1809321" y="3324717"/>
            <a:ext cx="92805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700"/>
              <a:buFont typeface="Arial"/>
              <a:buNone/>
            </a:pPr>
            <a:r>
              <a:rPr lang="fr-FR" sz="47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UP Web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BE4D5-1088-8650-B6BD-55D4D56694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78" y="4203092"/>
            <a:ext cx="1839785" cy="13342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9;p1">
            <a:extLst>
              <a:ext uri="{FF2B5EF4-FFF2-40B4-BE49-F238E27FC236}">
                <a16:creationId xmlns:a16="http://schemas.microsoft.com/office/drawing/2014/main" id="{B7174D17-3B8B-F4C4-2F86-142E3B820410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8" name="Google Shape;60;p1">
              <a:extLst>
                <a:ext uri="{FF2B5EF4-FFF2-40B4-BE49-F238E27FC236}">
                  <a16:creationId xmlns:a16="http://schemas.microsoft.com/office/drawing/2014/main" id="{FC19B3BE-B1A7-F620-F3BF-83195C978ED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oogle Shape;61;p1" descr="image2.png">
              <a:extLst>
                <a:ext uri="{FF2B5EF4-FFF2-40B4-BE49-F238E27FC236}">
                  <a16:creationId xmlns:a16="http://schemas.microsoft.com/office/drawing/2014/main" id="{08DEFF22-03A1-A8F7-86E8-F6A3125A7C0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06211" y="102600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 Sur la page d’accueil,  vous allez remarquer la présence en haut à droite de la page de deux liens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8" y="2841524"/>
            <a:ext cx="9026013" cy="30995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9088386" y="2934174"/>
            <a:ext cx="1628775" cy="60543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BA631AD4-82DD-F175-7F8E-9D34FF3B2B4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D3EBB6A0-F628-8BE9-BE13-22F7858741E5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Inscription d’un utilisateur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768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59;p1">
            <a:extLst>
              <a:ext uri="{FF2B5EF4-FFF2-40B4-BE49-F238E27FC236}">
                <a16:creationId xmlns:a16="http://schemas.microsoft.com/office/drawing/2014/main" id="{F3078B22-8B0D-BDDE-3FCE-379F7DD78D81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5" name="Google Shape;60;p1">
              <a:extLst>
                <a:ext uri="{FF2B5EF4-FFF2-40B4-BE49-F238E27FC236}">
                  <a16:creationId xmlns:a16="http://schemas.microsoft.com/office/drawing/2014/main" id="{21CEADF2-1783-43E3-E0A0-E9841BC2321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3432CB0A-D590-6CD9-2FD1-6FD3EC27277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49761" y="722633"/>
            <a:ext cx="11940562" cy="59925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sz="2600" dirty="0">
                <a:latin typeface="Arial"/>
                <a:cs typeface="Arial"/>
              </a:rPr>
              <a:t>On trouve ce code dans la page d’accueil  (</a:t>
            </a:r>
            <a:r>
              <a:rPr lang="fr-FR" sz="2600" b="1" dirty="0" err="1">
                <a:latin typeface="Arial"/>
                <a:cs typeface="Arial"/>
              </a:rPr>
              <a:t>Welcome.blade.php</a:t>
            </a:r>
            <a:r>
              <a:rPr lang="fr-FR" sz="2600" dirty="0">
                <a:latin typeface="Arial"/>
                <a:cs typeface="Arial"/>
              </a:rPr>
              <a:t>):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114300" indent="0">
              <a:buNone/>
            </a:pPr>
            <a:r>
              <a:rPr lang="fr-FR" dirty="0">
                <a:latin typeface="Arial"/>
                <a:cs typeface="Arial"/>
              </a:rPr>
              <a:t> 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Arial"/>
                <a:cs typeface="Arial"/>
              </a:rPr>
              <a:t>@if : </a:t>
            </a:r>
            <a:r>
              <a:rPr lang="fr-FR" dirty="0">
                <a:latin typeface="Arial"/>
                <a:cs typeface="Arial"/>
              </a:rPr>
              <a:t>on vérifie si dans les routes (Route) on a (has) une route login: 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fr-FR" b="1" dirty="0">
                <a:latin typeface="Arial"/>
                <a:cs typeface="Arial"/>
              </a:rPr>
              <a:t>Si</a:t>
            </a:r>
            <a:r>
              <a:rPr lang="fr-FR" dirty="0">
                <a:latin typeface="Arial"/>
                <a:cs typeface="Arial"/>
              </a:rPr>
              <a:t> c’est le cas on vérifie si l’utilisateur est authentifié avec @auth, donc  on affiche un lien vers le </a:t>
            </a:r>
            <a:r>
              <a:rPr lang="fr-FR" dirty="0" err="1">
                <a:latin typeface="Arial"/>
                <a:cs typeface="Arial"/>
              </a:rPr>
              <a:t>dashboard</a:t>
            </a:r>
            <a:r>
              <a:rPr lang="fr-FR" dirty="0">
                <a:latin typeface="Arial"/>
                <a:cs typeface="Arial"/>
              </a:rPr>
              <a:t>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fr-FR" b="1" dirty="0">
                <a:latin typeface="Arial"/>
                <a:cs typeface="Arial"/>
              </a:rPr>
              <a:t>Sinon </a:t>
            </a:r>
            <a:r>
              <a:rPr lang="fr-FR" dirty="0">
                <a:latin typeface="Arial"/>
                <a:cs typeface="Arial"/>
              </a:rPr>
              <a:t>ce n’est pas le cas (@else) on affiche les deux liens pour faire l’inscription ou la connexion.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8AD15361-C6E4-8093-0094-CD2CB3DE0B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F8B77485-DC00-F004-C2EC-4ADDBED8B249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Inscription d’un utilisateur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47EA6A5-8210-53C3-7E14-AE4D2C7F2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616" y="1285865"/>
            <a:ext cx="9741205" cy="31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0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59;p1">
            <a:extLst>
              <a:ext uri="{FF2B5EF4-FFF2-40B4-BE49-F238E27FC236}">
                <a16:creationId xmlns:a16="http://schemas.microsoft.com/office/drawing/2014/main" id="{3CBE7B9B-01A6-E4FE-640B-FC72E62A842B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9" name="Google Shape;60;p1">
              <a:extLst>
                <a:ext uri="{FF2B5EF4-FFF2-40B4-BE49-F238E27FC236}">
                  <a16:creationId xmlns:a16="http://schemas.microsoft.com/office/drawing/2014/main" id="{DE614C2D-E836-788D-CE5B-9E594C04B38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61;p1" descr="image2.png">
              <a:extLst>
                <a:ext uri="{FF2B5EF4-FFF2-40B4-BE49-F238E27FC236}">
                  <a16:creationId xmlns:a16="http://schemas.microsoft.com/office/drawing/2014/main" id="{59D1D912-9011-FD1B-3183-91265B4BAB4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pic>
        <p:nvPicPr>
          <p:cNvPr id="11" name="Google Shape;116;p6">
            <a:extLst>
              <a:ext uri="{FF2B5EF4-FFF2-40B4-BE49-F238E27FC236}">
                <a16:creationId xmlns:a16="http://schemas.microsoft.com/office/drawing/2014/main" id="{764CF7E0-6992-5982-60E8-09A4D2D2FB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ADB7D01A-1B23-3E3C-F3B0-3AD70BE3D9E5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Inscription/connexion d’un utilisateur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2B7844D-0394-B0E3-3BD8-B117CDEFC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84" y="1171567"/>
            <a:ext cx="4948902" cy="53673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B25D6-CEB3-0652-4A0B-EE2B091F6E85}"/>
              </a:ext>
            </a:extLst>
          </p:cNvPr>
          <p:cNvSpPr/>
          <p:nvPr/>
        </p:nvSpPr>
        <p:spPr>
          <a:xfrm>
            <a:off x="3837511" y="5608548"/>
            <a:ext cx="1196605" cy="6251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DE07AFA-7DA5-0913-714D-9D9771BF0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773" y="1866909"/>
            <a:ext cx="4724809" cy="4054191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820197C-7152-0A36-3F1C-759EA0871635}"/>
              </a:ext>
            </a:extLst>
          </p:cNvPr>
          <p:cNvCxnSpPr>
            <a:cxnSpLocks/>
          </p:cNvCxnSpPr>
          <p:nvPr/>
        </p:nvCxnSpPr>
        <p:spPr>
          <a:xfrm flipV="1">
            <a:off x="5034116" y="3657600"/>
            <a:ext cx="1634657" cy="2143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0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9;p1">
            <a:extLst>
              <a:ext uri="{FF2B5EF4-FFF2-40B4-BE49-F238E27FC236}">
                <a16:creationId xmlns:a16="http://schemas.microsoft.com/office/drawing/2014/main" id="{8A37BB29-2267-2316-E0E4-8621854EAA3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8" name="Google Shape;60;p1">
              <a:extLst>
                <a:ext uri="{FF2B5EF4-FFF2-40B4-BE49-F238E27FC236}">
                  <a16:creationId xmlns:a16="http://schemas.microsoft.com/office/drawing/2014/main" id="{B9268690-90A5-38E8-B9E0-4088AE8B922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oogle Shape;61;p1" descr="image2.png">
              <a:extLst>
                <a:ext uri="{FF2B5EF4-FFF2-40B4-BE49-F238E27FC236}">
                  <a16:creationId xmlns:a16="http://schemas.microsoft.com/office/drawing/2014/main" id="{D8978BDE-E419-D7E7-1841-E23ADD5572E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4129" y="1042220"/>
            <a:ext cx="11749548" cy="5631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Dans le formulaire de connexion il y a une case à cocher « se rappeler de moi » (</a:t>
            </a:r>
            <a:r>
              <a:rPr lang="fr-FR" dirty="0" err="1">
                <a:latin typeface="Arial"/>
                <a:cs typeface="Arial"/>
              </a:rPr>
              <a:t>remember</a:t>
            </a:r>
            <a:r>
              <a:rPr lang="fr-FR" dirty="0">
                <a:latin typeface="Arial"/>
                <a:cs typeface="Arial"/>
              </a:rPr>
              <a:t> me) :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Si on coche cette case on reste connecté indéfiniment jusqu’à ce qu’on se déconnecte intentionnellement. Pour que ça fonctionne il faut une colonne </a:t>
            </a:r>
            <a:r>
              <a:rPr lang="fr-FR" dirty="0" err="1">
                <a:latin typeface="Arial"/>
                <a:cs typeface="Arial"/>
              </a:rPr>
              <a:t>remember_token</a:t>
            </a:r>
            <a:r>
              <a:rPr lang="fr-FR" dirty="0">
                <a:latin typeface="Arial"/>
                <a:cs typeface="Arial"/>
              </a:rPr>
              <a:t> dans la table </a:t>
            </a:r>
            <a:r>
              <a:rPr lang="fr-FR" dirty="0" err="1">
                <a:latin typeface="Arial"/>
                <a:cs typeface="Arial"/>
              </a:rPr>
              <a:t>users</a:t>
            </a:r>
            <a:r>
              <a:rPr lang="fr-FR" dirty="0">
                <a:latin typeface="Arial"/>
                <a:cs typeface="Arial"/>
              </a:rPr>
              <a:t> :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Il se trouve que cette colonne est prévue dans la migration de base pour la table.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10" name="Image 9" descr="http://laravel.sillo.org/wp-content/uploads/2017/09/Capture-134.png">
            <a:hlinkClick r:id="rId4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01" y="2074850"/>
            <a:ext cx="1828800" cy="49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 descr="http://laravel.sillo.org/wp-content/uploads/2017/09/Capture-135.png">
            <a:hlinkClick r:id="rId6"/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790" y="4163654"/>
            <a:ext cx="4243389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6;p6">
            <a:extLst>
              <a:ext uri="{FF2B5EF4-FFF2-40B4-BE49-F238E27FC236}">
                <a16:creationId xmlns:a16="http://schemas.microsoft.com/office/drawing/2014/main" id="{A41CD471-25BD-4C60-6437-92B80BD8D98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6C2D13A2-8CA2-2C51-680D-38C2B9F7CE92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</a:t>
            </a:r>
            <a:r>
              <a:rPr lang="fr-FR" sz="3600" b="1" dirty="0" err="1">
                <a:solidFill>
                  <a:schemeClr val="dk1"/>
                </a:solidFill>
              </a:rPr>
              <a:t>Remember</a:t>
            </a:r>
            <a:r>
              <a:rPr lang="fr-FR" sz="3600" b="1" dirty="0">
                <a:solidFill>
                  <a:schemeClr val="dk1"/>
                </a:solidFill>
              </a:rPr>
              <a:t> me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546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59;p1">
            <a:extLst>
              <a:ext uri="{FF2B5EF4-FFF2-40B4-BE49-F238E27FC236}">
                <a16:creationId xmlns:a16="http://schemas.microsoft.com/office/drawing/2014/main" id="{FC9B0541-979E-7373-6FA2-DDEC4356DC1A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4" name="Google Shape;60;p1">
              <a:extLst>
                <a:ext uri="{FF2B5EF4-FFF2-40B4-BE49-F238E27FC236}">
                  <a16:creationId xmlns:a16="http://schemas.microsoft.com/office/drawing/2014/main" id="{98A6B6C2-A696-5503-E4AA-5BA7483060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61;p1" descr="image2.png">
              <a:extLst>
                <a:ext uri="{FF2B5EF4-FFF2-40B4-BE49-F238E27FC236}">
                  <a16:creationId xmlns:a16="http://schemas.microsoft.com/office/drawing/2014/main" id="{182D79DF-2ADE-8457-A50B-F56282F2D25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0213" y="1040435"/>
            <a:ext cx="1180178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Avec les migrations réalisées dans le chapitre précédent il y a la table </a:t>
            </a:r>
            <a:r>
              <a:rPr lang="fr-FR" b="1" dirty="0" err="1">
                <a:latin typeface="Arial"/>
                <a:cs typeface="Arial"/>
              </a:rPr>
              <a:t>password_resets</a:t>
            </a:r>
            <a:r>
              <a:rPr lang="fr-FR" b="1" dirty="0">
                <a:latin typeface="Arial"/>
                <a:cs typeface="Arial"/>
              </a:rPr>
              <a:t> </a:t>
            </a:r>
            <a:r>
              <a:rPr lang="fr-FR" dirty="0">
                <a:latin typeface="Arial"/>
                <a:cs typeface="Arial"/>
              </a:rPr>
              <a:t>dans notre base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On a 4 routes pour le renouvellement du mot de passe générées par </a:t>
            </a:r>
            <a:r>
              <a:rPr lang="fr-FR" dirty="0" err="1">
                <a:latin typeface="Arial"/>
                <a:cs typeface="Arial"/>
              </a:rPr>
              <a:t>Laravel</a:t>
            </a:r>
            <a:r>
              <a:rPr lang="fr-FR" dirty="0">
                <a:latin typeface="Arial"/>
                <a:cs typeface="Arial"/>
              </a:rPr>
              <a:t> Breeze :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136" y="2172468"/>
            <a:ext cx="3720477" cy="1195388"/>
          </a:xfrm>
          <a:prstGeom prst="rect">
            <a:avLst/>
          </a:prstGeom>
        </p:spPr>
      </p:pic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C2BD6852-199A-2CC4-6E9F-53E055B1481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FDCDA517-D3D3-D4A0-3D72-229BBE0A8828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L’oubli de mot de passe (1/3)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B433639-9908-8FE1-FA89-2D616A7D6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56" y="4871607"/>
            <a:ext cx="12192000" cy="44467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B56651D-4B8E-1D5A-D187-FCEE7ADBE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56" y="5663355"/>
            <a:ext cx="12192000" cy="4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0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59;p1">
            <a:extLst>
              <a:ext uri="{FF2B5EF4-FFF2-40B4-BE49-F238E27FC236}">
                <a16:creationId xmlns:a16="http://schemas.microsoft.com/office/drawing/2014/main" id="{FC4DE1EC-5519-FFD5-620E-1DC1F0E3F232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9" name="Google Shape;60;p1">
              <a:extLst>
                <a:ext uri="{FF2B5EF4-FFF2-40B4-BE49-F238E27FC236}">
                  <a16:creationId xmlns:a16="http://schemas.microsoft.com/office/drawing/2014/main" id="{0EDD52CD-4106-F8E2-F248-51427C0976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61;p1" descr="image2.png">
              <a:extLst>
                <a:ext uri="{FF2B5EF4-FFF2-40B4-BE49-F238E27FC236}">
                  <a16:creationId xmlns:a16="http://schemas.microsoft.com/office/drawing/2014/main" id="{065E7A52-6C56-FAAE-EA02-75D253B95E7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74221" y="83414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Pour l’utilisateur la première étape va consister à cliquer sur le lien « </a:t>
            </a:r>
            <a:r>
              <a:rPr lang="fr-FR" b="1" dirty="0" err="1">
                <a:latin typeface="Arial"/>
                <a:cs typeface="Arial"/>
              </a:rPr>
              <a:t>Forgot</a:t>
            </a:r>
            <a:r>
              <a:rPr lang="fr-FR" b="1" dirty="0">
                <a:latin typeface="Arial"/>
                <a:cs typeface="Arial"/>
              </a:rPr>
              <a:t> </a:t>
            </a:r>
            <a:r>
              <a:rPr lang="fr-FR" b="1" dirty="0" err="1">
                <a:latin typeface="Arial"/>
                <a:cs typeface="Arial"/>
              </a:rPr>
              <a:t>Your</a:t>
            </a:r>
            <a:r>
              <a:rPr lang="fr-FR" b="1" dirty="0">
                <a:latin typeface="Arial"/>
                <a:cs typeface="Arial"/>
              </a:rPr>
              <a:t> </a:t>
            </a:r>
            <a:r>
              <a:rPr lang="fr-FR" b="1" dirty="0" err="1">
                <a:latin typeface="Arial"/>
                <a:cs typeface="Arial"/>
              </a:rPr>
              <a:t>Password</a:t>
            </a:r>
            <a:r>
              <a:rPr lang="fr-FR" b="1" dirty="0">
                <a:latin typeface="Arial"/>
                <a:cs typeface="Arial"/>
              </a:rPr>
              <a:t>? </a:t>
            </a:r>
            <a:r>
              <a:rPr lang="fr-FR" dirty="0">
                <a:latin typeface="Arial"/>
                <a:cs typeface="Arial"/>
              </a:rPr>
              <a:t>» prévu sur la vue de connexion :</a:t>
            </a:r>
          </a:p>
          <a:p>
            <a:pPr marL="114300" indent="0">
              <a:buNone/>
            </a:pPr>
            <a:br>
              <a:rPr lang="fr-FR" dirty="0">
                <a:hlinkClick r:id="rId4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5" name="Google Shape;116;p6">
            <a:extLst>
              <a:ext uri="{FF2B5EF4-FFF2-40B4-BE49-F238E27FC236}">
                <a16:creationId xmlns:a16="http://schemas.microsoft.com/office/drawing/2014/main" id="{AE04CED3-964A-F5A4-68E9-8AF200E1BE0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BC8669BD-E8D8-3EE1-BE03-5449F97F5789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L’oubli de mot de passe (2/3)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69EECF4-74DC-902B-59C8-CD13F2344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13" y="2534719"/>
            <a:ext cx="4557155" cy="36960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E6872F-CEE9-8CAD-BEC9-BADFC5C6D9E4}"/>
              </a:ext>
            </a:extLst>
          </p:cNvPr>
          <p:cNvSpPr/>
          <p:nvPr/>
        </p:nvSpPr>
        <p:spPr>
          <a:xfrm>
            <a:off x="2116106" y="5467501"/>
            <a:ext cx="1511997" cy="6251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E605C6A-1B2E-468C-DBE1-C9355D83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195" y="1792947"/>
            <a:ext cx="5649645" cy="340643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34C1F3E0-82BB-0055-4A4E-A529CEFCC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2543" y="3333731"/>
            <a:ext cx="3357355" cy="3339801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59C4787-D62A-21DC-8349-E34135145D91}"/>
              </a:ext>
            </a:extLst>
          </p:cNvPr>
          <p:cNvCxnSpPr>
            <a:cxnSpLocks/>
          </p:cNvCxnSpPr>
          <p:nvPr/>
        </p:nvCxnSpPr>
        <p:spPr>
          <a:xfrm flipV="1">
            <a:off x="3628103" y="4288217"/>
            <a:ext cx="1012723" cy="1344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77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9;p1">
            <a:extLst>
              <a:ext uri="{FF2B5EF4-FFF2-40B4-BE49-F238E27FC236}">
                <a16:creationId xmlns:a16="http://schemas.microsoft.com/office/drawing/2014/main" id="{B4410536-360C-CD4A-1582-BE529B7F4C18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8" name="Google Shape;60;p1">
              <a:extLst>
                <a:ext uri="{FF2B5EF4-FFF2-40B4-BE49-F238E27FC236}">
                  <a16:creationId xmlns:a16="http://schemas.microsoft.com/office/drawing/2014/main" id="{05A0F147-2F24-0A08-125A-75B40F80FD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oogle Shape;61;p1" descr="image2.png">
              <a:extLst>
                <a:ext uri="{FF2B5EF4-FFF2-40B4-BE49-F238E27FC236}">
                  <a16:creationId xmlns:a16="http://schemas.microsoft.com/office/drawing/2014/main" id="{D0F37DD3-AF11-B4B9-1D4D-CEF775BBDB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4070" y="1192186"/>
            <a:ext cx="11560277" cy="48153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Un système complet de renouvellement du mot de passe est prévu. avec ses routes, ses contrôleurs et ses vues.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Le renouvellement se fait en deux étapes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une demande qui reçoit une réponse sous forme d’email sécurisé avec un jeton (</a:t>
            </a:r>
            <a:r>
              <a:rPr lang="fr-FR" dirty="0" err="1">
                <a:latin typeface="Arial"/>
                <a:cs typeface="Arial"/>
              </a:rPr>
              <a:t>token</a:t>
            </a:r>
            <a:r>
              <a:rPr lang="fr-FR" dirty="0">
                <a:latin typeface="Arial"/>
                <a:cs typeface="Arial"/>
              </a:rPr>
              <a:t>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une soumission du nouveau mot de passe avec un formulaire.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pic>
        <p:nvPicPr>
          <p:cNvPr id="5" name="Google Shape;116;p6">
            <a:extLst>
              <a:ext uri="{FF2B5EF4-FFF2-40B4-BE49-F238E27FC236}">
                <a16:creationId xmlns:a16="http://schemas.microsoft.com/office/drawing/2014/main" id="{D699F9E1-C621-008F-2351-D039FDD211A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27E9354E-D9DD-4F1A-90A7-ECA7C580653B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L’oubli de mot de passe (3/3)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48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025687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Authentification avec Jetstream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4069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D9E56ED8-650F-9AE5-995C-D46705BFF80A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4408608E-6F0A-66E0-6262-3B6F456002B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DF25D2D6-CE5B-D801-4994-080D72684B2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0213" y="956816"/>
            <a:ext cx="11109851" cy="59011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Arial"/>
                <a:cs typeface="Arial"/>
              </a:rPr>
              <a:t>Jetstream</a:t>
            </a:r>
            <a:r>
              <a:rPr lang="fr-FR" dirty="0">
                <a:latin typeface="Arial"/>
                <a:cs typeface="Arial"/>
              </a:rPr>
              <a:t> est conçu pour accélérer la création d'applications modernes en fournissant des fonctionnalités de base prêtes à l'emploi: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rial"/>
                <a:cs typeface="Arial"/>
              </a:rPr>
              <a:t>l'authentification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rial"/>
                <a:cs typeface="Arial"/>
              </a:rPr>
              <a:t> la gestion des équipes et des membres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rial"/>
                <a:cs typeface="Arial"/>
              </a:rPr>
              <a:t>la génération de code pour les modèles, les contrôleurs, les vues et les routes.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Apparu avec Laravel8 </a:t>
            </a:r>
            <a:r>
              <a:rPr lang="fr-FR" b="1" dirty="0">
                <a:latin typeface="Arial"/>
                <a:cs typeface="Arial"/>
              </a:rPr>
              <a:t>le 8 septembre 2020.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Arial"/>
                <a:cs typeface="Arial"/>
              </a:rPr>
              <a:t>Dernière version stable:  4.0.3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fr-FR" b="1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Arial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DFED6EB2-3277-BC71-CC90-79D9EEBA8C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68DCDB49-7BB2-7BE5-CB2C-FFCFF36DDFCA}"/>
              </a:ext>
            </a:extLst>
          </p:cNvPr>
          <p:cNvSpPr txBox="1"/>
          <p:nvPr/>
        </p:nvSpPr>
        <p:spPr>
          <a:xfrm>
            <a:off x="685450" y="-203816"/>
            <a:ext cx="82143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introduction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ow to setup Jetstream/Livewire in Laravel application - DEV Community">
            <a:extLst>
              <a:ext uri="{FF2B5EF4-FFF2-40B4-BE49-F238E27FC236}">
                <a16:creationId xmlns:a16="http://schemas.microsoft.com/office/drawing/2014/main" id="{31D79884-500B-F2A5-82DB-749F1DC05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603" y="4568706"/>
            <a:ext cx="3407674" cy="18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FE825349-F1E8-E07D-216C-93D2AFEE8E2C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EAA19B5D-03E2-6AB7-A45F-1CFDB1EC13D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480C38E0-6839-3F10-4C48-96B2EE884DF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1781" y="1119639"/>
            <a:ext cx="11307095" cy="5078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Gestion des profils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Mise à jour du mot de passe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Confirmation du mot de passe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Authentification à deux facteurs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Gestion de plusieurs sessions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Gestion des équipes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19</a:t>
            </a:fld>
            <a:endParaRPr lang="fr-FR"/>
          </a:p>
        </p:txBody>
      </p:sp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17C8C585-3781-6D5D-FC33-842ADC92C0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A4FCF6DF-625D-A4E1-C688-D64EFA6C8FB9}"/>
              </a:ext>
            </a:extLst>
          </p:cNvPr>
          <p:cNvSpPr txBox="1"/>
          <p:nvPr/>
        </p:nvSpPr>
        <p:spPr>
          <a:xfrm>
            <a:off x="691936" y="-180975"/>
            <a:ext cx="82143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Fonctionnalités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29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14;p6" descr="Picture 2">
            <a:extLst>
              <a:ext uri="{FF2B5EF4-FFF2-40B4-BE49-F238E27FC236}">
                <a16:creationId xmlns:a16="http://schemas.microsoft.com/office/drawing/2014/main" id="{FA2A7A55-60A9-BF7F-ECAE-D77A3659845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894" y="-28242"/>
            <a:ext cx="12364590" cy="688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9;p1">
            <a:extLst>
              <a:ext uri="{FF2B5EF4-FFF2-40B4-BE49-F238E27FC236}">
                <a16:creationId xmlns:a16="http://schemas.microsoft.com/office/drawing/2014/main" id="{96FD3930-7B28-FE84-7A3E-C7CBDBE76D3C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1" name="Google Shape;60;p1">
              <a:extLst>
                <a:ext uri="{FF2B5EF4-FFF2-40B4-BE49-F238E27FC236}">
                  <a16:creationId xmlns:a16="http://schemas.microsoft.com/office/drawing/2014/main" id="{2B3BF95D-5E3D-257B-9DA8-4904A889F16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61;p1" descr="image2.png">
              <a:extLst>
                <a:ext uri="{FF2B5EF4-FFF2-40B4-BE49-F238E27FC236}">
                  <a16:creationId xmlns:a16="http://schemas.microsoft.com/office/drawing/2014/main" id="{16C1B090-2ACC-7F33-800C-EFB0C653E0C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pic>
        <p:nvPicPr>
          <p:cNvPr id="13" name="Google Shape;116;p6">
            <a:extLst>
              <a:ext uri="{FF2B5EF4-FFF2-40B4-BE49-F238E27FC236}">
                <a16:creationId xmlns:a16="http://schemas.microsoft.com/office/drawing/2014/main" id="{857D333F-D715-4F03-9FE8-B9FA9AF419C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7;p6">
            <a:extLst>
              <a:ext uri="{FF2B5EF4-FFF2-40B4-BE49-F238E27FC236}">
                <a16:creationId xmlns:a16="http://schemas.microsoft.com/office/drawing/2014/main" id="{7F0C6A16-BDD2-339A-7DAC-C7E1E8978E0A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Plan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A53F7B82-6D9D-AF6A-E796-95C68313B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049060"/>
              </p:ext>
            </p:extLst>
          </p:nvPr>
        </p:nvGraphicFramePr>
        <p:xfrm>
          <a:off x="285135" y="980168"/>
          <a:ext cx="11769213" cy="54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9145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15EBC7EB-D936-D6F6-760D-E3E79D67ABC1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2306DD86-6989-D575-0179-02FA2C710A5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EF1DDD02-ACD7-2BC8-DD2D-5FC530754ED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1936" y="125333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Nouvelles applications uniquement : Jetstream ne doit être installé que dans les nouvelles applications Laravel. Toute tentative d'installation de Jetstream dans une application Laravel existante entraînera un comportement et des problèmes inattendus.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20</a:t>
            </a:fld>
            <a:endParaRPr lang="fr-FR"/>
          </a:p>
        </p:txBody>
      </p:sp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6B81E356-129E-F021-9283-9113BE54AAE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5C46EF27-9442-E190-1341-4163357C6765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Installation &amp; Configuration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99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59;p1">
            <a:extLst>
              <a:ext uri="{FF2B5EF4-FFF2-40B4-BE49-F238E27FC236}">
                <a16:creationId xmlns:a16="http://schemas.microsoft.com/office/drawing/2014/main" id="{DF76CE62-F6ED-4D02-4262-578D4C599706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1" name="Google Shape;60;p1">
              <a:extLst>
                <a:ext uri="{FF2B5EF4-FFF2-40B4-BE49-F238E27FC236}">
                  <a16:creationId xmlns:a16="http://schemas.microsoft.com/office/drawing/2014/main" id="{88AF6ED4-4A3F-A037-9372-CB0B1D9745E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61;p1" descr="image2.png">
              <a:extLst>
                <a:ext uri="{FF2B5EF4-FFF2-40B4-BE49-F238E27FC236}">
                  <a16:creationId xmlns:a16="http://schemas.microsoft.com/office/drawing/2014/main" id="{47EA26F0-9D94-9F10-4FFE-116EBC2CE98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4517" y="722634"/>
            <a:ext cx="11465032" cy="56046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Laravel Jetstream vous offre deux choix 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b="1" dirty="0" err="1">
                <a:solidFill>
                  <a:srgbClr val="FF0000"/>
                </a:solidFill>
                <a:latin typeface="Arial"/>
                <a:cs typeface="Arial"/>
              </a:rPr>
              <a:t>Livewire</a:t>
            </a:r>
            <a:r>
              <a:rPr lang="fr-FR" b="1" dirty="0">
                <a:solidFill>
                  <a:srgbClr val="FF0000"/>
                </a:solidFill>
                <a:latin typeface="Arial"/>
                <a:cs typeface="Arial"/>
              </a:rPr>
              <a:t>  + Blade: </a:t>
            </a:r>
            <a:r>
              <a:rPr lang="fr-FR" dirty="0">
                <a:latin typeface="Arial"/>
                <a:cs typeface="Arial"/>
              </a:rPr>
              <a:t>est plus axée sur PHP et peut être préférée par les développeurs familiarisés avec Laravel et Blade</a:t>
            </a:r>
            <a:endParaRPr lang="fr-F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>
                <a:latin typeface="Arial"/>
                <a:cs typeface="Arial"/>
              </a:rPr>
              <a:t> </a:t>
            </a:r>
            <a:r>
              <a:rPr lang="fr-FR" b="1" dirty="0" err="1">
                <a:latin typeface="Arial"/>
                <a:cs typeface="Arial"/>
              </a:rPr>
              <a:t>Inertia</a:t>
            </a:r>
            <a:r>
              <a:rPr lang="fr-FR" b="1" dirty="0">
                <a:latin typeface="Arial"/>
                <a:cs typeface="Arial"/>
              </a:rPr>
              <a:t> +Vue.js: </a:t>
            </a:r>
            <a:r>
              <a:rPr lang="fr-FR" dirty="0">
                <a:latin typeface="Arial"/>
                <a:cs typeface="Arial"/>
              </a:rPr>
              <a:t>est plus orientée vers des applications réactives et peut être choisie par ceux qui préfèrent travailler avec des technologies JavaScript modernes.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Arial"/>
                <a:cs typeface="Arial"/>
              </a:rPr>
              <a:t> Chacun fournit un point de départ productif et puissant pour la construction de votre application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21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0C6F826D-F1E2-9416-6FF0-42451B5FEA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7B3E2064-8EA0-751B-58BE-F971E39A48AC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Installation &amp; Configuration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29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2C4E30A0-685F-EDE9-FD25-C5CE91C7AC6F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607D1F1D-F05F-7161-72E6-A4A2BFC5110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4F63CC4D-5880-70E3-EA65-5BB63AB82DC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0212" y="756177"/>
            <a:ext cx="11801787" cy="591735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Pour l’installer :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b="1" dirty="0">
                <a:solidFill>
                  <a:srgbClr val="C00000"/>
                </a:solidFill>
                <a:latin typeface="+mj-lt"/>
              </a:rPr>
              <a:t>composer </a:t>
            </a:r>
            <a:r>
              <a:rPr lang="fr-FR" b="1" dirty="0" err="1">
                <a:solidFill>
                  <a:srgbClr val="C00000"/>
                </a:solidFill>
                <a:latin typeface="+mj-lt"/>
              </a:rPr>
              <a:t>require</a:t>
            </a:r>
            <a:r>
              <a:rPr lang="fr-FR" b="1" dirty="0">
                <a:solidFill>
                  <a:srgbClr val="C00000"/>
                </a:solidFill>
                <a:latin typeface="+mj-lt"/>
              </a:rPr>
              <a:t> laravel/jetstream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Pour le choix de </a:t>
            </a:r>
            <a:r>
              <a:rPr lang="fr-FR" dirty="0" err="1">
                <a:latin typeface="+mj-lt"/>
              </a:rPr>
              <a:t>Livewire</a:t>
            </a:r>
            <a:r>
              <a:rPr lang="fr-FR" dirty="0">
                <a:latin typeface="+mj-lt"/>
              </a:rPr>
              <a:t>, on indique au sein de la commande le nom choisi (</a:t>
            </a:r>
            <a:r>
              <a:rPr lang="fr-FR" dirty="0" err="1">
                <a:latin typeface="+mj-lt"/>
              </a:rPr>
              <a:t>livewire</a:t>
            </a:r>
            <a:r>
              <a:rPr lang="fr-FR" dirty="0">
                <a:latin typeface="+mj-lt"/>
              </a:rPr>
              <a:t> ou inertie).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b="1" dirty="0">
                <a:solidFill>
                  <a:srgbClr val="C00000"/>
                </a:solidFill>
                <a:latin typeface="+mj-lt"/>
              </a:rPr>
              <a:t>php artisan </a:t>
            </a:r>
            <a:r>
              <a:rPr lang="fr-FR" b="1" dirty="0" err="1">
                <a:solidFill>
                  <a:srgbClr val="C00000"/>
                </a:solidFill>
                <a:latin typeface="+mj-lt"/>
              </a:rPr>
              <a:t>jetstream:install</a:t>
            </a:r>
            <a:r>
              <a:rPr lang="fr-FR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+mj-lt"/>
              </a:rPr>
              <a:t>livewire</a:t>
            </a:r>
            <a:endParaRPr lang="fr-FR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Un ensemble de "fonctionnalités" fournies par Jetstream est aussi installé.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Après avoir installé Jetstream, vous devriez installer et construire vos dépendances NPM: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sz="2900" b="1" dirty="0">
                <a:solidFill>
                  <a:srgbClr val="C00000"/>
                </a:solidFill>
                <a:latin typeface="+mj-lt"/>
              </a:rPr>
              <a:t>Npm run dev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sz="2900" b="1" dirty="0">
                <a:solidFill>
                  <a:srgbClr val="C00000"/>
                </a:solidFill>
                <a:latin typeface="+mj-lt"/>
              </a:rPr>
              <a:t>Npm run </a:t>
            </a:r>
            <a:r>
              <a:rPr lang="fr-FR" sz="2900" b="1" dirty="0" err="1">
                <a:solidFill>
                  <a:srgbClr val="C00000"/>
                </a:solidFill>
                <a:latin typeface="+mj-lt"/>
              </a:rPr>
              <a:t>build</a:t>
            </a:r>
            <a:endParaRPr lang="fr-FR" sz="29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22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359B7C2E-6F59-F72C-1358-8C348903C4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ACFE1C07-A878-1264-73FA-A09E1DA238A9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Installation &amp; Configuration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0950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D2F190E6-D2CE-12BB-DC6E-5A8F5D8720E7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C9CD3703-3547-343D-8236-2B1AAAA44AD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40AE6CAF-D1D6-BF39-0CE5-B48B34297C0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5627" y="722634"/>
            <a:ext cx="11813458" cy="61694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3200" dirty="0"/>
              <a:t> </a:t>
            </a:r>
            <a:r>
              <a:rPr lang="fr-FR" sz="3200" dirty="0" err="1">
                <a:latin typeface="+mj-lt"/>
              </a:rPr>
              <a:t>Livewire</a:t>
            </a:r>
            <a:r>
              <a:rPr lang="fr-FR" sz="3200" dirty="0">
                <a:latin typeface="+mj-lt"/>
              </a:rPr>
              <a:t> est une bibliothèque qui facilite la création d'interfaces modernes, réactives et dynamiques en utilisant Laravel </a:t>
            </a:r>
            <a:r>
              <a:rPr lang="fr-FR" sz="3200" dirty="0" err="1">
                <a:latin typeface="+mj-lt"/>
              </a:rPr>
              <a:t>Blade</a:t>
            </a:r>
            <a:r>
              <a:rPr lang="fr-FR" sz="3200" dirty="0">
                <a:latin typeface="+mj-lt"/>
              </a:rPr>
              <a:t>.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3200" dirty="0">
                <a:latin typeface="+mj-lt"/>
              </a:rPr>
              <a:t>Choix de la partie de l’application qui est  un composant </a:t>
            </a:r>
            <a:r>
              <a:rPr lang="fr-FR" sz="3200" dirty="0" err="1">
                <a:latin typeface="+mj-lt"/>
              </a:rPr>
              <a:t>Livewire</a:t>
            </a:r>
            <a:endParaRPr lang="fr-FR" sz="3200" dirty="0">
              <a:latin typeface="+mj-lt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3200" dirty="0">
                <a:latin typeface="+mj-lt"/>
              </a:rPr>
              <a:t>Tandis que le reste de votre application peut être rendu comme les modèles traditionnels Blade auxquels vous êtes habitué.</a:t>
            </a:r>
          </a:p>
          <a:p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23</a:t>
            </a:fld>
            <a:endParaRPr lang="fr-FR"/>
          </a:p>
        </p:txBody>
      </p:sp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05CCD1A1-B906-C099-603F-3981B4F6370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8B895BFB-3353-1025-0BC2-7085CD7438C7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</a:t>
            </a:r>
            <a:r>
              <a:rPr lang="fr-FR" sz="3600" b="1" dirty="0" err="1">
                <a:solidFill>
                  <a:schemeClr val="dk1"/>
                </a:solidFill>
              </a:rPr>
              <a:t>Livewire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5772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9A38332B-CE05-41FC-5BF6-F4C6B59C0E79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7" name="Google Shape;60;p1">
              <a:extLst>
                <a:ext uri="{FF2B5EF4-FFF2-40B4-BE49-F238E27FC236}">
                  <a16:creationId xmlns:a16="http://schemas.microsoft.com/office/drawing/2014/main" id="{D9BCD476-3206-9788-B68B-40A808ECF5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1;p1" descr="image2.png">
              <a:extLst>
                <a:ext uri="{FF2B5EF4-FFF2-40B4-BE49-F238E27FC236}">
                  <a16:creationId xmlns:a16="http://schemas.microsoft.com/office/drawing/2014/main" id="{337DF921-37FC-2803-7754-8F1A2B75BE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0994" y="106854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On obtient plusieurs vues sous le dossier </a:t>
            </a:r>
            <a:r>
              <a:rPr lang="fr-FR" dirty="0" err="1">
                <a:latin typeface="+mj-lt"/>
              </a:rPr>
              <a:t>views</a:t>
            </a:r>
            <a:r>
              <a:rPr lang="fr-FR" dirty="0">
                <a:latin typeface="+mj-lt"/>
              </a:rPr>
              <a:t> :</a:t>
            </a:r>
          </a:p>
          <a:p>
            <a:pPr marL="114300" indent="0">
              <a:buNone/>
            </a:pPr>
            <a:endParaRPr lang="fr-FR" dirty="0"/>
          </a:p>
          <a:p>
            <a:pPr marL="114300" indent="0" algn="ctr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36" y="2556407"/>
            <a:ext cx="3864912" cy="3847886"/>
          </a:xfrm>
          <a:prstGeom prst="rect">
            <a:avLst/>
          </a:prstGeom>
        </p:spPr>
      </p:pic>
      <p:pic>
        <p:nvPicPr>
          <p:cNvPr id="11" name="Google Shape;116;p6">
            <a:extLst>
              <a:ext uri="{FF2B5EF4-FFF2-40B4-BE49-F238E27FC236}">
                <a16:creationId xmlns:a16="http://schemas.microsoft.com/office/drawing/2014/main" id="{DC3A75C2-D90F-2B23-D66E-494C04743ED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6F101C94-09C6-AD35-92A4-BBAC37CEEDDF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Jetstream/</a:t>
            </a:r>
            <a:r>
              <a:rPr lang="fr-FR" sz="3600" b="1" dirty="0" err="1">
                <a:solidFill>
                  <a:schemeClr val="dk1"/>
                </a:solidFill>
              </a:rPr>
              <a:t>Livewire</a:t>
            </a:r>
            <a:r>
              <a:rPr lang="fr-FR" sz="3600" b="1" dirty="0">
                <a:solidFill>
                  <a:schemeClr val="dk1"/>
                </a:solidFill>
              </a:rPr>
              <a:t>: Structure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1618AE-280C-9AB7-DA82-76ACD70CB681}"/>
              </a:ext>
            </a:extLst>
          </p:cNvPr>
          <p:cNvSpPr txBox="1"/>
          <p:nvPr/>
        </p:nvSpPr>
        <p:spPr>
          <a:xfrm>
            <a:off x="5034764" y="4555526"/>
            <a:ext cx="78932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+mj-lt"/>
                <a:ea typeface="Calibri"/>
                <a:cs typeface="Calibri"/>
                <a:sym typeface="Calibri"/>
              </a:rPr>
              <a:t>La vue "main" de votre application est publiée dans </a:t>
            </a:r>
            <a:r>
              <a:rPr lang="fr-FR" sz="2000" b="1" dirty="0" err="1">
                <a:latin typeface="+mj-lt"/>
                <a:ea typeface="Calibri"/>
                <a:cs typeface="Calibri"/>
                <a:sym typeface="Calibri"/>
              </a:rPr>
              <a:t>resources</a:t>
            </a:r>
            <a:r>
              <a:rPr lang="fr-FR" sz="2000" b="1" dirty="0">
                <a:latin typeface="+mj-lt"/>
                <a:ea typeface="Calibri"/>
                <a:cs typeface="Calibri"/>
                <a:sym typeface="Calibri"/>
              </a:rPr>
              <a:t>/</a:t>
            </a:r>
            <a:r>
              <a:rPr lang="fr-FR" sz="2000" b="1" dirty="0" err="1">
                <a:latin typeface="+mj-lt"/>
                <a:ea typeface="Calibri"/>
                <a:cs typeface="Calibri"/>
                <a:sym typeface="Calibri"/>
              </a:rPr>
              <a:t>views</a:t>
            </a:r>
            <a:r>
              <a:rPr lang="fr-FR" sz="2000" b="1" dirty="0">
                <a:latin typeface="+mj-lt"/>
                <a:ea typeface="Calibri"/>
                <a:cs typeface="Calibri"/>
                <a:sym typeface="Calibri"/>
              </a:rPr>
              <a:t>/</a:t>
            </a:r>
            <a:r>
              <a:rPr lang="fr-FR" sz="2000" b="1" dirty="0" err="1">
                <a:latin typeface="+mj-lt"/>
                <a:ea typeface="Calibri"/>
                <a:cs typeface="Calibri"/>
                <a:sym typeface="Calibri"/>
              </a:rPr>
              <a:t>dashboard.blade.php</a:t>
            </a:r>
            <a:endParaRPr lang="fr-FR" sz="2000" dirty="0"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A41BB9-C83B-ABB9-7677-D649940E3F8B}"/>
              </a:ext>
            </a:extLst>
          </p:cNvPr>
          <p:cNvSpPr/>
          <p:nvPr/>
        </p:nvSpPr>
        <p:spPr>
          <a:xfrm>
            <a:off x="1495195" y="4641690"/>
            <a:ext cx="2287238" cy="34590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E4C59E6-12DE-6A2B-324F-D48E688AA509}"/>
              </a:ext>
            </a:extLst>
          </p:cNvPr>
          <p:cNvCxnSpPr>
            <a:cxnSpLocks/>
          </p:cNvCxnSpPr>
          <p:nvPr/>
        </p:nvCxnSpPr>
        <p:spPr>
          <a:xfrm flipH="1" flipV="1">
            <a:off x="3773374" y="4783015"/>
            <a:ext cx="1359866" cy="126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9A38332B-CE05-41FC-5BF6-F4C6B59C0E79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7" name="Google Shape;60;p1">
              <a:extLst>
                <a:ext uri="{FF2B5EF4-FFF2-40B4-BE49-F238E27FC236}">
                  <a16:creationId xmlns:a16="http://schemas.microsoft.com/office/drawing/2014/main" id="{D9BCD476-3206-9788-B68B-40A808ECF53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1;p1" descr="image2.png">
              <a:extLst>
                <a:ext uri="{FF2B5EF4-FFF2-40B4-BE49-F238E27FC236}">
                  <a16:creationId xmlns:a16="http://schemas.microsoft.com/office/drawing/2014/main" id="{337DF921-37FC-2803-7754-8F1A2B75BE0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7819" y="399651"/>
            <a:ext cx="7049729" cy="560499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fr-FR" dirty="0"/>
          </a:p>
          <a:p>
            <a:pPr marL="114300" indent="0" algn="ctr">
              <a:buNone/>
            </a:pPr>
            <a:endParaRPr lang="fr-F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Une fois l’un des   composants Jetstream est personnalisé, il faut reconstruire les ressources (assets):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sz="2800" b="1" dirty="0" err="1">
                <a:solidFill>
                  <a:srgbClr val="C00000"/>
                </a:solidFill>
                <a:latin typeface="+mj-lt"/>
              </a:rPr>
              <a:t>Npm</a:t>
            </a:r>
            <a:r>
              <a:rPr lang="fr-FR" sz="2800" b="1" dirty="0">
                <a:solidFill>
                  <a:srgbClr val="C00000"/>
                </a:solidFill>
                <a:latin typeface="+mj-lt"/>
              </a:rPr>
              <a:t> run </a:t>
            </a:r>
            <a:r>
              <a:rPr lang="fr-FR" sz="2800" b="1" dirty="0" err="1">
                <a:solidFill>
                  <a:srgbClr val="C00000"/>
                </a:solidFill>
                <a:latin typeface="+mj-lt"/>
              </a:rPr>
              <a:t>build</a:t>
            </a:r>
            <a:endParaRPr lang="fr-FR" sz="2800" b="1" dirty="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25</a:t>
            </a:fld>
            <a:endParaRPr lang="fr-FR"/>
          </a:p>
        </p:txBody>
      </p:sp>
      <p:pic>
        <p:nvPicPr>
          <p:cNvPr id="11" name="Google Shape;116;p6">
            <a:extLst>
              <a:ext uri="{FF2B5EF4-FFF2-40B4-BE49-F238E27FC236}">
                <a16:creationId xmlns:a16="http://schemas.microsoft.com/office/drawing/2014/main" id="{DC3A75C2-D90F-2B23-D66E-494C04743ED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6F101C94-09C6-AD35-92A4-BBAC37CEEDDF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Composants </a:t>
            </a:r>
            <a:r>
              <a:rPr lang="fr-FR" sz="3600" b="1" dirty="0" err="1">
                <a:solidFill>
                  <a:schemeClr val="dk1"/>
                </a:solidFill>
              </a:rPr>
              <a:t>Livewire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BFB36D0-0063-70E9-035D-16D3EAD58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179" y="875349"/>
            <a:ext cx="4423529" cy="517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9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9;p1">
            <a:extLst>
              <a:ext uri="{FF2B5EF4-FFF2-40B4-BE49-F238E27FC236}">
                <a16:creationId xmlns:a16="http://schemas.microsoft.com/office/drawing/2014/main" id="{82F88BB6-9112-825B-F9B7-EC0531903729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0" name="Google Shape;60;p1">
              <a:extLst>
                <a:ext uri="{FF2B5EF4-FFF2-40B4-BE49-F238E27FC236}">
                  <a16:creationId xmlns:a16="http://schemas.microsoft.com/office/drawing/2014/main" id="{DCFB2362-5BCE-1738-E151-3C939041418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61;p1" descr="image2.png">
              <a:extLst>
                <a:ext uri="{FF2B5EF4-FFF2-40B4-BE49-F238E27FC236}">
                  <a16:creationId xmlns:a16="http://schemas.microsoft.com/office/drawing/2014/main" id="{BD54572D-6919-218C-5682-8039A1DC66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4632" y="1144588"/>
            <a:ext cx="11720051" cy="552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Fortify est une implémentation backend d’authentification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Fortify gère les  outils d’authentification de Laravel sans se soucier de la partie Frontend.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Laravel Jetstream est la première implémentation d'une interface utilisateur construite sur le backend d'authentification de Fortify</a:t>
            </a:r>
          </a:p>
          <a:p>
            <a:pPr marL="114300" indent="0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26</a:t>
            </a:fld>
            <a:endParaRPr lang="fr-FR"/>
          </a:p>
        </p:txBody>
      </p:sp>
      <p:pic>
        <p:nvPicPr>
          <p:cNvPr id="7" name="Google Shape;116;p6">
            <a:extLst>
              <a:ext uri="{FF2B5EF4-FFF2-40B4-BE49-F238E27FC236}">
                <a16:creationId xmlns:a16="http://schemas.microsoft.com/office/drawing/2014/main" id="{C4ED0528-6ED7-DC18-DB99-95197C036B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7CA7F6BE-30C7-E6B4-AC70-476E8F43DDD0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Fortify - Définition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905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9;p1">
            <a:extLst>
              <a:ext uri="{FF2B5EF4-FFF2-40B4-BE49-F238E27FC236}">
                <a16:creationId xmlns:a16="http://schemas.microsoft.com/office/drawing/2014/main" id="{82F88BB6-9112-825B-F9B7-EC0531903729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0" name="Google Shape;60;p1">
              <a:extLst>
                <a:ext uri="{FF2B5EF4-FFF2-40B4-BE49-F238E27FC236}">
                  <a16:creationId xmlns:a16="http://schemas.microsoft.com/office/drawing/2014/main" id="{DCFB2362-5BCE-1738-E151-3C939041418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61;p1" descr="image2.png">
              <a:extLst>
                <a:ext uri="{FF2B5EF4-FFF2-40B4-BE49-F238E27FC236}">
                  <a16:creationId xmlns:a16="http://schemas.microsoft.com/office/drawing/2014/main" id="{BD54572D-6919-218C-5682-8039A1DC66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14632" y="1144588"/>
            <a:ext cx="11720051" cy="552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latin typeface="+mj-lt"/>
              </a:rPr>
              <a:t>Fortify</a:t>
            </a:r>
            <a:r>
              <a:rPr lang="fr-FR" dirty="0">
                <a:latin typeface="+mj-lt"/>
              </a:rPr>
              <a:t> enregistre les routes et les contrôleurs nécessaires pour mettre en œuvre toutes les fonctionnalités d'authentification de Laravel, y compris la connexion, l'enregistrement, la réinitialisation du mot de passe, la vérification de l'email, et plus encore.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Fortify ne fournit pas sa propre interface utilisateur, il est destiné à être associé à votre propre interface utilisateur qui fait des demandes aux routes qu'il enregistre. 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27</a:t>
            </a:fld>
            <a:endParaRPr lang="fr-FR"/>
          </a:p>
        </p:txBody>
      </p:sp>
      <p:pic>
        <p:nvPicPr>
          <p:cNvPr id="7" name="Google Shape;116;p6">
            <a:extLst>
              <a:ext uri="{FF2B5EF4-FFF2-40B4-BE49-F238E27FC236}">
                <a16:creationId xmlns:a16="http://schemas.microsoft.com/office/drawing/2014/main" id="{C4ED0528-6ED7-DC18-DB99-95197C036B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7CA7F6BE-30C7-E6B4-AC70-476E8F43DDD0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Fortify - Définition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81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9;p1">
            <a:extLst>
              <a:ext uri="{FF2B5EF4-FFF2-40B4-BE49-F238E27FC236}">
                <a16:creationId xmlns:a16="http://schemas.microsoft.com/office/drawing/2014/main" id="{1564336F-C249-06E1-6C4F-8EEE6EB314A0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7" name="Google Shape;60;p1">
              <a:extLst>
                <a:ext uri="{FF2B5EF4-FFF2-40B4-BE49-F238E27FC236}">
                  <a16:creationId xmlns:a16="http://schemas.microsoft.com/office/drawing/2014/main" id="{D026FEAB-015C-040D-5F75-1E0AE704CE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1;p1" descr="image2.png">
              <a:extLst>
                <a:ext uri="{FF2B5EF4-FFF2-40B4-BE49-F238E27FC236}">
                  <a16:creationId xmlns:a16="http://schemas.microsoft.com/office/drawing/2014/main" id="{5F28E7ED-7F25-B740-1468-8B1FEDBB5BE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28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001" y="1006157"/>
            <a:ext cx="4048125" cy="5667375"/>
          </a:xfrm>
          <a:prstGeom prst="rect">
            <a:avLst/>
          </a:prstGeom>
        </p:spPr>
      </p:pic>
      <p:pic>
        <p:nvPicPr>
          <p:cNvPr id="11" name="Google Shape;116;p6">
            <a:extLst>
              <a:ext uri="{FF2B5EF4-FFF2-40B4-BE49-F238E27FC236}">
                <a16:creationId xmlns:a16="http://schemas.microsoft.com/office/drawing/2014/main" id="{A197AD4D-27DF-F825-18CF-82725EB8D8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7;p6">
            <a:extLst>
              <a:ext uri="{FF2B5EF4-FFF2-40B4-BE49-F238E27FC236}">
                <a16:creationId xmlns:a16="http://schemas.microsoft.com/office/drawing/2014/main" id="{890101D0-F7F3-E9B5-AF8C-EBEDE43A6400}"/>
              </a:ext>
            </a:extLst>
          </p:cNvPr>
          <p:cNvSpPr txBox="1"/>
          <p:nvPr/>
        </p:nvSpPr>
        <p:spPr>
          <a:xfrm>
            <a:off x="691936" y="-180975"/>
            <a:ext cx="1013338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 err="1">
                <a:solidFill>
                  <a:schemeClr val="dk1"/>
                </a:solidFill>
              </a:rPr>
              <a:t>Jetstrem</a:t>
            </a:r>
            <a:r>
              <a:rPr lang="fr-FR" sz="3600" b="1" dirty="0">
                <a:solidFill>
                  <a:schemeClr val="dk1"/>
                </a:solidFill>
              </a:rPr>
              <a:t>: Liaison entre Fortify et </a:t>
            </a:r>
            <a:r>
              <a:rPr lang="fr-FR" sz="3600" b="1" dirty="0" err="1">
                <a:solidFill>
                  <a:schemeClr val="dk1"/>
                </a:solidFill>
              </a:rPr>
              <a:t>JetStream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55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59;p1">
            <a:extLst>
              <a:ext uri="{FF2B5EF4-FFF2-40B4-BE49-F238E27FC236}">
                <a16:creationId xmlns:a16="http://schemas.microsoft.com/office/drawing/2014/main" id="{388161C3-D74A-C137-E5C3-21EA086EE00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2" name="Google Shape;60;p1">
              <a:extLst>
                <a:ext uri="{FF2B5EF4-FFF2-40B4-BE49-F238E27FC236}">
                  <a16:creationId xmlns:a16="http://schemas.microsoft.com/office/drawing/2014/main" id="{2BA25D3E-F0B5-B4E1-46B0-679ED7D4E12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" name="Google Shape;61;p1" descr="image2.png">
              <a:extLst>
                <a:ext uri="{FF2B5EF4-FFF2-40B4-BE49-F238E27FC236}">
                  <a16:creationId xmlns:a16="http://schemas.microsoft.com/office/drawing/2014/main" id="{6B4994DA-973D-AA79-2F56-93554CF1F93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0213" y="1026778"/>
            <a:ext cx="8014447" cy="597407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Laravel Jetstream ne publie pas de contrôleurs ou de routes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 Les fonctionnalités  de Jetstream sont  personnalisées via des classes «  </a:t>
            </a:r>
            <a:r>
              <a:rPr lang="fr-FR" b="1" dirty="0">
                <a:solidFill>
                  <a:srgbClr val="C00000"/>
                </a:solidFill>
                <a:latin typeface="+mj-lt"/>
              </a:rPr>
              <a:t>Action </a:t>
            </a:r>
            <a:r>
              <a:rPr lang="fr-FR" dirty="0">
                <a:latin typeface="+mj-lt"/>
              </a:rPr>
              <a:t> » de Fortify.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 Pendant le processus d'installation de Jetstream, les actions sont publiées dans le répertoire </a:t>
            </a:r>
            <a:r>
              <a:rPr lang="fr-FR" dirty="0" err="1">
                <a:latin typeface="+mj-lt"/>
              </a:rPr>
              <a:t>app</a:t>
            </a:r>
            <a:r>
              <a:rPr lang="fr-FR" dirty="0">
                <a:latin typeface="+mj-lt"/>
              </a:rPr>
              <a:t>/Actions de votre application.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Les classes d'action exécutent généralement une seule action et correspondent à une seule fonctionnalité de Jetstream 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 Possibilité de personnalisation des classes pour   ajuster le comportement côté serveur de Jetstream.</a:t>
            </a:r>
            <a:endParaRPr lang="fr-FR" dirty="0">
              <a:solidFill>
                <a:schemeClr val="tx1"/>
              </a:solidFill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fr-FR" dirty="0"/>
          </a:p>
          <a:p>
            <a:pPr algn="just">
              <a:buFont typeface="Wingdings" panose="05000000000000000000" pitchFamily="2" charset="2"/>
              <a:buChar char="q"/>
            </a:pPr>
            <a:endParaRPr lang="fr-FR" dirty="0"/>
          </a:p>
          <a:p>
            <a:pPr algn="just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29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4794D0C6-6286-F162-28F4-C88809C797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7;p6">
            <a:extLst>
              <a:ext uri="{FF2B5EF4-FFF2-40B4-BE49-F238E27FC236}">
                <a16:creationId xmlns:a16="http://schemas.microsoft.com/office/drawing/2014/main" id="{AD2CFB43-74AF-8F70-B744-652BD89A8477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Fortify - Configuration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B7E8EA9-12B0-43C9-8FC7-8FF1F2A24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660" y="1710453"/>
            <a:ext cx="4100052" cy="37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20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67"/>
            <a:ext cx="9096781" cy="923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59;p1">
            <a:extLst>
              <a:ext uri="{FF2B5EF4-FFF2-40B4-BE49-F238E27FC236}">
                <a16:creationId xmlns:a16="http://schemas.microsoft.com/office/drawing/2014/main" id="{95217091-5A23-A509-EF0C-73ABDC401B4B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1" name="Google Shape;60;p1">
              <a:extLst>
                <a:ext uri="{FF2B5EF4-FFF2-40B4-BE49-F238E27FC236}">
                  <a16:creationId xmlns:a16="http://schemas.microsoft.com/office/drawing/2014/main" id="{67E7BF25-2B7B-5E52-2659-3FBE1305518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61;p1" descr="image2.png">
              <a:extLst>
                <a:ext uri="{FF2B5EF4-FFF2-40B4-BE49-F238E27FC236}">
                  <a16:creationId xmlns:a16="http://schemas.microsoft.com/office/drawing/2014/main" id="{5B5076DA-CC64-F271-A749-5B420642379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0994" y="989883"/>
            <a:ext cx="11307716" cy="57252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La configuration de Fortify est dans le fichier </a:t>
            </a:r>
            <a:r>
              <a:rPr lang="fr-FR" b="1" dirty="0"/>
              <a:t>config/</a:t>
            </a:r>
            <a:r>
              <a:rPr lang="fr-FR" b="1" dirty="0" err="1"/>
              <a:t>fortify.php</a:t>
            </a:r>
            <a:r>
              <a:rPr lang="fr-FR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Dans ce fichier de configuration, vous pouvez personnaliser divers aspects: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La garde d'authentification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La redirection  après l'authentification se l’ utilisateur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désactiver la possibilité de mettre à jour les informations de profil ou les mots de passe.</a:t>
            </a:r>
          </a:p>
          <a:p>
            <a:pPr marL="571500" lvl="1" indent="0">
              <a:lnSpc>
                <a:spcPct val="150000"/>
              </a:lnSpc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30</a:t>
            </a:fld>
            <a:endParaRPr lang="fr-FR"/>
          </a:p>
        </p:txBody>
      </p:sp>
      <p:pic>
        <p:nvPicPr>
          <p:cNvPr id="7" name="Google Shape;116;p6">
            <a:extLst>
              <a:ext uri="{FF2B5EF4-FFF2-40B4-BE49-F238E27FC236}">
                <a16:creationId xmlns:a16="http://schemas.microsoft.com/office/drawing/2014/main" id="{8ADAAB63-D7C7-41D6-7F38-8C1C3BE08BC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D492BEB5-9D09-F0B6-816F-2BDA8F125378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Fortify - Configuration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763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59;p1">
            <a:extLst>
              <a:ext uri="{FF2B5EF4-FFF2-40B4-BE49-F238E27FC236}">
                <a16:creationId xmlns:a16="http://schemas.microsoft.com/office/drawing/2014/main" id="{AA17A96B-5041-791F-4352-11CF922A89A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9" name="Google Shape;60;p1">
              <a:extLst>
                <a:ext uri="{FF2B5EF4-FFF2-40B4-BE49-F238E27FC236}">
                  <a16:creationId xmlns:a16="http://schemas.microsoft.com/office/drawing/2014/main" id="{CFE6CE27-DD3C-9993-A0A2-361007BBB8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61;p1" descr="image2.png">
              <a:extLst>
                <a:ext uri="{FF2B5EF4-FFF2-40B4-BE49-F238E27FC236}">
                  <a16:creationId xmlns:a16="http://schemas.microsoft.com/office/drawing/2014/main" id="{3B541681-D7D6-7833-A803-E37A72ED1E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0993" y="1144587"/>
            <a:ext cx="11573187" cy="5259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3200" dirty="0">
                <a:latin typeface="+mj-lt"/>
              </a:rPr>
              <a:t>Laravel est équipé de tout ce qui est nécessaire pour cette authentification au travers des façades </a:t>
            </a:r>
            <a:r>
              <a:rPr lang="fr-FR" sz="3200" b="1" dirty="0" err="1">
                <a:solidFill>
                  <a:srgbClr val="C00000"/>
                </a:solidFill>
                <a:latin typeface="+mj-lt"/>
              </a:rPr>
              <a:t>Auth</a:t>
            </a:r>
            <a:r>
              <a:rPr lang="fr-FR" sz="3200" dirty="0">
                <a:latin typeface="+mj-lt"/>
              </a:rPr>
              <a:t> et </a:t>
            </a:r>
            <a:r>
              <a:rPr lang="fr-FR" sz="3200" b="1" dirty="0">
                <a:solidFill>
                  <a:srgbClr val="C00000"/>
                </a:solidFill>
                <a:latin typeface="+mj-lt"/>
              </a:rPr>
              <a:t>Session</a:t>
            </a:r>
            <a:r>
              <a:rPr lang="fr-FR" sz="320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3200" dirty="0">
                <a:latin typeface="+mj-lt"/>
              </a:rPr>
              <a:t>La gestion du cookie est automatisée.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3200" dirty="0">
                <a:latin typeface="+mj-lt"/>
              </a:rPr>
              <a:t> D’autre part on dispose de nombreuses méthodes pratiques, par exemple pour retrouver facilement les renseignements sur l’utilisateur authentifié.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31</a:t>
            </a:fld>
            <a:endParaRPr lang="fr-FR"/>
          </a:p>
        </p:txBody>
      </p:sp>
      <p:pic>
        <p:nvPicPr>
          <p:cNvPr id="5" name="Google Shape;116;p6">
            <a:extLst>
              <a:ext uri="{FF2B5EF4-FFF2-40B4-BE49-F238E27FC236}">
                <a16:creationId xmlns:a16="http://schemas.microsoft.com/office/drawing/2014/main" id="{3EA0D1F7-3B1E-E1B2-4DBC-94CA8BC21A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AFA44EE4-4248-4268-897A-400782DD2B1F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Fortify - Configuration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24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9;p1">
            <a:extLst>
              <a:ext uri="{FF2B5EF4-FFF2-40B4-BE49-F238E27FC236}">
                <a16:creationId xmlns:a16="http://schemas.microsoft.com/office/drawing/2014/main" id="{0790924A-CF45-55CA-8687-FBDBDF5822F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0" name="Google Shape;60;p1">
              <a:extLst>
                <a:ext uri="{FF2B5EF4-FFF2-40B4-BE49-F238E27FC236}">
                  <a16:creationId xmlns:a16="http://schemas.microsoft.com/office/drawing/2014/main" id="{6EA481AD-EC3F-BC06-BA47-24B61C6A5FC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61;p1" descr="image2.png">
              <a:extLst>
                <a:ext uri="{FF2B5EF4-FFF2-40B4-BE49-F238E27FC236}">
                  <a16:creationId xmlns:a16="http://schemas.microsoft.com/office/drawing/2014/main" id="{6C93CAB3-1F5D-8F82-9ED9-F7EE1279F39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0213" y="851172"/>
            <a:ext cx="3129735" cy="747124"/>
          </a:xfrm>
        </p:spPr>
        <p:txBody>
          <a:bodyPr>
            <a:normAutofit fontScale="90000"/>
          </a:bodyPr>
          <a:lstStyle/>
          <a:p>
            <a:r>
              <a:rPr lang="fr-FR" dirty="0"/>
              <a:t> </a:t>
            </a:r>
            <a:r>
              <a:rPr lang="fr-FR" sz="2400" b="1" u="sng" dirty="0">
                <a:latin typeface="+mj-lt"/>
              </a:rPr>
              <a:t>Middleware </a:t>
            </a:r>
            <a:r>
              <a:rPr lang="fr-FR" sz="2400" b="1" u="sng" dirty="0" err="1">
                <a:latin typeface="+mj-lt"/>
              </a:rPr>
              <a:t>auth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0994" y="134302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Le middleware </a:t>
            </a:r>
            <a:r>
              <a:rPr lang="fr-FR" b="1" dirty="0" err="1">
                <a:latin typeface="+mj-lt"/>
              </a:rPr>
              <a:t>auth</a:t>
            </a:r>
            <a:r>
              <a:rPr lang="fr-FR" dirty="0">
                <a:latin typeface="+mj-lt"/>
              </a:rPr>
              <a:t> permet de n’autoriser l’accès qu’aux utilisateurs authentifiés.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 Ce middleware est déjà déclaré dans </a:t>
            </a:r>
            <a:r>
              <a:rPr lang="fr-FR" b="1" dirty="0" err="1">
                <a:latin typeface="+mj-lt"/>
              </a:rPr>
              <a:t>app</a:t>
            </a:r>
            <a:r>
              <a:rPr lang="fr-FR" b="1" dirty="0">
                <a:latin typeface="+mj-lt"/>
              </a:rPr>
              <a:t>\Http\</a:t>
            </a:r>
            <a:r>
              <a:rPr lang="fr-FR" b="1" dirty="0" err="1">
                <a:latin typeface="+mj-lt"/>
              </a:rPr>
              <a:t>Kernel.php</a:t>
            </a:r>
            <a:r>
              <a:rPr lang="fr-FR" dirty="0">
                <a:latin typeface="+mj-lt"/>
              </a:rPr>
              <a:t> :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1143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2" y="4431460"/>
            <a:ext cx="10464416" cy="827881"/>
          </a:xfrm>
          <a:prstGeom prst="rect">
            <a:avLst/>
          </a:prstGeom>
        </p:spPr>
      </p:pic>
      <p:pic>
        <p:nvPicPr>
          <p:cNvPr id="6" name="Google Shape;116;p6">
            <a:extLst>
              <a:ext uri="{FF2B5EF4-FFF2-40B4-BE49-F238E27FC236}">
                <a16:creationId xmlns:a16="http://schemas.microsoft.com/office/drawing/2014/main" id="{3393EDD9-82C4-CB7B-DEC3-2907F5DEC2B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7;p6">
            <a:extLst>
              <a:ext uri="{FF2B5EF4-FFF2-40B4-BE49-F238E27FC236}">
                <a16:creationId xmlns:a16="http://schemas.microsoft.com/office/drawing/2014/main" id="{00121887-24FE-0F6D-F053-52AF24135E45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Fortify - Configuration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039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59;p1">
            <a:extLst>
              <a:ext uri="{FF2B5EF4-FFF2-40B4-BE49-F238E27FC236}">
                <a16:creationId xmlns:a16="http://schemas.microsoft.com/office/drawing/2014/main" id="{AC188733-7956-C7ED-7371-94ECD6C6C746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1" name="Google Shape;60;p1">
              <a:extLst>
                <a:ext uri="{FF2B5EF4-FFF2-40B4-BE49-F238E27FC236}">
                  <a16:creationId xmlns:a16="http://schemas.microsoft.com/office/drawing/2014/main" id="{3C1855B3-D07F-A940-4909-4A31B64871B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61;p1" descr="image2.png">
              <a:extLst>
                <a:ext uri="{FF2B5EF4-FFF2-40B4-BE49-F238E27FC236}">
                  <a16:creationId xmlns:a16="http://schemas.microsoft.com/office/drawing/2014/main" id="{88DC7ED6-BBE7-8ADB-B2E6-AD2E3646E26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0994" y="1393190"/>
            <a:ext cx="10515600" cy="4762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Ce middleware est exactement l’inverse du précédent : il permet de n’autoriser l’accès qu’aux utilisateurs non authentifiés.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 Ce middleware est aussi déjà déclaré dans </a:t>
            </a:r>
            <a:r>
              <a:rPr lang="fr-FR" b="1" dirty="0" err="1">
                <a:latin typeface="+mj-lt"/>
              </a:rPr>
              <a:t>app</a:t>
            </a:r>
            <a:r>
              <a:rPr lang="fr-FR" b="1" dirty="0">
                <a:latin typeface="+mj-lt"/>
              </a:rPr>
              <a:t>\Http\</a:t>
            </a:r>
            <a:r>
              <a:rPr lang="fr-FR" b="1" dirty="0" err="1">
                <a:latin typeface="+mj-lt"/>
              </a:rPr>
              <a:t>Kernel.php</a:t>
            </a:r>
            <a:r>
              <a:rPr lang="fr-FR" dirty="0">
                <a:latin typeface="+mj-lt"/>
              </a:rPr>
              <a:t> :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b="1" dirty="0">
                <a:latin typeface="+mj-lt"/>
              </a:rPr>
              <a:t>RQ: </a:t>
            </a:r>
            <a:r>
              <a:rPr lang="fr-FR" dirty="0">
                <a:latin typeface="+mj-lt"/>
              </a:rPr>
              <a:t>De la même manière que </a:t>
            </a:r>
            <a:r>
              <a:rPr lang="fr-FR" b="1" dirty="0" err="1">
                <a:latin typeface="+mj-lt"/>
              </a:rPr>
              <a:t>auth</a:t>
            </a:r>
            <a:r>
              <a:rPr lang="fr-FR" dirty="0">
                <a:latin typeface="+mj-lt"/>
              </a:rPr>
              <a:t>, le middleware </a:t>
            </a:r>
            <a:r>
              <a:rPr lang="fr-FR" b="1" dirty="0" err="1">
                <a:latin typeface="+mj-lt"/>
              </a:rPr>
              <a:t>guest</a:t>
            </a:r>
            <a:r>
              <a:rPr lang="fr-FR" dirty="0">
                <a:latin typeface="+mj-lt"/>
              </a:rPr>
              <a:t>, comme d’ailleurs tous les middlewares, peut s’utiliser sur une route, un groupe de routes ou dans le constructeur d’un contrôleur, avec la même syntaxe.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856" y="3328749"/>
            <a:ext cx="8541318" cy="891381"/>
          </a:xfrm>
          <a:prstGeom prst="rect">
            <a:avLst/>
          </a:prstGeom>
        </p:spPr>
      </p:pic>
      <p:pic>
        <p:nvPicPr>
          <p:cNvPr id="6" name="Google Shape;116;p6">
            <a:extLst>
              <a:ext uri="{FF2B5EF4-FFF2-40B4-BE49-F238E27FC236}">
                <a16:creationId xmlns:a16="http://schemas.microsoft.com/office/drawing/2014/main" id="{A70AF446-A7B7-ED0F-17B4-55366811E1A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7;p6">
            <a:extLst>
              <a:ext uri="{FF2B5EF4-FFF2-40B4-BE49-F238E27FC236}">
                <a16:creationId xmlns:a16="http://schemas.microsoft.com/office/drawing/2014/main" id="{0705B8E6-4946-B665-7C39-01C395F70FFD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Fortify - Définition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A7A3A92-6323-145E-F41C-7707E5F660D1}"/>
              </a:ext>
            </a:extLst>
          </p:cNvPr>
          <p:cNvSpPr txBox="1">
            <a:spLocks/>
          </p:cNvSpPr>
          <p:nvPr/>
        </p:nvSpPr>
        <p:spPr>
          <a:xfrm>
            <a:off x="390213" y="851172"/>
            <a:ext cx="3129735" cy="74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 </a:t>
            </a:r>
            <a:r>
              <a:rPr lang="fr-FR" sz="2400" b="1" u="sng" dirty="0">
                <a:latin typeface="+mj-lt"/>
              </a:rPr>
              <a:t>Middleware </a:t>
            </a:r>
            <a:r>
              <a:rPr lang="fr-FR" sz="2400" b="1" u="sng" dirty="0" err="1">
                <a:latin typeface="+mj-lt"/>
              </a:rPr>
              <a:t>guest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83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59;p1">
            <a:extLst>
              <a:ext uri="{FF2B5EF4-FFF2-40B4-BE49-F238E27FC236}">
                <a16:creationId xmlns:a16="http://schemas.microsoft.com/office/drawing/2014/main" id="{982C39F7-3218-F72F-13F7-4C60706518E0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2" name="Google Shape;60;p1">
              <a:extLst>
                <a:ext uri="{FF2B5EF4-FFF2-40B4-BE49-F238E27FC236}">
                  <a16:creationId xmlns:a16="http://schemas.microsoft.com/office/drawing/2014/main" id="{2512AE03-4A94-4786-B07B-ECE152BD917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61;p1" descr="image2.png">
              <a:extLst>
                <a:ext uri="{FF2B5EF4-FFF2-40B4-BE49-F238E27FC236}">
                  <a16:creationId xmlns:a16="http://schemas.microsoft.com/office/drawing/2014/main" id="{6E7DA8A2-22FA-93C3-5369-314D9ED2A88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1936" y="1667848"/>
            <a:ext cx="11500064" cy="4351338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342900">
              <a:lnSpc>
                <a:spcPct val="15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Si on fait la migration avec artisan en tapant la commande:</a:t>
            </a:r>
          </a:p>
          <a:p>
            <a:pPr marL="0" indent="0">
              <a:lnSpc>
                <a:spcPct val="150000"/>
              </a:lnSpc>
              <a:spcBef>
                <a:spcPts val="360"/>
              </a:spcBef>
              <a:buSzPts val="2400"/>
              <a:buNone/>
            </a:pPr>
            <a:r>
              <a:rPr lang="fr-FR" dirty="0">
                <a:latin typeface="+mj-lt"/>
              </a:rPr>
              <a:t>                        </a:t>
            </a:r>
            <a:r>
              <a:rPr lang="fr-FR" b="1" dirty="0" err="1">
                <a:latin typeface="+mj-lt"/>
              </a:rPr>
              <a:t>php</a:t>
            </a:r>
            <a:r>
              <a:rPr lang="fr-FR" b="1" dirty="0">
                <a:latin typeface="+mj-lt"/>
              </a:rPr>
              <a:t> artisan </a:t>
            </a:r>
            <a:r>
              <a:rPr lang="fr-FR" b="1" dirty="0" err="1">
                <a:latin typeface="+mj-lt"/>
              </a:rPr>
              <a:t>migrate</a:t>
            </a:r>
            <a:r>
              <a:rPr lang="fr-FR" b="1" dirty="0">
                <a:latin typeface="+mj-lt"/>
              </a:rPr>
              <a:t> 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93" y="1767266"/>
            <a:ext cx="4629150" cy="1700943"/>
          </a:xfrm>
          <a:prstGeom prst="rect">
            <a:avLst/>
          </a:prstGeom>
        </p:spPr>
      </p:pic>
      <p:sp>
        <p:nvSpPr>
          <p:cNvPr id="9" name="Google Shape;98;p4"/>
          <p:cNvSpPr txBox="1">
            <a:spLocks/>
          </p:cNvSpPr>
          <p:nvPr/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34</a:t>
            </a:fld>
            <a:endParaRPr lang="fr-FR" dirty="0"/>
          </a:p>
        </p:txBody>
      </p:sp>
      <p:pic>
        <p:nvPicPr>
          <p:cNvPr id="10" name="Google Shape;9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3936568" y="2617738"/>
            <a:ext cx="4448175" cy="824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070" y="5315207"/>
            <a:ext cx="6877050" cy="13583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879529" y="6116683"/>
            <a:ext cx="6889954" cy="575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oogle Shape;116;p6">
            <a:extLst>
              <a:ext uri="{FF2B5EF4-FFF2-40B4-BE49-F238E27FC236}">
                <a16:creationId xmlns:a16="http://schemas.microsoft.com/office/drawing/2014/main" id="{FF9EEB14-35AA-5B4E-27D9-37E6F307CDB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CA1B91D3-A184-E784-F1AD-FBDC11357F81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527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59;p1">
            <a:extLst>
              <a:ext uri="{FF2B5EF4-FFF2-40B4-BE49-F238E27FC236}">
                <a16:creationId xmlns:a16="http://schemas.microsoft.com/office/drawing/2014/main" id="{A695F58D-FA2D-9BB9-7F05-7923C4CA437F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9" name="Google Shape;60;p1">
              <a:extLst>
                <a:ext uri="{FF2B5EF4-FFF2-40B4-BE49-F238E27FC236}">
                  <a16:creationId xmlns:a16="http://schemas.microsoft.com/office/drawing/2014/main" id="{56DB5558-C114-DDB6-4F99-11048BB0660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61;p1" descr="image2.png">
              <a:extLst>
                <a:ext uri="{FF2B5EF4-FFF2-40B4-BE49-F238E27FC236}">
                  <a16:creationId xmlns:a16="http://schemas.microsoft.com/office/drawing/2014/main" id="{F0D936A5-9D57-DB27-85E8-B667F495DA2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537174" y="1253331"/>
            <a:ext cx="11192709" cy="4351338"/>
          </a:xfrm>
        </p:spPr>
        <p:txBody>
          <a:bodyPr>
            <a:normAutofit fontScale="92500" lnSpcReduction="10000"/>
          </a:bodyPr>
          <a:lstStyle/>
          <a:p>
            <a:pPr marL="342900">
              <a:lnSpc>
                <a:spcPct val="15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Table </a:t>
            </a:r>
            <a:r>
              <a:rPr lang="fr-FR" dirty="0" err="1">
                <a:latin typeface="+mj-lt"/>
              </a:rPr>
              <a:t>users</a:t>
            </a:r>
            <a:r>
              <a:rPr lang="fr-FR" dirty="0">
                <a:latin typeface="+mj-lt"/>
              </a:rPr>
              <a:t> : par défaut Laravel considère que cette table existe et il s’en sert comme référence pour l’authentification.</a:t>
            </a:r>
          </a:p>
          <a:p>
            <a:pPr marL="342900">
              <a:lnSpc>
                <a:spcPct val="15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Table </a:t>
            </a:r>
            <a:r>
              <a:rPr lang="fr-FR" dirty="0" err="1">
                <a:latin typeface="+mj-lt"/>
              </a:rPr>
              <a:t>password_resets</a:t>
            </a:r>
            <a:r>
              <a:rPr lang="fr-FR" dirty="0">
                <a:latin typeface="+mj-lt"/>
              </a:rPr>
              <a:t> : cette table va nous servir pour la réinitialisation des mots de passe.</a:t>
            </a:r>
          </a:p>
          <a:p>
            <a:pPr marL="342900">
              <a:lnSpc>
                <a:spcPct val="150000"/>
              </a:lnSpc>
              <a:spcBef>
                <a:spcPts val="360"/>
              </a:spcBef>
              <a:buSzPts val="2400"/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 marL="114300" indent="0">
              <a:lnSpc>
                <a:spcPct val="150000"/>
              </a:lnSpc>
              <a:spcBef>
                <a:spcPts val="360"/>
              </a:spcBef>
              <a:buSzPts val="2400"/>
              <a:buNone/>
            </a:pPr>
            <a:r>
              <a:rPr lang="fr-FR" dirty="0">
                <a:latin typeface="+mj-lt"/>
                <a:sym typeface="Wingdings" panose="05000000000000000000" pitchFamily="2" charset="2"/>
              </a:rPr>
              <a:t> </a:t>
            </a:r>
            <a:r>
              <a:rPr lang="fr-FR" dirty="0">
                <a:latin typeface="+mj-lt"/>
              </a:rPr>
              <a:t>Laravel est équipé de tout ce qui est nécessaire pour la partie authentification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98" name="Google Shape;98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35</a:t>
            </a:fld>
            <a:endParaRPr/>
          </a:p>
        </p:txBody>
      </p:sp>
      <p:pic>
        <p:nvPicPr>
          <p:cNvPr id="99" name="Google Shape;99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6;p6">
            <a:extLst>
              <a:ext uri="{FF2B5EF4-FFF2-40B4-BE49-F238E27FC236}">
                <a16:creationId xmlns:a16="http://schemas.microsoft.com/office/drawing/2014/main" id="{420BEEA8-551C-884B-256C-514E08A9A05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AF896232-E219-B1A7-39C6-7664A34415C9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075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9;p1">
            <a:extLst>
              <a:ext uri="{FF2B5EF4-FFF2-40B4-BE49-F238E27FC236}">
                <a16:creationId xmlns:a16="http://schemas.microsoft.com/office/drawing/2014/main" id="{84FED109-A256-EA34-F744-82D567F31848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8" name="Google Shape;60;p1">
              <a:extLst>
                <a:ext uri="{FF2B5EF4-FFF2-40B4-BE49-F238E27FC236}">
                  <a16:creationId xmlns:a16="http://schemas.microsoft.com/office/drawing/2014/main" id="{E631C6D5-4830-B31A-86FC-B568E1B4B3A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oogle Shape;61;p1" descr="image2.png">
              <a:extLst>
                <a:ext uri="{FF2B5EF4-FFF2-40B4-BE49-F238E27FC236}">
                  <a16:creationId xmlns:a16="http://schemas.microsoft.com/office/drawing/2014/main" id="{D7CA29E6-4E84-E661-3B06-18D6ED66633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87110" y="814705"/>
            <a:ext cx="11760863" cy="55895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Pendant ce temps regardez ce qui a été ajouté dans le fichier </a:t>
            </a:r>
            <a:r>
              <a:rPr lang="fr-FR" b="1" dirty="0">
                <a:latin typeface="+mj-lt"/>
              </a:rPr>
              <a:t>routes/</a:t>
            </a:r>
            <a:r>
              <a:rPr lang="fr-FR" b="1" dirty="0" err="1">
                <a:latin typeface="+mj-lt"/>
              </a:rPr>
              <a:t>web.php</a:t>
            </a:r>
            <a:r>
              <a:rPr lang="fr-FR" dirty="0">
                <a:latin typeface="+mj-lt"/>
              </a:rPr>
              <a:t> 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 marL="114300" indent="0">
              <a:lnSpc>
                <a:spcPct val="150000"/>
              </a:lnSpc>
              <a:buNone/>
            </a:pPr>
            <a:endParaRPr lang="fr-FR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latin typeface="+mj-lt"/>
              </a:rPr>
              <a:t>php</a:t>
            </a:r>
            <a:r>
              <a:rPr lang="fr-FR" dirty="0">
                <a:latin typeface="+mj-lt"/>
              </a:rPr>
              <a:t> artisan </a:t>
            </a:r>
            <a:r>
              <a:rPr lang="fr-FR" dirty="0" err="1">
                <a:latin typeface="+mj-lt"/>
              </a:rPr>
              <a:t>route:list</a:t>
            </a:r>
            <a:r>
              <a:rPr lang="fr-FR" dirty="0">
                <a:latin typeface="+mj-lt"/>
              </a:rPr>
              <a:t>  pour voir les routes générées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487" y="1891506"/>
            <a:ext cx="5414963" cy="2940117"/>
          </a:xfrm>
          <a:prstGeom prst="rect">
            <a:avLst/>
          </a:prstGeom>
        </p:spPr>
      </p:pic>
      <p:pic>
        <p:nvPicPr>
          <p:cNvPr id="2" name="Google Shape;116;p6">
            <a:extLst>
              <a:ext uri="{FF2B5EF4-FFF2-40B4-BE49-F238E27FC236}">
                <a16:creationId xmlns:a16="http://schemas.microsoft.com/office/drawing/2014/main" id="{32C7823B-7FEB-C22F-03A4-5EB9C648385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17;p6">
            <a:extLst>
              <a:ext uri="{FF2B5EF4-FFF2-40B4-BE49-F238E27FC236}">
                <a16:creationId xmlns:a16="http://schemas.microsoft.com/office/drawing/2014/main" id="{F0B202FC-7E4E-4F77-9E34-4424B302D6F3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1413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59;p1">
            <a:extLst>
              <a:ext uri="{FF2B5EF4-FFF2-40B4-BE49-F238E27FC236}">
                <a16:creationId xmlns:a16="http://schemas.microsoft.com/office/drawing/2014/main" id="{63334002-895C-DAD7-DFE0-1F25B3A6434E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0" name="Google Shape;60;p1">
              <a:extLst>
                <a:ext uri="{FF2B5EF4-FFF2-40B4-BE49-F238E27FC236}">
                  <a16:creationId xmlns:a16="http://schemas.microsoft.com/office/drawing/2014/main" id="{0D8F82FE-0039-9A4B-61E7-4EEAA41604D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61;p1" descr="image2.png">
              <a:extLst>
                <a:ext uri="{FF2B5EF4-FFF2-40B4-BE49-F238E27FC236}">
                  <a16:creationId xmlns:a16="http://schemas.microsoft.com/office/drawing/2014/main" id="{C4D724F3-3607-C3FD-043B-A111509B74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9270" y="939762"/>
            <a:ext cx="11924071" cy="5598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Sanctum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est un paquet simple pour émettre des jetons d'API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Sanctum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fournit un système d'authentification léger pour les API à jeton.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 err="1">
                <a:solidFill>
                  <a:schemeClr val="tx1"/>
                </a:solidFill>
                <a:latin typeface="+mj-lt"/>
              </a:rPr>
              <a:t>Sanctum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permet à chaque utilisateur de générer plusieurs jetons d'API pour son compte.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+mj-lt"/>
              </a:rPr>
              <a:t>Ces jetons peuvent se voir attribuer des capacités ou des champs d'application qui précisent les actions que les jetons sont autorisés à effectuer.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/>
          </a:p>
        </p:txBody>
      </p:sp>
      <p:pic>
        <p:nvPicPr>
          <p:cNvPr id="5" name="Google Shape;116;p6">
            <a:extLst>
              <a:ext uri="{FF2B5EF4-FFF2-40B4-BE49-F238E27FC236}">
                <a16:creationId xmlns:a16="http://schemas.microsoft.com/office/drawing/2014/main" id="{E903E99A-DB73-DC75-BAFB-B380160FB5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6">
            <a:extLst>
              <a:ext uri="{FF2B5EF4-FFF2-40B4-BE49-F238E27FC236}">
                <a16:creationId xmlns:a16="http://schemas.microsoft.com/office/drawing/2014/main" id="{27F33811-EA16-8E0F-9C81-9045B94A1468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</a:t>
            </a:r>
            <a:r>
              <a:rPr lang="fr-FR" sz="3600" b="1" dirty="0" err="1">
                <a:solidFill>
                  <a:schemeClr val="dk1"/>
                </a:solidFill>
              </a:rPr>
              <a:t>Sanctum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4398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8EE88948-E3B5-DC6C-C35D-995A38B8BE6B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AC814876-7873-FCBB-5546-17FFFDA7B1C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C86E677D-8897-0790-A318-4B2005D049D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31999" y="1138802"/>
            <a:ext cx="11524025" cy="52597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+mj-lt"/>
              </a:rPr>
              <a:t>Cette fonctionnalité s'inspire de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GitHub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et d'autres applications qui émettent des "jetons d'accès personnels".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+mj-lt"/>
              </a:rPr>
              <a:t>Ces jetons ont généralement une durée d'expiration très longue (plusieurs années), mais peuvent être révoqués manuellement par l'utilisateur à tout moment.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+mj-lt"/>
              </a:rPr>
              <a:t>Laravel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Sanctum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offre cette fonctionnalité en stockant les jetons d'API des utilisateurs dans une table de base de données unique et en authentifiant les demandes HTTP entrantes via l'en-tête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Authorization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qui doit contenir un jeton d'API valide.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38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271A5D03-A193-B6EB-89F6-AE3DD285816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A595B20F-DA14-F1FE-AEEC-51BFD596E33F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</a:t>
            </a:r>
            <a:r>
              <a:rPr lang="fr-FR" sz="3600" b="1" dirty="0" err="1">
                <a:solidFill>
                  <a:schemeClr val="dk1"/>
                </a:solidFill>
              </a:rPr>
              <a:t>Sanctum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312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025687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Exemples de fonctionnalités Jetstream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439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E47A07D5-770F-5479-7CB3-F4E3F86B453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6C40275C-6FCE-C16D-CE7D-C53033EF172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054754A4-FE39-EEBD-0515-B5569C2F83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5304" y="759531"/>
            <a:ext cx="11916696" cy="56872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La gestion des utilisateurs est en effet un élément complexe d'une application entre: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L'authentification.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Limiter l'accès à certaines ressources.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La sécurité des mots de passe.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La gestion du mot de passe oubliée.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Au fil de l’évolution de </a:t>
            </a:r>
            <a:r>
              <a:rPr lang="fr-FR" sz="2400" dirty="0" err="1">
                <a:latin typeface="Arial"/>
                <a:cs typeface="Arial"/>
              </a:rPr>
              <a:t>Laravel</a:t>
            </a:r>
            <a:r>
              <a:rPr lang="fr-FR" sz="2400" dirty="0">
                <a:latin typeface="Arial"/>
                <a:cs typeface="Arial"/>
              </a:rPr>
              <a:t>,  cette partie a connu plusieurs fois des changements. </a:t>
            </a:r>
          </a:p>
          <a:p>
            <a:pPr>
              <a:lnSpc>
                <a:spcPct val="100000"/>
              </a:lnSpc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D752F726-12B8-126A-D4B7-109D1392CF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B890CAA9-EBB1-49C4-0A0B-D7DE4EAF322E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14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59;p1">
            <a:extLst>
              <a:ext uri="{FF2B5EF4-FFF2-40B4-BE49-F238E27FC236}">
                <a16:creationId xmlns:a16="http://schemas.microsoft.com/office/drawing/2014/main" id="{811A9115-EC82-068D-0D56-1318927570E8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8" name="Google Shape;60;p1">
              <a:extLst>
                <a:ext uri="{FF2B5EF4-FFF2-40B4-BE49-F238E27FC236}">
                  <a16:creationId xmlns:a16="http://schemas.microsoft.com/office/drawing/2014/main" id="{F1056C19-072E-C483-D948-8A482209D3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oogle Shape;61;p1" descr="image2.png">
              <a:extLst>
                <a:ext uri="{FF2B5EF4-FFF2-40B4-BE49-F238E27FC236}">
                  <a16:creationId xmlns:a16="http://schemas.microsoft.com/office/drawing/2014/main" id="{2AD8E570-F5D4-A1EB-DF9D-A73CC1ECDF6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0213" y="92386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dirty="0">
                <a:latin typeface="+mj-lt"/>
              </a:rPr>
              <a:t>Sur la page d’accueil,  vous allez remarquer la présence en haut à droite de la page de deux liens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77" y="3386138"/>
            <a:ext cx="6628447" cy="2303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772400" y="3343275"/>
            <a:ext cx="1628775" cy="7715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FB26FD34-D1CD-A73F-423F-20A8F91BB13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A5B7B3B8-05AE-9671-57BD-94B9A89F00DF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Inscription d’un utilisateur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194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01261411-74AF-ADF6-38B8-441423D8E3CA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7" name="Google Shape;60;p1">
              <a:extLst>
                <a:ext uri="{FF2B5EF4-FFF2-40B4-BE49-F238E27FC236}">
                  <a16:creationId xmlns:a16="http://schemas.microsoft.com/office/drawing/2014/main" id="{18B717E3-4EC6-4B9B-F6CE-2EEE610F7CA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Google Shape;61;p1" descr="image2.png">
              <a:extLst>
                <a:ext uri="{FF2B5EF4-FFF2-40B4-BE49-F238E27FC236}">
                  <a16:creationId xmlns:a16="http://schemas.microsoft.com/office/drawing/2014/main" id="{38D8C317-6355-3E13-2514-8EC5B29585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90212" y="585311"/>
            <a:ext cx="11890277" cy="58189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On trouve ce code dans la page d’accueil : 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 </a:t>
            </a:r>
            <a:r>
              <a:rPr lang="fr-FR" b="1" dirty="0">
                <a:latin typeface="+mj-lt"/>
              </a:rPr>
              <a:t>@if</a:t>
            </a:r>
            <a:r>
              <a:rPr lang="fr-FR" dirty="0">
                <a:latin typeface="+mj-lt"/>
              </a:rPr>
              <a:t> : on vérifie si dans les routes (</a:t>
            </a:r>
            <a:r>
              <a:rPr lang="fr-FR" b="1" dirty="0">
                <a:latin typeface="+mj-lt"/>
              </a:rPr>
              <a:t>Route</a:t>
            </a:r>
            <a:r>
              <a:rPr lang="fr-FR" dirty="0">
                <a:latin typeface="+mj-lt"/>
              </a:rPr>
              <a:t>) on a (</a:t>
            </a:r>
            <a:r>
              <a:rPr lang="fr-FR" b="1" dirty="0">
                <a:latin typeface="+mj-lt"/>
              </a:rPr>
              <a:t>has</a:t>
            </a:r>
            <a:r>
              <a:rPr lang="fr-FR" dirty="0">
                <a:latin typeface="+mj-lt"/>
              </a:rPr>
              <a:t>) une route </a:t>
            </a:r>
            <a:r>
              <a:rPr lang="fr-FR" b="1" dirty="0">
                <a:latin typeface="+mj-lt"/>
              </a:rPr>
              <a:t>login</a:t>
            </a:r>
            <a:r>
              <a:rPr lang="fr-FR" dirty="0">
                <a:latin typeface="+mj-lt"/>
              </a:rPr>
              <a:t>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si c’est le cas on vérifie si l’utilisateur est authentifié avec </a:t>
            </a:r>
            <a:r>
              <a:rPr lang="fr-FR" b="1" dirty="0">
                <a:latin typeface="+mj-lt"/>
              </a:rPr>
              <a:t>@</a:t>
            </a:r>
            <a:r>
              <a:rPr lang="fr-FR" b="1" dirty="0" err="1">
                <a:latin typeface="+mj-lt"/>
              </a:rPr>
              <a:t>auth</a:t>
            </a:r>
            <a:r>
              <a:rPr lang="fr-FR" dirty="0">
                <a:latin typeface="+mj-lt"/>
              </a:rPr>
              <a:t>, donc  on affiche un lien vers le </a:t>
            </a:r>
            <a:r>
              <a:rPr lang="fr-FR" dirty="0" err="1">
                <a:latin typeface="+mj-lt"/>
              </a:rPr>
              <a:t>dashboard</a:t>
            </a:r>
            <a:r>
              <a:rPr lang="fr-FR" dirty="0">
                <a:latin typeface="+mj-lt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Si ce n’est pas le cas (</a:t>
            </a:r>
            <a:r>
              <a:rPr lang="fr-FR" b="1" dirty="0">
                <a:latin typeface="+mj-lt"/>
              </a:rPr>
              <a:t>@</a:t>
            </a:r>
            <a:r>
              <a:rPr lang="fr-FR" b="1" dirty="0" err="1">
                <a:latin typeface="+mj-lt"/>
              </a:rPr>
              <a:t>else</a:t>
            </a:r>
            <a:r>
              <a:rPr lang="fr-FR" dirty="0">
                <a:latin typeface="+mj-lt"/>
              </a:rPr>
              <a:t>) on affiche les deux liens de l’authentification.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 </a:t>
            </a:r>
            <a:r>
              <a:rPr lang="fr-FR" b="1" dirty="0" err="1">
                <a:latin typeface="+mj-lt"/>
              </a:rPr>
              <a:t>Register</a:t>
            </a:r>
            <a:r>
              <a:rPr lang="fr-FR" dirty="0">
                <a:latin typeface="+mj-lt"/>
              </a:rPr>
              <a:t> on appelle une méthode de Fortify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151" y="1249772"/>
            <a:ext cx="5695950" cy="26765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27" y="6358625"/>
            <a:ext cx="10639425" cy="333375"/>
          </a:xfrm>
          <a:prstGeom prst="rect">
            <a:avLst/>
          </a:prstGeom>
        </p:spPr>
      </p:pic>
      <p:pic>
        <p:nvPicPr>
          <p:cNvPr id="2" name="Google Shape;116;p6">
            <a:extLst>
              <a:ext uri="{FF2B5EF4-FFF2-40B4-BE49-F238E27FC236}">
                <a16:creationId xmlns:a16="http://schemas.microsoft.com/office/drawing/2014/main" id="{95B948FF-2234-3536-FD26-657F1A1E385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7;p6">
            <a:extLst>
              <a:ext uri="{FF2B5EF4-FFF2-40B4-BE49-F238E27FC236}">
                <a16:creationId xmlns:a16="http://schemas.microsoft.com/office/drawing/2014/main" id="{BA179662-0D12-042F-B195-5E511CB9A148}"/>
              </a:ext>
            </a:extLst>
          </p:cNvPr>
          <p:cNvSpPr txBox="1"/>
          <p:nvPr/>
        </p:nvSpPr>
        <p:spPr>
          <a:xfrm>
            <a:off x="691936" y="-180975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Inscription d’un utilisateur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454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59;p1">
            <a:extLst>
              <a:ext uri="{FF2B5EF4-FFF2-40B4-BE49-F238E27FC236}">
                <a16:creationId xmlns:a16="http://schemas.microsoft.com/office/drawing/2014/main" id="{C3730D12-6658-BBA7-725E-251A2CBFB2D6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1" name="Google Shape;60;p1">
              <a:extLst>
                <a:ext uri="{FF2B5EF4-FFF2-40B4-BE49-F238E27FC236}">
                  <a16:creationId xmlns:a16="http://schemas.microsoft.com/office/drawing/2014/main" id="{176346E9-0123-1FFB-0D31-461B842D3F9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61;p1" descr="image2.png">
              <a:extLst>
                <a:ext uri="{FF2B5EF4-FFF2-40B4-BE49-F238E27FC236}">
                  <a16:creationId xmlns:a16="http://schemas.microsoft.com/office/drawing/2014/main" id="{61EBA018-0E77-7A20-0B46-86D2FD0A7C3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145" y="722634"/>
            <a:ext cx="7439025" cy="581977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  <p:pic>
        <p:nvPicPr>
          <p:cNvPr id="3" name="Google Shape;116;p6">
            <a:extLst>
              <a:ext uri="{FF2B5EF4-FFF2-40B4-BE49-F238E27FC236}">
                <a16:creationId xmlns:a16="http://schemas.microsoft.com/office/drawing/2014/main" id="{5B70B301-5E6F-24A9-74C0-2C9209DCE2C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C2D7CDD7-6B33-61D2-91D3-7709D831579E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Page d’inscription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378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59;p1">
            <a:extLst>
              <a:ext uri="{FF2B5EF4-FFF2-40B4-BE49-F238E27FC236}">
                <a16:creationId xmlns:a16="http://schemas.microsoft.com/office/drawing/2014/main" id="{7A2AB21E-60F7-1E9C-90F8-180EFFD8CC99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11" name="Google Shape;60;p1">
              <a:extLst>
                <a:ext uri="{FF2B5EF4-FFF2-40B4-BE49-F238E27FC236}">
                  <a16:creationId xmlns:a16="http://schemas.microsoft.com/office/drawing/2014/main" id="{CF34FDA4-19B0-72F6-73BC-E8E73D3AED4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61;p1" descr="image2.png">
              <a:extLst>
                <a:ext uri="{FF2B5EF4-FFF2-40B4-BE49-F238E27FC236}">
                  <a16:creationId xmlns:a16="http://schemas.microsoft.com/office/drawing/2014/main" id="{CB00CAD8-2102-2A4C-5124-5C24A76B205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6102" y="1272340"/>
            <a:ext cx="11251528" cy="23560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fr-FR" dirty="0">
                <a:latin typeface="+mj-lt"/>
              </a:rPr>
              <a:t>Au sein du dossier  </a:t>
            </a:r>
            <a:r>
              <a:rPr lang="fr-FR" b="1" dirty="0" err="1">
                <a:latin typeface="+mj-lt"/>
              </a:rPr>
              <a:t>vendor</a:t>
            </a:r>
            <a:r>
              <a:rPr lang="fr-FR" b="1" dirty="0">
                <a:latin typeface="+mj-lt"/>
              </a:rPr>
              <a:t>\laravel\</a:t>
            </a:r>
            <a:r>
              <a:rPr lang="fr-FR" b="1" dirty="0" err="1">
                <a:latin typeface="+mj-lt"/>
              </a:rPr>
              <a:t>fortify</a:t>
            </a:r>
            <a:r>
              <a:rPr lang="fr-FR" b="1" dirty="0">
                <a:latin typeface="+mj-lt"/>
              </a:rPr>
              <a:t>\src\Http\</a:t>
            </a:r>
            <a:r>
              <a:rPr lang="fr-FR" b="1" dirty="0" err="1">
                <a:latin typeface="+mj-lt"/>
              </a:rPr>
              <a:t>Requests</a:t>
            </a:r>
            <a:r>
              <a:rPr lang="fr-FR" b="1" dirty="0">
                <a:latin typeface="+mj-lt"/>
              </a:rPr>
              <a:t>\</a:t>
            </a:r>
            <a:r>
              <a:rPr lang="fr-FR" b="1" dirty="0" err="1">
                <a:latin typeface="+mj-lt"/>
              </a:rPr>
              <a:t>LoginRequest</a:t>
            </a:r>
            <a:r>
              <a:rPr lang="fr-FR" dirty="0">
                <a:latin typeface="+mj-lt"/>
              </a:rPr>
              <a:t> , se trouve les règles de validation lors du </a:t>
            </a:r>
            <a:r>
              <a:rPr lang="fr-FR" dirty="0" err="1">
                <a:latin typeface="+mj-lt"/>
              </a:rPr>
              <a:t>register</a:t>
            </a:r>
            <a:r>
              <a:rPr lang="fr-FR" dirty="0">
                <a:latin typeface="+mj-lt"/>
              </a:rPr>
              <a:t>: </a:t>
            </a:r>
          </a:p>
          <a:p>
            <a:pPr marL="11430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75" y="4001294"/>
            <a:ext cx="5657850" cy="1638300"/>
          </a:xfrm>
          <a:prstGeom prst="rect">
            <a:avLst/>
          </a:prstGeom>
        </p:spPr>
      </p:pic>
      <p:pic>
        <p:nvPicPr>
          <p:cNvPr id="6" name="Google Shape;116;p6">
            <a:extLst>
              <a:ext uri="{FF2B5EF4-FFF2-40B4-BE49-F238E27FC236}">
                <a16:creationId xmlns:a16="http://schemas.microsoft.com/office/drawing/2014/main" id="{7FFDDC9A-A57D-BA9B-D54E-87A3C00623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7;p6">
            <a:extLst>
              <a:ext uri="{FF2B5EF4-FFF2-40B4-BE49-F238E27FC236}">
                <a16:creationId xmlns:a16="http://schemas.microsoft.com/office/drawing/2014/main" id="{12BD983A-EC99-B12F-7A09-9C56B9906FA2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Validation des données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9042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9;p1">
            <a:extLst>
              <a:ext uri="{FF2B5EF4-FFF2-40B4-BE49-F238E27FC236}">
                <a16:creationId xmlns:a16="http://schemas.microsoft.com/office/drawing/2014/main" id="{21063A5A-C72B-0CB0-11C4-22B43CD4CD1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3" name="Google Shape;60;p1">
              <a:extLst>
                <a:ext uri="{FF2B5EF4-FFF2-40B4-BE49-F238E27FC236}">
                  <a16:creationId xmlns:a16="http://schemas.microsoft.com/office/drawing/2014/main" id="{B8AED7F9-040D-963F-06E5-A27F6268145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ACA84DD0-0A0C-1E02-C542-8454EFFC800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  <p:pic>
        <p:nvPicPr>
          <p:cNvPr id="8" name="Imag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767012"/>
            <a:ext cx="27527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099628"/>
            <a:ext cx="5762625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CD6F4801-E104-A83C-8CB6-C3912FF57F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CB9C4D28-8B2D-7809-7FA7-0FDE97BB5DEC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Page de connexion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5281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9;p1">
            <a:extLst>
              <a:ext uri="{FF2B5EF4-FFF2-40B4-BE49-F238E27FC236}">
                <a16:creationId xmlns:a16="http://schemas.microsoft.com/office/drawing/2014/main" id="{768219F5-7178-E88E-B0E4-C83CA6EA1A00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7" name="Google Shape;60;p1">
              <a:extLst>
                <a:ext uri="{FF2B5EF4-FFF2-40B4-BE49-F238E27FC236}">
                  <a16:creationId xmlns:a16="http://schemas.microsoft.com/office/drawing/2014/main" id="{36CBC358-AD25-D439-03EA-DB1AF37C9F5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1;p1" descr="image2.png">
              <a:extLst>
                <a:ext uri="{FF2B5EF4-FFF2-40B4-BE49-F238E27FC236}">
                  <a16:creationId xmlns:a16="http://schemas.microsoft.com/office/drawing/2014/main" id="{AE729DAE-FE9E-69DE-2EE4-6257E734738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00175"/>
            <a:ext cx="9948391" cy="5025212"/>
          </a:xfrm>
          <a:prstGeom prst="rect">
            <a:avLst/>
          </a:prstGeom>
        </p:spPr>
      </p:pic>
      <p:pic>
        <p:nvPicPr>
          <p:cNvPr id="9" name="Google Shape;116;p6">
            <a:extLst>
              <a:ext uri="{FF2B5EF4-FFF2-40B4-BE49-F238E27FC236}">
                <a16:creationId xmlns:a16="http://schemas.microsoft.com/office/drawing/2014/main" id="{CDEE2FF1-CE54-2344-7CB7-D038BDC9AA3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7;p6">
            <a:extLst>
              <a:ext uri="{FF2B5EF4-FFF2-40B4-BE49-F238E27FC236}">
                <a16:creationId xmlns:a16="http://schemas.microsoft.com/office/drawing/2014/main" id="{8A2DD4AE-E09C-8BBF-006E-4C2CEE79BB07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Modification d’un profil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111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59;p1">
            <a:extLst>
              <a:ext uri="{FF2B5EF4-FFF2-40B4-BE49-F238E27FC236}">
                <a16:creationId xmlns:a16="http://schemas.microsoft.com/office/drawing/2014/main" id="{EE6880F0-5EAC-4505-8E91-3ADF884E02EA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7" name="Google Shape;60;p1">
              <a:extLst>
                <a:ext uri="{FF2B5EF4-FFF2-40B4-BE49-F238E27FC236}">
                  <a16:creationId xmlns:a16="http://schemas.microsoft.com/office/drawing/2014/main" id="{BC043244-AE7E-7CEE-60E8-FFA28ED551A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1;p1" descr="image2.png">
              <a:extLst>
                <a:ext uri="{FF2B5EF4-FFF2-40B4-BE49-F238E27FC236}">
                  <a16:creationId xmlns:a16="http://schemas.microsoft.com/office/drawing/2014/main" id="{E5106428-CC31-D19A-8E4E-3F059E17923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542" y="1121410"/>
            <a:ext cx="11813457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Avec les migrations réalisées dans le chapitre précédent il y a la table </a:t>
            </a:r>
            <a:r>
              <a:rPr lang="fr-FR" b="1" dirty="0" err="1">
                <a:latin typeface="+mj-lt"/>
              </a:rPr>
              <a:t>password_resets</a:t>
            </a:r>
            <a:r>
              <a:rPr lang="fr-FR" dirty="0">
                <a:latin typeface="+mj-lt"/>
              </a:rPr>
              <a:t> dans notre base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endParaRPr lang="fr-FR" dirty="0"/>
          </a:p>
          <a:p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On a 4 routes pour le renouvellement du mot de passe générées par Fortify :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46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46" y="2699385"/>
            <a:ext cx="3720477" cy="1195388"/>
          </a:xfrm>
          <a:prstGeom prst="rect">
            <a:avLst/>
          </a:prstGeom>
        </p:spPr>
      </p:pic>
      <p:pic>
        <p:nvPicPr>
          <p:cNvPr id="1032" name="Picture 8" descr="https://laravel.sillo.org/wp-content/uploads/2020/09/Capture-1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4" y="5280819"/>
            <a:ext cx="87153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ravel.sillo.org/wp-content/uploads/2020/09/Capture-1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02" y="5937488"/>
            <a:ext cx="82867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116;p6">
            <a:extLst>
              <a:ext uri="{FF2B5EF4-FFF2-40B4-BE49-F238E27FC236}">
                <a16:creationId xmlns:a16="http://schemas.microsoft.com/office/drawing/2014/main" id="{3B514411-E087-13F4-A977-9E81C59EA15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7;p6">
            <a:extLst>
              <a:ext uri="{FF2B5EF4-FFF2-40B4-BE49-F238E27FC236}">
                <a16:creationId xmlns:a16="http://schemas.microsoft.com/office/drawing/2014/main" id="{0778169F-ABCC-8571-9F86-9BCD26A3CB8A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L’oubli de mot de passe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6338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E93B0519-75DE-F213-FA09-108841AB0190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C28ABF95-3595-B2E9-BF6B-BB253FCEAF0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oogle Shape;61;p1" descr="image2.png">
              <a:extLst>
                <a:ext uri="{FF2B5EF4-FFF2-40B4-BE49-F238E27FC236}">
                  <a16:creationId xmlns:a16="http://schemas.microsoft.com/office/drawing/2014/main" id="{35CF0C41-D199-A4DF-AF69-1F1D4BAF29F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542" y="1052513"/>
            <a:ext cx="1159714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Pour l’utilisateur la première étape va consister à cliquer sur le lien « </a:t>
            </a:r>
            <a:r>
              <a:rPr lang="fr-FR" b="1" dirty="0" err="1">
                <a:latin typeface="+mj-lt"/>
              </a:rPr>
              <a:t>Forgot</a:t>
            </a:r>
            <a:r>
              <a:rPr lang="fr-FR" b="1" dirty="0">
                <a:latin typeface="+mj-lt"/>
              </a:rPr>
              <a:t> You </a:t>
            </a:r>
            <a:r>
              <a:rPr lang="fr-FR" b="1" dirty="0" err="1">
                <a:latin typeface="+mj-lt"/>
              </a:rPr>
              <a:t>Password</a:t>
            </a:r>
            <a:r>
              <a:rPr lang="fr-FR" b="1" dirty="0">
                <a:latin typeface="+mj-lt"/>
              </a:rPr>
              <a:t>? </a:t>
            </a:r>
            <a:r>
              <a:rPr lang="fr-FR" dirty="0">
                <a:latin typeface="+mj-lt"/>
              </a:rPr>
              <a:t>» prévu sur la vue de connexion :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latin typeface="+mj-lt"/>
              </a:rPr>
              <a:t>Avec un formulaire qui a cet aspect :</a:t>
            </a:r>
          </a:p>
          <a:p>
            <a:pPr marL="114300" indent="0">
              <a:buNone/>
            </a:pPr>
            <a:br>
              <a:rPr lang="fr-FR" dirty="0">
                <a:hlinkClick r:id="rId4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47</a:t>
            </a:fld>
            <a:endParaRPr lang="fr-FR"/>
          </a:p>
        </p:txBody>
      </p:sp>
      <p:pic>
        <p:nvPicPr>
          <p:cNvPr id="2050" name="Picture 2" descr="https://laravel.sillo.org/wp-content/uploads/2020/09/Capture-11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72" y="2064940"/>
            <a:ext cx="26098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aravel.sillo.org/wp-content/uploads/2020/09/Capture-11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447675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aravel.sillo.org/wp-content/uploads/2020/09/Capture-17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3629818"/>
            <a:ext cx="451485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116;p6">
            <a:extLst>
              <a:ext uri="{FF2B5EF4-FFF2-40B4-BE49-F238E27FC236}">
                <a16:creationId xmlns:a16="http://schemas.microsoft.com/office/drawing/2014/main" id="{9001EB1D-A6CB-7948-5481-BEB69EEBF8D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7;p6">
            <a:extLst>
              <a:ext uri="{FF2B5EF4-FFF2-40B4-BE49-F238E27FC236}">
                <a16:creationId xmlns:a16="http://schemas.microsoft.com/office/drawing/2014/main" id="{DB4833F8-BD92-5B38-8540-7308C126D176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L’oubli de mot de passe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1482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9AE6597A-F4DD-D251-DBB3-04F25E8FA1C0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5EA5B5CA-F352-2CC1-B309-130553A1138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1F89DF98-E094-BDC5-D88B-21F772DDEC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0212" y="952673"/>
            <a:ext cx="11890277" cy="61353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Jetstream offre une gestion des rôles et permissions au travers de la notion d’équipes (teams).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Pour bénéficier de cette option il suffit d’ajouter l’option :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b="1" dirty="0" err="1">
                <a:solidFill>
                  <a:srgbClr val="C00000"/>
                </a:solidFill>
                <a:latin typeface="+mj-lt"/>
              </a:rPr>
              <a:t>php</a:t>
            </a:r>
            <a:r>
              <a:rPr lang="fr-FR" b="1" dirty="0">
                <a:solidFill>
                  <a:srgbClr val="C00000"/>
                </a:solidFill>
                <a:latin typeface="+mj-lt"/>
              </a:rPr>
              <a:t> artisan </a:t>
            </a:r>
            <a:r>
              <a:rPr lang="fr-FR" b="1" dirty="0" err="1">
                <a:solidFill>
                  <a:srgbClr val="C00000"/>
                </a:solidFill>
                <a:latin typeface="+mj-lt"/>
              </a:rPr>
              <a:t>jetstream:install</a:t>
            </a:r>
            <a:r>
              <a:rPr lang="fr-FR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+mj-lt"/>
              </a:rPr>
              <a:t>livewire</a:t>
            </a:r>
            <a:r>
              <a:rPr lang="fr-FR" b="1" dirty="0">
                <a:solidFill>
                  <a:srgbClr val="C00000"/>
                </a:solidFill>
                <a:latin typeface="+mj-lt"/>
              </a:rPr>
              <a:t> -- teams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L’ajout de deux tables « teams »    et «</a:t>
            </a:r>
            <a:r>
              <a:rPr lang="fr-FR" dirty="0" err="1">
                <a:latin typeface="+mj-lt"/>
              </a:rPr>
              <a:t>team_user</a:t>
            </a:r>
            <a:r>
              <a:rPr lang="fr-FR" dirty="0">
                <a:latin typeface="+mj-lt"/>
              </a:rPr>
              <a:t>  ». Ces tables correspondent à la gestion des équipes (teams). On a la table pour enregistrer les équipes (teams) et la table pivot pour la relation n:n avec les utilisateurs (</a:t>
            </a:r>
            <a:r>
              <a:rPr lang="fr-FR" dirty="0" err="1">
                <a:latin typeface="+mj-lt"/>
              </a:rPr>
              <a:t>team_user</a:t>
            </a:r>
            <a:r>
              <a:rPr lang="fr-FR" dirty="0">
                <a:latin typeface="+mj-lt"/>
              </a:rPr>
              <a:t>).</a:t>
            </a:r>
          </a:p>
          <a:p>
            <a:pPr marL="114300" indent="0" algn="ctr">
              <a:lnSpc>
                <a:spcPct val="150000"/>
              </a:lnSpc>
              <a:buNone/>
            </a:pPr>
            <a:endParaRPr lang="fr-FR" dirty="0">
              <a:latin typeface="+mj-lt"/>
            </a:endParaRPr>
          </a:p>
          <a:p>
            <a:pPr marL="114300" indent="0" algn="ctr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48</a:t>
            </a:fld>
            <a:endParaRPr lang="fr-FR"/>
          </a:p>
        </p:txBody>
      </p:sp>
      <p:pic>
        <p:nvPicPr>
          <p:cNvPr id="10" name="Google Shape;116;p6">
            <a:extLst>
              <a:ext uri="{FF2B5EF4-FFF2-40B4-BE49-F238E27FC236}">
                <a16:creationId xmlns:a16="http://schemas.microsoft.com/office/drawing/2014/main" id="{26DAAA75-89EF-6796-6D0B-BADE0BA1C1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A04699C7-7DD9-97A7-B7BA-7BBC0BF0AF01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Gestion des équipes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484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5FA416C5-636F-B842-6B22-9795231FFC79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340A7C07-FC11-927A-2507-8E0C075BFC2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FFBE3586-0F18-C05C-46D3-3BA481429E2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9100" y="1095524"/>
            <a:ext cx="10858500" cy="557800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Quand un utilisateur s’enregistre on va trouver un menu enrichi dans son </a:t>
            </a:r>
            <a:r>
              <a:rPr lang="fr-FR" dirty="0" err="1">
                <a:latin typeface="+mj-lt"/>
              </a:rPr>
              <a:t>dashboard</a:t>
            </a:r>
            <a:r>
              <a:rPr lang="fr-FR" dirty="0">
                <a:latin typeface="+mj-lt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Le responsable des équipes peut gérer complètement les équipes :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+mj-lt"/>
              </a:rPr>
              <a:t>Ajouter des membres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+mj-lt"/>
              </a:rPr>
              <a:t>Modifier le nom de l’équipe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+mj-lt"/>
              </a:rPr>
              <a:t>Modifier les permissions des membres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>
                <a:latin typeface="+mj-lt"/>
              </a:rPr>
              <a:t>Supprimer une équipe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49</a:t>
            </a:fld>
            <a:endParaRPr lang="fr-FR"/>
          </a:p>
        </p:txBody>
      </p:sp>
      <p:pic>
        <p:nvPicPr>
          <p:cNvPr id="8194" name="Picture 2" descr="https://laravel.sillo.org/wp-content/uploads/2020/09/Capture-15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1863958"/>
            <a:ext cx="2428875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0CA40497-7F83-9515-757E-651ADDE4E04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1C1D9B25-310E-D3FF-29C8-BE71C26383B8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Gestion des équipes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32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E47A07D5-770F-5479-7CB3-F4E3F86B453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6C40275C-6FCE-C16D-CE7D-C53033EF172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054754A4-FE39-EEBD-0515-B5569C2F83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652" y="759531"/>
            <a:ext cx="12054348" cy="595561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FF0000"/>
                </a:solidFill>
                <a:latin typeface="Arial"/>
                <a:cs typeface="Arial"/>
              </a:rPr>
              <a:t>Avant la version 6 du </a:t>
            </a:r>
            <a:r>
              <a:rPr lang="fr-FR" sz="2400" b="1" dirty="0" err="1">
                <a:solidFill>
                  <a:srgbClr val="FF0000"/>
                </a:solidFill>
                <a:latin typeface="Arial"/>
                <a:cs typeface="Arial"/>
              </a:rPr>
              <a:t>laravel</a:t>
            </a:r>
            <a:r>
              <a:rPr lang="fr-FR" sz="24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fr-FR" sz="2400" dirty="0">
                <a:latin typeface="Arial"/>
                <a:cs typeface="Arial"/>
              </a:rPr>
              <a:t>utilisation de la commande « </a:t>
            </a:r>
            <a:r>
              <a:rPr lang="fr-FR" sz="2400" dirty="0" err="1">
                <a:latin typeface="Arial"/>
                <a:cs typeface="Arial"/>
              </a:rPr>
              <a:t>php</a:t>
            </a:r>
            <a:r>
              <a:rPr lang="fr-FR" sz="2400" dirty="0">
                <a:latin typeface="Arial"/>
                <a:cs typeface="Arial"/>
              </a:rPr>
              <a:t> artisan </a:t>
            </a:r>
            <a:r>
              <a:rPr lang="fr-FR" sz="2400" dirty="0" err="1">
                <a:latin typeface="Arial"/>
                <a:cs typeface="Arial"/>
              </a:rPr>
              <a:t>make:auth</a:t>
            </a:r>
            <a:r>
              <a:rPr lang="fr-FR" sz="2400" dirty="0">
                <a:latin typeface="Arial"/>
                <a:cs typeface="Arial"/>
              </a:rPr>
              <a:t> » pour générer les vues.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FF0000"/>
                </a:solidFill>
                <a:latin typeface="Arial"/>
                <a:cs typeface="Arial"/>
              </a:rPr>
              <a:t>A partir la version 6 du </a:t>
            </a:r>
            <a:r>
              <a:rPr lang="fr-FR" sz="2400" b="1" dirty="0" err="1">
                <a:solidFill>
                  <a:srgbClr val="FF0000"/>
                </a:solidFill>
                <a:latin typeface="Arial"/>
                <a:cs typeface="Arial"/>
              </a:rPr>
              <a:t>laravel</a:t>
            </a:r>
            <a:r>
              <a:rPr lang="fr-FR" sz="24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fr-FR" sz="2400" dirty="0">
                <a:latin typeface="Arial"/>
                <a:cs typeface="Arial"/>
              </a:rPr>
              <a:t>Utilisation de package </a:t>
            </a:r>
            <a:r>
              <a:rPr lang="fr-FR" sz="2400" dirty="0" err="1">
                <a:latin typeface="Arial"/>
                <a:cs typeface="Arial"/>
              </a:rPr>
              <a:t>Laravel</a:t>
            </a:r>
            <a:r>
              <a:rPr lang="fr-FR" sz="2400" dirty="0">
                <a:latin typeface="Arial"/>
                <a:cs typeface="Arial"/>
              </a:rPr>
              <a:t>/</a:t>
            </a:r>
            <a:r>
              <a:rPr lang="fr-FR" sz="2400" dirty="0" err="1">
                <a:latin typeface="Arial"/>
                <a:cs typeface="Arial"/>
              </a:rPr>
              <a:t>ui</a:t>
            </a:r>
            <a:r>
              <a:rPr lang="fr-FR" sz="2400" dirty="0">
                <a:latin typeface="Arial"/>
                <a:cs typeface="Arial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FF0000"/>
                </a:solidFill>
                <a:latin typeface="Arial"/>
                <a:cs typeface="Arial"/>
              </a:rPr>
              <a:t>A partir la version 8 du </a:t>
            </a:r>
            <a:r>
              <a:rPr lang="fr-FR" sz="2400" b="1" dirty="0" err="1">
                <a:solidFill>
                  <a:srgbClr val="FF0000"/>
                </a:solidFill>
                <a:latin typeface="Arial"/>
                <a:cs typeface="Arial"/>
              </a:rPr>
              <a:t>laravel</a:t>
            </a:r>
            <a:r>
              <a:rPr lang="fr-FR" sz="2400" b="1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lang="fr-FR" sz="2400" dirty="0" err="1">
                <a:latin typeface="Arial"/>
                <a:cs typeface="Arial"/>
              </a:rPr>
              <a:t>Laravel</a:t>
            </a:r>
            <a:r>
              <a:rPr lang="fr-FR" sz="2400" dirty="0">
                <a:latin typeface="Arial"/>
                <a:cs typeface="Arial"/>
              </a:rPr>
              <a:t> 8 vient avec un système tout prêt pour l'authentification.  Ce </a:t>
            </a:r>
            <a:r>
              <a:rPr lang="fr-FR" sz="2400" dirty="0" err="1">
                <a:latin typeface="Arial"/>
                <a:cs typeface="Arial"/>
              </a:rPr>
              <a:t>framework</a:t>
            </a:r>
            <a:r>
              <a:rPr lang="fr-FR" sz="2400" dirty="0">
                <a:latin typeface="Arial"/>
                <a:cs typeface="Arial"/>
              </a:rPr>
              <a:t> propose trois « </a:t>
            </a:r>
            <a:r>
              <a:rPr lang="fr-FR" sz="2400" b="1" dirty="0">
                <a:latin typeface="Arial"/>
                <a:cs typeface="Arial"/>
              </a:rPr>
              <a:t>starter kits </a:t>
            </a:r>
            <a:r>
              <a:rPr lang="fr-FR" sz="2400" dirty="0">
                <a:latin typeface="Arial"/>
                <a:cs typeface="Arial"/>
              </a:rPr>
              <a:t>» pour l'authentification 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 err="1">
                <a:solidFill>
                  <a:schemeClr val="tx1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laravel</a:t>
            </a:r>
            <a:r>
              <a:rPr lang="fr-FR" sz="2400" dirty="0">
                <a:solidFill>
                  <a:schemeClr val="tx1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fr-FR" sz="2400" dirty="0" err="1">
                <a:solidFill>
                  <a:schemeClr val="tx1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breeze</a:t>
            </a:r>
            <a:r>
              <a:rPr lang="fr-FR" sz="24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Jetstream</a:t>
            </a:r>
            <a:endParaRPr lang="fr-FR"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chemeClr val="tx1"/>
                </a:solidFill>
                <a:latin typeface="Arial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Fortify</a:t>
            </a:r>
            <a:r>
              <a:rPr lang="fr-FR" sz="2400" dirty="0">
                <a:solidFill>
                  <a:schemeClr val="tx1"/>
                </a:solidFill>
                <a:latin typeface="Arial"/>
                <a:cs typeface="Arial"/>
              </a:rPr>
              <a:t> </a:t>
            </a:r>
          </a:p>
          <a:p>
            <a:pPr marL="114300" indent="0">
              <a:lnSpc>
                <a:spcPct val="100000"/>
              </a:lnSpc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D752F726-12B8-126A-D4B7-109D1392CF7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B890CAA9-EBB1-49C4-0A0B-D7DE4EAF322E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Historique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699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5FA416C5-636F-B842-6B22-9795231FFC79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340A7C07-FC11-927A-2507-8E0C075BFC2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FFBE3586-0F18-C05C-46D3-3BA481429E2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9100" y="1095524"/>
            <a:ext cx="10858500" cy="5578008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tx1"/>
                </a:solidFill>
                <a:latin typeface="+mj-lt"/>
              </a:rPr>
              <a:t>P</a:t>
            </a:r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rise en charge de l'authentification à deux facteurs.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Les fonctionnalités de sécurité de Jetstream sont accessibles via le menu de profil de l'utilisateur.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fr-FR" b="0" i="0" dirty="0">
                <a:solidFill>
                  <a:schemeClr val="tx1"/>
                </a:solidFill>
                <a:effectLst/>
                <a:latin typeface="+mj-lt"/>
              </a:rPr>
              <a:t>Les utilisateurs peuvent activer et gérer l'authentification à deux facteurs via des vues spécifiques.</a:t>
            </a:r>
          </a:p>
          <a:p>
            <a:pPr>
              <a:lnSpc>
                <a:spcPct val="150000"/>
              </a:lnSpc>
            </a:pP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50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0CA40497-7F83-9515-757E-651ADDE4E04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1C1D9B25-310E-D3FF-29C8-BE71C26383B8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Authentification à deux facteurs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115A3F-AD69-ED36-AD5F-3BFBE6813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56" y="3660913"/>
            <a:ext cx="12192000" cy="287799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AEF942-9FD3-F3FE-89A3-E01222808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9477" y="3212348"/>
            <a:ext cx="2531623" cy="2413819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D9E222F-1696-58DE-013D-268E6F565E0F}"/>
              </a:ext>
            </a:extLst>
          </p:cNvPr>
          <p:cNvCxnSpPr/>
          <p:nvPr/>
        </p:nvCxnSpPr>
        <p:spPr>
          <a:xfrm flipV="1">
            <a:off x="9055510" y="4739148"/>
            <a:ext cx="1023967" cy="58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920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0E8C1053-2CC0-85BD-9B52-99CB2112AB23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A589D531-4E76-91DA-8409-DBA88D9F690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BDA8CA4C-D6A9-FE38-9D54-D22067B87F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9271" y="865487"/>
            <a:ext cx="11813457" cy="5762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 Jetstream peut nous simplifier la vie au niveau de la gestion de l’authentification et aussi tout ce qu’il nous apporte en prime (gestion du profil, des équipes…).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On n'a pas forcément besoin de tout ce que Jetstream nous propose, mais on a vu qu’il est facile de désactiver des fonctionnalités au niveau de la configuration.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Un autre aspect qui peut se révéler assez gênant c’est que Jetstream nous impose des technologies comme Tailwind ou </a:t>
            </a:r>
            <a:r>
              <a:rPr lang="fr-FR" dirty="0" err="1">
                <a:latin typeface="+mj-lt"/>
              </a:rPr>
              <a:t>Livewire</a:t>
            </a:r>
            <a:r>
              <a:rPr lang="fr-FR" dirty="0">
                <a:latin typeface="+mj-lt"/>
              </a:rPr>
              <a:t> que l’on n’a pas forcément envie d’utiliser.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51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F277C195-0451-5A09-EC0A-F00F6D4F6A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BD3A9C5B-E767-D98E-02F2-DFBE39C45148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Jetstream : Conclusion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045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0E8C1053-2CC0-85BD-9B52-99CB2112AB23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A589D531-4E76-91DA-8409-DBA88D9F690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BDA8CA4C-D6A9-FE38-9D54-D22067B87F0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9271" y="865487"/>
            <a:ext cx="11813457" cy="5762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latin typeface="+mj-lt"/>
              </a:rPr>
              <a:t> </a:t>
            </a:r>
            <a:r>
              <a:rPr lang="fr-FR" dirty="0">
                <a:hlinkClick r:id="rId4"/>
              </a:rPr>
              <a:t>Introduction | Laravel Jetstream</a:t>
            </a:r>
            <a:r>
              <a:rPr lang="fr-FR" dirty="0"/>
              <a:t> </a:t>
            </a:r>
            <a:endParaRPr lang="fr-FR" dirty="0"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52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F277C195-0451-5A09-EC0A-F00F6D4F6AB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7;p6">
            <a:extLst>
              <a:ext uri="{FF2B5EF4-FFF2-40B4-BE49-F238E27FC236}">
                <a16:creationId xmlns:a16="http://schemas.microsoft.com/office/drawing/2014/main" id="{BD3A9C5B-E767-D98E-02F2-DFBE39C45148}"/>
              </a:ext>
            </a:extLst>
          </p:cNvPr>
          <p:cNvSpPr txBox="1"/>
          <p:nvPr/>
        </p:nvSpPr>
        <p:spPr>
          <a:xfrm>
            <a:off x="780427" y="-230039"/>
            <a:ext cx="1011371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Références</a:t>
            </a:r>
            <a:endParaRPr lang="fr-FR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4480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9;p1">
            <a:extLst>
              <a:ext uri="{FF2B5EF4-FFF2-40B4-BE49-F238E27FC236}">
                <a16:creationId xmlns:a16="http://schemas.microsoft.com/office/drawing/2014/main" id="{F3BF9D4F-B17F-320D-3C8D-90DD1A5A2EA8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3" name="Google Shape;60;p1">
              <a:extLst>
                <a:ext uri="{FF2B5EF4-FFF2-40B4-BE49-F238E27FC236}">
                  <a16:creationId xmlns:a16="http://schemas.microsoft.com/office/drawing/2014/main" id="{E1EEDAE4-EE3E-C146-BA5D-27A3EB33006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" name="Google Shape;61;p1" descr="image2.png">
              <a:extLst>
                <a:ext uri="{FF2B5EF4-FFF2-40B4-BE49-F238E27FC236}">
                  <a16:creationId xmlns:a16="http://schemas.microsoft.com/office/drawing/2014/main" id="{F27B328D-49D1-3C09-40ED-9E6BC918E85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35" name="Google Shape;135;p8" descr="Image 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1113" y="3148635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2611179" y="3136257"/>
            <a:ext cx="9239272" cy="7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53</a:t>
            </a:fld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65100" y="6283412"/>
            <a:ext cx="1087675" cy="3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441185"/>
            <a:ext cx="909678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Authentification avec </a:t>
            </a:r>
            <a:r>
              <a:rPr lang="fr-FR" sz="5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Breeze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826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E47A07D5-770F-5479-7CB3-F4E3F86B453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6C40275C-6FCE-C16D-CE7D-C53033EF172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054754A4-FE39-EEBD-0515-B5569C2F83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5304" y="759532"/>
            <a:ext cx="11916696" cy="60984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 err="1">
                <a:latin typeface="Arial"/>
                <a:cs typeface="Arial"/>
              </a:rPr>
              <a:t>Laravel</a:t>
            </a:r>
            <a:r>
              <a:rPr lang="fr-FR" sz="2400" dirty="0">
                <a:latin typeface="Arial"/>
                <a:cs typeface="Arial"/>
              </a:rPr>
              <a:t> Breeze est un package qui implémente les fonctionnalités d'</a:t>
            </a:r>
            <a:r>
              <a:rPr lang="fr-FR" sz="2400" dirty="0" err="1">
                <a:latin typeface="Arial"/>
                <a:cs typeface="Arial"/>
              </a:rPr>
              <a:t>authentication</a:t>
            </a:r>
            <a:r>
              <a:rPr lang="fr-FR" sz="2400" dirty="0">
                <a:latin typeface="Arial"/>
                <a:cs typeface="Arial"/>
              </a:rPr>
              <a:t> de </a:t>
            </a:r>
            <a:r>
              <a:rPr lang="fr-FR" sz="2400" dirty="0" err="1">
                <a:latin typeface="Arial"/>
                <a:cs typeface="Arial"/>
              </a:rPr>
              <a:t>Laravel</a:t>
            </a:r>
            <a:r>
              <a:rPr lang="fr-FR" sz="2400" dirty="0">
                <a:latin typeface="Arial"/>
                <a:cs typeface="Arial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Il met en place les routes, les contrôleurs et les vues pour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Enregistrer un nouvel utilisateur avec un nom, une adresse email et un mot de passe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Connecter un utilisateur avec une adresse email et un mot de passe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Récupérer le mot de passe d'un utilisateur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Vérifier l'adresse email d'un utilisateur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400" dirty="0">
                <a:latin typeface="Arial"/>
                <a:cs typeface="Arial"/>
              </a:rPr>
              <a:t>Déconnecter un utilisateur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D752F726-12B8-126A-D4B7-109D1392CF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B890CAA9-EBB1-49C4-0A0B-D7DE4EAF322E}"/>
              </a:ext>
            </a:extLst>
          </p:cNvPr>
          <p:cNvSpPr txBox="1"/>
          <p:nvPr/>
        </p:nvSpPr>
        <p:spPr>
          <a:xfrm>
            <a:off x="585529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Introduction 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54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59;p1">
            <a:extLst>
              <a:ext uri="{FF2B5EF4-FFF2-40B4-BE49-F238E27FC236}">
                <a16:creationId xmlns:a16="http://schemas.microsoft.com/office/drawing/2014/main" id="{E47A07D5-770F-5479-7CB3-F4E3F86B4535}"/>
              </a:ext>
            </a:extLst>
          </p:cNvPr>
          <p:cNvGrpSpPr/>
          <p:nvPr/>
        </p:nvGrpSpPr>
        <p:grpSpPr>
          <a:xfrm>
            <a:off x="0" y="0"/>
            <a:ext cx="12504712" cy="6858000"/>
            <a:chOff x="0" y="0"/>
            <a:chExt cx="12192000" cy="6858000"/>
          </a:xfrm>
        </p:grpSpPr>
        <p:sp>
          <p:nvSpPr>
            <p:cNvPr id="6" name="Google Shape;60;p1">
              <a:extLst>
                <a:ext uri="{FF2B5EF4-FFF2-40B4-BE49-F238E27FC236}">
                  <a16:creationId xmlns:a16="http://schemas.microsoft.com/office/drawing/2014/main" id="{6C40275C-6FCE-C16D-CE7D-C53033EF172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tl"/>
            </a:blip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" name="Google Shape;61;p1" descr="image2.png">
              <a:extLst>
                <a:ext uri="{FF2B5EF4-FFF2-40B4-BE49-F238E27FC236}">
                  <a16:creationId xmlns:a16="http://schemas.microsoft.com/office/drawing/2014/main" id="{054754A4-FE39-EEBD-0515-B5569C2F839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75304" y="759532"/>
            <a:ext cx="11916696" cy="60984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 dirty="0">
                <a:latin typeface="Arial"/>
                <a:cs typeface="Arial"/>
              </a:rPr>
              <a:t>Installer </a:t>
            </a:r>
            <a:r>
              <a:rPr lang="fr-FR" sz="2400" dirty="0" err="1">
                <a:latin typeface="Arial"/>
                <a:cs typeface="Arial"/>
              </a:rPr>
              <a:t>Laravel</a:t>
            </a:r>
            <a:r>
              <a:rPr lang="fr-FR" sz="2400" dirty="0">
                <a:latin typeface="Arial"/>
                <a:cs typeface="Arial"/>
              </a:rPr>
              <a:t> Breeze dans un projet </a:t>
            </a:r>
            <a:r>
              <a:rPr lang="fr-FR" sz="2400" dirty="0" err="1">
                <a:latin typeface="Arial"/>
                <a:cs typeface="Arial"/>
              </a:rPr>
              <a:t>Laravel</a:t>
            </a:r>
            <a:r>
              <a:rPr lang="fr-FR" sz="2400" dirty="0">
                <a:latin typeface="Arial"/>
                <a:cs typeface="Arial"/>
              </a:rPr>
              <a:t>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sz="2400" b="1" dirty="0">
                <a:latin typeface="Arial"/>
                <a:cs typeface="Arial"/>
              </a:rPr>
              <a:t>composer </a:t>
            </a:r>
            <a:r>
              <a:rPr lang="fr-FR" sz="2400" b="1" dirty="0" err="1">
                <a:latin typeface="Arial"/>
                <a:cs typeface="Arial"/>
              </a:rPr>
              <a:t>require</a:t>
            </a:r>
            <a:r>
              <a:rPr lang="fr-FR" sz="2400" b="1" dirty="0">
                <a:latin typeface="Arial"/>
                <a:cs typeface="Arial"/>
              </a:rPr>
              <a:t> </a:t>
            </a:r>
            <a:r>
              <a:rPr lang="fr-FR" sz="2400" b="1" dirty="0" err="1">
                <a:latin typeface="Arial"/>
                <a:cs typeface="Arial"/>
              </a:rPr>
              <a:t>laravel</a:t>
            </a:r>
            <a:r>
              <a:rPr lang="fr-FR" sz="2400" b="1" dirty="0">
                <a:latin typeface="Arial"/>
                <a:cs typeface="Arial"/>
              </a:rPr>
              <a:t>/</a:t>
            </a:r>
            <a:r>
              <a:rPr lang="fr-FR" sz="2400" b="1" dirty="0" err="1">
                <a:latin typeface="Arial"/>
                <a:cs typeface="Arial"/>
              </a:rPr>
              <a:t>breeze</a:t>
            </a:r>
            <a:r>
              <a:rPr lang="fr-FR" sz="2400" b="1" dirty="0">
                <a:latin typeface="Arial"/>
                <a:cs typeface="Arial"/>
              </a:rPr>
              <a:t> -dev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2400">
                <a:latin typeface="Arial"/>
                <a:cs typeface="Arial"/>
              </a:rPr>
              <a:t> Installer </a:t>
            </a:r>
            <a:r>
              <a:rPr lang="fr-FR" sz="2400" dirty="0">
                <a:latin typeface="Arial"/>
                <a:cs typeface="Arial"/>
              </a:rPr>
              <a:t>les dépendances JavaScript et les fichiers de vues nécessaires pour gérer l'authentification: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fr-FR" sz="2400" b="1" dirty="0" err="1">
                <a:latin typeface="Arial"/>
                <a:cs typeface="Arial"/>
              </a:rPr>
              <a:t>php</a:t>
            </a:r>
            <a:r>
              <a:rPr lang="fr-FR" sz="2400" b="1" dirty="0">
                <a:latin typeface="Arial"/>
                <a:cs typeface="Arial"/>
              </a:rPr>
              <a:t> artisan </a:t>
            </a:r>
            <a:r>
              <a:rPr lang="fr-FR" sz="2400" b="1" dirty="0" err="1">
                <a:latin typeface="Arial"/>
                <a:cs typeface="Arial"/>
              </a:rPr>
              <a:t>breeze:install</a:t>
            </a:r>
            <a:endParaRPr lang="fr-FR" sz="2400" b="1" dirty="0">
              <a:latin typeface="Arial"/>
              <a:cs typeface="Arial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fr-FR" sz="2400" b="0" i="0" dirty="0">
                <a:solidFill>
                  <a:srgbClr val="212529"/>
                </a:solidFill>
                <a:effectLst/>
                <a:latin typeface="+mj-lt"/>
                <a:sym typeface="Wingdings" panose="05000000000000000000" pitchFamily="2" charset="2"/>
              </a:rPr>
              <a:t> </a:t>
            </a:r>
            <a:r>
              <a:rPr lang="fr-FR" sz="2400" b="1" i="0" dirty="0">
                <a:solidFill>
                  <a:srgbClr val="FF0000"/>
                </a:solidFill>
                <a:effectLst/>
                <a:latin typeface="+mj-lt"/>
              </a:rPr>
              <a:t>Cette commande installe les contrôleurs, les vues, les routes et d'autres ressources de Breeze pour l'authentification des utilisateurs.</a:t>
            </a:r>
            <a:endParaRPr lang="fr-FR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8" name="Google Shape;116;p6">
            <a:extLst>
              <a:ext uri="{FF2B5EF4-FFF2-40B4-BE49-F238E27FC236}">
                <a16:creationId xmlns:a16="http://schemas.microsoft.com/office/drawing/2014/main" id="{D752F726-12B8-126A-D4B7-109D1392CF7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42853"/>
            <a:ext cx="780427" cy="5797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7;p6">
            <a:extLst>
              <a:ext uri="{FF2B5EF4-FFF2-40B4-BE49-F238E27FC236}">
                <a16:creationId xmlns:a16="http://schemas.microsoft.com/office/drawing/2014/main" id="{B890CAA9-EBB1-49C4-0A0B-D7DE4EAF322E}"/>
              </a:ext>
            </a:extLst>
          </p:cNvPr>
          <p:cNvSpPr txBox="1"/>
          <p:nvPr/>
        </p:nvSpPr>
        <p:spPr>
          <a:xfrm>
            <a:off x="571461" y="-2857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6">
            <a:extLst>
              <a:ext uri="{FF2B5EF4-FFF2-40B4-BE49-F238E27FC236}">
                <a16:creationId xmlns:a16="http://schemas.microsoft.com/office/drawing/2014/main" id="{EAFBD7A6-11A9-52C1-BD0F-B2F5C0518508}"/>
              </a:ext>
            </a:extLst>
          </p:cNvPr>
          <p:cNvSpPr txBox="1"/>
          <p:nvPr/>
        </p:nvSpPr>
        <p:spPr>
          <a:xfrm>
            <a:off x="723861" y="-133376"/>
            <a:ext cx="140208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fr-FR" sz="3600" b="1" dirty="0">
                <a:solidFill>
                  <a:schemeClr val="dk1"/>
                </a:solidFill>
              </a:rPr>
              <a:t>Breeze: Installation&amp; configuration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26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/>
          <p:nvPr/>
        </p:nvSpPr>
        <p:spPr>
          <a:xfrm>
            <a:off x="0" y="-28242"/>
            <a:ext cx="12192000" cy="6886242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345203" y="22220"/>
            <a:ext cx="2832470" cy="194913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"/>
          <p:cNvSpPr txBox="1"/>
          <p:nvPr/>
        </p:nvSpPr>
        <p:spPr>
          <a:xfrm>
            <a:off x="1166213" y="3025687"/>
            <a:ext cx="9096781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Exemples de fonctionnalités </a:t>
            </a:r>
            <a:r>
              <a:rPr lang="fr-FR" sz="54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Laravel</a:t>
            </a:r>
            <a:r>
              <a:rPr lang="fr-FR" sz="5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Breeze </a:t>
            </a:r>
            <a:endParaRPr sz="5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215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7553</TotalTime>
  <Words>2319</Words>
  <Application>Microsoft Office PowerPoint</Application>
  <PresentationFormat>Grand écran</PresentationFormat>
  <Paragraphs>318</Paragraphs>
  <Slides>53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Middleware auth </vt:lpstr>
      <vt:lpstr>Présentation PowerPoint</vt:lpstr>
      <vt:lpstr>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bettaieb lamjed</dc:creator>
  <cp:lastModifiedBy>سميّة Soumaya</cp:lastModifiedBy>
  <cp:revision>278</cp:revision>
  <dcterms:created xsi:type="dcterms:W3CDTF">2019-12-23T07:08:45Z</dcterms:created>
  <dcterms:modified xsi:type="dcterms:W3CDTF">2023-10-13T07:46:12Z</dcterms:modified>
</cp:coreProperties>
</file>