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2" r:id="rId16"/>
    <p:sldId id="290" r:id="rId17"/>
    <p:sldId id="289" r:id="rId18"/>
    <p:sldId id="293" r:id="rId19"/>
    <p:sldId id="274" r:id="rId20"/>
    <p:sldId id="273" r:id="rId21"/>
    <p:sldId id="271" r:id="rId22"/>
    <p:sldId id="291" r:id="rId23"/>
    <p:sldId id="294" r:id="rId24"/>
    <p:sldId id="284" r:id="rId25"/>
    <p:sldId id="272" r:id="rId26"/>
    <p:sldId id="279" r:id="rId27"/>
    <p:sldId id="280" r:id="rId28"/>
    <p:sldId id="281" r:id="rId29"/>
    <p:sldId id="282" r:id="rId30"/>
    <p:sldId id="283" r:id="rId31"/>
    <p:sldId id="286" r:id="rId32"/>
    <p:sldId id="287" r:id="rId33"/>
    <p:sldId id="285" r:id="rId34"/>
    <p:sldId id="288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cmZjrrDqGSaQJC8iJJTVPEdK2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4F7733-E62E-4467-9194-2F1B18A956DE}">
  <a:tblStyle styleId="{954F7733-E62E-4467-9194-2F1B18A956D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93" autoAdjust="0"/>
  </p:normalViewPr>
  <p:slideViewPr>
    <p:cSldViewPr snapToGrid="0">
      <p:cViewPr varScale="1">
        <p:scale>
          <a:sx n="46" d="100"/>
          <a:sy n="46" d="100"/>
        </p:scale>
        <p:origin x="16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5607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Logo EUR-ACE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5290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63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008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239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ed1aae5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ed1aae5ad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578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663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701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271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57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002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14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61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869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https://aglowiditsolutions.com/blog/laravel-vs-symfony/</a:t>
            </a:r>
            <a:endParaRPr dirty="0"/>
          </a:p>
        </p:txBody>
      </p:sp>
      <p:sp>
        <p:nvSpPr>
          <p:cNvPr id="227" name="Google Shape;2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095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098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L’utilisation de classes bien identifiées, dont chacune a un rôle précis, pilotées par des interfaces claires, dopées par l’injection de dépendances : tout cela crée un code élégant, efficace, lisible, facile à maintenir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i="1" dirty="0"/>
              <a:t>L’injection de dépendance est destinée à éviter de rendre les classes dépendantes et de privilégier une liaison dynamique plutôt que statique. Le résultat est un code plus lisible, plus facile à maintenir et à tester. 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835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Filmfed.com</a:t>
            </a:r>
            <a:endParaRPr/>
          </a:p>
        </p:txBody>
      </p:sp>
      <p:sp>
        <p:nvSpPr>
          <p:cNvPr id="201" name="Google Shape;201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098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7" name="Google Shape;267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fr-FR" dirty="0"/>
              <a:t>https://dev.to/patelparixit07/laravel-request-lifecycle-195</a:t>
            </a:r>
            <a:r>
              <a:rPr lang="fr-FR" baseline="30000" dirty="0"/>
              <a:t>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important</a:t>
            </a:r>
            <a:endParaRPr dirty="0"/>
          </a:p>
        </p:txBody>
      </p:sp>
      <p:sp>
        <p:nvSpPr>
          <p:cNvPr id="268" name="Google Shape;268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625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 la demande entrante est envoyée au noyau </a:t>
            </a:r>
            <a:endParaRPr dirty="0"/>
          </a:p>
        </p:txBody>
      </p:sp>
      <p:sp>
        <p:nvSpPr>
          <p:cNvPr id="279" name="Google Shape;279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0145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7" name="Google Shape;287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One of the </a:t>
            </a:r>
            <a:r>
              <a:rPr lang="fr-FR" dirty="0" err="1"/>
              <a:t>most</a:t>
            </a:r>
            <a:r>
              <a:rPr lang="fr-FR" dirty="0"/>
              <a:t> important Kernels </a:t>
            </a:r>
            <a:r>
              <a:rPr lang="fr-FR" dirty="0" err="1"/>
              <a:t>bootstrapping</a:t>
            </a:r>
            <a:r>
              <a:rPr lang="fr-FR" dirty="0"/>
              <a:t> actions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Laravel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lifecycle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the Service Providers for the app.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Providers constituent l'aspect le plus important du processus départ  du cycle de vie des requêtes </a:t>
            </a:r>
            <a:r>
              <a:rPr lang="fr-FR" dirty="0" err="1"/>
              <a:t>Laravel</a:t>
            </a:r>
            <a:r>
              <a:rPr lang="fr-FR" dirty="0"/>
              <a:t>, car ils lancent et configurent un grand nombre de fonctionnalités fournies par le </a:t>
            </a:r>
            <a:r>
              <a:rPr lang="fr-FR" dirty="0" err="1"/>
              <a:t>framework</a:t>
            </a:r>
            <a:r>
              <a:rPr lang="fr-FR" dirty="0"/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8" name="Google Shape;288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29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 err="1"/>
              <a:t>Routing</a:t>
            </a:r>
            <a:r>
              <a:rPr lang="fr-FR" dirty="0"/>
              <a:t> c’est  un des  plus importants  provider  démarré de votre application est le App\Providers\</a:t>
            </a:r>
            <a:r>
              <a:rPr lang="fr-FR" dirty="0" err="1"/>
              <a:t>RouteServiceProvider</a:t>
            </a:r>
            <a:r>
              <a:rPr lang="fr-FR" dirty="0"/>
              <a:t>. 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Ce Provider charge les fichiers de route contenus dans le répertoire routes de votre application.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Une fois que l'application a été lancée et que tous les Providers ont été enregistrés, la demande est transmise au routeur pour être distribuée. Le routeur répartira la demande vers une route ou un contrôleur</a:t>
            </a:r>
            <a:endParaRPr dirty="0"/>
          </a:p>
        </p:txBody>
      </p:sp>
      <p:sp>
        <p:nvSpPr>
          <p:cNvPr id="298" name="Google Shape;298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720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6" name="Google Shape;306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dirty="0"/>
              <a:t>Et la dernière étape du cycle de vie des requêtes </a:t>
            </a:r>
            <a:r>
              <a:rPr lang="fr-FR" dirty="0" err="1"/>
              <a:t>Laravel</a:t>
            </a:r>
            <a:r>
              <a:rPr lang="fr-FR" dirty="0"/>
              <a:t> est le renvoi d'une réponse. Toutes les routes et tous les contrôleurs doivent fournir une réponse qui doit être renvoyée au navigateur de l'utilisateur. </a:t>
            </a:r>
            <a:r>
              <a:rPr lang="fr-FR" dirty="0" err="1"/>
              <a:t>Laravel</a:t>
            </a:r>
            <a:r>
              <a:rPr lang="fr-FR" dirty="0"/>
              <a:t> fournit plusieurs façons différentes de renvoyer des réponses.</a:t>
            </a:r>
            <a:endParaRPr dirty="0"/>
          </a:p>
        </p:txBody>
      </p:sp>
      <p:sp>
        <p:nvSpPr>
          <p:cNvPr id="307" name="Google Shape;307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96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244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1105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1771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1567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636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041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45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07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9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39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44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400"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000"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400"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000"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11089821" y="6308101"/>
            <a:ext cx="26398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1003388" y="6400415"/>
            <a:ext cx="350413" cy="276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ymfony.com/components/HttpKernel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symfony.com/components/Cache" TargetMode="External"/><Relationship Id="rId7" Type="http://schemas.openxmlformats.org/officeDocument/2006/relationships/hyperlink" Target="https://symfony.com/components/HttpFoundation" TargetMode="External"/><Relationship Id="rId12" Type="http://schemas.openxmlformats.org/officeDocument/2006/relationships/hyperlink" Target="https://symfony.com/components/Routing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ymfony.com/components/Finder" TargetMode="External"/><Relationship Id="rId11" Type="http://schemas.openxmlformats.org/officeDocument/2006/relationships/hyperlink" Target="https://symfony.com/components/Process" TargetMode="External"/><Relationship Id="rId5" Type="http://schemas.openxmlformats.org/officeDocument/2006/relationships/hyperlink" Target="https://symfony.com/components/ErrorHandler" TargetMode="External"/><Relationship Id="rId15" Type="http://schemas.openxmlformats.org/officeDocument/2006/relationships/image" Target="../media/image23.png"/><Relationship Id="rId10" Type="http://schemas.openxmlformats.org/officeDocument/2006/relationships/hyperlink" Target="https://symfony.com/components/Polyfill%20Intl%20ICU" TargetMode="External"/><Relationship Id="rId4" Type="http://schemas.openxmlformats.org/officeDocument/2006/relationships/hyperlink" Target="https://symfony.com/components/Console" TargetMode="External"/><Relationship Id="rId9" Type="http://schemas.openxmlformats.org/officeDocument/2006/relationships/hyperlink" Target="https://symfony.com/components/Mime" TargetMode="External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7" name="Google Shape;6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68;p1" descr="image2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31349" y="5703304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" descr="Image 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2681" y="5707210"/>
            <a:ext cx="1943102" cy="87630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>
            <a:spLocks noGrp="1"/>
          </p:cNvSpPr>
          <p:nvPr>
            <p:ph type="subTitle" idx="4294967295"/>
          </p:nvPr>
        </p:nvSpPr>
        <p:spPr>
          <a:xfrm>
            <a:off x="-8" y="2584049"/>
            <a:ext cx="121920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au Framework Laravel </a:t>
            </a:r>
            <a:r>
              <a:rPr lang="fr-FR" sz="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sz="6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" descr="C:\Users\faten\Desktop\CA-19\EURAC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67808" y="589841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 descr="C:\Users\faten\Desktop\CA-19\C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92144" y="5857579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4062050" y="4933075"/>
            <a:ext cx="4832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latin typeface="Calibri"/>
                <a:ea typeface="Calibri"/>
                <a:cs typeface="Calibri"/>
                <a:sym typeface="Calibri"/>
              </a:rPr>
              <a:t>Année </a:t>
            </a:r>
            <a:r>
              <a:rPr lang="fr-FR" sz="1900" dirty="0" err="1">
                <a:latin typeface="Calibri"/>
                <a:ea typeface="Calibri"/>
                <a:cs typeface="Calibri"/>
                <a:sym typeface="Calibri"/>
              </a:rPr>
              <a:t>Universiatire</a:t>
            </a:r>
            <a:r>
              <a:rPr lang="fr-FR" sz="1900" dirty="0">
                <a:latin typeface="Calibri"/>
                <a:ea typeface="Calibri"/>
                <a:cs typeface="Calibri"/>
                <a:sym typeface="Calibri"/>
              </a:rPr>
              <a:t> :2023/2024</a:t>
            </a:r>
            <a:endParaRPr sz="19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1342232" y="2444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1">
                <a:solidFill>
                  <a:srgbClr val="000000"/>
                </a:solidFill>
              </a:rPr>
              <a:t>les Frameworks PHP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11089821" y="6404292"/>
            <a:ext cx="324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2701" y="2014539"/>
            <a:ext cx="8094663" cy="37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52525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/>
              <a:t>L</a:t>
            </a:r>
            <a:r>
              <a:rPr lang="fr-FR" b="1">
                <a:solidFill>
                  <a:srgbClr val="000000"/>
                </a:solidFill>
              </a:rPr>
              <a:t>es Frameworks PHP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fr-FR" sz="3200" dirty="0"/>
              <a:t>Alternative des </a:t>
            </a:r>
            <a:r>
              <a:rPr lang="fr-FR" sz="3200" dirty="0" err="1"/>
              <a:t>frameworks</a:t>
            </a:r>
            <a:r>
              <a:rPr lang="fr-FR" sz="3200" dirty="0"/>
              <a:t> (ici PHP) : </a:t>
            </a:r>
            <a:endParaRPr sz="32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plus flexibles</a:t>
            </a:r>
            <a:endParaRPr sz="32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plus modulables</a:t>
            </a:r>
            <a:endParaRPr sz="3200" dirty="0"/>
          </a:p>
          <a:p>
            <a: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MAIS nécessitent de solides connaissances en programmation</a:t>
            </a:r>
            <a:endParaRPr sz="3200" dirty="0"/>
          </a:p>
          <a:p>
            <a: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fr-FR" sz="3200" dirty="0"/>
              <a:t>Les plus connus :Laravel, </a:t>
            </a:r>
            <a:r>
              <a:rPr lang="fr-FR" sz="3200" dirty="0" err="1"/>
              <a:t>symfony</a:t>
            </a:r>
            <a:r>
              <a:rPr lang="fr-FR" sz="3200" dirty="0"/>
              <a:t>, </a:t>
            </a:r>
            <a:r>
              <a:rPr lang="fr-FR" sz="3200" dirty="0" err="1"/>
              <a:t>CodeIgniter</a:t>
            </a:r>
            <a:endParaRPr sz="32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32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3200"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32400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238250" y="2936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/>
              <a:t>Symfony VS Laravel vs CodeIgniter 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11403437" y="6212009"/>
            <a:ext cx="3504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7850" y="2060575"/>
            <a:ext cx="8572500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ed1aae5ad_0_0"/>
          <p:cNvSpPr txBox="1">
            <a:spLocks noGrp="1"/>
          </p:cNvSpPr>
          <p:nvPr>
            <p:ph type="body" idx="1"/>
          </p:nvPr>
        </p:nvSpPr>
        <p:spPr>
          <a:xfrm>
            <a:off x="838200" y="667775"/>
            <a:ext cx="10515600" cy="43512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50" dirty="0" err="1">
                <a:solidFill>
                  <a:srgbClr val="4646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fr-FR" sz="1850" dirty="0">
                <a:solidFill>
                  <a:srgbClr val="4646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s’est établi en quelques années au sommet de l’usage des </a:t>
            </a:r>
            <a:r>
              <a:rPr lang="fr-FR" sz="1850" dirty="0" err="1">
                <a:solidFill>
                  <a:srgbClr val="4646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frameworks</a:t>
            </a:r>
            <a:r>
              <a:rPr lang="fr-FR" sz="1850" dirty="0">
                <a:solidFill>
                  <a:srgbClr val="46464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PHP.</a:t>
            </a:r>
            <a:endParaRPr sz="3500" dirty="0"/>
          </a:p>
        </p:txBody>
      </p:sp>
      <p:sp>
        <p:nvSpPr>
          <p:cNvPr id="171" name="Google Shape;171;g13ed1aae5ad_0_0"/>
          <p:cNvSpPr txBox="1">
            <a:spLocks noGrp="1"/>
          </p:cNvSpPr>
          <p:nvPr>
            <p:ph type="sldNum" idx="12"/>
          </p:nvPr>
        </p:nvSpPr>
        <p:spPr>
          <a:xfrm>
            <a:off x="11003388" y="6400415"/>
            <a:ext cx="350400" cy="2769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5C982F-A03F-482F-9F1E-E151500A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87" y="1633537"/>
            <a:ext cx="10636301" cy="45566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1266825" y="250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/>
              <a:t>Symfony VS Laravel vs CodeIgniter 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sldNum" idx="12"/>
          </p:nvPr>
        </p:nvSpPr>
        <p:spPr>
          <a:xfrm>
            <a:off x="11607218" y="6252656"/>
            <a:ext cx="3504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9469824" y="6422529"/>
            <a:ext cx="610447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Google trends</a:t>
            </a:r>
            <a:endParaRPr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787B3C-1EB4-46EC-8F9A-BB26FD2F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222246"/>
            <a:ext cx="9227076" cy="529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1266825" y="2508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/>
              <a:t>Symfony VS Laravel vs CodeIgniter 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sldNum" idx="12"/>
          </p:nvPr>
        </p:nvSpPr>
        <p:spPr>
          <a:xfrm>
            <a:off x="11607218" y="6252656"/>
            <a:ext cx="3504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9469824" y="6422529"/>
            <a:ext cx="610447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Google trends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6BC383-70E6-41F2-BC07-8D0AC986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1217601"/>
            <a:ext cx="9139271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03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1238250" y="272732"/>
            <a:ext cx="4641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sz="4000" b="1" dirty="0"/>
              <a:t>Symfony VS </a:t>
            </a:r>
            <a:r>
              <a:rPr lang="fr-FR" sz="4000" b="1" dirty="0" err="1"/>
              <a:t>Laravel</a:t>
            </a:r>
            <a:endParaRPr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au 3">
            <a:extLst>
              <a:ext uri="{FF2B5EF4-FFF2-40B4-BE49-F238E27FC236}">
                <a16:creationId xmlns:a16="http://schemas.microsoft.com/office/drawing/2014/main" id="{5BB79A7B-C8A2-77B2-BC0F-65C5FDBC0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48196"/>
              </p:ext>
            </p:extLst>
          </p:nvPr>
        </p:nvGraphicFramePr>
        <p:xfrm>
          <a:off x="314633" y="1222566"/>
          <a:ext cx="11562734" cy="4668955"/>
        </p:xfrm>
        <a:graphic>
          <a:graphicData uri="http://schemas.openxmlformats.org/drawingml/2006/table">
            <a:tbl>
              <a:tblPr firstRow="1" bandRow="1">
                <a:tableStyleId>{954F7733-E62E-4467-9194-2F1B18A956DE}</a:tableStyleId>
              </a:tblPr>
              <a:tblGrid>
                <a:gridCol w="2731303">
                  <a:extLst>
                    <a:ext uri="{9D8B030D-6E8A-4147-A177-3AD203B41FA5}">
                      <a16:colId xmlns:a16="http://schemas.microsoft.com/office/drawing/2014/main" val="2227120991"/>
                    </a:ext>
                  </a:extLst>
                </a:gridCol>
                <a:gridCol w="4472758">
                  <a:extLst>
                    <a:ext uri="{9D8B030D-6E8A-4147-A177-3AD203B41FA5}">
                      <a16:colId xmlns:a16="http://schemas.microsoft.com/office/drawing/2014/main" val="491776402"/>
                    </a:ext>
                  </a:extLst>
                </a:gridCol>
                <a:gridCol w="4358673">
                  <a:extLst>
                    <a:ext uri="{9D8B030D-6E8A-4147-A177-3AD203B41FA5}">
                      <a16:colId xmlns:a16="http://schemas.microsoft.com/office/drawing/2014/main" val="1488503673"/>
                    </a:ext>
                  </a:extLst>
                </a:gridCol>
              </a:tblGrid>
              <a:tr h="402604">
                <a:tc>
                  <a:txBody>
                    <a:bodyPr/>
                    <a:lstStyle/>
                    <a:p>
                      <a:endParaRPr lang="fr-FR"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Symfony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Laravel</a:t>
                      </a: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58306"/>
                  </a:ext>
                </a:extLst>
              </a:tr>
              <a:tr h="1543699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Modularité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 </a:t>
                      </a: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offrant une modularité plus fine-grain grâce à sa base de composants et à son système de bundles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 Moins modulaire que </a:t>
                      </a:r>
                      <a:r>
                        <a:rPr lang="fr-FR" sz="16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symfony</a:t>
                      </a: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Arial"/>
                        </a:rPr>
                        <a:t>   </a:t>
                      </a:r>
                      <a:endParaRPr lang="fr-FR"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60288"/>
                  </a:ext>
                </a:extLst>
              </a:tr>
              <a:tr h="549005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Doctrine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cs typeface="Calibri"/>
                          <a:sym typeface="Calibri"/>
                        </a:rPr>
                        <a:t>Eloquant</a:t>
                      </a:r>
                      <a:endParaRPr lang="fr-FR"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296402"/>
                  </a:ext>
                </a:extLst>
              </a:tr>
              <a:tr h="1185438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Migrations de bases de données</a:t>
                      </a:r>
                      <a:endParaRPr lang="fr-FR"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Migrations automatiques de bases de données </a:t>
                      </a:r>
                      <a:endParaRPr lang="fr-FR"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Migrations manuelles de bases de données </a:t>
                      </a:r>
                      <a:endParaRPr lang="fr-FR"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160"/>
                  </a:ext>
                </a:extLst>
              </a:tr>
              <a:tr h="988209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Popularité</a:t>
                      </a:r>
                      <a:endParaRPr lang="fr-FR" sz="1600" b="1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Moins populaire (33 000 sites Web construits sur Symfony)</a:t>
                      </a:r>
                      <a:endParaRPr lang="fr-FR"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Très populaire (plus de 1 million de sites Web construits sur </a:t>
                      </a:r>
                      <a:r>
                        <a:rPr lang="fr-FR" sz="16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Laravel</a:t>
                      </a:r>
                      <a:r>
                        <a:rPr lang="fr-FR" sz="16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Arial"/>
                          <a:cs typeface="Calibri"/>
                          <a:sym typeface="Arial"/>
                        </a:rPr>
                        <a:t>)</a:t>
                      </a:r>
                      <a:endParaRPr lang="fr-FR" sz="1600" b="0" i="0" u="none" strike="noStrike" cap="none" dirty="0">
                        <a:solidFill>
                          <a:srgbClr val="000000"/>
                        </a:solidFill>
                        <a:latin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97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45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1238250" y="272732"/>
            <a:ext cx="4641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sz="4000" b="1" dirty="0"/>
              <a:t>Symfony VS </a:t>
            </a:r>
            <a:r>
              <a:rPr lang="fr-FR" sz="4000" b="1" dirty="0" err="1"/>
              <a:t>Laravel</a:t>
            </a:r>
            <a:endParaRPr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32400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50643C-A388-7040-C40B-7BD3F675A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54" y="1454928"/>
            <a:ext cx="6165391" cy="26443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6E6D53-B7EE-3E45-5C39-4419EFAB6C2B}"/>
              </a:ext>
            </a:extLst>
          </p:cNvPr>
          <p:cNvSpPr txBox="1"/>
          <p:nvPr/>
        </p:nvSpPr>
        <p:spPr>
          <a:xfrm>
            <a:off x="334560" y="4000540"/>
            <a:ext cx="10755261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 err="1">
                <a:latin typeface="Calibri"/>
                <a:cs typeface="Calibri"/>
                <a:sym typeface="Calibri"/>
              </a:rPr>
              <a:t>Laravel</a:t>
            </a:r>
            <a:r>
              <a:rPr lang="fr-FR" sz="2400" b="1" dirty="0">
                <a:latin typeface="Calibri"/>
                <a:cs typeface="Calibri"/>
                <a:sym typeface="Calibri"/>
              </a:rPr>
              <a:t> </a:t>
            </a:r>
            <a:r>
              <a:rPr lang="fr-FR" sz="2400" dirty="0">
                <a:latin typeface="Calibri"/>
                <a:cs typeface="Calibri"/>
                <a:sym typeface="Calibri"/>
              </a:rPr>
              <a:t>est le choix d'un développeur Web qui souhaite développer un site Web professionnel avec un développement rapide  pour des applications de taille moyenne et performantes. 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>
                <a:latin typeface="Calibri"/>
                <a:cs typeface="Calibri"/>
                <a:sym typeface="Calibri"/>
              </a:rPr>
              <a:t>Symfony </a:t>
            </a:r>
            <a:r>
              <a:rPr lang="fr-FR" sz="2400" dirty="0">
                <a:latin typeface="Calibri"/>
                <a:cs typeface="Calibri"/>
                <a:sym typeface="Calibri"/>
              </a:rPr>
              <a:t>est idéal pour créer des sites Web complexes et de grandes applications Web avec une performance optimisée. </a:t>
            </a:r>
          </a:p>
        </p:txBody>
      </p:sp>
    </p:spTree>
    <p:extLst>
      <p:ext uri="{BB962C8B-B14F-4D97-AF65-F5344CB8AC3E}">
        <p14:creationId xmlns:p14="http://schemas.microsoft.com/office/powerpoint/2010/main" val="303880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41809-A256-4F62-8C6F-C630CC7C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D15203-1309-44CA-ADCC-F6072ABD5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A51310-C82D-46DE-B204-F2E7C98333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77F725-1A97-4B07-A14B-E5DC09C88D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t="1917" r="6309"/>
          <a:stretch/>
        </p:blipFill>
        <p:spPr>
          <a:xfrm>
            <a:off x="1163782" y="681036"/>
            <a:ext cx="9926039" cy="56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4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>
            <a:off x="1881189" y="1500189"/>
            <a:ext cx="807243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659607" y="1335194"/>
            <a:ext cx="10515599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q"/>
            </a:pPr>
            <a:r>
              <a:rPr lang="fr-FR" sz="36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r>
              <a:rPr lang="fr-FR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été créé par </a:t>
            </a:r>
            <a:r>
              <a:rPr lang="fr-FR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Taylor </a:t>
            </a:r>
            <a:r>
              <a:rPr lang="fr-FR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Otwell</a:t>
            </a:r>
            <a:r>
              <a:rPr lang="fr-FR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fr-FR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fr-FR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juin 2011</a:t>
            </a:r>
            <a:r>
              <a:rPr lang="fr-FR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q"/>
            </a:pPr>
            <a:r>
              <a:rPr lang="fr-FR" sz="3600" b="1" dirty="0">
                <a:latin typeface="Calibri"/>
                <a:cs typeface="Calibri"/>
                <a:sym typeface="Calibri"/>
              </a:rPr>
              <a:t>Dernière version stable: </a:t>
            </a:r>
            <a:r>
              <a:rPr lang="fr-FR" sz="3600" dirty="0">
                <a:latin typeface="Calibri"/>
                <a:cs typeface="Calibri"/>
                <a:sym typeface="Calibri"/>
              </a:rPr>
              <a:t>9.0</a:t>
            </a:r>
            <a:r>
              <a:rPr lang="fr-FR" sz="3600" b="1" dirty="0">
                <a:latin typeface="Calibri"/>
                <a:cs typeface="Calibri"/>
                <a:sym typeface="Calibri"/>
              </a:rPr>
              <a:t> </a:t>
            </a:r>
            <a:r>
              <a:rPr lang="fr-FR" sz="3600" dirty="0">
                <a:latin typeface="Calibri"/>
                <a:cs typeface="Calibri"/>
                <a:sym typeface="Calibri"/>
              </a:rPr>
              <a:t>( </a:t>
            </a:r>
            <a:r>
              <a:rPr lang="fr-FR" sz="3600" b="1" dirty="0">
                <a:latin typeface="Calibri"/>
                <a:cs typeface="Calibri"/>
                <a:sym typeface="Calibri"/>
              </a:rPr>
              <a:t>8 février 2022</a:t>
            </a:r>
            <a:r>
              <a:rPr lang="fr-FR" sz="3600" dirty="0">
                <a:latin typeface="Calibri"/>
                <a:cs typeface="Calibri"/>
                <a:sym typeface="Calibri"/>
              </a:rPr>
              <a:t>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ingdings" panose="05000000000000000000" pitchFamily="2" charset="2"/>
              <a:buChar char="q"/>
            </a:pPr>
            <a:r>
              <a:rPr lang="fr-FR" sz="3600" dirty="0">
                <a:latin typeface="Calibri"/>
                <a:cs typeface="Calibri"/>
                <a:sym typeface="Calibri"/>
              </a:rPr>
              <a:t>Un </a:t>
            </a:r>
            <a:r>
              <a:rPr lang="fr-FR" sz="3600" dirty="0" err="1">
                <a:latin typeface="Calibri"/>
                <a:cs typeface="Calibri"/>
                <a:sym typeface="Calibri"/>
              </a:rPr>
              <a:t>framework</a:t>
            </a:r>
            <a:r>
              <a:rPr lang="fr-FR" sz="3600" dirty="0">
                <a:latin typeface="Calibri"/>
                <a:cs typeface="Calibri"/>
                <a:sym typeface="Calibri"/>
              </a:rPr>
              <a:t> PHP basé sur l’architecture MVC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fr-FR" sz="3600" dirty="0">
                <a:latin typeface="Calibri"/>
                <a:cs typeface="Calibri"/>
                <a:sym typeface="Calibri"/>
              </a:rPr>
              <a:t>( Model </a:t>
            </a:r>
            <a:r>
              <a:rPr lang="fr-FR" sz="3600" dirty="0" err="1">
                <a:latin typeface="Calibri"/>
                <a:cs typeface="Calibri"/>
                <a:sym typeface="Calibri"/>
              </a:rPr>
              <a:t>View</a:t>
            </a:r>
            <a:r>
              <a:rPr lang="fr-FR" sz="3600" dirty="0">
                <a:latin typeface="Calibri"/>
                <a:cs typeface="Calibri"/>
                <a:sym typeface="Calibri"/>
              </a:rPr>
              <a:t> Controller)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1524001" y="44450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sz="4000" b="1" dirty="0" err="1"/>
              <a:t>Laravel</a:t>
            </a:r>
            <a:r>
              <a:rPr lang="fr-FR" sz="4000" b="1" dirty="0"/>
              <a:t> : Définition</a:t>
            </a:r>
            <a:endParaRPr dirty="0"/>
          </a:p>
        </p:txBody>
      </p:sp>
      <p:sp>
        <p:nvSpPr>
          <p:cNvPr id="232" name="Google Shape;232;p37"/>
          <p:cNvSpPr txBox="1">
            <a:spLocks noGrp="1"/>
          </p:cNvSpPr>
          <p:nvPr>
            <p:ph type="sldNum" idx="12"/>
          </p:nvPr>
        </p:nvSpPr>
        <p:spPr>
          <a:xfrm>
            <a:off x="11458827" y="6258850"/>
            <a:ext cx="3504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Developer Taylor Otwell on the art of programming - Talk Business &amp; Politics">
            <a:extLst>
              <a:ext uri="{FF2B5EF4-FFF2-40B4-BE49-F238E27FC236}">
                <a16:creationId xmlns:a16="http://schemas.microsoft.com/office/drawing/2014/main" id="{DCD41105-D092-9B86-BD5E-86E5A833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25" y="4114849"/>
            <a:ext cx="1867402" cy="209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1811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/>
              <a:t>Plan</a:t>
            </a:r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fr-FR"/>
              <a:t>Un framework c’est quoi 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fr-FR" sz="2000"/>
              <a:t>         - Fonctionnalités offertes par un Framework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fr-FR" sz="2000"/>
              <a:t>         - Que propose un Framewok?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fr-FR" sz="2000"/>
              <a:t>         - Pourquoi utiliser un Framewok?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fr-FR"/>
              <a:t>Les Framework PHP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fr-FR"/>
              <a:t>Pourquoi Laravel ?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fr-FR"/>
              <a:t>Laravel: Prise en main</a:t>
            </a:r>
            <a:endParaRPr/>
          </a:p>
          <a:p>
            <a:pPr marL="914400" lvl="1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Char char="•"/>
            </a:pPr>
            <a:r>
              <a:rPr lang="fr-FR" sz="2000"/>
              <a:t>Exemple </a:t>
            </a:r>
            <a:endParaRPr/>
          </a:p>
          <a:p>
            <a:pPr marL="914400" lvl="1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Char char="•"/>
            </a:pPr>
            <a:r>
              <a:rPr lang="fr-FR" sz="2000"/>
              <a:t>L’architecture MVC</a:t>
            </a:r>
            <a:endParaRPr/>
          </a:p>
          <a:p>
            <a:pPr marL="914400" lvl="1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Char char="•"/>
            </a:pPr>
            <a:r>
              <a:rPr lang="fr-FR" sz="2000"/>
              <a:t>Arborescence d’un projet Laravel</a:t>
            </a:r>
            <a:endParaRPr/>
          </a:p>
          <a:p>
            <a:pPr marL="914400" lvl="1" indent="-2222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Char char="•"/>
            </a:pPr>
            <a:r>
              <a:rPr lang="fr-FR" sz="2000"/>
              <a:t>Mise en place de l’environnement 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body" idx="1"/>
          </p:nvPr>
        </p:nvSpPr>
        <p:spPr>
          <a:xfrm>
            <a:off x="838200" y="237569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fr-FR" sz="2400" dirty="0"/>
              <a:t>Composants  de Symfony utilisés :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fr-FR" sz="2400" u="sng" dirty="0">
                <a:solidFill>
                  <a:schemeClr val="hlink"/>
                </a:solidFill>
                <a:hlinkClick r:id="rId3"/>
              </a:rPr>
              <a:t>Cache</a:t>
            </a:r>
            <a:r>
              <a:rPr lang="fr-FR" sz="2400" dirty="0"/>
              <a:t>      			</a:t>
            </a:r>
            <a:r>
              <a:rPr lang="fr-FR" sz="2400" u="sng" dirty="0">
                <a:solidFill>
                  <a:schemeClr val="hlink"/>
                </a:solidFill>
                <a:hlinkClick r:id="rId4"/>
              </a:rPr>
              <a:t>Console</a:t>
            </a:r>
            <a:endParaRPr sz="24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fr-FR" sz="2400" u="sng" dirty="0" err="1">
                <a:solidFill>
                  <a:schemeClr val="hlink"/>
                </a:solidFill>
                <a:hlinkClick r:id="rId5"/>
              </a:rPr>
              <a:t>ErrorHandler</a:t>
            </a:r>
            <a:r>
              <a:rPr lang="fr-FR" sz="2400" dirty="0"/>
              <a:t>		</a:t>
            </a:r>
            <a:r>
              <a:rPr lang="fr-FR" sz="2400" u="sng" dirty="0">
                <a:solidFill>
                  <a:schemeClr val="hlink"/>
                </a:solidFill>
                <a:hlinkClick r:id="rId6"/>
              </a:rPr>
              <a:t>Finder</a:t>
            </a:r>
            <a:endParaRPr sz="24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fr-FR" sz="2400" u="sng" dirty="0" err="1">
                <a:solidFill>
                  <a:schemeClr val="hlink"/>
                </a:solidFill>
                <a:hlinkClick r:id="rId7"/>
              </a:rPr>
              <a:t>HttpFoundation</a:t>
            </a:r>
            <a:r>
              <a:rPr lang="fr-FR" sz="2400" dirty="0"/>
              <a:t>		</a:t>
            </a:r>
            <a:r>
              <a:rPr lang="fr-FR" sz="2400" u="sng" dirty="0" err="1">
                <a:solidFill>
                  <a:schemeClr val="hlink"/>
                </a:solidFill>
                <a:hlinkClick r:id="rId8"/>
              </a:rPr>
              <a:t>HttpKernel</a:t>
            </a:r>
            <a:endParaRPr sz="24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fr-FR" sz="2400" u="sng" dirty="0">
                <a:solidFill>
                  <a:schemeClr val="hlink"/>
                </a:solidFill>
                <a:hlinkClick r:id="rId9"/>
              </a:rPr>
              <a:t>Mime</a:t>
            </a:r>
            <a:r>
              <a:rPr lang="fr-FR" sz="2400" dirty="0"/>
              <a:t>			</a:t>
            </a:r>
            <a:r>
              <a:rPr lang="fr-FR" sz="2400" u="sng" dirty="0">
                <a:solidFill>
                  <a:schemeClr val="hlink"/>
                </a:solidFill>
                <a:hlinkClick r:id="rId10"/>
              </a:rPr>
              <a:t>Polyfill </a:t>
            </a:r>
            <a:r>
              <a:rPr lang="fr-FR" sz="2400" u="sng" dirty="0" err="1">
                <a:solidFill>
                  <a:schemeClr val="hlink"/>
                </a:solidFill>
                <a:hlinkClick r:id="rId10"/>
              </a:rPr>
              <a:t>Intl</a:t>
            </a:r>
            <a:r>
              <a:rPr lang="fr-FR" sz="2400" u="sng" dirty="0">
                <a:solidFill>
                  <a:schemeClr val="hlink"/>
                </a:solidFill>
                <a:hlinkClick r:id="rId10"/>
              </a:rPr>
              <a:t> ICU</a:t>
            </a:r>
            <a:endParaRPr sz="24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fr-FR" sz="2400" u="sng" dirty="0">
                <a:solidFill>
                  <a:schemeClr val="hlink"/>
                </a:solidFill>
                <a:hlinkClick r:id="rId11"/>
              </a:rPr>
              <a:t>Process</a:t>
            </a:r>
            <a:r>
              <a:rPr lang="fr-FR" sz="2400" dirty="0"/>
              <a:t>			</a:t>
            </a:r>
            <a:r>
              <a:rPr lang="fr-FR" sz="2400" u="sng" dirty="0" err="1">
                <a:solidFill>
                  <a:schemeClr val="hlink"/>
                </a:solidFill>
                <a:hlinkClick r:id="rId12"/>
              </a:rPr>
              <a:t>Routing</a:t>
            </a:r>
            <a:endParaRPr lang="fr-FR" sz="2400" u="sng" dirty="0">
              <a:solidFill>
                <a:schemeClr val="hlink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fr-FR" sz="2400" b="1" dirty="0"/>
              <a:t>30% du code  d’un projet </a:t>
            </a:r>
            <a:r>
              <a:rPr lang="fr-FR" sz="2400" b="1" dirty="0" err="1"/>
              <a:t>Laravel</a:t>
            </a:r>
            <a:r>
              <a:rPr lang="fr-FR" sz="2400" b="1" dirty="0"/>
              <a:t> est similaire à un projet Symfony  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 dirty="0"/>
          </a:p>
        </p:txBody>
      </p:sp>
      <p:sp>
        <p:nvSpPr>
          <p:cNvPr id="217" name="Google Shape;217;p3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32400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17700" y="1699232"/>
            <a:ext cx="1703388" cy="163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656138" y="1986570"/>
            <a:ext cx="2349500" cy="154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110539" y="1770669"/>
            <a:ext cx="20097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 txBox="1"/>
          <p:nvPr/>
        </p:nvSpPr>
        <p:spPr>
          <a:xfrm>
            <a:off x="3980110" y="2437420"/>
            <a:ext cx="3603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dirty="0"/>
          </a:p>
        </p:txBody>
      </p:sp>
      <p:sp>
        <p:nvSpPr>
          <p:cNvPr id="222" name="Google Shape;222;p36"/>
          <p:cNvSpPr txBox="1"/>
          <p:nvPr/>
        </p:nvSpPr>
        <p:spPr>
          <a:xfrm>
            <a:off x="7581901" y="2492376"/>
            <a:ext cx="358775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5621967" y="1581463"/>
            <a:ext cx="34640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dirty="0"/>
          </a:p>
        </p:txBody>
      </p:sp>
      <p:pic>
        <p:nvPicPr>
          <p:cNvPr id="224" name="Google Shape;224;p3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873336" y="334811"/>
            <a:ext cx="3497262" cy="13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1881189" y="1500189"/>
            <a:ext cx="807243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1223963" y="238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4000" b="1"/>
              <a:t>Pourquoi Laravel? </a:t>
            </a:r>
            <a:br>
              <a:rPr lang="fr-FR" sz="4000" b="1"/>
            </a:br>
            <a:endParaRPr sz="4000" b="1"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838201" y="11969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14300" lvl="0" indent="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sz="1800" b="1" dirty="0"/>
              <a:t>Critères de comparaison : </a:t>
            </a:r>
            <a:endParaRPr sz="1800" dirty="0"/>
          </a:p>
          <a:p>
            <a:pPr marL="4572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1800" b="1" dirty="0"/>
              <a:t>Durée d’apprentissage </a:t>
            </a:r>
            <a:r>
              <a:rPr lang="fr-FR" sz="1800" dirty="0"/>
              <a:t>: l'un des </a:t>
            </a:r>
            <a:r>
              <a:rPr lang="fr-FR" sz="1800" dirty="0" err="1"/>
              <a:t>frameworks</a:t>
            </a:r>
            <a:r>
              <a:rPr lang="fr-FR" sz="1800" dirty="0"/>
              <a:t> PHP les plus faciles à apprendre grâce à sa </a:t>
            </a:r>
            <a:r>
              <a:rPr lang="fr-FR" sz="1800" dirty="0" err="1"/>
              <a:t>syntax</a:t>
            </a:r>
            <a:endParaRPr sz="1800" b="1" dirty="0"/>
          </a:p>
          <a:p>
            <a:pPr marL="4572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1800" b="1" dirty="0"/>
              <a:t>Taille des projets</a:t>
            </a:r>
            <a:r>
              <a:rPr lang="fr-FR" sz="1800" dirty="0"/>
              <a:t> : adapté à une gamme variée de projets, de petite à grande</a:t>
            </a:r>
            <a:endParaRPr sz="1800" dirty="0"/>
          </a:p>
          <a:p>
            <a:pPr marL="4572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1800" b="1" dirty="0"/>
              <a:t>Documentation</a:t>
            </a:r>
            <a:r>
              <a:rPr lang="fr-FR" sz="1800" dirty="0"/>
              <a:t> : sa documentation bien organisée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1800" b="1" dirty="0"/>
              <a:t>Performance</a:t>
            </a:r>
            <a:r>
              <a:rPr lang="fr-FR" sz="1800" dirty="0"/>
              <a:t> : certaines </a:t>
            </a:r>
            <a:r>
              <a:rPr lang="fr-FR" sz="1800" dirty="0" err="1"/>
              <a:t>frameworks</a:t>
            </a:r>
            <a:r>
              <a:rPr lang="fr-FR" sz="1800" dirty="0"/>
              <a:t> sont trop gourmands. Même le moindre « Hello World » peut nécessiter l’appel à plus de 100 fichiers différents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1800" b="1" dirty="0"/>
              <a:t>Communauté</a:t>
            </a:r>
            <a:r>
              <a:rPr lang="fr-FR" sz="1800" dirty="0"/>
              <a:t> : d'une communauté active et engagée. Il y a de nombreux développeurs, blogs, forums, et groupes de discussion dédiés à </a:t>
            </a:r>
            <a:r>
              <a:rPr lang="fr-FR" sz="1800" dirty="0" err="1"/>
              <a:t>Laravel</a:t>
            </a:r>
            <a:endParaRPr sz="1800" dirty="0"/>
          </a:p>
          <a:p>
            <a:pPr marL="457200" lvl="0" indent="-342900" algn="l" rtl="0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1800" b="1" dirty="0"/>
              <a:t>Évolutivité </a:t>
            </a:r>
            <a:r>
              <a:rPr lang="fr-FR" sz="1800" dirty="0"/>
              <a:t>:  évolutif et peut être utilisé pour des projets de taille variable</a:t>
            </a:r>
          </a:p>
        </p:txBody>
      </p:sp>
      <p:sp>
        <p:nvSpPr>
          <p:cNvPr id="197" name="Google Shape;197;p3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32400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>
            <a:off x="1881189" y="1500189"/>
            <a:ext cx="807243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156981" y="1500189"/>
            <a:ext cx="63722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1524001" y="44450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sz="4000" b="1" dirty="0" err="1"/>
              <a:t>Laravel</a:t>
            </a:r>
            <a:r>
              <a:rPr lang="fr-FR" sz="4000" b="1" dirty="0"/>
              <a:t> : Caractéristiques </a:t>
            </a:r>
            <a:endParaRPr dirty="0"/>
          </a:p>
        </p:txBody>
      </p:sp>
      <p:sp>
        <p:nvSpPr>
          <p:cNvPr id="232" name="Google Shape;232;p37"/>
          <p:cNvSpPr txBox="1">
            <a:spLocks noGrp="1"/>
          </p:cNvSpPr>
          <p:nvPr>
            <p:ph type="sldNum" idx="12"/>
          </p:nvPr>
        </p:nvSpPr>
        <p:spPr>
          <a:xfrm>
            <a:off x="11684606" y="6172475"/>
            <a:ext cx="3504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5662795" y="1925636"/>
            <a:ext cx="637222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BF6ED5-89F5-47C9-BD9E-601442325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6" r="6424"/>
          <a:stretch/>
        </p:blipFill>
        <p:spPr>
          <a:xfrm>
            <a:off x="1018309" y="1500189"/>
            <a:ext cx="10058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40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>
            <a:off x="1881189" y="1500189"/>
            <a:ext cx="8072437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7"/>
          <p:cNvSpPr txBox="1"/>
          <p:nvPr/>
        </p:nvSpPr>
        <p:spPr>
          <a:xfrm>
            <a:off x="156981" y="1500189"/>
            <a:ext cx="6372224" cy="4770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q"/>
            </a:pPr>
            <a:r>
              <a:rPr lang="fr-FR" sz="2400" dirty="0" err="1">
                <a:latin typeface="Calibri"/>
                <a:cs typeface="Calibri"/>
                <a:sym typeface="Calibri"/>
              </a:rPr>
              <a:t>Laravel</a:t>
            </a:r>
            <a:r>
              <a:rPr lang="fr-FR" sz="2400" dirty="0">
                <a:latin typeface="Calibri"/>
                <a:cs typeface="Calibri"/>
                <a:sym typeface="Calibri"/>
              </a:rPr>
              <a:t> contient  :</a:t>
            </a:r>
            <a:endParaRPr sz="2400" dirty="0">
              <a:latin typeface="Calibri"/>
              <a:cs typeface="Calibri"/>
            </a:endParaRPr>
          </a:p>
          <a:p>
            <a:pPr marL="714375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 système de routage .</a:t>
            </a:r>
            <a:endParaRPr sz="2400" dirty="0">
              <a:latin typeface="Calibri"/>
              <a:cs typeface="Calibri"/>
            </a:endParaRPr>
          </a:p>
          <a:p>
            <a:pPr marL="714375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 créateur de requêtes SQL et un ORM .</a:t>
            </a:r>
            <a:endParaRPr sz="2400" dirty="0">
              <a:latin typeface="Calibri"/>
              <a:cs typeface="Calibri"/>
            </a:endParaRPr>
          </a:p>
          <a:p>
            <a:pPr marL="714375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 moteur de </a:t>
            </a:r>
            <a:r>
              <a:rPr lang="fr-FR" sz="2400" dirty="0" err="1">
                <a:latin typeface="Calibri"/>
                <a:cs typeface="Calibri"/>
                <a:sym typeface="Calibri"/>
              </a:rPr>
              <a:t>template</a:t>
            </a:r>
            <a:r>
              <a:rPr lang="fr-FR" sz="2400" dirty="0">
                <a:latin typeface="Calibri"/>
                <a:cs typeface="Calibri"/>
                <a:sym typeface="Calibri"/>
              </a:rPr>
              <a:t> .</a:t>
            </a:r>
            <a:endParaRPr sz="2400" dirty="0">
              <a:latin typeface="Calibri"/>
              <a:cs typeface="Calibri"/>
            </a:endParaRPr>
          </a:p>
          <a:p>
            <a:pPr marL="714375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 système d'authentification pour les connexions .</a:t>
            </a:r>
            <a:endParaRPr sz="2400" dirty="0">
              <a:latin typeface="Calibri"/>
              <a:cs typeface="Calibri"/>
            </a:endParaRPr>
          </a:p>
          <a:p>
            <a:pPr marL="714375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 système de validation .</a:t>
            </a:r>
          </a:p>
          <a:p>
            <a:pPr marL="714375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</a:rPr>
              <a:t>système de gestion des files d'attente</a:t>
            </a:r>
            <a:endParaRPr sz="2400" dirty="0">
              <a:latin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1524001" y="44450"/>
            <a:ext cx="90011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sz="4000" b="1" dirty="0" err="1"/>
              <a:t>Laravel</a:t>
            </a:r>
            <a:r>
              <a:rPr lang="fr-FR" sz="4000" b="1" dirty="0"/>
              <a:t> : Caractéristiques </a:t>
            </a:r>
            <a:endParaRPr dirty="0"/>
          </a:p>
        </p:txBody>
      </p:sp>
      <p:sp>
        <p:nvSpPr>
          <p:cNvPr id="232" name="Google Shape;232;p37"/>
          <p:cNvSpPr txBox="1">
            <a:spLocks noGrp="1"/>
          </p:cNvSpPr>
          <p:nvPr>
            <p:ph type="sldNum" idx="12"/>
          </p:nvPr>
        </p:nvSpPr>
        <p:spPr>
          <a:xfrm>
            <a:off x="11684606" y="6172475"/>
            <a:ext cx="3504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5662795" y="1925636"/>
            <a:ext cx="6372224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14375" lvl="0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 un système de migration pour les bases de données .</a:t>
            </a:r>
            <a:endParaRPr sz="2400" dirty="0">
              <a:latin typeface="Calibri"/>
              <a:cs typeface="Calibri"/>
            </a:endParaRPr>
          </a:p>
          <a:p>
            <a:pPr marL="714375" lvl="0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 système d'envoi d'emails .</a:t>
            </a:r>
            <a:endParaRPr sz="2400" dirty="0">
              <a:latin typeface="Calibri"/>
              <a:cs typeface="Calibri"/>
            </a:endParaRPr>
          </a:p>
          <a:p>
            <a:pPr marL="714375" lvl="0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 système de cache.</a:t>
            </a:r>
            <a:endParaRPr sz="2400" dirty="0">
              <a:latin typeface="Calibri"/>
              <a:cs typeface="Calibri"/>
            </a:endParaRPr>
          </a:p>
          <a:p>
            <a:pPr marL="714375" lvl="0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 système d'autorisations ;</a:t>
            </a:r>
            <a:endParaRPr sz="2400" dirty="0">
              <a:latin typeface="Calibri"/>
              <a:cs typeface="Calibri"/>
            </a:endParaRPr>
          </a:p>
          <a:p>
            <a:pPr marL="714375" lvl="0" indent="-285750">
              <a:lnSpc>
                <a:spcPct val="150000"/>
              </a:lnSpc>
              <a:buSzPts val="2400"/>
              <a:buFont typeface="Noto Sans Symbols"/>
              <a:buChar char="⮚"/>
            </a:pPr>
            <a:r>
              <a:rPr lang="fr-FR" sz="2400" dirty="0">
                <a:latin typeface="Calibri"/>
                <a:cs typeface="Calibri"/>
                <a:sym typeface="Calibri"/>
              </a:rPr>
              <a:t>une gestion des sessions ;</a:t>
            </a:r>
            <a:endParaRPr sz="2400" dirty="0">
              <a:latin typeface="Calibri"/>
              <a:cs typeface="Calibri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424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 dirty="0"/>
              <a:t>   </a:t>
            </a:r>
            <a:r>
              <a:rPr lang="fr-FR" sz="4400" b="1" dirty="0" err="1"/>
              <a:t>Laravel</a:t>
            </a:r>
            <a:r>
              <a:rPr lang="fr-FR" sz="4400" b="1" dirty="0"/>
              <a:t> : Caractéristiques </a:t>
            </a:r>
            <a:endParaRPr b="1" dirty="0"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80611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dirty="0" err="1"/>
              <a:t>Laravel</a:t>
            </a:r>
            <a:r>
              <a:rPr lang="fr-FR" dirty="0"/>
              <a:t> est fondamentalement orienté objet.: </a:t>
            </a:r>
            <a:endParaRPr sz="4000" dirty="0"/>
          </a:p>
          <a:p>
            <a:pPr marL="804863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dirty="0"/>
              <a:t>Organisation du code en des classes . </a:t>
            </a:r>
            <a:endParaRPr sz="4000" dirty="0"/>
          </a:p>
          <a:p>
            <a:pPr marL="804863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dirty="0"/>
              <a:t>Manipulation des objets.</a:t>
            </a:r>
            <a:endParaRPr lang="fr-FR" sz="4000" dirty="0"/>
          </a:p>
          <a:p>
            <a:pPr marL="804863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fr-FR" dirty="0"/>
              <a:t>L’utilisation de classes bien identifiées, dont chacune a un rôle précis, pilotées par des interfaces claires, dopées par l’injection de dépendances </a:t>
            </a:r>
          </a:p>
        </p:txBody>
      </p:sp>
      <p:sp>
        <p:nvSpPr>
          <p:cNvPr id="321" name="Google Shape;321;p45"/>
          <p:cNvSpPr txBox="1">
            <a:spLocks noGrp="1"/>
          </p:cNvSpPr>
          <p:nvPr>
            <p:ph type="sldNum" idx="12"/>
          </p:nvPr>
        </p:nvSpPr>
        <p:spPr>
          <a:xfrm>
            <a:off x="11089820" y="6404293"/>
            <a:ext cx="554491" cy="31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93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1295400" y="1666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 dirty="0" err="1"/>
              <a:t>Laravel</a:t>
            </a:r>
            <a:r>
              <a:rPr lang="fr-FR" b="1" dirty="0"/>
              <a:t>: Exemples</a:t>
            </a:r>
            <a:endParaRPr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fr-FR" b="1"/>
              <a:t>Applications web développées par Laravel</a:t>
            </a:r>
            <a:endParaRPr b="1"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32400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2316163" y="1258889"/>
            <a:ext cx="5003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AB8E87B-2EE1-4A19-9F5C-33426EDB0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" t="22868" r="6309"/>
          <a:stretch/>
        </p:blipFill>
        <p:spPr>
          <a:xfrm>
            <a:off x="574221" y="2431473"/>
            <a:ext cx="10515600" cy="28358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1223962" y="2270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/>
              <a:t>Cycle de vie de requête Laravel</a:t>
            </a:r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 descr="Laravel Request Lifecycle Starting point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626" y="1279525"/>
            <a:ext cx="8640763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4511676" y="2492376"/>
            <a:ext cx="525621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EF60AB-2D18-467F-A916-4C703222FE8E}"/>
              </a:ext>
            </a:extLst>
          </p:cNvPr>
          <p:cNvSpPr txBox="1"/>
          <p:nvPr/>
        </p:nvSpPr>
        <p:spPr>
          <a:xfrm>
            <a:off x="4253709" y="3398893"/>
            <a:ext cx="51577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/>
              <a:t>Une requête entre dans public/</a:t>
            </a:r>
            <a:r>
              <a:rPr lang="fr-FR" sz="1800" dirty="0" err="1"/>
              <a:t>index.php</a:t>
            </a:r>
            <a:r>
              <a:rPr lang="fr-FR" sz="1800" dirty="0"/>
              <a:t>.</a:t>
            </a:r>
          </a:p>
          <a:p>
            <a:r>
              <a:rPr lang="fr-FR" sz="1800" dirty="0"/>
              <a:t>Le fichier </a:t>
            </a:r>
            <a:r>
              <a:rPr lang="fr-FR" sz="1800" dirty="0" err="1"/>
              <a:t>bootstrap</a:t>
            </a:r>
            <a:r>
              <a:rPr lang="fr-FR" sz="1800" dirty="0"/>
              <a:t>/</a:t>
            </a:r>
            <a:r>
              <a:rPr lang="fr-FR" sz="1800" dirty="0" err="1"/>
              <a:t>start.php</a:t>
            </a:r>
            <a:r>
              <a:rPr lang="fr-FR" sz="1800" dirty="0"/>
              <a:t> crée Application et détecte l'</a:t>
            </a:r>
            <a:r>
              <a:rPr lang="fr-FR" sz="1800" dirty="0" err="1"/>
              <a:t>environment</a:t>
            </a:r>
            <a:r>
              <a:rPr lang="fr-FR" sz="1800" dirty="0"/>
              <a:t>.</a:t>
            </a:r>
          </a:p>
          <a:p>
            <a:endParaRPr lang="fr-FR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8163" y="846139"/>
            <a:ext cx="8640762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41A3B6A-5F31-4ADA-BECA-A39A97CE39A7}"/>
              </a:ext>
            </a:extLst>
          </p:cNvPr>
          <p:cNvSpPr txBox="1"/>
          <p:nvPr/>
        </p:nvSpPr>
        <p:spPr>
          <a:xfrm>
            <a:off x="3678382" y="2826327"/>
            <a:ext cx="3803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requête sera gérée par le noyau. Il existe deux types de noyau :  HTTP kernel et Console Kernel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291" name="Google Shape;29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292" name="Google Shape;292;p4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 descr="Laravel Request Lifecycle Service Providers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825" y="765175"/>
            <a:ext cx="8896350" cy="53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871836E-83B8-4992-A613-A550C65531D1}"/>
              </a:ext>
            </a:extLst>
          </p:cNvPr>
          <p:cNvSpPr txBox="1"/>
          <p:nvPr/>
        </p:nvSpPr>
        <p:spPr>
          <a:xfrm>
            <a:off x="3013365" y="2662466"/>
            <a:ext cx="59851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noyau charge également les fournisseurs de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chaque fonctionnalité fournie par le </a:t>
            </a:r>
            <a:r>
              <a:rPr lang="fr-FR" sz="2400" dirty="0" err="1"/>
              <a:t>framework</a:t>
            </a:r>
            <a:r>
              <a:rPr lang="fr-FR" sz="2400" dirty="0"/>
              <a:t> </a:t>
            </a:r>
            <a:r>
              <a:rPr lang="fr-FR" sz="2400" dirty="0" err="1"/>
              <a:t>Laravel</a:t>
            </a:r>
            <a:r>
              <a:rPr lang="fr-FR" sz="2400" dirty="0"/>
              <a:t> sera lancée par les fournisseurs de services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1014" y="873125"/>
            <a:ext cx="8689975" cy="51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6C75AA0-71C0-4B6C-B3C6-00FF126A8024}"/>
              </a:ext>
            </a:extLst>
          </p:cNvPr>
          <p:cNvSpPr txBox="1"/>
          <p:nvPr/>
        </p:nvSpPr>
        <p:spPr>
          <a:xfrm>
            <a:off x="3429000" y="2473036"/>
            <a:ext cx="50084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Une fois le processus d'amorçage terminé, la requête est envoyée au routeur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Ce routeur appelle des méthodes de contrôleur et exécute des middlewares ou renvoie une vue en réponse.</a:t>
            </a:r>
          </a:p>
          <a:p>
            <a:endParaRPr lang="fr-FR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223962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/>
              <a:t>Introduction</a:t>
            </a:r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22" descr="http://blog-epi.grants.cancer.gov/wp-content/uploads/2012/03/EGRP-Blog-Logo_P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52513"/>
            <a:ext cx="9711814" cy="569241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/>
          <p:nvPr/>
        </p:nvSpPr>
        <p:spPr>
          <a:xfrm>
            <a:off x="2540256" y="964405"/>
            <a:ext cx="6593912" cy="502343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131344" y="2452508"/>
            <a:ext cx="5786438" cy="144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 Framework !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C’est quoi?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4" descr="https://blog.debugeverything.com/wp-content/uploads/2021/06/Laravel-Request-Lifecycle-Response.webp"/>
          <p:cNvSpPr/>
          <p:nvPr/>
        </p:nvSpPr>
        <p:spPr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4" descr="https://blog.debugeverything.com/wp-content/uploads/2021/06/Laravel-Request-Lifecycle-Response.webp"/>
          <p:cNvSpPr/>
          <p:nvPr/>
        </p:nvSpPr>
        <p:spPr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692150"/>
            <a:ext cx="9144000" cy="54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511D4C-4AA2-4955-8C73-0FAA3F4DA069}"/>
              </a:ext>
            </a:extLst>
          </p:cNvPr>
          <p:cNvSpPr txBox="1"/>
          <p:nvPr/>
        </p:nvSpPr>
        <p:spPr>
          <a:xfrm>
            <a:off x="3591791" y="3231853"/>
            <a:ext cx="5008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renvoie une vue en réponse.</a:t>
            </a:r>
          </a:p>
          <a:p>
            <a:endParaRPr lang="fr-FR" sz="2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1195388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/>
              <a:t>Arborescence d’un projet Laravel</a:t>
            </a:r>
            <a:endParaRPr b="1"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32400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5735638" y="1125539"/>
            <a:ext cx="4932362" cy="624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fr-F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fr-F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: contient l’application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fr-F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Bootstrap: </a:t>
            </a:r>
            <a:r>
              <a:rPr lang="fr-F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contient des fichiers qui gèrent le démarrage de Laravel.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fr-F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fr-F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contient tous les fichiers de configuration de votre application.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fr-F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fr-F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 contient la migration de votre base de données.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fr-F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fr-F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fr-F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est le seul qui doit être accessible à l’utilisateur. C’est le dossier qui va héberger vos images, vos fichiers CSS, vos scripts…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A329A4-CDD3-D7E8-3BEA-9813C7B0B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25539"/>
            <a:ext cx="3746726" cy="571131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-1690687" y="2727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b="1"/>
              <a:t>Arborescence d’un projet Laravel</a:t>
            </a:r>
            <a:endParaRPr b="1"/>
          </a:p>
        </p:txBody>
      </p:sp>
      <p:sp>
        <p:nvSpPr>
          <p:cNvPr id="343" name="Google Shape;343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 </a:t>
            </a:r>
            <a:r>
              <a:rPr lang="fr-FR" sz="2100" b="1"/>
              <a:t>ressources</a:t>
            </a:r>
            <a:r>
              <a:rPr lang="fr-FR" sz="2100"/>
              <a:t> contient vos vues et les fichiers "langue".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 </a:t>
            </a:r>
            <a:r>
              <a:rPr lang="fr-FR" sz="2100" b="1"/>
              <a:t>routes </a:t>
            </a:r>
            <a:r>
              <a:rPr lang="fr-FR" sz="2100"/>
              <a:t>contient toutes les définitions des routes pour votre application.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 </a:t>
            </a:r>
            <a:r>
              <a:rPr lang="fr-FR" sz="2100" b="1"/>
              <a:t>storage</a:t>
            </a:r>
            <a:r>
              <a:rPr lang="fr-FR" sz="2100"/>
              <a:t> contient des sessions basées sur des fichiers, des caches de fichiers et d'autres fichiers générés par le cadre.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 </a:t>
            </a:r>
            <a:r>
              <a:rPr lang="fr-FR" sz="2100" b="1"/>
              <a:t>tests</a:t>
            </a:r>
            <a:r>
              <a:rPr lang="fr-FR" sz="2100"/>
              <a:t> contient vos tests automatisés.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  </a:t>
            </a:r>
            <a:r>
              <a:rPr lang="fr-FR" sz="2100" b="1"/>
              <a:t>vendor</a:t>
            </a:r>
            <a:r>
              <a:rPr lang="fr-FR" sz="2100"/>
              <a:t> contient toutes les librairies utilisées par Laravel 	</a:t>
            </a:r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32400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title"/>
          </p:nvPr>
        </p:nvSpPr>
        <p:spPr>
          <a:xfrm>
            <a:off x="966787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/>
              <a:t>   En résumé</a:t>
            </a:r>
            <a:br>
              <a:rPr lang="fr-FR" b="1"/>
            </a:br>
            <a:endParaRPr b="1"/>
          </a:p>
        </p:txBody>
      </p:sp>
      <p:sp>
        <p:nvSpPr>
          <p:cNvPr id="327" name="Google Shape;327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Un framework fait gagner du temps et donne l’assurance de disposer de composants bien codés et fiables.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Laravel est un framework novateur, complet, qui utilise les possibilités les plus récentes de PHP et qui est impeccablement codé et organisé.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La documentation de Laravel est complète, précise et de nombreux tutoriels et exemples sont disponibles ‌sur la toile.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fr-FR" sz="2100"/>
              <a:t>Laravel adopte le patron MVC mais ne l’impose pas, il est totalement orienté objet.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100"/>
          </a:p>
        </p:txBody>
      </p:sp>
      <p:sp>
        <p:nvSpPr>
          <p:cNvPr id="328" name="Google Shape;328;p4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32400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8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652622" cy="688624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351" name="Google Shape;351;p8" descr="Imag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113" y="3148635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8"/>
          <p:cNvSpPr txBox="1"/>
          <p:nvPr/>
        </p:nvSpPr>
        <p:spPr>
          <a:xfrm>
            <a:off x="2611179" y="3154981"/>
            <a:ext cx="9239272" cy="70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</a:t>
            </a:r>
            <a:r>
              <a:rPr lang="fr-FR" sz="4400" b="1" dirty="0">
                <a:latin typeface="Calibri"/>
                <a:ea typeface="Calibri"/>
                <a:cs typeface="Calibri"/>
                <a:sym typeface="Calibri"/>
              </a:rPr>
              <a:t>pour</a:t>
            </a:r>
            <a:r>
              <a:rPr lang="fr-FR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votre attention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34</a:t>
            </a:fld>
            <a:endParaRPr/>
          </a:p>
        </p:txBody>
      </p:sp>
      <p:pic>
        <p:nvPicPr>
          <p:cNvPr id="354" name="Google Shape;354;p8" descr="Picture 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/>
              <a:t>   </a:t>
            </a:r>
            <a:r>
              <a:rPr lang="fr-FR" b="1"/>
              <a:t>Fonctionnalités offertes par un Framework</a:t>
            </a: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fr-FR" sz="2000" dirty="0">
                <a:solidFill>
                  <a:srgbClr val="97979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fr-FR" sz="2000" b="1" dirty="0">
                <a:solidFill>
                  <a:srgbClr val="979797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fr-FR" sz="2000" b="1" dirty="0">
                <a:latin typeface="Calibri"/>
                <a:ea typeface="Calibri"/>
                <a:cs typeface="Calibri"/>
                <a:sym typeface="Calibri"/>
              </a:rPr>
              <a:t>tructurer votre projet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endParaRPr sz="2000" dirty="0">
              <a:solidFill>
                <a:srgbClr val="9797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endParaRPr sz="2000" dirty="0">
              <a:solidFill>
                <a:srgbClr val="9797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fr-FR" sz="2000" dirty="0">
                <a:solidFill>
                  <a:srgbClr val="979797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fr-FR" sz="2000" b="1" dirty="0">
                <a:solidFill>
                  <a:srgbClr val="979797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fr-FR" sz="2000" b="1" dirty="0">
                <a:latin typeface="Calibri"/>
                <a:ea typeface="Calibri"/>
                <a:cs typeface="Calibri"/>
                <a:sym typeface="Calibri"/>
              </a:rPr>
              <a:t>pporter un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fr-FR" sz="2000" b="1" dirty="0">
                <a:latin typeface="Calibri"/>
                <a:ea typeface="Calibri"/>
                <a:cs typeface="Calibri"/>
                <a:sym typeface="Calibri"/>
              </a:rPr>
              <a:t>ensemble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fr-FR" sz="2000" b="1" dirty="0">
                <a:latin typeface="Calibri"/>
                <a:ea typeface="Calibri"/>
                <a:cs typeface="Calibri"/>
                <a:sym typeface="Calibri"/>
              </a:rPr>
              <a:t>d'éléments qui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fr-FR" sz="2000" b="1" dirty="0">
                <a:latin typeface="Calibri"/>
                <a:ea typeface="Calibri"/>
                <a:cs typeface="Calibri"/>
                <a:sym typeface="Calibri"/>
              </a:rPr>
              <a:t>définissent le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fr-FR" sz="2000" b="1" dirty="0">
                <a:latin typeface="Calibri"/>
                <a:ea typeface="Calibri"/>
                <a:cs typeface="Calibri"/>
                <a:sym typeface="Calibri"/>
              </a:rPr>
              <a:t>squelette d'une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fr-FR" sz="2000" b="1" dirty="0">
                <a:latin typeface="Calibri"/>
                <a:ea typeface="Calibri"/>
                <a:cs typeface="Calibri"/>
                <a:sym typeface="Calibri"/>
              </a:rPr>
              <a:t> application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4294967295"/>
          </p:nvPr>
        </p:nvSpPr>
        <p:spPr>
          <a:xfrm>
            <a:off x="6232170" y="2332037"/>
            <a:ext cx="463506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dirty="0">
                <a:solidFill>
                  <a:srgbClr val="979797"/>
                </a:solidFill>
              </a:rPr>
              <a:t>     </a:t>
            </a:r>
            <a:endParaRPr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endParaRPr sz="2000" dirty="0">
              <a:solidFill>
                <a:srgbClr val="979797"/>
              </a:solidFill>
            </a:endParaRP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dirty="0">
                <a:solidFill>
                  <a:srgbClr val="979797"/>
                </a:solidFill>
              </a:rPr>
              <a:t>+ </a:t>
            </a:r>
            <a:r>
              <a:rPr lang="fr-FR" sz="2000" b="1" dirty="0">
                <a:solidFill>
                  <a:srgbClr val="979797"/>
                </a:solidFill>
              </a:rPr>
              <a:t>O</a:t>
            </a:r>
            <a:r>
              <a:rPr lang="fr-FR" sz="2000" b="1" dirty="0"/>
              <a:t>ffrir des 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b="1" dirty="0"/>
              <a:t>composants et 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b="1" dirty="0"/>
              <a:t>bibliothèques 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b="1" dirty="0"/>
              <a:t>réutilisables</a:t>
            </a:r>
            <a:endParaRPr sz="2000" b="1" dirty="0"/>
          </a:p>
          <a:p>
            <a:pPr marL="457200" lvl="0" indent="-4064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dirty="0">
                <a:solidFill>
                  <a:srgbClr val="979797"/>
                </a:solidFill>
              </a:rPr>
              <a:t>+ </a:t>
            </a:r>
            <a:r>
              <a:rPr lang="fr-FR" sz="2000" b="1" dirty="0">
                <a:solidFill>
                  <a:srgbClr val="979797"/>
                </a:solidFill>
              </a:rPr>
              <a:t>O</a:t>
            </a:r>
            <a:r>
              <a:rPr lang="fr-FR" sz="2000" b="1" dirty="0"/>
              <a:t>ffrir une </a:t>
            </a:r>
            <a:endParaRPr dirty="0"/>
          </a:p>
          <a:p>
            <a:pPr marL="457200" lvl="0" indent="-4064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b="1" dirty="0"/>
              <a:t>liberté dans </a:t>
            </a:r>
            <a:endParaRPr dirty="0"/>
          </a:p>
          <a:p>
            <a:pPr marL="457200" lvl="0" indent="-4064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b="1" dirty="0"/>
              <a:t>la réalisation </a:t>
            </a:r>
            <a:endParaRPr dirty="0"/>
          </a:p>
          <a:p>
            <a:pPr marL="457200" lvl="0" indent="-4064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b="1" dirty="0"/>
              <a:t>technique de</a:t>
            </a:r>
            <a:endParaRPr dirty="0"/>
          </a:p>
          <a:p>
            <a:pPr marL="457200" lvl="0" indent="-4064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fr-FR" sz="2000" b="1" dirty="0"/>
              <a:t>l’application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04" name="Google Shape;104;p23"/>
          <p:cNvSpPr txBox="1"/>
          <p:nvPr/>
        </p:nvSpPr>
        <p:spPr>
          <a:xfrm>
            <a:off x="1811339" y="1501775"/>
            <a:ext cx="856932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fr-FR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 ensemble cohérent de composants logiciels structurels.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fr-FR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Créer les fondations ainsi que les grandes lignes de tout ou d’une partie d'un logiciel (architecture)</a:t>
            </a:r>
            <a:r>
              <a:rPr lang="fr-FR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 </a:t>
            </a:r>
            <a:endParaRPr sz="2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5191" y="2701925"/>
            <a:ext cx="2897188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>
            <a:off x="1181100" y="1968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>
                <a:solidFill>
                  <a:schemeClr val="dk1"/>
                </a:solidFill>
              </a:rPr>
              <a:t>Que propose un Framewok?</a:t>
            </a:r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7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Font typeface="Noto Sans Symbols"/>
              <a:buChar char="⮚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Abstraction de la base de donnée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ct val="82949"/>
              <a:buFont typeface="Noto Sans Symbols"/>
              <a:buChar char="▪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utilise PDO (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HP 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ata 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bjects</a:t>
            </a:r>
            <a:r>
              <a:rPr lang="fr-FR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  <a:buSzPct val="82949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Vous n'avez plus à vous soucier du type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de base de données qui fonctionne derrière votre application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ct val="82949"/>
              <a:buFont typeface="Noto Sans Symbols"/>
              <a:buChar char="▪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embarque généralement un ORM (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bject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elational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apper) :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lvl="0" indent="0" algn="just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permet de faire des opérations courantes comme la récupération de données ou la sauvegarde d'un objet sans vous soucier du code SQL à écrire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774"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774"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Font typeface="Noto Sans Symbols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774"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6774"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2949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4" descr="orm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73294" y="1192531"/>
            <a:ext cx="3475037" cy="247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>
            <a:spLocks noGrp="1"/>
          </p:cNvSpPr>
          <p:nvPr>
            <p:ph type="title"/>
          </p:nvPr>
        </p:nvSpPr>
        <p:spPr>
          <a:xfrm>
            <a:off x="1281113" y="3237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>
                <a:solidFill>
                  <a:schemeClr val="dk1"/>
                </a:solidFill>
              </a:rPr>
              <a:t>Que propose un Framewok?</a:t>
            </a:r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85000" lnSpcReduction="10000"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6176"/>
              <a:buNone/>
            </a:pPr>
            <a:endParaRPr sz="3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630"/>
              <a:buFont typeface="Noto Sans Symbols"/>
              <a:buChar char="⮚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Couche d’abstraction du cache :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Il permet de stocker les pages afin d’optimiser leur temps de chargement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630"/>
              <a:buFont typeface="Noto Sans Symbols"/>
              <a:buChar char="⮚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Gestion des formulaires :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Générer en grande partie tous les widgets HTML, il se charge de la validation du formulaire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630"/>
              <a:buFont typeface="Noto Sans Symbols"/>
              <a:buChar char="⮚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Gestion d'utilisateurs :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gérer l'authentification d'utilisateurs. Ils gèrent la connexion, la déconnexion, la création, la gestion des sessions et des droits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630"/>
              <a:buFont typeface="Arial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8235"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8235"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7563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295400" y="3237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>
                <a:solidFill>
                  <a:schemeClr val="dk1"/>
                </a:solidFill>
              </a:rPr>
              <a:t>Que propose un Framewok?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 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Génération de code :</a:t>
            </a:r>
            <a:r>
              <a:rPr lang="fr-FR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 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Créer  des fichiers et du contenu automatiquement par défaut afin de n'avoir pas besoin de le faire.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Internationalisation :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Créer facilement le multilingue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Moteur de </a:t>
            </a:r>
            <a:r>
              <a:rPr lang="fr-FR" b="1" dirty="0" err="1">
                <a:latin typeface="Calibri" panose="020F0502020204030204" pitchFamily="34" charset="0"/>
                <a:cs typeface="Calibri" panose="020F0502020204030204" pitchFamily="34" charset="0"/>
              </a:rPr>
              <a:t>template</a:t>
            </a:r>
            <a:r>
              <a:rPr lang="fr-FR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Intégrer un moteur de 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. Celui-ci permet de simplifier grandement l'écriture de votre code HTML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Google Shape;128;p2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1152525" y="2727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 dirty="0">
                <a:solidFill>
                  <a:schemeClr val="dk1"/>
                </a:solidFill>
              </a:rPr>
              <a:t>Pourquoi utiliser un </a:t>
            </a:r>
            <a:r>
              <a:rPr lang="fr-FR" b="1" dirty="0" err="1">
                <a:solidFill>
                  <a:schemeClr val="dk1"/>
                </a:solidFill>
              </a:rPr>
              <a:t>Framewok</a:t>
            </a:r>
            <a:r>
              <a:rPr lang="fr-FR" b="1" dirty="0">
                <a:solidFill>
                  <a:schemeClr val="dk1"/>
                </a:solidFill>
              </a:rPr>
              <a:t>?</a:t>
            </a:r>
            <a:endParaRPr dirty="0"/>
          </a:p>
        </p:txBody>
      </p:sp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2400" b="1" dirty="0"/>
              <a:t>Portabilité </a:t>
            </a:r>
            <a:r>
              <a:rPr lang="fr-FR" sz="2100" dirty="0"/>
              <a:t>: L’abstraction de la base de données et du cache permet à votre application d’être utilisée sur de nombreuses configurations de serveurs différents,</a:t>
            </a:r>
            <a:endParaRPr sz="21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2400" b="1" dirty="0"/>
              <a:t>Temps de développement plus court</a:t>
            </a:r>
            <a:r>
              <a:rPr lang="fr-FR" sz="2100" dirty="0"/>
              <a:t> : Puisque vous n’êtes pas obligé de réécrire le code sur la gestion des utilisateurs, et même de l’authentification, de l’accès à la base de données et aux formulaires, </a:t>
            </a:r>
            <a:r>
              <a:rPr lang="fr-FR" sz="2100" b="1" dirty="0"/>
              <a:t>le temps de développement ce réduit considérablement</a:t>
            </a:r>
            <a:endParaRPr sz="21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fr-FR" sz="2400" b="1" dirty="0"/>
              <a:t>Sécurité des applications</a:t>
            </a:r>
            <a:r>
              <a:rPr lang="fr-FR" sz="2100" dirty="0"/>
              <a:t> : Les fonctions de sécurité comme l’authentification et les autorisations sont gérées par le </a:t>
            </a:r>
            <a:r>
              <a:rPr lang="fr-FR" sz="2100" dirty="0" err="1"/>
              <a:t>framework</a:t>
            </a:r>
            <a:endParaRPr sz="21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None/>
            </a:pPr>
            <a:endParaRPr dirty="0"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123825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fr-FR" b="1">
                <a:solidFill>
                  <a:schemeClr val="dk1"/>
                </a:solidFill>
              </a:rPr>
              <a:t>Pourquoi utiliser un Framewok?</a:t>
            </a:r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fr-FR" sz="2400" b="1" dirty="0"/>
              <a:t>Soutenue par la communauté</a:t>
            </a:r>
            <a:r>
              <a:rPr lang="fr-FR" sz="2100" dirty="0"/>
              <a:t> : Les </a:t>
            </a:r>
            <a:r>
              <a:rPr lang="fr-FR" sz="2100" i="1" dirty="0" err="1"/>
              <a:t>frameworks</a:t>
            </a:r>
            <a:r>
              <a:rPr lang="fr-FR" sz="2100" dirty="0"/>
              <a:t> ont des forums, des listes de diffusion et des canaux </a:t>
            </a:r>
            <a:r>
              <a:rPr lang="fr-FR" sz="2100" i="1" dirty="0"/>
              <a:t>IRC (Internet Relay Chat) </a:t>
            </a:r>
            <a:r>
              <a:rPr lang="fr-FR" sz="2100" dirty="0"/>
              <a:t> pour les soutenir</a:t>
            </a:r>
            <a:endParaRPr sz="2100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fr-FR" sz="2400" b="1" dirty="0"/>
              <a:t>Plugins et modules</a:t>
            </a:r>
            <a:r>
              <a:rPr lang="fr-FR" sz="2100" dirty="0"/>
              <a:t> : Un bon nombre de membres de la communauté développent des plugins et des modules que vous pouvez télécharger et utiliser dans votre application</a:t>
            </a:r>
            <a:endParaRPr sz="21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1081"/>
              <a:buFont typeface="Noto Sans Symbols"/>
              <a:buChar char="⮚"/>
            </a:pPr>
            <a:r>
              <a:rPr lang="fr-FR" sz="2400" b="1" dirty="0"/>
              <a:t>Règles de codage stricts</a:t>
            </a:r>
            <a:r>
              <a:rPr lang="fr-FR" sz="2100" dirty="0"/>
              <a:t> : La plupart des </a:t>
            </a:r>
            <a:r>
              <a:rPr lang="fr-FR" sz="2100" i="1" dirty="0" err="1"/>
              <a:t>frameworks</a:t>
            </a:r>
            <a:r>
              <a:rPr lang="fr-FR" sz="2100" dirty="0"/>
              <a:t> vous forcent à suivre des principes de codage, notamment le modèle MVC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8452"/>
              <a:buFont typeface="Noto Sans Symbols"/>
              <a:buChar char="⮚"/>
            </a:pPr>
            <a:r>
              <a:rPr lang="fr-FR" sz="2200" b="1" dirty="0"/>
              <a:t>Les</a:t>
            </a:r>
            <a:r>
              <a:rPr lang="fr-FR" sz="2200" dirty="0"/>
              <a:t> </a:t>
            </a:r>
            <a:r>
              <a:rPr lang="fr-FR" sz="2200" b="1" dirty="0"/>
              <a:t>PSR</a:t>
            </a:r>
            <a:r>
              <a:rPr lang="fr-FR" sz="2100" dirty="0"/>
              <a:t>( PHP Standard </a:t>
            </a:r>
            <a:r>
              <a:rPr lang="fr-FR" sz="2100" dirty="0" err="1"/>
              <a:t>Recommendation</a:t>
            </a:r>
            <a:r>
              <a:rPr lang="fr-FR" sz="2100" dirty="0"/>
              <a:t>) La </a:t>
            </a:r>
            <a:r>
              <a:rPr lang="fr-FR" sz="2100" dirty="0" err="1"/>
              <a:t>standardization</a:t>
            </a:r>
            <a:r>
              <a:rPr lang="fr-FR" sz="2100" dirty="0"/>
              <a:t> des concepts de </a:t>
            </a:r>
            <a:r>
              <a:rPr lang="fr-FR" sz="2100" dirty="0" err="1"/>
              <a:t>development</a:t>
            </a:r>
            <a:r>
              <a:rPr lang="fr-FR" sz="2100" dirty="0"/>
              <a:t> PHP</a:t>
            </a:r>
            <a:endParaRPr sz="2100" dirty="0"/>
          </a:p>
        </p:txBody>
      </p:sp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1692</Words>
  <Application>Microsoft Office PowerPoint</Application>
  <PresentationFormat>Grand écran</PresentationFormat>
  <Paragraphs>255</Paragraphs>
  <Slides>34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Noto Sans Symbols</vt:lpstr>
      <vt:lpstr>Wingdings</vt:lpstr>
      <vt:lpstr>Office Theme</vt:lpstr>
      <vt:lpstr>Présentation PowerPoint</vt:lpstr>
      <vt:lpstr>Plan</vt:lpstr>
      <vt:lpstr>Introduction</vt:lpstr>
      <vt:lpstr>   Fonctionnalités offertes par un Framework</vt:lpstr>
      <vt:lpstr>Que propose un Framewok?</vt:lpstr>
      <vt:lpstr>Que propose un Framewok?</vt:lpstr>
      <vt:lpstr>Que propose un Framewok?</vt:lpstr>
      <vt:lpstr>Pourquoi utiliser un Framewok?</vt:lpstr>
      <vt:lpstr>Pourquoi utiliser un Framewok?</vt:lpstr>
      <vt:lpstr>les Frameworks PHP</vt:lpstr>
      <vt:lpstr>Les Frameworks PHP</vt:lpstr>
      <vt:lpstr>Symfony VS Laravel vs CodeIgniter </vt:lpstr>
      <vt:lpstr>Présentation PowerPoint</vt:lpstr>
      <vt:lpstr>Symfony VS Laravel vs CodeIgniter </vt:lpstr>
      <vt:lpstr>Symfony VS Laravel vs CodeIgniter </vt:lpstr>
      <vt:lpstr>Symfony VS Laravel</vt:lpstr>
      <vt:lpstr>Symfony VS Laravel</vt:lpstr>
      <vt:lpstr>Présentation PowerPoint</vt:lpstr>
      <vt:lpstr>Laravel : Définition</vt:lpstr>
      <vt:lpstr>Présentation PowerPoint</vt:lpstr>
      <vt:lpstr>Pourquoi Laravel?  </vt:lpstr>
      <vt:lpstr>Laravel : Caractéristiques </vt:lpstr>
      <vt:lpstr>Laravel : Caractéristiques </vt:lpstr>
      <vt:lpstr>   Laravel : Caractéristiques </vt:lpstr>
      <vt:lpstr>Laravel: Exemples</vt:lpstr>
      <vt:lpstr>Cycle de vie de requête Laravel</vt:lpstr>
      <vt:lpstr>Présentation PowerPoint</vt:lpstr>
      <vt:lpstr>Présentation PowerPoint</vt:lpstr>
      <vt:lpstr>Présentation PowerPoint</vt:lpstr>
      <vt:lpstr>Présentation PowerPoint</vt:lpstr>
      <vt:lpstr>Arborescence d’un projet Laravel</vt:lpstr>
      <vt:lpstr>Arborescence d’un projet Laravel</vt:lpstr>
      <vt:lpstr>   En résumé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bettaieb lamjed</dc:creator>
  <cp:lastModifiedBy>سميّة Soumaya</cp:lastModifiedBy>
  <cp:revision>84</cp:revision>
  <dcterms:created xsi:type="dcterms:W3CDTF">2019-12-23T07:08:45Z</dcterms:created>
  <dcterms:modified xsi:type="dcterms:W3CDTF">2023-09-13T14:10:28Z</dcterms:modified>
</cp:coreProperties>
</file>