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5" r:id="rId4"/>
    <p:sldId id="261" r:id="rId5"/>
    <p:sldId id="288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304" r:id="rId19"/>
    <p:sldId id="284" r:id="rId20"/>
    <p:sldId id="285" r:id="rId21"/>
    <p:sldId id="286" r:id="rId22"/>
    <p:sldId id="287" r:id="rId23"/>
    <p:sldId id="295" r:id="rId24"/>
    <p:sldId id="296" r:id="rId25"/>
    <p:sldId id="297" r:id="rId26"/>
    <p:sldId id="289" r:id="rId27"/>
    <p:sldId id="290" r:id="rId28"/>
    <p:sldId id="291" r:id="rId29"/>
    <p:sldId id="298" r:id="rId30"/>
    <p:sldId id="292" r:id="rId31"/>
    <p:sldId id="293" r:id="rId32"/>
    <p:sldId id="294" r:id="rId33"/>
    <p:sldId id="263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r1KYcVLttMMHo48dCdsGHOtk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7903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Logo EUR-ACE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506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2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50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54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623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019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105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44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92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50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0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Taille 54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2995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734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463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977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304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165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Taille 54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665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396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367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3589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46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Taille 54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647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130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175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Rdi : slide conseil scientifique : M kammoun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36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6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Taille 54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11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49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33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32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76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Laravel-Lang/lang" TargetMode="Externa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aravel.com/docs/9.x/validation#available-validation-rules" TargetMode="External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0" name="Google Shape;6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 descr="image2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92360" y="5717237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Pictur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descr="Image 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8608" y="5703304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 descr="C:\Users\faten\Desktop\CA-19\EURAC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77558" y="5936178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 descr="C:\Users\faten\Desktop\CA-19\C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36377" y="5936178"/>
            <a:ext cx="1728192" cy="5837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 dirty="0"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6;p1"/>
          <p:cNvSpPr txBox="1"/>
          <p:nvPr/>
        </p:nvSpPr>
        <p:spPr>
          <a:xfrm>
            <a:off x="1502873" y="2302344"/>
            <a:ext cx="9045526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3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fr-FR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 : </a:t>
            </a:r>
            <a:r>
              <a:rPr lang="fr-FR" sz="3600" b="1" dirty="0"/>
              <a:t>Validation des données 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4;p1"/>
          <p:cNvSpPr txBox="1"/>
          <p:nvPr/>
        </p:nvSpPr>
        <p:spPr>
          <a:xfrm>
            <a:off x="1809321" y="3324717"/>
            <a:ext cx="92805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Arial"/>
              <a:buNone/>
            </a:pPr>
            <a:r>
              <a:rPr lang="fr-FR" sz="47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UP Web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9;p1"/>
          <p:cNvSpPr txBox="1"/>
          <p:nvPr/>
        </p:nvSpPr>
        <p:spPr>
          <a:xfrm>
            <a:off x="3088490" y="5524498"/>
            <a:ext cx="6781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AU: 2023/2024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78" y="4203092"/>
            <a:ext cx="1839785" cy="13342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24114" cy="4351338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Exemple: </a:t>
            </a:r>
            <a:endParaRPr lang="fr-FR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Les champs du  formulaire « </a:t>
            </a: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Ajout module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 » qui doivent respecter les règles suivantes : </a:t>
            </a:r>
          </a:p>
          <a:p>
            <a:pPr marL="342900" lvl="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La durée est un champ obligatoire. (required)</a:t>
            </a:r>
          </a:p>
          <a:p>
            <a:pPr marL="342900" lvl="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La description soit un champ obligatoire et de taille maximale 255. (required|max:255)</a:t>
            </a: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fr-FR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10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605" y="1966327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1ère méthode: La méthode Validate()  </a:t>
            </a:r>
          </a:p>
        </p:txBody>
      </p:sp>
      <p:pic>
        <p:nvPicPr>
          <p:cNvPr id="15" name="Google Shape;845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64572" y="2855438"/>
            <a:ext cx="3601055" cy="2750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39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11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605" y="1966327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1ère méthode: Utilisation de la méthode Validate() de la classe request</a:t>
            </a:r>
          </a:p>
        </p:txBody>
      </p:sp>
      <p:sp>
        <p:nvSpPr>
          <p:cNvPr id="13" name="Google Shape;858;p53"/>
          <p:cNvSpPr/>
          <p:nvPr/>
        </p:nvSpPr>
        <p:spPr>
          <a:xfrm>
            <a:off x="733373" y="1914216"/>
            <a:ext cx="1145862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allons ajouter les règles correspondantes dans le controlleur « CoursController » comme indiqué dans le code suivant: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59;p53"/>
          <p:cNvSpPr/>
          <p:nvPr/>
        </p:nvSpPr>
        <p:spPr>
          <a:xfrm>
            <a:off x="1123206" y="3498539"/>
            <a:ext cx="7981950" cy="26058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'duree'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'required|max:255'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]);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\App\Models\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                 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redirect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route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'cours.affiche'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'success'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'Cours created successfully.'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860;p53"/>
          <p:cNvSpPr/>
          <p:nvPr/>
        </p:nvSpPr>
        <p:spPr>
          <a:xfrm>
            <a:off x="1299419" y="3840199"/>
            <a:ext cx="4076700" cy="82611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18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6" descr="Picture 2">
            <a:extLst>
              <a:ext uri="{FF2B5EF4-FFF2-40B4-BE49-F238E27FC236}">
                <a16:creationId xmlns:a16="http://schemas.microsoft.com/office/drawing/2014/main" id="{857166E4-F166-09DB-41CB-16C22EAD3B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Il s’agit d’un processus de validation manuelle à l’aide de la classe de façade du validateur .</a:t>
            </a:r>
            <a:endParaRPr lang="fr-FR" dirty="0"/>
          </a:p>
          <a:p>
            <a:pPr lvl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Afin de pouvoir utiliser les règles de validation, il faut importer la classe façade du validateur: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12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2ème méthode: Création manuellement des validateurs</a:t>
            </a:r>
          </a:p>
        </p:txBody>
      </p:sp>
      <p:sp>
        <p:nvSpPr>
          <p:cNvPr id="20" name="Google Shape;876;p54"/>
          <p:cNvSpPr/>
          <p:nvPr/>
        </p:nvSpPr>
        <p:spPr>
          <a:xfrm>
            <a:off x="3559525" y="5072063"/>
            <a:ext cx="6713187" cy="461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fr-FR" sz="2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Illuminate\Support\Facades\</a:t>
            </a:r>
            <a:r>
              <a:rPr lang="fr-FR" sz="2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Validator</a:t>
            </a:r>
            <a:r>
              <a:rPr lang="fr-FR" sz="2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314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 Nous allons ajouter le code suivant dans la méthode «store» du 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controlleur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«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moduleController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»:</a:t>
            </a:r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13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355" y="2245977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2ème méthode: Création manuellement des validateurs</a:t>
            </a:r>
          </a:p>
        </p:txBody>
      </p:sp>
      <p:sp>
        <p:nvSpPr>
          <p:cNvPr id="15" name="Google Shape;891;p55"/>
          <p:cNvSpPr/>
          <p:nvPr/>
        </p:nvSpPr>
        <p:spPr>
          <a:xfrm>
            <a:off x="2112169" y="3462685"/>
            <a:ext cx="7967662" cy="20620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Validator</a:t>
            </a: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32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32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32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(), [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32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'duree'</a:t>
            </a: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32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'required'</a:t>
            </a: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32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32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'required'</a:t>
            </a:r>
            <a:endParaRPr sz="32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])-&gt;</a:t>
            </a:r>
            <a:r>
              <a:rPr lang="fr-FR" sz="32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r>
              <a:rPr lang="fr-FR" sz="32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3069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Pour créer un fichier de classe « request », nous allons utiliser la commande: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php artisan </a:t>
            </a:r>
            <a:r>
              <a:rPr lang="fr-FR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make:request</a:t>
            </a:r>
            <a:r>
              <a:rPr lang="fr-FR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ModuleRequest</a:t>
            </a:r>
            <a:endParaRPr lang="fr-FR" b="1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 Cette commande va générer un fichier de classe qui sera automatiquement placé dans le répertoire app/Http/Requests.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 Dans le fichier 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ModuleRequest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nous avons deux méthodes: </a:t>
            </a:r>
            <a:endParaRPr lang="fr-FR" dirty="0"/>
          </a:p>
          <a:p>
            <a:pPr marL="342900" lvl="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authorize()</a:t>
            </a:r>
            <a:endParaRPr lang="fr-FR" dirty="0"/>
          </a:p>
          <a:p>
            <a:pPr marL="342900" lvl="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rules()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14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953" y="2112958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3ème méthode: Utilisation d’une classe de validation</a:t>
            </a:r>
          </a:p>
        </p:txBody>
      </p:sp>
      <p:sp>
        <p:nvSpPr>
          <p:cNvPr id="17" name="Google Shape;907;p56"/>
          <p:cNvSpPr/>
          <p:nvPr/>
        </p:nvSpPr>
        <p:spPr>
          <a:xfrm>
            <a:off x="2140911" y="2798040"/>
            <a:ext cx="4994957" cy="51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380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5706" y="3667756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392" y="4613466"/>
            <a:ext cx="364129" cy="289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71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15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605" y="1966327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3ème méthode: Utilisation d’une classe de validation</a:t>
            </a:r>
          </a:p>
        </p:txBody>
      </p:sp>
      <p:sp>
        <p:nvSpPr>
          <p:cNvPr id="31" name="Google Shape;922;p57"/>
          <p:cNvSpPr/>
          <p:nvPr/>
        </p:nvSpPr>
        <p:spPr>
          <a:xfrm>
            <a:off x="608988" y="1638052"/>
            <a:ext cx="114504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la méthode rules() nous fournissons les règles de validation du formulaire comme suit: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24;p57"/>
          <p:cNvSpPr/>
          <p:nvPr/>
        </p:nvSpPr>
        <p:spPr>
          <a:xfrm>
            <a:off x="3424238" y="2142155"/>
            <a:ext cx="5343525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'duree'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'required|max:255'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];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dirty="0"/>
          </a:p>
        </p:txBody>
      </p:sp>
      <p:sp>
        <p:nvSpPr>
          <p:cNvPr id="33" name="Google Shape;926;p57"/>
          <p:cNvSpPr/>
          <p:nvPr/>
        </p:nvSpPr>
        <p:spPr>
          <a:xfrm>
            <a:off x="708304" y="4074086"/>
            <a:ext cx="116898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Dans cette méthode, vous pouvez déterminer si l'utilisateur authentifié a réellement le droit de mettre à jour une ressource donnée.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Si la logique d'autorisation  sera développée dans une autre partie , il suffit de renvoyer </a:t>
            </a:r>
            <a:r>
              <a:rPr lang="fr-FR" sz="2400" dirty="0" err="1"/>
              <a:t>true</a:t>
            </a:r>
            <a:r>
              <a:rPr lang="fr-FR" sz="2400" dirty="0"/>
              <a:t> de la méthode </a:t>
            </a:r>
            <a:r>
              <a:rPr lang="fr-FR" sz="2400" dirty="0" err="1"/>
              <a:t>authorize</a:t>
            </a:r>
            <a:r>
              <a:rPr lang="fr-FR" sz="2400" dirty="0"/>
              <a:t> :</a:t>
            </a:r>
          </a:p>
        </p:txBody>
      </p:sp>
      <p:pic>
        <p:nvPicPr>
          <p:cNvPr id="34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923" y="4190712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927;p57"/>
          <p:cNvSpPr/>
          <p:nvPr/>
        </p:nvSpPr>
        <p:spPr>
          <a:xfrm>
            <a:off x="3424238" y="5740547"/>
            <a:ext cx="5343525" cy="9834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authorize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89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16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4070" y="2002639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3ème méthode: Utilisation d’une classe de validation</a:t>
            </a:r>
          </a:p>
        </p:txBody>
      </p:sp>
      <p:sp>
        <p:nvSpPr>
          <p:cNvPr id="16" name="Google Shape;943;p58"/>
          <p:cNvSpPr/>
          <p:nvPr/>
        </p:nvSpPr>
        <p:spPr>
          <a:xfrm>
            <a:off x="635047" y="1854630"/>
            <a:ext cx="1071875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Afin de pouvoir utiliser les règles de validation, il faut importer la classe « </a:t>
            </a:r>
            <a:r>
              <a:rPr lang="fr-FR" sz="2400" dirty="0" err="1"/>
              <a:t>Module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 et appeler la méthode « validated() » au niveau de la fonction store: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6;p58"/>
          <p:cNvSpPr/>
          <p:nvPr/>
        </p:nvSpPr>
        <p:spPr>
          <a:xfrm>
            <a:off x="1016492" y="3535794"/>
            <a:ext cx="10159016" cy="26776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dirty="0" err="1">
                <a:solidFill>
                  <a:srgbClr val="4EC9B0"/>
                </a:solidFill>
              </a:rPr>
              <a:t>ModuleRequest</a:t>
            </a:r>
            <a:r>
              <a:rPr lang="fr-FR" dirty="0">
                <a:solidFill>
                  <a:srgbClr val="4EC9B0"/>
                </a:solidFill>
              </a:rPr>
              <a:t> 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$validated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validated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\App\Models\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             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$cours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redirect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route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'cours.affiche'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               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'success'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'Cours created successfully.'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3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6882" y="1060567"/>
            <a:ext cx="11735118" cy="4351338"/>
          </a:xfrm>
        </p:spPr>
        <p:txBody>
          <a:bodyPr>
            <a:normAutofit/>
          </a:bodyPr>
          <a:lstStyle/>
          <a:p>
            <a:pPr marL="342900" lvl="0" indent="-19050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fr-FR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Blade vous permet d'accéder facilement aux erreurs de validation grâce à l'instruction </a:t>
            </a: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@error 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qui présente les méthodes suivantes:</a:t>
            </a: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17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362" y="1601357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285721" y="733027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Affichage des erreurs pour les trois méthodes: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B2C89EF-FAF6-4228-1F7B-D45CE02DA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48709"/>
              </p:ext>
            </p:extLst>
          </p:nvPr>
        </p:nvGraphicFramePr>
        <p:xfrm>
          <a:off x="154830" y="2684455"/>
          <a:ext cx="1188968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776">
                  <a:extLst>
                    <a:ext uri="{9D8B030D-6E8A-4147-A177-3AD203B41FA5}">
                      <a16:colId xmlns:a16="http://schemas.microsoft.com/office/drawing/2014/main" val="231552781"/>
                    </a:ext>
                  </a:extLst>
                </a:gridCol>
                <a:gridCol w="6921910">
                  <a:extLst>
                    <a:ext uri="{9D8B030D-6E8A-4147-A177-3AD203B41FA5}">
                      <a16:colId xmlns:a16="http://schemas.microsoft.com/office/drawing/2014/main" val="16522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fr-FR" sz="2000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errors</a:t>
                      </a:r>
                      <a:r>
                        <a:rPr lang="fr-FR" sz="200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-&gt;all()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Affiche tous les messages d’erreur. 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$</a:t>
                      </a:r>
                      <a:r>
                        <a:rPr lang="fr-FR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errors</a:t>
                      </a: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-&gt;has("</a:t>
                      </a:r>
                      <a:r>
                        <a:rPr lang="fr-FR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nom_champ</a:t>
                      </a: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") 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Vérifie si $</a:t>
                      </a:r>
                      <a:r>
                        <a:rPr lang="fr-FR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errors</a:t>
                      </a: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contient un message d’erreur pour le champ </a:t>
                      </a:r>
                      <a:r>
                        <a:rPr lang="fr-FR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nom_champ</a:t>
                      </a: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$</a:t>
                      </a:r>
                      <a:r>
                        <a:rPr lang="fr-FR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errors</a:t>
                      </a: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-&gt;first("</a:t>
                      </a:r>
                      <a:r>
                        <a:rPr lang="fr-FR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nom_champ</a:t>
                      </a: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", ":message") 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Affiche le premier message d’erreur :message si il existe pour le champ </a:t>
                      </a:r>
                      <a:r>
                        <a:rPr lang="fr-FR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nom_champ</a:t>
                      </a: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0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3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19050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fr-FR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18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Affichage des erreurs pour les trois méthodes: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D5CC9C-975E-BEC9-BBAC-40D4DEE74DE1}"/>
              </a:ext>
            </a:extLst>
          </p:cNvPr>
          <p:cNvSpPr txBox="1"/>
          <p:nvPr/>
        </p:nvSpPr>
        <p:spPr>
          <a:xfrm>
            <a:off x="698090" y="1834127"/>
            <a:ext cx="1121860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fr-FR" sz="2800" dirty="0"/>
              <a:t>Pour afficher l’erreur de chaque input individuellement, il suffit d’ajouter le code suivant (sous chaque input):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fr-FR" sz="2800" b="1" dirty="0">
                <a:latin typeface="Arial"/>
                <a:ea typeface="Arial"/>
                <a:cs typeface="Arial"/>
                <a:sym typeface="Arial"/>
              </a:rPr>
              <a:t>@error('name-input')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800" b="1" dirty="0">
                <a:latin typeface="Arial"/>
                <a:ea typeface="Arial"/>
                <a:cs typeface="Arial"/>
                <a:sym typeface="Arial"/>
              </a:rPr>
              <a:t>         {{ $message}}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800" b="1" dirty="0">
                <a:latin typeface="Arial"/>
                <a:ea typeface="Arial"/>
                <a:cs typeface="Arial"/>
                <a:sym typeface="Arial"/>
              </a:rPr>
              <a:t>         @enderror</a:t>
            </a:r>
          </a:p>
        </p:txBody>
      </p:sp>
      <p:pic>
        <p:nvPicPr>
          <p:cNvPr id="4" name="Google Shape;96;p4">
            <a:extLst>
              <a:ext uri="{FF2B5EF4-FFF2-40B4-BE49-F238E27FC236}">
                <a16:creationId xmlns:a16="http://schemas.microsoft.com/office/drawing/2014/main" id="{4B5DC73D-0A4B-6892-B787-EEE96D392C3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801" y="2006927"/>
            <a:ext cx="364129" cy="289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74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19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605" y="1966327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Affichage des erreurs pour les trois méthodes:</a:t>
            </a:r>
          </a:p>
        </p:txBody>
      </p:sp>
      <p:sp>
        <p:nvSpPr>
          <p:cNvPr id="14" name="Google Shape;974;p60"/>
          <p:cNvSpPr/>
          <p:nvPr/>
        </p:nvSpPr>
        <p:spPr>
          <a:xfrm>
            <a:off x="613908" y="1913638"/>
            <a:ext cx="1157809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l’exemple précédent, afin d’afficher tous les messages d’erreur, nous ajouterons les lignes de code suivants dans le fichier blade: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75;p60"/>
          <p:cNvSpPr/>
          <p:nvPr/>
        </p:nvSpPr>
        <p:spPr>
          <a:xfrm>
            <a:off x="556758" y="3144347"/>
            <a:ext cx="6391275" cy="20313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@if ($errors-&gt;any())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"alert alert-danger"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@foreach ($errors-&gt;all() as $error)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{{ $error }}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@endforeach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@endif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976;p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7178" y="4352568"/>
            <a:ext cx="3858986" cy="31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14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1494153" y="1608452"/>
            <a:ext cx="90969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lt1"/>
              </a:buClr>
              <a:buSzPts val="2400"/>
            </a:pP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lt1"/>
              </a:buClr>
              <a:buSzPts val="2400"/>
            </a:pP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 d’un formulaire Coté serveur</a:t>
            </a:r>
          </a:p>
          <a:p>
            <a:pPr>
              <a:lnSpc>
                <a:spcPct val="150000"/>
              </a:lnSpc>
              <a:buClr>
                <a:schemeClr val="lt1"/>
              </a:buClr>
              <a:buSzPts val="2400"/>
            </a:pP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protection CSRF 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400"/>
            </a:pPr>
            <a:endParaRPr lang="fr-FR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lang="fr-FR"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Clr>
                <a:schemeClr val="lt1"/>
              </a:buClr>
              <a:buSzPts val="2400"/>
            </a:pPr>
            <a:endParaRPr lang="fr-FR" sz="2400" b="1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SzPts val="2400"/>
            </a:pPr>
            <a:endParaRPr lang="fr-FR" sz="24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 rot="5400000">
            <a:off x="1116100" y="1881958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 rot="5400000">
            <a:off x="1124245" y="2421477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rot="5400000">
            <a:off x="1124245" y="3126523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 dirty="0"/>
          </a:p>
        </p:txBody>
      </p:sp>
      <p:sp>
        <p:nvSpPr>
          <p:cNvPr id="13" name="Google Shape;87;p3"/>
          <p:cNvSpPr txBox="1"/>
          <p:nvPr/>
        </p:nvSpPr>
        <p:spPr>
          <a:xfrm>
            <a:off x="1245850" y="166934"/>
            <a:ext cx="9096781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20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396" y="1586398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Affichage des erreurs pour les trois méthodes:</a:t>
            </a:r>
          </a:p>
        </p:txBody>
      </p:sp>
      <p:sp>
        <p:nvSpPr>
          <p:cNvPr id="24" name="Google Shape;990;p61"/>
          <p:cNvSpPr/>
          <p:nvPr/>
        </p:nvSpPr>
        <p:spPr>
          <a:xfrm>
            <a:off x="704850" y="1460791"/>
            <a:ext cx="119110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afficher l’erreur de chaque input individuellement, il suffit d’ajouter le code suivant: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991;p61"/>
          <p:cNvSpPr/>
          <p:nvPr/>
        </p:nvSpPr>
        <p:spPr>
          <a:xfrm>
            <a:off x="389396" y="2291788"/>
            <a:ext cx="9246506" cy="37548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Durée: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"duree"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"duree"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"duree"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placeholder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"duree"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colspan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@error('duree')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"alert alert-danger"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{{ $message }}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@enderror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"description"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"description"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placeholder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"Votre description"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cols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colspan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 @error('description')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"alert alert-danger"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{{ $message }}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@enderror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992;p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12454" y="2917348"/>
            <a:ext cx="3094704" cy="31676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993;p61"/>
          <p:cNvSpPr/>
          <p:nvPr/>
        </p:nvSpPr>
        <p:spPr>
          <a:xfrm>
            <a:off x="389396" y="3192315"/>
            <a:ext cx="5291138" cy="65127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94;p61"/>
          <p:cNvSpPr/>
          <p:nvPr/>
        </p:nvSpPr>
        <p:spPr>
          <a:xfrm>
            <a:off x="458582" y="5068466"/>
            <a:ext cx="5291138" cy="6844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91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21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605" y="1966327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Affichage des erreurs pour les trois méthodes:</a:t>
            </a:r>
          </a:p>
        </p:txBody>
      </p:sp>
      <p:sp>
        <p:nvSpPr>
          <p:cNvPr id="17" name="Google Shape;1008;p62"/>
          <p:cNvSpPr/>
          <p:nvPr/>
        </p:nvSpPr>
        <p:spPr>
          <a:xfrm>
            <a:off x="571460" y="1909322"/>
            <a:ext cx="1162053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pouvons fournir des messages personnalisés pour les règles de validation des deux champs duree et description: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2000" b="1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ère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méthode: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009;p62"/>
          <p:cNvSpPr/>
          <p:nvPr/>
        </p:nvSpPr>
        <p:spPr>
          <a:xfrm>
            <a:off x="630053" y="2992951"/>
            <a:ext cx="8012461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'duree'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'required'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], 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'duree.required'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"La duree est obligatoire"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'description.required'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"La description du cours est obligatoire"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]);</a:t>
            </a:r>
            <a:endParaRPr dirty="0"/>
          </a:p>
        </p:txBody>
      </p:sp>
      <p:sp>
        <p:nvSpPr>
          <p:cNvPr id="20" name="Google Shape;1010;p62"/>
          <p:cNvSpPr/>
          <p:nvPr/>
        </p:nvSpPr>
        <p:spPr>
          <a:xfrm>
            <a:off x="630053" y="4677979"/>
            <a:ext cx="20649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2ème méthode:</a:t>
            </a:r>
            <a:endParaRPr dirty="0"/>
          </a:p>
        </p:txBody>
      </p:sp>
      <p:sp>
        <p:nvSpPr>
          <p:cNvPr id="21" name="Google Shape;1011;p62"/>
          <p:cNvSpPr/>
          <p:nvPr/>
        </p:nvSpPr>
        <p:spPr>
          <a:xfrm>
            <a:off x="630053" y="5039597"/>
            <a:ext cx="8012461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Validator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(), 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'duree'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'required'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], 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'duree.required'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"La duree est obligatoire"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'description.required'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"La description du cours est obligatoire"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])-&gt;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07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22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605" y="1966327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Affichage des erreurs pour les trois méthodes:</a:t>
            </a:r>
          </a:p>
        </p:txBody>
      </p:sp>
      <p:sp>
        <p:nvSpPr>
          <p:cNvPr id="15" name="Google Shape;1025;p63"/>
          <p:cNvSpPr/>
          <p:nvPr/>
        </p:nvSpPr>
        <p:spPr>
          <a:xfrm>
            <a:off x="619968" y="1883662"/>
            <a:ext cx="20649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3ème méthode:</a:t>
            </a:r>
            <a:endParaRPr dirty="0"/>
          </a:p>
        </p:txBody>
      </p:sp>
      <p:sp>
        <p:nvSpPr>
          <p:cNvPr id="16" name="Google Shape;1026;p63"/>
          <p:cNvSpPr/>
          <p:nvPr/>
        </p:nvSpPr>
        <p:spPr>
          <a:xfrm>
            <a:off x="2150270" y="5596276"/>
            <a:ext cx="30909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Affichage personnalisé: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27;p63"/>
          <p:cNvSpPr/>
          <p:nvPr/>
        </p:nvSpPr>
        <p:spPr>
          <a:xfrm>
            <a:off x="488205" y="2213835"/>
            <a:ext cx="1170379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devons définir une méthode messages() dans la classe Request que nous avons créée « </a:t>
            </a:r>
            <a:r>
              <a:rPr lang="fr-FR" sz="2400" b="1" i="0" u="none" strike="noStrike" cap="none" dirty="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StoreCoursData »</a:t>
            </a:r>
            <a:r>
              <a:rPr lang="fr-F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28;p63"/>
          <p:cNvSpPr/>
          <p:nvPr/>
        </p:nvSpPr>
        <p:spPr>
          <a:xfrm>
            <a:off x="386605" y="3038463"/>
            <a:ext cx="8224838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messages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'duree.required'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"La duree est obligatoire"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'description.required'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"La description du cours est obligatoire"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];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pic>
        <p:nvPicPr>
          <p:cNvPr id="24" name="Google Shape;1029;p6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96741" y="4348954"/>
            <a:ext cx="3409951" cy="2893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9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6" descr="Picture 2">
            <a:extLst>
              <a:ext uri="{FF2B5EF4-FFF2-40B4-BE49-F238E27FC236}">
                <a16:creationId xmlns:a16="http://schemas.microsoft.com/office/drawing/2014/main" id="{72C8ECCA-0F1E-C7EC-B47C-7AD75F2013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Règles de validation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fr-FR" sz="2400" dirty="0"/>
              <a:t>Les règles de validation intégrées de Laravel ont chacune un message d'erreur qui se trouve dans le fichier </a:t>
            </a:r>
            <a:r>
              <a:rPr lang="fr-FR" sz="2400" b="1" dirty="0" err="1">
                <a:solidFill>
                  <a:srgbClr val="C00000"/>
                </a:solidFill>
              </a:rPr>
              <a:t>lang</a:t>
            </a:r>
            <a:r>
              <a:rPr lang="fr-FR" sz="2400" b="1" dirty="0">
                <a:solidFill>
                  <a:srgbClr val="C00000"/>
                </a:solidFill>
              </a:rPr>
              <a:t>/en/</a:t>
            </a:r>
            <a:r>
              <a:rPr lang="fr-FR" sz="2400" b="1" dirty="0" err="1">
                <a:solidFill>
                  <a:srgbClr val="C00000"/>
                </a:solidFill>
              </a:rPr>
              <a:t>validation.php</a:t>
            </a:r>
            <a:r>
              <a:rPr lang="fr-FR" sz="2400" dirty="0"/>
              <a:t>. </a:t>
            </a:r>
          </a:p>
          <a:p>
            <a:pPr>
              <a:lnSpc>
                <a:spcPct val="210000"/>
              </a:lnSpc>
            </a:pPr>
            <a:r>
              <a:rPr lang="fr-FR" sz="2400" dirty="0"/>
              <a:t>dans le fichier on fait les changements des  messages en fonction des besoins de l’application.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23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15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14;p6" descr="Picture 2">
            <a:extLst>
              <a:ext uri="{FF2B5EF4-FFF2-40B4-BE49-F238E27FC236}">
                <a16:creationId xmlns:a16="http://schemas.microsoft.com/office/drawing/2014/main" id="{29E552F3-C072-7855-6706-F094DECA2D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0213" y="101438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fr-FR" sz="2400" dirty="0"/>
              <a:t> Pour personnaliser les messages d'erreur, on déclare la méthode </a:t>
            </a:r>
            <a:r>
              <a:rPr lang="fr-FR" sz="2400" b="1" dirty="0">
                <a:solidFill>
                  <a:srgbClr val="C00000"/>
                </a:solidFill>
              </a:rPr>
              <a:t>messages</a:t>
            </a:r>
            <a:r>
              <a:rPr lang="fr-FR" sz="2400" dirty="0"/>
              <a:t>.</a:t>
            </a:r>
          </a:p>
          <a:p>
            <a:pPr>
              <a:lnSpc>
                <a:spcPct val="210000"/>
              </a:lnSpc>
            </a:pPr>
            <a:r>
              <a:rPr lang="fr-FR" sz="2400" dirty="0"/>
              <a:t>Cette méthode doit retourner un tableau de paires </a:t>
            </a:r>
            <a:r>
              <a:rPr lang="fr-FR" sz="2400" b="1" dirty="0">
                <a:solidFill>
                  <a:srgbClr val="C00000"/>
                </a:solidFill>
              </a:rPr>
              <a:t>attribut/règle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/>
              <a:t>et leurs messages d'erreur correspondants :</a:t>
            </a: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24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8140" y="3892534"/>
            <a:ext cx="6800850" cy="2219325"/>
          </a:xfrm>
          <a:prstGeom prst="rect">
            <a:avLst/>
          </a:prstGeom>
        </p:spPr>
      </p:pic>
      <p:pic>
        <p:nvPicPr>
          <p:cNvPr id="9" name="Google Shape;116;p6">
            <a:extLst>
              <a:ext uri="{FF2B5EF4-FFF2-40B4-BE49-F238E27FC236}">
                <a16:creationId xmlns:a16="http://schemas.microsoft.com/office/drawing/2014/main" id="{138D98A5-26E3-A5E4-7C20-9EA7C89BA54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FFD713AC-D90C-F2D4-CA72-B32F93935637}"/>
              </a:ext>
            </a:extLst>
          </p:cNvPr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Personnalisation des messages d’erreur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255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4;p6" descr="Picture 2">
            <a:extLst>
              <a:ext uri="{FF2B5EF4-FFF2-40B4-BE49-F238E27FC236}">
                <a16:creationId xmlns:a16="http://schemas.microsoft.com/office/drawing/2014/main" id="{4DCB7AEF-0BBC-09AD-9057-58C722CDDF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26840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Par défaut les messages sont en anglais.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Télécharger le </a:t>
            </a:r>
            <a:r>
              <a:rPr lang="fr-FR" sz="2400" dirty="0">
                <a:hlinkClick r:id="rId5"/>
              </a:rPr>
              <a:t>dossier .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Placez le dossier « </a:t>
            </a:r>
            <a:r>
              <a:rPr lang="fr-FR" sz="2400" dirty="0" err="1"/>
              <a:t>fr</a:t>
            </a:r>
            <a:r>
              <a:rPr lang="fr-FR" sz="2400" dirty="0"/>
              <a:t> » et son contenu dans le dossier </a:t>
            </a:r>
            <a:r>
              <a:rPr lang="fr-FR" sz="2400" dirty="0" err="1"/>
              <a:t>lang</a:t>
            </a:r>
            <a:r>
              <a:rPr lang="fr-FR" sz="2400" dirty="0"/>
              <a:t> :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Veillez à extraire le fichier </a:t>
            </a:r>
            <a:r>
              <a:rPr lang="fr-FR" sz="2400" dirty="0" err="1"/>
              <a:t>fr.json</a:t>
            </a:r>
            <a:r>
              <a:rPr lang="fr-FR" sz="2400" dirty="0"/>
              <a:t> pour le mettre à la racine du dossier des langues.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Ensuite changez cette ligne dans le fichier config/</a:t>
            </a:r>
            <a:r>
              <a:rPr lang="fr-FR" sz="2400" dirty="0" err="1"/>
              <a:t>app.php</a:t>
            </a:r>
            <a:r>
              <a:rPr lang="fr-FR" sz="2400" dirty="0"/>
              <a:t> :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sz="2400" dirty="0"/>
              <a:t>'locale' =&gt; '</a:t>
            </a:r>
            <a:r>
              <a:rPr lang="fr-FR" sz="2400" dirty="0" err="1"/>
              <a:t>fr</a:t>
            </a:r>
            <a:r>
              <a:rPr lang="fr-FR" sz="2400" dirty="0"/>
              <a:t>',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25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5" name="Google Shape;116;p6">
            <a:extLst>
              <a:ext uri="{FF2B5EF4-FFF2-40B4-BE49-F238E27FC236}">
                <a16:creationId xmlns:a16="http://schemas.microsoft.com/office/drawing/2014/main" id="{4CB522EF-52A3-A5AE-A854-A20081AD75A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A5B34AD5-FC36-59D8-A935-5F6B5761511D}"/>
              </a:ext>
            </a:extLst>
          </p:cNvPr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Traduction des messages d'erreur  en français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391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67"/>
            <a:ext cx="9096781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protection CSRF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749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protection CSRF (1/6)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8959" y="1460243"/>
            <a:ext cx="11841738" cy="494405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sz="2000" dirty="0">
                <a:sym typeface="Arial"/>
              </a:rPr>
              <a:t>CSRF est un type d’attaque de pirates informatiques , consiste la falsification de requêtes intersites.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sz="2000" dirty="0">
                <a:sym typeface="Arial"/>
              </a:rPr>
              <a:t>Solution : accompagner chaque formulaire à protéger d’un jeton (en anglais Token ) d’identification de session.</a:t>
            </a:r>
            <a:endParaRPr lang="fr-FR" sz="2000" dirty="0"/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sz="2000" dirty="0">
                <a:sym typeface="Arial"/>
              </a:rPr>
              <a:t>Lorsque le formulaire est posté , le système de validation doit vérifier  que le champ caché contient la même valeur que celle enregistrée en session.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sz="2000" dirty="0">
                <a:sym typeface="Arial"/>
              </a:rPr>
              <a:t>Cette valeur est récupérée en session et passé au formulaire, sous la forme d’un champ de type « </a:t>
            </a:r>
            <a:r>
              <a:rPr lang="fr-FR" sz="2000" b="1" dirty="0">
                <a:sym typeface="Arial"/>
              </a:rPr>
              <a:t>hidden </a:t>
            </a:r>
            <a:r>
              <a:rPr lang="fr-FR" sz="2000" dirty="0">
                <a:sym typeface="Arial"/>
              </a:rPr>
              <a:t>»:</a:t>
            </a:r>
            <a:endParaRPr lang="fr-FR" sz="2000" dirty="0"/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sz="2000" dirty="0">
                <a:sym typeface="Arial"/>
              </a:rPr>
              <a:t>Si ça n’est pas le cas, ça signifie que quelqu’un a essayé de soumettre le formulaire depuis un autre endroit que votre site . Il faut alors annuler le traitement de ce formulaire.</a:t>
            </a:r>
            <a:endParaRPr lang="fr-FR" sz="2000" dirty="0"/>
          </a:p>
          <a:p>
            <a:pPr marL="285750" lvl="0" indent="-18415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fr-FR" sz="12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fr-FR" sz="1200" dirty="0">
              <a:latin typeface="Arial"/>
              <a:ea typeface="Arial"/>
              <a:cs typeface="Arial"/>
              <a:sym typeface="Arial"/>
            </a:endParaRPr>
          </a:p>
          <a:p>
            <a:endParaRPr lang="fr-FR" sz="2000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27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47070" y="6430749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8;p6"/>
          <p:cNvSpPr txBox="1"/>
          <p:nvPr/>
        </p:nvSpPr>
        <p:spPr>
          <a:xfrm>
            <a:off x="829558" y="83140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CSRF :Cross-Site Request Forgery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00" y="6114638"/>
            <a:ext cx="11056000" cy="28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037" y="5359400"/>
            <a:ext cx="1273798" cy="3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6" descr="Picture 2">
            <a:extLst>
              <a:ext uri="{FF2B5EF4-FFF2-40B4-BE49-F238E27FC236}">
                <a16:creationId xmlns:a16="http://schemas.microsoft.com/office/drawing/2014/main" id="{F3BF02CB-8FD6-B274-7869-331AAFB150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1250155"/>
            <a:ext cx="9200271" cy="5154138"/>
          </a:xfrm>
        </p:spPr>
        <p:txBody>
          <a:bodyPr>
            <a:normAutofit fontScale="92500" lnSpcReduction="20000"/>
          </a:bodyPr>
          <a:lstStyle/>
          <a:p>
            <a:pPr marL="285750" lvl="0" indent="-18415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fr-FR" sz="18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dirty="0">
                <a:sym typeface="Arial"/>
              </a:rPr>
              <a:t>Laravel inclut un </a:t>
            </a:r>
            <a:r>
              <a:rPr lang="fr-FR" b="1" dirty="0">
                <a:sym typeface="Arial"/>
              </a:rPr>
              <a:t>middleware CSRF</a:t>
            </a:r>
            <a:r>
              <a:rPr lang="fr-FR" dirty="0">
                <a:sym typeface="Arial"/>
              </a:rPr>
              <a:t> intégré.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dirty="0">
                <a:sym typeface="Arial"/>
              </a:rPr>
              <a:t>Il génère des jetons pour chaque session utilisateur active. Ces jetons vérifient que les opérations ou requêtes sont envoyés par l’utilisateur authentifié concerné.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endParaRPr lang="fr-FR" dirty="0"/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dirty="0">
                <a:sym typeface="Arial"/>
              </a:rPr>
              <a:t>La protection CSRF peut être implémentée dans Laravel à l’aide de n’importe quel formulaire HTML avec une forme cachée de jeton CSRF et la demande de l’utilisateur est validée à l’aide du </a:t>
            </a:r>
            <a:r>
              <a:rPr lang="fr-FR" dirty="0">
                <a:solidFill>
                  <a:srgbClr val="C00000"/>
                </a:solidFill>
                <a:sym typeface="Arial"/>
              </a:rPr>
              <a:t>middleware</a:t>
            </a:r>
            <a:r>
              <a:rPr lang="fr-FR" dirty="0">
                <a:sym typeface="Arial"/>
              </a:rPr>
              <a:t> CSRF </a:t>
            </a:r>
            <a:r>
              <a:rPr lang="fr-FR" b="1" dirty="0">
                <a:sym typeface="Arial"/>
              </a:rPr>
              <a:t>VerifyCsrfToken</a:t>
            </a:r>
            <a:r>
              <a:rPr lang="fr-FR" dirty="0">
                <a:sym typeface="Arial"/>
              </a:rPr>
              <a:t>:</a:t>
            </a:r>
            <a:endParaRPr lang="fr-FR" dirty="0"/>
          </a:p>
          <a:p>
            <a:pPr marL="285750" lvl="0" indent="-18415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fr-FR"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fr-FR"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fr-FR"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fr-FR"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fr-FR" sz="1800" dirty="0"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28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009" y="1711723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009" y="4228233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46;p39" descr="https://lh6.googleusercontent.com/ey1Hqx7xFlY2ZNJRhyMO-04YDAJY6P_SIyX22Rc1QhvrMj3z2hwtc5wQcfOA1YA3zQqs4ehHX-QuDlKT38J1Kx4Ox2vybbxRPQyf9APgyUVA2zSDgamSbrn49_yJZZHxiZn1-DM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00271" y="3039239"/>
            <a:ext cx="2947297" cy="198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6;p6">
            <a:extLst>
              <a:ext uri="{FF2B5EF4-FFF2-40B4-BE49-F238E27FC236}">
                <a16:creationId xmlns:a16="http://schemas.microsoft.com/office/drawing/2014/main" id="{1FF14DEA-07ED-25B3-1E73-499985696EC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6;p4">
            <a:extLst>
              <a:ext uri="{FF2B5EF4-FFF2-40B4-BE49-F238E27FC236}">
                <a16:creationId xmlns:a16="http://schemas.microsoft.com/office/drawing/2014/main" id="{615D544F-7A8D-CBAC-52A0-72921F00738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009" y="2197118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B2A7A362-0F66-D11C-188C-CD7314738226}"/>
              </a:ext>
            </a:extLst>
          </p:cNvPr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protection CSRF (2/6)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443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4;p6" descr="Picture 2">
            <a:extLst>
              <a:ext uri="{FF2B5EF4-FFF2-40B4-BE49-F238E27FC236}">
                <a16:creationId xmlns:a16="http://schemas.microsoft.com/office/drawing/2014/main" id="{37CD2681-875E-1C16-9459-8F1EA19FAA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protection CSRF (3/6)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45806" y="1155207"/>
            <a:ext cx="11946193" cy="5559939"/>
          </a:xfrm>
        </p:spPr>
        <p:txBody>
          <a:bodyPr/>
          <a:lstStyle/>
          <a:p>
            <a:r>
              <a:rPr lang="fr-FR" dirty="0"/>
              <a:t>Pour tester l’efficacité de cette vérification , il faut essayez un envoi de formulaire sans le </a:t>
            </a:r>
            <a:r>
              <a:rPr lang="fr-FR" dirty="0" err="1"/>
              <a:t>token</a:t>
            </a:r>
            <a:r>
              <a:rPr lang="fr-FR" dirty="0"/>
              <a:t> en supprimant la directive </a:t>
            </a:r>
            <a:r>
              <a:rPr lang="fr-FR" b="1" dirty="0"/>
              <a:t>@CSRF</a:t>
            </a:r>
            <a:r>
              <a:rPr lang="fr-FR" dirty="0"/>
              <a:t>:</a:t>
            </a:r>
          </a:p>
          <a:p>
            <a:r>
              <a:rPr lang="fr-FR" dirty="0"/>
              <a:t>Vous tombez sur cette page à la soumission :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Comme le </a:t>
            </a:r>
            <a:r>
              <a:rPr lang="fr-FR" dirty="0" err="1"/>
              <a:t>token</a:t>
            </a:r>
            <a:r>
              <a:rPr lang="fr-FR" dirty="0"/>
              <a:t> n’est pas bon, Laravel en conclut qu’il a expiré parce qu’évidemment il a une durée de validité limitée liée à la session.</a:t>
            </a: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29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6628" y="2771336"/>
            <a:ext cx="3598743" cy="18262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Google Shape;96;p4">
            <a:extLst>
              <a:ext uri="{FF2B5EF4-FFF2-40B4-BE49-F238E27FC236}">
                <a16:creationId xmlns:a16="http://schemas.microsoft.com/office/drawing/2014/main" id="{CAD26568-74EC-0FE2-4E34-77801864B3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082" y="1351454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4">
            <a:extLst>
              <a:ext uri="{FF2B5EF4-FFF2-40B4-BE49-F238E27FC236}">
                <a16:creationId xmlns:a16="http://schemas.microsoft.com/office/drawing/2014/main" id="{CB6FA4B6-A011-70D1-F2D8-A6346805C82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396" y="2251105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6;p4">
            <a:extLst>
              <a:ext uri="{FF2B5EF4-FFF2-40B4-BE49-F238E27FC236}">
                <a16:creationId xmlns:a16="http://schemas.microsoft.com/office/drawing/2014/main" id="{790A1BBF-45F0-30CE-F971-00AA3C41F4E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6298" y="4790463"/>
            <a:ext cx="364129" cy="289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64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67"/>
            <a:ext cx="9096781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8273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protection CSRF (4/6)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5955" y="1529950"/>
            <a:ext cx="10515600" cy="4351338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ym typeface="Arial"/>
              </a:rPr>
              <a:t>C’est une directive de Blade pour générer un champ de jeton qui sera utilisé pour la vérification . Il génère en champ de saisie masqué.</a:t>
            </a:r>
            <a:endParaRPr lang="fr-FR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ym typeface="Arial"/>
              </a:rPr>
              <a:t>Lorsque la directive blade </a:t>
            </a:r>
            <a:r>
              <a:rPr lang="fr-FR" b="1" dirty="0">
                <a:sym typeface="Arial"/>
              </a:rPr>
              <a:t>@csrf </a:t>
            </a:r>
            <a:r>
              <a:rPr lang="fr-FR" dirty="0">
                <a:sym typeface="Arial"/>
              </a:rPr>
              <a:t>est utilisé , une balise </a:t>
            </a:r>
            <a:r>
              <a:rPr lang="fr-FR" i="1" dirty="0">
                <a:sym typeface="Arial"/>
              </a:rPr>
              <a:t>input </a:t>
            </a:r>
            <a:r>
              <a:rPr lang="fr-FR" dirty="0">
                <a:sym typeface="Arial"/>
              </a:rPr>
              <a:t>de type </a:t>
            </a:r>
            <a:r>
              <a:rPr lang="fr-FR" i="1" dirty="0">
                <a:sym typeface="Arial"/>
              </a:rPr>
              <a:t>hidden </a:t>
            </a:r>
            <a:r>
              <a:rPr lang="fr-FR" dirty="0">
                <a:sym typeface="Arial"/>
              </a:rPr>
              <a:t>est ajoutée au formulaire.</a:t>
            </a:r>
            <a:endParaRPr lang="fr-FR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ym typeface="Arial"/>
              </a:rPr>
              <a:t>La valeur sera le jeton CSRF qui sera envoyé dans le cadre des données du formulaires lorsque le formulaire est soumis.</a:t>
            </a:r>
            <a:endParaRPr lang="fr-FR" dirty="0"/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b="1" dirty="0">
                <a:solidFill>
                  <a:srgbClr val="FF0000"/>
                </a:solidFill>
                <a:sym typeface="Arial"/>
              </a:rPr>
              <a:t>Syntaxe:</a:t>
            </a: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600" dirty="0"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30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427" y="1791558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445" y="2935774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8;p6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@csrf</a:t>
            </a:r>
          </a:p>
        </p:txBody>
      </p:sp>
      <p:pic>
        <p:nvPicPr>
          <p:cNvPr id="19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658" y="4093429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6717" y="5348287"/>
            <a:ext cx="59340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08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protection CSRF (5/6)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dirty="0">
                <a:sym typeface="Arial"/>
              </a:rPr>
              <a:t>Cette fonction peut être utilisée dans la balise </a:t>
            </a:r>
            <a:r>
              <a:rPr lang="fr-FR" b="1" dirty="0">
                <a:sym typeface="Arial"/>
              </a:rPr>
              <a:t>meta </a:t>
            </a:r>
            <a:r>
              <a:rPr lang="fr-FR" dirty="0">
                <a:sym typeface="Arial"/>
              </a:rPr>
              <a:t>et le champ de saisie masqué du formulaire HTML. Il génère une chaîne aléatoire en tant que jeton CSRF.</a:t>
            </a:r>
            <a:endParaRPr lang="fr-FR" dirty="0"/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dirty="0">
                <a:sym typeface="Arial"/>
              </a:rPr>
              <a:t>Cette fonction est utilisée comme valeur de l’attribut « value » du champ masqué et est utilisée avec deux accolades.</a:t>
            </a:r>
            <a:endParaRPr lang="fr-FR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dirty="0">
                <a:sym typeface="Arial"/>
              </a:rPr>
              <a:t>	</a:t>
            </a:r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31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50231" y="63419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555" y="2135272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020" y="4059565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8;p6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csrf_token()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4174" y="5167519"/>
            <a:ext cx="7991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0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protection CSRF (6/6)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fr-FR" dirty="0">
                <a:sym typeface="Arial"/>
              </a:rPr>
              <a:t>C’est une fonction qui permet de créer un champ masqué pour le formulaire HTML où il est utilisé et génère un jeton CSRF.</a:t>
            </a:r>
            <a:endParaRPr lang="fr-FR" dirty="0"/>
          </a:p>
          <a:p>
            <a:pPr lvl="0">
              <a:lnSpc>
                <a:spcPct val="150000"/>
              </a:lnSpc>
              <a:spcBef>
                <a:spcPts val="0"/>
              </a:spcBef>
              <a:buSzPts val="2000"/>
            </a:pPr>
            <a:endParaRPr lang="fr-FR" b="1" dirty="0">
              <a:solidFill>
                <a:srgbClr val="FF0000"/>
              </a:solidFill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dirty="0">
                <a:sym typeface="Arial"/>
              </a:rPr>
              <a:t>	</a:t>
            </a:r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32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1876" y="2087233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8;p6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csrf_field()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345" y="3803918"/>
            <a:ext cx="5497311" cy="18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652622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 descr="Imag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1113" y="3148635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2611179" y="3136257"/>
            <a:ext cx="9239272" cy="7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de votre attention</a:t>
            </a:r>
            <a:endParaRPr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33</a:t>
            </a:fld>
            <a:endParaRPr dirty="0"/>
          </a:p>
        </p:txBody>
      </p:sp>
      <p:pic>
        <p:nvPicPr>
          <p:cNvPr id="138" name="Google Shape;138;p8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Introduction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890703" y="1793302"/>
            <a:ext cx="10515600" cy="4351338"/>
          </a:xfrm>
        </p:spPr>
        <p:txBody>
          <a:bodyPr/>
          <a:lstStyle/>
          <a:p>
            <a:pPr marL="114300" lv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</a:pPr>
            <a:r>
              <a:rPr lang="fr-FR" dirty="0"/>
              <a:t> Mise en œuvre des formulaires . </a:t>
            </a:r>
          </a:p>
          <a:p>
            <a:pPr marL="114300" lv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</a:pPr>
            <a:r>
              <a:rPr lang="fr-FR" dirty="0"/>
              <a:t>  Aucune contrainte n’est imposée sur les valeurs envoyées. </a:t>
            </a:r>
          </a:p>
          <a:p>
            <a:pPr marL="114300" lv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</a:pPr>
            <a:r>
              <a:rPr lang="fr-FR" dirty="0"/>
              <a:t> Dans une application, il est toujours nécessaire de vérifier que ces valeurs correspondent à ce qu'on attend. Il faut donc mettre en place des règles de validation( une adresse email doit correspondre à un certain format,etc,…)</a:t>
            </a: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380" y="2169782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7229" y="3584401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697" y="2832411"/>
            <a:ext cx="364129" cy="28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6" descr="Picture 2">
            <a:extLst>
              <a:ext uri="{FF2B5EF4-FFF2-40B4-BE49-F238E27FC236}">
                <a16:creationId xmlns:a16="http://schemas.microsoft.com/office/drawing/2014/main" id="{56874F45-BD10-284B-31AB-D276E8686D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8718"/>
            <a:ext cx="12364590" cy="6886242"/>
          </a:xfrm>
          <a:prstGeom prst="rect">
            <a:avLst/>
          </a:prstGeom>
          <a:noFill/>
          <a:ln>
            <a:noFill/>
          </a:ln>
        </p:spPr>
      </p:pic>
      <p:sp>
        <p:nvSpPr>
          <p:cNvPr id="6154" name="Espace réservé du contenu 1"/>
          <p:cNvSpPr>
            <a:spLocks noGrp="1"/>
          </p:cNvSpPr>
          <p:nvPr>
            <p:ph type="body" idx="1"/>
          </p:nvPr>
        </p:nvSpPr>
        <p:spPr>
          <a:xfrm>
            <a:off x="390212" y="1404280"/>
            <a:ext cx="11242987" cy="453713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fr-FR" altLang="fr-FR" dirty="0">
                <a:solidFill>
                  <a:srgbClr val="FF0000"/>
                </a:solidFill>
              </a:rPr>
              <a:t>Never trust user input</a:t>
            </a:r>
          </a:p>
          <a:p>
            <a:pPr>
              <a:lnSpc>
                <a:spcPct val="150000"/>
              </a:lnSpc>
              <a:defRPr/>
            </a:pPr>
            <a:r>
              <a:rPr lang="fr-FR" altLang="fr-FR" dirty="0"/>
              <a:t>La validation est normalement un des premiers réflexes à avoir lorsque l'on demande à l'utilisateur de remplir des informations  </a:t>
            </a:r>
          </a:p>
          <a:p>
            <a:pPr>
              <a:lnSpc>
                <a:spcPct val="150000"/>
              </a:lnSpc>
              <a:defRPr/>
            </a:pPr>
            <a:r>
              <a:rPr lang="fr-FR" altLang="fr-FR" dirty="0"/>
              <a:t>vérifier ce qu'il a rempli ! Il faut toujours considérer que l’utilisateur  ne sait pas remplir un formulaire</a:t>
            </a:r>
          </a:p>
        </p:txBody>
      </p:sp>
      <p:sp>
        <p:nvSpPr>
          <p:cNvPr id="6150" name="Espace réservé du numéro de diapositive 12"/>
          <p:cNvSpPr>
            <a:spLocks noGrp="1"/>
          </p:cNvSpPr>
          <p:nvPr>
            <p:ph type="sldNum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DFB695-3B04-4038-A2B3-18EA1CB2844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FR" altLang="fr-FR" sz="1200" dirty="0">
              <a:solidFill>
                <a:srgbClr val="898989"/>
              </a:solidFill>
            </a:endParaRPr>
          </a:p>
        </p:txBody>
      </p:sp>
      <p:pic>
        <p:nvPicPr>
          <p:cNvPr id="6" name="Google Shape;116;p6">
            <a:extLst>
              <a:ext uri="{FF2B5EF4-FFF2-40B4-BE49-F238E27FC236}">
                <a16:creationId xmlns:a16="http://schemas.microsoft.com/office/drawing/2014/main" id="{AEA49B35-2374-179F-D454-85908D9CE1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B348CE2A-F159-29B8-1DA6-B760D92048EE}"/>
              </a:ext>
            </a:extLst>
          </p:cNvPr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pic>
        <p:nvPicPr>
          <p:cNvPr id="8" name="Google Shape;120;p6">
            <a:extLst>
              <a:ext uri="{FF2B5EF4-FFF2-40B4-BE49-F238E27FC236}">
                <a16:creationId xmlns:a16="http://schemas.microsoft.com/office/drawing/2014/main" id="{F6655BEF-7B31-562A-D51B-350B741C6D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FE9EF3F-EE6C-9910-F3F1-2A9B80795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8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025687"/>
            <a:ext cx="90967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 d’un formulaire Coté serveur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98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4221" y="1269674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buSzPts val="2400"/>
            </a:pPr>
            <a:r>
              <a:rPr lang="fr-FR" dirty="0">
                <a:sym typeface="Arial"/>
              </a:rPr>
              <a:t>Il existe 3 façons pour valider un formulaire dans laravel:</a:t>
            </a:r>
            <a:endParaRPr lang="fr-FR" dirty="0"/>
          </a:p>
          <a:p>
            <a:pPr marL="342900" lvl="0">
              <a:lnSpc>
                <a:spcPct val="200000"/>
              </a:lnSpc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fr-FR" dirty="0">
                <a:sym typeface="Arial"/>
              </a:rPr>
              <a:t>Utilisation de la méthode </a:t>
            </a:r>
            <a:r>
              <a:rPr lang="fr-FR" b="1" dirty="0">
                <a:sym typeface="Arial"/>
              </a:rPr>
              <a:t>Validate() </a:t>
            </a:r>
            <a:r>
              <a:rPr lang="fr-FR" dirty="0">
                <a:sym typeface="Arial"/>
              </a:rPr>
              <a:t>de la classe </a:t>
            </a:r>
            <a:r>
              <a:rPr lang="fr-FR" b="1" dirty="0">
                <a:sym typeface="Arial"/>
              </a:rPr>
              <a:t>request</a:t>
            </a:r>
            <a:r>
              <a:rPr lang="fr-FR" dirty="0">
                <a:sym typeface="Arial"/>
              </a:rPr>
              <a:t> de laravel</a:t>
            </a:r>
          </a:p>
          <a:p>
            <a:pPr marL="342900" lvl="0">
              <a:lnSpc>
                <a:spcPct val="200000"/>
              </a:lnSpc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fr-FR" dirty="0">
                <a:sym typeface="Arial"/>
              </a:rPr>
              <a:t>Création de validateurs manuels</a:t>
            </a:r>
            <a:endParaRPr lang="fr-FR" dirty="0"/>
          </a:p>
          <a:p>
            <a:pPr marL="342900" lvl="0">
              <a:lnSpc>
                <a:spcPct val="200000"/>
              </a:lnSpc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fr-FR" dirty="0">
                <a:sym typeface="Arial"/>
              </a:rPr>
              <a:t>Par la classe de validation de formulaire personnalisé</a:t>
            </a: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7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7001" y="2072477"/>
            <a:ext cx="364129" cy="289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03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endParaRPr lang="fr-FR" sz="3600" b="1" dirty="0">
              <a:solidFill>
                <a:schemeClr val="dk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211" y="59852"/>
            <a:ext cx="10515600" cy="1325563"/>
          </a:xfrm>
        </p:spPr>
        <p:txBody>
          <a:bodyPr/>
          <a:lstStyle/>
          <a:p>
            <a:r>
              <a:rPr lang="fr-FR" dirty="0"/>
              <a:t>Validation d’un formulaire Coté serveur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4341" y="1632723"/>
            <a:ext cx="10515600" cy="435133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fr-FR" sz="2400" dirty="0"/>
              <a:t>D</a:t>
            </a: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irectement au niveau du contrôleur par la méthode </a:t>
            </a:r>
            <a:r>
              <a:rPr lang="fr-FR" sz="2400" b="1" dirty="0">
                <a:latin typeface="Arial"/>
                <a:ea typeface="Arial"/>
                <a:cs typeface="Arial"/>
                <a:sym typeface="Arial"/>
              </a:rPr>
              <a:t>$this-&gt;validate().</a:t>
            </a:r>
            <a:endParaRPr lang="fr-FR" dirty="0"/>
          </a:p>
          <a:p>
            <a:pPr lvl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Dans la méthode validate(), il faut passer un tableau qui contient des paires clé/valeur. </a:t>
            </a:r>
          </a:p>
          <a:p>
            <a:pPr marL="342900" lvl="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Clè correspond au nom de l’attribut</a:t>
            </a:r>
            <a:endParaRPr lang="fr-FR" dirty="0"/>
          </a:p>
          <a:p>
            <a:pPr marL="342900" lvl="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✔"/>
            </a:pP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Valeur correspond aux règles de validation de formulaire.</a:t>
            </a:r>
            <a:endParaRPr lang="fr-FR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Syntaxe</a:t>
            </a:r>
            <a:endParaRPr lang="fr-FR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	</a:t>
            </a:r>
            <a:endParaRPr lang="fr-FR" sz="2400" b="1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8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2681" y="1807498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9;p50" descr="D:\esprit 2014\ESPRIT 2014\charte essprit 2014\logo-espri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1;p5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1ère méthode: La méthode Validate()  </a:t>
            </a:r>
          </a:p>
        </p:txBody>
      </p:sp>
      <p:pic>
        <p:nvPicPr>
          <p:cNvPr id="19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9502" y="2397970"/>
            <a:ext cx="364129" cy="28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9336" y="4692698"/>
            <a:ext cx="5127464" cy="16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011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Validation d’un formulaire Coté serveur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Parmi les règles, on peut citer :</a:t>
            </a: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 </a:t>
            </a:r>
            <a:endParaRPr lang="fr-FR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9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  <p:pic>
        <p:nvPicPr>
          <p:cNvPr id="11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461" y="1980978"/>
            <a:ext cx="364129" cy="2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8;p6"/>
          <p:cNvSpPr txBox="1"/>
          <p:nvPr/>
        </p:nvSpPr>
        <p:spPr>
          <a:xfrm>
            <a:off x="780427" y="971164"/>
            <a:ext cx="96793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1ère méthode: La méthode Validate()  </a:t>
            </a:r>
          </a:p>
        </p:txBody>
      </p:sp>
      <p:graphicFrame>
        <p:nvGraphicFramePr>
          <p:cNvPr id="25" name="Google Shape;830;p51"/>
          <p:cNvGraphicFramePr/>
          <p:nvPr>
            <p:extLst>
              <p:ext uri="{D42A27DB-BD31-4B8C-83A1-F6EECF244321}">
                <p14:modId xmlns:p14="http://schemas.microsoft.com/office/powerpoint/2010/main" val="3910797993"/>
              </p:ext>
            </p:extLst>
          </p:nvPr>
        </p:nvGraphicFramePr>
        <p:xfrm>
          <a:off x="1954575" y="2556273"/>
          <a:ext cx="8010525" cy="334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Règle</a:t>
                      </a:r>
                      <a:endParaRPr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 dirty="0"/>
                        <a:t>Description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u="none" strike="noStrike" cap="none" dirty="0"/>
                        <a:t>Bail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/>
                        <a:t>on arrête de vérifier dès qu’une règle n’est pas respectée</a:t>
                      </a:r>
                      <a:endParaRPr sz="20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u="none" strike="noStrike" cap="none" dirty="0"/>
                        <a:t>Required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/>
                        <a:t>une valeur est requise, donc le champ ne doit pas être vide</a:t>
                      </a:r>
                      <a:endParaRPr sz="20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u="none" strike="noStrike" cap="none" dirty="0"/>
                        <a:t>Between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/>
                        <a:t>nombre de caractères entre une valeur minimale et une valeur maximale</a:t>
                      </a:r>
                      <a:endParaRPr sz="20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u="none" strike="noStrike" cap="none" dirty="0"/>
                        <a:t>Alpha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/>
                        <a:t>on n’accepte que les caractères alphabétiques</a:t>
                      </a:r>
                      <a:endParaRPr sz="20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u="none" strike="noStrike" cap="none" dirty="0"/>
                        <a:t>Email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/>
                        <a:t>la valeur doit être une adresse email valide.</a:t>
                      </a:r>
                      <a:endParaRPr sz="20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Google Shape;831;p51"/>
          <p:cNvSpPr/>
          <p:nvPr/>
        </p:nvSpPr>
        <p:spPr>
          <a:xfrm>
            <a:off x="1627981" y="6379347"/>
            <a:ext cx="7239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NB: Toutes les règles disponibles </a:t>
            </a:r>
            <a:r>
              <a:rPr lang="fr-FR" sz="1800" b="1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dans la documentation</a:t>
            </a: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70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2216</Words>
  <Application>Microsoft Office PowerPoint</Application>
  <PresentationFormat>Grand écran</PresentationFormat>
  <Paragraphs>320</Paragraphs>
  <Slides>33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Noto Sans Symbols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Validation d’un formulaire Coté serveur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bettaieb lamjed</dc:creator>
  <cp:lastModifiedBy>سميّة Soumaya</cp:lastModifiedBy>
  <cp:revision>106</cp:revision>
  <dcterms:created xsi:type="dcterms:W3CDTF">2019-12-23T07:08:45Z</dcterms:created>
  <dcterms:modified xsi:type="dcterms:W3CDTF">2023-09-22T12:43:14Z</dcterms:modified>
</cp:coreProperties>
</file>