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jonsE7MeaLbHGT9uOvwwzmuO6o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7179813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Logo EUR-ACE</a:t>
            </a:r>
            <a:endParaRPr/>
          </a:p>
        </p:txBody>
      </p:sp>
    </p:spTree>
    <p:extLst>
      <p:ext uri="{BB962C8B-B14F-4D97-AF65-F5344CB8AC3E}">
        <p14:creationId xmlns:p14="http://schemas.microsoft.com/office/powerpoint/2010/main" val="2545895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Taille 54</a:t>
            </a:r>
            <a:endParaRPr/>
          </a:p>
        </p:txBody>
      </p:sp>
    </p:spTree>
    <p:extLst>
      <p:ext uri="{BB962C8B-B14F-4D97-AF65-F5344CB8AC3E}">
        <p14:creationId xmlns:p14="http://schemas.microsoft.com/office/powerpoint/2010/main" val="2723699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594012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0" name="Google Shape;240;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02049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739332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749127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31057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061316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018304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8" name="Google Shape;318;p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Taille 54</a:t>
            </a:r>
            <a:endParaRPr/>
          </a:p>
        </p:txBody>
      </p:sp>
    </p:spTree>
    <p:extLst>
      <p:ext uri="{BB962C8B-B14F-4D97-AF65-F5344CB8AC3E}">
        <p14:creationId xmlns:p14="http://schemas.microsoft.com/office/powerpoint/2010/main" val="1396250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29121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173702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772383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1" name="Google Shape;37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16970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57200" lvl="0" indent="0" algn="just" rtl="0">
              <a:lnSpc>
                <a:spcPct val="150000"/>
              </a:lnSpc>
              <a:spcBef>
                <a:spcPts val="0"/>
              </a:spcBef>
              <a:spcAft>
                <a:spcPts val="0"/>
              </a:spcAft>
              <a:buClr>
                <a:schemeClr val="dk1"/>
              </a:buClr>
              <a:buSzPts val="1900"/>
              <a:buFont typeface="Arial"/>
              <a:buNone/>
            </a:pPr>
            <a:r>
              <a:rPr lang="fr-FR" sz="1900">
                <a:solidFill>
                  <a:schemeClr val="dk1"/>
                </a:solidFill>
                <a:latin typeface="Arial"/>
                <a:ea typeface="Arial"/>
                <a:cs typeface="Arial"/>
                <a:sym typeface="Arial"/>
              </a:rPr>
              <a:t>Rendu: React utilise les informations de l'arbre de composants pour générer le rendu final sur la page, c'est-à-dire les éléments de la page qui sont visibles à l'utilisateur.</a:t>
            </a:r>
            <a:endParaRPr sz="1400">
              <a:solidFill>
                <a:schemeClr val="dk1"/>
              </a:solidFill>
              <a:latin typeface="Arial"/>
              <a:ea typeface="Arial"/>
              <a:cs typeface="Arial"/>
              <a:sym typeface="Arial"/>
            </a:endParaRPr>
          </a:p>
          <a:p>
            <a:pPr marL="457200" lvl="0" indent="0" algn="just" rtl="0">
              <a:lnSpc>
                <a:spcPct val="150000"/>
              </a:lnSpc>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a:p>
            <a:pPr marL="457200" lvl="0" indent="0" algn="just" rtl="0">
              <a:lnSpc>
                <a:spcPct val="150000"/>
              </a:lnSpc>
              <a:spcBef>
                <a:spcPts val="0"/>
              </a:spcBef>
              <a:spcAft>
                <a:spcPts val="0"/>
              </a:spcAft>
              <a:buClr>
                <a:schemeClr val="dk1"/>
              </a:buClr>
              <a:buSzPts val="1900"/>
              <a:buFont typeface="Arial"/>
              <a:buNone/>
            </a:pPr>
            <a:r>
              <a:rPr lang="fr-FR" sz="1900">
                <a:solidFill>
                  <a:schemeClr val="dk1"/>
                </a:solidFill>
                <a:latin typeface="Arial"/>
                <a:ea typeface="Arial"/>
                <a:cs typeface="Arial"/>
                <a:sym typeface="Arial"/>
              </a:rPr>
              <a:t>Ces étapes se produisent automatiquement lorsque React met à jour les états de composants et permet ainsi de maintenir efficacement une interface utilisateur réactive.</a:t>
            </a:r>
            <a:endParaRPr sz="19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382" name="Google Shape;38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579848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6" name="Google Shape;396;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Taille 54</a:t>
            </a:r>
            <a:endParaRPr/>
          </a:p>
        </p:txBody>
      </p:sp>
    </p:spTree>
    <p:extLst>
      <p:ext uri="{BB962C8B-B14F-4D97-AF65-F5344CB8AC3E}">
        <p14:creationId xmlns:p14="http://schemas.microsoft.com/office/powerpoint/2010/main" val="2525570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29021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9" name="Google Shape;41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890440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3" name="Google Shape;433;p3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Taille 54</a:t>
            </a:r>
            <a:endParaRPr/>
          </a:p>
        </p:txBody>
      </p:sp>
    </p:spTree>
    <p:extLst>
      <p:ext uri="{BB962C8B-B14F-4D97-AF65-F5344CB8AC3E}">
        <p14:creationId xmlns:p14="http://schemas.microsoft.com/office/powerpoint/2010/main" val="13201609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071085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3" name="Google Shape;45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607166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548138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1837692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7" name="Google Shape;477;p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Taille 54</a:t>
            </a:r>
            <a:endParaRPr/>
          </a:p>
        </p:txBody>
      </p:sp>
    </p:spTree>
    <p:extLst>
      <p:ext uri="{BB962C8B-B14F-4D97-AF65-F5344CB8AC3E}">
        <p14:creationId xmlns:p14="http://schemas.microsoft.com/office/powerpoint/2010/main" val="35354303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5" name="Google Shape;4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1104835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058635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3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7" name="Google Shape;51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873073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4" name="Google Shape;534;p3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Taille 54</a:t>
            </a:r>
            <a:endParaRPr/>
          </a:p>
        </p:txBody>
      </p:sp>
    </p:spTree>
    <p:extLst>
      <p:ext uri="{BB962C8B-B14F-4D97-AF65-F5344CB8AC3E}">
        <p14:creationId xmlns:p14="http://schemas.microsoft.com/office/powerpoint/2010/main" val="28342339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2" name="Google Shape;542;p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Taille 54</a:t>
            </a:r>
            <a:endParaRPr/>
          </a:p>
        </p:txBody>
      </p:sp>
    </p:spTree>
    <p:extLst>
      <p:ext uri="{BB962C8B-B14F-4D97-AF65-F5344CB8AC3E}">
        <p14:creationId xmlns:p14="http://schemas.microsoft.com/office/powerpoint/2010/main" val="1169364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4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0" name="Google Shape;550;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6509777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4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3" name="Google Shape;56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2127605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4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7" name="Google Shape;587;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4332587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4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1" name="Google Shape;601;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902682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Taille 54</a:t>
            </a:r>
            <a:endParaRPr/>
          </a:p>
        </p:txBody>
      </p:sp>
    </p:spTree>
    <p:extLst>
      <p:ext uri="{BB962C8B-B14F-4D97-AF65-F5344CB8AC3E}">
        <p14:creationId xmlns:p14="http://schemas.microsoft.com/office/powerpoint/2010/main" val="33855143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6" name="Google Shape;616;p4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Rdi : slide conseil scientifique : M kammoun</a:t>
            </a:r>
            <a:endParaRPr/>
          </a:p>
        </p:txBody>
      </p:sp>
    </p:spTree>
    <p:extLst>
      <p:ext uri="{BB962C8B-B14F-4D97-AF65-F5344CB8AC3E}">
        <p14:creationId xmlns:p14="http://schemas.microsoft.com/office/powerpoint/2010/main" val="2252058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57200" lvl="0" indent="-292100" algn="just" rtl="0">
              <a:lnSpc>
                <a:spcPct val="100000"/>
              </a:lnSpc>
              <a:spcBef>
                <a:spcPts val="0"/>
              </a:spcBef>
              <a:spcAft>
                <a:spcPts val="0"/>
              </a:spcAft>
              <a:buClr>
                <a:schemeClr val="dk1"/>
              </a:buClr>
              <a:buSzPts val="1000"/>
              <a:buChar char="●"/>
            </a:pPr>
            <a:r>
              <a:rPr lang="fr-FR" sz="1000">
                <a:solidFill>
                  <a:schemeClr val="dk1"/>
                </a:solidFill>
                <a:latin typeface="Arial"/>
                <a:ea typeface="Arial"/>
                <a:cs typeface="Arial"/>
                <a:sym typeface="Arial"/>
              </a:rPr>
              <a:t>JavaScript est un langage flexible et polyvalent </a:t>
            </a:r>
            <a:endParaRPr sz="1000">
              <a:solidFill>
                <a:schemeClr val="dk1"/>
              </a:solidFill>
              <a:latin typeface="Arial"/>
              <a:ea typeface="Arial"/>
              <a:cs typeface="Arial"/>
              <a:sym typeface="Arial"/>
            </a:endParaRPr>
          </a:p>
          <a:p>
            <a:pPr marL="457200" lvl="0" indent="-292100" algn="just" rtl="0">
              <a:lnSpc>
                <a:spcPct val="100000"/>
              </a:lnSpc>
              <a:spcBef>
                <a:spcPts val="0"/>
              </a:spcBef>
              <a:spcAft>
                <a:spcPts val="0"/>
              </a:spcAft>
              <a:buClr>
                <a:schemeClr val="dk1"/>
              </a:buClr>
              <a:buSzPts val="1000"/>
              <a:buChar char="●"/>
            </a:pPr>
            <a:r>
              <a:rPr lang="fr-FR" sz="1000">
                <a:solidFill>
                  <a:schemeClr val="dk1"/>
                </a:solidFill>
                <a:latin typeface="Arial"/>
                <a:ea typeface="Arial"/>
                <a:cs typeface="Arial"/>
                <a:sym typeface="Arial"/>
              </a:rPr>
              <a:t>La polyvalence, la puissance et la capacité du JS à créer facilement des effets visuels en font de ce langage un choix parfait pour les développeurs et concepteurs.</a:t>
            </a:r>
            <a:endParaRPr sz="1000">
              <a:solidFill>
                <a:schemeClr val="dk1"/>
              </a:solidFill>
              <a:latin typeface="Arial"/>
              <a:ea typeface="Arial"/>
              <a:cs typeface="Arial"/>
              <a:sym typeface="Arial"/>
            </a:endParaRPr>
          </a:p>
          <a:p>
            <a:pPr marL="0" lvl="0" indent="457200" algn="just" rtl="0">
              <a:lnSpc>
                <a:spcPct val="100000"/>
              </a:lnSpc>
              <a:spcBef>
                <a:spcPts val="0"/>
              </a:spcBef>
              <a:spcAft>
                <a:spcPts val="0"/>
              </a:spcAft>
              <a:buClr>
                <a:schemeClr val="dk1"/>
              </a:buClr>
              <a:buSzPts val="1100"/>
              <a:buFont typeface="Arial"/>
              <a:buNone/>
            </a:pPr>
            <a:r>
              <a:rPr lang="fr-FR" sz="1000">
                <a:solidFill>
                  <a:schemeClr val="dk1"/>
                </a:solidFill>
                <a:latin typeface="Arial"/>
                <a:ea typeface="Arial"/>
                <a:cs typeface="Arial"/>
                <a:sym typeface="Arial"/>
              </a:rPr>
              <a:t>=&gt; Utile pour concevoir des sites web dynamiques: il nous permettre de développer du contenu dynamique à l’intérieur du document HTML pour rendre notre site Web interactif.</a:t>
            </a:r>
            <a:endParaRPr sz="1000"/>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311545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893400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Taille 54</a:t>
            </a:r>
            <a:endParaRPr/>
          </a:p>
        </p:txBody>
      </p:sp>
    </p:spTree>
    <p:extLst>
      <p:ext uri="{BB962C8B-B14F-4D97-AF65-F5344CB8AC3E}">
        <p14:creationId xmlns:p14="http://schemas.microsoft.com/office/powerpoint/2010/main" val="306682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89753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9624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48"/>
          <p:cNvSpPr txBox="1">
            <a:spLocks noGrp="1"/>
          </p:cNvSpPr>
          <p:nvPr>
            <p:ph type="title"/>
          </p:nvPr>
        </p:nvSpPr>
        <p:spPr>
          <a:xfrm>
            <a:off x="1524000" y="1122362"/>
            <a:ext cx="9144000" cy="2387601"/>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1" name="Google Shape;11;p48"/>
          <p:cNvSpPr txBox="1">
            <a:spLocks noGrp="1"/>
          </p:cNvSpPr>
          <p:nvPr>
            <p:ph type="body" idx="1"/>
          </p:nvPr>
        </p:nvSpPr>
        <p:spPr>
          <a:xfrm>
            <a:off x="1524000" y="3602037"/>
            <a:ext cx="9144000" cy="1655764"/>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Calibri"/>
              <a:buNone/>
              <a:defRPr sz="2400"/>
            </a:lvl1pPr>
            <a:lvl2pPr marL="914400" lvl="1" indent="-228600" algn="ctr">
              <a:lnSpc>
                <a:spcPct val="90000"/>
              </a:lnSpc>
              <a:spcBef>
                <a:spcPts val="1000"/>
              </a:spcBef>
              <a:spcAft>
                <a:spcPts val="0"/>
              </a:spcAft>
              <a:buClr>
                <a:srgbClr val="000000"/>
              </a:buClr>
              <a:buSzPts val="2400"/>
              <a:buFont typeface="Calibri"/>
              <a:buNone/>
              <a:defRPr sz="2400"/>
            </a:lvl2pPr>
            <a:lvl3pPr marL="1371600" lvl="2" indent="-228600" algn="ctr">
              <a:lnSpc>
                <a:spcPct val="90000"/>
              </a:lnSpc>
              <a:spcBef>
                <a:spcPts val="1000"/>
              </a:spcBef>
              <a:spcAft>
                <a:spcPts val="0"/>
              </a:spcAft>
              <a:buClr>
                <a:srgbClr val="000000"/>
              </a:buClr>
              <a:buSzPts val="2400"/>
              <a:buFont typeface="Calibri"/>
              <a:buNone/>
              <a:defRPr sz="2400"/>
            </a:lvl3pPr>
            <a:lvl4pPr marL="1828800" lvl="3" indent="-228600" algn="ctr">
              <a:lnSpc>
                <a:spcPct val="90000"/>
              </a:lnSpc>
              <a:spcBef>
                <a:spcPts val="1000"/>
              </a:spcBef>
              <a:spcAft>
                <a:spcPts val="0"/>
              </a:spcAft>
              <a:buClr>
                <a:srgbClr val="000000"/>
              </a:buClr>
              <a:buSzPts val="2400"/>
              <a:buFont typeface="Calibri"/>
              <a:buNone/>
              <a:defRPr sz="2400"/>
            </a:lvl4pPr>
            <a:lvl5pPr marL="2286000" lvl="4" indent="-228600" algn="ctr">
              <a:lnSpc>
                <a:spcPct val="90000"/>
              </a:lnSpc>
              <a:spcBef>
                <a:spcPts val="1000"/>
              </a:spcBef>
              <a:spcAft>
                <a:spcPts val="0"/>
              </a:spcAft>
              <a:buClr>
                <a:srgbClr val="000000"/>
              </a:buClr>
              <a:buSzPts val="2400"/>
              <a:buFont typeface="Calibri"/>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2" name="Google Shape;12;p48"/>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47"/>
        <p:cNvGrpSpPr/>
        <p:nvPr/>
      </p:nvGrpSpPr>
      <p:grpSpPr>
        <a:xfrm>
          <a:off x="0" y="0"/>
          <a:ext cx="0" cy="0"/>
          <a:chOff x="0" y="0"/>
          <a:chExt cx="0" cy="0"/>
        </a:xfrm>
      </p:grpSpPr>
      <p:sp>
        <p:nvSpPr>
          <p:cNvPr id="48" name="Google Shape;48;p57"/>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9" name="Google Shape;49;p57"/>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57"/>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51"/>
        <p:cNvGrpSpPr/>
        <p:nvPr/>
      </p:nvGrpSpPr>
      <p:grpSpPr>
        <a:xfrm>
          <a:off x="0" y="0"/>
          <a:ext cx="0" cy="0"/>
          <a:chOff x="0" y="0"/>
          <a:chExt cx="0" cy="0"/>
        </a:xfrm>
      </p:grpSpPr>
      <p:sp>
        <p:nvSpPr>
          <p:cNvPr id="52" name="Google Shape;52;p58"/>
          <p:cNvSpPr txBox="1">
            <a:spLocks noGrp="1"/>
          </p:cNvSpPr>
          <p:nvPr>
            <p:ph type="title"/>
          </p:nvPr>
        </p:nvSpPr>
        <p:spPr>
          <a:xfrm>
            <a:off x="8724900" y="365125"/>
            <a:ext cx="2628900" cy="5811838"/>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58"/>
          <p:cNvSpPr txBox="1">
            <a:spLocks noGrp="1"/>
          </p:cNvSpPr>
          <p:nvPr>
            <p:ph type="body" idx="1"/>
          </p:nvPr>
        </p:nvSpPr>
        <p:spPr>
          <a:xfrm>
            <a:off x="838200" y="365125"/>
            <a:ext cx="7734300" cy="58118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58"/>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13"/>
        <p:cNvGrpSpPr/>
        <p:nvPr/>
      </p:nvGrpSpPr>
      <p:grpSpPr>
        <a:xfrm>
          <a:off x="0" y="0"/>
          <a:ext cx="0" cy="0"/>
          <a:chOff x="0" y="0"/>
          <a:chExt cx="0" cy="0"/>
        </a:xfrm>
      </p:grpSpPr>
      <p:sp>
        <p:nvSpPr>
          <p:cNvPr id="14" name="Google Shape;14;p49"/>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5" name="Google Shape;15;p49"/>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6" name="Google Shape;16;p49"/>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7"/>
        <p:cNvGrpSpPr/>
        <p:nvPr/>
      </p:nvGrpSpPr>
      <p:grpSpPr>
        <a:xfrm>
          <a:off x="0" y="0"/>
          <a:ext cx="0" cy="0"/>
          <a:chOff x="0" y="0"/>
          <a:chExt cx="0" cy="0"/>
        </a:xfrm>
      </p:grpSpPr>
      <p:sp>
        <p:nvSpPr>
          <p:cNvPr id="18" name="Google Shape;18;p50"/>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9" name="Google Shape;19;p50"/>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0" name="Google Shape;20;p5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21" name="Google Shape;21;p5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22" name="Google Shape;22;p50"/>
          <p:cNvSpPr txBox="1">
            <a:spLocks noGrp="1"/>
          </p:cNvSpPr>
          <p:nvPr>
            <p:ph type="sldNum" idx="12"/>
          </p:nvPr>
        </p:nvSpPr>
        <p:spPr>
          <a:xfrm>
            <a:off x="11003388" y="6400415"/>
            <a:ext cx="350413" cy="27699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3"/>
        <p:cNvGrpSpPr/>
        <p:nvPr/>
      </p:nvGrpSpPr>
      <p:grpSpPr>
        <a:xfrm>
          <a:off x="0" y="0"/>
          <a:ext cx="0" cy="0"/>
          <a:chOff x="0" y="0"/>
          <a:chExt cx="0" cy="0"/>
        </a:xfrm>
      </p:grpSpPr>
      <p:sp>
        <p:nvSpPr>
          <p:cNvPr id="24" name="Google Shape;24;p51"/>
          <p:cNvSpPr txBox="1">
            <a:spLocks noGrp="1"/>
          </p:cNvSpPr>
          <p:nvPr>
            <p:ph type="title"/>
          </p:nvPr>
        </p:nvSpPr>
        <p:spPr>
          <a:xfrm>
            <a:off x="831850" y="1709738"/>
            <a:ext cx="10515600"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5" name="Google Shape;25;p51"/>
          <p:cNvSpPr txBox="1">
            <a:spLocks noGrp="1"/>
          </p:cNvSpPr>
          <p:nvPr>
            <p:ph type="body" idx="1"/>
          </p:nvPr>
        </p:nvSpPr>
        <p:spPr>
          <a:xfrm>
            <a:off x="831850" y="4589462"/>
            <a:ext cx="10515600" cy="1500189"/>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1000"/>
              </a:spcBef>
              <a:spcAft>
                <a:spcPts val="0"/>
              </a:spcAft>
              <a:buClr>
                <a:srgbClr val="888888"/>
              </a:buClr>
              <a:buSzPts val="2400"/>
              <a:buFont typeface="Calibri"/>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Calibri"/>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Calibri"/>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Calibri"/>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51"/>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7"/>
        <p:cNvGrpSpPr/>
        <p:nvPr/>
      </p:nvGrpSpPr>
      <p:grpSpPr>
        <a:xfrm>
          <a:off x="0" y="0"/>
          <a:ext cx="0" cy="0"/>
          <a:chOff x="0" y="0"/>
          <a:chExt cx="0" cy="0"/>
        </a:xfrm>
      </p:grpSpPr>
      <p:sp>
        <p:nvSpPr>
          <p:cNvPr id="28" name="Google Shape;28;p52"/>
          <p:cNvSpPr txBox="1">
            <a:spLocks noGrp="1"/>
          </p:cNvSpPr>
          <p:nvPr>
            <p:ph type="title"/>
          </p:nvPr>
        </p:nvSpPr>
        <p:spPr>
          <a:xfrm>
            <a:off x="839787" y="365125"/>
            <a:ext cx="10515601"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9" name="Google Shape;29;p52"/>
          <p:cNvSpPr txBox="1">
            <a:spLocks noGrp="1"/>
          </p:cNvSpPr>
          <p:nvPr>
            <p:ph type="body" idx="1"/>
          </p:nvPr>
        </p:nvSpPr>
        <p:spPr>
          <a:xfrm>
            <a:off x="839787" y="1681163"/>
            <a:ext cx="5157790" cy="823914"/>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Calibri"/>
              <a:buNone/>
              <a:defRPr sz="2400" b="1"/>
            </a:lvl1pPr>
            <a:lvl2pPr marL="914400" lvl="1" indent="-228600" algn="l">
              <a:lnSpc>
                <a:spcPct val="90000"/>
              </a:lnSpc>
              <a:spcBef>
                <a:spcPts val="1000"/>
              </a:spcBef>
              <a:spcAft>
                <a:spcPts val="0"/>
              </a:spcAft>
              <a:buClr>
                <a:srgbClr val="000000"/>
              </a:buClr>
              <a:buSzPts val="2400"/>
              <a:buFont typeface="Calibri"/>
              <a:buNone/>
              <a:defRPr sz="2400" b="1"/>
            </a:lvl2pPr>
            <a:lvl3pPr marL="1371600" lvl="2" indent="-228600" algn="l">
              <a:lnSpc>
                <a:spcPct val="90000"/>
              </a:lnSpc>
              <a:spcBef>
                <a:spcPts val="1000"/>
              </a:spcBef>
              <a:spcAft>
                <a:spcPts val="0"/>
              </a:spcAft>
              <a:buClr>
                <a:srgbClr val="000000"/>
              </a:buClr>
              <a:buSzPts val="2400"/>
              <a:buFont typeface="Calibri"/>
              <a:buNone/>
              <a:defRPr sz="2400" b="1"/>
            </a:lvl3pPr>
            <a:lvl4pPr marL="1828800" lvl="3" indent="-228600" algn="l">
              <a:lnSpc>
                <a:spcPct val="90000"/>
              </a:lnSpc>
              <a:spcBef>
                <a:spcPts val="1000"/>
              </a:spcBef>
              <a:spcAft>
                <a:spcPts val="0"/>
              </a:spcAft>
              <a:buClr>
                <a:srgbClr val="000000"/>
              </a:buClr>
              <a:buSzPts val="2400"/>
              <a:buFont typeface="Calibri"/>
              <a:buNone/>
              <a:defRPr sz="2400" b="1"/>
            </a:lvl4pPr>
            <a:lvl5pPr marL="2286000" lvl="4" indent="-228600" algn="l">
              <a:lnSpc>
                <a:spcPct val="90000"/>
              </a:lnSpc>
              <a:spcBef>
                <a:spcPts val="1000"/>
              </a:spcBef>
              <a:spcAft>
                <a:spcPts val="0"/>
              </a:spcAft>
              <a:buClr>
                <a:srgbClr val="000000"/>
              </a:buClr>
              <a:buSzPts val="2400"/>
              <a:buFont typeface="Calibri"/>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52"/>
          <p:cNvSpPr txBox="1">
            <a:spLocks noGrp="1"/>
          </p:cNvSpPr>
          <p:nvPr>
            <p:ph type="body" idx="2"/>
          </p:nvPr>
        </p:nvSpPr>
        <p:spPr>
          <a:xfrm>
            <a:off x="6172200" y="1681163"/>
            <a:ext cx="5183188" cy="823914"/>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1" name="Google Shape;31;p52"/>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2"/>
        <p:cNvGrpSpPr/>
        <p:nvPr/>
      </p:nvGrpSpPr>
      <p:grpSpPr>
        <a:xfrm>
          <a:off x="0" y="0"/>
          <a:ext cx="0" cy="0"/>
          <a:chOff x="0" y="0"/>
          <a:chExt cx="0" cy="0"/>
        </a:xfrm>
      </p:grpSpPr>
      <p:sp>
        <p:nvSpPr>
          <p:cNvPr id="33" name="Google Shape;33;p53"/>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4" name="Google Shape;34;p53"/>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54"/>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7"/>
        <p:cNvGrpSpPr/>
        <p:nvPr/>
      </p:nvGrpSpPr>
      <p:grpSpPr>
        <a:xfrm>
          <a:off x="0" y="0"/>
          <a:ext cx="0" cy="0"/>
          <a:chOff x="0" y="0"/>
          <a:chExt cx="0" cy="0"/>
        </a:xfrm>
      </p:grpSpPr>
      <p:sp>
        <p:nvSpPr>
          <p:cNvPr id="38" name="Google Shape;38;p55"/>
          <p:cNvSpPr txBox="1">
            <a:spLocks noGrp="1"/>
          </p:cNvSpPr>
          <p:nvPr>
            <p:ph type="title"/>
          </p:nvPr>
        </p:nvSpPr>
        <p:spPr>
          <a:xfrm>
            <a:off x="839787" y="457200"/>
            <a:ext cx="393224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9" name="Google Shape;39;p55"/>
          <p:cNvSpPr txBox="1">
            <a:spLocks noGrp="1"/>
          </p:cNvSpPr>
          <p:nvPr>
            <p:ph type="body" idx="1"/>
          </p:nvPr>
        </p:nvSpPr>
        <p:spPr>
          <a:xfrm>
            <a:off x="5183187" y="987425"/>
            <a:ext cx="6172202" cy="4873625"/>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 name="Google Shape;40;p55"/>
          <p:cNvSpPr txBox="1">
            <a:spLocks noGrp="1"/>
          </p:cNvSpPr>
          <p:nvPr>
            <p:ph type="body" idx="2"/>
          </p:nvPr>
        </p:nvSpPr>
        <p:spPr>
          <a:xfrm>
            <a:off x="839787" y="2057400"/>
            <a:ext cx="3932238"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1" name="Google Shape;41;p55"/>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42"/>
        <p:cNvGrpSpPr/>
        <p:nvPr/>
      </p:nvGrpSpPr>
      <p:grpSpPr>
        <a:xfrm>
          <a:off x="0" y="0"/>
          <a:ext cx="0" cy="0"/>
          <a:chOff x="0" y="0"/>
          <a:chExt cx="0" cy="0"/>
        </a:xfrm>
      </p:grpSpPr>
      <p:sp>
        <p:nvSpPr>
          <p:cNvPr id="43" name="Google Shape;43;p56"/>
          <p:cNvSpPr txBox="1">
            <a:spLocks noGrp="1"/>
          </p:cNvSpPr>
          <p:nvPr>
            <p:ph type="title"/>
          </p:nvPr>
        </p:nvSpPr>
        <p:spPr>
          <a:xfrm>
            <a:off x="839787" y="457200"/>
            <a:ext cx="393224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4" name="Google Shape;44;p56"/>
          <p:cNvSpPr>
            <a:spLocks noGrp="1"/>
          </p:cNvSpPr>
          <p:nvPr>
            <p:ph type="pic" idx="2"/>
          </p:nvPr>
        </p:nvSpPr>
        <p:spPr>
          <a:xfrm>
            <a:off x="5183187" y="987425"/>
            <a:ext cx="6172202" cy="4873625"/>
          </a:xfrm>
          <a:prstGeom prst="rect">
            <a:avLst/>
          </a:prstGeom>
          <a:noFill/>
          <a:ln>
            <a:noFill/>
          </a:ln>
        </p:spPr>
      </p:sp>
      <p:sp>
        <p:nvSpPr>
          <p:cNvPr id="45" name="Google Shape;45;p56"/>
          <p:cNvSpPr txBox="1">
            <a:spLocks noGrp="1"/>
          </p:cNvSpPr>
          <p:nvPr>
            <p:ph type="body" idx="1"/>
          </p:nvPr>
        </p:nvSpPr>
        <p:spPr>
          <a:xfrm>
            <a:off x="839787" y="2057400"/>
            <a:ext cx="3932240"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Calibri"/>
              <a:buNone/>
              <a:defRPr sz="1600"/>
            </a:lvl1pPr>
            <a:lvl2pPr marL="914400" lvl="1" indent="-228600" algn="l">
              <a:lnSpc>
                <a:spcPct val="90000"/>
              </a:lnSpc>
              <a:spcBef>
                <a:spcPts val="1000"/>
              </a:spcBef>
              <a:spcAft>
                <a:spcPts val="0"/>
              </a:spcAft>
              <a:buClr>
                <a:srgbClr val="000000"/>
              </a:buClr>
              <a:buSzPts val="1600"/>
              <a:buFont typeface="Calibri"/>
              <a:buNone/>
              <a:defRPr sz="1600"/>
            </a:lvl2pPr>
            <a:lvl3pPr marL="1371600" lvl="2" indent="-228600" algn="l">
              <a:lnSpc>
                <a:spcPct val="90000"/>
              </a:lnSpc>
              <a:spcBef>
                <a:spcPts val="1000"/>
              </a:spcBef>
              <a:spcAft>
                <a:spcPts val="0"/>
              </a:spcAft>
              <a:buClr>
                <a:srgbClr val="000000"/>
              </a:buClr>
              <a:buSzPts val="1600"/>
              <a:buFont typeface="Calibri"/>
              <a:buNone/>
              <a:defRPr sz="1600"/>
            </a:lvl3pPr>
            <a:lvl4pPr marL="1828800" lvl="3" indent="-228600" algn="l">
              <a:lnSpc>
                <a:spcPct val="90000"/>
              </a:lnSpc>
              <a:spcBef>
                <a:spcPts val="1000"/>
              </a:spcBef>
              <a:spcAft>
                <a:spcPts val="0"/>
              </a:spcAft>
              <a:buClr>
                <a:srgbClr val="000000"/>
              </a:buClr>
              <a:buSzPts val="1600"/>
              <a:buFont typeface="Calibri"/>
              <a:buNone/>
              <a:defRPr sz="1600"/>
            </a:lvl4pPr>
            <a:lvl5pPr marL="2286000" lvl="4" indent="-228600" algn="l">
              <a:lnSpc>
                <a:spcPct val="90000"/>
              </a:lnSpc>
              <a:spcBef>
                <a:spcPts val="1000"/>
              </a:spcBef>
              <a:spcAft>
                <a:spcPts val="0"/>
              </a:spcAft>
              <a:buClr>
                <a:srgbClr val="000000"/>
              </a:buClr>
              <a:buSzPts val="1600"/>
              <a:buFont typeface="Calibri"/>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6" name="Google Shape;46;p56"/>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47"/>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47"/>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8" name="Google Shape;8;p47"/>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jp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21.png"/><Relationship Id="rId5" Type="http://schemas.openxmlformats.org/officeDocument/2006/relationships/image" Target="../media/image12.png"/><Relationship Id="rId10"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hyperlink" Target="https://2021.stateofjs.com/fr-FR/libraries/front-end-frameworks/" TargetMode="External"/><Relationship Id="rId3" Type="http://schemas.openxmlformats.org/officeDocument/2006/relationships/image" Target="../media/image11.jp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1.jp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29.png"/><Relationship Id="rId5" Type="http://schemas.openxmlformats.org/officeDocument/2006/relationships/image" Target="../media/image12.png"/><Relationship Id="rId10" Type="http://schemas.openxmlformats.org/officeDocument/2006/relationships/image" Target="../media/image28.png"/><Relationship Id="rId4" Type="http://schemas.openxmlformats.org/officeDocument/2006/relationships/image" Target="../media/image5.png"/><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res.cloudinary.com/atapas/image/upload/v1649655587/demos/vdom_idrwtz.gif" TargetMode="External"/><Relationship Id="rId4" Type="http://schemas.openxmlformats.org/officeDocument/2006/relationships/image" Target="../media/image31.gif"/></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1.jpg"/><Relationship Id="rId7"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34.png"/></Relationships>
</file>

<file path=ppt/slides/_rels/slide25.xml.rels><?xml version="1.0" encoding="UTF-8" standalone="yes"?>
<Relationships xmlns="http://schemas.openxmlformats.org/package/2006/relationships"><Relationship Id="rId8" Type="http://schemas.openxmlformats.org/officeDocument/2006/relationships/hyperlink" Target="https://code.visualstudio.com/" TargetMode="External"/><Relationship Id="rId3" Type="http://schemas.openxmlformats.org/officeDocument/2006/relationships/image" Target="../media/image11.jpg"/><Relationship Id="rId7"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1.jpg"/><Relationship Id="rId7"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1.jpg"/><Relationship Id="rId7"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1.jpg"/><Relationship Id="rId7"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42.png"/><Relationship Id="rId4" Type="http://schemas.openxmlformats.org/officeDocument/2006/relationships/image" Target="../media/image5.png"/><Relationship Id="rId9"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9.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fr.reactjs.org/docs/getting-started.html" TargetMode="External"/><Relationship Id="rId3" Type="http://schemas.openxmlformats.org/officeDocument/2006/relationships/image" Target="../media/image11.jpg"/><Relationship Id="rId7" Type="http://schemas.openxmlformats.org/officeDocument/2006/relationships/hyperlink" Target="https://classic.yarnpkg.com/en/docs/install#windows-stabl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hyperlink" Target="https://blog.greenroots.info/reactjs-virtual-dom-and-reconciliation-explain-like-im-five"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jp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jpg"/><Relationship Id="rId7" Type="http://schemas.openxmlformats.org/officeDocument/2006/relationships/hyperlink" Target="https://blog.octo.com/a-la-decouverte-des-architectures-du-front-2-4-les-multiple-page-application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g"/><Relationship Id="rId7" Type="http://schemas.openxmlformats.org/officeDocument/2006/relationships/hyperlink" Target="https://blog.octo.com/a-la-decouverte-des-architectures-du-front-3-4-les-single-page-application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1"/>
          <p:cNvGrpSpPr/>
          <p:nvPr/>
        </p:nvGrpSpPr>
        <p:grpSpPr>
          <a:xfrm>
            <a:off x="0" y="0"/>
            <a:ext cx="12504116" cy="6858000"/>
            <a:chOff x="0" y="0"/>
            <a:chExt cx="12192000" cy="6858000"/>
          </a:xfrm>
        </p:grpSpPr>
        <p:sp>
          <p:nvSpPr>
            <p:cNvPr id="60" name="Google Shape;60;p1"/>
            <p:cNvSpPr/>
            <p:nvPr/>
          </p:nvSpPr>
          <p:spPr>
            <a:xfrm>
              <a:off x="0" y="0"/>
              <a:ext cx="12192000" cy="6858000"/>
            </a:xfrm>
            <a:prstGeom prst="rect">
              <a:avLst/>
            </a:prstGeom>
            <a:blipFill rotWithShape="1">
              <a:blip r:embed="rId3">
                <a:alphaModFix/>
              </a:blip>
              <a:tile tx="0" ty="0" sx="100000" sy="100000" flip="none" algn="tl"/>
            </a:blip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61" name="Google Shape;61;p1" descr="image2.png"/>
            <p:cNvPicPr preferRelativeResize="0"/>
            <p:nvPr/>
          </p:nvPicPr>
          <p:blipFill rotWithShape="1">
            <a:blip r:embed="rId4">
              <a:alphaModFix/>
            </a:blip>
            <a:srcRect/>
            <a:stretch/>
          </p:blipFill>
          <p:spPr>
            <a:xfrm>
              <a:off x="0" y="0"/>
              <a:ext cx="12192000" cy="6858000"/>
            </a:xfrm>
            <a:prstGeom prst="rect">
              <a:avLst/>
            </a:prstGeom>
            <a:noFill/>
            <a:ln>
              <a:noFill/>
            </a:ln>
          </p:spPr>
        </p:pic>
      </p:grpSp>
      <p:pic>
        <p:nvPicPr>
          <p:cNvPr id="62" name="Google Shape;62;p1" descr="Picture 3"/>
          <p:cNvPicPr preferRelativeResize="0"/>
          <p:nvPr/>
        </p:nvPicPr>
        <p:blipFill rotWithShape="1">
          <a:blip r:embed="rId5">
            <a:alphaModFix/>
          </a:blip>
          <a:srcRect/>
          <a:stretch/>
        </p:blipFill>
        <p:spPr>
          <a:xfrm>
            <a:off x="11094951" y="5738716"/>
            <a:ext cx="1322882" cy="934816"/>
          </a:xfrm>
          <a:prstGeom prst="rect">
            <a:avLst/>
          </a:prstGeom>
          <a:noFill/>
          <a:ln>
            <a:noFill/>
          </a:ln>
        </p:spPr>
      </p:pic>
      <p:pic>
        <p:nvPicPr>
          <p:cNvPr id="63" name="Google Shape;63;p1" descr="Picture 3"/>
          <p:cNvPicPr preferRelativeResize="0"/>
          <p:nvPr/>
        </p:nvPicPr>
        <p:blipFill rotWithShape="1">
          <a:blip r:embed="rId6">
            <a:alphaModFix/>
          </a:blip>
          <a:srcRect/>
          <a:stretch/>
        </p:blipFill>
        <p:spPr>
          <a:xfrm flipH="1">
            <a:off x="8558979" y="-41780"/>
            <a:ext cx="3978841" cy="2344124"/>
          </a:xfrm>
          <a:prstGeom prst="rect">
            <a:avLst/>
          </a:prstGeom>
          <a:noFill/>
          <a:ln>
            <a:noFill/>
          </a:ln>
        </p:spPr>
      </p:pic>
      <p:pic>
        <p:nvPicPr>
          <p:cNvPr id="64" name="Google Shape;64;p1" descr="Image 11"/>
          <p:cNvPicPr preferRelativeResize="0"/>
          <p:nvPr/>
        </p:nvPicPr>
        <p:blipFill rotWithShape="1">
          <a:blip r:embed="rId7">
            <a:alphaModFix/>
          </a:blip>
          <a:srcRect/>
          <a:stretch/>
        </p:blipFill>
        <p:spPr>
          <a:xfrm>
            <a:off x="308162" y="5703304"/>
            <a:ext cx="1943102" cy="876302"/>
          </a:xfrm>
          <a:prstGeom prst="rect">
            <a:avLst/>
          </a:prstGeom>
          <a:noFill/>
          <a:ln>
            <a:noFill/>
          </a:ln>
        </p:spPr>
      </p:pic>
      <p:sp>
        <p:nvSpPr>
          <p:cNvPr id="65" name="Google Shape;65;p1"/>
          <p:cNvSpPr txBox="1">
            <a:spLocks noGrp="1"/>
          </p:cNvSpPr>
          <p:nvPr>
            <p:ph type="subTitle" idx="4294967295"/>
          </p:nvPr>
        </p:nvSpPr>
        <p:spPr>
          <a:xfrm>
            <a:off x="0" y="2588710"/>
            <a:ext cx="12192000" cy="7116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chemeClr val="dk1"/>
              </a:buClr>
              <a:buSzPts val="1100"/>
              <a:buFont typeface="Arial"/>
              <a:buNone/>
            </a:pPr>
            <a:endParaRPr sz="6600" b="1" i="0" u="none" strike="noStrike" cap="none">
              <a:solidFill>
                <a:srgbClr val="000000"/>
              </a:solidFill>
              <a:latin typeface="Arial"/>
              <a:ea typeface="Arial"/>
              <a:cs typeface="Arial"/>
              <a:sym typeface="Arial"/>
            </a:endParaRPr>
          </a:p>
          <a:p>
            <a:pPr marL="0" marR="0" lvl="0" indent="0" algn="ctr" rtl="0">
              <a:lnSpc>
                <a:spcPct val="72000"/>
              </a:lnSpc>
              <a:spcBef>
                <a:spcPts val="0"/>
              </a:spcBef>
              <a:spcAft>
                <a:spcPts val="0"/>
              </a:spcAft>
              <a:buClr>
                <a:srgbClr val="000000"/>
              </a:buClr>
              <a:buSzPts val="6600"/>
              <a:buFont typeface="Arial"/>
              <a:buNone/>
            </a:pPr>
            <a:r>
              <a:rPr lang="fr-FR" sz="6600" b="1" i="0" u="none" strike="noStrike" cap="none">
                <a:solidFill>
                  <a:srgbClr val="000000"/>
                </a:solidFill>
                <a:latin typeface="Arial"/>
                <a:ea typeface="Arial"/>
                <a:cs typeface="Arial"/>
                <a:sym typeface="Arial"/>
              </a:rPr>
              <a:t>Introduction à React</a:t>
            </a:r>
            <a:endParaRPr sz="6600" b="1" i="0" u="none" strike="noStrike" cap="none">
              <a:solidFill>
                <a:srgbClr val="000000"/>
              </a:solidFill>
              <a:latin typeface="Arial"/>
              <a:ea typeface="Arial"/>
              <a:cs typeface="Arial"/>
              <a:sym typeface="Arial"/>
            </a:endParaRPr>
          </a:p>
        </p:txBody>
      </p:sp>
      <p:pic>
        <p:nvPicPr>
          <p:cNvPr id="66" name="Google Shape;66;p1" descr="C:\Users\faten\Desktop\CA-19\EURACE.png"/>
          <p:cNvPicPr preferRelativeResize="0"/>
          <p:nvPr/>
        </p:nvPicPr>
        <p:blipFill rotWithShape="1">
          <a:blip r:embed="rId8">
            <a:alphaModFix/>
          </a:blip>
          <a:srcRect/>
          <a:stretch/>
        </p:blipFill>
        <p:spPr>
          <a:xfrm>
            <a:off x="2974751" y="5897573"/>
            <a:ext cx="2731194" cy="544601"/>
          </a:xfrm>
          <a:prstGeom prst="rect">
            <a:avLst/>
          </a:prstGeom>
          <a:noFill/>
          <a:ln>
            <a:noFill/>
          </a:ln>
        </p:spPr>
      </p:pic>
      <p:pic>
        <p:nvPicPr>
          <p:cNvPr id="67" name="Google Shape;67;p1" descr="C:\Users\faten\Desktop\CA-19\CGE.png"/>
          <p:cNvPicPr preferRelativeResize="0"/>
          <p:nvPr/>
        </p:nvPicPr>
        <p:blipFill rotWithShape="1">
          <a:blip r:embed="rId9">
            <a:alphaModFix/>
          </a:blip>
          <a:srcRect/>
          <a:stretch/>
        </p:blipFill>
        <p:spPr>
          <a:xfrm>
            <a:off x="8210851" y="5914251"/>
            <a:ext cx="1728192" cy="583745"/>
          </a:xfrm>
          <a:prstGeom prst="rect">
            <a:avLst/>
          </a:prstGeom>
          <a:noFill/>
          <a:ln>
            <a:noFill/>
          </a:ln>
        </p:spPr>
      </p:pic>
      <p:sp>
        <p:nvSpPr>
          <p:cNvPr id="68" name="Google Shape;68;p1"/>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1</a:t>
            </a:fld>
            <a:endParaRPr/>
          </a:p>
        </p:txBody>
      </p:sp>
      <p:pic>
        <p:nvPicPr>
          <p:cNvPr id="69" name="Google Shape;69;p1"/>
          <p:cNvPicPr preferRelativeResize="0"/>
          <p:nvPr/>
        </p:nvPicPr>
        <p:blipFill rotWithShape="1">
          <a:blip r:embed="rId10">
            <a:alphaModFix/>
          </a:blip>
          <a:srcRect/>
          <a:stretch/>
        </p:blipFill>
        <p:spPr>
          <a:xfrm>
            <a:off x="0" y="212324"/>
            <a:ext cx="3760279" cy="1386795"/>
          </a:xfrm>
          <a:prstGeom prst="rect">
            <a:avLst/>
          </a:prstGeom>
          <a:noFill/>
          <a:ln>
            <a:noFill/>
          </a:ln>
        </p:spPr>
      </p:pic>
      <p:sp>
        <p:nvSpPr>
          <p:cNvPr id="70" name="Google Shape;70;p1"/>
          <p:cNvSpPr txBox="1"/>
          <p:nvPr/>
        </p:nvSpPr>
        <p:spPr>
          <a:xfrm>
            <a:off x="4845150" y="6443025"/>
            <a:ext cx="30000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1" i="0" u="none" strike="noStrike" cap="none">
                <a:solidFill>
                  <a:schemeClr val="dk1"/>
                </a:solidFill>
                <a:latin typeface="Arial"/>
                <a:ea typeface="Arial"/>
                <a:cs typeface="Arial"/>
                <a:sym typeface="Arial"/>
              </a:rPr>
              <a:t>Année universitaire : </a:t>
            </a:r>
            <a:r>
              <a:rPr lang="fr-FR" sz="1200" b="0" i="0" u="none" strike="noStrike" cap="none">
                <a:solidFill>
                  <a:schemeClr val="dk1"/>
                </a:solidFill>
                <a:latin typeface="Arial"/>
                <a:ea typeface="Arial"/>
                <a:cs typeface="Arial"/>
                <a:sym typeface="Arial"/>
              </a:rPr>
              <a:t>2022/2023</a:t>
            </a:r>
            <a:endParaRPr sz="1200" b="0" i="0" u="none" strike="noStrike" cap="none">
              <a:solidFill>
                <a:schemeClr val="dk1"/>
              </a:solidFill>
              <a:latin typeface="Arial"/>
              <a:ea typeface="Arial"/>
              <a:cs typeface="Arial"/>
              <a:sym typeface="Arial"/>
            </a:endParaRPr>
          </a:p>
        </p:txBody>
      </p:sp>
      <p:sp>
        <p:nvSpPr>
          <p:cNvPr id="71" name="Google Shape;71;p1"/>
          <p:cNvSpPr txBox="1"/>
          <p:nvPr/>
        </p:nvSpPr>
        <p:spPr>
          <a:xfrm>
            <a:off x="3726575" y="2302350"/>
            <a:ext cx="4832400"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fr-FR" sz="2100" b="1" i="0" u="none" strike="noStrike" cap="none">
                <a:solidFill>
                  <a:schemeClr val="dk1"/>
                </a:solidFill>
                <a:latin typeface="Arial"/>
                <a:ea typeface="Arial"/>
                <a:cs typeface="Arial"/>
                <a:sym typeface="Arial"/>
              </a:rPr>
              <a:t>CSA2 </a:t>
            </a:r>
            <a:endParaRPr sz="21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100"/>
              <a:buFont typeface="Arial"/>
              <a:buNone/>
            </a:pPr>
            <a:r>
              <a:rPr lang="fr-FR" sz="2100" b="1" i="0" u="none" strike="noStrike" cap="none">
                <a:solidFill>
                  <a:schemeClr val="dk1"/>
                </a:solidFill>
                <a:latin typeface="Arial"/>
                <a:ea typeface="Arial"/>
                <a:cs typeface="Arial"/>
                <a:sym typeface="Arial"/>
              </a:rPr>
              <a:t>Application Côté Client 2 </a:t>
            </a:r>
            <a:endParaRPr sz="1400" b="0" i="0" u="none" strike="noStrike" cap="none">
              <a:solidFill>
                <a:srgbClr val="000000"/>
              </a:solidFill>
              <a:latin typeface="Arial"/>
              <a:ea typeface="Arial"/>
              <a:cs typeface="Arial"/>
              <a:sym typeface="Arial"/>
            </a:endParaRPr>
          </a:p>
        </p:txBody>
      </p:sp>
      <p:pic>
        <p:nvPicPr>
          <p:cNvPr id="72" name="Google Shape;72;p1"/>
          <p:cNvPicPr preferRelativeResize="0"/>
          <p:nvPr/>
        </p:nvPicPr>
        <p:blipFill rotWithShape="1">
          <a:blip r:embed="rId11">
            <a:alphaModFix/>
          </a:blip>
          <a:srcRect/>
          <a:stretch/>
        </p:blipFill>
        <p:spPr>
          <a:xfrm>
            <a:off x="5124805" y="4397921"/>
            <a:ext cx="1853826" cy="1309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5"/>
          <p:cNvSpPr/>
          <p:nvPr/>
        </p:nvSpPr>
        <p:spPr>
          <a:xfrm>
            <a:off x="0" y="-28242"/>
            <a:ext cx="12192000" cy="6886200"/>
          </a:xfrm>
          <a:prstGeom prst="rect">
            <a:avLst/>
          </a:prstGeom>
          <a:solidFill>
            <a:srgbClr val="9E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180" name="Google Shape;180;p15" descr="Picture 7"/>
          <p:cNvPicPr preferRelativeResize="0"/>
          <p:nvPr/>
        </p:nvPicPr>
        <p:blipFill rotWithShape="1">
          <a:blip r:embed="rId3">
            <a:alphaModFix/>
          </a:blip>
          <a:srcRect/>
          <a:stretch/>
        </p:blipFill>
        <p:spPr>
          <a:xfrm flipH="1">
            <a:off x="9345203" y="22220"/>
            <a:ext cx="2832470" cy="1949130"/>
          </a:xfrm>
          <a:prstGeom prst="rect">
            <a:avLst/>
          </a:prstGeom>
          <a:noFill/>
          <a:ln>
            <a:noFill/>
          </a:ln>
        </p:spPr>
      </p:pic>
      <p:sp>
        <p:nvSpPr>
          <p:cNvPr id="181" name="Google Shape;181;p15"/>
          <p:cNvSpPr txBox="1"/>
          <p:nvPr/>
        </p:nvSpPr>
        <p:spPr>
          <a:xfrm>
            <a:off x="1547559" y="2650110"/>
            <a:ext cx="9096900" cy="1754286"/>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chemeClr val="dk1"/>
              </a:buClr>
              <a:buSzPts val="5400"/>
              <a:buFont typeface="Arial"/>
              <a:buNone/>
            </a:pPr>
            <a:r>
              <a:rPr lang="fr-FR" sz="5400" b="1" i="0" u="none" strike="noStrike" cap="none" smtClean="0">
                <a:solidFill>
                  <a:schemeClr val="lt1"/>
                </a:solidFill>
                <a:latin typeface="Calibri"/>
                <a:ea typeface="Calibri"/>
                <a:cs typeface="Calibri"/>
                <a:sym typeface="Calibri"/>
              </a:rPr>
              <a:t>Classification des </a:t>
            </a:r>
            <a:r>
              <a:rPr lang="fr-FR" sz="5400" b="1" i="0" u="none" strike="noStrike" cap="none" dirty="0" err="1">
                <a:solidFill>
                  <a:schemeClr val="lt1"/>
                </a:solidFill>
                <a:latin typeface="Calibri"/>
                <a:ea typeface="Calibri"/>
                <a:cs typeface="Calibri"/>
                <a:sym typeface="Calibri"/>
              </a:rPr>
              <a:t>Frameworks</a:t>
            </a:r>
            <a:r>
              <a:rPr lang="fr-FR" sz="5400" b="1" i="0" u="none" strike="noStrike" cap="none" dirty="0">
                <a:solidFill>
                  <a:schemeClr val="lt1"/>
                </a:solidFill>
                <a:latin typeface="Calibri"/>
                <a:ea typeface="Calibri"/>
                <a:cs typeface="Calibri"/>
                <a:sym typeface="Calibri"/>
              </a:rPr>
              <a:t>/librairies</a:t>
            </a:r>
            <a:endParaRPr sz="1400" b="0" i="0" u="none" strike="noStrike" cap="none" dirty="0">
              <a:solidFill>
                <a:srgbClr val="000000"/>
              </a:solidFill>
              <a:latin typeface="Arial"/>
              <a:ea typeface="Arial"/>
              <a:cs typeface="Arial"/>
              <a:sym typeface="Arial"/>
            </a:endParaRPr>
          </a:p>
        </p:txBody>
      </p:sp>
      <p:sp>
        <p:nvSpPr>
          <p:cNvPr id="182" name="Google Shape;182;p15"/>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16" descr="Picture 2"/>
          <p:cNvPicPr preferRelativeResize="0"/>
          <p:nvPr/>
        </p:nvPicPr>
        <p:blipFill rotWithShape="1">
          <a:blip r:embed="rId3">
            <a:alphaModFix/>
          </a:blip>
          <a:srcRect/>
          <a:stretch/>
        </p:blipFill>
        <p:spPr>
          <a:xfrm>
            <a:off x="-86295" y="-28242"/>
            <a:ext cx="12364591" cy="6886241"/>
          </a:xfrm>
          <a:prstGeom prst="rect">
            <a:avLst/>
          </a:prstGeom>
          <a:noFill/>
          <a:ln w="9525" cap="flat" cmpd="sng">
            <a:solidFill>
              <a:schemeClr val="dk1"/>
            </a:solidFill>
            <a:prstDash val="solid"/>
            <a:round/>
            <a:headEnd type="none" w="sm" len="sm"/>
            <a:tailEnd type="none" w="sm" len="sm"/>
          </a:ln>
        </p:spPr>
      </p:pic>
      <p:pic>
        <p:nvPicPr>
          <p:cNvPr id="188" name="Google Shape;188;p16"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189" name="Google Shape;189;p16"/>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190" name="Google Shape;190;p16"/>
          <p:cNvSpPr txBox="1"/>
          <p:nvPr/>
        </p:nvSpPr>
        <p:spPr>
          <a:xfrm>
            <a:off x="571461" y="-285776"/>
            <a:ext cx="140208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1666"/>
              </a:lnSpc>
              <a:spcBef>
                <a:spcPts val="0"/>
              </a:spcBef>
              <a:spcAft>
                <a:spcPts val="0"/>
              </a:spcAft>
              <a:buClr>
                <a:schemeClr val="dk1"/>
              </a:buClr>
              <a:buSzPts val="3600"/>
              <a:buFont typeface="Arial"/>
              <a:buNone/>
            </a:pPr>
            <a:r>
              <a:rPr lang="fr-FR" sz="3600" b="1" i="0" u="none" strike="noStrike" cap="none">
                <a:solidFill>
                  <a:schemeClr val="dk1"/>
                </a:solidFill>
                <a:latin typeface="Calibri"/>
                <a:ea typeface="Calibri"/>
                <a:cs typeface="Calibri"/>
                <a:sym typeface="Calibri"/>
              </a:rPr>
              <a:t>Bibliothèque vs Framework</a:t>
            </a:r>
            <a:endParaRPr sz="3600" b="1" i="0" u="none" strike="noStrike" cap="none">
              <a:solidFill>
                <a:schemeClr val="dk1"/>
              </a:solidFill>
              <a:latin typeface="Calibri"/>
              <a:ea typeface="Calibri"/>
              <a:cs typeface="Calibri"/>
              <a:sym typeface="Calibri"/>
            </a:endParaRPr>
          </a:p>
        </p:txBody>
      </p:sp>
      <p:sp>
        <p:nvSpPr>
          <p:cNvPr id="191" name="Google Shape;191;p16"/>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11</a:t>
            </a:fld>
            <a:endParaRPr/>
          </a:p>
        </p:txBody>
      </p:sp>
      <p:pic>
        <p:nvPicPr>
          <p:cNvPr id="192" name="Google Shape;192;p16"/>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193" name="Google Shape;193;p16"/>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4" name="Google Shape;194;p16"/>
          <p:cNvGrpSpPr/>
          <p:nvPr/>
        </p:nvGrpSpPr>
        <p:grpSpPr>
          <a:xfrm>
            <a:off x="9814088" y="246676"/>
            <a:ext cx="1833634" cy="1530270"/>
            <a:chOff x="8029244" y="225606"/>
            <a:chExt cx="1833634" cy="1530270"/>
          </a:xfrm>
        </p:grpSpPr>
        <p:sp>
          <p:nvSpPr>
            <p:cNvPr id="195" name="Google Shape;195;p16"/>
            <p:cNvSpPr/>
            <p:nvPr/>
          </p:nvSpPr>
          <p:spPr>
            <a:xfrm rot="2734864">
              <a:off x="8529633" y="490247"/>
              <a:ext cx="104586" cy="144512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96" name="Google Shape;196;p16"/>
            <p:cNvSpPr/>
            <p:nvPr/>
          </p:nvSpPr>
          <p:spPr>
            <a:xfrm rot="2734864">
              <a:off x="9257903" y="46115"/>
              <a:ext cx="104586" cy="1445120"/>
            </a:xfrm>
            <a:prstGeom prst="rect">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grpSp>
        <p:nvGrpSpPr>
          <p:cNvPr id="197" name="Google Shape;197;p16"/>
          <p:cNvGrpSpPr/>
          <p:nvPr/>
        </p:nvGrpSpPr>
        <p:grpSpPr>
          <a:xfrm>
            <a:off x="681919" y="5401260"/>
            <a:ext cx="1658207" cy="1358830"/>
            <a:chOff x="2399577" y="4724256"/>
            <a:chExt cx="1658207" cy="1358830"/>
          </a:xfrm>
        </p:grpSpPr>
        <p:sp>
          <p:nvSpPr>
            <p:cNvPr id="198" name="Google Shape;198;p16"/>
            <p:cNvSpPr/>
            <p:nvPr/>
          </p:nvSpPr>
          <p:spPr>
            <a:xfrm rot="2734864">
              <a:off x="3452809" y="4544765"/>
              <a:ext cx="104586" cy="144512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99" name="Google Shape;199;p16"/>
            <p:cNvSpPr/>
            <p:nvPr/>
          </p:nvSpPr>
          <p:spPr>
            <a:xfrm rot="2734864">
              <a:off x="2899966" y="4817457"/>
              <a:ext cx="104586" cy="1445120"/>
            </a:xfrm>
            <a:prstGeom prst="rect">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grpSp>
        <p:nvGrpSpPr>
          <p:cNvPr id="200" name="Google Shape;200;p16"/>
          <p:cNvGrpSpPr/>
          <p:nvPr/>
        </p:nvGrpSpPr>
        <p:grpSpPr>
          <a:xfrm>
            <a:off x="4602800" y="1538325"/>
            <a:ext cx="2986200" cy="697500"/>
            <a:chOff x="4602800" y="1690725"/>
            <a:chExt cx="2986200" cy="697500"/>
          </a:xfrm>
        </p:grpSpPr>
        <p:sp>
          <p:nvSpPr>
            <p:cNvPr id="201" name="Google Shape;201;p16"/>
            <p:cNvSpPr/>
            <p:nvPr/>
          </p:nvSpPr>
          <p:spPr>
            <a:xfrm>
              <a:off x="4602800" y="1690725"/>
              <a:ext cx="2986200" cy="6975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6"/>
            <p:cNvSpPr txBox="1"/>
            <p:nvPr/>
          </p:nvSpPr>
          <p:spPr>
            <a:xfrm>
              <a:off x="5228750" y="1777875"/>
              <a:ext cx="1734300" cy="523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fr-FR" sz="2200" b="1" i="0" u="none" strike="noStrike" cap="none">
                  <a:solidFill>
                    <a:srgbClr val="800000"/>
                  </a:solidFill>
                  <a:latin typeface="Arial"/>
                  <a:ea typeface="Arial"/>
                  <a:cs typeface="Arial"/>
                  <a:sym typeface="Arial"/>
                </a:rPr>
                <a:t>Notre Code</a:t>
              </a:r>
              <a:endParaRPr sz="2200" b="1" i="0" u="none" strike="noStrike" cap="none">
                <a:solidFill>
                  <a:srgbClr val="800000"/>
                </a:solidFill>
                <a:latin typeface="Arial"/>
                <a:ea typeface="Arial"/>
                <a:cs typeface="Arial"/>
                <a:sym typeface="Arial"/>
              </a:endParaRPr>
            </a:p>
          </p:txBody>
        </p:sp>
      </p:grpSp>
      <p:grpSp>
        <p:nvGrpSpPr>
          <p:cNvPr id="203" name="Google Shape;203;p16"/>
          <p:cNvGrpSpPr/>
          <p:nvPr/>
        </p:nvGrpSpPr>
        <p:grpSpPr>
          <a:xfrm>
            <a:off x="1695175" y="3037575"/>
            <a:ext cx="2986200" cy="697500"/>
            <a:chOff x="1695175" y="3037575"/>
            <a:chExt cx="2986200" cy="697500"/>
          </a:xfrm>
        </p:grpSpPr>
        <p:sp>
          <p:nvSpPr>
            <p:cNvPr id="204" name="Google Shape;204;p16"/>
            <p:cNvSpPr/>
            <p:nvPr/>
          </p:nvSpPr>
          <p:spPr>
            <a:xfrm>
              <a:off x="1695175" y="3037575"/>
              <a:ext cx="2986200" cy="6975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6"/>
            <p:cNvSpPr txBox="1"/>
            <p:nvPr/>
          </p:nvSpPr>
          <p:spPr>
            <a:xfrm>
              <a:off x="2321125" y="3124725"/>
              <a:ext cx="1734300" cy="523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fr-FR" sz="2200" b="1" i="0" u="none" strike="noStrike" cap="none">
                  <a:solidFill>
                    <a:srgbClr val="800000"/>
                  </a:solidFill>
                  <a:latin typeface="Arial"/>
                  <a:ea typeface="Arial"/>
                  <a:cs typeface="Arial"/>
                  <a:sym typeface="Arial"/>
                </a:rPr>
                <a:t>Framework</a:t>
              </a:r>
              <a:endParaRPr sz="2200" b="1" i="0" u="none" strike="noStrike" cap="none">
                <a:solidFill>
                  <a:srgbClr val="800000"/>
                </a:solidFill>
                <a:latin typeface="Arial"/>
                <a:ea typeface="Arial"/>
                <a:cs typeface="Arial"/>
                <a:sym typeface="Arial"/>
              </a:endParaRPr>
            </a:p>
          </p:txBody>
        </p:sp>
      </p:grpSp>
      <p:grpSp>
        <p:nvGrpSpPr>
          <p:cNvPr id="206" name="Google Shape;206;p16"/>
          <p:cNvGrpSpPr/>
          <p:nvPr/>
        </p:nvGrpSpPr>
        <p:grpSpPr>
          <a:xfrm>
            <a:off x="568525" y="4984100"/>
            <a:ext cx="1734300" cy="949050"/>
            <a:chOff x="568525" y="4603100"/>
            <a:chExt cx="1734300" cy="949050"/>
          </a:xfrm>
        </p:grpSpPr>
        <p:sp>
          <p:nvSpPr>
            <p:cNvPr id="207" name="Google Shape;207;p16"/>
            <p:cNvSpPr/>
            <p:nvPr/>
          </p:nvSpPr>
          <p:spPr>
            <a:xfrm>
              <a:off x="672025" y="4603100"/>
              <a:ext cx="1527300" cy="6975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6"/>
            <p:cNvSpPr txBox="1"/>
            <p:nvPr/>
          </p:nvSpPr>
          <p:spPr>
            <a:xfrm>
              <a:off x="568525" y="4690250"/>
              <a:ext cx="1734300" cy="861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fr-FR" sz="2200" b="1" i="0" u="none" strike="noStrike" cap="none">
                  <a:solidFill>
                    <a:srgbClr val="800000"/>
                  </a:solidFill>
                  <a:latin typeface="Arial"/>
                  <a:ea typeface="Arial"/>
                  <a:cs typeface="Arial"/>
                  <a:sym typeface="Arial"/>
                </a:rPr>
                <a:t>Librairie</a:t>
              </a:r>
              <a:endParaRPr sz="2200" b="1" i="0" u="none" strike="noStrike" cap="none">
                <a:solidFill>
                  <a:srgbClr val="8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rgbClr val="C00000"/>
                </a:solidFill>
                <a:latin typeface="Arial"/>
                <a:ea typeface="Arial"/>
                <a:cs typeface="Arial"/>
                <a:sym typeface="Arial"/>
              </a:endParaRPr>
            </a:p>
          </p:txBody>
        </p:sp>
      </p:grpSp>
      <p:grpSp>
        <p:nvGrpSpPr>
          <p:cNvPr id="209" name="Google Shape;209;p16"/>
          <p:cNvGrpSpPr/>
          <p:nvPr/>
        </p:nvGrpSpPr>
        <p:grpSpPr>
          <a:xfrm>
            <a:off x="2321125" y="4984100"/>
            <a:ext cx="1734300" cy="949050"/>
            <a:chOff x="2321125" y="4603100"/>
            <a:chExt cx="1734300" cy="949050"/>
          </a:xfrm>
        </p:grpSpPr>
        <p:sp>
          <p:nvSpPr>
            <p:cNvPr id="210" name="Google Shape;210;p16"/>
            <p:cNvSpPr/>
            <p:nvPr/>
          </p:nvSpPr>
          <p:spPr>
            <a:xfrm>
              <a:off x="2424625" y="4603100"/>
              <a:ext cx="1527300" cy="6975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6"/>
            <p:cNvSpPr txBox="1"/>
            <p:nvPr/>
          </p:nvSpPr>
          <p:spPr>
            <a:xfrm>
              <a:off x="2321125" y="4690250"/>
              <a:ext cx="1734300" cy="861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fr-FR" sz="2200" b="1" i="0" u="none" strike="noStrike" cap="none">
                  <a:solidFill>
                    <a:srgbClr val="800000"/>
                  </a:solidFill>
                  <a:latin typeface="Arial"/>
                  <a:ea typeface="Arial"/>
                  <a:cs typeface="Arial"/>
                  <a:sym typeface="Arial"/>
                </a:rPr>
                <a:t>Librairie</a:t>
              </a:r>
              <a:endParaRPr sz="2200" b="1" i="0" u="none" strike="noStrike" cap="none">
                <a:solidFill>
                  <a:srgbClr val="8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rgbClr val="C00000"/>
                </a:solidFill>
                <a:latin typeface="Arial"/>
                <a:ea typeface="Arial"/>
                <a:cs typeface="Arial"/>
                <a:sym typeface="Arial"/>
              </a:endParaRPr>
            </a:p>
          </p:txBody>
        </p:sp>
      </p:grpSp>
      <p:grpSp>
        <p:nvGrpSpPr>
          <p:cNvPr id="212" name="Google Shape;212;p16"/>
          <p:cNvGrpSpPr/>
          <p:nvPr/>
        </p:nvGrpSpPr>
        <p:grpSpPr>
          <a:xfrm>
            <a:off x="4073725" y="4984100"/>
            <a:ext cx="1734300" cy="949050"/>
            <a:chOff x="4073725" y="4603100"/>
            <a:chExt cx="1734300" cy="949050"/>
          </a:xfrm>
        </p:grpSpPr>
        <p:sp>
          <p:nvSpPr>
            <p:cNvPr id="213" name="Google Shape;213;p16"/>
            <p:cNvSpPr/>
            <p:nvPr/>
          </p:nvSpPr>
          <p:spPr>
            <a:xfrm>
              <a:off x="4177225" y="4603100"/>
              <a:ext cx="1527300" cy="6975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6"/>
            <p:cNvSpPr txBox="1"/>
            <p:nvPr/>
          </p:nvSpPr>
          <p:spPr>
            <a:xfrm>
              <a:off x="4073725" y="4690250"/>
              <a:ext cx="1734300" cy="861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fr-FR" sz="2200" b="1" i="0" u="none" strike="noStrike" cap="none">
                  <a:solidFill>
                    <a:srgbClr val="800000"/>
                  </a:solidFill>
                  <a:latin typeface="Arial"/>
                  <a:ea typeface="Arial"/>
                  <a:cs typeface="Arial"/>
                  <a:sym typeface="Arial"/>
                </a:rPr>
                <a:t>Librairie</a:t>
              </a:r>
              <a:endParaRPr sz="2200" b="1" i="0" u="none" strike="noStrike" cap="none">
                <a:solidFill>
                  <a:srgbClr val="8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rgbClr val="C00000"/>
                </a:solidFill>
                <a:latin typeface="Arial"/>
                <a:ea typeface="Arial"/>
                <a:cs typeface="Arial"/>
                <a:sym typeface="Arial"/>
              </a:endParaRPr>
            </a:p>
          </p:txBody>
        </p:sp>
      </p:grpSp>
      <p:grpSp>
        <p:nvGrpSpPr>
          <p:cNvPr id="215" name="Google Shape;215;p16"/>
          <p:cNvGrpSpPr/>
          <p:nvPr/>
        </p:nvGrpSpPr>
        <p:grpSpPr>
          <a:xfrm>
            <a:off x="8318743" y="3037575"/>
            <a:ext cx="2256970" cy="697500"/>
            <a:chOff x="7589000" y="3037575"/>
            <a:chExt cx="2986200" cy="697500"/>
          </a:xfrm>
        </p:grpSpPr>
        <p:sp>
          <p:nvSpPr>
            <p:cNvPr id="216" name="Google Shape;216;p16"/>
            <p:cNvSpPr/>
            <p:nvPr/>
          </p:nvSpPr>
          <p:spPr>
            <a:xfrm>
              <a:off x="7589000" y="3037575"/>
              <a:ext cx="2986200" cy="697500"/>
            </a:xfrm>
            <a:prstGeom prst="roundRect">
              <a:avLst>
                <a:gd name="adj" fmla="val 16667"/>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6"/>
            <p:cNvSpPr txBox="1"/>
            <p:nvPr/>
          </p:nvSpPr>
          <p:spPr>
            <a:xfrm>
              <a:off x="8214950" y="3124725"/>
              <a:ext cx="1734300" cy="523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fr-FR" sz="2200" b="1" i="0" u="none" strike="noStrike" cap="none">
                  <a:solidFill>
                    <a:srgbClr val="800000"/>
                  </a:solidFill>
                  <a:latin typeface="Arial"/>
                  <a:ea typeface="Arial"/>
                  <a:cs typeface="Arial"/>
                  <a:sym typeface="Arial"/>
                </a:rPr>
                <a:t>Librairie</a:t>
              </a:r>
              <a:endParaRPr sz="2200" b="1" i="0" u="none" strike="noStrike" cap="none">
                <a:solidFill>
                  <a:srgbClr val="800000"/>
                </a:solidFill>
                <a:latin typeface="Arial"/>
                <a:ea typeface="Arial"/>
                <a:cs typeface="Arial"/>
                <a:sym typeface="Arial"/>
              </a:endParaRPr>
            </a:p>
          </p:txBody>
        </p:sp>
      </p:grpSp>
      <p:cxnSp>
        <p:nvCxnSpPr>
          <p:cNvPr id="218" name="Google Shape;218;p16"/>
          <p:cNvCxnSpPr/>
          <p:nvPr/>
        </p:nvCxnSpPr>
        <p:spPr>
          <a:xfrm flipH="1">
            <a:off x="1435800" y="3865675"/>
            <a:ext cx="797700" cy="966000"/>
          </a:xfrm>
          <a:prstGeom prst="straightConnector1">
            <a:avLst/>
          </a:prstGeom>
          <a:noFill/>
          <a:ln w="9525" cap="flat" cmpd="sng">
            <a:solidFill>
              <a:schemeClr val="dk1"/>
            </a:solidFill>
            <a:prstDash val="solid"/>
            <a:round/>
            <a:headEnd type="none" w="sm" len="sm"/>
            <a:tailEnd type="triangle" w="med" len="med"/>
          </a:ln>
        </p:spPr>
      </p:cxnSp>
      <p:cxnSp>
        <p:nvCxnSpPr>
          <p:cNvPr id="219" name="Google Shape;219;p16"/>
          <p:cNvCxnSpPr/>
          <p:nvPr/>
        </p:nvCxnSpPr>
        <p:spPr>
          <a:xfrm flipH="1">
            <a:off x="3188275" y="3933125"/>
            <a:ext cx="4500" cy="974700"/>
          </a:xfrm>
          <a:prstGeom prst="straightConnector1">
            <a:avLst/>
          </a:prstGeom>
          <a:noFill/>
          <a:ln w="9525" cap="flat" cmpd="sng">
            <a:solidFill>
              <a:schemeClr val="dk1"/>
            </a:solidFill>
            <a:prstDash val="solid"/>
            <a:round/>
            <a:headEnd type="none" w="sm" len="sm"/>
            <a:tailEnd type="triangle" w="med" len="med"/>
          </a:ln>
        </p:spPr>
      </p:cxnSp>
      <p:cxnSp>
        <p:nvCxnSpPr>
          <p:cNvPr id="220" name="Google Shape;220;p16"/>
          <p:cNvCxnSpPr/>
          <p:nvPr/>
        </p:nvCxnSpPr>
        <p:spPr>
          <a:xfrm>
            <a:off x="3951575" y="3865675"/>
            <a:ext cx="989400" cy="966000"/>
          </a:xfrm>
          <a:prstGeom prst="straightConnector1">
            <a:avLst/>
          </a:prstGeom>
          <a:noFill/>
          <a:ln w="9525" cap="flat" cmpd="sng">
            <a:solidFill>
              <a:schemeClr val="dk1"/>
            </a:solidFill>
            <a:prstDash val="solid"/>
            <a:round/>
            <a:headEnd type="none" w="sm" len="sm"/>
            <a:tailEnd type="triangle" w="med" len="med"/>
          </a:ln>
          <a:effectLst>
            <a:outerShdw blurRad="57150" dist="19050" dir="5400000" algn="bl" rotWithShape="0">
              <a:srgbClr val="000000">
                <a:alpha val="49019"/>
              </a:srgbClr>
            </a:outerShdw>
          </a:effectLst>
        </p:spPr>
      </p:cxnSp>
      <p:sp>
        <p:nvSpPr>
          <p:cNvPr id="221" name="Google Shape;221;p16"/>
          <p:cNvSpPr txBox="1"/>
          <p:nvPr/>
        </p:nvSpPr>
        <p:spPr>
          <a:xfrm>
            <a:off x="611425" y="5640025"/>
            <a:ext cx="4891800" cy="446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fr-FR" sz="1700" b="1" i="0" u="none" strike="noStrike" cap="none">
                <a:solidFill>
                  <a:schemeClr val="dk1"/>
                </a:solidFill>
                <a:latin typeface="Arial"/>
                <a:ea typeface="Arial"/>
                <a:cs typeface="Arial"/>
                <a:sym typeface="Arial"/>
              </a:rPr>
              <a:t>Le Framework contient des librairies</a:t>
            </a:r>
            <a:endParaRPr sz="1700" b="1" i="0" u="none" strike="noStrike" cap="none">
              <a:solidFill>
                <a:schemeClr val="dk1"/>
              </a:solidFill>
              <a:latin typeface="Arial"/>
              <a:ea typeface="Arial"/>
              <a:cs typeface="Arial"/>
              <a:sym typeface="Arial"/>
            </a:endParaRPr>
          </a:p>
        </p:txBody>
      </p:sp>
      <p:cxnSp>
        <p:nvCxnSpPr>
          <p:cNvPr id="222" name="Google Shape;222;p16"/>
          <p:cNvCxnSpPr>
            <a:stCxn id="205" idx="0"/>
          </p:cNvCxnSpPr>
          <p:nvPr/>
        </p:nvCxnSpPr>
        <p:spPr>
          <a:xfrm rot="10800000" flipH="1">
            <a:off x="3188275" y="2862825"/>
            <a:ext cx="3600" cy="261900"/>
          </a:xfrm>
          <a:prstGeom prst="straightConnector1">
            <a:avLst/>
          </a:prstGeom>
          <a:noFill/>
          <a:ln w="9525" cap="flat" cmpd="sng">
            <a:solidFill>
              <a:schemeClr val="dk1"/>
            </a:solidFill>
            <a:prstDash val="solid"/>
            <a:round/>
            <a:headEnd type="none" w="sm" len="sm"/>
            <a:tailEnd type="none" w="sm" len="sm"/>
          </a:ln>
        </p:spPr>
      </p:cxnSp>
      <p:sp>
        <p:nvSpPr>
          <p:cNvPr id="223" name="Google Shape;223;p16"/>
          <p:cNvSpPr txBox="1"/>
          <p:nvPr/>
        </p:nvSpPr>
        <p:spPr>
          <a:xfrm>
            <a:off x="1276975" y="2512800"/>
            <a:ext cx="38262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FR" sz="1400" b="1" i="0" u="none" strike="noStrike" cap="none">
                <a:solidFill>
                  <a:schemeClr val="dk1"/>
                </a:solidFill>
                <a:latin typeface="Arial"/>
                <a:ea typeface="Arial"/>
                <a:cs typeface="Arial"/>
                <a:sym typeface="Arial"/>
              </a:rPr>
              <a:t>Le Framework fait appel au code</a:t>
            </a:r>
            <a:endParaRPr sz="1400" b="1" i="0" u="none" strike="noStrike" cap="none">
              <a:solidFill>
                <a:schemeClr val="dk1"/>
              </a:solidFill>
              <a:latin typeface="Arial"/>
              <a:ea typeface="Arial"/>
              <a:cs typeface="Arial"/>
              <a:sym typeface="Arial"/>
            </a:endParaRPr>
          </a:p>
        </p:txBody>
      </p:sp>
      <p:cxnSp>
        <p:nvCxnSpPr>
          <p:cNvPr id="224" name="Google Shape;224;p16"/>
          <p:cNvCxnSpPr/>
          <p:nvPr/>
        </p:nvCxnSpPr>
        <p:spPr>
          <a:xfrm rot="10800000">
            <a:off x="3190075" y="2427000"/>
            <a:ext cx="0" cy="162000"/>
          </a:xfrm>
          <a:prstGeom prst="straightConnector1">
            <a:avLst/>
          </a:prstGeom>
          <a:noFill/>
          <a:ln w="9525" cap="flat" cmpd="sng">
            <a:solidFill>
              <a:schemeClr val="dk1"/>
            </a:solidFill>
            <a:prstDash val="solid"/>
            <a:round/>
            <a:headEnd type="none" w="sm" len="sm"/>
            <a:tailEnd type="none" w="sm" len="sm"/>
          </a:ln>
        </p:spPr>
      </p:cxnSp>
      <p:cxnSp>
        <p:nvCxnSpPr>
          <p:cNvPr id="225" name="Google Shape;225;p16"/>
          <p:cNvCxnSpPr/>
          <p:nvPr/>
        </p:nvCxnSpPr>
        <p:spPr>
          <a:xfrm>
            <a:off x="3190075" y="2436600"/>
            <a:ext cx="2191200" cy="0"/>
          </a:xfrm>
          <a:prstGeom prst="straightConnector1">
            <a:avLst/>
          </a:prstGeom>
          <a:noFill/>
          <a:ln w="9525" cap="flat" cmpd="sng">
            <a:solidFill>
              <a:schemeClr val="dk1"/>
            </a:solidFill>
            <a:prstDash val="solid"/>
            <a:round/>
            <a:headEnd type="none" w="sm" len="sm"/>
            <a:tailEnd type="none" w="sm" len="sm"/>
          </a:ln>
        </p:spPr>
      </p:cxnSp>
      <p:cxnSp>
        <p:nvCxnSpPr>
          <p:cNvPr id="226" name="Google Shape;226;p16"/>
          <p:cNvCxnSpPr/>
          <p:nvPr/>
        </p:nvCxnSpPr>
        <p:spPr>
          <a:xfrm rot="10800000">
            <a:off x="5381125" y="2262300"/>
            <a:ext cx="0" cy="174300"/>
          </a:xfrm>
          <a:prstGeom prst="straightConnector1">
            <a:avLst/>
          </a:prstGeom>
          <a:noFill/>
          <a:ln w="9525" cap="flat" cmpd="sng">
            <a:solidFill>
              <a:schemeClr val="dk1"/>
            </a:solidFill>
            <a:prstDash val="solid"/>
            <a:round/>
            <a:headEnd type="none" w="sm" len="sm"/>
            <a:tailEnd type="triangle" w="med" len="med"/>
          </a:ln>
        </p:spPr>
      </p:cxnSp>
      <p:cxnSp>
        <p:nvCxnSpPr>
          <p:cNvPr id="227" name="Google Shape;227;p16"/>
          <p:cNvCxnSpPr/>
          <p:nvPr/>
        </p:nvCxnSpPr>
        <p:spPr>
          <a:xfrm rot="10800000">
            <a:off x="6697075" y="2229500"/>
            <a:ext cx="0" cy="197400"/>
          </a:xfrm>
          <a:prstGeom prst="straightConnector1">
            <a:avLst/>
          </a:prstGeom>
          <a:noFill/>
          <a:ln w="9525" cap="flat" cmpd="sng">
            <a:solidFill>
              <a:schemeClr val="dk1"/>
            </a:solidFill>
            <a:prstDash val="solid"/>
            <a:round/>
            <a:headEnd type="none" w="sm" len="sm"/>
            <a:tailEnd type="none" w="sm" len="sm"/>
          </a:ln>
        </p:spPr>
      </p:cxnSp>
      <p:cxnSp>
        <p:nvCxnSpPr>
          <p:cNvPr id="228" name="Google Shape;228;p16"/>
          <p:cNvCxnSpPr/>
          <p:nvPr/>
        </p:nvCxnSpPr>
        <p:spPr>
          <a:xfrm>
            <a:off x="6688800" y="2436600"/>
            <a:ext cx="2373300" cy="0"/>
          </a:xfrm>
          <a:prstGeom prst="straightConnector1">
            <a:avLst/>
          </a:prstGeom>
          <a:noFill/>
          <a:ln w="9525" cap="flat" cmpd="sng">
            <a:solidFill>
              <a:schemeClr val="dk1"/>
            </a:solidFill>
            <a:prstDash val="solid"/>
            <a:round/>
            <a:headEnd type="none" w="sm" len="sm"/>
            <a:tailEnd type="none" w="sm" len="sm"/>
          </a:ln>
        </p:spPr>
      </p:cxnSp>
      <p:cxnSp>
        <p:nvCxnSpPr>
          <p:cNvPr id="229" name="Google Shape;229;p16"/>
          <p:cNvCxnSpPr/>
          <p:nvPr/>
        </p:nvCxnSpPr>
        <p:spPr>
          <a:xfrm rot="10800000">
            <a:off x="9057475" y="2427000"/>
            <a:ext cx="0" cy="162000"/>
          </a:xfrm>
          <a:prstGeom prst="straightConnector1">
            <a:avLst/>
          </a:prstGeom>
          <a:noFill/>
          <a:ln w="9525" cap="flat" cmpd="sng">
            <a:solidFill>
              <a:schemeClr val="dk1"/>
            </a:solidFill>
            <a:prstDash val="solid"/>
            <a:round/>
            <a:headEnd type="none" w="sm" len="sm"/>
            <a:tailEnd type="none" w="sm" len="sm"/>
          </a:ln>
        </p:spPr>
      </p:cxnSp>
      <p:sp>
        <p:nvSpPr>
          <p:cNvPr id="230" name="Google Shape;230;p16"/>
          <p:cNvSpPr txBox="1"/>
          <p:nvPr/>
        </p:nvSpPr>
        <p:spPr>
          <a:xfrm>
            <a:off x="7601575" y="2512800"/>
            <a:ext cx="38262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FR" sz="1400" b="1" i="0" u="none" strike="noStrike" cap="none">
                <a:solidFill>
                  <a:schemeClr val="dk1"/>
                </a:solidFill>
                <a:latin typeface="Arial"/>
                <a:ea typeface="Arial"/>
                <a:cs typeface="Arial"/>
                <a:sym typeface="Arial"/>
              </a:rPr>
              <a:t>Le Code fait appel à la librairie</a:t>
            </a:r>
            <a:endParaRPr sz="1400" b="1" i="0" u="none" strike="noStrike" cap="none">
              <a:solidFill>
                <a:schemeClr val="dk1"/>
              </a:solidFill>
              <a:latin typeface="Arial"/>
              <a:ea typeface="Arial"/>
              <a:cs typeface="Arial"/>
              <a:sym typeface="Arial"/>
            </a:endParaRPr>
          </a:p>
        </p:txBody>
      </p:sp>
      <p:cxnSp>
        <p:nvCxnSpPr>
          <p:cNvPr id="231" name="Google Shape;231;p16"/>
          <p:cNvCxnSpPr/>
          <p:nvPr/>
        </p:nvCxnSpPr>
        <p:spPr>
          <a:xfrm>
            <a:off x="9048400" y="2830500"/>
            <a:ext cx="0" cy="242100"/>
          </a:xfrm>
          <a:prstGeom prst="straightConnector1">
            <a:avLst/>
          </a:prstGeom>
          <a:noFill/>
          <a:ln w="9525" cap="flat" cmpd="sng">
            <a:solidFill>
              <a:schemeClr val="dk1"/>
            </a:solidFill>
            <a:prstDash val="solid"/>
            <a:round/>
            <a:headEnd type="none" w="sm" len="sm"/>
            <a:tailEnd type="triangle" w="med" len="med"/>
          </a:ln>
        </p:spPr>
      </p:cxnSp>
      <p:pic>
        <p:nvPicPr>
          <p:cNvPr id="232" name="Google Shape;232;p16"/>
          <p:cNvPicPr preferRelativeResize="0"/>
          <p:nvPr/>
        </p:nvPicPr>
        <p:blipFill rotWithShape="1">
          <a:blip r:embed="rId7">
            <a:alphaModFix/>
          </a:blip>
          <a:srcRect/>
          <a:stretch/>
        </p:blipFill>
        <p:spPr>
          <a:xfrm>
            <a:off x="7705575" y="3859646"/>
            <a:ext cx="2191200" cy="534654"/>
          </a:xfrm>
          <a:prstGeom prst="rect">
            <a:avLst/>
          </a:prstGeom>
          <a:noFill/>
          <a:ln>
            <a:noFill/>
          </a:ln>
        </p:spPr>
      </p:pic>
      <p:pic>
        <p:nvPicPr>
          <p:cNvPr id="233" name="Google Shape;233;p16"/>
          <p:cNvPicPr preferRelativeResize="0"/>
          <p:nvPr/>
        </p:nvPicPr>
        <p:blipFill rotWithShape="1">
          <a:blip r:embed="rId8">
            <a:alphaModFix/>
          </a:blip>
          <a:srcRect/>
          <a:stretch/>
        </p:blipFill>
        <p:spPr>
          <a:xfrm>
            <a:off x="10143788" y="4054550"/>
            <a:ext cx="1174374" cy="1174374"/>
          </a:xfrm>
          <a:prstGeom prst="rect">
            <a:avLst/>
          </a:prstGeom>
          <a:noFill/>
          <a:ln>
            <a:noFill/>
          </a:ln>
        </p:spPr>
      </p:pic>
      <p:pic>
        <p:nvPicPr>
          <p:cNvPr id="234" name="Google Shape;234;p16"/>
          <p:cNvPicPr preferRelativeResize="0"/>
          <p:nvPr/>
        </p:nvPicPr>
        <p:blipFill rotWithShape="1">
          <a:blip r:embed="rId9">
            <a:alphaModFix/>
          </a:blip>
          <a:srcRect/>
          <a:stretch/>
        </p:blipFill>
        <p:spPr>
          <a:xfrm>
            <a:off x="8085154" y="4576278"/>
            <a:ext cx="1174349" cy="1183596"/>
          </a:xfrm>
          <a:prstGeom prst="rect">
            <a:avLst/>
          </a:prstGeom>
          <a:noFill/>
          <a:ln>
            <a:noFill/>
          </a:ln>
        </p:spPr>
      </p:pic>
      <p:pic>
        <p:nvPicPr>
          <p:cNvPr id="235" name="Google Shape;235;p16"/>
          <p:cNvPicPr preferRelativeResize="0"/>
          <p:nvPr/>
        </p:nvPicPr>
        <p:blipFill rotWithShape="1">
          <a:blip r:embed="rId10">
            <a:alphaModFix/>
          </a:blip>
          <a:srcRect/>
          <a:stretch/>
        </p:blipFill>
        <p:spPr>
          <a:xfrm>
            <a:off x="511250" y="2645027"/>
            <a:ext cx="656641" cy="697500"/>
          </a:xfrm>
          <a:prstGeom prst="rect">
            <a:avLst/>
          </a:prstGeom>
          <a:noFill/>
          <a:ln>
            <a:noFill/>
          </a:ln>
        </p:spPr>
      </p:pic>
      <p:pic>
        <p:nvPicPr>
          <p:cNvPr id="236" name="Google Shape;236;p16"/>
          <p:cNvPicPr preferRelativeResize="0"/>
          <p:nvPr/>
        </p:nvPicPr>
        <p:blipFill rotWithShape="1">
          <a:blip r:embed="rId11">
            <a:alphaModFix/>
          </a:blip>
          <a:srcRect/>
          <a:stretch/>
        </p:blipFill>
        <p:spPr>
          <a:xfrm>
            <a:off x="623371" y="3521419"/>
            <a:ext cx="989400" cy="854257"/>
          </a:xfrm>
          <a:prstGeom prst="rect">
            <a:avLst/>
          </a:prstGeom>
          <a:noFill/>
          <a:ln>
            <a:noFill/>
          </a:ln>
        </p:spPr>
      </p:pic>
      <p:pic>
        <p:nvPicPr>
          <p:cNvPr id="237" name="Google Shape;237;p16"/>
          <p:cNvPicPr preferRelativeResize="0"/>
          <p:nvPr/>
        </p:nvPicPr>
        <p:blipFill rotWithShape="1">
          <a:blip r:embed="rId12">
            <a:alphaModFix/>
          </a:blip>
          <a:srcRect/>
          <a:stretch/>
        </p:blipFill>
        <p:spPr>
          <a:xfrm>
            <a:off x="648000" y="1865060"/>
            <a:ext cx="2373300" cy="6786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7"/>
          <p:cNvSpPr/>
          <p:nvPr/>
        </p:nvSpPr>
        <p:spPr>
          <a:xfrm>
            <a:off x="0" y="-28242"/>
            <a:ext cx="12192000" cy="6886200"/>
          </a:xfrm>
          <a:prstGeom prst="rect">
            <a:avLst/>
          </a:prstGeom>
          <a:solidFill>
            <a:srgbClr val="9E0000"/>
          </a:solidFill>
          <a:ln>
            <a:noFill/>
          </a:ln>
        </p:spPr>
        <p:txBody>
          <a:bodyPr spcFirstLastPara="1" wrap="square" lIns="45700" tIns="45700" rIns="45700" bIns="45700" anchor="ctr" anchorCtr="0">
            <a:noAutofit/>
          </a:bodyPr>
          <a:lstStyle/>
          <a:p>
            <a:pPr marL="0" marR="0" lvl="0" indent="0" algn="l" rtl="0">
              <a:lnSpc>
                <a:spcPct val="91666"/>
              </a:lnSpc>
              <a:spcBef>
                <a:spcPts val="0"/>
              </a:spcBef>
              <a:spcAft>
                <a:spcPts val="0"/>
              </a:spcAft>
              <a:buClr>
                <a:schemeClr val="dk1"/>
              </a:buClr>
              <a:buSzPts val="2400"/>
              <a:buFont typeface="Arial"/>
              <a:buNone/>
            </a:pPr>
            <a:endParaRPr sz="2400" b="1" i="0" u="none" strike="noStrike" cap="none">
              <a:solidFill>
                <a:schemeClr val="lt1"/>
              </a:solidFill>
              <a:latin typeface="Calibri"/>
              <a:ea typeface="Calibri"/>
              <a:cs typeface="Calibri"/>
              <a:sym typeface="Calibri"/>
            </a:endParaRPr>
          </a:p>
        </p:txBody>
      </p:sp>
      <p:pic>
        <p:nvPicPr>
          <p:cNvPr id="243" name="Google Shape;243;p17" descr="Picture 7"/>
          <p:cNvPicPr preferRelativeResize="0"/>
          <p:nvPr/>
        </p:nvPicPr>
        <p:blipFill rotWithShape="1">
          <a:blip r:embed="rId3">
            <a:alphaModFix/>
          </a:blip>
          <a:srcRect/>
          <a:stretch/>
        </p:blipFill>
        <p:spPr>
          <a:xfrm flipH="1">
            <a:off x="9345203" y="22220"/>
            <a:ext cx="2832470" cy="1949130"/>
          </a:xfrm>
          <a:prstGeom prst="rect">
            <a:avLst/>
          </a:prstGeom>
          <a:noFill/>
          <a:ln>
            <a:noFill/>
          </a:ln>
        </p:spPr>
      </p:pic>
      <p:sp>
        <p:nvSpPr>
          <p:cNvPr id="244" name="Google Shape;244;p17"/>
          <p:cNvSpPr txBox="1"/>
          <p:nvPr/>
        </p:nvSpPr>
        <p:spPr>
          <a:xfrm>
            <a:off x="4685676" y="2987800"/>
            <a:ext cx="2383800" cy="854100"/>
          </a:xfrm>
          <a:prstGeom prst="rect">
            <a:avLst/>
          </a:prstGeom>
          <a:noFill/>
          <a:ln>
            <a:noFill/>
          </a:ln>
        </p:spPr>
        <p:txBody>
          <a:bodyPr spcFirstLastPara="1" wrap="square" lIns="45700" tIns="45700" rIns="45700" bIns="45700" anchor="ctr" anchorCtr="0">
            <a:spAutoFit/>
          </a:bodyPr>
          <a:lstStyle/>
          <a:p>
            <a:pPr marL="0" marR="0" lvl="0" indent="0" algn="l" rtl="0">
              <a:lnSpc>
                <a:spcPct val="91666"/>
              </a:lnSpc>
              <a:spcBef>
                <a:spcPts val="0"/>
              </a:spcBef>
              <a:spcAft>
                <a:spcPts val="0"/>
              </a:spcAft>
              <a:buClr>
                <a:schemeClr val="dk1"/>
              </a:buClr>
              <a:buSzPts val="5400"/>
              <a:buFont typeface="Arial"/>
              <a:buNone/>
            </a:pPr>
            <a:r>
              <a:rPr lang="fr-FR" sz="5400" b="1" i="0" u="none" strike="noStrike" cap="none">
                <a:solidFill>
                  <a:schemeClr val="lt1"/>
                </a:solidFill>
                <a:latin typeface="Calibri"/>
                <a:ea typeface="Calibri"/>
                <a:cs typeface="Calibri"/>
                <a:sym typeface="Calibri"/>
              </a:rPr>
              <a:t>React ?</a:t>
            </a:r>
            <a:endParaRPr sz="2400" b="1" i="0" u="none" strike="noStrike" cap="none">
              <a:solidFill>
                <a:schemeClr val="lt1"/>
              </a:solidFill>
              <a:latin typeface="Calibri"/>
              <a:ea typeface="Calibri"/>
              <a:cs typeface="Calibri"/>
              <a:sym typeface="Calibri"/>
            </a:endParaRPr>
          </a:p>
        </p:txBody>
      </p:sp>
      <p:sp>
        <p:nvSpPr>
          <p:cNvPr id="245" name="Google Shape;245;p17"/>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18"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251" name="Google Shape;251;p18"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252" name="Google Shape;252;p18"/>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253" name="Google Shape;253;p18"/>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13</a:t>
            </a:fld>
            <a:endParaRPr/>
          </a:p>
        </p:txBody>
      </p:sp>
      <p:pic>
        <p:nvPicPr>
          <p:cNvPr id="254" name="Google Shape;254;p18"/>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255" name="Google Shape;255;p18"/>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8"/>
          <p:cNvSpPr txBox="1"/>
          <p:nvPr/>
        </p:nvSpPr>
        <p:spPr>
          <a:xfrm>
            <a:off x="313125" y="1212324"/>
            <a:ext cx="11659135" cy="4985950"/>
          </a:xfrm>
          <a:prstGeom prst="rect">
            <a:avLst/>
          </a:prstGeom>
          <a:noFill/>
          <a:ln>
            <a:noFill/>
          </a:ln>
        </p:spPr>
        <p:txBody>
          <a:bodyPr spcFirstLastPara="1" wrap="square" lIns="91425" tIns="91425" rIns="91425" bIns="91425" anchor="t" anchorCtr="0">
            <a:spAutoFit/>
          </a:bodyPr>
          <a:lstStyle/>
          <a:p>
            <a:pPr marL="342900" marR="0" lvl="0" indent="-342900" algn="l" rtl="0">
              <a:lnSpc>
                <a:spcPct val="20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Arial"/>
                <a:ea typeface="Arial"/>
                <a:cs typeface="Arial"/>
                <a:sym typeface="Arial"/>
              </a:rPr>
              <a:t>Bibliothèque JavaScript (Libre - Open source) Pas un Framework !</a:t>
            </a:r>
            <a:endParaRPr sz="2400" b="0" i="0" u="none" strike="noStrike" cap="none">
              <a:solidFill>
                <a:schemeClr val="dk1"/>
              </a:solidFill>
              <a:latin typeface="Arial"/>
              <a:ea typeface="Arial"/>
              <a:cs typeface="Arial"/>
              <a:sym typeface="Arial"/>
            </a:endParaRPr>
          </a:p>
          <a:p>
            <a:pPr marL="342900" marR="0" lvl="0" indent="-342900" algn="l" rtl="0">
              <a:lnSpc>
                <a:spcPct val="20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Arial"/>
                <a:ea typeface="Arial"/>
                <a:cs typeface="Arial"/>
                <a:sym typeface="Arial"/>
              </a:rPr>
              <a:t>Développée, par Facebook depuis 2013 ,par </a:t>
            </a:r>
            <a:r>
              <a:rPr lang="fr-FR" sz="2400" b="1" i="0" u="none" strike="noStrike" cap="none">
                <a:solidFill>
                  <a:schemeClr val="dk1"/>
                </a:solidFill>
                <a:latin typeface="Arial"/>
                <a:ea typeface="Arial"/>
                <a:cs typeface="Arial"/>
                <a:sym typeface="Arial"/>
              </a:rPr>
              <a:t>Jordan Walke</a:t>
            </a:r>
            <a:r>
              <a:rPr lang="fr-FR" sz="2400" b="0" i="0" u="none" strike="noStrike" cap="none">
                <a:solidFill>
                  <a:schemeClr val="dk1"/>
                </a:solidFill>
                <a:latin typeface="Arial"/>
                <a:ea typeface="Arial"/>
                <a:cs typeface="Arial"/>
                <a:sym typeface="Arial"/>
              </a:rPr>
              <a:t>.</a:t>
            </a:r>
            <a:endParaRPr sz="2400" b="0" i="0" u="none" strike="noStrike" cap="none">
              <a:solidFill>
                <a:schemeClr val="dk1"/>
              </a:solidFill>
              <a:latin typeface="Arial"/>
              <a:ea typeface="Arial"/>
              <a:cs typeface="Arial"/>
              <a:sym typeface="Arial"/>
            </a:endParaRPr>
          </a:p>
          <a:p>
            <a:pPr marL="342900" marR="0" lvl="0" indent="-342900" algn="l" rtl="0">
              <a:lnSpc>
                <a:spcPct val="20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Arial"/>
                <a:ea typeface="Arial"/>
                <a:cs typeface="Arial"/>
                <a:sym typeface="Arial"/>
              </a:rPr>
              <a:t>Utilisée pour la création d’interfaces web monopages (SPA) .</a:t>
            </a:r>
            <a:endParaRPr sz="1400" b="0" i="0" u="none" strike="noStrike" cap="none">
              <a:solidFill>
                <a:srgbClr val="000000"/>
              </a:solidFill>
              <a:latin typeface="Arial"/>
              <a:ea typeface="Arial"/>
              <a:cs typeface="Arial"/>
              <a:sym typeface="Arial"/>
            </a:endParaRPr>
          </a:p>
          <a:p>
            <a:pPr marL="342900" marR="0" lvl="0" indent="-342900" algn="l" rtl="0">
              <a:lnSpc>
                <a:spcPct val="20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Arial"/>
                <a:ea typeface="Arial"/>
                <a:cs typeface="Arial"/>
                <a:sym typeface="Arial"/>
              </a:rPr>
              <a:t>basé sur une approche de programmation orientée  composants (</a:t>
            </a:r>
            <a:r>
              <a:rPr lang="fr-FR" sz="2400" b="1" i="0" u="none" strike="noStrike" cap="none">
                <a:solidFill>
                  <a:schemeClr val="dk1"/>
                </a:solidFill>
                <a:latin typeface="Arial"/>
                <a:ea typeface="Arial"/>
                <a:cs typeface="Arial"/>
                <a:sym typeface="Arial"/>
              </a:rPr>
              <a:t>Web Components</a:t>
            </a:r>
            <a:r>
              <a:rPr lang="fr-FR" sz="24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257" name="Google Shape;257;p18"/>
          <p:cNvPicPr preferRelativeResize="0"/>
          <p:nvPr/>
        </p:nvPicPr>
        <p:blipFill rotWithShape="1">
          <a:blip r:embed="rId7">
            <a:alphaModFix/>
          </a:blip>
          <a:srcRect/>
          <a:stretch/>
        </p:blipFill>
        <p:spPr>
          <a:xfrm>
            <a:off x="4986187" y="4680696"/>
            <a:ext cx="1853826" cy="1309275"/>
          </a:xfrm>
          <a:prstGeom prst="rect">
            <a:avLst/>
          </a:prstGeom>
          <a:noFill/>
          <a:ln>
            <a:noFill/>
          </a:ln>
        </p:spPr>
      </p:pic>
      <p:sp>
        <p:nvSpPr>
          <p:cNvPr id="258" name="Google Shape;258;p18"/>
          <p:cNvSpPr txBox="1"/>
          <p:nvPr/>
        </p:nvSpPr>
        <p:spPr>
          <a:xfrm>
            <a:off x="492929" y="-28242"/>
            <a:ext cx="3980748" cy="793903"/>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91666"/>
              </a:lnSpc>
              <a:spcBef>
                <a:spcPts val="0"/>
              </a:spcBef>
              <a:spcAft>
                <a:spcPts val="0"/>
              </a:spcAft>
              <a:buClr>
                <a:schemeClr val="dk1"/>
              </a:buClr>
              <a:buSzPct val="100000"/>
              <a:buFont typeface="Arial"/>
              <a:buNone/>
            </a:pPr>
            <a:r>
              <a:rPr lang="fr-FR" sz="3600" b="1" i="0" u="none" strike="noStrike" cap="none">
                <a:solidFill>
                  <a:schemeClr val="dk1"/>
                </a:solidFill>
                <a:latin typeface="Calibri"/>
                <a:ea typeface="Calibri"/>
                <a:cs typeface="Calibri"/>
                <a:sym typeface="Calibri"/>
              </a:rPr>
              <a:t>React: Définition (1/3)</a:t>
            </a:r>
            <a:endParaRPr sz="3600" b="1"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19"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264" name="Google Shape;264;p19"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265" name="Google Shape;265;p19"/>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266" name="Google Shape;266;p19"/>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14</a:t>
            </a:fld>
            <a:endParaRPr/>
          </a:p>
        </p:txBody>
      </p:sp>
      <p:pic>
        <p:nvPicPr>
          <p:cNvPr id="267" name="Google Shape;267;p19"/>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268" name="Google Shape;268;p19"/>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9"/>
          <p:cNvSpPr txBox="1"/>
          <p:nvPr/>
        </p:nvSpPr>
        <p:spPr>
          <a:xfrm>
            <a:off x="320206" y="1232772"/>
            <a:ext cx="11551587" cy="3693288"/>
          </a:xfrm>
          <a:prstGeom prst="rect">
            <a:avLst/>
          </a:prstGeom>
          <a:noFill/>
          <a:ln>
            <a:noFill/>
          </a:ln>
        </p:spPr>
        <p:txBody>
          <a:bodyPr spcFirstLastPara="1" wrap="square" lIns="91425" tIns="91425" rIns="91425" bIns="91425" anchor="t" anchorCtr="0">
            <a:spAutoFit/>
          </a:bodyPr>
          <a:lstStyle/>
          <a:p>
            <a:pPr marL="342900" marR="0" lvl="0" indent="-342900" algn="l" rtl="0">
              <a:lnSpc>
                <a:spcPct val="20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Arial"/>
                <a:ea typeface="Arial"/>
                <a:cs typeface="Arial"/>
                <a:sym typeface="Arial"/>
              </a:rPr>
              <a:t>React utilise la syntaxe JSX.</a:t>
            </a:r>
            <a:endParaRPr sz="2400" b="0" i="0" u="none" strike="noStrike" cap="none">
              <a:solidFill>
                <a:schemeClr val="dk1"/>
              </a:solidFill>
              <a:latin typeface="Arial"/>
              <a:ea typeface="Arial"/>
              <a:cs typeface="Arial"/>
              <a:sym typeface="Arial"/>
            </a:endParaRPr>
          </a:p>
          <a:p>
            <a:pPr marL="342900" marR="0" lvl="0" indent="-342900" algn="l" rtl="0">
              <a:lnSpc>
                <a:spcPct val="20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Arial"/>
                <a:ea typeface="Arial"/>
                <a:cs typeface="Arial"/>
                <a:sym typeface="Arial"/>
              </a:rPr>
              <a:t>React utilise le Virtual DOM (VDOM) .</a:t>
            </a:r>
            <a:endParaRPr sz="1400" b="0" i="0" u="none" strike="noStrike" cap="none">
              <a:solidFill>
                <a:srgbClr val="000000"/>
              </a:solidFill>
              <a:latin typeface="Arial"/>
              <a:ea typeface="Arial"/>
              <a:cs typeface="Arial"/>
              <a:sym typeface="Arial"/>
            </a:endParaRPr>
          </a:p>
          <a:p>
            <a:pPr marL="342900" marR="0" lvl="0" indent="-342900" algn="l" rtl="0">
              <a:lnSpc>
                <a:spcPct val="20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Arial"/>
                <a:ea typeface="Arial"/>
                <a:cs typeface="Arial"/>
                <a:sym typeface="Arial"/>
              </a:rPr>
              <a:t>Une librairie très légère.</a:t>
            </a:r>
            <a:endParaRPr sz="2400" b="0" i="0" u="none" strike="noStrike" cap="none">
              <a:solidFill>
                <a:schemeClr val="dk1"/>
              </a:solidFill>
              <a:latin typeface="Arial"/>
              <a:ea typeface="Arial"/>
              <a:cs typeface="Arial"/>
              <a:sym typeface="Arial"/>
            </a:endParaRPr>
          </a:p>
          <a:p>
            <a:pPr marL="342900" marR="0" lvl="0" indent="-342900" algn="l" rtl="0">
              <a:lnSpc>
                <a:spcPct val="20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Arial"/>
                <a:ea typeface="Arial"/>
                <a:cs typeface="Arial"/>
                <a:sym typeface="Arial"/>
              </a:rPr>
              <a:t>Il a une communauté active.</a:t>
            </a:r>
            <a:endParaRPr sz="2400" b="0" i="0" u="none" strike="noStrike" cap="none">
              <a:solidFill>
                <a:schemeClr val="dk1"/>
              </a:solidFill>
              <a:latin typeface="Arial"/>
              <a:ea typeface="Arial"/>
              <a:cs typeface="Arial"/>
              <a:sym typeface="Arial"/>
            </a:endParaRPr>
          </a:p>
          <a:p>
            <a:pPr marL="800100" marR="0" lvl="0" indent="-190500" algn="l" rtl="0">
              <a:lnSpc>
                <a:spcPct val="150000"/>
              </a:lnSpc>
              <a:spcBef>
                <a:spcPts val="0"/>
              </a:spcBef>
              <a:spcAft>
                <a:spcPts val="0"/>
              </a:spcAft>
              <a:buClr>
                <a:srgbClr val="000000"/>
              </a:buClr>
              <a:buSzPts val="2400"/>
              <a:buFont typeface="Noto Sans Symbols"/>
              <a:buNone/>
            </a:pPr>
            <a:endParaRPr sz="2400" b="0" i="0" u="none" strike="noStrike" cap="none">
              <a:solidFill>
                <a:schemeClr val="dk1"/>
              </a:solidFill>
              <a:latin typeface="Arial"/>
              <a:ea typeface="Arial"/>
              <a:cs typeface="Arial"/>
              <a:sym typeface="Arial"/>
            </a:endParaRPr>
          </a:p>
        </p:txBody>
      </p:sp>
      <p:sp>
        <p:nvSpPr>
          <p:cNvPr id="270" name="Google Shape;270;p19"/>
          <p:cNvSpPr txBox="1"/>
          <p:nvPr/>
        </p:nvSpPr>
        <p:spPr>
          <a:xfrm>
            <a:off x="492929" y="-28242"/>
            <a:ext cx="3980748" cy="793903"/>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91666"/>
              </a:lnSpc>
              <a:spcBef>
                <a:spcPts val="0"/>
              </a:spcBef>
              <a:spcAft>
                <a:spcPts val="0"/>
              </a:spcAft>
              <a:buClr>
                <a:schemeClr val="dk1"/>
              </a:buClr>
              <a:buSzPct val="100000"/>
              <a:buFont typeface="Arial"/>
              <a:buNone/>
            </a:pPr>
            <a:r>
              <a:rPr lang="fr-FR" sz="3600" b="1" i="0" u="none" strike="noStrike" cap="none">
                <a:solidFill>
                  <a:schemeClr val="dk1"/>
                </a:solidFill>
                <a:latin typeface="Calibri"/>
                <a:ea typeface="Calibri"/>
                <a:cs typeface="Calibri"/>
                <a:sym typeface="Calibri"/>
              </a:rPr>
              <a:t>React: Définition (2/3)</a:t>
            </a:r>
            <a:endParaRPr sz="3600" b="1"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20"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276" name="Google Shape;276;p20"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277" name="Google Shape;277;p20"/>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278" name="Google Shape;278;p20"/>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15</a:t>
            </a:fld>
            <a:endParaRPr/>
          </a:p>
        </p:txBody>
      </p:sp>
      <p:pic>
        <p:nvPicPr>
          <p:cNvPr id="279" name="Google Shape;279;p20"/>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280" name="Google Shape;280;p20"/>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1" name="Google Shape;281;p20"/>
          <p:cNvPicPr preferRelativeResize="0"/>
          <p:nvPr/>
        </p:nvPicPr>
        <p:blipFill rotWithShape="1">
          <a:blip r:embed="rId7">
            <a:alphaModFix/>
          </a:blip>
          <a:srcRect/>
          <a:stretch/>
        </p:blipFill>
        <p:spPr>
          <a:xfrm>
            <a:off x="2470342" y="639361"/>
            <a:ext cx="9487722" cy="5644051"/>
          </a:xfrm>
          <a:prstGeom prst="rect">
            <a:avLst/>
          </a:prstGeom>
          <a:noFill/>
          <a:ln>
            <a:noFill/>
          </a:ln>
        </p:spPr>
      </p:pic>
      <p:sp>
        <p:nvSpPr>
          <p:cNvPr id="282" name="Google Shape;282;p20"/>
          <p:cNvSpPr txBox="1"/>
          <p:nvPr/>
        </p:nvSpPr>
        <p:spPr>
          <a:xfrm>
            <a:off x="-185550" y="4778275"/>
            <a:ext cx="2655900" cy="1360800"/>
          </a:xfrm>
          <a:prstGeom prst="rect">
            <a:avLst/>
          </a:prstGeom>
          <a:noFill/>
          <a:ln>
            <a:noFill/>
          </a:ln>
        </p:spPr>
        <p:txBody>
          <a:bodyPr spcFirstLastPara="1" wrap="square" lIns="0" tIns="12700" rIns="0" bIns="0" anchor="t" anchorCtr="0">
            <a:spAutoFit/>
          </a:bodyPr>
          <a:lstStyle/>
          <a:p>
            <a:pPr marL="12700" marR="5080" lvl="0" indent="0" algn="ctr" rtl="0">
              <a:lnSpc>
                <a:spcPct val="100099"/>
              </a:lnSpc>
              <a:spcBef>
                <a:spcPts val="0"/>
              </a:spcBef>
              <a:spcAft>
                <a:spcPts val="0"/>
              </a:spcAft>
              <a:buClr>
                <a:srgbClr val="000000"/>
              </a:buClr>
              <a:buSzPts val="1750"/>
              <a:buFont typeface="Arial"/>
              <a:buNone/>
            </a:pPr>
            <a:r>
              <a:rPr lang="fr-FR" sz="1750" b="1" i="0" u="none" strike="noStrike" cap="none">
                <a:solidFill>
                  <a:srgbClr val="000000"/>
                </a:solidFill>
                <a:latin typeface="Arial"/>
                <a:ea typeface="Arial"/>
                <a:cs typeface="Arial"/>
                <a:sym typeface="Arial"/>
              </a:rPr>
              <a:t>Classement	des  frameworks Front-End  les plus populaires  suivant les ratios  </a:t>
            </a:r>
            <a:r>
              <a:rPr lang="fr-FR" sz="1750" b="1" i="0" u="none" strike="noStrike" cap="none">
                <a:solidFill>
                  <a:srgbClr val="FF0000"/>
                </a:solidFill>
                <a:latin typeface="Arial"/>
                <a:ea typeface="Arial"/>
                <a:cs typeface="Arial"/>
                <a:sym typeface="Arial"/>
              </a:rPr>
              <a:t>d’utilisation</a:t>
            </a:r>
            <a:endParaRPr sz="1750" b="0" i="0" u="none" strike="noStrike" cap="none">
              <a:solidFill>
                <a:srgbClr val="000000"/>
              </a:solidFill>
              <a:latin typeface="Arial"/>
              <a:ea typeface="Arial"/>
              <a:cs typeface="Arial"/>
              <a:sym typeface="Arial"/>
            </a:endParaRPr>
          </a:p>
        </p:txBody>
      </p:sp>
      <p:sp>
        <p:nvSpPr>
          <p:cNvPr id="283" name="Google Shape;283;p20"/>
          <p:cNvSpPr txBox="1"/>
          <p:nvPr/>
        </p:nvSpPr>
        <p:spPr>
          <a:xfrm>
            <a:off x="-66425" y="6386039"/>
            <a:ext cx="649420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1" i="0" u="none" strike="noStrike" cap="none">
                <a:solidFill>
                  <a:srgbClr val="000000"/>
                </a:solidFill>
                <a:latin typeface="Arial"/>
                <a:ea typeface="Arial"/>
                <a:cs typeface="Arial"/>
                <a:sym typeface="Arial"/>
              </a:rPr>
              <a:t>Source:</a:t>
            </a:r>
            <a:r>
              <a:rPr lang="fr-FR" sz="1800" b="0" i="0" u="none" strike="noStrike" cap="none">
                <a:solidFill>
                  <a:srgbClr val="000000"/>
                </a:solidFill>
                <a:latin typeface="Arial"/>
                <a:ea typeface="Arial"/>
                <a:cs typeface="Arial"/>
                <a:sym typeface="Arial"/>
              </a:rPr>
              <a:t> </a:t>
            </a:r>
            <a:r>
              <a:rPr lang="fr-FR" sz="1800" b="0" i="0" u="sng" strike="noStrike" cap="none">
                <a:solidFill>
                  <a:srgbClr val="000000"/>
                </a:solidFill>
                <a:latin typeface="Arial"/>
                <a:ea typeface="Arial"/>
                <a:cs typeface="Arial"/>
                <a:sym typeface="Aria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The State of JS 2021: Frameworks front-end</a:t>
            </a:r>
            <a:endParaRPr sz="1800" b="0" i="0" u="none" strike="noStrike" cap="none">
              <a:solidFill>
                <a:srgbClr val="000000"/>
              </a:solidFill>
              <a:latin typeface="Arial"/>
              <a:ea typeface="Arial"/>
              <a:cs typeface="Arial"/>
              <a:sym typeface="Arial"/>
            </a:endParaRPr>
          </a:p>
        </p:txBody>
      </p:sp>
      <p:sp>
        <p:nvSpPr>
          <p:cNvPr id="284" name="Google Shape;284;p20"/>
          <p:cNvSpPr txBox="1"/>
          <p:nvPr/>
        </p:nvSpPr>
        <p:spPr>
          <a:xfrm>
            <a:off x="492929" y="-28242"/>
            <a:ext cx="3980748" cy="793903"/>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l" rtl="0">
              <a:lnSpc>
                <a:spcPct val="91666"/>
              </a:lnSpc>
              <a:spcBef>
                <a:spcPts val="0"/>
              </a:spcBef>
              <a:spcAft>
                <a:spcPts val="0"/>
              </a:spcAft>
              <a:buClr>
                <a:schemeClr val="dk1"/>
              </a:buClr>
              <a:buSzPct val="100000"/>
              <a:buFont typeface="Arial"/>
              <a:buNone/>
            </a:pPr>
            <a:r>
              <a:rPr lang="fr-FR" sz="3600" b="1" i="0" u="none" strike="noStrike" cap="none">
                <a:solidFill>
                  <a:schemeClr val="dk1"/>
                </a:solidFill>
                <a:latin typeface="Calibri"/>
                <a:ea typeface="Calibri"/>
                <a:cs typeface="Calibri"/>
                <a:sym typeface="Calibri"/>
              </a:rPr>
              <a:t>React: Définition (3/3)</a:t>
            </a:r>
            <a:endParaRPr sz="3600" b="1"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21"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290" name="Google Shape;290;p21"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291" name="Google Shape;291;p21"/>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292" name="Google Shape;292;p21"/>
          <p:cNvSpPr txBox="1"/>
          <p:nvPr/>
        </p:nvSpPr>
        <p:spPr>
          <a:xfrm>
            <a:off x="571461" y="-285776"/>
            <a:ext cx="140208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1666"/>
              </a:lnSpc>
              <a:spcBef>
                <a:spcPts val="0"/>
              </a:spcBef>
              <a:spcAft>
                <a:spcPts val="0"/>
              </a:spcAft>
              <a:buClr>
                <a:schemeClr val="dk1"/>
              </a:buClr>
              <a:buSzPts val="3600"/>
              <a:buFont typeface="Arial"/>
              <a:buNone/>
            </a:pPr>
            <a:endParaRPr sz="3600" b="1" i="0" u="none" strike="noStrike" cap="none">
              <a:solidFill>
                <a:schemeClr val="dk1"/>
              </a:solidFill>
              <a:latin typeface="Calibri"/>
              <a:ea typeface="Calibri"/>
              <a:cs typeface="Calibri"/>
              <a:sym typeface="Calibri"/>
            </a:endParaRPr>
          </a:p>
        </p:txBody>
      </p:sp>
      <p:sp>
        <p:nvSpPr>
          <p:cNvPr id="293" name="Google Shape;293;p21"/>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16</a:t>
            </a:fld>
            <a:endParaRPr/>
          </a:p>
        </p:txBody>
      </p:sp>
      <p:pic>
        <p:nvPicPr>
          <p:cNvPr id="294" name="Google Shape;294;p21"/>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295" name="Google Shape;295;p21"/>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1"/>
          <p:cNvSpPr txBox="1"/>
          <p:nvPr/>
        </p:nvSpPr>
        <p:spPr>
          <a:xfrm>
            <a:off x="199292" y="936756"/>
            <a:ext cx="10197900" cy="64629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Arial"/>
                <a:ea typeface="Arial"/>
                <a:cs typeface="Arial"/>
                <a:sym typeface="Arial"/>
              </a:rPr>
              <a:t>La taille de la librairie React et de 291 kb:</a:t>
            </a:r>
            <a:endParaRPr sz="2400" b="0" i="0" u="none" strike="noStrike" cap="none">
              <a:solidFill>
                <a:schemeClr val="dk1"/>
              </a:solidFill>
              <a:latin typeface="Arial"/>
              <a:ea typeface="Arial"/>
              <a:cs typeface="Arial"/>
              <a:sym typeface="Arial"/>
            </a:endParaRPr>
          </a:p>
        </p:txBody>
      </p:sp>
      <p:sp>
        <p:nvSpPr>
          <p:cNvPr id="297" name="Google Shape;297;p21"/>
          <p:cNvSpPr txBox="1"/>
          <p:nvPr/>
        </p:nvSpPr>
        <p:spPr>
          <a:xfrm>
            <a:off x="493992" y="5995662"/>
            <a:ext cx="7766100" cy="64629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2400"/>
              <a:buFont typeface="Arial"/>
              <a:buChar char="•"/>
            </a:pPr>
            <a:r>
              <a:rPr lang="fr-FR" sz="2400" b="1" i="0" u="none" strike="noStrike" cap="none">
                <a:solidFill>
                  <a:srgbClr val="C00000"/>
                </a:solidFill>
                <a:latin typeface="Arial"/>
                <a:ea typeface="Arial"/>
                <a:cs typeface="Arial"/>
                <a:sym typeface="Arial"/>
              </a:rPr>
              <a:t>React a dans les environs de 1500+ contributeurs</a:t>
            </a:r>
            <a:endParaRPr sz="2400" b="1" i="0" u="none" strike="noStrike" cap="none">
              <a:solidFill>
                <a:srgbClr val="C00000"/>
              </a:solidFill>
              <a:latin typeface="Arial"/>
              <a:ea typeface="Arial"/>
              <a:cs typeface="Arial"/>
              <a:sym typeface="Arial"/>
            </a:endParaRPr>
          </a:p>
        </p:txBody>
      </p:sp>
      <p:sp>
        <p:nvSpPr>
          <p:cNvPr id="298" name="Google Shape;298;p21"/>
          <p:cNvSpPr txBox="1"/>
          <p:nvPr/>
        </p:nvSpPr>
        <p:spPr>
          <a:xfrm>
            <a:off x="571461" y="6225"/>
            <a:ext cx="3980748" cy="793903"/>
          </a:xfrm>
          <a:prstGeom prst="rect">
            <a:avLst/>
          </a:prstGeom>
          <a:noFill/>
          <a:ln>
            <a:noFill/>
          </a:ln>
        </p:spPr>
        <p:txBody>
          <a:bodyPr spcFirstLastPara="1" wrap="square" lIns="91425" tIns="45700" rIns="91425" bIns="45700" anchor="ctr" anchorCtr="0">
            <a:normAutofit/>
          </a:bodyPr>
          <a:lstStyle/>
          <a:p>
            <a:pPr marL="0" marR="0" lvl="0" indent="0" algn="l" rtl="0">
              <a:lnSpc>
                <a:spcPct val="91666"/>
              </a:lnSpc>
              <a:spcBef>
                <a:spcPts val="0"/>
              </a:spcBef>
              <a:spcAft>
                <a:spcPts val="0"/>
              </a:spcAft>
              <a:buClr>
                <a:srgbClr val="000000"/>
              </a:buClr>
              <a:buSzPts val="3600"/>
              <a:buFont typeface="Arial"/>
              <a:buNone/>
            </a:pPr>
            <a:r>
              <a:rPr lang="fr-FR" sz="3600" b="1" i="0" u="none" strike="noStrike" cap="none">
                <a:solidFill>
                  <a:schemeClr val="dk1"/>
                </a:solidFill>
                <a:latin typeface="Calibri"/>
                <a:ea typeface="Calibri"/>
                <a:cs typeface="Calibri"/>
                <a:sym typeface="Calibri"/>
              </a:rPr>
              <a:t>React: Librairie</a:t>
            </a:r>
            <a:endParaRPr sz="1400" b="0" i="0" u="none" strike="noStrike" cap="none">
              <a:solidFill>
                <a:srgbClr val="000000"/>
              </a:solidFill>
              <a:latin typeface="Arial"/>
              <a:ea typeface="Arial"/>
              <a:cs typeface="Arial"/>
              <a:sym typeface="Arial"/>
            </a:endParaRPr>
          </a:p>
        </p:txBody>
      </p:sp>
      <p:pic>
        <p:nvPicPr>
          <p:cNvPr id="299" name="Google Shape;299;p21"/>
          <p:cNvPicPr preferRelativeResize="0"/>
          <p:nvPr/>
        </p:nvPicPr>
        <p:blipFill rotWithShape="1">
          <a:blip r:embed="rId7">
            <a:alphaModFix/>
          </a:blip>
          <a:srcRect/>
          <a:stretch/>
        </p:blipFill>
        <p:spPr>
          <a:xfrm>
            <a:off x="2135759" y="1630928"/>
            <a:ext cx="7920482" cy="43168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22"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305" name="Google Shape;305;p22"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306" name="Google Shape;306;p22"/>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307" name="Google Shape;307;p22"/>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17</a:t>
            </a:fld>
            <a:endParaRPr/>
          </a:p>
        </p:txBody>
      </p:sp>
      <p:pic>
        <p:nvPicPr>
          <p:cNvPr id="308" name="Google Shape;308;p22"/>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309" name="Google Shape;309;p22"/>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0" name="Google Shape;310;p22" descr="Logo Instagram PNG transparents - StickPNG"/>
          <p:cNvPicPr preferRelativeResize="0"/>
          <p:nvPr/>
        </p:nvPicPr>
        <p:blipFill rotWithShape="1">
          <a:blip r:embed="rId7">
            <a:alphaModFix/>
          </a:blip>
          <a:srcRect/>
          <a:stretch/>
        </p:blipFill>
        <p:spPr>
          <a:xfrm>
            <a:off x="1615938" y="1487517"/>
            <a:ext cx="1785295" cy="1785295"/>
          </a:xfrm>
          <a:prstGeom prst="rect">
            <a:avLst/>
          </a:prstGeom>
          <a:noFill/>
          <a:ln>
            <a:noFill/>
          </a:ln>
        </p:spPr>
      </p:pic>
      <p:pic>
        <p:nvPicPr>
          <p:cNvPr id="311" name="Google Shape;311;p22" descr="Logo Whatsapp PNG transparents - StickPNG"/>
          <p:cNvPicPr preferRelativeResize="0"/>
          <p:nvPr/>
        </p:nvPicPr>
        <p:blipFill rotWithShape="1">
          <a:blip r:embed="rId8">
            <a:alphaModFix/>
          </a:blip>
          <a:srcRect/>
          <a:stretch/>
        </p:blipFill>
        <p:spPr>
          <a:xfrm>
            <a:off x="4573030" y="1397009"/>
            <a:ext cx="1966325" cy="1966325"/>
          </a:xfrm>
          <a:prstGeom prst="rect">
            <a:avLst/>
          </a:prstGeom>
          <a:noFill/>
          <a:ln>
            <a:noFill/>
          </a:ln>
        </p:spPr>
      </p:pic>
      <p:pic>
        <p:nvPicPr>
          <p:cNvPr id="312" name="Google Shape;312;p22" descr="Icone Facebook PNG transparents - StickPNG"/>
          <p:cNvPicPr preferRelativeResize="0"/>
          <p:nvPr/>
        </p:nvPicPr>
        <p:blipFill rotWithShape="1">
          <a:blip r:embed="rId9">
            <a:alphaModFix/>
          </a:blip>
          <a:srcRect/>
          <a:stretch/>
        </p:blipFill>
        <p:spPr>
          <a:xfrm>
            <a:off x="7964646" y="4029641"/>
            <a:ext cx="1518139" cy="1518139"/>
          </a:xfrm>
          <a:prstGeom prst="rect">
            <a:avLst/>
          </a:prstGeom>
          <a:noFill/>
          <a:ln>
            <a:noFill/>
          </a:ln>
        </p:spPr>
      </p:pic>
      <p:pic>
        <p:nvPicPr>
          <p:cNvPr id="313" name="Google Shape;313;p22" descr="Logo Netflix PNG transparents - StickPNG"/>
          <p:cNvPicPr preferRelativeResize="0"/>
          <p:nvPr/>
        </p:nvPicPr>
        <p:blipFill rotWithShape="1">
          <a:blip r:embed="rId10">
            <a:alphaModFix/>
          </a:blip>
          <a:srcRect/>
          <a:stretch/>
        </p:blipFill>
        <p:spPr>
          <a:xfrm>
            <a:off x="7205576" y="1526217"/>
            <a:ext cx="3036275" cy="1707907"/>
          </a:xfrm>
          <a:prstGeom prst="rect">
            <a:avLst/>
          </a:prstGeom>
          <a:noFill/>
          <a:ln>
            <a:noFill/>
          </a:ln>
        </p:spPr>
      </p:pic>
      <p:pic>
        <p:nvPicPr>
          <p:cNvPr id="314" name="Google Shape;314;p22"/>
          <p:cNvPicPr preferRelativeResize="0"/>
          <p:nvPr/>
        </p:nvPicPr>
        <p:blipFill rotWithShape="1">
          <a:blip r:embed="rId11">
            <a:alphaModFix/>
          </a:blip>
          <a:srcRect/>
          <a:stretch/>
        </p:blipFill>
        <p:spPr>
          <a:xfrm>
            <a:off x="2843550" y="3720400"/>
            <a:ext cx="3949000" cy="2221301"/>
          </a:xfrm>
          <a:prstGeom prst="rect">
            <a:avLst/>
          </a:prstGeom>
          <a:noFill/>
          <a:ln>
            <a:noFill/>
          </a:ln>
        </p:spPr>
      </p:pic>
      <p:sp>
        <p:nvSpPr>
          <p:cNvPr id="315" name="Google Shape;315;p22"/>
          <p:cNvSpPr txBox="1"/>
          <p:nvPr/>
        </p:nvSpPr>
        <p:spPr>
          <a:xfrm>
            <a:off x="492929" y="-28242"/>
            <a:ext cx="6507639" cy="793903"/>
          </a:xfrm>
          <a:prstGeom prst="rect">
            <a:avLst/>
          </a:prstGeom>
          <a:noFill/>
          <a:ln>
            <a:noFill/>
          </a:ln>
        </p:spPr>
        <p:txBody>
          <a:bodyPr spcFirstLastPara="1" wrap="square" lIns="91425" tIns="45700" rIns="91425" bIns="45700" anchor="ctr" anchorCtr="0">
            <a:normAutofit/>
          </a:bodyPr>
          <a:lstStyle/>
          <a:p>
            <a:pPr marL="0" marR="0" lvl="0" indent="0" algn="l" rtl="0">
              <a:lnSpc>
                <a:spcPct val="91666"/>
              </a:lnSpc>
              <a:spcBef>
                <a:spcPts val="0"/>
              </a:spcBef>
              <a:spcAft>
                <a:spcPts val="0"/>
              </a:spcAft>
              <a:buClr>
                <a:schemeClr val="dk1"/>
              </a:buClr>
              <a:buSzPts val="3600"/>
              <a:buFont typeface="Arial"/>
              <a:buNone/>
            </a:pPr>
            <a:r>
              <a:rPr lang="fr-FR" sz="3600" b="1" i="0" u="none" strike="noStrike" cap="none">
                <a:solidFill>
                  <a:schemeClr val="dk1"/>
                </a:solidFill>
                <a:latin typeface="Calibri"/>
                <a:ea typeface="Calibri"/>
                <a:cs typeface="Calibri"/>
                <a:sym typeface="Calibri"/>
              </a:rPr>
              <a:t>React: Exemples d’applications</a:t>
            </a:r>
            <a:endParaRPr sz="3600" b="1"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3"/>
          <p:cNvSpPr/>
          <p:nvPr/>
        </p:nvSpPr>
        <p:spPr>
          <a:xfrm>
            <a:off x="0" y="-28242"/>
            <a:ext cx="12192000" cy="6886200"/>
          </a:xfrm>
          <a:prstGeom prst="rect">
            <a:avLst/>
          </a:prstGeom>
          <a:solidFill>
            <a:srgbClr val="9E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321" name="Google Shape;321;p23" descr="Picture 7"/>
          <p:cNvPicPr preferRelativeResize="0"/>
          <p:nvPr/>
        </p:nvPicPr>
        <p:blipFill rotWithShape="1">
          <a:blip r:embed="rId3">
            <a:alphaModFix/>
          </a:blip>
          <a:srcRect/>
          <a:stretch/>
        </p:blipFill>
        <p:spPr>
          <a:xfrm flipH="1">
            <a:off x="9345203" y="22220"/>
            <a:ext cx="2832470" cy="1949130"/>
          </a:xfrm>
          <a:prstGeom prst="rect">
            <a:avLst/>
          </a:prstGeom>
          <a:noFill/>
          <a:ln>
            <a:noFill/>
          </a:ln>
        </p:spPr>
      </p:pic>
      <p:sp>
        <p:nvSpPr>
          <p:cNvPr id="322" name="Google Shape;322;p23"/>
          <p:cNvSpPr txBox="1"/>
          <p:nvPr/>
        </p:nvSpPr>
        <p:spPr>
          <a:xfrm>
            <a:off x="2730027" y="2851625"/>
            <a:ext cx="8359800" cy="1136400"/>
          </a:xfrm>
          <a:prstGeom prst="rect">
            <a:avLst/>
          </a:prstGeom>
          <a:noFill/>
          <a:ln>
            <a:noFill/>
          </a:ln>
        </p:spPr>
        <p:txBody>
          <a:bodyPr spcFirstLastPara="1" wrap="square" lIns="45700" tIns="45700" rIns="45700" bIns="45700" anchor="ctr" anchorCtr="0">
            <a:spAutoFit/>
          </a:bodyPr>
          <a:lstStyle/>
          <a:p>
            <a:pPr marL="0" marR="0" lvl="0" indent="0" algn="l" rtl="0">
              <a:lnSpc>
                <a:spcPct val="91666"/>
              </a:lnSpc>
              <a:spcBef>
                <a:spcPts val="0"/>
              </a:spcBef>
              <a:spcAft>
                <a:spcPts val="0"/>
              </a:spcAft>
              <a:buClr>
                <a:schemeClr val="dk1"/>
              </a:buClr>
              <a:buSzPts val="5400"/>
              <a:buFont typeface="Arial"/>
              <a:buNone/>
            </a:pPr>
            <a:r>
              <a:rPr lang="fr-FR" sz="5400" b="1" i="0" u="none" strike="noStrike" cap="none">
                <a:solidFill>
                  <a:schemeClr val="lt1"/>
                </a:solidFill>
                <a:latin typeface="Calibri"/>
                <a:ea typeface="Calibri"/>
                <a:cs typeface="Calibri"/>
                <a:sym typeface="Calibri"/>
              </a:rPr>
              <a:t>VDOM vs DOM</a:t>
            </a:r>
            <a:endParaRPr sz="5400" b="1" i="0" u="none" strike="noStrike" cap="none">
              <a:solidFill>
                <a:schemeClr val="lt1"/>
              </a:solidFill>
              <a:latin typeface="Calibri"/>
              <a:ea typeface="Calibri"/>
              <a:cs typeface="Calibri"/>
              <a:sym typeface="Calibri"/>
            </a:endParaRPr>
          </a:p>
          <a:p>
            <a:pPr marL="0" marR="0" lvl="0" indent="0" algn="l" rtl="0">
              <a:lnSpc>
                <a:spcPct val="91666"/>
              </a:lnSpc>
              <a:spcBef>
                <a:spcPts val="0"/>
              </a:spcBef>
              <a:spcAft>
                <a:spcPts val="0"/>
              </a:spcAft>
              <a:buClr>
                <a:schemeClr val="dk1"/>
              </a:buClr>
              <a:buSzPts val="2000"/>
              <a:buFont typeface="Arial"/>
              <a:buNone/>
            </a:pPr>
            <a:r>
              <a:rPr lang="fr-FR" sz="2000" b="0" i="0" u="none" strike="noStrike" cap="none">
                <a:solidFill>
                  <a:schemeClr val="lt1"/>
                </a:solidFill>
                <a:latin typeface="Calibri"/>
                <a:ea typeface="Calibri"/>
                <a:cs typeface="Calibri"/>
                <a:sym typeface="Calibri"/>
              </a:rPr>
              <a:t>(Virtual Document Object Model vs Document Object Model)</a:t>
            </a:r>
            <a:endParaRPr sz="2000" b="0" i="0" u="none" strike="noStrike" cap="none">
              <a:solidFill>
                <a:schemeClr val="lt1"/>
              </a:solidFill>
              <a:latin typeface="Calibri"/>
              <a:ea typeface="Calibri"/>
              <a:cs typeface="Calibri"/>
              <a:sym typeface="Calibri"/>
            </a:endParaRPr>
          </a:p>
        </p:txBody>
      </p:sp>
      <p:sp>
        <p:nvSpPr>
          <p:cNvPr id="323" name="Google Shape;323;p23"/>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24"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329" name="Google Shape;329;p24"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330" name="Google Shape;330;p24"/>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331" name="Google Shape;331;p24"/>
          <p:cNvSpPr txBox="1"/>
          <p:nvPr/>
        </p:nvSpPr>
        <p:spPr>
          <a:xfrm>
            <a:off x="586411" y="-230114"/>
            <a:ext cx="140208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1666"/>
              </a:lnSpc>
              <a:spcBef>
                <a:spcPts val="0"/>
              </a:spcBef>
              <a:spcAft>
                <a:spcPts val="0"/>
              </a:spcAft>
              <a:buClr>
                <a:schemeClr val="dk1"/>
              </a:buClr>
              <a:buSzPts val="3600"/>
              <a:buFont typeface="Arial"/>
              <a:buNone/>
            </a:pPr>
            <a:r>
              <a:rPr lang="fr-FR" sz="3600" b="1" i="0" u="none" strike="noStrike" cap="none">
                <a:solidFill>
                  <a:schemeClr val="dk1"/>
                </a:solidFill>
                <a:latin typeface="Calibri"/>
                <a:ea typeface="Calibri"/>
                <a:cs typeface="Calibri"/>
                <a:sym typeface="Calibri"/>
              </a:rPr>
              <a:t>VDOM vs DOM</a:t>
            </a:r>
            <a:endParaRPr sz="3600" b="1" i="0" u="none" strike="noStrike" cap="none">
              <a:solidFill>
                <a:schemeClr val="dk1"/>
              </a:solidFill>
              <a:latin typeface="Calibri"/>
              <a:ea typeface="Calibri"/>
              <a:cs typeface="Calibri"/>
              <a:sym typeface="Calibri"/>
            </a:endParaRPr>
          </a:p>
        </p:txBody>
      </p:sp>
      <p:sp>
        <p:nvSpPr>
          <p:cNvPr id="332" name="Google Shape;332;p24"/>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19</a:t>
            </a:fld>
            <a:endParaRPr/>
          </a:p>
        </p:txBody>
      </p:sp>
      <p:pic>
        <p:nvPicPr>
          <p:cNvPr id="333" name="Google Shape;333;p24"/>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334" name="Google Shape;334;p24"/>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4"/>
          <p:cNvSpPr txBox="1"/>
          <p:nvPr/>
        </p:nvSpPr>
        <p:spPr>
          <a:xfrm>
            <a:off x="190820" y="1348192"/>
            <a:ext cx="11324239" cy="4131870"/>
          </a:xfrm>
          <a:prstGeom prst="rect">
            <a:avLst/>
          </a:prstGeom>
          <a:noFill/>
          <a:ln>
            <a:noFill/>
          </a:ln>
        </p:spPr>
        <p:txBody>
          <a:bodyPr spcFirstLastPara="1" wrap="square" lIns="91425" tIns="91425" rIns="91425" bIns="91425" anchor="t" anchorCtr="0">
            <a:spAutoFit/>
          </a:bodyPr>
          <a:lstStyle/>
          <a:p>
            <a:pPr marL="457200" marR="0" lvl="0" indent="-349250" algn="just" rtl="0">
              <a:lnSpc>
                <a:spcPct val="150000"/>
              </a:lnSpc>
              <a:spcBef>
                <a:spcPts val="0"/>
              </a:spcBef>
              <a:spcAft>
                <a:spcPts val="0"/>
              </a:spcAft>
              <a:buClr>
                <a:schemeClr val="dk1"/>
              </a:buClr>
              <a:buSzPts val="1900"/>
              <a:buFont typeface="Arial"/>
              <a:buChar char="-"/>
            </a:pPr>
            <a:r>
              <a:rPr lang="fr-FR" sz="1900" b="1" i="0" u="none" strike="noStrike" cap="none">
                <a:solidFill>
                  <a:schemeClr val="dk1"/>
                </a:solidFill>
                <a:latin typeface="Arial"/>
                <a:ea typeface="Arial"/>
                <a:cs typeface="Arial"/>
                <a:sym typeface="Arial"/>
              </a:rPr>
              <a:t>DOM</a:t>
            </a:r>
            <a:r>
              <a:rPr lang="fr-FR" sz="1900" b="0" i="0" u="none" strike="noStrike" cap="none">
                <a:solidFill>
                  <a:schemeClr val="dk1"/>
                </a:solidFill>
                <a:latin typeface="Arial"/>
                <a:ea typeface="Arial"/>
                <a:cs typeface="Arial"/>
                <a:sym typeface="Arial"/>
              </a:rPr>
              <a:t>  ( Document Object Model ) produit une représentation structurée du document HTML sous forme d'un arbre et définit la façon dont la structure peut être manipulée par les programmes, en termes de style et de contenu. Le DOM représente le document comme un ensemble de nœuds et d'objets possédant des propriétés et des méthodes.</a:t>
            </a:r>
            <a:endParaRPr sz="1900" b="0" i="0" u="none" strike="noStrike" cap="none">
              <a:solidFill>
                <a:schemeClr val="dk1"/>
              </a:solidFill>
              <a:latin typeface="Arial"/>
              <a:ea typeface="Arial"/>
              <a:cs typeface="Arial"/>
              <a:sym typeface="Arial"/>
            </a:endParaRPr>
          </a:p>
          <a:p>
            <a:pPr marL="457200" marR="0" lvl="0" indent="-349250" algn="just" rtl="0">
              <a:lnSpc>
                <a:spcPct val="150000"/>
              </a:lnSpc>
              <a:spcBef>
                <a:spcPts val="0"/>
              </a:spcBef>
              <a:spcAft>
                <a:spcPts val="0"/>
              </a:spcAft>
              <a:buClr>
                <a:schemeClr val="dk1"/>
              </a:buClr>
              <a:buSzPts val="1900"/>
              <a:buFont typeface="Arial"/>
              <a:buChar char="-"/>
            </a:pPr>
            <a:r>
              <a:rPr lang="fr-FR" sz="1900" b="1" i="0" u="none" strike="noStrike" cap="none">
                <a:solidFill>
                  <a:schemeClr val="dk1"/>
                </a:solidFill>
                <a:latin typeface="Arial"/>
                <a:ea typeface="Arial"/>
                <a:cs typeface="Arial"/>
                <a:sym typeface="Arial"/>
              </a:rPr>
              <a:t>VDOM</a:t>
            </a:r>
            <a:r>
              <a:rPr lang="fr-FR" sz="1900" b="0" i="0" u="none" strike="noStrike" cap="none">
                <a:solidFill>
                  <a:schemeClr val="dk1"/>
                </a:solidFill>
                <a:latin typeface="Arial"/>
                <a:ea typeface="Arial"/>
                <a:cs typeface="Arial"/>
                <a:sym typeface="Arial"/>
              </a:rPr>
              <a:t> (Virtual DOM) est considéré comme une copie du DOM.Il posséde toutes les propriétes que le véritable DOM ,mais n’a pas la capacité d’écrire dans la page HTML.Le DOM virtuel gagne en vitesse et en efficacité du fait qu'il est léger.</a:t>
            </a:r>
            <a:endParaRPr sz="1900" b="0" i="0" u="none" strike="noStrike" cap="none">
              <a:solidFill>
                <a:schemeClr val="dk1"/>
              </a:solidFill>
              <a:latin typeface="Arial"/>
              <a:ea typeface="Arial"/>
              <a:cs typeface="Arial"/>
              <a:sym typeface="Arial"/>
            </a:endParaRPr>
          </a:p>
          <a:p>
            <a:pPr marL="457200" marR="0" lvl="0" indent="0" algn="just" rtl="0">
              <a:lnSpc>
                <a:spcPct val="150000"/>
              </a:lnSpc>
              <a:spcBef>
                <a:spcPts val="0"/>
              </a:spcBef>
              <a:spcAft>
                <a:spcPts val="0"/>
              </a:spcAft>
              <a:buClr>
                <a:srgbClr val="000000"/>
              </a:buClr>
              <a:buSzPts val="1900"/>
              <a:buFont typeface="Arial"/>
              <a:buNone/>
            </a:pPr>
            <a:r>
              <a:rPr lang="fr-FR" sz="1900" b="0" i="0" u="none" strike="noStrike" cap="none">
                <a:solidFill>
                  <a:schemeClr val="dk1"/>
                </a:solidFill>
                <a:latin typeface="Arial"/>
                <a:ea typeface="Arial"/>
                <a:cs typeface="Arial"/>
                <a:sym typeface="Arial"/>
              </a:rPr>
              <a:t>	=&gt; Un nouveau DOM virtuel est créé après chaque nouveau rendu</a:t>
            </a:r>
            <a:r>
              <a:rPr lang="fr-FR" sz="1900" b="0" i="1" u="none" strike="noStrike" cap="none">
                <a:solidFill>
                  <a:schemeClr val="dk1"/>
                </a:solidFill>
                <a:latin typeface="Arial"/>
                <a:ea typeface="Arial"/>
                <a:cs typeface="Arial"/>
                <a:sym typeface="Arial"/>
              </a:rPr>
              <a:t>.</a:t>
            </a:r>
            <a:endParaRPr sz="2100" b="0" i="1" u="none" strike="noStrike" cap="none">
              <a:solidFill>
                <a:schemeClr val="dk1"/>
              </a:solidFill>
              <a:latin typeface="Arial"/>
              <a:ea typeface="Arial"/>
              <a:cs typeface="Arial"/>
              <a:sym typeface="Arial"/>
            </a:endParaRPr>
          </a:p>
          <a:p>
            <a:pPr marL="457200" marR="0" lvl="0" indent="0" algn="just" rtl="0">
              <a:lnSpc>
                <a:spcPct val="150000"/>
              </a:lnSpc>
              <a:spcBef>
                <a:spcPts val="0"/>
              </a:spcBef>
              <a:spcAft>
                <a:spcPts val="0"/>
              </a:spcAft>
              <a:buClr>
                <a:srgbClr val="000000"/>
              </a:buClr>
              <a:buSzPts val="1900"/>
              <a:buFont typeface="Arial"/>
              <a:buNone/>
            </a:pPr>
            <a:endParaRPr sz="19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2" descr="Picture 2"/>
          <p:cNvPicPr preferRelativeResize="0"/>
          <p:nvPr/>
        </p:nvPicPr>
        <p:blipFill rotWithShape="1">
          <a:blip r:embed="rId3">
            <a:alphaModFix/>
          </a:blip>
          <a:srcRect/>
          <a:stretch/>
        </p:blipFill>
        <p:spPr>
          <a:xfrm>
            <a:off x="-86295" y="-143667"/>
            <a:ext cx="12364591" cy="6886241"/>
          </a:xfrm>
          <a:prstGeom prst="rect">
            <a:avLst/>
          </a:prstGeom>
          <a:noFill/>
          <a:ln>
            <a:noFill/>
          </a:ln>
        </p:spPr>
      </p:pic>
      <p:pic>
        <p:nvPicPr>
          <p:cNvPr id="78" name="Google Shape;78;p2"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79" name="Google Shape;79;p2"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80" name="Google Shape;80;p2"/>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81" name="Google Shape;81;p2"/>
          <p:cNvSpPr txBox="1"/>
          <p:nvPr/>
        </p:nvSpPr>
        <p:spPr>
          <a:xfrm>
            <a:off x="610790" y="12889"/>
            <a:ext cx="2456874" cy="839707"/>
          </a:xfrm>
          <a:prstGeom prst="rect">
            <a:avLst/>
          </a:prstGeom>
          <a:noFill/>
          <a:ln>
            <a:noFill/>
          </a:ln>
        </p:spPr>
        <p:txBody>
          <a:bodyPr spcFirstLastPara="1" wrap="square" lIns="91425" tIns="45700" rIns="91425" bIns="45700" anchor="ctr" anchorCtr="0">
            <a:normAutofit/>
          </a:bodyPr>
          <a:lstStyle/>
          <a:p>
            <a:pPr marL="0" marR="0" lvl="0" indent="0" algn="l" rtl="0">
              <a:lnSpc>
                <a:spcPct val="91666"/>
              </a:lnSpc>
              <a:spcBef>
                <a:spcPts val="0"/>
              </a:spcBef>
              <a:spcAft>
                <a:spcPts val="0"/>
              </a:spcAft>
              <a:buClr>
                <a:schemeClr val="dk1"/>
              </a:buClr>
              <a:buSzPts val="3600"/>
              <a:buFont typeface="Arial"/>
              <a:buNone/>
            </a:pPr>
            <a:r>
              <a:rPr lang="fr-FR" sz="3600" b="1" i="0" u="none" strike="noStrike" cap="none">
                <a:solidFill>
                  <a:schemeClr val="dk1"/>
                </a:solidFill>
                <a:latin typeface="Calibri"/>
                <a:ea typeface="Calibri"/>
                <a:cs typeface="Calibri"/>
                <a:sym typeface="Calibri"/>
              </a:rPr>
              <a:t>Prérequis</a:t>
            </a:r>
            <a:endParaRPr sz="3600" b="1" i="0" u="none" strike="noStrike" cap="none">
              <a:solidFill>
                <a:schemeClr val="dk1"/>
              </a:solidFill>
              <a:latin typeface="Calibri"/>
              <a:ea typeface="Calibri"/>
              <a:cs typeface="Calibri"/>
              <a:sym typeface="Calibri"/>
            </a:endParaRPr>
          </a:p>
        </p:txBody>
      </p:sp>
      <p:sp>
        <p:nvSpPr>
          <p:cNvPr id="82" name="Google Shape;82;p2"/>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2</a:t>
            </a:fld>
            <a:endParaRPr/>
          </a:p>
        </p:txBody>
      </p:sp>
      <p:pic>
        <p:nvPicPr>
          <p:cNvPr id="83" name="Google Shape;83;p2"/>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84" name="Google Shape;84;p2"/>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txBox="1"/>
          <p:nvPr/>
        </p:nvSpPr>
        <p:spPr>
          <a:xfrm>
            <a:off x="390213" y="1361054"/>
            <a:ext cx="8658377" cy="120028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Arial"/>
                <a:ea typeface="Arial"/>
                <a:cs typeface="Arial"/>
                <a:sym typeface="Arial"/>
              </a:rPr>
              <a:t>HTML / CSS</a:t>
            </a:r>
            <a:endParaRPr sz="2400" b="0" i="0" u="none" strike="noStrike" cap="none">
              <a:solidFill>
                <a:schemeClr val="dk1"/>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Arial"/>
                <a:ea typeface="Arial"/>
                <a:cs typeface="Arial"/>
                <a:sym typeface="Arial"/>
              </a:rPr>
              <a:t>JavaScript</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25"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341" name="Google Shape;341;p25"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342" name="Google Shape;342;p25"/>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343" name="Google Shape;343;p25"/>
          <p:cNvSpPr txBox="1"/>
          <p:nvPr/>
        </p:nvSpPr>
        <p:spPr>
          <a:xfrm>
            <a:off x="550196" y="-73496"/>
            <a:ext cx="6637413" cy="990776"/>
          </a:xfrm>
          <a:prstGeom prst="rect">
            <a:avLst/>
          </a:prstGeom>
          <a:noFill/>
          <a:ln>
            <a:noFill/>
          </a:ln>
        </p:spPr>
        <p:txBody>
          <a:bodyPr spcFirstLastPara="1" wrap="square" lIns="91425" tIns="45700" rIns="91425" bIns="45700" anchor="ctr" anchorCtr="0">
            <a:normAutofit/>
          </a:bodyPr>
          <a:lstStyle/>
          <a:p>
            <a:pPr marL="0" marR="0" lvl="0" indent="0" algn="l" rtl="0">
              <a:lnSpc>
                <a:spcPct val="91666"/>
              </a:lnSpc>
              <a:spcBef>
                <a:spcPts val="0"/>
              </a:spcBef>
              <a:spcAft>
                <a:spcPts val="0"/>
              </a:spcAft>
              <a:buClr>
                <a:schemeClr val="dk1"/>
              </a:buClr>
              <a:buSzPts val="3600"/>
              <a:buFont typeface="Arial"/>
              <a:buNone/>
            </a:pPr>
            <a:r>
              <a:rPr lang="fr-FR" sz="3600" b="1" i="0" u="none" strike="noStrike" cap="none">
                <a:solidFill>
                  <a:schemeClr val="dk1"/>
                </a:solidFill>
                <a:latin typeface="Calibri"/>
                <a:ea typeface="Calibri"/>
                <a:cs typeface="Calibri"/>
                <a:sym typeface="Calibri"/>
              </a:rPr>
              <a:t>VDOM vs DOM: Schéma illustratif</a:t>
            </a:r>
            <a:endParaRPr sz="3600" b="1" i="0" u="none" strike="noStrike" cap="none">
              <a:solidFill>
                <a:schemeClr val="dk1"/>
              </a:solidFill>
              <a:latin typeface="Calibri"/>
              <a:ea typeface="Calibri"/>
              <a:cs typeface="Calibri"/>
              <a:sym typeface="Calibri"/>
            </a:endParaRPr>
          </a:p>
        </p:txBody>
      </p:sp>
      <p:sp>
        <p:nvSpPr>
          <p:cNvPr id="344" name="Google Shape;344;p25"/>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20</a:t>
            </a:fld>
            <a:endParaRPr/>
          </a:p>
        </p:txBody>
      </p:sp>
      <p:pic>
        <p:nvPicPr>
          <p:cNvPr id="345" name="Google Shape;345;p25"/>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346" name="Google Shape;346;p25"/>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7" name="Google Shape;347;p25" descr="React: Create maintainable, high-performance UI components – IBM Developer"/>
          <p:cNvPicPr preferRelativeResize="0"/>
          <p:nvPr/>
        </p:nvPicPr>
        <p:blipFill rotWithShape="1">
          <a:blip r:embed="rId7">
            <a:alphaModFix/>
          </a:blip>
          <a:srcRect/>
          <a:stretch/>
        </p:blipFill>
        <p:spPr>
          <a:xfrm>
            <a:off x="1977533" y="1251083"/>
            <a:ext cx="7655964" cy="4693439"/>
          </a:xfrm>
          <a:prstGeom prst="rect">
            <a:avLst/>
          </a:prstGeom>
          <a:solidFill>
            <a:srgbClr val="FFFFFF"/>
          </a:solidFill>
          <a:ln>
            <a:noFill/>
          </a:ln>
        </p:spPr>
      </p:pic>
      <p:sp>
        <p:nvSpPr>
          <p:cNvPr id="348" name="Google Shape;348;p25"/>
          <p:cNvSpPr/>
          <p:nvPr/>
        </p:nvSpPr>
        <p:spPr>
          <a:xfrm>
            <a:off x="2641975" y="1732100"/>
            <a:ext cx="692700" cy="339600"/>
          </a:xfrm>
          <a:prstGeom prst="rect">
            <a:avLst/>
          </a:prstGeom>
          <a:solidFill>
            <a:srgbClr val="F6B26B"/>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25"/>
          <p:cNvSpPr txBox="1"/>
          <p:nvPr/>
        </p:nvSpPr>
        <p:spPr>
          <a:xfrm>
            <a:off x="2560525" y="1594100"/>
            <a:ext cx="8556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Fichiers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JSX</a:t>
            </a:r>
            <a:endParaRPr sz="1400" b="0" i="0" u="none" strike="noStrike" cap="none">
              <a:solidFill>
                <a:srgbClr val="000000"/>
              </a:solidFill>
              <a:latin typeface="Arial"/>
              <a:ea typeface="Arial"/>
              <a:cs typeface="Arial"/>
              <a:sym typeface="Arial"/>
            </a:endParaRPr>
          </a:p>
        </p:txBody>
      </p:sp>
      <p:sp>
        <p:nvSpPr>
          <p:cNvPr id="350" name="Google Shape;350;p25"/>
          <p:cNvSpPr/>
          <p:nvPr/>
        </p:nvSpPr>
        <p:spPr>
          <a:xfrm>
            <a:off x="2302475" y="2845700"/>
            <a:ext cx="1113600" cy="475200"/>
          </a:xfrm>
          <a:prstGeom prst="roundRect">
            <a:avLst>
              <a:gd name="adj" fmla="val 16667"/>
            </a:avLst>
          </a:prstGeom>
          <a:solidFill>
            <a:srgbClr val="A4C2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25"/>
          <p:cNvSpPr/>
          <p:nvPr/>
        </p:nvSpPr>
        <p:spPr>
          <a:xfrm>
            <a:off x="4654875" y="2957350"/>
            <a:ext cx="1246200" cy="339600"/>
          </a:xfrm>
          <a:prstGeom prst="roundRect">
            <a:avLst>
              <a:gd name="adj" fmla="val 16667"/>
            </a:avLst>
          </a:prstGeom>
          <a:solidFill>
            <a:srgbClr val="A4C2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25"/>
          <p:cNvSpPr/>
          <p:nvPr/>
        </p:nvSpPr>
        <p:spPr>
          <a:xfrm>
            <a:off x="2365225" y="5269000"/>
            <a:ext cx="969300" cy="339600"/>
          </a:xfrm>
          <a:prstGeom prst="roundRect">
            <a:avLst>
              <a:gd name="adj" fmla="val 16667"/>
            </a:avLst>
          </a:prstGeom>
          <a:solidFill>
            <a:srgbClr val="A4C2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25"/>
          <p:cNvSpPr/>
          <p:nvPr/>
        </p:nvSpPr>
        <p:spPr>
          <a:xfrm>
            <a:off x="2503675" y="4525100"/>
            <a:ext cx="969300" cy="339600"/>
          </a:xfrm>
          <a:prstGeom prst="roundRect">
            <a:avLst>
              <a:gd name="adj" fmla="val 16667"/>
            </a:avLst>
          </a:pr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5"/>
          <p:cNvSpPr txBox="1"/>
          <p:nvPr/>
        </p:nvSpPr>
        <p:spPr>
          <a:xfrm>
            <a:off x="2092750" y="2769500"/>
            <a:ext cx="15345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Transformateur JSX de React</a:t>
            </a:r>
            <a:endParaRPr sz="1400" b="0" i="0" u="none" strike="noStrike" cap="none">
              <a:solidFill>
                <a:srgbClr val="000000"/>
              </a:solidFill>
              <a:latin typeface="Arial"/>
              <a:ea typeface="Arial"/>
              <a:cs typeface="Arial"/>
              <a:sym typeface="Arial"/>
            </a:endParaRPr>
          </a:p>
        </p:txBody>
      </p:sp>
      <p:sp>
        <p:nvSpPr>
          <p:cNvPr id="355" name="Google Shape;355;p25"/>
          <p:cNvSpPr txBox="1"/>
          <p:nvPr/>
        </p:nvSpPr>
        <p:spPr>
          <a:xfrm>
            <a:off x="2331925" y="4387100"/>
            <a:ext cx="11136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Fichiers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JavaScript</a:t>
            </a:r>
            <a:endParaRPr sz="1400" b="0" i="0" u="none" strike="noStrike" cap="none">
              <a:solidFill>
                <a:srgbClr val="000000"/>
              </a:solidFill>
              <a:latin typeface="Arial"/>
              <a:ea typeface="Arial"/>
              <a:cs typeface="Arial"/>
              <a:sym typeface="Arial"/>
            </a:endParaRPr>
          </a:p>
        </p:txBody>
      </p:sp>
      <p:sp>
        <p:nvSpPr>
          <p:cNvPr id="356" name="Google Shape;356;p25"/>
          <p:cNvSpPr txBox="1"/>
          <p:nvPr/>
        </p:nvSpPr>
        <p:spPr>
          <a:xfrm>
            <a:off x="2331925" y="5131000"/>
            <a:ext cx="11136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Librairies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React</a:t>
            </a:r>
            <a:endParaRPr sz="1400" b="0" i="0" u="none" strike="noStrike" cap="none">
              <a:solidFill>
                <a:srgbClr val="000000"/>
              </a:solidFill>
              <a:latin typeface="Arial"/>
              <a:ea typeface="Arial"/>
              <a:cs typeface="Arial"/>
              <a:sym typeface="Arial"/>
            </a:endParaRPr>
          </a:p>
        </p:txBody>
      </p:sp>
      <p:sp>
        <p:nvSpPr>
          <p:cNvPr id="357" name="Google Shape;357;p25"/>
          <p:cNvSpPr txBox="1"/>
          <p:nvPr/>
        </p:nvSpPr>
        <p:spPr>
          <a:xfrm>
            <a:off x="4654875" y="2957350"/>
            <a:ext cx="16584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Dom virtuel React</a:t>
            </a:r>
            <a:endParaRPr sz="1400" b="0" i="0" u="none" strike="noStrike" cap="none">
              <a:solidFill>
                <a:srgbClr val="000000"/>
              </a:solidFill>
              <a:latin typeface="Arial"/>
              <a:ea typeface="Arial"/>
              <a:cs typeface="Arial"/>
              <a:sym typeface="Arial"/>
            </a:endParaRPr>
          </a:p>
        </p:txBody>
      </p:sp>
      <p:sp>
        <p:nvSpPr>
          <p:cNvPr id="358" name="Google Shape;358;p25"/>
          <p:cNvSpPr/>
          <p:nvPr/>
        </p:nvSpPr>
        <p:spPr>
          <a:xfrm>
            <a:off x="4298775" y="1542000"/>
            <a:ext cx="1398900" cy="475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25"/>
          <p:cNvSpPr/>
          <p:nvPr/>
        </p:nvSpPr>
        <p:spPr>
          <a:xfrm>
            <a:off x="4146375" y="1237200"/>
            <a:ext cx="1398900" cy="159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5"/>
          <p:cNvSpPr/>
          <p:nvPr/>
        </p:nvSpPr>
        <p:spPr>
          <a:xfrm>
            <a:off x="7056400" y="1496100"/>
            <a:ext cx="1398900" cy="475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5"/>
          <p:cNvSpPr/>
          <p:nvPr/>
        </p:nvSpPr>
        <p:spPr>
          <a:xfrm>
            <a:off x="7338475" y="2957350"/>
            <a:ext cx="1398900" cy="159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5"/>
          <p:cNvSpPr txBox="1"/>
          <p:nvPr/>
        </p:nvSpPr>
        <p:spPr>
          <a:xfrm>
            <a:off x="4484325" y="1528400"/>
            <a:ext cx="1999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Interpréter Javascript</a:t>
            </a:r>
            <a:endParaRPr sz="1400" b="0" i="0" u="none" strike="noStrike" cap="none">
              <a:solidFill>
                <a:srgbClr val="000000"/>
              </a:solidFill>
              <a:latin typeface="Arial"/>
              <a:ea typeface="Arial"/>
              <a:cs typeface="Arial"/>
              <a:sym typeface="Arial"/>
            </a:endParaRPr>
          </a:p>
        </p:txBody>
      </p:sp>
      <p:sp>
        <p:nvSpPr>
          <p:cNvPr id="363" name="Google Shape;363;p25"/>
          <p:cNvSpPr txBox="1"/>
          <p:nvPr/>
        </p:nvSpPr>
        <p:spPr>
          <a:xfrm>
            <a:off x="6987650" y="1528400"/>
            <a:ext cx="244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Moteur natif du navigateur</a:t>
            </a:r>
            <a:endParaRPr sz="1400" b="0" i="0" u="none" strike="noStrike" cap="none">
              <a:solidFill>
                <a:srgbClr val="000000"/>
              </a:solidFill>
              <a:latin typeface="Arial"/>
              <a:ea typeface="Arial"/>
              <a:cs typeface="Arial"/>
              <a:sym typeface="Arial"/>
            </a:endParaRPr>
          </a:p>
        </p:txBody>
      </p:sp>
      <p:sp>
        <p:nvSpPr>
          <p:cNvPr id="364" name="Google Shape;364;p25"/>
          <p:cNvSpPr txBox="1"/>
          <p:nvPr/>
        </p:nvSpPr>
        <p:spPr>
          <a:xfrm>
            <a:off x="7409500" y="2957350"/>
            <a:ext cx="692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DOM</a:t>
            </a:r>
            <a:endParaRPr sz="1400" b="0" i="0" u="none" strike="noStrike" cap="none">
              <a:solidFill>
                <a:srgbClr val="000000"/>
              </a:solidFill>
              <a:latin typeface="Arial"/>
              <a:ea typeface="Arial"/>
              <a:cs typeface="Arial"/>
              <a:sym typeface="Arial"/>
            </a:endParaRPr>
          </a:p>
        </p:txBody>
      </p:sp>
      <p:sp>
        <p:nvSpPr>
          <p:cNvPr id="365" name="Google Shape;365;p25"/>
          <p:cNvSpPr/>
          <p:nvPr/>
        </p:nvSpPr>
        <p:spPr>
          <a:xfrm>
            <a:off x="6178125" y="3614475"/>
            <a:ext cx="1113600" cy="615600"/>
          </a:xfrm>
          <a:prstGeom prst="rect">
            <a:avLst/>
          </a:pr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5"/>
          <p:cNvSpPr/>
          <p:nvPr/>
        </p:nvSpPr>
        <p:spPr>
          <a:xfrm>
            <a:off x="6237075" y="4791400"/>
            <a:ext cx="1113600" cy="281400"/>
          </a:xfrm>
          <a:prstGeom prst="rect">
            <a:avLst/>
          </a:prstGeom>
          <a:solidFill>
            <a:srgbClr val="A2C4C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5"/>
          <p:cNvSpPr txBox="1"/>
          <p:nvPr/>
        </p:nvSpPr>
        <p:spPr>
          <a:xfrm>
            <a:off x="6178125" y="3464100"/>
            <a:ext cx="1658400" cy="9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1" i="0" u="none" strike="noStrike" cap="none">
                <a:solidFill>
                  <a:srgbClr val="000000"/>
                </a:solidFill>
                <a:latin typeface="Arial"/>
                <a:ea typeface="Arial"/>
                <a:cs typeface="Arial"/>
                <a:sym typeface="Arial"/>
              </a:rPr>
              <a:t>Mises a jour optimales pour maintenir la synchronisation</a:t>
            </a:r>
            <a:endParaRPr sz="1200" b="1" i="0" u="none" strike="noStrike" cap="none">
              <a:solidFill>
                <a:srgbClr val="000000"/>
              </a:solidFill>
              <a:latin typeface="Arial"/>
              <a:ea typeface="Arial"/>
              <a:cs typeface="Arial"/>
              <a:sym typeface="Arial"/>
            </a:endParaRPr>
          </a:p>
        </p:txBody>
      </p:sp>
      <p:sp>
        <p:nvSpPr>
          <p:cNvPr id="368" name="Google Shape;368;p25"/>
          <p:cNvSpPr txBox="1"/>
          <p:nvPr/>
        </p:nvSpPr>
        <p:spPr>
          <a:xfrm>
            <a:off x="6178125" y="4658150"/>
            <a:ext cx="16584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1" i="0" u="none" strike="noStrike" cap="none">
                <a:solidFill>
                  <a:srgbClr val="000000"/>
                </a:solidFill>
                <a:latin typeface="Arial"/>
                <a:ea typeface="Arial"/>
                <a:cs typeface="Arial"/>
                <a:sym typeface="Arial"/>
              </a:rPr>
              <a:t>Entrées , états et événements</a:t>
            </a:r>
            <a:endParaRPr sz="1200" b="1"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p26"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sp>
        <p:nvSpPr>
          <p:cNvPr id="374" name="Google Shape;374;p26"/>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p>
            <a:pPr marL="457200" lvl="0" indent="-228600" algn="l" rtl="0">
              <a:lnSpc>
                <a:spcPct val="90000"/>
              </a:lnSpc>
              <a:spcBef>
                <a:spcPts val="1000"/>
              </a:spcBef>
              <a:spcAft>
                <a:spcPts val="0"/>
              </a:spcAft>
              <a:buClr>
                <a:srgbClr val="000000"/>
              </a:buClr>
              <a:buSzPts val="1800"/>
              <a:buNone/>
            </a:pPr>
            <a:endParaRPr/>
          </a:p>
        </p:txBody>
      </p:sp>
      <p:sp>
        <p:nvSpPr>
          <p:cNvPr id="375" name="Google Shape;375;p26"/>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SzPts val="1200"/>
              <a:buNone/>
            </a:pPr>
            <a:fld id="{00000000-1234-1234-1234-123412341234}" type="slidenum">
              <a:rPr lang="fr-FR"/>
              <a:t>21</a:t>
            </a:fld>
            <a:endParaRPr/>
          </a:p>
        </p:txBody>
      </p:sp>
      <p:pic>
        <p:nvPicPr>
          <p:cNvPr id="376" name="Google Shape;376;p26"/>
          <p:cNvPicPr preferRelativeResize="0"/>
          <p:nvPr/>
        </p:nvPicPr>
        <p:blipFill rotWithShape="1">
          <a:blip r:embed="rId4">
            <a:alphaModFix/>
          </a:blip>
          <a:srcRect/>
          <a:stretch/>
        </p:blipFill>
        <p:spPr>
          <a:xfrm>
            <a:off x="340241" y="1045257"/>
            <a:ext cx="11142922" cy="4767485"/>
          </a:xfrm>
          <a:prstGeom prst="rect">
            <a:avLst/>
          </a:prstGeom>
          <a:noFill/>
          <a:ln>
            <a:noFill/>
          </a:ln>
        </p:spPr>
      </p:pic>
      <p:sp>
        <p:nvSpPr>
          <p:cNvPr id="377" name="Google Shape;377;p26"/>
          <p:cNvSpPr txBox="1"/>
          <p:nvPr/>
        </p:nvSpPr>
        <p:spPr>
          <a:xfrm>
            <a:off x="220626" y="6075386"/>
            <a:ext cx="823225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fr-FR" sz="2800" b="0" i="0" u="none" strike="noStrike" cap="none">
                <a:solidFill>
                  <a:srgbClr val="000000"/>
                </a:solidFill>
                <a:latin typeface="Arial"/>
                <a:ea typeface="Arial"/>
                <a:cs typeface="Arial"/>
                <a:sym typeface="Arial"/>
              </a:rPr>
              <a:t>Lien: </a:t>
            </a:r>
            <a:r>
              <a:rPr lang="fr-FR" sz="28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vdom_idrwtz.gif (1916×840) (cloudinary.com)</a:t>
            </a:r>
            <a:endParaRPr sz="2800" b="0" i="0" u="none" strike="noStrike" cap="none">
              <a:solidFill>
                <a:srgbClr val="000000"/>
              </a:solidFill>
              <a:latin typeface="Arial"/>
              <a:ea typeface="Arial"/>
              <a:cs typeface="Arial"/>
              <a:sym typeface="Arial"/>
            </a:endParaRPr>
          </a:p>
        </p:txBody>
      </p:sp>
      <p:pic>
        <p:nvPicPr>
          <p:cNvPr id="378" name="Google Shape;378;p26"/>
          <p:cNvPicPr preferRelativeResize="0"/>
          <p:nvPr/>
        </p:nvPicPr>
        <p:blipFill rotWithShape="1">
          <a:blip r:embed="rId6">
            <a:alphaModFix/>
          </a:blip>
          <a:srcRect/>
          <a:stretch/>
        </p:blipFill>
        <p:spPr>
          <a:xfrm>
            <a:off x="0" y="142853"/>
            <a:ext cx="780427" cy="579781"/>
          </a:xfrm>
          <a:prstGeom prst="rect">
            <a:avLst/>
          </a:prstGeom>
          <a:noFill/>
          <a:ln>
            <a:noFill/>
          </a:ln>
        </p:spPr>
      </p:pic>
      <p:sp>
        <p:nvSpPr>
          <p:cNvPr id="379" name="Google Shape;379;p26"/>
          <p:cNvSpPr txBox="1"/>
          <p:nvPr/>
        </p:nvSpPr>
        <p:spPr>
          <a:xfrm>
            <a:off x="550196" y="-73496"/>
            <a:ext cx="6637413" cy="990776"/>
          </a:xfrm>
          <a:prstGeom prst="rect">
            <a:avLst/>
          </a:prstGeom>
          <a:noFill/>
          <a:ln>
            <a:noFill/>
          </a:ln>
        </p:spPr>
        <p:txBody>
          <a:bodyPr spcFirstLastPara="1" wrap="square" lIns="91425" tIns="45700" rIns="91425" bIns="45700" anchor="ctr" anchorCtr="0">
            <a:normAutofit/>
          </a:bodyPr>
          <a:lstStyle/>
          <a:p>
            <a:pPr marL="0" marR="0" lvl="0" indent="0" algn="l" rtl="0">
              <a:lnSpc>
                <a:spcPct val="91666"/>
              </a:lnSpc>
              <a:spcBef>
                <a:spcPts val="0"/>
              </a:spcBef>
              <a:spcAft>
                <a:spcPts val="0"/>
              </a:spcAft>
              <a:buClr>
                <a:schemeClr val="dk1"/>
              </a:buClr>
              <a:buSzPts val="3600"/>
              <a:buFont typeface="Arial"/>
              <a:buNone/>
            </a:pPr>
            <a:r>
              <a:rPr lang="fr-FR" sz="3600" b="1" i="0" u="none" strike="noStrike" cap="none">
                <a:solidFill>
                  <a:schemeClr val="dk1"/>
                </a:solidFill>
                <a:latin typeface="Calibri"/>
                <a:ea typeface="Calibri"/>
                <a:cs typeface="Calibri"/>
                <a:sym typeface="Calibri"/>
              </a:rPr>
              <a:t>VDOM : Principe (1/2)</a:t>
            </a:r>
            <a:endParaRPr sz="3600" b="1" i="0" u="none" strike="noStrike" cap="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p27"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385" name="Google Shape;385;p27"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386" name="Google Shape;386;p27"/>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387" name="Google Shape;387;p27"/>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22</a:t>
            </a:fld>
            <a:endParaRPr/>
          </a:p>
        </p:txBody>
      </p:sp>
      <p:pic>
        <p:nvPicPr>
          <p:cNvPr id="388" name="Google Shape;388;p27"/>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389" name="Google Shape;389;p27"/>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7"/>
          <p:cNvSpPr/>
          <p:nvPr/>
        </p:nvSpPr>
        <p:spPr>
          <a:xfrm>
            <a:off x="5011725" y="3416050"/>
            <a:ext cx="1181400" cy="4320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7"/>
          <p:cNvSpPr txBox="1"/>
          <p:nvPr/>
        </p:nvSpPr>
        <p:spPr>
          <a:xfrm>
            <a:off x="-292147" y="722634"/>
            <a:ext cx="12222600" cy="6526200"/>
          </a:xfrm>
          <a:prstGeom prst="rect">
            <a:avLst/>
          </a:prstGeom>
          <a:noFill/>
          <a:ln>
            <a:noFill/>
          </a:ln>
        </p:spPr>
        <p:txBody>
          <a:bodyPr spcFirstLastPara="1" wrap="square" lIns="91425" tIns="45700" rIns="91425" bIns="45700" anchor="t" anchorCtr="0">
            <a:spAutoFit/>
          </a:bodyPr>
          <a:lstStyle/>
          <a:p>
            <a:pPr marL="457200" marR="0" lvl="0" indent="0" algn="just" rtl="0">
              <a:lnSpc>
                <a:spcPct val="150000"/>
              </a:lnSpc>
              <a:spcBef>
                <a:spcPts val="0"/>
              </a:spcBef>
              <a:spcAft>
                <a:spcPts val="0"/>
              </a:spcAft>
              <a:buClr>
                <a:srgbClr val="000000"/>
              </a:buClr>
              <a:buSzPts val="1900"/>
              <a:buFont typeface="Arial"/>
              <a:buNone/>
            </a:pPr>
            <a:r>
              <a:rPr lang="fr-FR" sz="1900" b="0" i="0" u="none" strike="noStrike" cap="none">
                <a:solidFill>
                  <a:schemeClr val="dk1"/>
                </a:solidFill>
                <a:latin typeface="Arial"/>
                <a:ea typeface="Arial"/>
                <a:cs typeface="Arial"/>
                <a:sym typeface="Arial"/>
              </a:rPr>
              <a:t>Les étapes de base de l'utilisation du Virtual DOM (VDOM) dans React sont les suivantes :</a:t>
            </a:r>
            <a:endParaRPr sz="1400" b="0" i="0" u="none" strike="noStrike" cap="none">
              <a:solidFill>
                <a:srgbClr val="000000"/>
              </a:solidFill>
              <a:latin typeface="Arial"/>
              <a:ea typeface="Arial"/>
              <a:cs typeface="Arial"/>
              <a:sym typeface="Arial"/>
            </a:endParaRPr>
          </a:p>
          <a:p>
            <a:pPr marL="457200" marR="0" lvl="0" indent="0" algn="just" rtl="0">
              <a:lnSpc>
                <a:spcPct val="150000"/>
              </a:lnSpc>
              <a:spcBef>
                <a:spcPts val="0"/>
              </a:spcBef>
              <a:spcAft>
                <a:spcPts val="0"/>
              </a:spcAft>
              <a:buClr>
                <a:srgbClr val="000000"/>
              </a:buClr>
              <a:buSzPts val="1900"/>
              <a:buFont typeface="Arial"/>
              <a:buNone/>
            </a:pPr>
            <a:endParaRPr sz="1900" b="0" i="0" u="none" strike="noStrike" cap="none">
              <a:solidFill>
                <a:schemeClr val="dk1"/>
              </a:solidFill>
              <a:latin typeface="Arial"/>
              <a:ea typeface="Arial"/>
              <a:cs typeface="Arial"/>
              <a:sym typeface="Arial"/>
            </a:endParaRPr>
          </a:p>
          <a:p>
            <a:pPr marL="914400" marR="0" lvl="0" indent="-457200" algn="just" rtl="0">
              <a:lnSpc>
                <a:spcPct val="150000"/>
              </a:lnSpc>
              <a:spcBef>
                <a:spcPts val="0"/>
              </a:spcBef>
              <a:spcAft>
                <a:spcPts val="0"/>
              </a:spcAft>
              <a:buClr>
                <a:srgbClr val="000000"/>
              </a:buClr>
              <a:buSzPts val="1900"/>
              <a:buFont typeface="Arial"/>
              <a:buAutoNum type="arabicPeriod"/>
            </a:pPr>
            <a:r>
              <a:rPr lang="fr-FR" sz="1900" b="1" i="0" u="none" strike="noStrike" cap="none">
                <a:solidFill>
                  <a:schemeClr val="dk1"/>
                </a:solidFill>
                <a:latin typeface="Arial"/>
                <a:ea typeface="Arial"/>
                <a:cs typeface="Arial"/>
                <a:sym typeface="Arial"/>
              </a:rPr>
              <a:t>Initialisation:</a:t>
            </a:r>
            <a:r>
              <a:rPr lang="fr-FR" sz="1900" b="0" i="0" u="none" strike="noStrike" cap="none">
                <a:solidFill>
                  <a:schemeClr val="dk1"/>
                </a:solidFill>
                <a:latin typeface="Arial"/>
                <a:ea typeface="Arial"/>
                <a:cs typeface="Arial"/>
                <a:sym typeface="Arial"/>
              </a:rPr>
              <a:t> Lorsque React est chargé, il crée une copie de l'arbre de composants en mémoire, appelé Virtual DOM. Cela permet à React de gérer efficacement les mises à jour de l'interface utilisateur sans avoir à manipuler directement le DOM réel.</a:t>
            </a:r>
            <a:endParaRPr sz="1400" b="0" i="0" u="none" strike="noStrike" cap="none">
              <a:solidFill>
                <a:srgbClr val="000000"/>
              </a:solidFill>
              <a:latin typeface="Arial"/>
              <a:ea typeface="Arial"/>
              <a:cs typeface="Arial"/>
              <a:sym typeface="Arial"/>
            </a:endParaRPr>
          </a:p>
          <a:p>
            <a:pPr marL="914400" marR="0" lvl="0" indent="-457200" algn="just" rtl="0">
              <a:lnSpc>
                <a:spcPct val="150000"/>
              </a:lnSpc>
              <a:spcBef>
                <a:spcPts val="0"/>
              </a:spcBef>
              <a:spcAft>
                <a:spcPts val="0"/>
              </a:spcAft>
              <a:buClr>
                <a:srgbClr val="000000"/>
              </a:buClr>
              <a:buSzPts val="1900"/>
              <a:buFont typeface="Arial"/>
              <a:buAutoNum type="arabicPeriod"/>
            </a:pPr>
            <a:r>
              <a:rPr lang="fr-FR" sz="1900" b="1" i="0" u="none" strike="noStrike" cap="none">
                <a:solidFill>
                  <a:schemeClr val="dk1"/>
                </a:solidFill>
                <a:latin typeface="Arial"/>
                <a:ea typeface="Arial"/>
                <a:cs typeface="Arial"/>
                <a:sym typeface="Arial"/>
              </a:rPr>
              <a:t>Mise à jour de l'état: </a:t>
            </a:r>
            <a:r>
              <a:rPr lang="fr-FR" sz="1900" b="0" i="0" u="none" strike="noStrike" cap="none">
                <a:solidFill>
                  <a:schemeClr val="dk1"/>
                </a:solidFill>
                <a:latin typeface="Arial"/>
                <a:ea typeface="Arial"/>
                <a:cs typeface="Arial"/>
                <a:sym typeface="Arial"/>
              </a:rPr>
              <a:t>Lorsque l'état d'un composant est mis à jour, React crée une nouvelle version de l'arbre de composants en mémoire, reflétant les changements de l'état.</a:t>
            </a:r>
            <a:endParaRPr sz="1400" b="0" i="0" u="none" strike="noStrike" cap="none">
              <a:solidFill>
                <a:srgbClr val="000000"/>
              </a:solidFill>
              <a:latin typeface="Arial"/>
              <a:ea typeface="Arial"/>
              <a:cs typeface="Arial"/>
              <a:sym typeface="Arial"/>
            </a:endParaRPr>
          </a:p>
          <a:p>
            <a:pPr marL="914400" marR="0" lvl="0" indent="-457200" algn="just" rtl="0">
              <a:lnSpc>
                <a:spcPct val="150000"/>
              </a:lnSpc>
              <a:spcBef>
                <a:spcPts val="0"/>
              </a:spcBef>
              <a:spcAft>
                <a:spcPts val="0"/>
              </a:spcAft>
              <a:buClr>
                <a:srgbClr val="000000"/>
              </a:buClr>
              <a:buSzPts val="1900"/>
              <a:buFont typeface="Arial"/>
              <a:buAutoNum type="arabicPeriod"/>
            </a:pPr>
            <a:r>
              <a:rPr lang="fr-FR" sz="1900" b="1" i="0" u="none" strike="noStrike" cap="none">
                <a:solidFill>
                  <a:schemeClr val="dk1"/>
                </a:solidFill>
                <a:latin typeface="Arial"/>
                <a:ea typeface="Arial"/>
                <a:cs typeface="Arial"/>
                <a:sym typeface="Arial"/>
              </a:rPr>
              <a:t>Comparaison:</a:t>
            </a:r>
            <a:r>
              <a:rPr lang="fr-FR" sz="1900" b="0" i="0" u="none" strike="noStrike" cap="none">
                <a:solidFill>
                  <a:schemeClr val="dk1"/>
                </a:solidFill>
                <a:latin typeface="Arial"/>
                <a:ea typeface="Arial"/>
                <a:cs typeface="Arial"/>
                <a:sym typeface="Arial"/>
              </a:rPr>
              <a:t> React utilise un algorithme de différenciation pour comparer l'ancien VDOM avec le nouveau. Cela permet à React de déterminer quelles parties de l'arbre de composants ont effectivement changé.</a:t>
            </a:r>
            <a:endParaRPr sz="1400" b="0" i="0" u="none" strike="noStrike" cap="none">
              <a:solidFill>
                <a:srgbClr val="000000"/>
              </a:solidFill>
              <a:latin typeface="Arial"/>
              <a:ea typeface="Arial"/>
              <a:cs typeface="Arial"/>
              <a:sym typeface="Arial"/>
            </a:endParaRPr>
          </a:p>
          <a:p>
            <a:pPr marL="914400" marR="0" lvl="0" indent="-457200" algn="just" rtl="0">
              <a:lnSpc>
                <a:spcPct val="150000"/>
              </a:lnSpc>
              <a:spcBef>
                <a:spcPts val="0"/>
              </a:spcBef>
              <a:spcAft>
                <a:spcPts val="0"/>
              </a:spcAft>
              <a:buClr>
                <a:srgbClr val="000000"/>
              </a:buClr>
              <a:buSzPts val="1900"/>
              <a:buFont typeface="Arial"/>
              <a:buAutoNum type="arabicPeriod"/>
            </a:pPr>
            <a:r>
              <a:rPr lang="fr-FR" sz="1900" b="1" i="0" u="none" strike="noStrike" cap="none">
                <a:solidFill>
                  <a:schemeClr val="dk1"/>
                </a:solidFill>
                <a:latin typeface="Arial"/>
                <a:ea typeface="Arial"/>
                <a:cs typeface="Arial"/>
                <a:sym typeface="Arial"/>
              </a:rPr>
              <a:t>Mise à jour du DOM: </a:t>
            </a:r>
            <a:r>
              <a:rPr lang="fr-FR" sz="1900" b="0" i="0" u="none" strike="noStrike" cap="none">
                <a:solidFill>
                  <a:schemeClr val="dk1"/>
                </a:solidFill>
                <a:latin typeface="Arial"/>
                <a:ea typeface="Arial"/>
                <a:cs typeface="Arial"/>
                <a:sym typeface="Arial"/>
              </a:rPr>
              <a:t>React ne met à jour que les parties du DOM réel qui ont effectivement été modifiées, en utilisant les informations fournies par l'algorithme de différenciation. Cela permet à React de limiter les manipulations inutiles sur le DOM et d'améliorer les performances de l'application.</a:t>
            </a:r>
            <a:endParaRPr sz="1400" b="0" i="0" u="none" strike="noStrike" cap="none">
              <a:solidFill>
                <a:srgbClr val="000000"/>
              </a:solidFill>
              <a:latin typeface="Arial"/>
              <a:ea typeface="Arial"/>
              <a:cs typeface="Arial"/>
              <a:sym typeface="Arial"/>
            </a:endParaRPr>
          </a:p>
          <a:p>
            <a:pPr marL="457200" marR="0" lvl="0" indent="0" algn="just" rtl="0">
              <a:lnSpc>
                <a:spcPct val="150000"/>
              </a:lnSpc>
              <a:spcBef>
                <a:spcPts val="0"/>
              </a:spcBef>
              <a:spcAft>
                <a:spcPts val="0"/>
              </a:spcAft>
              <a:buClr>
                <a:srgbClr val="000000"/>
              </a:buClr>
              <a:buSzPts val="1900"/>
              <a:buFont typeface="Arial"/>
              <a:buNone/>
            </a:pPr>
            <a:endParaRPr sz="1900" b="0" i="0" u="none" strike="noStrike" cap="none">
              <a:solidFill>
                <a:schemeClr val="dk1"/>
              </a:solidFill>
              <a:latin typeface="Arial"/>
              <a:ea typeface="Arial"/>
              <a:cs typeface="Arial"/>
              <a:sym typeface="Arial"/>
            </a:endParaRPr>
          </a:p>
          <a:p>
            <a:pPr marL="457200" marR="0" lvl="0" indent="0" algn="just" rtl="0">
              <a:lnSpc>
                <a:spcPct val="150000"/>
              </a:lnSpc>
              <a:spcBef>
                <a:spcPts val="0"/>
              </a:spcBef>
              <a:spcAft>
                <a:spcPts val="0"/>
              </a:spcAft>
              <a:buClr>
                <a:srgbClr val="000000"/>
              </a:buClr>
              <a:buSzPts val="1900"/>
              <a:buFont typeface="Arial"/>
              <a:buNone/>
            </a:pPr>
            <a:endParaRPr sz="1900" b="0" i="0" u="none" strike="noStrike" cap="none">
              <a:solidFill>
                <a:schemeClr val="dk1"/>
              </a:solidFill>
              <a:latin typeface="Arial"/>
              <a:ea typeface="Arial"/>
              <a:cs typeface="Arial"/>
              <a:sym typeface="Arial"/>
            </a:endParaRPr>
          </a:p>
        </p:txBody>
      </p:sp>
      <p:pic>
        <p:nvPicPr>
          <p:cNvPr id="392" name="Google Shape;392;p27"/>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393" name="Google Shape;393;p27"/>
          <p:cNvSpPr txBox="1"/>
          <p:nvPr/>
        </p:nvSpPr>
        <p:spPr>
          <a:xfrm>
            <a:off x="550196" y="-73496"/>
            <a:ext cx="6637413" cy="990776"/>
          </a:xfrm>
          <a:prstGeom prst="rect">
            <a:avLst/>
          </a:prstGeom>
          <a:noFill/>
          <a:ln>
            <a:noFill/>
          </a:ln>
        </p:spPr>
        <p:txBody>
          <a:bodyPr spcFirstLastPara="1" wrap="square" lIns="91425" tIns="45700" rIns="91425" bIns="45700" anchor="ctr" anchorCtr="0">
            <a:normAutofit/>
          </a:bodyPr>
          <a:lstStyle/>
          <a:p>
            <a:pPr marL="0" marR="0" lvl="0" indent="0" algn="l" rtl="0">
              <a:lnSpc>
                <a:spcPct val="91666"/>
              </a:lnSpc>
              <a:spcBef>
                <a:spcPts val="0"/>
              </a:spcBef>
              <a:spcAft>
                <a:spcPts val="0"/>
              </a:spcAft>
              <a:buClr>
                <a:schemeClr val="dk1"/>
              </a:buClr>
              <a:buSzPts val="3600"/>
              <a:buFont typeface="Arial"/>
              <a:buNone/>
            </a:pPr>
            <a:r>
              <a:rPr lang="fr-FR" sz="3600" b="1" i="0" u="none" strike="noStrike" cap="none">
                <a:solidFill>
                  <a:schemeClr val="dk1"/>
                </a:solidFill>
                <a:latin typeface="Calibri"/>
                <a:ea typeface="Calibri"/>
                <a:cs typeface="Calibri"/>
                <a:sym typeface="Calibri"/>
              </a:rPr>
              <a:t>VDOM : Principe (2/2)</a:t>
            </a:r>
            <a:endParaRPr sz="3600" b="1" i="0" u="none" strike="noStrike" cap="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8"/>
          <p:cNvSpPr/>
          <p:nvPr/>
        </p:nvSpPr>
        <p:spPr>
          <a:xfrm>
            <a:off x="0" y="-28242"/>
            <a:ext cx="12192000" cy="6886200"/>
          </a:xfrm>
          <a:prstGeom prst="rect">
            <a:avLst/>
          </a:prstGeom>
          <a:solidFill>
            <a:srgbClr val="9E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399" name="Google Shape;399;p28" descr="Picture 7"/>
          <p:cNvPicPr preferRelativeResize="0"/>
          <p:nvPr/>
        </p:nvPicPr>
        <p:blipFill rotWithShape="1">
          <a:blip r:embed="rId3">
            <a:alphaModFix/>
          </a:blip>
          <a:srcRect/>
          <a:stretch/>
        </p:blipFill>
        <p:spPr>
          <a:xfrm flipH="1">
            <a:off x="9345203" y="22220"/>
            <a:ext cx="2832470" cy="1949130"/>
          </a:xfrm>
          <a:prstGeom prst="rect">
            <a:avLst/>
          </a:prstGeom>
          <a:noFill/>
          <a:ln>
            <a:noFill/>
          </a:ln>
        </p:spPr>
      </p:pic>
      <p:sp>
        <p:nvSpPr>
          <p:cNvPr id="400" name="Google Shape;400;p28"/>
          <p:cNvSpPr txBox="1"/>
          <p:nvPr/>
        </p:nvSpPr>
        <p:spPr>
          <a:xfrm>
            <a:off x="1650120" y="2409650"/>
            <a:ext cx="8359800" cy="2378100"/>
          </a:xfrm>
          <a:prstGeom prst="rect">
            <a:avLst/>
          </a:prstGeom>
          <a:noFill/>
          <a:ln>
            <a:noFill/>
          </a:ln>
        </p:spPr>
        <p:txBody>
          <a:bodyPr spcFirstLastPara="1" wrap="square" lIns="45700" tIns="45700" rIns="45700" bIns="45700" anchor="ctr" anchorCtr="0">
            <a:spAutoFit/>
          </a:bodyPr>
          <a:lstStyle/>
          <a:p>
            <a:pPr marL="0" marR="0" lvl="0" indent="0" algn="ctr" rtl="0">
              <a:lnSpc>
                <a:spcPct val="91666"/>
              </a:lnSpc>
              <a:spcBef>
                <a:spcPts val="0"/>
              </a:spcBef>
              <a:spcAft>
                <a:spcPts val="0"/>
              </a:spcAft>
              <a:buClr>
                <a:schemeClr val="dk1"/>
              </a:buClr>
              <a:buSzPts val="5400"/>
              <a:buFont typeface="Arial"/>
              <a:buNone/>
            </a:pPr>
            <a:r>
              <a:rPr lang="fr-FR" sz="5400" b="1" i="0" u="none" strike="noStrike" cap="none">
                <a:solidFill>
                  <a:schemeClr val="lt1"/>
                </a:solidFill>
                <a:latin typeface="Calibri"/>
                <a:ea typeface="Calibri"/>
                <a:cs typeface="Calibri"/>
                <a:sym typeface="Calibri"/>
              </a:rPr>
              <a:t>Environnement de travail </a:t>
            </a:r>
            <a:endParaRPr sz="5400" b="1" i="0" u="none" strike="noStrike" cap="none">
              <a:solidFill>
                <a:schemeClr val="lt1"/>
              </a:solidFill>
              <a:latin typeface="Calibri"/>
              <a:ea typeface="Calibri"/>
              <a:cs typeface="Calibri"/>
              <a:sym typeface="Calibri"/>
            </a:endParaRPr>
          </a:p>
          <a:p>
            <a:pPr marL="0" marR="0" lvl="0" indent="0" algn="ctr" rtl="0">
              <a:lnSpc>
                <a:spcPct val="91666"/>
              </a:lnSpc>
              <a:spcBef>
                <a:spcPts val="0"/>
              </a:spcBef>
              <a:spcAft>
                <a:spcPts val="0"/>
              </a:spcAft>
              <a:buClr>
                <a:schemeClr val="dk1"/>
              </a:buClr>
              <a:buSzPts val="5400"/>
              <a:buFont typeface="Arial"/>
              <a:buNone/>
            </a:pPr>
            <a:r>
              <a:rPr lang="fr-FR" sz="5400" b="1" i="0" u="none" strike="noStrike" cap="none">
                <a:solidFill>
                  <a:schemeClr val="lt1"/>
                </a:solidFill>
                <a:latin typeface="Calibri"/>
                <a:ea typeface="Calibri"/>
                <a:cs typeface="Calibri"/>
                <a:sym typeface="Calibri"/>
              </a:rPr>
              <a:t>&amp; </a:t>
            </a:r>
            <a:endParaRPr sz="5400" b="1" i="0" u="none" strike="noStrike" cap="none">
              <a:solidFill>
                <a:schemeClr val="lt1"/>
              </a:solidFill>
              <a:latin typeface="Calibri"/>
              <a:ea typeface="Calibri"/>
              <a:cs typeface="Calibri"/>
              <a:sym typeface="Calibri"/>
            </a:endParaRPr>
          </a:p>
          <a:p>
            <a:pPr marL="0" marR="0" lvl="0" indent="0" algn="ctr" rtl="0">
              <a:lnSpc>
                <a:spcPct val="91666"/>
              </a:lnSpc>
              <a:spcBef>
                <a:spcPts val="0"/>
              </a:spcBef>
              <a:spcAft>
                <a:spcPts val="0"/>
              </a:spcAft>
              <a:buClr>
                <a:schemeClr val="dk1"/>
              </a:buClr>
              <a:buSzPts val="5400"/>
              <a:buFont typeface="Arial"/>
              <a:buNone/>
            </a:pPr>
            <a:r>
              <a:rPr lang="fr-FR" sz="5400" b="1" i="0" u="none" strike="noStrike" cap="none">
                <a:solidFill>
                  <a:schemeClr val="lt1"/>
                </a:solidFill>
                <a:latin typeface="Calibri"/>
                <a:ea typeface="Calibri"/>
                <a:cs typeface="Calibri"/>
                <a:sym typeface="Calibri"/>
              </a:rPr>
              <a:t>installation</a:t>
            </a:r>
            <a:endParaRPr sz="1400" b="0" i="0" u="none" strike="noStrike" cap="none">
              <a:solidFill>
                <a:srgbClr val="000000"/>
              </a:solidFill>
              <a:latin typeface="Arial"/>
              <a:ea typeface="Arial"/>
              <a:cs typeface="Arial"/>
              <a:sym typeface="Arial"/>
            </a:endParaRPr>
          </a:p>
        </p:txBody>
      </p:sp>
      <p:sp>
        <p:nvSpPr>
          <p:cNvPr id="401" name="Google Shape;401;p28"/>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Google Shape;406;p29"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407" name="Google Shape;407;p29"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408" name="Google Shape;408;p29"/>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409" name="Google Shape;409;p29"/>
          <p:cNvSpPr txBox="1"/>
          <p:nvPr/>
        </p:nvSpPr>
        <p:spPr>
          <a:xfrm>
            <a:off x="571461" y="-285776"/>
            <a:ext cx="140208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1666"/>
              </a:lnSpc>
              <a:spcBef>
                <a:spcPts val="0"/>
              </a:spcBef>
              <a:spcAft>
                <a:spcPts val="0"/>
              </a:spcAft>
              <a:buClr>
                <a:schemeClr val="dk1"/>
              </a:buClr>
              <a:buSzPts val="3600"/>
              <a:buFont typeface="Arial"/>
              <a:buNone/>
            </a:pPr>
            <a:r>
              <a:rPr lang="fr-FR" sz="3600" b="1" i="0" u="none" strike="noStrike" cap="none">
                <a:solidFill>
                  <a:schemeClr val="dk1"/>
                </a:solidFill>
                <a:latin typeface="Calibri"/>
                <a:ea typeface="Calibri"/>
                <a:cs typeface="Calibri"/>
                <a:sym typeface="Calibri"/>
              </a:rPr>
              <a:t>Environnement de travail &amp; installation (1/2)</a:t>
            </a:r>
            <a:endParaRPr sz="3600" b="1" i="0" u="none" strike="noStrike" cap="none">
              <a:solidFill>
                <a:schemeClr val="dk1"/>
              </a:solidFill>
              <a:latin typeface="Calibri"/>
              <a:ea typeface="Calibri"/>
              <a:cs typeface="Calibri"/>
              <a:sym typeface="Calibri"/>
            </a:endParaRPr>
          </a:p>
        </p:txBody>
      </p:sp>
      <p:sp>
        <p:nvSpPr>
          <p:cNvPr id="410" name="Google Shape;410;p29"/>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24</a:t>
            </a:fld>
            <a:endParaRPr/>
          </a:p>
        </p:txBody>
      </p:sp>
      <p:pic>
        <p:nvPicPr>
          <p:cNvPr id="411" name="Google Shape;411;p29"/>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412" name="Google Shape;412;p29"/>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29"/>
          <p:cNvSpPr txBox="1"/>
          <p:nvPr/>
        </p:nvSpPr>
        <p:spPr>
          <a:xfrm>
            <a:off x="118037" y="980167"/>
            <a:ext cx="10971900" cy="5060100"/>
          </a:xfrm>
          <a:prstGeom prst="rect">
            <a:avLst/>
          </a:prstGeom>
          <a:noFill/>
          <a:ln>
            <a:noFill/>
          </a:ln>
        </p:spPr>
        <p:txBody>
          <a:bodyPr spcFirstLastPara="1" wrap="square" lIns="91425" tIns="45700" rIns="91425" bIns="45700" anchor="t" anchorCtr="0">
            <a:spAutoFit/>
          </a:bodyPr>
          <a:lstStyle/>
          <a:p>
            <a:pPr marL="755651" marR="0" lvl="1" indent="-342900" algn="l" rtl="0">
              <a:lnSpc>
                <a:spcPct val="150000"/>
              </a:lnSpc>
              <a:spcBef>
                <a:spcPts val="0"/>
              </a:spcBef>
              <a:spcAft>
                <a:spcPts val="0"/>
              </a:spcAft>
              <a:buClr>
                <a:srgbClr val="C00000"/>
              </a:buClr>
              <a:buSzPts val="1700"/>
              <a:buFont typeface="Noto Sans Symbols"/>
              <a:buChar char="❑"/>
            </a:pPr>
            <a:r>
              <a:rPr lang="fr-FR" sz="2100" b="1" i="0" u="none" strike="noStrike" cap="none">
                <a:solidFill>
                  <a:srgbClr val="000000"/>
                </a:solidFill>
                <a:latin typeface="Arial"/>
                <a:ea typeface="Arial"/>
                <a:cs typeface="Arial"/>
                <a:sym typeface="Arial"/>
              </a:rPr>
              <a:t>Node JS : </a:t>
            </a:r>
            <a:r>
              <a:rPr lang="fr-FR" sz="2100" b="0" i="0" u="sng" strike="noStrike" cap="none">
                <a:solidFill>
                  <a:srgbClr val="0562C1"/>
                </a:solidFill>
                <a:latin typeface="Arial"/>
                <a:ea typeface="Arial"/>
                <a:cs typeface="Arial"/>
                <a:sym typeface="Arial"/>
              </a:rPr>
              <a:t> Site : https://nodejs.org/en/download/</a:t>
            </a:r>
            <a:endParaRPr sz="2100" b="0" i="0" u="none" strike="noStrike" cap="none">
              <a:solidFill>
                <a:srgbClr val="000000"/>
              </a:solidFill>
              <a:latin typeface="Arial"/>
              <a:ea typeface="Arial"/>
              <a:cs typeface="Arial"/>
              <a:sym typeface="Arial"/>
            </a:endParaRPr>
          </a:p>
          <a:p>
            <a:pPr marL="0" marR="0" lvl="2" indent="0" algn="l" rtl="0">
              <a:lnSpc>
                <a:spcPct val="150000"/>
              </a:lnSpc>
              <a:spcBef>
                <a:spcPts val="45"/>
              </a:spcBef>
              <a:spcAft>
                <a:spcPts val="0"/>
              </a:spcAft>
              <a:buClr>
                <a:srgbClr val="5B9AD4"/>
              </a:buClr>
              <a:buSzPts val="2450"/>
              <a:buFont typeface="Arial"/>
              <a:buNone/>
            </a:pPr>
            <a:endParaRPr sz="2450" b="0" i="0" u="none" strike="noStrike" cap="none">
              <a:solidFill>
                <a:srgbClr val="000000"/>
              </a:solidFill>
              <a:latin typeface="Arial"/>
              <a:ea typeface="Arial"/>
              <a:cs typeface="Arial"/>
              <a:sym typeface="Arial"/>
            </a:endParaRPr>
          </a:p>
          <a:p>
            <a:pPr marL="1156970" marR="5080" lvl="2" indent="-342900" algn="l" rtl="0">
              <a:lnSpc>
                <a:spcPct val="150000"/>
              </a:lnSpc>
              <a:spcBef>
                <a:spcPts val="0"/>
              </a:spcBef>
              <a:spcAft>
                <a:spcPts val="0"/>
              </a:spcAft>
              <a:buClr>
                <a:srgbClr val="C00000"/>
              </a:buClr>
              <a:buSzPts val="1700"/>
              <a:buFont typeface="Courier New"/>
              <a:buChar char="o"/>
            </a:pPr>
            <a:r>
              <a:rPr lang="fr-FR" sz="2100" b="0" i="0" u="none" strike="noStrike" cap="none">
                <a:solidFill>
                  <a:srgbClr val="000000"/>
                </a:solidFill>
                <a:latin typeface="Arial"/>
                <a:ea typeface="Arial"/>
                <a:cs typeface="Arial"/>
                <a:sym typeface="Arial"/>
              </a:rPr>
              <a:t>Node JS installe l’outil </a:t>
            </a:r>
            <a:r>
              <a:rPr lang="fr-FR" sz="2100" b="0" i="0" u="none" strike="noStrike" cap="none">
                <a:solidFill>
                  <a:srgbClr val="0062AC"/>
                </a:solidFill>
                <a:latin typeface="Arial"/>
                <a:ea typeface="Arial"/>
                <a:cs typeface="Arial"/>
                <a:sym typeface="Arial"/>
              </a:rPr>
              <a:t>npm </a:t>
            </a:r>
            <a:r>
              <a:rPr lang="fr-FR" sz="2100" b="0" i="0" u="none" strike="noStrike" cap="none">
                <a:solidFill>
                  <a:srgbClr val="000000"/>
                </a:solidFill>
                <a:latin typeface="Arial"/>
                <a:ea typeface="Arial"/>
                <a:cs typeface="Arial"/>
                <a:sym typeface="Arial"/>
              </a:rPr>
              <a:t>(Node Package Manager) qui permet de télécharger  et installer des bibliothèques Javascript : gestionnaire de modules de Node. Par exemple npx et yarn.</a:t>
            </a:r>
            <a:endParaRPr sz="2100" b="0" i="0" u="none" strike="noStrike" cap="none">
              <a:solidFill>
                <a:srgbClr val="000000"/>
              </a:solidFill>
              <a:latin typeface="Arial"/>
              <a:ea typeface="Arial"/>
              <a:cs typeface="Arial"/>
              <a:sym typeface="Arial"/>
            </a:endParaRPr>
          </a:p>
          <a:p>
            <a:pPr marL="0" marR="0" lvl="2" indent="0" algn="l" rtl="0">
              <a:lnSpc>
                <a:spcPct val="150000"/>
              </a:lnSpc>
              <a:spcBef>
                <a:spcPts val="60"/>
              </a:spcBef>
              <a:spcAft>
                <a:spcPts val="0"/>
              </a:spcAft>
              <a:buClr>
                <a:srgbClr val="5B9AD4"/>
              </a:buClr>
              <a:buSzPts val="2450"/>
              <a:buFont typeface="Arial"/>
              <a:buNone/>
            </a:pPr>
            <a:endParaRPr sz="2450" b="0" i="0" u="none" strike="noStrike" cap="none">
              <a:solidFill>
                <a:srgbClr val="000000"/>
              </a:solidFill>
              <a:latin typeface="Arial"/>
              <a:ea typeface="Arial"/>
              <a:cs typeface="Arial"/>
              <a:sym typeface="Arial"/>
            </a:endParaRPr>
          </a:p>
          <a:p>
            <a:pPr marL="1156336" marR="0" lvl="2" indent="-342900" algn="l" rtl="0">
              <a:lnSpc>
                <a:spcPct val="150000"/>
              </a:lnSpc>
              <a:spcBef>
                <a:spcPts val="0"/>
              </a:spcBef>
              <a:spcAft>
                <a:spcPts val="0"/>
              </a:spcAft>
              <a:buClr>
                <a:srgbClr val="C00000"/>
              </a:buClr>
              <a:buSzPts val="1700"/>
              <a:buFont typeface="Courier New"/>
              <a:buChar char="o"/>
            </a:pPr>
            <a:r>
              <a:rPr lang="fr-FR" sz="2100" b="0" i="0" u="none" strike="noStrike" cap="none">
                <a:solidFill>
                  <a:srgbClr val="000000"/>
                </a:solidFill>
                <a:latin typeface="Arial"/>
                <a:ea typeface="Arial"/>
                <a:cs typeface="Arial"/>
                <a:sym typeface="Arial"/>
              </a:rPr>
              <a:t>Pour vérifier les versions installées :</a:t>
            </a:r>
            <a:endParaRPr sz="1400" b="0" i="0" u="none" strike="noStrike" cap="none">
              <a:solidFill>
                <a:srgbClr val="000000"/>
              </a:solidFill>
              <a:latin typeface="Arial"/>
              <a:ea typeface="Arial"/>
              <a:cs typeface="Arial"/>
              <a:sym typeface="Arial"/>
            </a:endParaRPr>
          </a:p>
          <a:p>
            <a:pPr marL="2336800" marR="0" lvl="3" indent="-802639" algn="l" rtl="0">
              <a:lnSpc>
                <a:spcPct val="150000"/>
              </a:lnSpc>
              <a:spcBef>
                <a:spcPts val="275"/>
              </a:spcBef>
              <a:spcAft>
                <a:spcPts val="0"/>
              </a:spcAft>
              <a:buClr>
                <a:srgbClr val="000000"/>
              </a:buClr>
              <a:buSzPts val="2100"/>
              <a:buFont typeface="Arial"/>
              <a:buChar char="&gt;"/>
            </a:pPr>
            <a:r>
              <a:rPr lang="fr-FR" sz="1900" b="0" i="0" u="none" strike="noStrike" cap="none">
                <a:solidFill>
                  <a:srgbClr val="FF0000"/>
                </a:solidFill>
                <a:latin typeface="Arial"/>
                <a:ea typeface="Arial"/>
                <a:cs typeface="Arial"/>
                <a:sym typeface="Arial"/>
              </a:rPr>
              <a:t>node	--version	</a:t>
            </a:r>
            <a:r>
              <a:rPr lang="fr-FR" sz="2100" b="0" i="0" u="none" strike="noStrike" cap="none">
                <a:solidFill>
                  <a:srgbClr val="000000"/>
                </a:solidFill>
                <a:latin typeface="Arial"/>
                <a:ea typeface="Arial"/>
                <a:cs typeface="Arial"/>
                <a:sym typeface="Arial"/>
              </a:rPr>
              <a:t>ou	</a:t>
            </a:r>
            <a:r>
              <a:rPr lang="fr-FR" sz="1900" b="0" i="0" u="none" strike="noStrike" cap="none">
                <a:solidFill>
                  <a:srgbClr val="FF0000"/>
                </a:solidFill>
                <a:latin typeface="Arial"/>
                <a:ea typeface="Arial"/>
                <a:cs typeface="Arial"/>
                <a:sym typeface="Arial"/>
              </a:rPr>
              <a:t>node	–v	</a:t>
            </a:r>
            <a:r>
              <a:rPr lang="fr-FR" sz="1750" b="0" i="0" u="none" strike="noStrike" cap="none">
                <a:solidFill>
                  <a:srgbClr val="000000"/>
                </a:solidFill>
                <a:latin typeface="Arial"/>
                <a:ea typeface="Arial"/>
                <a:cs typeface="Arial"/>
                <a:sym typeface="Arial"/>
              </a:rPr>
              <a:t>(version de node)</a:t>
            </a:r>
            <a:endParaRPr sz="1750" b="0" i="0" u="none" strike="noStrike" cap="none">
              <a:solidFill>
                <a:srgbClr val="000000"/>
              </a:solidFill>
              <a:latin typeface="Arial"/>
              <a:ea typeface="Arial"/>
              <a:cs typeface="Arial"/>
              <a:sym typeface="Arial"/>
            </a:endParaRPr>
          </a:p>
          <a:p>
            <a:pPr marL="2336800" marR="0" lvl="3" indent="-802639" algn="l" rtl="0">
              <a:lnSpc>
                <a:spcPct val="150000"/>
              </a:lnSpc>
              <a:spcBef>
                <a:spcPts val="265"/>
              </a:spcBef>
              <a:spcAft>
                <a:spcPts val="0"/>
              </a:spcAft>
              <a:buClr>
                <a:srgbClr val="000000"/>
              </a:buClr>
              <a:buSzPts val="2100"/>
              <a:buFont typeface="Arial"/>
              <a:buChar char="&gt;"/>
            </a:pPr>
            <a:r>
              <a:rPr lang="fr-FR" sz="1900" b="0" i="0" u="none" strike="noStrike" cap="none">
                <a:solidFill>
                  <a:srgbClr val="FF0000"/>
                </a:solidFill>
                <a:latin typeface="Arial"/>
                <a:ea typeface="Arial"/>
                <a:cs typeface="Arial"/>
                <a:sym typeface="Arial"/>
              </a:rPr>
              <a:t>npm	--version	</a:t>
            </a:r>
            <a:r>
              <a:rPr lang="fr-FR" sz="2100" b="0" i="0" u="none" strike="noStrike" cap="none">
                <a:solidFill>
                  <a:srgbClr val="000000"/>
                </a:solidFill>
                <a:latin typeface="Arial"/>
                <a:ea typeface="Arial"/>
                <a:cs typeface="Arial"/>
                <a:sym typeface="Arial"/>
              </a:rPr>
              <a:t>ou	</a:t>
            </a:r>
            <a:r>
              <a:rPr lang="fr-FR" sz="1900" b="0" i="0" u="none" strike="noStrike" cap="none">
                <a:solidFill>
                  <a:srgbClr val="FF0000"/>
                </a:solidFill>
                <a:latin typeface="Arial"/>
                <a:ea typeface="Arial"/>
                <a:cs typeface="Arial"/>
                <a:sym typeface="Arial"/>
              </a:rPr>
              <a:t>npm	–v	</a:t>
            </a:r>
            <a:r>
              <a:rPr lang="fr-FR" sz="1750" b="0" i="0" u="none" strike="noStrike" cap="none">
                <a:solidFill>
                  <a:srgbClr val="000000"/>
                </a:solidFill>
                <a:latin typeface="Arial"/>
                <a:ea typeface="Arial"/>
                <a:cs typeface="Arial"/>
                <a:sym typeface="Arial"/>
              </a:rPr>
              <a:t>(version de npm)</a:t>
            </a:r>
            <a:endParaRPr sz="1400" b="0" i="0" u="none" strike="noStrike" cap="none">
              <a:solidFill>
                <a:srgbClr val="000000"/>
              </a:solidFill>
              <a:latin typeface="Arial"/>
              <a:ea typeface="Arial"/>
              <a:cs typeface="Arial"/>
              <a:sym typeface="Arial"/>
            </a:endParaRPr>
          </a:p>
          <a:p>
            <a:pPr marL="2336800" marR="0" lvl="3" indent="-802639" algn="l" rtl="0">
              <a:lnSpc>
                <a:spcPct val="150000"/>
              </a:lnSpc>
              <a:spcBef>
                <a:spcPts val="285"/>
              </a:spcBef>
              <a:spcAft>
                <a:spcPts val="0"/>
              </a:spcAft>
              <a:buClr>
                <a:srgbClr val="000000"/>
              </a:buClr>
              <a:buSzPts val="2100"/>
              <a:buFont typeface="Arial"/>
              <a:buChar char="&gt;"/>
            </a:pPr>
            <a:r>
              <a:rPr lang="fr-FR" sz="1900" b="0" i="0" u="none" strike="noStrike" cap="none">
                <a:solidFill>
                  <a:srgbClr val="FF0000"/>
                </a:solidFill>
                <a:latin typeface="Arial"/>
                <a:ea typeface="Arial"/>
                <a:cs typeface="Arial"/>
                <a:sym typeface="Arial"/>
              </a:rPr>
              <a:t>npm	view	react	version	</a:t>
            </a:r>
            <a:r>
              <a:rPr lang="fr-FR" sz="1750" b="0" i="0" u="none" strike="noStrike" cap="none">
                <a:solidFill>
                  <a:srgbClr val="000000"/>
                </a:solidFill>
                <a:latin typeface="Arial"/>
                <a:ea typeface="Arial"/>
                <a:cs typeface="Arial"/>
                <a:sym typeface="Arial"/>
              </a:rPr>
              <a:t>(version de React)</a:t>
            </a:r>
            <a:endParaRPr sz="1750" b="0" i="0" u="none" strike="noStrike" cap="none">
              <a:solidFill>
                <a:srgbClr val="000000"/>
              </a:solidFill>
              <a:latin typeface="Arial"/>
              <a:ea typeface="Arial"/>
              <a:cs typeface="Arial"/>
              <a:sym typeface="Arial"/>
            </a:endParaRPr>
          </a:p>
        </p:txBody>
      </p:sp>
      <p:pic>
        <p:nvPicPr>
          <p:cNvPr id="414" name="Google Shape;414;p29" descr="Node.js Logo PNG Transparent &amp; SVG Vector - Freebie Supply"/>
          <p:cNvPicPr preferRelativeResize="0"/>
          <p:nvPr/>
        </p:nvPicPr>
        <p:blipFill rotWithShape="1">
          <a:blip r:embed="rId7">
            <a:alphaModFix/>
          </a:blip>
          <a:srcRect/>
          <a:stretch/>
        </p:blipFill>
        <p:spPr>
          <a:xfrm>
            <a:off x="7404825" y="142853"/>
            <a:ext cx="3124200" cy="2343150"/>
          </a:xfrm>
          <a:prstGeom prst="rect">
            <a:avLst/>
          </a:prstGeom>
          <a:noFill/>
          <a:ln>
            <a:noFill/>
          </a:ln>
        </p:spPr>
      </p:pic>
      <p:pic>
        <p:nvPicPr>
          <p:cNvPr id="415" name="Google Shape;415;p29"/>
          <p:cNvPicPr preferRelativeResize="0"/>
          <p:nvPr/>
        </p:nvPicPr>
        <p:blipFill rotWithShape="1">
          <a:blip r:embed="rId8">
            <a:alphaModFix/>
          </a:blip>
          <a:srcRect/>
          <a:stretch/>
        </p:blipFill>
        <p:spPr>
          <a:xfrm>
            <a:off x="6767859" y="3326683"/>
            <a:ext cx="2185983" cy="850725"/>
          </a:xfrm>
          <a:prstGeom prst="rect">
            <a:avLst/>
          </a:prstGeom>
          <a:noFill/>
          <a:ln>
            <a:noFill/>
          </a:ln>
        </p:spPr>
      </p:pic>
      <p:pic>
        <p:nvPicPr>
          <p:cNvPr id="416" name="Google Shape;416;p29"/>
          <p:cNvPicPr preferRelativeResize="0"/>
          <p:nvPr/>
        </p:nvPicPr>
        <p:blipFill rotWithShape="1">
          <a:blip r:embed="rId9">
            <a:alphaModFix/>
          </a:blip>
          <a:srcRect/>
          <a:stretch/>
        </p:blipFill>
        <p:spPr>
          <a:xfrm>
            <a:off x="9400834" y="3265557"/>
            <a:ext cx="1893319" cy="8507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pic>
        <p:nvPicPr>
          <p:cNvPr id="421" name="Google Shape;421;p30"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422" name="Google Shape;422;p30"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423" name="Google Shape;423;p30"/>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424" name="Google Shape;424;p30"/>
          <p:cNvSpPr txBox="1"/>
          <p:nvPr/>
        </p:nvSpPr>
        <p:spPr>
          <a:xfrm>
            <a:off x="571461" y="-285776"/>
            <a:ext cx="140208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1666"/>
              </a:lnSpc>
              <a:spcBef>
                <a:spcPts val="0"/>
              </a:spcBef>
              <a:spcAft>
                <a:spcPts val="0"/>
              </a:spcAft>
              <a:buClr>
                <a:schemeClr val="dk1"/>
              </a:buClr>
              <a:buSzPts val="3600"/>
              <a:buFont typeface="Arial"/>
              <a:buNone/>
            </a:pPr>
            <a:r>
              <a:rPr lang="fr-FR" sz="3600" b="1" i="0" u="none" strike="noStrike" cap="none">
                <a:solidFill>
                  <a:schemeClr val="dk1"/>
                </a:solidFill>
                <a:latin typeface="Calibri"/>
                <a:ea typeface="Calibri"/>
                <a:cs typeface="Calibri"/>
                <a:sym typeface="Calibri"/>
              </a:rPr>
              <a:t>Environnement de travail &amp; installation (2/2)</a:t>
            </a:r>
            <a:endParaRPr sz="3600" b="1" i="0" u="none" strike="noStrike" cap="none">
              <a:solidFill>
                <a:schemeClr val="dk1"/>
              </a:solidFill>
              <a:latin typeface="Calibri"/>
              <a:ea typeface="Calibri"/>
              <a:cs typeface="Calibri"/>
              <a:sym typeface="Calibri"/>
            </a:endParaRPr>
          </a:p>
        </p:txBody>
      </p:sp>
      <p:sp>
        <p:nvSpPr>
          <p:cNvPr id="425" name="Google Shape;425;p30"/>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25</a:t>
            </a:fld>
            <a:endParaRPr/>
          </a:p>
        </p:txBody>
      </p:sp>
      <p:pic>
        <p:nvPicPr>
          <p:cNvPr id="426" name="Google Shape;426;p30"/>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427" name="Google Shape;427;p30"/>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28" name="Google Shape;428;p30"/>
          <p:cNvPicPr preferRelativeResize="0"/>
          <p:nvPr/>
        </p:nvPicPr>
        <p:blipFill rotWithShape="1">
          <a:blip r:embed="rId7">
            <a:alphaModFix/>
          </a:blip>
          <a:srcRect/>
          <a:stretch/>
        </p:blipFill>
        <p:spPr>
          <a:xfrm>
            <a:off x="7760383" y="5521591"/>
            <a:ext cx="861104" cy="856687"/>
          </a:xfrm>
          <a:prstGeom prst="rect">
            <a:avLst/>
          </a:prstGeom>
          <a:noFill/>
          <a:ln>
            <a:noFill/>
          </a:ln>
        </p:spPr>
      </p:pic>
      <p:sp>
        <p:nvSpPr>
          <p:cNvPr id="429" name="Google Shape;429;p30"/>
          <p:cNvSpPr txBox="1"/>
          <p:nvPr/>
        </p:nvSpPr>
        <p:spPr>
          <a:xfrm>
            <a:off x="144663" y="1036553"/>
            <a:ext cx="11902800" cy="54489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C00000"/>
              </a:buClr>
              <a:buSzPts val="2400"/>
              <a:buFont typeface="Noto Sans Symbols"/>
              <a:buChar char="❑"/>
            </a:pPr>
            <a:r>
              <a:rPr lang="fr-FR" sz="2400" b="1" i="0" u="none" strike="noStrike" cap="none">
                <a:solidFill>
                  <a:srgbClr val="000000"/>
                </a:solidFill>
                <a:latin typeface="Arial"/>
                <a:ea typeface="Arial"/>
                <a:cs typeface="Arial"/>
                <a:sym typeface="Arial"/>
              </a:rPr>
              <a:t>Éditeur de texte :</a:t>
            </a:r>
            <a:r>
              <a:rPr lang="fr-FR" sz="2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fr-FR" sz="2400" b="0" i="0" u="none" strike="noStrike" cap="none">
                <a:solidFill>
                  <a:srgbClr val="000000"/>
                </a:solidFill>
                <a:latin typeface="Arial"/>
                <a:ea typeface="Arial"/>
                <a:cs typeface="Arial"/>
                <a:sym typeface="Arial"/>
              </a:rPr>
              <a:t>   🡺  Visual Studio Code (</a:t>
            </a:r>
            <a:r>
              <a:rPr lang="fr-FR" sz="2400" b="0" i="0" u="sng" strike="noStrike" cap="none">
                <a:solidFill>
                  <a:srgbClr val="000000"/>
                </a:solidFill>
                <a:latin typeface="Arial"/>
                <a:ea typeface="Arial"/>
                <a:cs typeface="Arial"/>
                <a:sym typeface="Aria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https://code.visualstudio.com</a:t>
            </a:r>
            <a:r>
              <a:rPr lang="fr-FR" sz="2400" b="0" i="0" u="none" strike="noStrike" cap="none">
                <a:solidFill>
                  <a:srgbClr val="000000"/>
                </a:solidFill>
                <a:latin typeface="Arial"/>
                <a:ea typeface="Arial"/>
                <a:cs typeface="Arial"/>
                <a:sym typeface="Arial"/>
              </a:rPr>
              <a:t> /) : gratuit</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fr-FR" sz="2400" b="0" i="0" u="none" strike="noStrike" cap="none">
                <a:solidFill>
                  <a:srgbClr val="000000"/>
                </a:solidFill>
                <a:latin typeface="Arial"/>
                <a:ea typeface="Arial"/>
                <a:cs typeface="Arial"/>
                <a:sym typeface="Arial"/>
              </a:rPr>
              <a:t>   </a:t>
            </a:r>
            <a:endParaRPr sz="2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C00000"/>
              </a:buClr>
              <a:buSzPts val="2400"/>
              <a:buFont typeface="Noto Sans Symbols"/>
              <a:buChar char="❑"/>
            </a:pPr>
            <a:r>
              <a:rPr lang="fr-FR" sz="2400" b="1" i="0" u="none" strike="noStrike" cap="none">
                <a:solidFill>
                  <a:srgbClr val="000000"/>
                </a:solidFill>
                <a:latin typeface="Arial"/>
                <a:ea typeface="Arial"/>
                <a:cs typeface="Arial"/>
                <a:sym typeface="Arial"/>
              </a:rPr>
              <a:t>Extensions :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fr-FR" sz="2400" b="1" i="0" u="none" strike="noStrike" cap="none">
                <a:solidFill>
                  <a:srgbClr val="000000"/>
                </a:solidFill>
                <a:latin typeface="Arial"/>
                <a:ea typeface="Arial"/>
                <a:cs typeface="Arial"/>
                <a:sym typeface="Arial"/>
              </a:rPr>
              <a:t>    🡺 </a:t>
            </a:r>
            <a:r>
              <a:rPr lang="fr-FR" sz="2400" b="0" i="0" u="none" strike="noStrike" cap="none">
                <a:solidFill>
                  <a:srgbClr val="000000"/>
                </a:solidFill>
                <a:latin typeface="Arial"/>
                <a:ea typeface="Arial"/>
                <a:cs typeface="Arial"/>
                <a:sym typeface="Arial"/>
              </a:rPr>
              <a:t>Installation des plugins (extensions) y associés est souhaitable afin de faciliter le codage. (Exemple : Simple React Snippets sous VSC : imr, imrc, cc , ccc, ffc, …) </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C00000"/>
              </a:buClr>
              <a:buSzPts val="2400"/>
              <a:buFont typeface="Noto Sans Symbols"/>
              <a:buChar char="❑"/>
            </a:pPr>
            <a:r>
              <a:rPr lang="fr-FR" sz="2400" b="1" i="0" u="none" strike="noStrike" cap="none">
                <a:solidFill>
                  <a:srgbClr val="000000"/>
                </a:solidFill>
                <a:latin typeface="Arial"/>
                <a:ea typeface="Arial"/>
                <a:cs typeface="Arial"/>
                <a:sym typeface="Arial"/>
              </a:rPr>
              <a:t>React DevTools :</a:t>
            </a:r>
            <a:r>
              <a:rPr lang="fr-FR" sz="2400" b="0" i="0" u="none" strike="noStrike" cap="none">
                <a:solidFill>
                  <a:srgbClr val="000000"/>
                </a:solidFill>
                <a:latin typeface="Arial"/>
                <a:ea typeface="Arial"/>
                <a:cs typeface="Arial"/>
                <a:sym typeface="Arial"/>
              </a:rPr>
              <a:t>Extension sur chrome et firefox qui permet d’examiner :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fr-FR" sz="2400" b="0" i="0" u="none" strike="noStrike" cap="none">
                <a:solidFill>
                  <a:srgbClr val="000000"/>
                </a:solidFill>
                <a:latin typeface="Arial"/>
                <a:ea typeface="Arial"/>
                <a:cs typeface="Arial"/>
                <a:sym typeface="Arial"/>
              </a:rPr>
              <a:t>        🡺 une arborescence de composants React dans les outils de développement du  navigateur.</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fr-FR" sz="2400" b="0" i="0" u="none" strike="noStrike" cap="none">
                <a:solidFill>
                  <a:srgbClr val="000000"/>
                </a:solidFill>
                <a:latin typeface="Arial"/>
                <a:ea typeface="Arial"/>
                <a:cs typeface="Arial"/>
                <a:sym typeface="Arial"/>
              </a:rPr>
              <a:t>       🡺 les props et l’état local des composants React</a:t>
            </a:r>
            <a:endParaRPr sz="2400" b="0" i="0" u="none" strike="noStrike" cap="none">
              <a:solidFill>
                <a:srgbClr val="000000"/>
              </a:solidFill>
              <a:latin typeface="Arial"/>
              <a:ea typeface="Arial"/>
              <a:cs typeface="Arial"/>
              <a:sym typeface="Arial"/>
            </a:endParaRPr>
          </a:p>
        </p:txBody>
      </p:sp>
      <p:pic>
        <p:nvPicPr>
          <p:cNvPr id="430" name="Google Shape;430;p30"/>
          <p:cNvPicPr preferRelativeResize="0"/>
          <p:nvPr/>
        </p:nvPicPr>
        <p:blipFill rotWithShape="1">
          <a:blip r:embed="rId9">
            <a:alphaModFix/>
          </a:blip>
          <a:srcRect/>
          <a:stretch/>
        </p:blipFill>
        <p:spPr>
          <a:xfrm>
            <a:off x="9799263" y="1647301"/>
            <a:ext cx="841545" cy="78378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5"/>
          <p:cNvSpPr/>
          <p:nvPr/>
        </p:nvSpPr>
        <p:spPr>
          <a:xfrm>
            <a:off x="0" y="-28242"/>
            <a:ext cx="12192000" cy="6886200"/>
          </a:xfrm>
          <a:prstGeom prst="rect">
            <a:avLst/>
          </a:prstGeom>
          <a:solidFill>
            <a:srgbClr val="9E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436" name="Google Shape;436;p35" descr="Picture 7"/>
          <p:cNvPicPr preferRelativeResize="0"/>
          <p:nvPr/>
        </p:nvPicPr>
        <p:blipFill rotWithShape="1">
          <a:blip r:embed="rId3">
            <a:alphaModFix/>
          </a:blip>
          <a:srcRect/>
          <a:stretch/>
        </p:blipFill>
        <p:spPr>
          <a:xfrm flipH="1">
            <a:off x="9345203" y="22220"/>
            <a:ext cx="2832470" cy="1949130"/>
          </a:xfrm>
          <a:prstGeom prst="rect">
            <a:avLst/>
          </a:prstGeom>
          <a:noFill/>
          <a:ln>
            <a:noFill/>
          </a:ln>
        </p:spPr>
      </p:pic>
      <p:sp>
        <p:nvSpPr>
          <p:cNvPr id="437" name="Google Shape;437;p35"/>
          <p:cNvSpPr txBox="1"/>
          <p:nvPr/>
        </p:nvSpPr>
        <p:spPr>
          <a:xfrm>
            <a:off x="2730027" y="2851625"/>
            <a:ext cx="8359800" cy="854100"/>
          </a:xfrm>
          <a:prstGeom prst="rect">
            <a:avLst/>
          </a:prstGeom>
          <a:noFill/>
          <a:ln>
            <a:noFill/>
          </a:ln>
        </p:spPr>
        <p:txBody>
          <a:bodyPr spcFirstLastPara="1" wrap="square" lIns="45700" tIns="45700" rIns="45700" bIns="45700" anchor="ctr" anchorCtr="0">
            <a:spAutoFit/>
          </a:bodyPr>
          <a:lstStyle/>
          <a:p>
            <a:pPr marL="0" marR="0" lvl="0" indent="0" algn="l" rtl="0">
              <a:lnSpc>
                <a:spcPct val="91666"/>
              </a:lnSpc>
              <a:spcBef>
                <a:spcPts val="0"/>
              </a:spcBef>
              <a:spcAft>
                <a:spcPts val="0"/>
              </a:spcAft>
              <a:buClr>
                <a:schemeClr val="dk1"/>
              </a:buClr>
              <a:buSzPts val="5400"/>
              <a:buFont typeface="Arial"/>
              <a:buNone/>
            </a:pPr>
            <a:r>
              <a:rPr lang="fr-FR" sz="5400" b="1" i="0" u="none" strike="noStrike" cap="none">
                <a:solidFill>
                  <a:schemeClr val="lt1"/>
                </a:solidFill>
                <a:latin typeface="Calibri"/>
                <a:ea typeface="Calibri"/>
                <a:cs typeface="Calibri"/>
                <a:sym typeface="Calibri"/>
              </a:rPr>
              <a:t>NPM vs NPX / Yarn</a:t>
            </a:r>
            <a:endParaRPr sz="5400" b="1" i="0" u="none" strike="noStrike" cap="none">
              <a:solidFill>
                <a:schemeClr val="lt1"/>
              </a:solidFill>
              <a:latin typeface="Calibri"/>
              <a:ea typeface="Calibri"/>
              <a:cs typeface="Calibri"/>
              <a:sym typeface="Calibri"/>
            </a:endParaRPr>
          </a:p>
        </p:txBody>
      </p:sp>
      <p:sp>
        <p:nvSpPr>
          <p:cNvPr id="438" name="Google Shape;438;p35"/>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pic>
        <p:nvPicPr>
          <p:cNvPr id="443" name="Google Shape;443;p36"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444" name="Google Shape;444;p36"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445" name="Google Shape;445;p36"/>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446" name="Google Shape;446;p36"/>
          <p:cNvSpPr txBox="1"/>
          <p:nvPr/>
        </p:nvSpPr>
        <p:spPr>
          <a:xfrm>
            <a:off x="571461" y="-285776"/>
            <a:ext cx="140208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1666"/>
              </a:lnSpc>
              <a:spcBef>
                <a:spcPts val="0"/>
              </a:spcBef>
              <a:spcAft>
                <a:spcPts val="0"/>
              </a:spcAft>
              <a:buClr>
                <a:schemeClr val="dk1"/>
              </a:buClr>
              <a:buSzPts val="3600"/>
              <a:buFont typeface="Arial"/>
              <a:buNone/>
            </a:pPr>
            <a:r>
              <a:rPr lang="fr-FR" sz="3600" b="1" i="0" u="none" strike="noStrike" cap="none">
                <a:solidFill>
                  <a:schemeClr val="dk1"/>
                </a:solidFill>
                <a:latin typeface="Calibri"/>
                <a:ea typeface="Calibri"/>
                <a:cs typeface="Calibri"/>
                <a:sym typeface="Calibri"/>
              </a:rPr>
              <a:t>NPM vs NPX </a:t>
            </a:r>
            <a:endParaRPr sz="3600" b="1" i="0" u="none" strike="noStrike" cap="none">
              <a:solidFill>
                <a:schemeClr val="dk1"/>
              </a:solidFill>
              <a:latin typeface="Calibri"/>
              <a:ea typeface="Calibri"/>
              <a:cs typeface="Calibri"/>
              <a:sym typeface="Calibri"/>
            </a:endParaRPr>
          </a:p>
        </p:txBody>
      </p:sp>
      <p:sp>
        <p:nvSpPr>
          <p:cNvPr id="447" name="Google Shape;447;p36"/>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27</a:t>
            </a:fld>
            <a:endParaRPr/>
          </a:p>
        </p:txBody>
      </p:sp>
      <p:pic>
        <p:nvPicPr>
          <p:cNvPr id="448" name="Google Shape;448;p36"/>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449" name="Google Shape;449;p36"/>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36"/>
          <p:cNvSpPr txBox="1"/>
          <p:nvPr/>
        </p:nvSpPr>
        <p:spPr>
          <a:xfrm>
            <a:off x="336003" y="1039924"/>
            <a:ext cx="10521900" cy="4186800"/>
          </a:xfrm>
          <a:prstGeom prst="rect">
            <a:avLst/>
          </a:prstGeom>
          <a:noFill/>
          <a:ln>
            <a:noFill/>
          </a:ln>
        </p:spPr>
        <p:txBody>
          <a:bodyPr spcFirstLastPara="1" wrap="square" lIns="91425" tIns="91425" rIns="91425" bIns="91425" anchor="t" anchorCtr="0">
            <a:spAutoFit/>
          </a:bodyPr>
          <a:lstStyle/>
          <a:p>
            <a:pPr marL="25400" marR="0" lvl="0" indent="-127000" algn="just" rtl="0">
              <a:lnSpc>
                <a:spcPct val="150000"/>
              </a:lnSpc>
              <a:spcBef>
                <a:spcPts val="0"/>
              </a:spcBef>
              <a:spcAft>
                <a:spcPts val="0"/>
              </a:spcAft>
              <a:buClr>
                <a:schemeClr val="dk1"/>
              </a:buClr>
              <a:buSzPts val="2000"/>
              <a:buFont typeface="Arial"/>
              <a:buChar char="●"/>
            </a:pPr>
            <a:r>
              <a:rPr lang="fr-FR" sz="2000" b="0" i="0" u="none" strike="noStrike" cap="none">
                <a:solidFill>
                  <a:schemeClr val="dk1"/>
                </a:solidFill>
                <a:latin typeface="Arial"/>
                <a:ea typeface="Arial"/>
                <a:cs typeface="Arial"/>
                <a:sym typeface="Arial"/>
              </a:rPr>
              <a:t>Npm est l'acronyme de </a:t>
            </a:r>
            <a:r>
              <a:rPr lang="fr-FR" sz="2000" b="1" i="0" u="none" strike="noStrike" cap="none">
                <a:solidFill>
                  <a:schemeClr val="dk1"/>
                </a:solidFill>
                <a:latin typeface="Arial"/>
                <a:ea typeface="Arial"/>
                <a:cs typeface="Arial"/>
                <a:sym typeface="Arial"/>
              </a:rPr>
              <a:t>Node package manager</a:t>
            </a:r>
            <a:endParaRPr sz="2000" b="1" i="0" u="none" strike="noStrike" cap="none">
              <a:solidFill>
                <a:schemeClr val="dk1"/>
              </a:solidFill>
              <a:latin typeface="Arial"/>
              <a:ea typeface="Arial"/>
              <a:cs typeface="Arial"/>
              <a:sym typeface="Arial"/>
            </a:endParaRPr>
          </a:p>
          <a:p>
            <a:pPr marL="457200" marR="38100" lvl="0" indent="-355600" algn="just" rtl="0">
              <a:lnSpc>
                <a:spcPct val="150000"/>
              </a:lnSpc>
              <a:spcBef>
                <a:spcPts val="0"/>
              </a:spcBef>
              <a:spcAft>
                <a:spcPts val="0"/>
              </a:spcAft>
              <a:buClr>
                <a:schemeClr val="dk1"/>
              </a:buClr>
              <a:buSzPts val="2000"/>
              <a:buFont typeface="Arial"/>
              <a:buChar char="●"/>
            </a:pPr>
            <a:r>
              <a:rPr lang="fr-FR" sz="2000" b="0" i="0" u="none" strike="noStrike" cap="none">
                <a:solidFill>
                  <a:schemeClr val="dk1"/>
                </a:solidFill>
                <a:latin typeface="Arial"/>
                <a:ea typeface="Arial"/>
                <a:cs typeface="Arial"/>
                <a:sym typeface="Arial"/>
              </a:rPr>
              <a:t>NPM est utilisé pour installer les packages Node.js afin de les utiliser dans notre application.</a:t>
            </a:r>
            <a:endParaRPr sz="2000" b="0" i="0" u="none" strike="noStrike" cap="none">
              <a:solidFill>
                <a:schemeClr val="dk1"/>
              </a:solidFill>
              <a:latin typeface="Arial"/>
              <a:ea typeface="Arial"/>
              <a:cs typeface="Arial"/>
              <a:sym typeface="Arial"/>
            </a:endParaRPr>
          </a:p>
          <a:p>
            <a:pPr marL="457200" marR="0" lvl="0" indent="-355600" algn="just" rtl="0">
              <a:lnSpc>
                <a:spcPct val="150000"/>
              </a:lnSpc>
              <a:spcBef>
                <a:spcPts val="0"/>
              </a:spcBef>
              <a:spcAft>
                <a:spcPts val="0"/>
              </a:spcAft>
              <a:buClr>
                <a:schemeClr val="dk1"/>
              </a:buClr>
              <a:buSzPts val="2000"/>
              <a:buFont typeface="Arial"/>
              <a:buChar char="●"/>
            </a:pPr>
            <a:r>
              <a:rPr lang="fr-FR" sz="2000" b="0" i="0" u="none" strike="noStrike" cap="none">
                <a:solidFill>
                  <a:schemeClr val="dk1"/>
                </a:solidFill>
                <a:latin typeface="Arial"/>
                <a:ea typeface="Arial"/>
                <a:cs typeface="Arial"/>
                <a:sym typeface="Arial"/>
              </a:rPr>
              <a:t>Permet des installations locales et globales :</a:t>
            </a:r>
            <a:endParaRPr sz="2000" b="0" i="0" u="none" strike="noStrike" cap="none">
              <a:solidFill>
                <a:schemeClr val="dk1"/>
              </a:solidFill>
              <a:latin typeface="Arial"/>
              <a:ea typeface="Arial"/>
              <a:cs typeface="Arial"/>
              <a:sym typeface="Arial"/>
            </a:endParaRPr>
          </a:p>
          <a:p>
            <a:pPr marL="914400" marR="0" lvl="0" indent="-355600" algn="just" rtl="0">
              <a:lnSpc>
                <a:spcPct val="150000"/>
              </a:lnSpc>
              <a:spcBef>
                <a:spcPts val="0"/>
              </a:spcBef>
              <a:spcAft>
                <a:spcPts val="0"/>
              </a:spcAft>
              <a:buClr>
                <a:schemeClr val="dk1"/>
              </a:buClr>
              <a:buSzPts val="2000"/>
              <a:buFont typeface="Arial"/>
              <a:buChar char="-"/>
            </a:pPr>
            <a:r>
              <a:rPr lang="fr-FR" sz="2000" b="1" i="1" u="none" strike="noStrike" cap="none">
                <a:solidFill>
                  <a:schemeClr val="dk1"/>
                </a:solidFill>
                <a:latin typeface="Arial"/>
                <a:ea typeface="Arial"/>
                <a:cs typeface="Arial"/>
                <a:sym typeface="Arial"/>
              </a:rPr>
              <a:t>Localement</a:t>
            </a:r>
            <a:r>
              <a:rPr lang="fr-FR" sz="2000" b="0" i="0" u="none" strike="noStrike" cap="none">
                <a:solidFill>
                  <a:schemeClr val="dk1"/>
                </a:solidFill>
                <a:latin typeface="Arial"/>
                <a:ea typeface="Arial"/>
                <a:cs typeface="Arial"/>
                <a:sym typeface="Arial"/>
              </a:rPr>
              <a:t> : Lorsqu'un package est installé localement, il est installé dans ./node_modules/.bin/ du répertoire local du projet.</a:t>
            </a:r>
            <a:endParaRPr sz="2000" b="0" i="0" u="none" strike="noStrike" cap="none">
              <a:solidFill>
                <a:schemeClr val="dk1"/>
              </a:solidFill>
              <a:latin typeface="Arial"/>
              <a:ea typeface="Arial"/>
              <a:cs typeface="Arial"/>
              <a:sym typeface="Arial"/>
            </a:endParaRPr>
          </a:p>
          <a:p>
            <a:pPr marL="914400" marR="0" lvl="0" indent="-355600" algn="just" rtl="0">
              <a:lnSpc>
                <a:spcPct val="150000"/>
              </a:lnSpc>
              <a:spcBef>
                <a:spcPts val="0"/>
              </a:spcBef>
              <a:spcAft>
                <a:spcPts val="0"/>
              </a:spcAft>
              <a:buClr>
                <a:schemeClr val="dk1"/>
              </a:buClr>
              <a:buSzPts val="2000"/>
              <a:buFont typeface="Arial"/>
              <a:buChar char="-"/>
            </a:pPr>
            <a:r>
              <a:rPr lang="fr-FR" sz="2000" b="1" i="1" u="none" strike="noStrike" cap="none">
                <a:solidFill>
                  <a:schemeClr val="dk1"/>
                </a:solidFill>
                <a:latin typeface="Arial"/>
                <a:ea typeface="Arial"/>
                <a:cs typeface="Arial"/>
                <a:sym typeface="Arial"/>
              </a:rPr>
              <a:t>Globalement</a:t>
            </a:r>
            <a:r>
              <a:rPr lang="fr-FR" sz="2000" b="0" i="0" u="none" strike="noStrike" cap="none">
                <a:solidFill>
                  <a:schemeClr val="dk1"/>
                </a:solidFill>
                <a:latin typeface="Arial"/>
                <a:ea typeface="Arial"/>
                <a:cs typeface="Arial"/>
                <a:sym typeface="Arial"/>
              </a:rPr>
              <a:t> : un package global est installé dans le chemin de l'environnement utilisateur </a:t>
            </a:r>
            <a:r>
              <a:rPr lang="fr-FR" sz="2000" b="1" i="1" u="none" strike="noStrike" cap="none">
                <a:solidFill>
                  <a:schemeClr val="dk1"/>
                </a:solidFill>
                <a:latin typeface="Arial"/>
                <a:ea typeface="Arial"/>
                <a:cs typeface="Arial"/>
                <a:sym typeface="Arial"/>
              </a:rPr>
              <a:t>/usr/local/bin</a:t>
            </a:r>
            <a:r>
              <a:rPr lang="fr-FR" sz="2000" b="0" i="0" u="none" strike="noStrike" cap="none">
                <a:solidFill>
                  <a:schemeClr val="dk1"/>
                </a:solidFill>
                <a:latin typeface="Arial"/>
                <a:ea typeface="Arial"/>
                <a:cs typeface="Arial"/>
                <a:sym typeface="Arial"/>
              </a:rPr>
              <a:t> pour Linux et </a:t>
            </a:r>
            <a:r>
              <a:rPr lang="fr-FR" sz="2000" b="1" i="1" u="none" strike="noStrike" cap="none">
                <a:solidFill>
                  <a:schemeClr val="dk1"/>
                </a:solidFill>
                <a:latin typeface="Arial"/>
                <a:ea typeface="Arial"/>
                <a:cs typeface="Arial"/>
                <a:sym typeface="Arial"/>
              </a:rPr>
              <a:t>AppData%/npm</a:t>
            </a:r>
            <a:r>
              <a:rPr lang="fr-FR" sz="2000" b="0" i="0" u="none" strike="noStrike" cap="none">
                <a:solidFill>
                  <a:schemeClr val="dk1"/>
                </a:solidFill>
                <a:latin typeface="Arial"/>
                <a:ea typeface="Arial"/>
                <a:cs typeface="Arial"/>
                <a:sym typeface="Arial"/>
              </a:rPr>
              <a:t> pour Windows.</a:t>
            </a:r>
            <a:endParaRPr sz="20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pic>
        <p:nvPicPr>
          <p:cNvPr id="455" name="Google Shape;455;p37"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456" name="Google Shape;456;p37"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457" name="Google Shape;457;p37"/>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458" name="Google Shape;458;p37"/>
          <p:cNvSpPr txBox="1"/>
          <p:nvPr/>
        </p:nvSpPr>
        <p:spPr>
          <a:xfrm>
            <a:off x="571461" y="-285776"/>
            <a:ext cx="140208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1666"/>
              </a:lnSpc>
              <a:spcBef>
                <a:spcPts val="0"/>
              </a:spcBef>
              <a:spcAft>
                <a:spcPts val="0"/>
              </a:spcAft>
              <a:buClr>
                <a:schemeClr val="dk1"/>
              </a:buClr>
              <a:buSzPts val="3600"/>
              <a:buFont typeface="Arial"/>
              <a:buNone/>
            </a:pPr>
            <a:r>
              <a:rPr lang="fr-FR" sz="3600" b="1" i="0" u="none" strike="noStrike" cap="none">
                <a:solidFill>
                  <a:schemeClr val="dk1"/>
                </a:solidFill>
                <a:latin typeface="Calibri"/>
                <a:ea typeface="Calibri"/>
                <a:cs typeface="Calibri"/>
                <a:sym typeface="Calibri"/>
              </a:rPr>
              <a:t>NPM vs NPX </a:t>
            </a:r>
            <a:endParaRPr sz="3600" b="1" i="0" u="none" strike="noStrike" cap="none">
              <a:solidFill>
                <a:schemeClr val="dk1"/>
              </a:solidFill>
              <a:latin typeface="Calibri"/>
              <a:ea typeface="Calibri"/>
              <a:cs typeface="Calibri"/>
              <a:sym typeface="Calibri"/>
            </a:endParaRPr>
          </a:p>
        </p:txBody>
      </p:sp>
      <p:sp>
        <p:nvSpPr>
          <p:cNvPr id="459" name="Google Shape;459;p37"/>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28</a:t>
            </a:fld>
            <a:endParaRPr/>
          </a:p>
        </p:txBody>
      </p:sp>
      <p:pic>
        <p:nvPicPr>
          <p:cNvPr id="460" name="Google Shape;460;p37"/>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461" name="Google Shape;461;p37"/>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37"/>
          <p:cNvSpPr txBox="1"/>
          <p:nvPr/>
        </p:nvSpPr>
        <p:spPr>
          <a:xfrm>
            <a:off x="571450" y="1495525"/>
            <a:ext cx="10180200" cy="26553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2400"/>
              <a:buFont typeface="Arial"/>
              <a:buChar char="●"/>
            </a:pPr>
            <a:r>
              <a:rPr lang="fr-FR" sz="2100" b="0" i="0" u="none" strike="noStrike" cap="none">
                <a:solidFill>
                  <a:schemeClr val="dk1"/>
                </a:solidFill>
                <a:latin typeface="Arial"/>
                <a:ea typeface="Arial"/>
                <a:cs typeface="Arial"/>
                <a:sym typeface="Arial"/>
              </a:rPr>
              <a:t>Npx est l'acronyme de </a:t>
            </a:r>
            <a:r>
              <a:rPr lang="fr-FR" sz="2100" b="1" i="0" u="none" strike="noStrike" cap="none">
                <a:solidFill>
                  <a:schemeClr val="dk1"/>
                </a:solidFill>
                <a:latin typeface="Arial"/>
                <a:ea typeface="Arial"/>
                <a:cs typeface="Arial"/>
                <a:sym typeface="Arial"/>
              </a:rPr>
              <a:t>Node package eXecute</a:t>
            </a:r>
            <a:endParaRPr sz="21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2400"/>
              <a:buFont typeface="Arial"/>
              <a:buChar char="●"/>
            </a:pPr>
            <a:r>
              <a:rPr lang="fr-FR" sz="2100" b="0" i="0" u="none" strike="noStrike" cap="none">
                <a:solidFill>
                  <a:schemeClr val="dk1"/>
                </a:solidFill>
                <a:latin typeface="Arial"/>
                <a:ea typeface="Arial"/>
                <a:cs typeface="Arial"/>
                <a:sym typeface="Arial"/>
              </a:rPr>
              <a:t>Permet l'exécution de paquet même s' il n’existent pas localement ou globalement.</a:t>
            </a:r>
            <a:endParaRPr sz="21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2400"/>
              <a:buFont typeface="Arial"/>
              <a:buChar char="●"/>
            </a:pPr>
            <a:r>
              <a:rPr lang="fr-FR" sz="2100" b="0" i="0" u="none" strike="noStrike" cap="none">
                <a:solidFill>
                  <a:schemeClr val="dk1"/>
                </a:solidFill>
                <a:latin typeface="Arial"/>
                <a:ea typeface="Arial"/>
                <a:cs typeface="Arial"/>
                <a:sym typeface="Arial"/>
              </a:rPr>
              <a:t>NPX agit comme NPM, mais nous permet en plus d’éviter la gestion des versions, les problèmes de dépendance et l’installation de packages non pertinents que nous voulons simplement vérifier.</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67" name="Google Shape;467;p38"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468" name="Google Shape;468;p38"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469" name="Google Shape;469;p38"/>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470" name="Google Shape;470;p38"/>
          <p:cNvSpPr txBox="1"/>
          <p:nvPr/>
        </p:nvSpPr>
        <p:spPr>
          <a:xfrm>
            <a:off x="571461" y="-285776"/>
            <a:ext cx="140208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1666"/>
              </a:lnSpc>
              <a:spcBef>
                <a:spcPts val="0"/>
              </a:spcBef>
              <a:spcAft>
                <a:spcPts val="0"/>
              </a:spcAft>
              <a:buClr>
                <a:schemeClr val="dk1"/>
              </a:buClr>
              <a:buSzPts val="3600"/>
              <a:buFont typeface="Arial"/>
              <a:buNone/>
            </a:pPr>
            <a:r>
              <a:rPr lang="fr-FR" sz="3600" b="1" i="0" u="none" strike="noStrike" cap="none">
                <a:solidFill>
                  <a:schemeClr val="dk1"/>
                </a:solidFill>
                <a:latin typeface="Calibri"/>
                <a:ea typeface="Calibri"/>
                <a:cs typeface="Calibri"/>
                <a:sym typeface="Calibri"/>
              </a:rPr>
              <a:t>Yarn </a:t>
            </a:r>
            <a:endParaRPr sz="3600" b="1" i="0" u="none" strike="noStrike" cap="none">
              <a:solidFill>
                <a:schemeClr val="dk1"/>
              </a:solidFill>
              <a:latin typeface="Calibri"/>
              <a:ea typeface="Calibri"/>
              <a:cs typeface="Calibri"/>
              <a:sym typeface="Calibri"/>
            </a:endParaRPr>
          </a:p>
        </p:txBody>
      </p:sp>
      <p:sp>
        <p:nvSpPr>
          <p:cNvPr id="471" name="Google Shape;471;p38"/>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29</a:t>
            </a:fld>
            <a:endParaRPr/>
          </a:p>
        </p:txBody>
      </p:sp>
      <p:pic>
        <p:nvPicPr>
          <p:cNvPr id="472" name="Google Shape;472;p38"/>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473" name="Google Shape;473;p38"/>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38"/>
          <p:cNvSpPr txBox="1"/>
          <p:nvPr/>
        </p:nvSpPr>
        <p:spPr>
          <a:xfrm>
            <a:off x="523450" y="1367325"/>
            <a:ext cx="10404600" cy="36942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50000"/>
              </a:lnSpc>
              <a:spcBef>
                <a:spcPts val="0"/>
              </a:spcBef>
              <a:spcAft>
                <a:spcPts val="0"/>
              </a:spcAft>
              <a:buClr>
                <a:schemeClr val="dk1"/>
              </a:buClr>
              <a:buSzPts val="2400"/>
              <a:buFont typeface="Arial"/>
              <a:buChar char="●"/>
            </a:pPr>
            <a:r>
              <a:rPr lang="fr-FR" sz="2400" b="0" i="0" u="none" strike="noStrike" cap="none">
                <a:solidFill>
                  <a:schemeClr val="dk1"/>
                </a:solidFill>
                <a:latin typeface="Arial"/>
                <a:ea typeface="Arial"/>
                <a:cs typeface="Arial"/>
                <a:sym typeface="Arial"/>
              </a:rPr>
              <a:t>Yarn est l'acronyme de </a:t>
            </a:r>
            <a:r>
              <a:rPr lang="fr-FR" sz="2400" b="1" i="0" u="none" strike="noStrike" cap="none">
                <a:solidFill>
                  <a:schemeClr val="dk1"/>
                </a:solidFill>
                <a:latin typeface="Arial"/>
                <a:ea typeface="Arial"/>
                <a:cs typeface="Arial"/>
                <a:sym typeface="Arial"/>
              </a:rPr>
              <a:t>Yet Another Resource Negotiator</a:t>
            </a:r>
            <a:endParaRPr sz="1400" b="1" i="0" u="none" strike="noStrike" cap="none">
              <a:solidFill>
                <a:schemeClr val="dk1"/>
              </a:solidFill>
              <a:latin typeface="Arial"/>
              <a:ea typeface="Arial"/>
              <a:cs typeface="Arial"/>
              <a:sym typeface="Arial"/>
            </a:endParaRPr>
          </a:p>
          <a:p>
            <a:pPr marL="457200" marR="0" lvl="0" indent="-381000" algn="l" rtl="0">
              <a:lnSpc>
                <a:spcPct val="150000"/>
              </a:lnSpc>
              <a:spcBef>
                <a:spcPts val="0"/>
              </a:spcBef>
              <a:spcAft>
                <a:spcPts val="0"/>
              </a:spcAft>
              <a:buClr>
                <a:schemeClr val="dk1"/>
              </a:buClr>
              <a:buSzPts val="2400"/>
              <a:buFont typeface="Arial"/>
              <a:buChar char="●"/>
            </a:pPr>
            <a:r>
              <a:rPr lang="fr-FR" sz="2400" b="0" i="0" u="none" strike="noStrike" cap="none">
                <a:solidFill>
                  <a:schemeClr val="dk1"/>
                </a:solidFill>
                <a:latin typeface="Arial"/>
                <a:ea typeface="Arial"/>
                <a:cs typeface="Arial"/>
                <a:sym typeface="Arial"/>
              </a:rPr>
              <a:t>Yarn installe simultanément les packages, c’est pourquoi Yarn est plus rapide que NPM. </a:t>
            </a:r>
            <a:endParaRPr sz="2400" b="0" i="0" u="none" strike="noStrike" cap="none">
              <a:solidFill>
                <a:schemeClr val="dk1"/>
              </a:solidFill>
              <a:latin typeface="Arial"/>
              <a:ea typeface="Arial"/>
              <a:cs typeface="Arial"/>
              <a:sym typeface="Arial"/>
            </a:endParaRPr>
          </a:p>
          <a:p>
            <a:pPr marL="457200" marR="0" lvl="0" indent="-381000" algn="l" rtl="0">
              <a:lnSpc>
                <a:spcPct val="150000"/>
              </a:lnSpc>
              <a:spcBef>
                <a:spcPts val="0"/>
              </a:spcBef>
              <a:spcAft>
                <a:spcPts val="0"/>
              </a:spcAft>
              <a:buClr>
                <a:schemeClr val="dk1"/>
              </a:buClr>
              <a:buSzPts val="2400"/>
              <a:buFont typeface="Arial"/>
              <a:buChar char="●"/>
            </a:pPr>
            <a:r>
              <a:rPr lang="fr-FR" sz="2400" b="0" i="0" u="none" strike="noStrike" cap="none">
                <a:solidFill>
                  <a:schemeClr val="dk1"/>
                </a:solidFill>
                <a:latin typeface="Arial"/>
                <a:ea typeface="Arial"/>
                <a:cs typeface="Arial"/>
                <a:sym typeface="Arial"/>
              </a:rPr>
              <a:t>A noter que YARN doit être installé manuellement à partir de NPM.</a:t>
            </a:r>
            <a:endParaRPr sz="2400" b="0" i="0" u="none" strike="noStrike" cap="none">
              <a:solidFill>
                <a:schemeClr val="dk1"/>
              </a:solidFill>
              <a:latin typeface="Arial"/>
              <a:ea typeface="Arial"/>
              <a:cs typeface="Arial"/>
              <a:sym typeface="Arial"/>
            </a:endParaRPr>
          </a:p>
          <a:p>
            <a:pPr marL="457200" marR="0" lvl="0" indent="0" algn="l" rtl="0">
              <a:lnSpc>
                <a:spcPct val="25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25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3" descr="Picture 2"/>
          <p:cNvPicPr preferRelativeResize="0"/>
          <p:nvPr/>
        </p:nvPicPr>
        <p:blipFill rotWithShape="1">
          <a:blip r:embed="rId3">
            <a:alphaModFix/>
          </a:blip>
          <a:srcRect/>
          <a:stretch/>
        </p:blipFill>
        <p:spPr>
          <a:xfrm>
            <a:off x="-86295" y="-143667"/>
            <a:ext cx="12364591" cy="6886241"/>
          </a:xfrm>
          <a:prstGeom prst="rect">
            <a:avLst/>
          </a:prstGeom>
          <a:noFill/>
          <a:ln>
            <a:noFill/>
          </a:ln>
        </p:spPr>
      </p:pic>
      <p:pic>
        <p:nvPicPr>
          <p:cNvPr id="91" name="Google Shape;91;p3"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92" name="Google Shape;92;p3"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93" name="Google Shape;93;p3"/>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94" name="Google Shape;94;p3"/>
          <p:cNvSpPr txBox="1"/>
          <p:nvPr/>
        </p:nvSpPr>
        <p:spPr>
          <a:xfrm>
            <a:off x="610790" y="12889"/>
            <a:ext cx="2456874" cy="839707"/>
          </a:xfrm>
          <a:prstGeom prst="rect">
            <a:avLst/>
          </a:prstGeom>
          <a:noFill/>
          <a:ln>
            <a:noFill/>
          </a:ln>
        </p:spPr>
        <p:txBody>
          <a:bodyPr spcFirstLastPara="1" wrap="square" lIns="91425" tIns="45700" rIns="91425" bIns="45700" anchor="ctr" anchorCtr="0">
            <a:normAutofit/>
          </a:bodyPr>
          <a:lstStyle/>
          <a:p>
            <a:pPr marL="0" marR="0" lvl="0" indent="0" algn="l" rtl="0">
              <a:lnSpc>
                <a:spcPct val="91666"/>
              </a:lnSpc>
              <a:spcBef>
                <a:spcPts val="0"/>
              </a:spcBef>
              <a:spcAft>
                <a:spcPts val="0"/>
              </a:spcAft>
              <a:buClr>
                <a:schemeClr val="dk1"/>
              </a:buClr>
              <a:buSzPts val="3600"/>
              <a:buFont typeface="Arial"/>
              <a:buNone/>
            </a:pPr>
            <a:r>
              <a:rPr lang="fr-FR" sz="3600" b="1" i="0" u="none" strike="noStrike" cap="none">
                <a:solidFill>
                  <a:schemeClr val="dk1"/>
                </a:solidFill>
                <a:latin typeface="Calibri"/>
                <a:ea typeface="Calibri"/>
                <a:cs typeface="Calibri"/>
                <a:sym typeface="Calibri"/>
              </a:rPr>
              <a:t>Plan</a:t>
            </a:r>
            <a:endParaRPr sz="3600" b="1" i="0" u="none" strike="noStrike" cap="none">
              <a:solidFill>
                <a:schemeClr val="dk1"/>
              </a:solidFill>
              <a:latin typeface="Calibri"/>
              <a:ea typeface="Calibri"/>
              <a:cs typeface="Calibri"/>
              <a:sym typeface="Calibri"/>
            </a:endParaRPr>
          </a:p>
        </p:txBody>
      </p:sp>
      <p:sp>
        <p:nvSpPr>
          <p:cNvPr id="95" name="Google Shape;95;p3"/>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3</a:t>
            </a:fld>
            <a:endParaRPr/>
          </a:p>
        </p:txBody>
      </p:sp>
      <p:pic>
        <p:nvPicPr>
          <p:cNvPr id="96" name="Google Shape;96;p3"/>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97" name="Google Shape;97;p3"/>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txBox="1"/>
          <p:nvPr/>
        </p:nvSpPr>
        <p:spPr>
          <a:xfrm>
            <a:off x="456288" y="967465"/>
            <a:ext cx="8658300" cy="48948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20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Arial"/>
                <a:ea typeface="Arial"/>
                <a:cs typeface="Arial"/>
                <a:sym typeface="Arial"/>
              </a:rPr>
              <a:t>Pourquoi le JavaScript côté FrontEnd?</a:t>
            </a:r>
            <a:endParaRPr sz="1400" b="0" i="0" u="none" strike="noStrike" cap="none">
              <a:solidFill>
                <a:srgbClr val="000000"/>
              </a:solidFill>
              <a:latin typeface="Arial"/>
              <a:ea typeface="Arial"/>
              <a:cs typeface="Arial"/>
              <a:sym typeface="Arial"/>
            </a:endParaRPr>
          </a:p>
          <a:p>
            <a:pPr marL="342900" marR="0" lvl="0" indent="-342900" algn="l" rtl="0">
              <a:lnSpc>
                <a:spcPct val="20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Arial"/>
                <a:ea typeface="Arial"/>
                <a:cs typeface="Arial"/>
                <a:sym typeface="Arial"/>
              </a:rPr>
              <a:t>SPA </a:t>
            </a:r>
            <a:r>
              <a:rPr lang="fr-FR" sz="2400">
                <a:solidFill>
                  <a:schemeClr val="dk1"/>
                </a:solidFill>
              </a:rPr>
              <a:t>vs </a:t>
            </a:r>
            <a:r>
              <a:rPr lang="fr-FR" sz="2400" b="0" i="0" u="none" strike="noStrike" cap="none">
                <a:solidFill>
                  <a:schemeClr val="dk1"/>
                </a:solidFill>
                <a:latin typeface="Arial"/>
                <a:ea typeface="Arial"/>
                <a:cs typeface="Arial"/>
                <a:sym typeface="Arial"/>
              </a:rPr>
              <a:t>MPA</a:t>
            </a:r>
            <a:endParaRPr sz="2400" b="0" i="0" u="none" strike="noStrike" cap="none">
              <a:solidFill>
                <a:schemeClr val="dk1"/>
              </a:solidFill>
              <a:latin typeface="Arial"/>
              <a:ea typeface="Arial"/>
              <a:cs typeface="Arial"/>
              <a:sym typeface="Arial"/>
            </a:endParaRPr>
          </a:p>
          <a:p>
            <a:pPr marL="342900" marR="0" lvl="0" indent="-342900" algn="l" rtl="0">
              <a:lnSpc>
                <a:spcPct val="20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Arial"/>
                <a:ea typeface="Arial"/>
                <a:cs typeface="Arial"/>
                <a:sym typeface="Arial"/>
              </a:rPr>
              <a:t>Bibliothèque vs Framework</a:t>
            </a:r>
            <a:endParaRPr sz="1400" b="0" i="0" u="none" strike="noStrike" cap="none">
              <a:solidFill>
                <a:srgbClr val="000000"/>
              </a:solidFill>
              <a:latin typeface="Arial"/>
              <a:ea typeface="Arial"/>
              <a:cs typeface="Arial"/>
              <a:sym typeface="Arial"/>
            </a:endParaRPr>
          </a:p>
          <a:p>
            <a:pPr marL="342900" marR="0" lvl="0" indent="-342900" algn="l" rtl="0">
              <a:lnSpc>
                <a:spcPct val="20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Arial"/>
                <a:ea typeface="Arial"/>
                <a:cs typeface="Arial"/>
                <a:sym typeface="Arial"/>
              </a:rPr>
              <a:t>React?</a:t>
            </a:r>
            <a:endParaRPr sz="1400" b="0" i="0" u="none" strike="noStrike" cap="none">
              <a:solidFill>
                <a:srgbClr val="000000"/>
              </a:solidFill>
              <a:latin typeface="Arial"/>
              <a:ea typeface="Arial"/>
              <a:cs typeface="Arial"/>
              <a:sym typeface="Arial"/>
            </a:endParaRPr>
          </a:p>
          <a:p>
            <a:pPr marL="342900" marR="0" lvl="0" indent="-342900" algn="l" rtl="0">
              <a:lnSpc>
                <a:spcPct val="20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Arial"/>
                <a:ea typeface="Arial"/>
                <a:cs typeface="Arial"/>
                <a:sym typeface="Arial"/>
              </a:rPr>
              <a:t>VDOM vs DOM</a:t>
            </a:r>
            <a:endParaRPr sz="1400" b="0" i="0" u="none" strike="noStrike" cap="none">
              <a:solidFill>
                <a:srgbClr val="000000"/>
              </a:solidFill>
              <a:latin typeface="Arial"/>
              <a:ea typeface="Arial"/>
              <a:cs typeface="Arial"/>
              <a:sym typeface="Arial"/>
            </a:endParaRPr>
          </a:p>
          <a:p>
            <a:pPr marL="342900" marR="0" lvl="0" indent="-342900" algn="l" rtl="0">
              <a:lnSpc>
                <a:spcPct val="200000"/>
              </a:lnSpc>
              <a:spcBef>
                <a:spcPts val="0"/>
              </a:spcBef>
              <a:spcAft>
                <a:spcPts val="0"/>
              </a:spcAft>
              <a:buClr>
                <a:schemeClr val="dk1"/>
              </a:buClr>
              <a:buSzPts val="2400"/>
              <a:buFont typeface="Noto Sans Symbols"/>
              <a:buChar char="❑"/>
            </a:pPr>
            <a:r>
              <a:rPr lang="fr-FR" sz="2400" b="0" i="0" u="none" strike="noStrike" cap="none">
                <a:solidFill>
                  <a:schemeClr val="dk1"/>
                </a:solidFill>
                <a:latin typeface="Arial"/>
                <a:ea typeface="Arial"/>
                <a:cs typeface="Arial"/>
                <a:sym typeface="Arial"/>
              </a:rPr>
              <a:t>Environnement de travail &amp; installation</a:t>
            </a:r>
            <a:endParaRPr sz="1400" b="0" i="0" u="none" strike="noStrike" cap="none">
              <a:solidFill>
                <a:srgbClr val="000000"/>
              </a:solidFill>
              <a:latin typeface="Arial"/>
              <a:ea typeface="Arial"/>
              <a:cs typeface="Arial"/>
              <a:sym typeface="Arial"/>
            </a:endParaRPr>
          </a:p>
          <a:p>
            <a:pPr marL="457200" marR="0" lvl="0" indent="0" algn="l" rtl="0">
              <a:lnSpc>
                <a:spcPct val="2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31"/>
          <p:cNvSpPr/>
          <p:nvPr/>
        </p:nvSpPr>
        <p:spPr>
          <a:xfrm>
            <a:off x="0" y="-28242"/>
            <a:ext cx="12192000" cy="6886200"/>
          </a:xfrm>
          <a:prstGeom prst="rect">
            <a:avLst/>
          </a:prstGeom>
          <a:solidFill>
            <a:srgbClr val="9E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480" name="Google Shape;480;p31" descr="Picture 7"/>
          <p:cNvPicPr preferRelativeResize="0"/>
          <p:nvPr/>
        </p:nvPicPr>
        <p:blipFill rotWithShape="1">
          <a:blip r:embed="rId3">
            <a:alphaModFix/>
          </a:blip>
          <a:srcRect/>
          <a:stretch/>
        </p:blipFill>
        <p:spPr>
          <a:xfrm flipH="1">
            <a:off x="9345203" y="22220"/>
            <a:ext cx="2832470" cy="1949130"/>
          </a:xfrm>
          <a:prstGeom prst="rect">
            <a:avLst/>
          </a:prstGeom>
          <a:noFill/>
          <a:ln>
            <a:noFill/>
          </a:ln>
        </p:spPr>
      </p:pic>
      <p:sp>
        <p:nvSpPr>
          <p:cNvPr id="481" name="Google Shape;481;p31"/>
          <p:cNvSpPr txBox="1"/>
          <p:nvPr/>
        </p:nvSpPr>
        <p:spPr>
          <a:xfrm>
            <a:off x="1916100" y="2440689"/>
            <a:ext cx="8359800" cy="9234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fr-FR" sz="5400" b="1" i="0" u="none" strike="noStrike" cap="none">
                <a:solidFill>
                  <a:schemeClr val="lt1"/>
                </a:solidFill>
                <a:latin typeface="Calibri"/>
                <a:ea typeface="Calibri"/>
                <a:cs typeface="Calibri"/>
                <a:sym typeface="Calibri"/>
              </a:rPr>
              <a:t>Création d’un projet REACT</a:t>
            </a:r>
            <a:endParaRPr sz="5400" b="1" i="0" u="none" strike="noStrike" cap="none">
              <a:solidFill>
                <a:schemeClr val="lt1"/>
              </a:solidFill>
              <a:latin typeface="Calibri"/>
              <a:ea typeface="Calibri"/>
              <a:cs typeface="Calibri"/>
              <a:sym typeface="Calibri"/>
            </a:endParaRPr>
          </a:p>
        </p:txBody>
      </p:sp>
      <p:sp>
        <p:nvSpPr>
          <p:cNvPr id="482" name="Google Shape;482;p31"/>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pic>
        <p:nvPicPr>
          <p:cNvPr id="487" name="Google Shape;487;p32"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488" name="Google Shape;488;p32"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489" name="Google Shape;489;p32"/>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490" name="Google Shape;490;p32"/>
          <p:cNvSpPr txBox="1"/>
          <p:nvPr/>
        </p:nvSpPr>
        <p:spPr>
          <a:xfrm>
            <a:off x="691204" y="-213638"/>
            <a:ext cx="140208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1666"/>
              </a:lnSpc>
              <a:spcBef>
                <a:spcPts val="0"/>
              </a:spcBef>
              <a:spcAft>
                <a:spcPts val="0"/>
              </a:spcAft>
              <a:buClr>
                <a:schemeClr val="dk1"/>
              </a:buClr>
              <a:buSzPts val="3600"/>
              <a:buFont typeface="Arial"/>
              <a:buNone/>
            </a:pPr>
            <a:r>
              <a:rPr lang="fr-FR" sz="3600" b="1" i="0" u="none" strike="noStrike" cap="none">
                <a:solidFill>
                  <a:schemeClr val="dk1"/>
                </a:solidFill>
                <a:latin typeface="Calibri"/>
                <a:ea typeface="Calibri"/>
                <a:cs typeface="Calibri"/>
                <a:sym typeface="Calibri"/>
              </a:rPr>
              <a:t>Création d’un projet REACT (1/3)</a:t>
            </a:r>
            <a:endParaRPr sz="3600" b="1" i="0" u="none" strike="noStrike" cap="none">
              <a:solidFill>
                <a:schemeClr val="dk1"/>
              </a:solidFill>
              <a:latin typeface="Calibri"/>
              <a:ea typeface="Calibri"/>
              <a:cs typeface="Calibri"/>
              <a:sym typeface="Calibri"/>
            </a:endParaRPr>
          </a:p>
        </p:txBody>
      </p:sp>
      <p:sp>
        <p:nvSpPr>
          <p:cNvPr id="491" name="Google Shape;491;p32"/>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31</a:t>
            </a:fld>
            <a:endParaRPr/>
          </a:p>
        </p:txBody>
      </p:sp>
      <p:pic>
        <p:nvPicPr>
          <p:cNvPr id="492" name="Google Shape;492;p32"/>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493" name="Google Shape;493;p32"/>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32"/>
          <p:cNvSpPr txBox="1"/>
          <p:nvPr/>
        </p:nvSpPr>
        <p:spPr>
          <a:xfrm>
            <a:off x="9373221" y="2886798"/>
            <a:ext cx="1980600" cy="324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Create React App</a:t>
            </a:r>
            <a:endParaRPr sz="1400" b="1" i="0" u="none" strike="noStrike" cap="none">
              <a:solidFill>
                <a:srgbClr val="000000"/>
              </a:solidFill>
              <a:latin typeface="Arial"/>
              <a:ea typeface="Arial"/>
              <a:cs typeface="Arial"/>
              <a:sym typeface="Arial"/>
            </a:endParaRPr>
          </a:p>
        </p:txBody>
      </p:sp>
      <p:sp>
        <p:nvSpPr>
          <p:cNvPr id="495" name="Google Shape;495;p32"/>
          <p:cNvSpPr txBox="1"/>
          <p:nvPr/>
        </p:nvSpPr>
        <p:spPr>
          <a:xfrm>
            <a:off x="144544" y="778474"/>
            <a:ext cx="6637256" cy="74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1" i="0" u="none" strike="noStrike" cap="none">
                <a:solidFill>
                  <a:srgbClr val="000000"/>
                </a:solidFill>
                <a:latin typeface="Arial"/>
                <a:ea typeface="Arial"/>
                <a:cs typeface="Arial"/>
                <a:sym typeface="Arial"/>
              </a:rPr>
              <a:t>🡺 Create-React-App (CRA)</a:t>
            </a:r>
            <a:endParaRPr sz="2400" b="1" i="0" u="none" strike="noStrike" cap="none">
              <a:solidFill>
                <a:srgbClr val="000000"/>
              </a:solidFill>
              <a:latin typeface="Arial"/>
              <a:ea typeface="Arial"/>
              <a:cs typeface="Arial"/>
              <a:sym typeface="Arial"/>
            </a:endParaRPr>
          </a:p>
        </p:txBody>
      </p:sp>
      <p:pic>
        <p:nvPicPr>
          <p:cNvPr id="496" name="Google Shape;496;p32"/>
          <p:cNvPicPr preferRelativeResize="0"/>
          <p:nvPr/>
        </p:nvPicPr>
        <p:blipFill rotWithShape="1">
          <a:blip r:embed="rId7">
            <a:alphaModFix/>
          </a:blip>
          <a:srcRect/>
          <a:stretch/>
        </p:blipFill>
        <p:spPr>
          <a:xfrm>
            <a:off x="9269422" y="802138"/>
            <a:ext cx="2084399" cy="1950301"/>
          </a:xfrm>
          <a:prstGeom prst="rect">
            <a:avLst/>
          </a:prstGeom>
          <a:solidFill>
            <a:srgbClr val="ECECEC"/>
          </a:solidFill>
          <a:ln w="88900" cap="sq" cmpd="sng">
            <a:solidFill>
              <a:srgbClr val="800000"/>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497" name="Google Shape;497;p32"/>
          <p:cNvSpPr txBox="1"/>
          <p:nvPr/>
        </p:nvSpPr>
        <p:spPr>
          <a:xfrm>
            <a:off x="-1" y="1576029"/>
            <a:ext cx="9040500" cy="4879500"/>
          </a:xfrm>
          <a:prstGeom prst="rect">
            <a:avLst/>
          </a:prstGeom>
          <a:noFill/>
          <a:ln>
            <a:noFill/>
          </a:ln>
        </p:spPr>
        <p:txBody>
          <a:bodyPr spcFirstLastPara="1" wrap="square" lIns="91425" tIns="91425" rIns="91425" bIns="91425" anchor="t" anchorCtr="0">
            <a:spAutoFit/>
          </a:bodyPr>
          <a:lstStyle/>
          <a:p>
            <a:pPr marL="457200" marR="0" lvl="0" indent="-336550" algn="just" rtl="0">
              <a:lnSpc>
                <a:spcPct val="200000"/>
              </a:lnSpc>
              <a:spcBef>
                <a:spcPts val="0"/>
              </a:spcBef>
              <a:spcAft>
                <a:spcPts val="0"/>
              </a:spcAft>
              <a:buClr>
                <a:srgbClr val="000000"/>
              </a:buClr>
              <a:buSzPts val="1700"/>
              <a:buFont typeface="Noto Sans Symbols"/>
              <a:buChar char="❑"/>
            </a:pPr>
            <a:r>
              <a:rPr lang="fr-FR" sz="1800" b="0" i="0" u="none" strike="noStrike" cap="none">
                <a:solidFill>
                  <a:srgbClr val="000000"/>
                </a:solidFill>
                <a:latin typeface="Arial"/>
                <a:ea typeface="Arial"/>
                <a:cs typeface="Arial"/>
                <a:sym typeface="Arial"/>
              </a:rPr>
              <a:t>Create-React-App est un outil officiellement pris en charge de créer des applications React monopages. Il offre une configuration prête de construction d’un projet.</a:t>
            </a:r>
            <a:endParaRPr sz="1400" b="0" i="0" u="none" strike="noStrike" cap="none">
              <a:solidFill>
                <a:srgbClr val="000000"/>
              </a:solidFill>
              <a:latin typeface="Arial"/>
              <a:ea typeface="Arial"/>
              <a:cs typeface="Arial"/>
              <a:sym typeface="Arial"/>
            </a:endParaRPr>
          </a:p>
          <a:p>
            <a:pPr marL="457200" marR="0" lvl="0" indent="-336550" algn="just" rtl="0">
              <a:lnSpc>
                <a:spcPct val="200000"/>
              </a:lnSpc>
              <a:spcBef>
                <a:spcPts val="0"/>
              </a:spcBef>
              <a:spcAft>
                <a:spcPts val="0"/>
              </a:spcAft>
              <a:buClr>
                <a:srgbClr val="000000"/>
              </a:buClr>
              <a:buSzPts val="1700"/>
              <a:buFont typeface="Noto Sans Symbols"/>
              <a:buChar char="❑"/>
            </a:pPr>
            <a:r>
              <a:rPr lang="fr-FR" sz="1800" b="0" i="0" u="none" strike="noStrike" cap="none">
                <a:solidFill>
                  <a:srgbClr val="000000"/>
                </a:solidFill>
                <a:latin typeface="Arial"/>
                <a:ea typeface="Arial"/>
                <a:cs typeface="Arial"/>
                <a:sym typeface="Arial"/>
              </a:rPr>
              <a:t>Pour installer l’outil create-react-app :</a:t>
            </a:r>
            <a:endParaRPr sz="1400" b="0" i="0" u="none" strike="noStrike" cap="none">
              <a:solidFill>
                <a:srgbClr val="000000"/>
              </a:solidFill>
              <a:latin typeface="Arial"/>
              <a:ea typeface="Arial"/>
              <a:cs typeface="Arial"/>
              <a:sym typeface="Arial"/>
            </a:endParaRPr>
          </a:p>
          <a:p>
            <a:pPr marL="120650" marR="0" lvl="0" indent="0" algn="ctr" rtl="0">
              <a:lnSpc>
                <a:spcPct val="200000"/>
              </a:lnSpc>
              <a:spcBef>
                <a:spcPts val="0"/>
              </a:spcBef>
              <a:spcAft>
                <a:spcPts val="0"/>
              </a:spcAft>
              <a:buClr>
                <a:srgbClr val="000000"/>
              </a:buClr>
              <a:buSzPts val="1800"/>
              <a:buFont typeface="Arial"/>
              <a:buNone/>
            </a:pPr>
            <a:r>
              <a:rPr lang="fr-FR" sz="1800" b="1" i="0" u="none" strike="noStrike" cap="none">
                <a:solidFill>
                  <a:schemeClr val="dk1"/>
                </a:solidFill>
                <a:latin typeface="Arial"/>
                <a:ea typeface="Arial"/>
                <a:cs typeface="Arial"/>
                <a:sym typeface="Arial"/>
              </a:rPr>
              <a:t>npm install -g create-react-app</a:t>
            </a:r>
            <a:endParaRPr sz="1800" b="0" i="0" u="none" strike="noStrike" cap="none">
              <a:solidFill>
                <a:schemeClr val="dk1"/>
              </a:solidFill>
              <a:latin typeface="Arial"/>
              <a:ea typeface="Arial"/>
              <a:cs typeface="Arial"/>
              <a:sym typeface="Arial"/>
            </a:endParaRPr>
          </a:p>
          <a:p>
            <a:pPr marL="120650" marR="0" lvl="0" indent="0" algn="just" rtl="0">
              <a:lnSpc>
                <a:spcPct val="2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57200" marR="0" lvl="0" indent="-336550" algn="just" rtl="0">
              <a:lnSpc>
                <a:spcPct val="200000"/>
              </a:lnSpc>
              <a:spcBef>
                <a:spcPts val="0"/>
              </a:spcBef>
              <a:spcAft>
                <a:spcPts val="0"/>
              </a:spcAft>
              <a:buClr>
                <a:srgbClr val="000000"/>
              </a:buClr>
              <a:buSzPts val="1700"/>
              <a:buFont typeface="Noto Sans Symbols"/>
              <a:buChar char="❑"/>
            </a:pPr>
            <a:r>
              <a:rPr lang="fr-FR" sz="1800" b="0" i="0" u="none" strike="noStrike" cap="none">
                <a:solidFill>
                  <a:srgbClr val="000000"/>
                </a:solidFill>
                <a:latin typeface="Arial"/>
                <a:ea typeface="Arial"/>
                <a:cs typeface="Arial"/>
                <a:sym typeface="Arial"/>
              </a:rPr>
              <a:t>Vous n'avez pas besoin d'installer ou de configurer des outils comme webpack ou Babel. Ils sont préconfigurés.</a:t>
            </a:r>
            <a:endParaRPr sz="2150" b="0" i="0" u="none" strike="noStrike" cap="none">
              <a:solidFill>
                <a:srgbClr val="000000"/>
              </a:solidFill>
              <a:latin typeface="Arial"/>
              <a:ea typeface="Arial"/>
              <a:cs typeface="Arial"/>
              <a:sym typeface="Arial"/>
            </a:endParaRPr>
          </a:p>
          <a:p>
            <a:pPr marL="457200" marR="0" lvl="0" indent="-228600" algn="just" rtl="0">
              <a:lnSpc>
                <a:spcPct val="15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pic>
        <p:nvPicPr>
          <p:cNvPr id="502" name="Google Shape;502;p33"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503" name="Google Shape;503;p33"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504" name="Google Shape;504;p33"/>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505" name="Google Shape;505;p33"/>
          <p:cNvSpPr txBox="1"/>
          <p:nvPr/>
        </p:nvSpPr>
        <p:spPr>
          <a:xfrm>
            <a:off x="691204" y="-213638"/>
            <a:ext cx="140208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1666"/>
              </a:lnSpc>
              <a:spcBef>
                <a:spcPts val="0"/>
              </a:spcBef>
              <a:spcAft>
                <a:spcPts val="0"/>
              </a:spcAft>
              <a:buClr>
                <a:schemeClr val="dk1"/>
              </a:buClr>
              <a:buSzPts val="3600"/>
              <a:buFont typeface="Arial"/>
              <a:buNone/>
            </a:pPr>
            <a:r>
              <a:rPr lang="fr-FR" sz="3600" b="1" i="0" u="none" strike="noStrike" cap="none">
                <a:solidFill>
                  <a:schemeClr val="dk1"/>
                </a:solidFill>
                <a:latin typeface="Calibri"/>
                <a:ea typeface="Calibri"/>
                <a:cs typeface="Calibri"/>
                <a:sym typeface="Calibri"/>
              </a:rPr>
              <a:t>Création d’un projet REACT (2/3)</a:t>
            </a:r>
            <a:endParaRPr sz="3600" b="1" i="0" u="none" strike="noStrike" cap="none">
              <a:solidFill>
                <a:schemeClr val="dk1"/>
              </a:solidFill>
              <a:latin typeface="Calibri"/>
              <a:ea typeface="Calibri"/>
              <a:cs typeface="Calibri"/>
              <a:sym typeface="Calibri"/>
            </a:endParaRPr>
          </a:p>
        </p:txBody>
      </p:sp>
      <p:sp>
        <p:nvSpPr>
          <p:cNvPr id="506" name="Google Shape;506;p33"/>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32</a:t>
            </a:fld>
            <a:endParaRPr/>
          </a:p>
        </p:txBody>
      </p:sp>
      <p:pic>
        <p:nvPicPr>
          <p:cNvPr id="507" name="Google Shape;507;p33"/>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508" name="Google Shape;508;p33"/>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33"/>
          <p:cNvSpPr txBox="1"/>
          <p:nvPr/>
        </p:nvSpPr>
        <p:spPr>
          <a:xfrm>
            <a:off x="9373221" y="2886798"/>
            <a:ext cx="1980600" cy="324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Create React App</a:t>
            </a:r>
            <a:endParaRPr sz="1400" b="1" i="0" u="none" strike="noStrike" cap="none">
              <a:solidFill>
                <a:srgbClr val="000000"/>
              </a:solidFill>
              <a:latin typeface="Arial"/>
              <a:ea typeface="Arial"/>
              <a:cs typeface="Arial"/>
              <a:sym typeface="Arial"/>
            </a:endParaRPr>
          </a:p>
        </p:txBody>
      </p:sp>
      <p:sp>
        <p:nvSpPr>
          <p:cNvPr id="510" name="Google Shape;510;p33"/>
          <p:cNvSpPr txBox="1"/>
          <p:nvPr/>
        </p:nvSpPr>
        <p:spPr>
          <a:xfrm>
            <a:off x="144544" y="1600893"/>
            <a:ext cx="4383913" cy="47028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1" i="0" u="sng" strike="noStrike" cap="none">
                <a:solidFill>
                  <a:srgbClr val="C00000"/>
                </a:solidFill>
                <a:latin typeface="Arial"/>
                <a:ea typeface="Arial"/>
                <a:cs typeface="Arial"/>
                <a:sym typeface="Arial"/>
              </a:rPr>
              <a:t>Méthode1: utilisation de npx</a:t>
            </a:r>
            <a:endParaRPr sz="2400" b="1" i="0" u="sng" strike="noStrike" cap="none">
              <a:solidFill>
                <a:srgbClr val="C00000"/>
              </a:solidFill>
              <a:latin typeface="Arial"/>
              <a:ea typeface="Arial"/>
              <a:cs typeface="Arial"/>
              <a:sym typeface="Arial"/>
            </a:endParaRPr>
          </a:p>
        </p:txBody>
      </p:sp>
      <p:pic>
        <p:nvPicPr>
          <p:cNvPr id="511" name="Google Shape;511;p33"/>
          <p:cNvPicPr preferRelativeResize="0"/>
          <p:nvPr/>
        </p:nvPicPr>
        <p:blipFill rotWithShape="1">
          <a:blip r:embed="rId7">
            <a:alphaModFix/>
          </a:blip>
          <a:srcRect/>
          <a:stretch/>
        </p:blipFill>
        <p:spPr>
          <a:xfrm>
            <a:off x="9269422" y="802138"/>
            <a:ext cx="2084399" cy="1950301"/>
          </a:xfrm>
          <a:prstGeom prst="rect">
            <a:avLst/>
          </a:prstGeom>
          <a:solidFill>
            <a:srgbClr val="ECECEC"/>
          </a:solidFill>
          <a:ln w="88900" cap="sq" cmpd="sng">
            <a:solidFill>
              <a:srgbClr val="800000"/>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512" name="Google Shape;512;p33"/>
          <p:cNvSpPr txBox="1"/>
          <p:nvPr/>
        </p:nvSpPr>
        <p:spPr>
          <a:xfrm>
            <a:off x="296944" y="930874"/>
            <a:ext cx="6637256" cy="74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1" i="0" u="none" strike="noStrike" cap="none">
                <a:solidFill>
                  <a:srgbClr val="000000"/>
                </a:solidFill>
                <a:latin typeface="Arial"/>
                <a:ea typeface="Arial"/>
                <a:cs typeface="Arial"/>
                <a:sym typeface="Arial"/>
              </a:rPr>
              <a:t>🡺 Etapes de création d’un projet</a:t>
            </a:r>
            <a:endParaRPr sz="2400" b="1" i="0" u="none" strike="noStrike" cap="none">
              <a:solidFill>
                <a:srgbClr val="000000"/>
              </a:solidFill>
              <a:latin typeface="Arial"/>
              <a:ea typeface="Arial"/>
              <a:cs typeface="Arial"/>
              <a:sym typeface="Arial"/>
            </a:endParaRPr>
          </a:p>
        </p:txBody>
      </p:sp>
      <p:sp>
        <p:nvSpPr>
          <p:cNvPr id="513" name="Google Shape;513;p33"/>
          <p:cNvSpPr txBox="1"/>
          <p:nvPr/>
        </p:nvSpPr>
        <p:spPr>
          <a:xfrm>
            <a:off x="0" y="2039193"/>
            <a:ext cx="9144000" cy="2954625"/>
          </a:xfrm>
          <a:prstGeom prst="rect">
            <a:avLst/>
          </a:prstGeom>
          <a:noFill/>
          <a:ln>
            <a:noFill/>
          </a:ln>
        </p:spPr>
        <p:txBody>
          <a:bodyPr spcFirstLastPara="1" wrap="square" lIns="91425" tIns="91425" rIns="91425" bIns="91425" anchor="t" anchorCtr="0">
            <a:spAutoFit/>
          </a:bodyPr>
          <a:lstStyle/>
          <a:p>
            <a:pPr marL="457200" marR="0" lvl="0" indent="-381000" algn="l" rtl="0">
              <a:lnSpc>
                <a:spcPct val="250000"/>
              </a:lnSpc>
              <a:spcBef>
                <a:spcPts val="0"/>
              </a:spcBef>
              <a:spcAft>
                <a:spcPts val="0"/>
              </a:spcAft>
              <a:buClr>
                <a:schemeClr val="dk1"/>
              </a:buClr>
              <a:buSzPts val="2400"/>
              <a:buFont typeface="Arial"/>
              <a:buAutoNum type="arabicPeriod"/>
            </a:pPr>
            <a:r>
              <a:rPr lang="fr-FR" sz="2400" b="0" i="0" u="none" strike="noStrike" cap="none">
                <a:solidFill>
                  <a:schemeClr val="dk1"/>
                </a:solidFill>
                <a:latin typeface="Arial"/>
                <a:ea typeface="Arial"/>
                <a:cs typeface="Arial"/>
                <a:sym typeface="Arial"/>
              </a:rPr>
              <a:t>npx create-react-app my-app</a:t>
            </a:r>
            <a:endParaRPr sz="1400" b="0" i="0" u="none" strike="noStrike" cap="none">
              <a:solidFill>
                <a:schemeClr val="dk1"/>
              </a:solidFill>
              <a:latin typeface="Arial"/>
              <a:ea typeface="Arial"/>
              <a:cs typeface="Arial"/>
              <a:sym typeface="Arial"/>
            </a:endParaRPr>
          </a:p>
          <a:p>
            <a:pPr marL="457200" marR="0" lvl="0" indent="-381000" algn="l" rtl="0">
              <a:lnSpc>
                <a:spcPct val="250000"/>
              </a:lnSpc>
              <a:spcBef>
                <a:spcPts val="0"/>
              </a:spcBef>
              <a:spcAft>
                <a:spcPts val="0"/>
              </a:spcAft>
              <a:buClr>
                <a:schemeClr val="dk1"/>
              </a:buClr>
              <a:buSzPts val="2400"/>
              <a:buFont typeface="Arial"/>
              <a:buAutoNum type="arabicPeriod"/>
            </a:pPr>
            <a:r>
              <a:rPr lang="fr-FR" sz="2400" b="0" i="0" u="none" strike="noStrike" cap="none">
                <a:solidFill>
                  <a:schemeClr val="dk1"/>
                </a:solidFill>
                <a:latin typeface="Arial"/>
                <a:ea typeface="Arial"/>
                <a:cs typeface="Arial"/>
                <a:sym typeface="Arial"/>
              </a:rPr>
              <a:t>cd my-app</a:t>
            </a:r>
            <a:endParaRPr sz="1400" b="0" i="0" u="none" strike="noStrike" cap="none">
              <a:solidFill>
                <a:schemeClr val="dk1"/>
              </a:solidFill>
              <a:latin typeface="Arial"/>
              <a:ea typeface="Arial"/>
              <a:cs typeface="Arial"/>
              <a:sym typeface="Arial"/>
            </a:endParaRPr>
          </a:p>
          <a:p>
            <a:pPr marL="457200" marR="0" lvl="0" indent="-381000" algn="l" rtl="0">
              <a:lnSpc>
                <a:spcPct val="250000"/>
              </a:lnSpc>
              <a:spcBef>
                <a:spcPts val="0"/>
              </a:spcBef>
              <a:spcAft>
                <a:spcPts val="0"/>
              </a:spcAft>
              <a:buClr>
                <a:schemeClr val="dk1"/>
              </a:buClr>
              <a:buSzPts val="2400"/>
              <a:buFont typeface="Arial"/>
              <a:buAutoNum type="arabicPeriod"/>
            </a:pPr>
            <a:r>
              <a:rPr lang="fr-FR" sz="2400" b="0" i="0" u="none" strike="noStrike" cap="none">
                <a:solidFill>
                  <a:schemeClr val="dk1"/>
                </a:solidFill>
                <a:latin typeface="Arial"/>
                <a:ea typeface="Arial"/>
                <a:cs typeface="Arial"/>
                <a:sym typeface="Arial"/>
              </a:rPr>
              <a:t>npm start</a:t>
            </a:r>
            <a:endParaRPr sz="1400" b="0" i="0" u="none" strike="noStrike" cap="none">
              <a:solidFill>
                <a:schemeClr val="dk1"/>
              </a:solidFill>
              <a:latin typeface="Arial"/>
              <a:ea typeface="Arial"/>
              <a:cs typeface="Arial"/>
              <a:sym typeface="Arial"/>
            </a:endParaRPr>
          </a:p>
        </p:txBody>
      </p:sp>
      <p:pic>
        <p:nvPicPr>
          <p:cNvPr id="514" name="Google Shape;514;p33"/>
          <p:cNvPicPr preferRelativeResize="0"/>
          <p:nvPr/>
        </p:nvPicPr>
        <p:blipFill rotWithShape="1">
          <a:blip r:embed="rId8">
            <a:alphaModFix/>
          </a:blip>
          <a:srcRect/>
          <a:stretch/>
        </p:blipFill>
        <p:spPr>
          <a:xfrm>
            <a:off x="4389883" y="3429000"/>
            <a:ext cx="5441315" cy="277033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pic>
        <p:nvPicPr>
          <p:cNvPr id="519" name="Google Shape;519;p34"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520" name="Google Shape;520;p34"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521" name="Google Shape;521;p34"/>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522" name="Google Shape;522;p34"/>
          <p:cNvSpPr txBox="1"/>
          <p:nvPr/>
        </p:nvSpPr>
        <p:spPr>
          <a:xfrm>
            <a:off x="691204" y="-213638"/>
            <a:ext cx="140208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1666"/>
              </a:lnSpc>
              <a:spcBef>
                <a:spcPts val="0"/>
              </a:spcBef>
              <a:spcAft>
                <a:spcPts val="0"/>
              </a:spcAft>
              <a:buClr>
                <a:schemeClr val="dk1"/>
              </a:buClr>
              <a:buSzPts val="3600"/>
              <a:buFont typeface="Arial"/>
              <a:buNone/>
            </a:pPr>
            <a:r>
              <a:rPr lang="fr-FR" sz="3600" b="1" i="0" u="none" strike="noStrike" cap="none">
                <a:solidFill>
                  <a:schemeClr val="dk1"/>
                </a:solidFill>
                <a:latin typeface="Calibri"/>
                <a:ea typeface="Calibri"/>
                <a:cs typeface="Calibri"/>
                <a:sym typeface="Calibri"/>
              </a:rPr>
              <a:t>Création d’un projet REACT (3/3)</a:t>
            </a:r>
            <a:endParaRPr sz="3600" b="1" i="0" u="none" strike="noStrike" cap="none">
              <a:solidFill>
                <a:schemeClr val="dk1"/>
              </a:solidFill>
              <a:latin typeface="Calibri"/>
              <a:ea typeface="Calibri"/>
              <a:cs typeface="Calibri"/>
              <a:sym typeface="Calibri"/>
            </a:endParaRPr>
          </a:p>
        </p:txBody>
      </p:sp>
      <p:sp>
        <p:nvSpPr>
          <p:cNvPr id="523" name="Google Shape;523;p34"/>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33</a:t>
            </a:fld>
            <a:endParaRPr/>
          </a:p>
        </p:txBody>
      </p:sp>
      <p:pic>
        <p:nvPicPr>
          <p:cNvPr id="524" name="Google Shape;524;p34"/>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525" name="Google Shape;525;p34"/>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34"/>
          <p:cNvSpPr txBox="1"/>
          <p:nvPr/>
        </p:nvSpPr>
        <p:spPr>
          <a:xfrm>
            <a:off x="9373221" y="2886798"/>
            <a:ext cx="1980600" cy="324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fr-FR" sz="1400" b="1" i="0" u="none" strike="noStrike" cap="none">
                <a:solidFill>
                  <a:srgbClr val="000000"/>
                </a:solidFill>
                <a:latin typeface="Arial"/>
                <a:ea typeface="Arial"/>
                <a:cs typeface="Arial"/>
                <a:sym typeface="Arial"/>
              </a:rPr>
              <a:t>Create React App</a:t>
            </a:r>
            <a:endParaRPr sz="1400" b="1" i="0" u="none" strike="noStrike" cap="none">
              <a:solidFill>
                <a:srgbClr val="000000"/>
              </a:solidFill>
              <a:latin typeface="Arial"/>
              <a:ea typeface="Arial"/>
              <a:cs typeface="Arial"/>
              <a:sym typeface="Arial"/>
            </a:endParaRPr>
          </a:p>
        </p:txBody>
      </p:sp>
      <p:sp>
        <p:nvSpPr>
          <p:cNvPr id="527" name="Google Shape;527;p34"/>
          <p:cNvSpPr txBox="1"/>
          <p:nvPr/>
        </p:nvSpPr>
        <p:spPr>
          <a:xfrm>
            <a:off x="144544" y="1600893"/>
            <a:ext cx="5037056" cy="47028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1" i="0" u="sng" strike="noStrike" cap="none">
                <a:solidFill>
                  <a:srgbClr val="C00000"/>
                </a:solidFill>
                <a:latin typeface="Arial"/>
                <a:ea typeface="Arial"/>
                <a:cs typeface="Arial"/>
                <a:sym typeface="Arial"/>
              </a:rPr>
              <a:t>Méthode 2: utilisation de yarn</a:t>
            </a:r>
            <a:endParaRPr sz="2400" b="1" i="0" u="sng" strike="noStrike" cap="none">
              <a:solidFill>
                <a:srgbClr val="C00000"/>
              </a:solidFill>
              <a:latin typeface="Arial"/>
              <a:ea typeface="Arial"/>
              <a:cs typeface="Arial"/>
              <a:sym typeface="Arial"/>
            </a:endParaRPr>
          </a:p>
        </p:txBody>
      </p:sp>
      <p:pic>
        <p:nvPicPr>
          <p:cNvPr id="528" name="Google Shape;528;p34"/>
          <p:cNvPicPr preferRelativeResize="0"/>
          <p:nvPr/>
        </p:nvPicPr>
        <p:blipFill rotWithShape="1">
          <a:blip r:embed="rId7">
            <a:alphaModFix/>
          </a:blip>
          <a:srcRect/>
          <a:stretch/>
        </p:blipFill>
        <p:spPr>
          <a:xfrm>
            <a:off x="9269422" y="802138"/>
            <a:ext cx="2084399" cy="1950301"/>
          </a:xfrm>
          <a:prstGeom prst="rect">
            <a:avLst/>
          </a:prstGeom>
          <a:solidFill>
            <a:srgbClr val="ECECEC"/>
          </a:solidFill>
          <a:ln w="88900" cap="sq" cmpd="sng">
            <a:solidFill>
              <a:srgbClr val="800000"/>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529" name="Google Shape;529;p34"/>
          <p:cNvSpPr txBox="1"/>
          <p:nvPr/>
        </p:nvSpPr>
        <p:spPr>
          <a:xfrm>
            <a:off x="296944" y="930874"/>
            <a:ext cx="6637256" cy="74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1" i="0" u="none" strike="noStrike" cap="none">
                <a:solidFill>
                  <a:srgbClr val="000000"/>
                </a:solidFill>
                <a:latin typeface="Arial"/>
                <a:ea typeface="Arial"/>
                <a:cs typeface="Arial"/>
                <a:sym typeface="Arial"/>
              </a:rPr>
              <a:t>🡺 Etapes de création d’un projet</a:t>
            </a:r>
            <a:endParaRPr sz="2400" b="1" i="0" u="none" strike="noStrike" cap="none">
              <a:solidFill>
                <a:srgbClr val="000000"/>
              </a:solidFill>
              <a:latin typeface="Arial"/>
              <a:ea typeface="Arial"/>
              <a:cs typeface="Arial"/>
              <a:sym typeface="Arial"/>
            </a:endParaRPr>
          </a:p>
        </p:txBody>
      </p:sp>
      <p:sp>
        <p:nvSpPr>
          <p:cNvPr id="530" name="Google Shape;530;p34"/>
          <p:cNvSpPr txBox="1"/>
          <p:nvPr/>
        </p:nvSpPr>
        <p:spPr>
          <a:xfrm>
            <a:off x="0" y="2039193"/>
            <a:ext cx="9965100" cy="4801284"/>
          </a:xfrm>
          <a:prstGeom prst="rect">
            <a:avLst/>
          </a:prstGeom>
          <a:noFill/>
          <a:ln>
            <a:noFill/>
          </a:ln>
        </p:spPr>
        <p:txBody>
          <a:bodyPr spcFirstLastPara="1" wrap="square" lIns="91425" tIns="91425" rIns="91425" bIns="91425" anchor="t" anchorCtr="0">
            <a:spAutoFit/>
          </a:bodyPr>
          <a:lstStyle/>
          <a:p>
            <a:pPr marL="457200" marR="0" lvl="0" indent="-381000" algn="l" rtl="0">
              <a:lnSpc>
                <a:spcPct val="250000"/>
              </a:lnSpc>
              <a:spcBef>
                <a:spcPts val="0"/>
              </a:spcBef>
              <a:spcAft>
                <a:spcPts val="0"/>
              </a:spcAft>
              <a:buClr>
                <a:schemeClr val="dk1"/>
              </a:buClr>
              <a:buSzPts val="2400"/>
              <a:buFont typeface="Arial"/>
              <a:buAutoNum type="arabicPeriod"/>
            </a:pPr>
            <a:r>
              <a:rPr lang="fr-FR" sz="2400" b="0" i="0" u="none" strike="noStrike" cap="none">
                <a:solidFill>
                  <a:schemeClr val="dk1"/>
                </a:solidFill>
                <a:latin typeface="Arial"/>
                <a:ea typeface="Arial"/>
                <a:cs typeface="Arial"/>
                <a:sym typeface="Arial"/>
              </a:rPr>
              <a:t>Installer yarn:</a:t>
            </a:r>
            <a:endParaRPr sz="1400" b="0" i="0" u="none" strike="noStrike" cap="none">
              <a:solidFill>
                <a:srgbClr val="000000"/>
              </a:solidFill>
              <a:latin typeface="Arial"/>
              <a:ea typeface="Arial"/>
              <a:cs typeface="Arial"/>
              <a:sym typeface="Arial"/>
            </a:endParaRPr>
          </a:p>
          <a:p>
            <a:pPr marL="76200" marR="0" lvl="0" indent="0" algn="ctr" rtl="0">
              <a:lnSpc>
                <a:spcPct val="250000"/>
              </a:lnSpc>
              <a:spcBef>
                <a:spcPts val="0"/>
              </a:spcBef>
              <a:spcAft>
                <a:spcPts val="0"/>
              </a:spcAft>
              <a:buClr>
                <a:srgbClr val="000000"/>
              </a:buClr>
              <a:buSzPts val="2400"/>
              <a:buFont typeface="Arial"/>
              <a:buNone/>
            </a:pPr>
            <a:r>
              <a:rPr lang="fr-FR" sz="2400" b="1" i="0" u="none" strike="noStrike" cap="none">
                <a:solidFill>
                  <a:schemeClr val="dk1"/>
                </a:solidFill>
                <a:latin typeface="Arial"/>
                <a:ea typeface="Arial"/>
                <a:cs typeface="Arial"/>
                <a:sym typeface="Arial"/>
              </a:rPr>
              <a:t>npm install --global yarn</a:t>
            </a:r>
            <a:endParaRPr sz="2400" b="1" i="0" u="none" strike="noStrike" cap="none">
              <a:solidFill>
                <a:schemeClr val="dk1"/>
              </a:solidFill>
              <a:latin typeface="Arial"/>
              <a:ea typeface="Arial"/>
              <a:cs typeface="Arial"/>
              <a:sym typeface="Arial"/>
            </a:endParaRPr>
          </a:p>
          <a:p>
            <a:pPr marL="457200" marR="0" lvl="0" indent="-381000" algn="l" rtl="0">
              <a:lnSpc>
                <a:spcPct val="250000"/>
              </a:lnSpc>
              <a:spcBef>
                <a:spcPts val="0"/>
              </a:spcBef>
              <a:spcAft>
                <a:spcPts val="0"/>
              </a:spcAft>
              <a:buClr>
                <a:schemeClr val="dk1"/>
              </a:buClr>
              <a:buSzPts val="2400"/>
              <a:buFont typeface="Arial"/>
              <a:buAutoNum type="arabicPeriod"/>
            </a:pPr>
            <a:r>
              <a:rPr lang="fr-FR" sz="2400" b="0" i="0" u="none" strike="noStrike" cap="none">
                <a:solidFill>
                  <a:schemeClr val="dk1"/>
                </a:solidFill>
                <a:latin typeface="Arial"/>
                <a:ea typeface="Arial"/>
                <a:cs typeface="Arial"/>
                <a:sym typeface="Arial"/>
              </a:rPr>
              <a:t>yarn create react-app my-app</a:t>
            </a:r>
            <a:endParaRPr sz="1400" b="0" i="0" u="none" strike="noStrike" cap="none">
              <a:solidFill>
                <a:srgbClr val="000000"/>
              </a:solidFill>
              <a:latin typeface="Arial"/>
              <a:ea typeface="Arial"/>
              <a:cs typeface="Arial"/>
              <a:sym typeface="Arial"/>
            </a:endParaRPr>
          </a:p>
          <a:p>
            <a:pPr marL="457200" marR="0" lvl="0" indent="-381000" algn="l" rtl="0">
              <a:lnSpc>
                <a:spcPct val="250000"/>
              </a:lnSpc>
              <a:spcBef>
                <a:spcPts val="0"/>
              </a:spcBef>
              <a:spcAft>
                <a:spcPts val="0"/>
              </a:spcAft>
              <a:buClr>
                <a:schemeClr val="dk1"/>
              </a:buClr>
              <a:buSzPts val="2400"/>
              <a:buFont typeface="Arial"/>
              <a:buAutoNum type="arabicPeriod"/>
            </a:pPr>
            <a:r>
              <a:rPr lang="fr-FR" sz="2400" b="0" i="0" u="none" strike="noStrike" cap="none">
                <a:solidFill>
                  <a:schemeClr val="dk1"/>
                </a:solidFill>
                <a:latin typeface="Arial"/>
                <a:ea typeface="Arial"/>
                <a:cs typeface="Arial"/>
                <a:sym typeface="Arial"/>
              </a:rPr>
              <a:t>cd my-app</a:t>
            </a:r>
            <a:endParaRPr sz="1400" b="0" i="0" u="none" strike="noStrike" cap="none">
              <a:solidFill>
                <a:schemeClr val="dk1"/>
              </a:solidFill>
              <a:latin typeface="Arial"/>
              <a:ea typeface="Arial"/>
              <a:cs typeface="Arial"/>
              <a:sym typeface="Arial"/>
            </a:endParaRPr>
          </a:p>
          <a:p>
            <a:pPr marL="457200" marR="0" lvl="0" indent="-381000" algn="l" rtl="0">
              <a:lnSpc>
                <a:spcPct val="250000"/>
              </a:lnSpc>
              <a:spcBef>
                <a:spcPts val="0"/>
              </a:spcBef>
              <a:spcAft>
                <a:spcPts val="0"/>
              </a:spcAft>
              <a:buClr>
                <a:schemeClr val="dk1"/>
              </a:buClr>
              <a:buSzPts val="2400"/>
              <a:buFont typeface="Arial"/>
              <a:buAutoNum type="arabicPeriod"/>
            </a:pPr>
            <a:r>
              <a:rPr lang="fr-FR" sz="2400" b="0" i="0" u="none" strike="noStrike" cap="none">
                <a:solidFill>
                  <a:schemeClr val="dk1"/>
                </a:solidFill>
                <a:latin typeface="Arial"/>
                <a:ea typeface="Arial"/>
                <a:cs typeface="Arial"/>
                <a:sym typeface="Arial"/>
              </a:rPr>
              <a:t>yarn start</a:t>
            </a:r>
            <a:endParaRPr sz="1400" b="0" i="0" u="none" strike="noStrike" cap="none">
              <a:solidFill>
                <a:schemeClr val="dk1"/>
              </a:solidFill>
              <a:latin typeface="Arial"/>
              <a:ea typeface="Arial"/>
              <a:cs typeface="Arial"/>
              <a:sym typeface="Arial"/>
            </a:endParaRPr>
          </a:p>
        </p:txBody>
      </p:sp>
      <p:pic>
        <p:nvPicPr>
          <p:cNvPr id="531" name="Google Shape;531;p34"/>
          <p:cNvPicPr preferRelativeResize="0"/>
          <p:nvPr/>
        </p:nvPicPr>
        <p:blipFill rotWithShape="1">
          <a:blip r:embed="rId8">
            <a:alphaModFix/>
          </a:blip>
          <a:srcRect/>
          <a:stretch/>
        </p:blipFill>
        <p:spPr>
          <a:xfrm>
            <a:off x="5568102" y="4658294"/>
            <a:ext cx="3701320" cy="18844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39"/>
          <p:cNvSpPr/>
          <p:nvPr/>
        </p:nvSpPr>
        <p:spPr>
          <a:xfrm>
            <a:off x="0" y="-28242"/>
            <a:ext cx="12192000" cy="6886200"/>
          </a:xfrm>
          <a:prstGeom prst="rect">
            <a:avLst/>
          </a:prstGeom>
          <a:solidFill>
            <a:srgbClr val="9E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537" name="Google Shape;537;p39" descr="Picture 7"/>
          <p:cNvPicPr preferRelativeResize="0"/>
          <p:nvPr/>
        </p:nvPicPr>
        <p:blipFill rotWithShape="1">
          <a:blip r:embed="rId3">
            <a:alphaModFix/>
          </a:blip>
          <a:srcRect/>
          <a:stretch/>
        </p:blipFill>
        <p:spPr>
          <a:xfrm flipH="1">
            <a:off x="9345203" y="22220"/>
            <a:ext cx="2832470" cy="1949130"/>
          </a:xfrm>
          <a:prstGeom prst="rect">
            <a:avLst/>
          </a:prstGeom>
          <a:noFill/>
          <a:ln>
            <a:noFill/>
          </a:ln>
        </p:spPr>
      </p:pic>
      <p:sp>
        <p:nvSpPr>
          <p:cNvPr id="538" name="Google Shape;538;p39"/>
          <p:cNvSpPr txBox="1"/>
          <p:nvPr/>
        </p:nvSpPr>
        <p:spPr>
          <a:xfrm>
            <a:off x="1982977" y="2851625"/>
            <a:ext cx="8359800" cy="1475100"/>
          </a:xfrm>
          <a:prstGeom prst="rect">
            <a:avLst/>
          </a:prstGeom>
          <a:noFill/>
          <a:ln>
            <a:noFill/>
          </a:ln>
        </p:spPr>
        <p:txBody>
          <a:bodyPr spcFirstLastPara="1" wrap="square" lIns="45700" tIns="45700" rIns="45700" bIns="45700" anchor="ctr" anchorCtr="0">
            <a:spAutoFit/>
          </a:bodyPr>
          <a:lstStyle/>
          <a:p>
            <a:pPr marL="0" marR="0" lvl="0" indent="0" algn="ctr" rtl="0">
              <a:lnSpc>
                <a:spcPct val="91666"/>
              </a:lnSpc>
              <a:spcBef>
                <a:spcPts val="0"/>
              </a:spcBef>
              <a:spcAft>
                <a:spcPts val="0"/>
              </a:spcAft>
              <a:buClr>
                <a:schemeClr val="dk1"/>
              </a:buClr>
              <a:buSzPts val="3800"/>
              <a:buFont typeface="Arial"/>
              <a:buNone/>
            </a:pPr>
            <a:r>
              <a:rPr lang="fr-FR" sz="3800" b="1" i="0" u="none" strike="noStrike" cap="none">
                <a:solidFill>
                  <a:schemeClr val="lt1"/>
                </a:solidFill>
                <a:latin typeface="Calibri"/>
                <a:ea typeface="Calibri"/>
                <a:cs typeface="Calibri"/>
                <a:sym typeface="Calibri"/>
              </a:rPr>
              <a:t>Atelier 0 :</a:t>
            </a:r>
            <a:endParaRPr sz="3800" b="1" i="0" u="none" strike="noStrike" cap="none">
              <a:solidFill>
                <a:schemeClr val="lt1"/>
              </a:solidFill>
              <a:latin typeface="Calibri"/>
              <a:ea typeface="Calibri"/>
              <a:cs typeface="Calibri"/>
              <a:sym typeface="Calibri"/>
            </a:endParaRPr>
          </a:p>
          <a:p>
            <a:pPr marL="0" marR="0" lvl="0" indent="0" algn="ctr" rtl="0">
              <a:lnSpc>
                <a:spcPct val="91666"/>
              </a:lnSpc>
              <a:spcBef>
                <a:spcPts val="0"/>
              </a:spcBef>
              <a:spcAft>
                <a:spcPts val="0"/>
              </a:spcAft>
              <a:buClr>
                <a:schemeClr val="dk1"/>
              </a:buClr>
              <a:buSzPts val="3000"/>
              <a:buFont typeface="Arial"/>
              <a:buNone/>
            </a:pPr>
            <a:r>
              <a:rPr lang="fr-FR" sz="3000" b="1" i="1" u="none" strike="noStrike" cap="none">
                <a:solidFill>
                  <a:srgbClr val="FFFFFF"/>
                </a:solidFill>
                <a:latin typeface="Arial"/>
                <a:ea typeface="Arial"/>
                <a:cs typeface="Arial"/>
                <a:sym typeface="Arial"/>
              </a:rPr>
              <a:t>Installation et configuration d’une application React </a:t>
            </a:r>
            <a:endParaRPr sz="3000" b="1" i="1" u="none" strike="noStrike" cap="none">
              <a:solidFill>
                <a:schemeClr val="lt1"/>
              </a:solidFill>
              <a:latin typeface="Calibri"/>
              <a:ea typeface="Calibri"/>
              <a:cs typeface="Calibri"/>
              <a:sym typeface="Calibri"/>
            </a:endParaRPr>
          </a:p>
        </p:txBody>
      </p:sp>
      <p:sp>
        <p:nvSpPr>
          <p:cNvPr id="539" name="Google Shape;539;p39"/>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0"/>
          <p:cNvSpPr/>
          <p:nvPr/>
        </p:nvSpPr>
        <p:spPr>
          <a:xfrm>
            <a:off x="0" y="-28242"/>
            <a:ext cx="12192000" cy="6886200"/>
          </a:xfrm>
          <a:prstGeom prst="rect">
            <a:avLst/>
          </a:prstGeom>
          <a:solidFill>
            <a:srgbClr val="9E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545" name="Google Shape;545;p40" descr="Picture 7"/>
          <p:cNvPicPr preferRelativeResize="0"/>
          <p:nvPr/>
        </p:nvPicPr>
        <p:blipFill rotWithShape="1">
          <a:blip r:embed="rId3">
            <a:alphaModFix/>
          </a:blip>
          <a:srcRect/>
          <a:stretch/>
        </p:blipFill>
        <p:spPr>
          <a:xfrm flipH="1">
            <a:off x="9345203" y="22220"/>
            <a:ext cx="2832470" cy="1949130"/>
          </a:xfrm>
          <a:prstGeom prst="rect">
            <a:avLst/>
          </a:prstGeom>
          <a:noFill/>
          <a:ln>
            <a:noFill/>
          </a:ln>
        </p:spPr>
      </p:pic>
      <p:sp>
        <p:nvSpPr>
          <p:cNvPr id="546" name="Google Shape;546;p40"/>
          <p:cNvSpPr txBox="1"/>
          <p:nvPr/>
        </p:nvSpPr>
        <p:spPr>
          <a:xfrm>
            <a:off x="1916092" y="2793608"/>
            <a:ext cx="8359800" cy="854100"/>
          </a:xfrm>
          <a:prstGeom prst="rect">
            <a:avLst/>
          </a:prstGeom>
          <a:noFill/>
          <a:ln>
            <a:noFill/>
          </a:ln>
        </p:spPr>
        <p:txBody>
          <a:bodyPr spcFirstLastPara="1" wrap="square" lIns="45700" tIns="45700" rIns="45700" bIns="45700" anchor="ctr" anchorCtr="0">
            <a:spAutoFit/>
          </a:bodyPr>
          <a:lstStyle/>
          <a:p>
            <a:pPr marL="0" marR="0" lvl="0" indent="0" algn="l" rtl="0">
              <a:lnSpc>
                <a:spcPct val="91666"/>
              </a:lnSpc>
              <a:spcBef>
                <a:spcPts val="0"/>
              </a:spcBef>
              <a:spcAft>
                <a:spcPts val="0"/>
              </a:spcAft>
              <a:buClr>
                <a:schemeClr val="dk1"/>
              </a:buClr>
              <a:buSzPts val="5400"/>
              <a:buFont typeface="Arial"/>
              <a:buNone/>
            </a:pPr>
            <a:r>
              <a:rPr lang="fr-FR" sz="5400" b="1" i="0" u="none" strike="noStrike" cap="none">
                <a:solidFill>
                  <a:schemeClr val="lt1"/>
                </a:solidFill>
                <a:latin typeface="Calibri"/>
                <a:ea typeface="Calibri"/>
                <a:cs typeface="Calibri"/>
                <a:sym typeface="Calibri"/>
              </a:rPr>
              <a:t>Structure d’un projet React</a:t>
            </a:r>
            <a:endParaRPr sz="5400" b="1" i="0" u="none" strike="noStrike" cap="none">
              <a:solidFill>
                <a:schemeClr val="lt1"/>
              </a:solidFill>
              <a:latin typeface="Calibri"/>
              <a:ea typeface="Calibri"/>
              <a:cs typeface="Calibri"/>
              <a:sym typeface="Calibri"/>
            </a:endParaRPr>
          </a:p>
        </p:txBody>
      </p:sp>
      <p:sp>
        <p:nvSpPr>
          <p:cNvPr id="547" name="Google Shape;547;p40"/>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pic>
        <p:nvPicPr>
          <p:cNvPr id="552" name="Google Shape;552;p41"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553" name="Google Shape;553;p41"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554" name="Google Shape;554;p41"/>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555" name="Google Shape;555;p41"/>
          <p:cNvSpPr txBox="1"/>
          <p:nvPr/>
        </p:nvSpPr>
        <p:spPr>
          <a:xfrm>
            <a:off x="571461" y="-285776"/>
            <a:ext cx="140208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a:buNone/>
            </a:pPr>
            <a:r>
              <a:rPr lang="fr-FR" sz="3600" b="1" i="0" u="none" strike="noStrike" cap="none">
                <a:solidFill>
                  <a:schemeClr val="dk1"/>
                </a:solidFill>
                <a:latin typeface="Arial"/>
                <a:ea typeface="Arial"/>
                <a:cs typeface="Arial"/>
                <a:sym typeface="Arial"/>
              </a:rPr>
              <a:t>Structure d’un projet React  (1/4)</a:t>
            </a:r>
            <a:endParaRPr sz="1400" b="0" i="0" u="none" strike="noStrike" cap="none">
              <a:solidFill>
                <a:srgbClr val="000000"/>
              </a:solidFill>
              <a:latin typeface="Arial"/>
              <a:ea typeface="Arial"/>
              <a:cs typeface="Arial"/>
              <a:sym typeface="Arial"/>
            </a:endParaRPr>
          </a:p>
        </p:txBody>
      </p:sp>
      <p:sp>
        <p:nvSpPr>
          <p:cNvPr id="556" name="Google Shape;556;p41"/>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36</a:t>
            </a:fld>
            <a:endParaRPr/>
          </a:p>
        </p:txBody>
      </p:sp>
      <p:pic>
        <p:nvPicPr>
          <p:cNvPr id="557" name="Google Shape;557;p41"/>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558" name="Google Shape;558;p41"/>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1"/>
          <p:cNvSpPr txBox="1"/>
          <p:nvPr/>
        </p:nvSpPr>
        <p:spPr>
          <a:xfrm>
            <a:off x="3260875" y="684279"/>
            <a:ext cx="8488102" cy="535527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800"/>
              <a:buFont typeface="Noto Sans Symbols"/>
              <a:buChar char="❑"/>
            </a:pPr>
            <a:r>
              <a:rPr lang="fr-FR" sz="1800" b="1" i="0" u="none" strike="noStrike" cap="none">
                <a:solidFill>
                  <a:schemeClr val="dk1"/>
                </a:solidFill>
                <a:latin typeface="Arial"/>
                <a:ea typeface="Arial"/>
                <a:cs typeface="Arial"/>
                <a:sym typeface="Arial"/>
              </a:rPr>
              <a:t>nodes_modules : </a:t>
            </a:r>
            <a:r>
              <a:rPr lang="fr-FR" sz="1800" b="0" i="0" u="none" strike="noStrike" cap="none">
                <a:solidFill>
                  <a:schemeClr val="dk1"/>
                </a:solidFill>
                <a:latin typeface="Arial"/>
                <a:ea typeface="Arial"/>
                <a:cs typeface="Arial"/>
                <a:sym typeface="Arial"/>
              </a:rPr>
              <a:t>Toutes les bibliothèques Java Script externes utilisées par l’application</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fr-FR" sz="1800" b="1" i="0" u="none" strike="noStrike" cap="none">
                <a:solidFill>
                  <a:schemeClr val="dk1"/>
                </a:solidFill>
                <a:latin typeface="Arial"/>
                <a:ea typeface="Arial"/>
                <a:cs typeface="Arial"/>
                <a:sym typeface="Arial"/>
              </a:rPr>
              <a:t>Dossier public</a:t>
            </a:r>
            <a:r>
              <a:rPr lang="fr-FR" sz="1800" b="0" i="0" u="none" strike="noStrike" cap="none">
                <a:solidFill>
                  <a:schemeClr val="dk1"/>
                </a:solidFill>
                <a:latin typeface="Arial"/>
                <a:ea typeface="Arial"/>
                <a:cs typeface="Arial"/>
                <a:sym typeface="Arial"/>
              </a:rPr>
              <a:t> : Contient les fichiers publics du projet</a:t>
            </a:r>
            <a:endParaRPr sz="18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Index.js sera le point d'entrée de notre application</a:t>
            </a:r>
            <a:endParaRPr sz="1800" b="0" i="0" u="none" strike="noStrike" cap="none">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fr-FR" sz="1800" b="1" i="0" u="none" strike="noStrike" cap="none">
                <a:solidFill>
                  <a:schemeClr val="dk1"/>
                </a:solidFill>
                <a:latin typeface="Arial"/>
                <a:ea typeface="Arial"/>
                <a:cs typeface="Arial"/>
                <a:sym typeface="Arial"/>
              </a:rPr>
              <a:t>Dossier src</a:t>
            </a:r>
            <a:r>
              <a:rPr lang="fr-FR" sz="1800" b="0" i="0" u="none" strike="noStrike" cap="none">
                <a:solidFill>
                  <a:schemeClr val="dk1"/>
                </a:solidFill>
                <a:latin typeface="Arial"/>
                <a:ea typeface="Arial"/>
                <a:cs typeface="Arial"/>
                <a:sym typeface="Arial"/>
              </a:rPr>
              <a:t> : Contient tout le code de notre application</a:t>
            </a:r>
            <a:endParaRPr sz="1400" b="0" i="0" u="none" strike="noStrike" cap="none">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fr-FR" sz="1800" b="1" i="0" u="none" strike="noStrike" cap="none">
                <a:solidFill>
                  <a:schemeClr val="dk1"/>
                </a:solidFill>
                <a:latin typeface="Arial"/>
                <a:ea typeface="Arial"/>
                <a:cs typeface="Arial"/>
                <a:sym typeface="Arial"/>
              </a:rPr>
              <a:t>Index.js</a:t>
            </a:r>
            <a:r>
              <a:rPr lang="fr-FR" sz="1800" b="0" i="0" u="none" strike="noStrike" cap="none">
                <a:solidFill>
                  <a:schemeClr val="dk1"/>
                </a:solidFill>
                <a:latin typeface="Arial"/>
                <a:ea typeface="Arial"/>
                <a:cs typeface="Arial"/>
                <a:sym typeface="Arial"/>
              </a:rPr>
              <a:t> :est le point d'entrée des tous les scripts react</a:t>
            </a:r>
            <a:endParaRPr sz="1400" b="0" i="0" u="none" strike="noStrike" cap="none">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fr-FR" sz="1800" b="1" i="0" u="none" strike="noStrike" cap="none">
                <a:solidFill>
                  <a:schemeClr val="dk1"/>
                </a:solidFill>
                <a:latin typeface="Arial"/>
                <a:ea typeface="Arial"/>
                <a:cs typeface="Arial"/>
                <a:sym typeface="Arial"/>
              </a:rPr>
              <a:t>setupTests.js</a:t>
            </a:r>
            <a:r>
              <a:rPr lang="fr-FR" sz="1800" b="0" i="0" u="none" strike="noStrike" cap="none">
                <a:solidFill>
                  <a:schemeClr val="dk1"/>
                </a:solidFill>
                <a:latin typeface="Arial"/>
                <a:ea typeface="Arial"/>
                <a:cs typeface="Arial"/>
                <a:sym typeface="Arial"/>
              </a:rPr>
              <a:t>: est le fichier pour configurer nos environnements de test unitaires/e2e</a:t>
            </a:r>
            <a:endParaRPr sz="1400" b="0" i="0" u="none" strike="noStrike" cap="none">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fr-FR" sz="1800" b="1" i="0" u="none" strike="noStrike" cap="none">
                <a:solidFill>
                  <a:schemeClr val="dk1"/>
                </a:solidFill>
                <a:latin typeface="Arial"/>
                <a:ea typeface="Arial"/>
                <a:cs typeface="Arial"/>
                <a:sym typeface="Arial"/>
              </a:rPr>
              <a:t>App.js:</a:t>
            </a:r>
            <a:r>
              <a:rPr lang="fr-FR" sz="1800" b="0" i="0" u="none" strike="noStrike" cap="none">
                <a:solidFill>
                  <a:schemeClr val="dk1"/>
                </a:solidFill>
                <a:latin typeface="Arial"/>
                <a:ea typeface="Arial"/>
                <a:cs typeface="Arial"/>
                <a:sym typeface="Arial"/>
              </a:rPr>
              <a:t> est le premier composant créé automatiquement par  CRA</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800"/>
              <a:buFont typeface="Noto Sans Symbols"/>
              <a:buChar char="❑"/>
            </a:pPr>
            <a:r>
              <a:rPr lang="fr-FR" sz="1800" b="1" i="0" u="none" strike="noStrike" cap="none">
                <a:solidFill>
                  <a:schemeClr val="dk1"/>
                </a:solidFill>
                <a:latin typeface="Arial"/>
                <a:ea typeface="Arial"/>
                <a:cs typeface="Arial"/>
                <a:sym typeface="Arial"/>
              </a:rPr>
              <a:t>package.json : </a:t>
            </a:r>
            <a:r>
              <a:rPr lang="fr-FR" sz="1800" b="0" i="0" u="none" strike="noStrike" cap="none">
                <a:solidFill>
                  <a:srgbClr val="000000"/>
                </a:solidFill>
                <a:latin typeface="Arial"/>
                <a:ea typeface="Arial"/>
                <a:cs typeface="Arial"/>
                <a:sym typeface="Arial"/>
              </a:rPr>
              <a:t>est le fichier de configuration qui contient les métadonnées du projet (titre, version, …) ainsi que toutes les dépendances  nécessaires afin de pouvoir créer et exécuter une application React.</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rgbClr val="000000"/>
              </a:buClr>
              <a:buSzPts val="1800"/>
              <a:buFont typeface="Noto Sans Symbols"/>
              <a:buNone/>
            </a:pPr>
            <a:endParaRPr sz="1800" b="0" i="0" u="none" strike="noStrike" cap="none">
              <a:solidFill>
                <a:schemeClr val="dk1"/>
              </a:solidFill>
              <a:latin typeface="Arial"/>
              <a:ea typeface="Arial"/>
              <a:cs typeface="Arial"/>
              <a:sym typeface="Arial"/>
            </a:endParaRPr>
          </a:p>
        </p:txBody>
      </p:sp>
      <p:pic>
        <p:nvPicPr>
          <p:cNvPr id="560" name="Google Shape;560;p41"/>
          <p:cNvPicPr preferRelativeResize="0"/>
          <p:nvPr/>
        </p:nvPicPr>
        <p:blipFill rotWithShape="1">
          <a:blip r:embed="rId7">
            <a:alphaModFix/>
          </a:blip>
          <a:srcRect/>
          <a:stretch/>
        </p:blipFill>
        <p:spPr>
          <a:xfrm>
            <a:off x="130629" y="684279"/>
            <a:ext cx="3087098" cy="595477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pic>
        <p:nvPicPr>
          <p:cNvPr id="565" name="Google Shape;565;p42"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566" name="Google Shape;566;p42"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sp>
        <p:nvSpPr>
          <p:cNvPr id="567" name="Google Shape;567;p42"/>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37</a:t>
            </a:fld>
            <a:endParaRPr/>
          </a:p>
        </p:txBody>
      </p:sp>
      <p:pic>
        <p:nvPicPr>
          <p:cNvPr id="568" name="Google Shape;568;p42"/>
          <p:cNvPicPr preferRelativeResize="0"/>
          <p:nvPr/>
        </p:nvPicPr>
        <p:blipFill rotWithShape="1">
          <a:blip r:embed="rId5">
            <a:alphaModFix/>
          </a:blip>
          <a:srcRect/>
          <a:stretch/>
        </p:blipFill>
        <p:spPr>
          <a:xfrm>
            <a:off x="9965100" y="6283412"/>
            <a:ext cx="1087675" cy="394000"/>
          </a:xfrm>
          <a:prstGeom prst="rect">
            <a:avLst/>
          </a:prstGeom>
          <a:noFill/>
          <a:ln>
            <a:noFill/>
          </a:ln>
        </p:spPr>
      </p:pic>
      <p:sp>
        <p:nvSpPr>
          <p:cNvPr id="569" name="Google Shape;569;p42"/>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70" name="Google Shape;570;p42"/>
          <p:cNvPicPr preferRelativeResize="0"/>
          <p:nvPr/>
        </p:nvPicPr>
        <p:blipFill rotWithShape="1">
          <a:blip r:embed="rId6">
            <a:alphaModFix/>
          </a:blip>
          <a:srcRect/>
          <a:stretch/>
        </p:blipFill>
        <p:spPr>
          <a:xfrm>
            <a:off x="0" y="142853"/>
            <a:ext cx="780427" cy="579781"/>
          </a:xfrm>
          <a:prstGeom prst="rect">
            <a:avLst/>
          </a:prstGeom>
          <a:noFill/>
          <a:ln>
            <a:noFill/>
          </a:ln>
        </p:spPr>
      </p:pic>
      <p:sp>
        <p:nvSpPr>
          <p:cNvPr id="571" name="Google Shape;571;p42"/>
          <p:cNvSpPr txBox="1"/>
          <p:nvPr/>
        </p:nvSpPr>
        <p:spPr>
          <a:xfrm>
            <a:off x="571461" y="-126282"/>
            <a:ext cx="7222204" cy="1008410"/>
          </a:xfrm>
          <a:prstGeom prst="rect">
            <a:avLst/>
          </a:prstGeom>
          <a:noFill/>
          <a:ln>
            <a:noFill/>
          </a:ln>
        </p:spPr>
        <p:txBody>
          <a:bodyPr spcFirstLastPara="1" wrap="square" lIns="91425" tIns="45700" rIns="91425" bIns="45700" anchor="ctr" anchorCtr="0">
            <a:normAutofit fontScale="92500"/>
          </a:bodyPr>
          <a:lstStyle/>
          <a:p>
            <a:pPr marL="0" marR="0" lvl="0" indent="0" algn="l" rtl="0">
              <a:lnSpc>
                <a:spcPct val="100000"/>
              </a:lnSpc>
              <a:spcBef>
                <a:spcPts val="0"/>
              </a:spcBef>
              <a:spcAft>
                <a:spcPts val="0"/>
              </a:spcAft>
              <a:buClr>
                <a:srgbClr val="000000"/>
              </a:buClr>
              <a:buSzPct val="100000"/>
              <a:buFont typeface="Arial"/>
              <a:buNone/>
            </a:pPr>
            <a:r>
              <a:rPr lang="fr-FR" sz="3600" b="1" i="0" u="none" strike="noStrike" cap="none">
                <a:solidFill>
                  <a:schemeClr val="dk1"/>
                </a:solidFill>
                <a:latin typeface="Arial"/>
                <a:ea typeface="Arial"/>
                <a:cs typeface="Arial"/>
                <a:sym typeface="Arial"/>
              </a:rPr>
              <a:t>Structure d’un projet React  (2/4)</a:t>
            </a:r>
            <a:endParaRPr sz="1400" b="0" i="0" u="none" strike="noStrike" cap="none">
              <a:solidFill>
                <a:srgbClr val="000000"/>
              </a:solidFill>
              <a:latin typeface="Arial"/>
              <a:ea typeface="Arial"/>
              <a:cs typeface="Arial"/>
              <a:sym typeface="Arial"/>
            </a:endParaRPr>
          </a:p>
        </p:txBody>
      </p:sp>
      <p:sp>
        <p:nvSpPr>
          <p:cNvPr id="572" name="Google Shape;572;p42"/>
          <p:cNvSpPr txBox="1"/>
          <p:nvPr/>
        </p:nvSpPr>
        <p:spPr>
          <a:xfrm>
            <a:off x="3678451" y="1014931"/>
            <a:ext cx="273685" cy="2927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750"/>
              <a:buFont typeface="Arial"/>
              <a:buNone/>
            </a:pPr>
            <a:r>
              <a:rPr lang="fr-FR" sz="1750" b="0" i="0" u="none" strike="noStrike" cap="none">
                <a:solidFill>
                  <a:srgbClr val="FF0000"/>
                </a:solidFill>
                <a:latin typeface="Arial"/>
                <a:ea typeface="Arial"/>
                <a:cs typeface="Arial"/>
                <a:sym typeface="Arial"/>
              </a:rPr>
              <a:t>(1)</a:t>
            </a:r>
            <a:endParaRPr sz="1750" b="0" i="0" u="none" strike="noStrike" cap="none">
              <a:solidFill>
                <a:srgbClr val="000000"/>
              </a:solidFill>
              <a:latin typeface="Arial"/>
              <a:ea typeface="Arial"/>
              <a:cs typeface="Arial"/>
              <a:sym typeface="Arial"/>
            </a:endParaRPr>
          </a:p>
        </p:txBody>
      </p:sp>
      <p:pic>
        <p:nvPicPr>
          <p:cNvPr id="573" name="Google Shape;573;p42"/>
          <p:cNvPicPr preferRelativeResize="0"/>
          <p:nvPr/>
        </p:nvPicPr>
        <p:blipFill rotWithShape="1">
          <a:blip r:embed="rId7">
            <a:alphaModFix/>
          </a:blip>
          <a:srcRect/>
          <a:stretch/>
        </p:blipFill>
        <p:spPr>
          <a:xfrm>
            <a:off x="130629" y="684279"/>
            <a:ext cx="3087098" cy="5954778"/>
          </a:xfrm>
          <a:prstGeom prst="rect">
            <a:avLst/>
          </a:prstGeom>
          <a:noFill/>
          <a:ln>
            <a:noFill/>
          </a:ln>
        </p:spPr>
      </p:pic>
      <p:cxnSp>
        <p:nvCxnSpPr>
          <p:cNvPr id="574" name="Google Shape;574;p42"/>
          <p:cNvCxnSpPr/>
          <p:nvPr/>
        </p:nvCxnSpPr>
        <p:spPr>
          <a:xfrm rot="10800000" flipH="1">
            <a:off x="1552353" y="1222303"/>
            <a:ext cx="3134193" cy="574599"/>
          </a:xfrm>
          <a:prstGeom prst="straightConnector1">
            <a:avLst/>
          </a:prstGeom>
          <a:noFill/>
          <a:ln w="38100" cap="flat" cmpd="sng">
            <a:solidFill>
              <a:srgbClr val="C00000"/>
            </a:solidFill>
            <a:prstDash val="solid"/>
            <a:round/>
            <a:headEnd type="none" w="sm" len="sm"/>
            <a:tailEnd type="triangle" w="med" len="med"/>
          </a:ln>
        </p:spPr>
      </p:cxnSp>
      <p:pic>
        <p:nvPicPr>
          <p:cNvPr id="575" name="Google Shape;575;p42"/>
          <p:cNvPicPr preferRelativeResize="0"/>
          <p:nvPr/>
        </p:nvPicPr>
        <p:blipFill rotWithShape="1">
          <a:blip r:embed="rId8">
            <a:alphaModFix/>
          </a:blip>
          <a:srcRect/>
          <a:stretch/>
        </p:blipFill>
        <p:spPr>
          <a:xfrm>
            <a:off x="4686546" y="822185"/>
            <a:ext cx="5641005" cy="800236"/>
          </a:xfrm>
          <a:prstGeom prst="rect">
            <a:avLst/>
          </a:prstGeom>
          <a:noFill/>
          <a:ln>
            <a:noFill/>
          </a:ln>
        </p:spPr>
      </p:pic>
      <p:sp>
        <p:nvSpPr>
          <p:cNvPr id="576" name="Google Shape;576;p42"/>
          <p:cNvSpPr txBox="1"/>
          <p:nvPr/>
        </p:nvSpPr>
        <p:spPr>
          <a:xfrm>
            <a:off x="7532591" y="452894"/>
            <a:ext cx="1837659" cy="36929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5400"/>
              <a:buFont typeface="Arial"/>
              <a:buNone/>
            </a:pPr>
            <a:r>
              <a:rPr lang="fr-FR" sz="1800" b="1" i="0" u="none" strike="noStrike" cap="none">
                <a:solidFill>
                  <a:srgbClr val="C00000"/>
                </a:solidFill>
                <a:latin typeface="Arial"/>
                <a:ea typeface="Arial"/>
                <a:cs typeface="Arial"/>
                <a:sym typeface="Arial"/>
              </a:rPr>
              <a:t>Index.html</a:t>
            </a:r>
            <a:endParaRPr sz="1800" b="1" i="0" u="none" strike="noStrike" cap="none">
              <a:solidFill>
                <a:srgbClr val="C00000"/>
              </a:solidFill>
              <a:latin typeface="Arial"/>
              <a:ea typeface="Arial"/>
              <a:cs typeface="Arial"/>
              <a:sym typeface="Arial"/>
            </a:endParaRPr>
          </a:p>
        </p:txBody>
      </p:sp>
      <p:cxnSp>
        <p:nvCxnSpPr>
          <p:cNvPr id="577" name="Google Shape;577;p42"/>
          <p:cNvCxnSpPr/>
          <p:nvPr/>
        </p:nvCxnSpPr>
        <p:spPr>
          <a:xfrm>
            <a:off x="1291406" y="3661668"/>
            <a:ext cx="2972250" cy="0"/>
          </a:xfrm>
          <a:prstGeom prst="straightConnector1">
            <a:avLst/>
          </a:prstGeom>
          <a:noFill/>
          <a:ln w="38100" cap="flat" cmpd="sng">
            <a:solidFill>
              <a:srgbClr val="C00000"/>
            </a:solidFill>
            <a:prstDash val="solid"/>
            <a:round/>
            <a:headEnd type="none" w="sm" len="sm"/>
            <a:tailEnd type="triangle" w="med" len="med"/>
          </a:ln>
        </p:spPr>
      </p:cxnSp>
      <p:pic>
        <p:nvPicPr>
          <p:cNvPr id="578" name="Google Shape;578;p42"/>
          <p:cNvPicPr preferRelativeResize="0"/>
          <p:nvPr/>
        </p:nvPicPr>
        <p:blipFill rotWithShape="1">
          <a:blip r:embed="rId9">
            <a:alphaModFix/>
          </a:blip>
          <a:srcRect/>
          <a:stretch/>
        </p:blipFill>
        <p:spPr>
          <a:xfrm>
            <a:off x="3744743" y="5164598"/>
            <a:ext cx="6309907" cy="1486029"/>
          </a:xfrm>
          <a:prstGeom prst="rect">
            <a:avLst/>
          </a:prstGeom>
          <a:noFill/>
          <a:ln>
            <a:noFill/>
          </a:ln>
        </p:spPr>
      </p:pic>
      <p:cxnSp>
        <p:nvCxnSpPr>
          <p:cNvPr id="579" name="Google Shape;579;p42"/>
          <p:cNvCxnSpPr/>
          <p:nvPr/>
        </p:nvCxnSpPr>
        <p:spPr>
          <a:xfrm>
            <a:off x="1237633" y="4537082"/>
            <a:ext cx="2507110" cy="1098174"/>
          </a:xfrm>
          <a:prstGeom prst="straightConnector1">
            <a:avLst/>
          </a:prstGeom>
          <a:noFill/>
          <a:ln w="38100" cap="flat" cmpd="sng">
            <a:solidFill>
              <a:srgbClr val="C00000"/>
            </a:solidFill>
            <a:prstDash val="solid"/>
            <a:round/>
            <a:headEnd type="none" w="sm" len="sm"/>
            <a:tailEnd type="triangle" w="med" len="med"/>
          </a:ln>
        </p:spPr>
      </p:cxnSp>
      <p:pic>
        <p:nvPicPr>
          <p:cNvPr id="580" name="Google Shape;580;p42"/>
          <p:cNvPicPr preferRelativeResize="0"/>
          <p:nvPr/>
        </p:nvPicPr>
        <p:blipFill rotWithShape="1">
          <a:blip r:embed="rId10">
            <a:alphaModFix/>
          </a:blip>
          <a:srcRect/>
          <a:stretch/>
        </p:blipFill>
        <p:spPr>
          <a:xfrm>
            <a:off x="4299713" y="2204114"/>
            <a:ext cx="4153751" cy="2743148"/>
          </a:xfrm>
          <a:prstGeom prst="rect">
            <a:avLst/>
          </a:prstGeom>
          <a:noFill/>
          <a:ln>
            <a:noFill/>
          </a:ln>
        </p:spPr>
      </p:pic>
      <p:cxnSp>
        <p:nvCxnSpPr>
          <p:cNvPr id="581" name="Google Shape;581;p42"/>
          <p:cNvCxnSpPr/>
          <p:nvPr/>
        </p:nvCxnSpPr>
        <p:spPr>
          <a:xfrm rot="-5400000" flipH="1">
            <a:off x="7741431" y="3130855"/>
            <a:ext cx="3400500" cy="510300"/>
          </a:xfrm>
          <a:prstGeom prst="bentConnector3">
            <a:avLst>
              <a:gd name="adj1" fmla="val 50000"/>
            </a:avLst>
          </a:prstGeom>
          <a:noFill/>
          <a:ln w="57150" cap="flat" cmpd="sng">
            <a:solidFill>
              <a:srgbClr val="C00000"/>
            </a:solidFill>
            <a:prstDash val="solid"/>
            <a:round/>
            <a:headEnd type="none" w="sm" len="sm"/>
            <a:tailEnd type="triangle" w="med" len="med"/>
          </a:ln>
        </p:spPr>
      </p:cxnSp>
      <p:sp>
        <p:nvSpPr>
          <p:cNvPr id="582" name="Google Shape;582;p42"/>
          <p:cNvSpPr txBox="1"/>
          <p:nvPr/>
        </p:nvSpPr>
        <p:spPr>
          <a:xfrm>
            <a:off x="9370250" y="3022304"/>
            <a:ext cx="273685" cy="2927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750"/>
              <a:buFont typeface="Arial"/>
              <a:buNone/>
            </a:pPr>
            <a:r>
              <a:rPr lang="fr-FR" sz="1750" b="0" i="0" u="none" strike="noStrike" cap="none">
                <a:solidFill>
                  <a:srgbClr val="FF0000"/>
                </a:solidFill>
                <a:latin typeface="Arial"/>
                <a:ea typeface="Arial"/>
                <a:cs typeface="Arial"/>
                <a:sym typeface="Arial"/>
              </a:rPr>
              <a:t>(2)</a:t>
            </a:r>
            <a:endParaRPr sz="1750" b="0" i="0" u="none" strike="noStrike" cap="none">
              <a:solidFill>
                <a:srgbClr val="000000"/>
              </a:solidFill>
              <a:latin typeface="Arial"/>
              <a:ea typeface="Arial"/>
              <a:cs typeface="Arial"/>
              <a:sym typeface="Arial"/>
            </a:endParaRPr>
          </a:p>
        </p:txBody>
      </p:sp>
      <p:cxnSp>
        <p:nvCxnSpPr>
          <p:cNvPr id="583" name="Google Shape;583;p42"/>
          <p:cNvCxnSpPr/>
          <p:nvPr/>
        </p:nvCxnSpPr>
        <p:spPr>
          <a:xfrm rot="5400000" flipH="1">
            <a:off x="8245725" y="4135747"/>
            <a:ext cx="1238100" cy="834900"/>
          </a:xfrm>
          <a:prstGeom prst="bentConnector3">
            <a:avLst>
              <a:gd name="adj1" fmla="val 101531"/>
            </a:avLst>
          </a:prstGeom>
          <a:noFill/>
          <a:ln w="57150" cap="flat" cmpd="sng">
            <a:solidFill>
              <a:srgbClr val="C00000"/>
            </a:solidFill>
            <a:prstDash val="solid"/>
            <a:round/>
            <a:headEnd type="none" w="sm" len="sm"/>
            <a:tailEnd type="triangle" w="med" len="med"/>
          </a:ln>
        </p:spPr>
      </p:cxnSp>
      <p:sp>
        <p:nvSpPr>
          <p:cNvPr id="584" name="Google Shape;584;p42"/>
          <p:cNvSpPr txBox="1"/>
          <p:nvPr/>
        </p:nvSpPr>
        <p:spPr>
          <a:xfrm>
            <a:off x="8756016" y="3495355"/>
            <a:ext cx="273685" cy="2927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750"/>
              <a:buFont typeface="Arial"/>
              <a:buNone/>
            </a:pPr>
            <a:r>
              <a:rPr lang="fr-FR" sz="1750" b="0" i="0" u="none" strike="noStrike" cap="none">
                <a:solidFill>
                  <a:srgbClr val="FF0000"/>
                </a:solidFill>
                <a:latin typeface="Arial"/>
                <a:ea typeface="Arial"/>
                <a:cs typeface="Arial"/>
                <a:sym typeface="Arial"/>
              </a:rPr>
              <a:t>(3)</a:t>
            </a:r>
            <a:endParaRPr sz="175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pic>
        <p:nvPicPr>
          <p:cNvPr id="589" name="Google Shape;589;p43"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590" name="Google Shape;590;p43"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sp>
        <p:nvSpPr>
          <p:cNvPr id="591" name="Google Shape;591;p43"/>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38</a:t>
            </a:fld>
            <a:endParaRPr/>
          </a:p>
        </p:txBody>
      </p:sp>
      <p:pic>
        <p:nvPicPr>
          <p:cNvPr id="592" name="Google Shape;592;p43"/>
          <p:cNvPicPr preferRelativeResize="0"/>
          <p:nvPr/>
        </p:nvPicPr>
        <p:blipFill rotWithShape="1">
          <a:blip r:embed="rId5">
            <a:alphaModFix/>
          </a:blip>
          <a:srcRect/>
          <a:stretch/>
        </p:blipFill>
        <p:spPr>
          <a:xfrm>
            <a:off x="9965100" y="6283412"/>
            <a:ext cx="1087675" cy="394000"/>
          </a:xfrm>
          <a:prstGeom prst="rect">
            <a:avLst/>
          </a:prstGeom>
          <a:noFill/>
          <a:ln>
            <a:noFill/>
          </a:ln>
        </p:spPr>
      </p:pic>
      <p:sp>
        <p:nvSpPr>
          <p:cNvPr id="593" name="Google Shape;593;p43"/>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43"/>
          <p:cNvSpPr txBox="1"/>
          <p:nvPr/>
        </p:nvSpPr>
        <p:spPr>
          <a:xfrm>
            <a:off x="390213" y="849287"/>
            <a:ext cx="1837659" cy="461624"/>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5400"/>
              <a:buFont typeface="Arial"/>
              <a:buNone/>
            </a:pPr>
            <a:r>
              <a:rPr lang="fr-FR" sz="2400" b="1" i="0" u="none" strike="noStrike" cap="none">
                <a:solidFill>
                  <a:srgbClr val="C00000"/>
                </a:solidFill>
                <a:latin typeface="Arial"/>
                <a:ea typeface="Arial"/>
                <a:cs typeface="Arial"/>
                <a:sym typeface="Arial"/>
              </a:rPr>
              <a:t>Index.html</a:t>
            </a:r>
            <a:endParaRPr sz="2400" b="1" i="0" u="none" strike="noStrike" cap="none">
              <a:solidFill>
                <a:srgbClr val="C00000"/>
              </a:solidFill>
              <a:latin typeface="Arial"/>
              <a:ea typeface="Arial"/>
              <a:cs typeface="Arial"/>
              <a:sym typeface="Arial"/>
            </a:endParaRPr>
          </a:p>
        </p:txBody>
      </p:sp>
      <p:sp>
        <p:nvSpPr>
          <p:cNvPr id="595" name="Google Shape;595;p43"/>
          <p:cNvSpPr txBox="1"/>
          <p:nvPr/>
        </p:nvSpPr>
        <p:spPr>
          <a:xfrm>
            <a:off x="256724" y="4560592"/>
            <a:ext cx="11205174" cy="216978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800"/>
              <a:buFont typeface="Noto Sans Symbols"/>
              <a:buChar char="❑"/>
            </a:pPr>
            <a:r>
              <a:rPr lang="fr-FR" sz="1800" b="1" i="0" u="none" strike="noStrike" cap="none">
                <a:solidFill>
                  <a:schemeClr val="dk1"/>
                </a:solidFill>
                <a:latin typeface="Arial"/>
                <a:ea typeface="Arial"/>
                <a:cs typeface="Arial"/>
                <a:sym typeface="Arial"/>
              </a:rPr>
              <a:t>&lt;noscript&gt; : </a:t>
            </a:r>
            <a:r>
              <a:rPr lang="fr-FR" sz="1800" b="0" i="0" u="none" strike="noStrike" cap="none">
                <a:solidFill>
                  <a:schemeClr val="dk1"/>
                </a:solidFill>
                <a:latin typeface="Arial"/>
                <a:ea typeface="Arial"/>
                <a:cs typeface="Arial"/>
                <a:sym typeface="Arial"/>
              </a:rPr>
              <a:t>La balise affichera un message d'erreur si javascript n'est pas disponible.</a:t>
            </a:r>
            <a:endParaRPr sz="1400" b="0" i="0" u="none" strike="noStrike" cap="none">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800"/>
              <a:buFont typeface="Noto Sans Symbols"/>
              <a:buChar char="❑"/>
            </a:pPr>
            <a:r>
              <a:rPr lang="fr-FR" sz="1800" b="1" i="0" u="none" strike="noStrike" cap="none">
                <a:solidFill>
                  <a:schemeClr val="dk1"/>
                </a:solidFill>
                <a:latin typeface="Arial"/>
                <a:ea typeface="Arial"/>
                <a:cs typeface="Arial"/>
                <a:sym typeface="Arial"/>
              </a:rPr>
              <a:t>&lt;div id=“root”&gt;</a:t>
            </a:r>
            <a:r>
              <a:rPr lang="fr-FR" sz="1800" b="0" i="0" u="none" strike="noStrike" cap="none">
                <a:solidFill>
                  <a:schemeClr val="dk1"/>
                </a:solidFill>
                <a:latin typeface="Arial"/>
                <a:ea typeface="Arial"/>
                <a:cs typeface="Arial"/>
                <a:sym typeface="Arial"/>
              </a:rPr>
              <a:t> : est un élément HTML qui est utilisé dans les applications React. Il est le point d'entrée de l'application et sert de conteneur pour tous les autres éléments de l'interface utilisateur. Toutes les composantes React sont affichées à l'intérieur de ce div, ce qui permet aux développeurs de contrôler le rendu de l'application.</a:t>
            </a:r>
            <a:endParaRPr sz="1400" b="0" i="0" u="none" strike="noStrike" cap="none">
              <a:solidFill>
                <a:schemeClr val="dk1"/>
              </a:solidFill>
              <a:latin typeface="Arial"/>
              <a:ea typeface="Arial"/>
              <a:cs typeface="Arial"/>
              <a:sym typeface="Arial"/>
            </a:endParaRPr>
          </a:p>
        </p:txBody>
      </p:sp>
      <p:pic>
        <p:nvPicPr>
          <p:cNvPr id="596" name="Google Shape;596;p43"/>
          <p:cNvPicPr preferRelativeResize="0"/>
          <p:nvPr/>
        </p:nvPicPr>
        <p:blipFill rotWithShape="1">
          <a:blip r:embed="rId6">
            <a:alphaModFix/>
          </a:blip>
          <a:srcRect/>
          <a:stretch/>
        </p:blipFill>
        <p:spPr>
          <a:xfrm>
            <a:off x="256724" y="1308333"/>
            <a:ext cx="8373644" cy="3124636"/>
          </a:xfrm>
          <a:prstGeom prst="rect">
            <a:avLst/>
          </a:prstGeom>
          <a:noFill/>
          <a:ln>
            <a:noFill/>
          </a:ln>
        </p:spPr>
      </p:pic>
      <p:pic>
        <p:nvPicPr>
          <p:cNvPr id="597" name="Google Shape;597;p43"/>
          <p:cNvPicPr preferRelativeResize="0"/>
          <p:nvPr/>
        </p:nvPicPr>
        <p:blipFill rotWithShape="1">
          <a:blip r:embed="rId7">
            <a:alphaModFix/>
          </a:blip>
          <a:srcRect/>
          <a:stretch/>
        </p:blipFill>
        <p:spPr>
          <a:xfrm>
            <a:off x="0" y="142853"/>
            <a:ext cx="780427" cy="579781"/>
          </a:xfrm>
          <a:prstGeom prst="rect">
            <a:avLst/>
          </a:prstGeom>
          <a:noFill/>
          <a:ln>
            <a:noFill/>
          </a:ln>
        </p:spPr>
      </p:pic>
      <p:sp>
        <p:nvSpPr>
          <p:cNvPr id="598" name="Google Shape;598;p43"/>
          <p:cNvSpPr txBox="1"/>
          <p:nvPr/>
        </p:nvSpPr>
        <p:spPr>
          <a:xfrm>
            <a:off x="571461" y="-126282"/>
            <a:ext cx="7222204" cy="1008410"/>
          </a:xfrm>
          <a:prstGeom prst="rect">
            <a:avLst/>
          </a:prstGeom>
          <a:noFill/>
          <a:ln>
            <a:noFill/>
          </a:ln>
        </p:spPr>
        <p:txBody>
          <a:bodyPr spcFirstLastPara="1" wrap="square" lIns="91425" tIns="45700" rIns="91425" bIns="45700" anchor="ctr" anchorCtr="0">
            <a:normAutofit fontScale="92500"/>
          </a:bodyPr>
          <a:lstStyle/>
          <a:p>
            <a:pPr marL="0" marR="0" lvl="0" indent="0" algn="l" rtl="0">
              <a:lnSpc>
                <a:spcPct val="100000"/>
              </a:lnSpc>
              <a:spcBef>
                <a:spcPts val="0"/>
              </a:spcBef>
              <a:spcAft>
                <a:spcPts val="0"/>
              </a:spcAft>
              <a:buClr>
                <a:srgbClr val="000000"/>
              </a:buClr>
              <a:buSzPct val="100000"/>
              <a:buFont typeface="Arial"/>
              <a:buNone/>
            </a:pPr>
            <a:r>
              <a:rPr lang="fr-FR" sz="3600" b="1" i="0" u="none" strike="noStrike" cap="none">
                <a:solidFill>
                  <a:schemeClr val="dk1"/>
                </a:solidFill>
                <a:latin typeface="Arial"/>
                <a:ea typeface="Arial"/>
                <a:cs typeface="Arial"/>
                <a:sym typeface="Arial"/>
              </a:rPr>
              <a:t>Structure d’un projet React  (3/4)</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pic>
        <p:nvPicPr>
          <p:cNvPr id="603" name="Google Shape;603;p44"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604" name="Google Shape;604;p44"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605" name="Google Shape;605;p44"/>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606" name="Google Shape;606;p44"/>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39</a:t>
            </a:fld>
            <a:endParaRPr/>
          </a:p>
        </p:txBody>
      </p:sp>
      <p:pic>
        <p:nvPicPr>
          <p:cNvPr id="607" name="Google Shape;607;p44"/>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608" name="Google Shape;608;p44"/>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44"/>
          <p:cNvSpPr txBox="1"/>
          <p:nvPr/>
        </p:nvSpPr>
        <p:spPr>
          <a:xfrm>
            <a:off x="149624" y="5237809"/>
            <a:ext cx="12128672" cy="128063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fr-FR" sz="1800" b="1" i="0" u="none" strike="noStrike" cap="none">
                <a:solidFill>
                  <a:schemeClr val="dk1"/>
                </a:solidFill>
                <a:latin typeface="Arial"/>
                <a:ea typeface="Arial"/>
                <a:cs typeface="Arial"/>
                <a:sym typeface="Arial"/>
              </a:rPr>
              <a:t>StrictMode</a:t>
            </a:r>
            <a:r>
              <a:rPr lang="fr-FR" sz="1800" b="0" i="0" u="none" strike="noStrike" cap="none">
                <a:solidFill>
                  <a:schemeClr val="dk1"/>
                </a:solidFill>
                <a:latin typeface="Arial"/>
                <a:ea typeface="Arial"/>
                <a:cs typeface="Arial"/>
                <a:sym typeface="Arial"/>
              </a:rPr>
              <a:t> :est un outil pour mettre en évidence des problèmes potentiels dans une application.</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Ne rend aucune interface utilisateur visible.</a:t>
            </a:r>
            <a:endParaRPr sz="1400" b="0" i="0" u="none" strike="noStrike" cap="none">
              <a:solidFill>
                <a:schemeClr val="dk1"/>
              </a:solidFill>
              <a:latin typeface="Arial"/>
              <a:ea typeface="Arial"/>
              <a:cs typeface="Arial"/>
              <a:sym typeface="Arial"/>
            </a:endParaRPr>
          </a:p>
          <a:p>
            <a:pPr marL="457200" marR="38100" lvl="0" indent="-342900" algn="l" rtl="0">
              <a:lnSpc>
                <a:spcPct val="128571"/>
              </a:lnSpc>
              <a:spcBef>
                <a:spcPts val="0"/>
              </a:spcBef>
              <a:spcAft>
                <a:spcPts val="0"/>
              </a:spcAft>
              <a:buClr>
                <a:schemeClr val="dk1"/>
              </a:buClr>
              <a:buSzPts val="1800"/>
              <a:buFont typeface="Arial"/>
              <a:buChar char="●"/>
            </a:pPr>
            <a:r>
              <a:rPr lang="fr-FR" sz="1800" b="0" i="0" u="none" strike="noStrike" cap="none">
                <a:solidFill>
                  <a:schemeClr val="dk1"/>
                </a:solidFill>
                <a:latin typeface="Arial"/>
                <a:ea typeface="Arial"/>
                <a:cs typeface="Arial"/>
                <a:sym typeface="Arial"/>
              </a:rPr>
              <a:t>Il active des contrôles et des avertissements supplémentaires pour ses descendants.</a:t>
            </a:r>
            <a:endParaRPr sz="2100" b="0" i="0" u="none" strike="noStrike" cap="none">
              <a:solidFill>
                <a:schemeClr val="dk1"/>
              </a:solidFill>
              <a:highlight>
                <a:srgbClr val="F8F9FA"/>
              </a:highlight>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Noto Sans Symbols"/>
              <a:buChar char="❑"/>
            </a:pPr>
            <a:r>
              <a:rPr lang="fr-FR" sz="1800" b="1" i="0" u="none" strike="noStrike" cap="none">
                <a:solidFill>
                  <a:schemeClr val="dk1"/>
                </a:solidFill>
                <a:latin typeface="Arial"/>
                <a:ea typeface="Arial"/>
                <a:cs typeface="Arial"/>
                <a:sym typeface="Arial"/>
              </a:rPr>
              <a:t>Document.getElementById(“root”)</a:t>
            </a:r>
            <a:r>
              <a:rPr lang="fr-FR" sz="1800" b="0" i="0" u="none" strike="noStrike" cap="none">
                <a:solidFill>
                  <a:schemeClr val="dk1"/>
                </a:solidFill>
                <a:latin typeface="Arial"/>
                <a:ea typeface="Arial"/>
                <a:cs typeface="Arial"/>
                <a:sym typeface="Arial"/>
              </a:rPr>
              <a:t> : Doit correspondre à l'identifiant dans index.html.</a:t>
            </a:r>
            <a:endParaRPr sz="1800" b="0" i="0" u="none" strike="noStrike" cap="none">
              <a:solidFill>
                <a:schemeClr val="dk1"/>
              </a:solidFill>
              <a:latin typeface="Arial"/>
              <a:ea typeface="Arial"/>
              <a:cs typeface="Arial"/>
              <a:sym typeface="Arial"/>
            </a:endParaRPr>
          </a:p>
        </p:txBody>
      </p:sp>
      <p:pic>
        <p:nvPicPr>
          <p:cNvPr id="610" name="Google Shape;610;p44"/>
          <p:cNvPicPr preferRelativeResize="0"/>
          <p:nvPr/>
        </p:nvPicPr>
        <p:blipFill rotWithShape="1">
          <a:blip r:embed="rId7">
            <a:alphaModFix/>
          </a:blip>
          <a:srcRect/>
          <a:stretch/>
        </p:blipFill>
        <p:spPr>
          <a:xfrm>
            <a:off x="170121" y="1080099"/>
            <a:ext cx="11302409" cy="3800245"/>
          </a:xfrm>
          <a:prstGeom prst="rect">
            <a:avLst/>
          </a:prstGeom>
          <a:noFill/>
          <a:ln>
            <a:noFill/>
          </a:ln>
        </p:spPr>
      </p:pic>
      <p:pic>
        <p:nvPicPr>
          <p:cNvPr id="611" name="Google Shape;611;p44"/>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612" name="Google Shape;612;p44"/>
          <p:cNvSpPr txBox="1"/>
          <p:nvPr/>
        </p:nvSpPr>
        <p:spPr>
          <a:xfrm>
            <a:off x="571461" y="-285776"/>
            <a:ext cx="140208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a:buNone/>
            </a:pPr>
            <a:r>
              <a:rPr lang="fr-FR" sz="3600" b="1" i="0" u="none" strike="noStrike" cap="none">
                <a:solidFill>
                  <a:schemeClr val="dk1"/>
                </a:solidFill>
                <a:latin typeface="Arial"/>
                <a:ea typeface="Arial"/>
                <a:cs typeface="Arial"/>
                <a:sym typeface="Arial"/>
              </a:rPr>
              <a:t>Structure d’un projet React  (4/4)</a:t>
            </a:r>
            <a:endParaRPr sz="1400" b="0" i="0" u="none" strike="noStrike" cap="none">
              <a:solidFill>
                <a:srgbClr val="000000"/>
              </a:solidFill>
              <a:latin typeface="Arial"/>
              <a:ea typeface="Arial"/>
              <a:cs typeface="Arial"/>
              <a:sym typeface="Arial"/>
            </a:endParaRPr>
          </a:p>
        </p:txBody>
      </p:sp>
      <p:sp>
        <p:nvSpPr>
          <p:cNvPr id="613" name="Google Shape;613;p44"/>
          <p:cNvSpPr txBox="1"/>
          <p:nvPr/>
        </p:nvSpPr>
        <p:spPr>
          <a:xfrm>
            <a:off x="2168175" y="598388"/>
            <a:ext cx="1837659" cy="461624"/>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5400"/>
              <a:buFont typeface="Arial"/>
              <a:buNone/>
            </a:pPr>
            <a:r>
              <a:rPr lang="fr-FR" sz="2400" b="1" i="0" u="none" strike="noStrike" cap="none">
                <a:solidFill>
                  <a:srgbClr val="C00000"/>
                </a:solidFill>
                <a:latin typeface="Arial"/>
                <a:ea typeface="Arial"/>
                <a:cs typeface="Arial"/>
                <a:sym typeface="Arial"/>
              </a:rPr>
              <a:t>Index.js</a:t>
            </a:r>
            <a:endParaRPr sz="2400" b="1" i="0" u="none" strike="noStrike" cap="none">
              <a:solidFill>
                <a:srgbClr val="C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p:nvPr/>
        </p:nvSpPr>
        <p:spPr>
          <a:xfrm>
            <a:off x="0" y="-28242"/>
            <a:ext cx="12192000" cy="6886200"/>
          </a:xfrm>
          <a:prstGeom prst="rect">
            <a:avLst/>
          </a:prstGeom>
          <a:solidFill>
            <a:srgbClr val="9E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104" name="Google Shape;104;p4" descr="Picture 7"/>
          <p:cNvPicPr preferRelativeResize="0"/>
          <p:nvPr/>
        </p:nvPicPr>
        <p:blipFill rotWithShape="1">
          <a:blip r:embed="rId3">
            <a:alphaModFix/>
          </a:blip>
          <a:srcRect/>
          <a:stretch/>
        </p:blipFill>
        <p:spPr>
          <a:xfrm flipH="1">
            <a:off x="9345203" y="22220"/>
            <a:ext cx="2832470" cy="1949130"/>
          </a:xfrm>
          <a:prstGeom prst="rect">
            <a:avLst/>
          </a:prstGeom>
          <a:noFill/>
          <a:ln>
            <a:noFill/>
          </a:ln>
        </p:spPr>
      </p:pic>
      <p:sp>
        <p:nvSpPr>
          <p:cNvPr id="105" name="Google Shape;105;p4"/>
          <p:cNvSpPr txBox="1"/>
          <p:nvPr/>
        </p:nvSpPr>
        <p:spPr>
          <a:xfrm>
            <a:off x="1547559" y="2649903"/>
            <a:ext cx="9096900" cy="1754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chemeClr val="dk1"/>
              </a:buClr>
              <a:buSzPts val="5400"/>
              <a:buFont typeface="Arial"/>
              <a:buNone/>
            </a:pPr>
            <a:r>
              <a:rPr lang="fr-FR" sz="5400" b="1" i="0" u="none" strike="noStrike" cap="none">
                <a:solidFill>
                  <a:schemeClr val="lt1"/>
                </a:solidFill>
                <a:latin typeface="Calibri"/>
                <a:ea typeface="Calibri"/>
                <a:cs typeface="Calibri"/>
                <a:sym typeface="Calibri"/>
              </a:rPr>
              <a:t>Pourquoi </a:t>
            </a:r>
            <a:r>
              <a:rPr lang="fr-FR" sz="5400" b="1">
                <a:solidFill>
                  <a:schemeClr val="lt1"/>
                </a:solidFill>
                <a:latin typeface="Calibri"/>
                <a:ea typeface="Calibri"/>
                <a:cs typeface="Calibri"/>
                <a:sym typeface="Calibri"/>
              </a:rPr>
              <a:t>l</a:t>
            </a:r>
            <a:r>
              <a:rPr lang="fr-FR" sz="5400" b="1" i="0" u="none" strike="noStrike" cap="none">
                <a:solidFill>
                  <a:schemeClr val="lt1"/>
                </a:solidFill>
                <a:latin typeface="Calibri"/>
                <a:ea typeface="Calibri"/>
                <a:cs typeface="Calibri"/>
                <a:sym typeface="Calibri"/>
              </a:rPr>
              <a:t>e JavaScript  côté FrontEnd?</a:t>
            </a:r>
            <a:endParaRPr sz="5400" b="1" i="0" u="none" strike="noStrike" cap="none">
              <a:solidFill>
                <a:schemeClr val="lt1"/>
              </a:solidFill>
              <a:latin typeface="Calibri"/>
              <a:ea typeface="Calibri"/>
              <a:cs typeface="Calibri"/>
              <a:sym typeface="Calibri"/>
            </a:endParaRPr>
          </a:p>
        </p:txBody>
      </p:sp>
      <p:sp>
        <p:nvSpPr>
          <p:cNvPr id="106" name="Google Shape;106;p4"/>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pic>
        <p:nvPicPr>
          <p:cNvPr id="618" name="Google Shape;618;p45" descr="Picture 2"/>
          <p:cNvPicPr preferRelativeResize="0"/>
          <p:nvPr/>
        </p:nvPicPr>
        <p:blipFill rotWithShape="1">
          <a:blip r:embed="rId3">
            <a:alphaModFix/>
          </a:blip>
          <a:srcRect/>
          <a:stretch/>
        </p:blipFill>
        <p:spPr>
          <a:xfrm>
            <a:off x="-3894" y="-28242"/>
            <a:ext cx="12652622" cy="6886242"/>
          </a:xfrm>
          <a:prstGeom prst="rect">
            <a:avLst/>
          </a:prstGeom>
          <a:noFill/>
          <a:ln>
            <a:noFill/>
          </a:ln>
        </p:spPr>
      </p:pic>
      <p:sp>
        <p:nvSpPr>
          <p:cNvPr id="619" name="Google Shape;619;p45"/>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40</a:t>
            </a:fld>
            <a:endParaRPr/>
          </a:p>
        </p:txBody>
      </p:sp>
      <p:pic>
        <p:nvPicPr>
          <p:cNvPr id="620" name="Google Shape;620;p45" descr="Picture 3"/>
          <p:cNvPicPr preferRelativeResize="0"/>
          <p:nvPr/>
        </p:nvPicPr>
        <p:blipFill rotWithShape="1">
          <a:blip r:embed="rId4">
            <a:alphaModFix/>
          </a:blip>
          <a:srcRect/>
          <a:stretch/>
        </p:blipFill>
        <p:spPr>
          <a:xfrm flipH="1">
            <a:off x="8558979" y="-41780"/>
            <a:ext cx="3978841" cy="2344124"/>
          </a:xfrm>
          <a:prstGeom prst="rect">
            <a:avLst/>
          </a:prstGeom>
          <a:noFill/>
          <a:ln>
            <a:noFill/>
          </a:ln>
        </p:spPr>
      </p:pic>
      <p:pic>
        <p:nvPicPr>
          <p:cNvPr id="621" name="Google Shape;621;p45"/>
          <p:cNvPicPr preferRelativeResize="0"/>
          <p:nvPr/>
        </p:nvPicPr>
        <p:blipFill rotWithShape="1">
          <a:blip r:embed="rId5">
            <a:alphaModFix/>
          </a:blip>
          <a:srcRect/>
          <a:stretch/>
        </p:blipFill>
        <p:spPr>
          <a:xfrm>
            <a:off x="9965100" y="6283412"/>
            <a:ext cx="1087675" cy="394000"/>
          </a:xfrm>
          <a:prstGeom prst="rect">
            <a:avLst/>
          </a:prstGeom>
          <a:noFill/>
          <a:ln>
            <a:noFill/>
          </a:ln>
        </p:spPr>
      </p:pic>
      <p:pic>
        <p:nvPicPr>
          <p:cNvPr id="622" name="Google Shape;622;p45"/>
          <p:cNvPicPr preferRelativeResize="0"/>
          <p:nvPr/>
        </p:nvPicPr>
        <p:blipFill rotWithShape="1">
          <a:blip r:embed="rId6">
            <a:alphaModFix/>
          </a:blip>
          <a:srcRect/>
          <a:stretch/>
        </p:blipFill>
        <p:spPr>
          <a:xfrm>
            <a:off x="0" y="142853"/>
            <a:ext cx="780427" cy="579781"/>
          </a:xfrm>
          <a:prstGeom prst="rect">
            <a:avLst/>
          </a:prstGeom>
          <a:noFill/>
          <a:ln>
            <a:noFill/>
          </a:ln>
        </p:spPr>
      </p:pic>
      <p:sp>
        <p:nvSpPr>
          <p:cNvPr id="623" name="Google Shape;623;p45"/>
          <p:cNvSpPr txBox="1"/>
          <p:nvPr/>
        </p:nvSpPr>
        <p:spPr>
          <a:xfrm>
            <a:off x="691204" y="-213638"/>
            <a:ext cx="140208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1666"/>
              </a:lnSpc>
              <a:spcBef>
                <a:spcPts val="0"/>
              </a:spcBef>
              <a:spcAft>
                <a:spcPts val="0"/>
              </a:spcAft>
              <a:buClr>
                <a:schemeClr val="dk1"/>
              </a:buClr>
              <a:buSzPts val="3600"/>
              <a:buFont typeface="Arial"/>
              <a:buNone/>
            </a:pPr>
            <a:r>
              <a:rPr lang="fr-FR" sz="3600" b="1" i="0" u="none" strike="noStrike" cap="none">
                <a:solidFill>
                  <a:schemeClr val="dk1"/>
                </a:solidFill>
                <a:latin typeface="Calibri"/>
                <a:ea typeface="Calibri"/>
                <a:cs typeface="Calibri"/>
                <a:sym typeface="Calibri"/>
              </a:rPr>
              <a:t>Références </a:t>
            </a:r>
            <a:endParaRPr sz="3600" b="1" i="0" u="none" strike="noStrike" cap="none">
              <a:solidFill>
                <a:schemeClr val="dk1"/>
              </a:solidFill>
              <a:latin typeface="Calibri"/>
              <a:ea typeface="Calibri"/>
              <a:cs typeface="Calibri"/>
              <a:sym typeface="Calibri"/>
            </a:endParaRPr>
          </a:p>
        </p:txBody>
      </p:sp>
      <p:sp>
        <p:nvSpPr>
          <p:cNvPr id="624" name="Google Shape;624;p45"/>
          <p:cNvSpPr txBox="1"/>
          <p:nvPr/>
        </p:nvSpPr>
        <p:spPr>
          <a:xfrm>
            <a:off x="600892" y="1283157"/>
            <a:ext cx="10903535" cy="2597827"/>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2800"/>
              <a:buFont typeface="Noto Sans Symbols"/>
              <a:buChar char="❑"/>
            </a:pPr>
            <a:r>
              <a:rPr lang="fr-FR" sz="2800" b="0" i="0" u="sng" strike="noStrike" cap="none">
                <a:solidFill>
                  <a:srgbClr val="000000"/>
                </a:solidFill>
                <a:latin typeface="Arial"/>
                <a:ea typeface="Arial"/>
                <a:cs typeface="Arial"/>
                <a:sym typeface="Aria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Installation | Yarn (yarnpkg.com)</a:t>
            </a:r>
            <a:endParaRPr sz="28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800"/>
              <a:buFont typeface="Noto Sans Symbols"/>
              <a:buChar char="❑"/>
            </a:pPr>
            <a:r>
              <a:rPr lang="fr-FR" sz="2800" b="0" i="0" u="sng" strike="noStrike" cap="none">
                <a:solidFill>
                  <a:srgbClr val="000000"/>
                </a:solidFill>
                <a:latin typeface="Arial"/>
                <a:ea typeface="Arial"/>
                <a:cs typeface="Arial"/>
                <a:sym typeface="Aria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https://fr.reactjs.org/docs/getting-started.html</a:t>
            </a:r>
            <a:endParaRPr sz="28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800"/>
              <a:buFont typeface="Noto Sans Symbols"/>
              <a:buChar char="❑"/>
            </a:pPr>
            <a:r>
              <a:rPr lang="fr-FR" sz="2800" b="0" i="0" u="sng" strike="noStrike" cap="none">
                <a:solidFill>
                  <a:srgbClr val="000000"/>
                </a:solidFill>
                <a:latin typeface="Arial"/>
                <a:ea typeface="Arial"/>
                <a:cs typeface="Arial"/>
                <a:sym typeface="Arial"/>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https://blog.greenroots.info/reactjs-virtual-dom-and-reconciliation-explain-like-im-five</a:t>
            </a:r>
            <a:r>
              <a:rPr lang="fr-FR" sz="2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5" descr="Picture 2"/>
          <p:cNvPicPr preferRelativeResize="0"/>
          <p:nvPr/>
        </p:nvPicPr>
        <p:blipFill rotWithShape="1">
          <a:blip r:embed="rId3">
            <a:alphaModFix/>
          </a:blip>
          <a:srcRect/>
          <a:stretch/>
        </p:blipFill>
        <p:spPr>
          <a:xfrm>
            <a:off x="-86295" y="-143667"/>
            <a:ext cx="12364591" cy="6886241"/>
          </a:xfrm>
          <a:prstGeom prst="rect">
            <a:avLst/>
          </a:prstGeom>
          <a:noFill/>
          <a:ln>
            <a:noFill/>
          </a:ln>
        </p:spPr>
      </p:pic>
      <p:pic>
        <p:nvPicPr>
          <p:cNvPr id="112" name="Google Shape;112;p5"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113" name="Google Shape;113;p5"/>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114" name="Google Shape;114;p5"/>
          <p:cNvSpPr txBox="1"/>
          <p:nvPr/>
        </p:nvSpPr>
        <p:spPr>
          <a:xfrm>
            <a:off x="571461" y="-285776"/>
            <a:ext cx="14020801"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3600"/>
              <a:buFont typeface="Calibri"/>
              <a:buNone/>
            </a:pPr>
            <a:r>
              <a:rPr lang="fr-FR" sz="3600" b="1" i="0" u="none" strike="noStrike" cap="none">
                <a:solidFill>
                  <a:schemeClr val="dk1"/>
                </a:solidFill>
                <a:latin typeface="Calibri"/>
                <a:ea typeface="Calibri"/>
                <a:cs typeface="Calibri"/>
                <a:sym typeface="Calibri"/>
              </a:rPr>
              <a:t>Pourquoi </a:t>
            </a:r>
            <a:r>
              <a:rPr lang="fr-FR" sz="3600" b="1">
                <a:solidFill>
                  <a:schemeClr val="dk1"/>
                </a:solidFill>
                <a:latin typeface="Calibri"/>
                <a:ea typeface="Calibri"/>
                <a:cs typeface="Calibri"/>
                <a:sym typeface="Calibri"/>
              </a:rPr>
              <a:t>l</a:t>
            </a:r>
            <a:r>
              <a:rPr lang="fr-FR" sz="3600" b="1" i="0" u="none" strike="noStrike" cap="none">
                <a:solidFill>
                  <a:schemeClr val="dk1"/>
                </a:solidFill>
                <a:latin typeface="Calibri"/>
                <a:ea typeface="Calibri"/>
                <a:cs typeface="Calibri"/>
                <a:sym typeface="Calibri"/>
              </a:rPr>
              <a:t>e JavaScript  côté FrontEnd? </a:t>
            </a:r>
            <a:endParaRPr sz="3600" b="1" i="0" u="none" strike="noStrike" cap="none">
              <a:solidFill>
                <a:schemeClr val="dk1"/>
              </a:solidFill>
              <a:latin typeface="Calibri"/>
              <a:ea typeface="Calibri"/>
              <a:cs typeface="Calibri"/>
              <a:sym typeface="Calibri"/>
            </a:endParaRPr>
          </a:p>
        </p:txBody>
      </p:sp>
      <p:sp>
        <p:nvSpPr>
          <p:cNvPr id="115" name="Google Shape;115;p5"/>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5</a:t>
            </a:fld>
            <a:endParaRPr/>
          </a:p>
        </p:txBody>
      </p:sp>
      <p:pic>
        <p:nvPicPr>
          <p:cNvPr id="116" name="Google Shape;116;p5"/>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117" name="Google Shape;117;p5"/>
          <p:cNvSpPr txBox="1"/>
          <p:nvPr/>
        </p:nvSpPr>
        <p:spPr>
          <a:xfrm>
            <a:off x="6240544" y="2039193"/>
            <a:ext cx="18473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5"/>
          <p:cNvSpPr/>
          <p:nvPr/>
        </p:nvSpPr>
        <p:spPr>
          <a:xfrm>
            <a:off x="4156000" y="2109675"/>
            <a:ext cx="3357900" cy="5799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5"/>
          <p:cNvSpPr/>
          <p:nvPr/>
        </p:nvSpPr>
        <p:spPr>
          <a:xfrm>
            <a:off x="4079350" y="3257175"/>
            <a:ext cx="3357900" cy="5799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0" name="Google Shape;120;p5"/>
          <p:cNvPicPr preferRelativeResize="0"/>
          <p:nvPr/>
        </p:nvPicPr>
        <p:blipFill rotWithShape="1">
          <a:blip r:embed="rId7">
            <a:alphaModFix/>
          </a:blip>
          <a:srcRect/>
          <a:stretch/>
        </p:blipFill>
        <p:spPr>
          <a:xfrm>
            <a:off x="1502450" y="1794367"/>
            <a:ext cx="2000225" cy="2248708"/>
          </a:xfrm>
          <a:prstGeom prst="rect">
            <a:avLst/>
          </a:prstGeom>
          <a:noFill/>
          <a:ln>
            <a:noFill/>
          </a:ln>
        </p:spPr>
      </p:pic>
      <p:pic>
        <p:nvPicPr>
          <p:cNvPr id="121" name="Google Shape;121;p5"/>
          <p:cNvPicPr preferRelativeResize="0"/>
          <p:nvPr/>
        </p:nvPicPr>
        <p:blipFill rotWithShape="1">
          <a:blip r:embed="rId8">
            <a:alphaModFix/>
          </a:blip>
          <a:srcRect/>
          <a:stretch/>
        </p:blipFill>
        <p:spPr>
          <a:xfrm>
            <a:off x="8013926" y="1794375"/>
            <a:ext cx="2000225" cy="2248704"/>
          </a:xfrm>
          <a:prstGeom prst="rect">
            <a:avLst/>
          </a:prstGeom>
          <a:noFill/>
          <a:ln>
            <a:noFill/>
          </a:ln>
        </p:spPr>
      </p:pic>
      <p:sp>
        <p:nvSpPr>
          <p:cNvPr id="122" name="Google Shape;122;p5"/>
          <p:cNvSpPr txBox="1"/>
          <p:nvPr/>
        </p:nvSpPr>
        <p:spPr>
          <a:xfrm>
            <a:off x="4993440" y="1711188"/>
            <a:ext cx="15297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fr-FR" sz="2200" b="0" i="0" u="none" strike="noStrike" cap="none">
                <a:solidFill>
                  <a:schemeClr val="dk1"/>
                </a:solidFill>
                <a:latin typeface="Arial"/>
                <a:ea typeface="Arial"/>
                <a:cs typeface="Arial"/>
                <a:sym typeface="Arial"/>
              </a:rPr>
              <a:t>Request</a:t>
            </a:r>
            <a:endParaRPr sz="2200" b="0" i="0" u="none" strike="noStrike" cap="none">
              <a:solidFill>
                <a:schemeClr val="dk1"/>
              </a:solidFill>
              <a:latin typeface="Arial"/>
              <a:ea typeface="Arial"/>
              <a:cs typeface="Arial"/>
              <a:sym typeface="Arial"/>
            </a:endParaRPr>
          </a:p>
        </p:txBody>
      </p:sp>
      <p:sp>
        <p:nvSpPr>
          <p:cNvPr id="123" name="Google Shape;123;p5"/>
          <p:cNvSpPr txBox="1"/>
          <p:nvPr/>
        </p:nvSpPr>
        <p:spPr>
          <a:xfrm>
            <a:off x="4932257" y="2905800"/>
            <a:ext cx="25050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fr-FR" sz="2200" b="0" i="0" u="none" strike="noStrike" cap="none">
                <a:solidFill>
                  <a:schemeClr val="dk1"/>
                </a:solidFill>
                <a:latin typeface="Arial"/>
                <a:ea typeface="Arial"/>
                <a:cs typeface="Arial"/>
                <a:sym typeface="Arial"/>
              </a:rPr>
              <a:t>HTTP Page</a:t>
            </a:r>
            <a:endParaRPr sz="2200" b="0" i="0" u="none" strike="noStrike" cap="none">
              <a:solidFill>
                <a:schemeClr val="dk1"/>
              </a:solidFill>
              <a:latin typeface="Arial"/>
              <a:ea typeface="Arial"/>
              <a:cs typeface="Arial"/>
              <a:sym typeface="Arial"/>
            </a:endParaRPr>
          </a:p>
        </p:txBody>
      </p:sp>
      <p:cxnSp>
        <p:nvCxnSpPr>
          <p:cNvPr id="124" name="Google Shape;124;p5"/>
          <p:cNvCxnSpPr>
            <a:endCxn id="123" idx="2"/>
          </p:cNvCxnSpPr>
          <p:nvPr/>
        </p:nvCxnSpPr>
        <p:spPr>
          <a:xfrm>
            <a:off x="5079857" y="2808900"/>
            <a:ext cx="1104900" cy="620100"/>
          </a:xfrm>
          <a:prstGeom prst="straightConnector1">
            <a:avLst/>
          </a:prstGeom>
          <a:noFill/>
          <a:ln w="76200" cap="flat" cmpd="sng">
            <a:solidFill>
              <a:srgbClr val="9E0000"/>
            </a:solidFill>
            <a:prstDash val="solid"/>
            <a:round/>
            <a:headEnd type="none" w="sm" len="sm"/>
            <a:tailEnd type="none" w="sm" len="sm"/>
          </a:ln>
        </p:spPr>
      </p:cxnSp>
      <p:cxnSp>
        <p:nvCxnSpPr>
          <p:cNvPr id="125" name="Google Shape;125;p5"/>
          <p:cNvCxnSpPr/>
          <p:nvPr/>
        </p:nvCxnSpPr>
        <p:spPr>
          <a:xfrm rot="10800000" flipH="1">
            <a:off x="5072507" y="2736450"/>
            <a:ext cx="1119600" cy="765000"/>
          </a:xfrm>
          <a:prstGeom prst="straightConnector1">
            <a:avLst/>
          </a:prstGeom>
          <a:noFill/>
          <a:ln w="76200" cap="flat" cmpd="sng">
            <a:solidFill>
              <a:srgbClr val="9E0000"/>
            </a:solidFill>
            <a:prstDash val="solid"/>
            <a:round/>
            <a:headEnd type="none" w="sm" len="sm"/>
            <a:tailEnd type="none" w="sm" len="sm"/>
          </a:ln>
        </p:spPr>
      </p:cxnSp>
      <p:sp>
        <p:nvSpPr>
          <p:cNvPr id="126" name="Google Shape;126;p5"/>
          <p:cNvSpPr txBox="1"/>
          <p:nvPr/>
        </p:nvSpPr>
        <p:spPr>
          <a:xfrm>
            <a:off x="3526600" y="4633325"/>
            <a:ext cx="4616700" cy="861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fr-FR" sz="2200" b="0" i="0" u="none" strike="noStrike" cap="none">
                <a:solidFill>
                  <a:schemeClr val="dk1"/>
                </a:solidFill>
                <a:latin typeface="Arial"/>
                <a:ea typeface="Arial"/>
                <a:cs typeface="Arial"/>
                <a:sym typeface="Arial"/>
              </a:rPr>
              <a:t>Pas besoin d'attendre une nouvelle page HTML comme réponse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6"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132" name="Google Shape;132;p6"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133" name="Google Shape;133;p6"/>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134" name="Google Shape;134;p6"/>
          <p:cNvSpPr txBox="1"/>
          <p:nvPr/>
        </p:nvSpPr>
        <p:spPr>
          <a:xfrm>
            <a:off x="571461" y="-285776"/>
            <a:ext cx="140208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3600"/>
              <a:buFont typeface="Calibri"/>
              <a:buNone/>
            </a:pPr>
            <a:r>
              <a:rPr lang="fr-FR" sz="3600" b="1" i="0" u="none" strike="noStrike" cap="none">
                <a:solidFill>
                  <a:schemeClr val="dk1"/>
                </a:solidFill>
                <a:latin typeface="Calibri"/>
                <a:ea typeface="Calibri"/>
                <a:cs typeface="Calibri"/>
                <a:sym typeface="Calibri"/>
              </a:rPr>
              <a:t>Pourquoi </a:t>
            </a:r>
            <a:r>
              <a:rPr lang="fr-FR" sz="3600" b="1">
                <a:solidFill>
                  <a:schemeClr val="dk1"/>
                </a:solidFill>
                <a:latin typeface="Calibri"/>
                <a:ea typeface="Calibri"/>
                <a:cs typeface="Calibri"/>
                <a:sym typeface="Calibri"/>
              </a:rPr>
              <a:t>le JavaScript</a:t>
            </a:r>
            <a:r>
              <a:rPr lang="fr-FR" sz="3600" b="1" i="0" u="none" strike="noStrike" cap="none">
                <a:solidFill>
                  <a:schemeClr val="dk1"/>
                </a:solidFill>
                <a:latin typeface="Calibri"/>
                <a:ea typeface="Calibri"/>
                <a:cs typeface="Calibri"/>
                <a:sym typeface="Calibri"/>
              </a:rPr>
              <a:t>  côté FrontEnd? </a:t>
            </a:r>
            <a:endParaRPr sz="3600" b="1" i="0" u="none" strike="noStrike" cap="none">
              <a:solidFill>
                <a:schemeClr val="dk1"/>
              </a:solidFill>
              <a:latin typeface="Calibri"/>
              <a:ea typeface="Calibri"/>
              <a:cs typeface="Calibri"/>
              <a:sym typeface="Calibri"/>
            </a:endParaRPr>
          </a:p>
        </p:txBody>
      </p:sp>
      <p:sp>
        <p:nvSpPr>
          <p:cNvPr id="135" name="Google Shape;135;p6"/>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6</a:t>
            </a:fld>
            <a:endParaRPr/>
          </a:p>
        </p:txBody>
      </p:sp>
      <p:pic>
        <p:nvPicPr>
          <p:cNvPr id="136" name="Google Shape;136;p6"/>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137" name="Google Shape;137;p6"/>
          <p:cNvSpPr txBox="1"/>
          <p:nvPr/>
        </p:nvSpPr>
        <p:spPr>
          <a:xfrm>
            <a:off x="390212" y="1208043"/>
            <a:ext cx="11123361" cy="4647386"/>
          </a:xfrm>
          <a:prstGeom prst="rect">
            <a:avLst/>
          </a:prstGeom>
          <a:noFill/>
          <a:ln>
            <a:noFill/>
          </a:ln>
        </p:spPr>
        <p:txBody>
          <a:bodyPr spcFirstLastPara="1" wrap="square" lIns="91425" tIns="45700" rIns="91425" bIns="45700" anchor="t" anchorCtr="0">
            <a:spAutoFit/>
          </a:bodyPr>
          <a:lstStyle/>
          <a:p>
            <a:pPr marL="431800" marR="0" lvl="0" indent="-342900" algn="just" rtl="0">
              <a:lnSpc>
                <a:spcPct val="200000"/>
              </a:lnSpc>
              <a:spcBef>
                <a:spcPts val="0"/>
              </a:spcBef>
              <a:spcAft>
                <a:spcPts val="0"/>
              </a:spcAft>
              <a:buClr>
                <a:schemeClr val="dk1"/>
              </a:buClr>
              <a:buSzPts val="2200"/>
              <a:buFont typeface="Noto Sans Symbols"/>
              <a:buChar char="❑"/>
            </a:pPr>
            <a:r>
              <a:rPr lang="fr-FR" sz="2200" b="0" i="0" u="none" strike="noStrike" cap="none">
                <a:solidFill>
                  <a:schemeClr val="dk1"/>
                </a:solidFill>
                <a:latin typeface="Arial"/>
                <a:ea typeface="Arial"/>
                <a:cs typeface="Arial"/>
                <a:sym typeface="Arial"/>
              </a:rPr>
              <a:t>JavaScript est un langage de programmation qui peut être utilisé de manière asynchrone, ce qui signifie que plusieurs tâches peuvent être exécutées simultanément sans bloquer l'exécution du code principal.</a:t>
            </a:r>
            <a:endParaRPr sz="1400" b="0" i="0" u="none" strike="noStrike" cap="none">
              <a:solidFill>
                <a:srgbClr val="000000"/>
              </a:solidFill>
              <a:latin typeface="Arial"/>
              <a:ea typeface="Arial"/>
              <a:cs typeface="Arial"/>
              <a:sym typeface="Arial"/>
            </a:endParaRPr>
          </a:p>
          <a:p>
            <a:pPr marL="431800" marR="0" lvl="0" indent="-342900" algn="just" rtl="0">
              <a:lnSpc>
                <a:spcPct val="200000"/>
              </a:lnSpc>
              <a:spcBef>
                <a:spcPts val="0"/>
              </a:spcBef>
              <a:spcAft>
                <a:spcPts val="0"/>
              </a:spcAft>
              <a:buClr>
                <a:schemeClr val="dk1"/>
              </a:buClr>
              <a:buSzPts val="2200"/>
              <a:buFont typeface="Noto Sans Symbols"/>
              <a:buChar char="❑"/>
            </a:pPr>
            <a:r>
              <a:rPr lang="fr-FR" sz="2200" b="0" i="0" u="none" strike="noStrike" cap="none">
                <a:solidFill>
                  <a:schemeClr val="dk1"/>
                </a:solidFill>
                <a:latin typeface="Arial"/>
                <a:ea typeface="Arial"/>
                <a:cs typeface="Arial"/>
                <a:sym typeface="Arial"/>
              </a:rPr>
              <a:t>Le javascript permet de développer des applications monopages qui ne nécessitent pas le rechargement de la page entière lorsque l'utilisateur interagit avec l'application.</a:t>
            </a:r>
            <a:endParaRPr sz="2200" b="0" i="0" u="none" strike="noStrike" cap="none">
              <a:solidFill>
                <a:schemeClr val="dk1"/>
              </a:solidFill>
              <a:latin typeface="Arial"/>
              <a:ea typeface="Arial"/>
              <a:cs typeface="Arial"/>
              <a:sym typeface="Arial"/>
            </a:endParaRPr>
          </a:p>
          <a:p>
            <a:pPr marL="342900" marR="0" lvl="0" indent="-203200" algn="l" rtl="0">
              <a:lnSpc>
                <a:spcPct val="100000"/>
              </a:lnSpc>
              <a:spcBef>
                <a:spcPts val="1200"/>
              </a:spcBef>
              <a:spcAft>
                <a:spcPts val="0"/>
              </a:spcAft>
              <a:buClr>
                <a:srgbClr val="000000"/>
              </a:buClr>
              <a:buSzPts val="2200"/>
              <a:buFont typeface="Noto Sans Symbols"/>
              <a:buNone/>
            </a:pPr>
            <a:endParaRPr sz="2200" b="0" i="0" u="none" strike="noStrike" cap="none">
              <a:solidFill>
                <a:schemeClr val="dk1"/>
              </a:solidFill>
              <a:latin typeface="Arial"/>
              <a:ea typeface="Arial"/>
              <a:cs typeface="Arial"/>
              <a:sym typeface="Arial"/>
            </a:endParaRPr>
          </a:p>
        </p:txBody>
      </p:sp>
      <p:sp>
        <p:nvSpPr>
          <p:cNvPr id="138" name="Google Shape;138;p6"/>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p:nvPr/>
        </p:nvSpPr>
        <p:spPr>
          <a:xfrm>
            <a:off x="0" y="-28242"/>
            <a:ext cx="12192000" cy="6886200"/>
          </a:xfrm>
          <a:prstGeom prst="rect">
            <a:avLst/>
          </a:prstGeom>
          <a:solidFill>
            <a:srgbClr val="9E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144" name="Google Shape;144;p7" descr="Picture 7"/>
          <p:cNvPicPr preferRelativeResize="0"/>
          <p:nvPr/>
        </p:nvPicPr>
        <p:blipFill rotWithShape="1">
          <a:blip r:embed="rId3">
            <a:alphaModFix/>
          </a:blip>
          <a:srcRect/>
          <a:stretch/>
        </p:blipFill>
        <p:spPr>
          <a:xfrm flipH="1">
            <a:off x="9345203" y="22220"/>
            <a:ext cx="2832470" cy="1949130"/>
          </a:xfrm>
          <a:prstGeom prst="rect">
            <a:avLst/>
          </a:prstGeom>
          <a:noFill/>
          <a:ln>
            <a:noFill/>
          </a:ln>
        </p:spPr>
      </p:pic>
      <p:sp>
        <p:nvSpPr>
          <p:cNvPr id="145" name="Google Shape;145;p7"/>
          <p:cNvSpPr txBox="1"/>
          <p:nvPr/>
        </p:nvSpPr>
        <p:spPr>
          <a:xfrm>
            <a:off x="1309709" y="2967308"/>
            <a:ext cx="9096900" cy="9234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chemeClr val="dk1"/>
              </a:buClr>
              <a:buSzPts val="5400"/>
              <a:buFont typeface="Arial"/>
              <a:buNone/>
            </a:pPr>
            <a:r>
              <a:rPr lang="fr-FR" sz="5400" b="1">
                <a:solidFill>
                  <a:schemeClr val="lt1"/>
                </a:solidFill>
                <a:latin typeface="Calibri"/>
                <a:ea typeface="Calibri"/>
                <a:cs typeface="Calibri"/>
                <a:sym typeface="Calibri"/>
              </a:rPr>
              <a:t>MPA vs SPA</a:t>
            </a:r>
            <a:endParaRPr sz="5400" b="1" i="0" u="none" strike="noStrike" cap="none">
              <a:solidFill>
                <a:schemeClr val="lt1"/>
              </a:solidFill>
              <a:latin typeface="Calibri"/>
              <a:ea typeface="Calibri"/>
              <a:cs typeface="Calibri"/>
              <a:sym typeface="Calibri"/>
            </a:endParaRPr>
          </a:p>
        </p:txBody>
      </p:sp>
      <p:sp>
        <p:nvSpPr>
          <p:cNvPr id="146" name="Google Shape;146;p7"/>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0"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152" name="Google Shape;152;p10"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153" name="Google Shape;153;p10"/>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154" name="Google Shape;154;p10"/>
          <p:cNvSpPr txBox="1"/>
          <p:nvPr/>
        </p:nvSpPr>
        <p:spPr>
          <a:xfrm>
            <a:off x="571461" y="-285776"/>
            <a:ext cx="7294345"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3600"/>
              <a:buFont typeface="Calibri"/>
              <a:buNone/>
            </a:pPr>
            <a:r>
              <a:rPr lang="fr-FR" sz="3600" b="1" i="0" u="none" strike="noStrike" cap="none">
                <a:solidFill>
                  <a:schemeClr val="dk1"/>
                </a:solidFill>
                <a:latin typeface="Calibri"/>
                <a:ea typeface="Calibri"/>
                <a:cs typeface="Calibri"/>
                <a:sym typeface="Calibri"/>
              </a:rPr>
              <a:t>MP</a:t>
            </a:r>
            <a:r>
              <a:rPr lang="fr-FR" sz="3600" b="1">
                <a:solidFill>
                  <a:schemeClr val="dk1"/>
                </a:solidFill>
                <a:latin typeface="Calibri"/>
                <a:ea typeface="Calibri"/>
                <a:cs typeface="Calibri"/>
                <a:sym typeface="Calibri"/>
              </a:rPr>
              <a:t>A: Application multi-pages</a:t>
            </a:r>
            <a:endParaRPr sz="3600" b="1" i="0" u="none" strike="noStrike" cap="none">
              <a:solidFill>
                <a:schemeClr val="dk1"/>
              </a:solidFill>
              <a:latin typeface="Calibri"/>
              <a:ea typeface="Calibri"/>
              <a:cs typeface="Calibri"/>
              <a:sym typeface="Calibri"/>
            </a:endParaRPr>
          </a:p>
        </p:txBody>
      </p:sp>
      <p:sp>
        <p:nvSpPr>
          <p:cNvPr id="155" name="Google Shape;155;p10"/>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8</a:t>
            </a:fld>
            <a:endParaRPr/>
          </a:p>
        </p:txBody>
      </p:sp>
      <p:pic>
        <p:nvPicPr>
          <p:cNvPr id="156" name="Google Shape;156;p10"/>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157" name="Google Shape;157;p10"/>
          <p:cNvSpPr txBox="1"/>
          <p:nvPr/>
        </p:nvSpPr>
        <p:spPr>
          <a:xfrm>
            <a:off x="6870488" y="965595"/>
            <a:ext cx="5321400" cy="4863900"/>
          </a:xfrm>
          <a:prstGeom prst="rect">
            <a:avLst/>
          </a:prstGeom>
          <a:noFill/>
          <a:ln>
            <a:noFill/>
          </a:ln>
        </p:spPr>
        <p:txBody>
          <a:bodyPr spcFirstLastPara="1" wrap="square" lIns="91425" tIns="45700" rIns="91425" bIns="45700" anchor="t" anchorCtr="0">
            <a:spAutoFit/>
          </a:bodyPr>
          <a:lstStyle/>
          <a:p>
            <a:pPr marL="546100" marR="0" lvl="0" indent="-457200" algn="just" rtl="0">
              <a:lnSpc>
                <a:spcPct val="200000"/>
              </a:lnSpc>
              <a:spcBef>
                <a:spcPts val="0"/>
              </a:spcBef>
              <a:spcAft>
                <a:spcPts val="0"/>
              </a:spcAft>
              <a:buClr>
                <a:schemeClr val="dk1"/>
              </a:buClr>
              <a:buSzPts val="2200"/>
              <a:buFont typeface="Arial"/>
              <a:buAutoNum type="arabicPeriod"/>
            </a:pPr>
            <a:r>
              <a:rPr lang="fr-FR" sz="1800" b="0" i="0" u="none" strike="noStrike" cap="none">
                <a:solidFill>
                  <a:schemeClr val="dk1"/>
                </a:solidFill>
                <a:latin typeface="Arial"/>
                <a:ea typeface="Arial"/>
                <a:cs typeface="Arial"/>
                <a:sym typeface="Arial"/>
              </a:rPr>
              <a:t>l’utilisateur demande la page “/page1”.</a:t>
            </a:r>
            <a:endParaRPr sz="1400" b="0" i="0" u="none" strike="noStrike" cap="none">
              <a:solidFill>
                <a:srgbClr val="000000"/>
              </a:solidFill>
              <a:latin typeface="Arial"/>
              <a:ea typeface="Arial"/>
              <a:cs typeface="Arial"/>
              <a:sym typeface="Arial"/>
            </a:endParaRPr>
          </a:p>
          <a:p>
            <a:pPr marL="546100" marR="0" lvl="0" indent="-457200" algn="just" rtl="0">
              <a:lnSpc>
                <a:spcPct val="200000"/>
              </a:lnSpc>
              <a:spcBef>
                <a:spcPts val="0"/>
              </a:spcBef>
              <a:spcAft>
                <a:spcPts val="0"/>
              </a:spcAft>
              <a:buClr>
                <a:schemeClr val="dk1"/>
              </a:buClr>
              <a:buSzPts val="2200"/>
              <a:buFont typeface="Arial"/>
              <a:buAutoNum type="arabicPeriod"/>
            </a:pPr>
            <a:r>
              <a:rPr lang="fr-FR" sz="1800">
                <a:solidFill>
                  <a:schemeClr val="dk1"/>
                </a:solidFill>
              </a:rPr>
              <a:t>Le serveur</a:t>
            </a:r>
            <a:r>
              <a:rPr lang="fr-FR" sz="1800" b="0" i="0" u="none" strike="noStrike" cap="none">
                <a:solidFill>
                  <a:schemeClr val="dk1"/>
                </a:solidFill>
                <a:latin typeface="Arial"/>
                <a:ea typeface="Arial"/>
                <a:cs typeface="Arial"/>
                <a:sym typeface="Arial"/>
              </a:rPr>
              <a:t> récupère les données et alimente le template de la page.</a:t>
            </a:r>
            <a:endParaRPr sz="1400" b="0" i="0" u="none" strike="noStrike" cap="none">
              <a:solidFill>
                <a:srgbClr val="000000"/>
              </a:solidFill>
              <a:latin typeface="Arial"/>
              <a:ea typeface="Arial"/>
              <a:cs typeface="Arial"/>
              <a:sym typeface="Arial"/>
            </a:endParaRPr>
          </a:p>
          <a:p>
            <a:pPr marL="546100" marR="0" lvl="0" indent="-457200" algn="just" rtl="0">
              <a:lnSpc>
                <a:spcPct val="200000"/>
              </a:lnSpc>
              <a:spcBef>
                <a:spcPts val="0"/>
              </a:spcBef>
              <a:spcAft>
                <a:spcPts val="0"/>
              </a:spcAft>
              <a:buClr>
                <a:schemeClr val="dk1"/>
              </a:buClr>
              <a:buSzPts val="2200"/>
              <a:buFont typeface="Arial"/>
              <a:buAutoNum type="arabicPeriod"/>
            </a:pPr>
            <a:r>
              <a:rPr lang="fr-FR" sz="1800" b="0" i="0" u="none" strike="noStrike" cap="none">
                <a:solidFill>
                  <a:schemeClr val="dk1"/>
                </a:solidFill>
                <a:latin typeface="Arial"/>
                <a:ea typeface="Arial"/>
                <a:cs typeface="Arial"/>
                <a:sym typeface="Arial"/>
              </a:rPr>
              <a:t>le serveur </a:t>
            </a:r>
            <a:r>
              <a:rPr lang="fr-FR" sz="1800">
                <a:solidFill>
                  <a:schemeClr val="dk1"/>
                </a:solidFill>
              </a:rPr>
              <a:t>répond à la page</a:t>
            </a:r>
            <a:r>
              <a:rPr lang="fr-FR" sz="1800" b="0" i="0" u="none" strike="noStrike" cap="none">
                <a:solidFill>
                  <a:schemeClr val="dk1"/>
                </a:solidFill>
                <a:latin typeface="Arial"/>
                <a:ea typeface="Arial"/>
                <a:cs typeface="Arial"/>
                <a:sym typeface="Arial"/>
              </a:rPr>
              <a:t> complète.</a:t>
            </a:r>
            <a:endParaRPr sz="1400" b="0" i="0" u="none" strike="noStrike" cap="none">
              <a:solidFill>
                <a:srgbClr val="000000"/>
              </a:solidFill>
              <a:latin typeface="Arial"/>
              <a:ea typeface="Arial"/>
              <a:cs typeface="Arial"/>
              <a:sym typeface="Arial"/>
            </a:endParaRPr>
          </a:p>
          <a:p>
            <a:pPr marL="546100" marR="0" lvl="0" indent="-457200" algn="just" rtl="0">
              <a:lnSpc>
                <a:spcPct val="200000"/>
              </a:lnSpc>
              <a:spcBef>
                <a:spcPts val="0"/>
              </a:spcBef>
              <a:spcAft>
                <a:spcPts val="0"/>
              </a:spcAft>
              <a:buClr>
                <a:schemeClr val="dk1"/>
              </a:buClr>
              <a:buSzPts val="2200"/>
              <a:buFont typeface="Arial"/>
              <a:buAutoNum type="arabicPeriod"/>
            </a:pPr>
            <a:r>
              <a:rPr lang="fr-FR" sz="1800" b="0" i="0" u="none" strike="noStrike" cap="none">
                <a:solidFill>
                  <a:schemeClr val="dk1"/>
                </a:solidFill>
                <a:latin typeface="Arial"/>
                <a:ea typeface="Arial"/>
                <a:cs typeface="Arial"/>
                <a:sym typeface="Arial"/>
              </a:rPr>
              <a:t>le navigateur télécharge les assets demandés : JavaScript, CSS, images.</a:t>
            </a:r>
            <a:endParaRPr sz="1400" b="0" i="0" u="none" strike="noStrike" cap="none">
              <a:solidFill>
                <a:srgbClr val="000000"/>
              </a:solidFill>
              <a:latin typeface="Arial"/>
              <a:ea typeface="Arial"/>
              <a:cs typeface="Arial"/>
              <a:sym typeface="Arial"/>
            </a:endParaRPr>
          </a:p>
          <a:p>
            <a:pPr marL="546100" marR="0" lvl="0" indent="-457200" algn="just" rtl="0">
              <a:lnSpc>
                <a:spcPct val="200000"/>
              </a:lnSpc>
              <a:spcBef>
                <a:spcPts val="0"/>
              </a:spcBef>
              <a:spcAft>
                <a:spcPts val="0"/>
              </a:spcAft>
              <a:buClr>
                <a:schemeClr val="dk1"/>
              </a:buClr>
              <a:buSzPts val="2200"/>
              <a:buFont typeface="Arial"/>
              <a:buAutoNum type="arabicPeriod"/>
            </a:pPr>
            <a:r>
              <a:rPr lang="fr-FR" sz="1800" b="0" i="0" u="none" strike="noStrike" cap="none">
                <a:solidFill>
                  <a:schemeClr val="dk1"/>
                </a:solidFill>
                <a:latin typeface="Arial"/>
                <a:ea typeface="Arial"/>
                <a:cs typeface="Arial"/>
                <a:sym typeface="Arial"/>
              </a:rPr>
              <a:t>lorsque l’utilisateur demande une nouvelle page, le processus reprend à la 2</a:t>
            </a:r>
            <a:r>
              <a:rPr lang="fr-FR" sz="1800">
                <a:solidFill>
                  <a:schemeClr val="dk1"/>
                </a:solidFill>
              </a:rPr>
              <a:t>éme</a:t>
            </a:r>
            <a:r>
              <a:rPr lang="fr-FR" sz="1800" b="0" i="0" u="none" strike="noStrike" cap="none">
                <a:solidFill>
                  <a:schemeClr val="dk1"/>
                </a:solidFill>
                <a:latin typeface="Arial"/>
                <a:ea typeface="Arial"/>
                <a:cs typeface="Arial"/>
                <a:sym typeface="Arial"/>
              </a:rPr>
              <a:t> étape.</a:t>
            </a:r>
            <a:endParaRPr sz="1400" b="0" i="0" u="none" strike="noStrike" cap="none">
              <a:solidFill>
                <a:srgbClr val="000000"/>
              </a:solidFill>
              <a:latin typeface="Arial"/>
              <a:ea typeface="Arial"/>
              <a:cs typeface="Arial"/>
              <a:sym typeface="Arial"/>
            </a:endParaRPr>
          </a:p>
        </p:txBody>
      </p:sp>
      <p:sp>
        <p:nvSpPr>
          <p:cNvPr id="158" name="Google Shape;158;p10"/>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0"/>
          <p:cNvSpPr txBox="1"/>
          <p:nvPr/>
        </p:nvSpPr>
        <p:spPr>
          <a:xfrm>
            <a:off x="87550" y="6172625"/>
            <a:ext cx="9122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Source: </a:t>
            </a:r>
            <a:r>
              <a:rPr lang="fr-FR" sz="1400" b="0" i="0" u="sng" strike="noStrike" cap="none">
                <a:solidFill>
                  <a:srgbClr val="000000"/>
                </a:solidFill>
                <a:latin typeface="Arial"/>
                <a:ea typeface="Arial"/>
                <a:cs typeface="Arial"/>
                <a:sym typeface="Aria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À la découverte des architectures du front (2/4) Les Multiple Page Applications. - OCTO Talks !</a:t>
            </a:r>
            <a:endParaRPr sz="1400" b="0" i="0" u="none" strike="noStrike" cap="none">
              <a:solidFill>
                <a:srgbClr val="000000"/>
              </a:solidFill>
              <a:latin typeface="Arial"/>
              <a:ea typeface="Arial"/>
              <a:cs typeface="Arial"/>
              <a:sym typeface="Arial"/>
            </a:endParaRPr>
          </a:p>
        </p:txBody>
      </p:sp>
      <p:pic>
        <p:nvPicPr>
          <p:cNvPr id="160" name="Google Shape;160;p10"/>
          <p:cNvPicPr preferRelativeResize="0"/>
          <p:nvPr/>
        </p:nvPicPr>
        <p:blipFill rotWithShape="1">
          <a:blip r:embed="rId8">
            <a:alphaModFix/>
          </a:blip>
          <a:srcRect/>
          <a:stretch/>
        </p:blipFill>
        <p:spPr>
          <a:xfrm>
            <a:off x="0" y="1059556"/>
            <a:ext cx="6876542" cy="4832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11" descr="Picture 2"/>
          <p:cNvPicPr preferRelativeResize="0"/>
          <p:nvPr/>
        </p:nvPicPr>
        <p:blipFill rotWithShape="1">
          <a:blip r:embed="rId3">
            <a:alphaModFix/>
          </a:blip>
          <a:srcRect/>
          <a:stretch/>
        </p:blipFill>
        <p:spPr>
          <a:xfrm>
            <a:off x="-86295" y="-28242"/>
            <a:ext cx="12364591" cy="6886241"/>
          </a:xfrm>
          <a:prstGeom prst="rect">
            <a:avLst/>
          </a:prstGeom>
          <a:noFill/>
          <a:ln>
            <a:noFill/>
          </a:ln>
        </p:spPr>
      </p:pic>
      <p:pic>
        <p:nvPicPr>
          <p:cNvPr id="166" name="Google Shape;166;p11" descr="Picture 7"/>
          <p:cNvPicPr preferRelativeResize="0"/>
          <p:nvPr/>
        </p:nvPicPr>
        <p:blipFill rotWithShape="1">
          <a:blip r:embed="rId4">
            <a:alphaModFix/>
          </a:blip>
          <a:srcRect/>
          <a:stretch/>
        </p:blipFill>
        <p:spPr>
          <a:xfrm flipH="1">
            <a:off x="10857903" y="-143663"/>
            <a:ext cx="2000231" cy="1376435"/>
          </a:xfrm>
          <a:prstGeom prst="rect">
            <a:avLst/>
          </a:prstGeom>
          <a:noFill/>
          <a:ln>
            <a:noFill/>
          </a:ln>
        </p:spPr>
      </p:pic>
      <p:pic>
        <p:nvPicPr>
          <p:cNvPr id="167" name="Google Shape;167;p11"/>
          <p:cNvPicPr preferRelativeResize="0"/>
          <p:nvPr/>
        </p:nvPicPr>
        <p:blipFill rotWithShape="1">
          <a:blip r:embed="rId5">
            <a:alphaModFix/>
          </a:blip>
          <a:srcRect/>
          <a:stretch/>
        </p:blipFill>
        <p:spPr>
          <a:xfrm>
            <a:off x="0" y="142853"/>
            <a:ext cx="780427" cy="579781"/>
          </a:xfrm>
          <a:prstGeom prst="rect">
            <a:avLst/>
          </a:prstGeom>
          <a:noFill/>
          <a:ln>
            <a:noFill/>
          </a:ln>
        </p:spPr>
      </p:pic>
      <p:sp>
        <p:nvSpPr>
          <p:cNvPr id="168" name="Google Shape;168;p11"/>
          <p:cNvSpPr txBox="1"/>
          <p:nvPr/>
        </p:nvSpPr>
        <p:spPr>
          <a:xfrm>
            <a:off x="571461" y="-285776"/>
            <a:ext cx="7294345"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3600"/>
              <a:buFont typeface="Calibri"/>
              <a:buNone/>
            </a:pPr>
            <a:r>
              <a:rPr lang="fr-FR" sz="3600" b="1" i="0" u="none" strike="noStrike" cap="none">
                <a:solidFill>
                  <a:schemeClr val="dk1"/>
                </a:solidFill>
                <a:latin typeface="Calibri"/>
                <a:ea typeface="Calibri"/>
                <a:cs typeface="Calibri"/>
                <a:sym typeface="Calibri"/>
              </a:rPr>
              <a:t>SP</a:t>
            </a:r>
            <a:r>
              <a:rPr lang="fr-FR" sz="3600" b="1">
                <a:solidFill>
                  <a:schemeClr val="dk1"/>
                </a:solidFill>
                <a:latin typeface="Calibri"/>
                <a:ea typeface="Calibri"/>
                <a:cs typeface="Calibri"/>
                <a:sym typeface="Calibri"/>
              </a:rPr>
              <a:t>A: Application monopage</a:t>
            </a:r>
            <a:r>
              <a:rPr lang="fr-FR" sz="3600" b="1" i="0" u="none" strike="noStrike" cap="none">
                <a:solidFill>
                  <a:schemeClr val="dk1"/>
                </a:solidFill>
                <a:latin typeface="Calibri"/>
                <a:ea typeface="Calibri"/>
                <a:cs typeface="Calibri"/>
                <a:sym typeface="Calibri"/>
              </a:rPr>
              <a:t> </a:t>
            </a:r>
            <a:endParaRPr sz="3600" b="1" i="0" u="none" strike="noStrike" cap="none">
              <a:solidFill>
                <a:schemeClr val="dk1"/>
              </a:solidFill>
              <a:latin typeface="Calibri"/>
              <a:ea typeface="Calibri"/>
              <a:cs typeface="Calibri"/>
              <a:sym typeface="Calibri"/>
            </a:endParaRPr>
          </a:p>
        </p:txBody>
      </p:sp>
      <p:sp>
        <p:nvSpPr>
          <p:cNvPr id="169" name="Google Shape;169;p11"/>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fr-FR"/>
              <a:t>9</a:t>
            </a:fld>
            <a:endParaRPr/>
          </a:p>
        </p:txBody>
      </p:sp>
      <p:pic>
        <p:nvPicPr>
          <p:cNvPr id="170" name="Google Shape;170;p11"/>
          <p:cNvPicPr preferRelativeResize="0"/>
          <p:nvPr/>
        </p:nvPicPr>
        <p:blipFill rotWithShape="1">
          <a:blip r:embed="rId6">
            <a:alphaModFix/>
          </a:blip>
          <a:srcRect/>
          <a:stretch/>
        </p:blipFill>
        <p:spPr>
          <a:xfrm>
            <a:off x="9965100" y="6283412"/>
            <a:ext cx="1087675" cy="394000"/>
          </a:xfrm>
          <a:prstGeom prst="rect">
            <a:avLst/>
          </a:prstGeom>
          <a:noFill/>
          <a:ln>
            <a:noFill/>
          </a:ln>
        </p:spPr>
      </p:pic>
      <p:sp>
        <p:nvSpPr>
          <p:cNvPr id="171" name="Google Shape;171;p11"/>
          <p:cNvSpPr txBox="1"/>
          <p:nvPr/>
        </p:nvSpPr>
        <p:spPr>
          <a:xfrm>
            <a:off x="6870488" y="729109"/>
            <a:ext cx="5321400" cy="5048700"/>
          </a:xfrm>
          <a:prstGeom prst="rect">
            <a:avLst/>
          </a:prstGeom>
          <a:noFill/>
          <a:ln>
            <a:noFill/>
          </a:ln>
        </p:spPr>
        <p:txBody>
          <a:bodyPr spcFirstLastPara="1" wrap="square" lIns="91425" tIns="45700" rIns="91425" bIns="45700" anchor="t" anchorCtr="0">
            <a:spAutoFit/>
          </a:bodyPr>
          <a:lstStyle/>
          <a:p>
            <a:pPr marL="431800" marR="0" lvl="0" indent="-342900" algn="just" rtl="0">
              <a:lnSpc>
                <a:spcPct val="200000"/>
              </a:lnSpc>
              <a:spcBef>
                <a:spcPts val="0"/>
              </a:spcBef>
              <a:spcAft>
                <a:spcPts val="0"/>
              </a:spcAft>
              <a:buClr>
                <a:schemeClr val="dk1"/>
              </a:buClr>
              <a:buSzPts val="1400"/>
              <a:buFont typeface="Arial"/>
              <a:buAutoNum type="arabicPeriod"/>
            </a:pPr>
            <a:r>
              <a:rPr lang="fr-FR" sz="1400" b="0" i="0" u="none" strike="noStrike" cap="none">
                <a:solidFill>
                  <a:schemeClr val="dk1"/>
                </a:solidFill>
                <a:latin typeface="Arial"/>
                <a:ea typeface="Arial"/>
                <a:cs typeface="Arial"/>
                <a:sym typeface="Arial"/>
              </a:rPr>
              <a:t>L’utilisateur demande la page à l’url “/page1”</a:t>
            </a:r>
            <a:endParaRPr sz="1400" b="0" i="0" u="none" strike="noStrike" cap="none">
              <a:solidFill>
                <a:srgbClr val="000000"/>
              </a:solidFill>
              <a:latin typeface="Arial"/>
              <a:ea typeface="Arial"/>
              <a:cs typeface="Arial"/>
              <a:sym typeface="Arial"/>
            </a:endParaRPr>
          </a:p>
          <a:p>
            <a:pPr marL="431800" marR="0" lvl="0" indent="-342900" algn="just" rtl="0">
              <a:lnSpc>
                <a:spcPct val="200000"/>
              </a:lnSpc>
              <a:spcBef>
                <a:spcPts val="0"/>
              </a:spcBef>
              <a:spcAft>
                <a:spcPts val="0"/>
              </a:spcAft>
              <a:buClr>
                <a:schemeClr val="dk1"/>
              </a:buClr>
              <a:buSzPts val="1400"/>
              <a:buFont typeface="Arial"/>
              <a:buAutoNum type="arabicPeriod"/>
            </a:pPr>
            <a:r>
              <a:rPr lang="fr-FR" sz="1400" b="0" i="0" u="none" strike="noStrike" cap="none">
                <a:solidFill>
                  <a:schemeClr val="dk1"/>
                </a:solidFill>
                <a:latin typeface="Arial"/>
                <a:ea typeface="Arial"/>
                <a:cs typeface="Arial"/>
                <a:sym typeface="Arial"/>
              </a:rPr>
              <a:t>Le serveur renvoie toujours le index.html</a:t>
            </a:r>
            <a:endParaRPr sz="1400" b="0" i="0" u="none" strike="noStrike" cap="none">
              <a:solidFill>
                <a:srgbClr val="000000"/>
              </a:solidFill>
              <a:latin typeface="Arial"/>
              <a:ea typeface="Arial"/>
              <a:cs typeface="Arial"/>
              <a:sym typeface="Arial"/>
            </a:endParaRPr>
          </a:p>
          <a:p>
            <a:pPr marL="431800" marR="0" lvl="0" indent="-342900" algn="just" rtl="0">
              <a:lnSpc>
                <a:spcPct val="200000"/>
              </a:lnSpc>
              <a:spcBef>
                <a:spcPts val="0"/>
              </a:spcBef>
              <a:spcAft>
                <a:spcPts val="0"/>
              </a:spcAft>
              <a:buClr>
                <a:schemeClr val="dk1"/>
              </a:buClr>
              <a:buSzPts val="1400"/>
              <a:buFont typeface="Arial"/>
              <a:buAutoNum type="arabicPeriod"/>
            </a:pPr>
            <a:r>
              <a:rPr lang="fr-FR" sz="1400" b="0" i="0" u="none" strike="noStrike" cap="none">
                <a:solidFill>
                  <a:schemeClr val="dk1"/>
                </a:solidFill>
                <a:latin typeface="Arial"/>
                <a:ea typeface="Arial"/>
                <a:cs typeface="Arial"/>
                <a:sym typeface="Arial"/>
              </a:rPr>
              <a:t>Le navigateur affiche le index.html (page blanche ou page de chargement)</a:t>
            </a:r>
            <a:endParaRPr sz="1400" b="0" i="0" u="none" strike="noStrike" cap="none">
              <a:solidFill>
                <a:srgbClr val="000000"/>
              </a:solidFill>
              <a:latin typeface="Arial"/>
              <a:ea typeface="Arial"/>
              <a:cs typeface="Arial"/>
              <a:sym typeface="Arial"/>
            </a:endParaRPr>
          </a:p>
          <a:p>
            <a:pPr marL="431800" marR="0" lvl="0" indent="-342900" algn="just" rtl="0">
              <a:lnSpc>
                <a:spcPct val="200000"/>
              </a:lnSpc>
              <a:spcBef>
                <a:spcPts val="0"/>
              </a:spcBef>
              <a:spcAft>
                <a:spcPts val="0"/>
              </a:spcAft>
              <a:buClr>
                <a:schemeClr val="dk1"/>
              </a:buClr>
              <a:buSzPts val="1400"/>
              <a:buFont typeface="Arial"/>
              <a:buAutoNum type="arabicPeriod"/>
            </a:pPr>
            <a:r>
              <a:rPr lang="fr-FR" sz="1400" b="0" i="0" u="none" strike="noStrike" cap="none">
                <a:solidFill>
                  <a:schemeClr val="dk1"/>
                </a:solidFill>
                <a:latin typeface="Arial"/>
                <a:ea typeface="Arial"/>
                <a:cs typeface="Arial"/>
                <a:sym typeface="Arial"/>
              </a:rPr>
              <a:t>Le navigateur va télécharger les assets : JavaScript, CSS, images</a:t>
            </a:r>
            <a:endParaRPr sz="1400" b="0" i="0" u="none" strike="noStrike" cap="none">
              <a:solidFill>
                <a:srgbClr val="000000"/>
              </a:solidFill>
              <a:latin typeface="Arial"/>
              <a:ea typeface="Arial"/>
              <a:cs typeface="Arial"/>
              <a:sym typeface="Arial"/>
            </a:endParaRPr>
          </a:p>
          <a:p>
            <a:pPr marL="431800" marR="0" lvl="0" indent="-342900" algn="just" rtl="0">
              <a:lnSpc>
                <a:spcPct val="200000"/>
              </a:lnSpc>
              <a:spcBef>
                <a:spcPts val="0"/>
              </a:spcBef>
              <a:spcAft>
                <a:spcPts val="0"/>
              </a:spcAft>
              <a:buClr>
                <a:schemeClr val="dk1"/>
              </a:buClr>
              <a:buSzPts val="1400"/>
              <a:buFont typeface="Arial"/>
              <a:buAutoNum type="arabicPeriod"/>
            </a:pPr>
            <a:r>
              <a:rPr lang="fr-FR" sz="1400" b="0" i="0" u="none" strike="noStrike" cap="none">
                <a:solidFill>
                  <a:schemeClr val="dk1"/>
                </a:solidFill>
                <a:latin typeface="Arial"/>
                <a:ea typeface="Arial"/>
                <a:cs typeface="Arial"/>
                <a:sym typeface="Arial"/>
              </a:rPr>
              <a:t>Le navigateur parse et exécute le JavaScript</a:t>
            </a:r>
            <a:endParaRPr sz="1400" b="0" i="0" u="none" strike="noStrike" cap="none">
              <a:solidFill>
                <a:srgbClr val="000000"/>
              </a:solidFill>
              <a:latin typeface="Arial"/>
              <a:ea typeface="Arial"/>
              <a:cs typeface="Arial"/>
              <a:sym typeface="Arial"/>
            </a:endParaRPr>
          </a:p>
          <a:p>
            <a:pPr marL="431800" marR="0" lvl="0" indent="-342900" algn="just" rtl="0">
              <a:lnSpc>
                <a:spcPct val="200000"/>
              </a:lnSpc>
              <a:spcBef>
                <a:spcPts val="0"/>
              </a:spcBef>
              <a:spcAft>
                <a:spcPts val="0"/>
              </a:spcAft>
              <a:buClr>
                <a:schemeClr val="dk1"/>
              </a:buClr>
              <a:buSzPts val="1400"/>
              <a:buFont typeface="Arial"/>
              <a:buAutoNum type="arabicPeriod"/>
            </a:pPr>
            <a:r>
              <a:rPr lang="fr-FR" sz="1400" b="0" i="0" u="none" strike="noStrike" cap="none">
                <a:solidFill>
                  <a:schemeClr val="dk1"/>
                </a:solidFill>
                <a:latin typeface="Arial"/>
                <a:ea typeface="Arial"/>
                <a:cs typeface="Arial"/>
                <a:sym typeface="Arial"/>
              </a:rPr>
              <a:t>Le JS construit le HTML et rend l’application interactive</a:t>
            </a:r>
            <a:endParaRPr sz="1400" b="0" i="0" u="none" strike="noStrike" cap="none">
              <a:solidFill>
                <a:srgbClr val="000000"/>
              </a:solidFill>
              <a:latin typeface="Arial"/>
              <a:ea typeface="Arial"/>
              <a:cs typeface="Arial"/>
              <a:sym typeface="Arial"/>
            </a:endParaRPr>
          </a:p>
          <a:p>
            <a:pPr marL="431800" marR="0" lvl="0" indent="-342900" algn="just" rtl="0">
              <a:lnSpc>
                <a:spcPct val="200000"/>
              </a:lnSpc>
              <a:spcBef>
                <a:spcPts val="0"/>
              </a:spcBef>
              <a:spcAft>
                <a:spcPts val="0"/>
              </a:spcAft>
              <a:buClr>
                <a:schemeClr val="dk1"/>
              </a:buClr>
              <a:buSzPts val="1400"/>
              <a:buFont typeface="Arial"/>
              <a:buAutoNum type="arabicPeriod"/>
            </a:pPr>
            <a:r>
              <a:rPr lang="fr-FR" sz="1400" b="0" i="0" u="none" strike="noStrike" cap="none">
                <a:solidFill>
                  <a:schemeClr val="dk1"/>
                </a:solidFill>
                <a:latin typeface="Arial"/>
                <a:ea typeface="Arial"/>
                <a:cs typeface="Arial"/>
                <a:sym typeface="Arial"/>
              </a:rPr>
              <a:t>Le JS fait des appels à l’API et complète le HTML</a:t>
            </a:r>
            <a:endParaRPr sz="1400" b="0" i="0" u="none" strike="noStrike" cap="none">
              <a:solidFill>
                <a:srgbClr val="000000"/>
              </a:solidFill>
              <a:latin typeface="Arial"/>
              <a:ea typeface="Arial"/>
              <a:cs typeface="Arial"/>
              <a:sym typeface="Arial"/>
            </a:endParaRPr>
          </a:p>
          <a:p>
            <a:pPr marL="431800" marR="0" lvl="0" indent="-342900" algn="just" rtl="0">
              <a:lnSpc>
                <a:spcPct val="200000"/>
              </a:lnSpc>
              <a:spcBef>
                <a:spcPts val="0"/>
              </a:spcBef>
              <a:spcAft>
                <a:spcPts val="0"/>
              </a:spcAft>
              <a:buClr>
                <a:schemeClr val="dk1"/>
              </a:buClr>
              <a:buSzPts val="1400"/>
              <a:buFont typeface="Arial"/>
              <a:buAutoNum type="arabicPeriod"/>
            </a:pPr>
            <a:r>
              <a:rPr lang="fr-FR" sz="1400" b="0" i="0" u="none" strike="noStrike" cap="none">
                <a:solidFill>
                  <a:schemeClr val="dk1"/>
                </a:solidFill>
                <a:latin typeface="Arial"/>
                <a:ea typeface="Arial"/>
                <a:cs typeface="Arial"/>
                <a:sym typeface="Arial"/>
              </a:rPr>
              <a:t>La navigation se fait entièrement côté navigateur</a:t>
            </a:r>
            <a:endParaRPr sz="1400" b="0" i="0" u="none" strike="noStrike" cap="none">
              <a:solidFill>
                <a:srgbClr val="000000"/>
              </a:solidFill>
              <a:latin typeface="Arial"/>
              <a:ea typeface="Arial"/>
              <a:cs typeface="Arial"/>
              <a:sym typeface="Arial"/>
            </a:endParaRPr>
          </a:p>
          <a:p>
            <a:pPr marL="431800" marR="0" lvl="0" indent="-342900" algn="just" rtl="0">
              <a:lnSpc>
                <a:spcPct val="200000"/>
              </a:lnSpc>
              <a:spcBef>
                <a:spcPts val="0"/>
              </a:spcBef>
              <a:spcAft>
                <a:spcPts val="0"/>
              </a:spcAft>
              <a:buClr>
                <a:schemeClr val="dk1"/>
              </a:buClr>
              <a:buSzPts val="1400"/>
              <a:buFont typeface="Arial"/>
              <a:buAutoNum type="arabicPeriod"/>
            </a:pPr>
            <a:r>
              <a:rPr lang="fr-FR" sz="1400" b="0" i="0" u="none" strike="noStrike" cap="none">
                <a:solidFill>
                  <a:schemeClr val="dk1"/>
                </a:solidFill>
                <a:latin typeface="Arial"/>
                <a:ea typeface="Arial"/>
                <a:cs typeface="Arial"/>
                <a:sym typeface="Arial"/>
              </a:rPr>
              <a:t>Le client fait directement des appels d’API pour récupérer ou mettre à jour les données supplémentaires.</a:t>
            </a:r>
            <a:endParaRPr sz="1400" b="0" i="0" u="none" strike="noStrike" cap="none">
              <a:solidFill>
                <a:srgbClr val="000000"/>
              </a:solidFill>
              <a:latin typeface="Arial"/>
              <a:ea typeface="Arial"/>
              <a:cs typeface="Arial"/>
              <a:sym typeface="Arial"/>
            </a:endParaRPr>
          </a:p>
        </p:txBody>
      </p:sp>
      <p:sp>
        <p:nvSpPr>
          <p:cNvPr id="172" name="Google Shape;172;p11"/>
          <p:cNvSpPr txBox="1"/>
          <p:nvPr/>
        </p:nvSpPr>
        <p:spPr>
          <a:xfrm>
            <a:off x="6240544" y="2039193"/>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1"/>
          <p:cNvSpPr txBox="1"/>
          <p:nvPr/>
        </p:nvSpPr>
        <p:spPr>
          <a:xfrm>
            <a:off x="87549" y="6172635"/>
            <a:ext cx="84353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a:solidFill>
                  <a:srgbClr val="000000"/>
                </a:solidFill>
                <a:latin typeface="Arial"/>
                <a:ea typeface="Arial"/>
                <a:cs typeface="Arial"/>
                <a:sym typeface="Arial"/>
              </a:rPr>
              <a:t>Source: </a:t>
            </a:r>
            <a:r>
              <a:rPr lang="fr-FR" sz="1400" b="0" i="0" u="sng" strike="noStrike" cap="none">
                <a:solidFill>
                  <a:srgbClr val="000000"/>
                </a:solidFill>
                <a:latin typeface="Arial"/>
                <a:ea typeface="Arial"/>
                <a:cs typeface="Arial"/>
                <a:sym typeface="Aria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À la découverte des architectures du front (3/4) Les Single Page Applications. - OCTO Talks !</a:t>
            </a:r>
            <a:endParaRPr sz="1400" b="0" i="0" u="none" strike="noStrike" cap="none">
              <a:solidFill>
                <a:srgbClr val="000000"/>
              </a:solidFill>
              <a:latin typeface="Arial"/>
              <a:ea typeface="Arial"/>
              <a:cs typeface="Arial"/>
              <a:sym typeface="Arial"/>
            </a:endParaRPr>
          </a:p>
        </p:txBody>
      </p:sp>
      <p:pic>
        <p:nvPicPr>
          <p:cNvPr id="174" name="Google Shape;174;p11"/>
          <p:cNvPicPr preferRelativeResize="0"/>
          <p:nvPr/>
        </p:nvPicPr>
        <p:blipFill rotWithShape="1">
          <a:blip r:embed="rId8">
            <a:alphaModFix/>
          </a:blip>
          <a:srcRect/>
          <a:stretch/>
        </p:blipFill>
        <p:spPr>
          <a:xfrm>
            <a:off x="-8377" y="800854"/>
            <a:ext cx="6956783" cy="524301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1813</Words>
  <Application>Microsoft Office PowerPoint</Application>
  <PresentationFormat>Grand écran</PresentationFormat>
  <Paragraphs>249</Paragraphs>
  <Slides>40</Slides>
  <Notes>40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40</vt:i4>
      </vt:variant>
    </vt:vector>
  </HeadingPairs>
  <TitlesOfParts>
    <vt:vector size="45" baseType="lpstr">
      <vt:lpstr>Arial</vt:lpstr>
      <vt:lpstr>Calibri</vt:lpstr>
      <vt:lpstr>Courier New</vt:lpstr>
      <vt:lpstr>Noto Sans Symbols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asus2</dc:creator>
  <cp:lastModifiedBy>pc</cp:lastModifiedBy>
  <cp:revision>1</cp:revision>
  <dcterms:modified xsi:type="dcterms:W3CDTF">2023-01-23T08:03:30Z</dcterms:modified>
</cp:coreProperties>
</file>