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90" r:id="rId11"/>
    <p:sldId id="272" r:id="rId12"/>
    <p:sldId id="273" r:id="rId13"/>
    <p:sldId id="274" r:id="rId14"/>
    <p:sldId id="275" r:id="rId15"/>
    <p:sldId id="276" r:id="rId16"/>
    <p:sldId id="294" r:id="rId17"/>
    <p:sldId id="295" r:id="rId18"/>
    <p:sldId id="29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Inter" panose="02000503000000020004" pitchFamily="2" charset="0"/>
      <p:regular r:id="rId36"/>
      <p:bold r:id="rId37"/>
    </p:embeddedFont>
    <p:embeddedFont>
      <p:font typeface="Montserrat" pitchFamily="2" charset="77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6F407A-4769-432E-AA87-AEC2E7E1B40E}">
  <a:tblStyle styleId="{9D6F407A-4769-432E-AA87-AEC2E7E1B40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6"/>
    <p:restoredTop sz="94654"/>
  </p:normalViewPr>
  <p:slideViewPr>
    <p:cSldViewPr snapToGrid="0">
      <p:cViewPr varScale="1">
        <p:scale>
          <a:sx n="108" d="100"/>
          <a:sy n="108" d="100"/>
        </p:scale>
        <p:origin x="2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848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Logo EUR-ACE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6245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4357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35100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34634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9537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48624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20112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71012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86501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89042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6148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204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37617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14434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35549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393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93384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7643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77929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61354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3111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96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93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55779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65305f8f_4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10965305f8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3965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05530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46547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84904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9729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/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54" name="Google Shape;5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5" name="Google Shape;55;p12" descr="image2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" name="Google Shape;56;p12" descr="Picture 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31349" y="5703304"/>
            <a:ext cx="1322882" cy="93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2" descr="Picture 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2" descr="Image 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62681" y="5707210"/>
            <a:ext cx="1943102" cy="87630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>
            <a:spLocks noGrp="1"/>
          </p:cNvSpPr>
          <p:nvPr>
            <p:ph type="subTitle" idx="4294967295"/>
          </p:nvPr>
        </p:nvSpPr>
        <p:spPr>
          <a:xfrm>
            <a:off x="0" y="3075185"/>
            <a:ext cx="121920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fr-FR" sz="6600" b="1"/>
              <a:t>Composant Fonctionnel</a:t>
            </a:r>
            <a:r>
              <a:rPr lang="fr-FR" sz="6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&amp;</a:t>
            </a:r>
            <a:br>
              <a:rPr lang="fr-FR" sz="6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6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6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2" descr="C:\Users\faten\Desktop\CA-19\EURACE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67808" y="5898412"/>
            <a:ext cx="2731194" cy="5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2" descr="C:\Users\faten\Desktop\CA-19\CG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92144" y="5857579"/>
            <a:ext cx="1728192" cy="58374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5175" y="294100"/>
            <a:ext cx="4832320" cy="17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fr-FR" b="1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Il existe deux </a:t>
            </a:r>
            <a:r>
              <a:rPr lang="fr-FR" b="1" dirty="0">
                <a:solidFill>
                  <a:srgbClr val="980000"/>
                </a:solidFill>
              </a:rPr>
              <a:t>règles</a:t>
            </a:r>
            <a:r>
              <a:rPr lang="fr-FR" b="1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b="1" dirty="0">
                <a:solidFill>
                  <a:srgbClr val="980000"/>
                </a:solidFill>
              </a:rPr>
              <a:t>à</a:t>
            </a:r>
            <a:r>
              <a:rPr lang="fr-FR" b="1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suivre pour utiliser les </a:t>
            </a:r>
            <a:r>
              <a:rPr lang="fr-FR" b="1" dirty="0" err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Hooks</a:t>
            </a:r>
            <a:r>
              <a:rPr lang="fr-FR" b="1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-FR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fr-FR" dirty="0">
              <a:solidFill>
                <a:schemeClr val="dk1"/>
              </a:solidFill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fr-FR" dirty="0">
                <a:solidFill>
                  <a:schemeClr val="dk1"/>
                </a:solidFill>
              </a:rPr>
              <a:t>Les </a:t>
            </a:r>
            <a:r>
              <a:rPr lang="fr-FR" dirty="0" err="1">
                <a:solidFill>
                  <a:schemeClr val="dk1"/>
                </a:solidFill>
              </a:rPr>
              <a:t>hooks</a:t>
            </a:r>
            <a:r>
              <a:rPr lang="fr-FR" dirty="0">
                <a:solidFill>
                  <a:schemeClr val="dk1"/>
                </a:solidFill>
              </a:rPr>
              <a:t> sont appelés </a:t>
            </a:r>
            <a:r>
              <a:rPr lang="fr-FR" b="1" dirty="0">
                <a:solidFill>
                  <a:srgbClr val="C00000"/>
                </a:solidFill>
              </a:rPr>
              <a:t>uniquement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chemeClr val="dk1"/>
                </a:solidFill>
              </a:rPr>
              <a:t>dans des composants fonctionnels. </a:t>
            </a:r>
            <a:endParaRPr lang="fr-FR" sz="2400" b="1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Þ"/>
            </a:pPr>
            <a:r>
              <a:rPr lang="fr-FR" sz="2000" dirty="0">
                <a:solidFill>
                  <a:schemeClr val="dk1"/>
                </a:solidFill>
              </a:rPr>
              <a:t>Ils ne fonctionnent pas dans une classe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dirty="0">
              <a:solidFill>
                <a:schemeClr val="dk1"/>
              </a:solidFill>
            </a:endParaRPr>
          </a:p>
          <a:p>
            <a:pPr marL="342900" lvl="0">
              <a:buSzPts val="2000"/>
            </a:pPr>
            <a:r>
              <a:rPr lang="fr-FR" dirty="0">
                <a:solidFill>
                  <a:schemeClr val="dk1"/>
                </a:solidFill>
              </a:rPr>
              <a:t>Les </a:t>
            </a:r>
            <a:r>
              <a:rPr lang="fr-FR" dirty="0" err="1">
                <a:solidFill>
                  <a:schemeClr val="dk1"/>
                </a:solidFill>
              </a:rPr>
              <a:t>hooks</a:t>
            </a:r>
            <a:r>
              <a:rPr lang="fr-FR" dirty="0">
                <a:solidFill>
                  <a:schemeClr val="dk1"/>
                </a:solidFill>
              </a:rPr>
              <a:t> sont appelés </a:t>
            </a:r>
            <a:r>
              <a:rPr lang="fr-FR" b="1" dirty="0">
                <a:solidFill>
                  <a:srgbClr val="C00000"/>
                </a:solidFill>
              </a:rPr>
              <a:t>au plus haut niveau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chemeClr val="dk1"/>
                </a:solidFill>
              </a:rPr>
              <a:t>d’un composant fonctionnel.</a:t>
            </a:r>
          </a:p>
          <a:p>
            <a:pPr marL="114300" lvl="0" indent="0">
              <a:buNone/>
            </a:pPr>
            <a:r>
              <a:rPr lang="fr-FR" sz="2000" dirty="0">
                <a:solidFill>
                  <a:schemeClr val="dk1"/>
                </a:solidFill>
              </a:rPr>
              <a:t>=&gt; On ne peut pas les appeler depuis une boucle, une condition, une fonction ou une sous-fonction.</a:t>
            </a:r>
            <a:endParaRPr lang="fr-FR" sz="800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234" name="Google Shape;23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sz="2800" b="1" i="0" u="none" strike="noStrike" cap="none" dirty="0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5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8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pic>
        <p:nvPicPr>
          <p:cNvPr id="250" name="Google Shape;250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/>
        </p:nvSpPr>
        <p:spPr>
          <a:xfrm>
            <a:off x="2131365" y="1910808"/>
            <a:ext cx="858781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rgbClr val="980000"/>
                </a:solidFill>
              </a:rPr>
              <a:t>React Hooks nous offre la possibilité d'utiliser 10 Hooks :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252" name="Google Shape;252;p28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sz="2800" b="1" i="0" u="none" strike="noStrike" cap="none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2578775" y="2797250"/>
            <a:ext cx="24576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rgbClr val="000000"/>
                </a:solidFill>
              </a:rPr>
              <a:t>Hooks Basique:</a:t>
            </a:r>
            <a:endParaRPr b="1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useState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useEffect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useContext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6425275" y="2721050"/>
            <a:ext cx="31518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2000" b="1">
                <a:solidFill>
                  <a:schemeClr val="dk1"/>
                </a:solidFill>
              </a:rPr>
              <a:t>Hooks Additionnels:</a:t>
            </a:r>
            <a:r>
              <a:rPr lang="fr-FR" sz="20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>
                <a:solidFill>
                  <a:schemeClr val="dk1"/>
                </a:solidFill>
              </a:rPr>
              <a:t>useReducer</a:t>
            </a:r>
            <a:endParaRPr sz="20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>
                <a:solidFill>
                  <a:schemeClr val="dk1"/>
                </a:solidFill>
              </a:rPr>
              <a:t>useCallback</a:t>
            </a:r>
            <a:endParaRPr sz="20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>
                <a:solidFill>
                  <a:schemeClr val="dk1"/>
                </a:solidFill>
              </a:rPr>
              <a:t>useMemo</a:t>
            </a:r>
            <a:endParaRPr sz="20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>
                <a:solidFill>
                  <a:schemeClr val="dk1"/>
                </a:solidFill>
              </a:rPr>
              <a:t>useRef</a:t>
            </a:r>
            <a:endParaRPr sz="20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>
                <a:solidFill>
                  <a:schemeClr val="dk1"/>
                </a:solidFill>
              </a:rPr>
              <a:t>useImperativeHandle</a:t>
            </a:r>
            <a:endParaRPr sz="20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>
                <a:solidFill>
                  <a:schemeClr val="dk1"/>
                </a:solidFill>
              </a:rPr>
              <a:t>useLayoutEffect</a:t>
            </a:r>
            <a:endParaRPr sz="20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>
                <a:solidFill>
                  <a:schemeClr val="dk1"/>
                </a:solidFill>
              </a:rPr>
              <a:t>useDebugValue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9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lv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fr-FR" sz="3200" b="1" dirty="0" err="1">
                <a:solidFill>
                  <a:schemeClr val="dk1"/>
                </a:solidFill>
              </a:rPr>
              <a:t>useState</a:t>
            </a:r>
            <a:r>
              <a:rPr lang="fr-FR" sz="3200" dirty="0">
                <a:solidFill>
                  <a:schemeClr val="dk1"/>
                </a:solidFill>
              </a:rPr>
              <a:t> est le </a:t>
            </a:r>
            <a:r>
              <a:rPr lang="fr-FR" sz="3200" dirty="0" err="1">
                <a:solidFill>
                  <a:schemeClr val="dk1"/>
                </a:solidFill>
              </a:rPr>
              <a:t>hook</a:t>
            </a:r>
            <a:r>
              <a:rPr lang="fr-FR" sz="3200" dirty="0">
                <a:solidFill>
                  <a:schemeClr val="dk1"/>
                </a:solidFill>
              </a:rPr>
              <a:t> qui va nous permettre de suivre l'état d'un composant fonctionnel.</a:t>
            </a:r>
          </a:p>
          <a:p>
            <a:pPr marL="342900" lv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fr-FR" sz="3200" dirty="0">
                <a:solidFill>
                  <a:schemeClr val="dk1"/>
                </a:solidFill>
              </a:rPr>
              <a:t>Cette fonction va prendre un état initial en paramètre et retourne un tableau:</a:t>
            </a:r>
          </a:p>
          <a:p>
            <a:pPr marL="914400" lvl="0" indent="-3556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Char char="-"/>
            </a:pPr>
            <a:r>
              <a:rPr lang="fr-FR" sz="3200" dirty="0">
                <a:solidFill>
                  <a:schemeClr val="dk1"/>
                </a:solidFill>
              </a:rPr>
              <a:t>Le premier paramètre est la valeur de l'état.</a:t>
            </a:r>
          </a:p>
          <a:p>
            <a:pPr marL="914400" lvl="0" indent="-3556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Char char="-"/>
            </a:pPr>
            <a:r>
              <a:rPr lang="fr-FR" sz="3200" dirty="0">
                <a:solidFill>
                  <a:schemeClr val="dk1"/>
                </a:solidFill>
              </a:rPr>
              <a:t>Le deuxième paramètre est une fonction qui va changer cet état</a:t>
            </a:r>
            <a:r>
              <a:rPr lang="fr-FR" sz="3200">
                <a:solidFill>
                  <a:schemeClr val="dk1"/>
                </a:solidFill>
              </a:rPr>
              <a:t>, qui est </a:t>
            </a:r>
            <a:r>
              <a:rPr lang="fr-FR" sz="3200" dirty="0">
                <a:solidFill>
                  <a:schemeClr val="dk1"/>
                </a:solidFill>
              </a:rPr>
              <a:t>similaire à </a:t>
            </a:r>
            <a:r>
              <a:rPr lang="fr-FR" sz="3200" b="1" dirty="0" err="1">
                <a:solidFill>
                  <a:schemeClr val="dk1"/>
                </a:solidFill>
              </a:rPr>
              <a:t>this.setState</a:t>
            </a:r>
            <a:r>
              <a:rPr lang="fr-FR" sz="3200" dirty="0">
                <a:solidFill>
                  <a:schemeClr val="dk1"/>
                </a:solidFill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3200" dirty="0">
              <a:solidFill>
                <a:schemeClr val="dk1"/>
              </a:solidFill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3200" dirty="0">
                <a:solidFill>
                  <a:schemeClr val="dk1"/>
                </a:solidFill>
              </a:rPr>
              <a:t>	</a:t>
            </a:r>
            <a:endParaRPr lang="fr-FR" sz="4000" dirty="0">
              <a:solidFill>
                <a:schemeClr val="dk1"/>
              </a:solidFill>
            </a:endParaRPr>
          </a:p>
          <a:p>
            <a:pPr marL="114300" indent="0">
              <a:buNone/>
            </a:pPr>
            <a:endParaRPr lang="fr-FR" sz="4000" dirty="0"/>
          </a:p>
        </p:txBody>
      </p:sp>
      <p:sp>
        <p:nvSpPr>
          <p:cNvPr id="264" name="Google Shape;264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useState </a:t>
            </a:r>
            <a:endParaRPr sz="2800" b="1" i="0" u="none" strike="noStrike" cap="none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0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pic>
        <p:nvPicPr>
          <p:cNvPr id="278" name="Google Shape;278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0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780427" y="971164"/>
            <a:ext cx="96795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useState </a:t>
            </a:r>
            <a:endParaRPr sz="2800" b="1" i="0" u="none" strike="noStrike" cap="none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1700" b="1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endParaRPr sz="1700" b="1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57548" y="2097379"/>
            <a:ext cx="10135454" cy="730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0"/>
          <p:cNvSpPr txBox="1"/>
          <p:nvPr/>
        </p:nvSpPr>
        <p:spPr>
          <a:xfrm>
            <a:off x="1759670" y="3166630"/>
            <a:ext cx="86727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-FR" sz="2000" b="1" i="0" u="none" strike="noStrike" cap="none" dirty="0">
                <a:solidFill>
                  <a:srgbClr val="000000"/>
                </a:solidFill>
              </a:rPr>
              <a:t>state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000" dirty="0"/>
              <a:t>représente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valeur de la variable courante. </a:t>
            </a: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-FR" sz="2000" b="1" i="0" u="none" strike="noStrike" cap="none" dirty="0" err="1">
                <a:solidFill>
                  <a:srgbClr val="000000"/>
                </a:solidFill>
              </a:rPr>
              <a:t>setState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 la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qui vas </a:t>
            </a:r>
            <a:r>
              <a:rPr lang="fr-FR" sz="2000" dirty="0"/>
              <a:t>pouvoir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changer la valeur de state.</a:t>
            </a: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-FR" sz="2000" b="1" i="0" u="none" strike="noStrike" cap="none" dirty="0" err="1">
                <a:solidFill>
                  <a:srgbClr val="000000"/>
                </a:solidFill>
              </a:rPr>
              <a:t>initialState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est la valeur </a:t>
            </a:r>
            <a:r>
              <a:rPr lang="fr-FR" sz="2000" dirty="0"/>
              <a:t>initiale.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1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1" cy="688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1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1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780427" y="971164"/>
            <a:ext cx="9679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useState</a:t>
            </a:r>
            <a:endParaRPr sz="2800" b="1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1700" b="1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r>
              <a:rPr lang="fr-FR" sz="2800" b="1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i="0" u="none" strike="noStrike" cap="none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1677420" y="4657722"/>
            <a:ext cx="8672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1" dirty="0"/>
              <a:t>Remarque</a:t>
            </a:r>
            <a:r>
              <a:rPr lang="fr-FR" sz="2000" b="1" i="1" u="none" strike="noStrike" cap="none" dirty="0">
                <a:solidFill>
                  <a:srgbClr val="000000"/>
                </a:solidFill>
              </a:rPr>
              <a:t>: </a:t>
            </a:r>
            <a:r>
              <a:rPr lang="fr-FR" sz="2000" b="1" i="0" u="none" strike="noStrike" cap="none" dirty="0">
                <a:solidFill>
                  <a:srgbClr val="000000"/>
                </a:solidFill>
              </a:rPr>
              <a:t>state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peut </a:t>
            </a:r>
            <a:r>
              <a:rPr lang="fr-FR" sz="2000" dirty="0"/>
              <a:t>être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objet</a:t>
            </a:r>
            <a:r>
              <a:rPr lang="fr-FR" sz="2000" dirty="0"/>
              <a:t>,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mais il faudra utiliser </a:t>
            </a:r>
            <a:r>
              <a:rPr lang="fr-FR" sz="2000" dirty="0"/>
              <a:t>l'opérateur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spread pour garder les autres valeurs qu’on ne va pas changer.</a:t>
            </a:r>
            <a:b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fr-FR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69636" y="2142974"/>
            <a:ext cx="9688278" cy="2191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2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2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indent="-355600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●"/>
            </a:pP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fr-FR" sz="2000" dirty="0" err="1">
                <a:latin typeface="Arial"/>
                <a:ea typeface="Arial"/>
                <a:cs typeface="Arial"/>
                <a:sym typeface="Arial"/>
              </a:rPr>
              <a:t>Hook</a:t>
            </a: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  permet de définir une action à effectuer dès que le composant est affiché ou mis à jour (tout comme les méthodes de cycle de vie des classes </a:t>
            </a:r>
            <a:r>
              <a:rPr lang="fr-FR" sz="2000" dirty="0" err="1"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lvl="0" indent="-355600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●"/>
            </a:pPr>
            <a:r>
              <a:rPr lang="fr-FR" sz="2000" b="1" dirty="0" err="1">
                <a:latin typeface="Arial"/>
                <a:cs typeface="Arial"/>
                <a:sym typeface="Arial"/>
              </a:rPr>
              <a:t>useEffect</a:t>
            </a: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  est le </a:t>
            </a:r>
            <a:r>
              <a:rPr lang="fr-FR" sz="2000" dirty="0" err="1">
                <a:latin typeface="Arial"/>
                <a:ea typeface="Arial"/>
                <a:cs typeface="Arial"/>
                <a:sym typeface="Arial"/>
              </a:rPr>
              <a:t>hook</a:t>
            </a: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 qui va nous permettre de simuler le cycle de vie d’un composant </a:t>
            </a:r>
            <a:r>
              <a:rPr lang="fr-FR" sz="2000" dirty="0" err="1">
                <a:latin typeface="Arial"/>
                <a:cs typeface="Arial"/>
                <a:sym typeface="Arial"/>
              </a:rPr>
              <a:t>R</a:t>
            </a:r>
            <a:r>
              <a:rPr lang="fr-FR" sz="2000" dirty="0" err="1">
                <a:latin typeface="Arial"/>
                <a:ea typeface="Arial"/>
                <a:cs typeface="Arial"/>
                <a:sym typeface="Arial"/>
              </a:rPr>
              <a:t>eact</a:t>
            </a: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indent="-355600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●"/>
            </a:pP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fr-FR" sz="2000" dirty="0">
                <a:latin typeface="Arial"/>
                <a:cs typeface="Arial"/>
                <a:sym typeface="Arial"/>
              </a:rPr>
              <a:t>fonction</a:t>
            </a: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 prend en </a:t>
            </a:r>
            <a:r>
              <a:rPr lang="fr-FR" sz="2000" dirty="0">
                <a:latin typeface="Arial"/>
                <a:cs typeface="Arial"/>
                <a:sym typeface="Arial"/>
              </a:rPr>
              <a:t>paramètre</a:t>
            </a: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000" b="1" dirty="0">
                <a:latin typeface="Arial"/>
                <a:cs typeface="Arial"/>
                <a:sym typeface="Arial"/>
              </a:rPr>
              <a:t>une fonction et un tableau de dépendance</a:t>
            </a: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 et retourne </a:t>
            </a:r>
            <a:r>
              <a:rPr lang="fr-FR" sz="2000" b="1" dirty="0">
                <a:latin typeface="Arial"/>
                <a:cs typeface="Arial"/>
                <a:sym typeface="Arial"/>
              </a:rPr>
              <a:t>une fonction.</a:t>
            </a: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fr-FR" sz="1400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endParaRPr lang="fr-FR"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fr-FR" sz="2000" dirty="0">
                <a:latin typeface="Arial"/>
                <a:cs typeface="Arial"/>
                <a:sym typeface="Arial"/>
              </a:rPr>
              <a:t>=&gt; </a:t>
            </a: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On peut avoir plusieurs </a:t>
            </a:r>
            <a:r>
              <a:rPr lang="fr-FR" sz="2000" b="1" dirty="0" err="1">
                <a:latin typeface="Arial"/>
                <a:cs typeface="Arial"/>
                <a:sym typeface="Arial"/>
              </a:rPr>
              <a:t>useEffect</a:t>
            </a: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 dans un composant et vont </a:t>
            </a:r>
            <a:r>
              <a:rPr lang="fr-FR" sz="2000" dirty="0">
                <a:latin typeface="Arial"/>
                <a:cs typeface="Arial"/>
                <a:sym typeface="Arial"/>
              </a:rPr>
              <a:t>être</a:t>
            </a: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000" dirty="0">
                <a:latin typeface="Arial"/>
                <a:cs typeface="Arial"/>
                <a:sym typeface="Arial"/>
              </a:rPr>
              <a:t>exécutés</a:t>
            </a: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 dans l’ordre.</a:t>
            </a:r>
            <a:endParaRPr lang="fr-FR" sz="1400" dirty="0">
              <a:latin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305" name="Google Shape;305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  <p:pic>
        <p:nvPicPr>
          <p:cNvPr id="306" name="Google Shape;306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useEffect</a:t>
            </a:r>
            <a:endParaRPr sz="2800" b="1" i="0" u="none" strike="noStrike" cap="none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2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2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  <p:pic>
        <p:nvPicPr>
          <p:cNvPr id="306" name="Google Shape;306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598685" y="619603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 dirty="0" err="1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useEffect</a:t>
            </a:r>
            <a:endParaRPr sz="2800" b="1" i="0" u="none" strike="noStrike" cap="none" dirty="0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4D0DAF-6328-9CEC-73C7-89E0F50232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685" y="1110492"/>
            <a:ext cx="6015871" cy="38144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3C055C-3EFB-A93D-0DBA-61DFF26B18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5550" y="3991606"/>
            <a:ext cx="4000500" cy="1905000"/>
          </a:xfrm>
          <a:prstGeom prst="rect">
            <a:avLst/>
          </a:prstGeom>
        </p:spPr>
      </p:pic>
      <p:cxnSp>
        <p:nvCxnSpPr>
          <p:cNvPr id="7" name="Connecteur en angle 10">
            <a:extLst>
              <a:ext uri="{FF2B5EF4-FFF2-40B4-BE49-F238E27FC236}">
                <a16:creationId xmlns:a16="http://schemas.microsoft.com/office/drawing/2014/main" id="{06C9A7CE-CB21-28EF-27D2-80CB4C40FA9F}"/>
              </a:ext>
            </a:extLst>
          </p:cNvPr>
          <p:cNvCxnSpPr/>
          <p:nvPr/>
        </p:nvCxnSpPr>
        <p:spPr>
          <a:xfrm rot="16200000" flipH="1">
            <a:off x="6142341" y="2946330"/>
            <a:ext cx="1872454" cy="1869279"/>
          </a:xfrm>
          <a:prstGeom prst="bentConnector3">
            <a:avLst>
              <a:gd name="adj1" fmla="val 1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32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2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2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  <p:pic>
        <p:nvPicPr>
          <p:cNvPr id="306" name="Google Shape;306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598685" y="619603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 dirty="0" err="1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useEffect</a:t>
            </a:r>
            <a:endParaRPr sz="2800" b="1" i="0" u="none" strike="noStrike" cap="none" dirty="0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8080BC-C915-4FA0-8C7F-ED607283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61" y="1159029"/>
            <a:ext cx="7118268" cy="357508"/>
          </a:xfrm>
        </p:spPr>
        <p:txBody>
          <a:bodyPr>
            <a:normAutofit fontScale="90000"/>
          </a:bodyPr>
          <a:lstStyle/>
          <a:p>
            <a:r>
              <a:rPr lang="fr-FR" sz="2800" b="1" dirty="0">
                <a:solidFill>
                  <a:srgbClr val="3E3E3E"/>
                </a:solidFill>
                <a:sym typeface="Arial"/>
              </a:rPr>
              <a:t>Passage d’un tableau vide 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7277256B-3E35-C91E-858C-0CB3C46C9F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0595" y="939151"/>
            <a:ext cx="6174800" cy="1413704"/>
          </a:xfrm>
          <a:prstGeom prst="rect">
            <a:avLst/>
          </a:prstGeom>
        </p:spPr>
      </p:pic>
      <p:pic>
        <p:nvPicPr>
          <p:cNvPr id="4" name="Image 6">
            <a:extLst>
              <a:ext uri="{FF2B5EF4-FFF2-40B4-BE49-F238E27FC236}">
                <a16:creationId xmlns:a16="http://schemas.microsoft.com/office/drawing/2014/main" id="{507479F6-312B-0763-1209-B8F93D3ED6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711" y="2321311"/>
            <a:ext cx="5774752" cy="415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0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2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2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  <p:pic>
        <p:nvPicPr>
          <p:cNvPr id="306" name="Google Shape;306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598685" y="619603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 dirty="0" err="1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useEffect</a:t>
            </a:r>
            <a:endParaRPr sz="2800" b="1" i="0" u="none" strike="noStrike" cap="none" dirty="0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8080BC-C915-4FA0-8C7F-ED607283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61" y="1159029"/>
            <a:ext cx="7118268" cy="357508"/>
          </a:xfrm>
        </p:spPr>
        <p:txBody>
          <a:bodyPr>
            <a:normAutofit fontScale="90000"/>
          </a:bodyPr>
          <a:lstStyle/>
          <a:p>
            <a:r>
              <a:rPr lang="fr-FR" sz="2800" b="1" dirty="0">
                <a:solidFill>
                  <a:srgbClr val="3E3E3E"/>
                </a:solidFill>
                <a:sym typeface="Arial"/>
              </a:rPr>
              <a:t>Passage de state ou </a:t>
            </a:r>
            <a:r>
              <a:rPr lang="fr-FR" sz="2800" b="1" dirty="0" err="1">
                <a:solidFill>
                  <a:srgbClr val="3E3E3E"/>
                </a:solidFill>
                <a:sym typeface="Arial"/>
              </a:rPr>
              <a:t>props</a:t>
            </a:r>
            <a:endParaRPr lang="fr-FR" sz="2800" b="1" dirty="0">
              <a:solidFill>
                <a:srgbClr val="3E3E3E"/>
              </a:solidFill>
              <a:sym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86C3C1-0815-F69F-C11D-0F51303BB9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684" y="1544636"/>
            <a:ext cx="5497315" cy="5314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894F85F-0469-E502-6753-D24E4CE74A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6375" y="881211"/>
            <a:ext cx="6364797" cy="21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78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3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3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3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  <p:pic>
        <p:nvPicPr>
          <p:cNvPr id="319" name="Google Shape;319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3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780427" y="666364"/>
            <a:ext cx="9679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useEffect</a:t>
            </a:r>
            <a:endParaRPr sz="2800" b="1" i="0" u="none" strike="noStrike" cap="none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1700" b="1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lang="fr-FR" sz="1800" b="1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1800" b="1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68882" y="1419917"/>
            <a:ext cx="9720939" cy="4834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396249" y="1717172"/>
            <a:ext cx="9096900" cy="871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Ø"/>
            </a:pPr>
            <a:r>
              <a:rPr lang="fr-FR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Composant Fonctionnel </a:t>
            </a: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Ø"/>
            </a:pPr>
            <a:r>
              <a:rPr lang="fr-FR" sz="32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lang="fr-FR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Ø"/>
            </a:pPr>
            <a:r>
              <a:rPr lang="fr-FR" sz="32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r>
              <a:rPr lang="fr-FR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Personnalisés</a:t>
            </a:r>
            <a:endParaRPr sz="1800" b="1" dirty="0"/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endParaRPr sz="3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endParaRPr sz="3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endParaRPr sz="3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endParaRPr sz="3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4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4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4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4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  <p:pic>
        <p:nvPicPr>
          <p:cNvPr id="332" name="Google Shape;332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4"/>
          <p:cNvSpPr txBox="1"/>
          <p:nvPr/>
        </p:nvSpPr>
        <p:spPr>
          <a:xfrm>
            <a:off x="1802100" y="2108450"/>
            <a:ext cx="8587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-FR" sz="2000" b="1" i="0" u="none" strike="noStrike" cap="none" dirty="0" err="1">
                <a:solidFill>
                  <a:srgbClr val="000000"/>
                </a:solidFill>
              </a:rPr>
              <a:t>useContext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 le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hook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qui va nous permettre de passer des valeurs d’un composant parent </a:t>
            </a:r>
            <a:r>
              <a:rPr lang="fr-FR" sz="2000" dirty="0"/>
              <a:t>à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ces fils sans avoir utiliser les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Ceci nous permet d’avoir un code beaucoup plus propre.</a:t>
            </a:r>
            <a:endParaRPr dirty="0"/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</a:t>
            </a:r>
            <a:r>
              <a:rPr lang="fr-FR" sz="2000" dirty="0"/>
              <a:t>créer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utilise la syntaxe </a:t>
            </a:r>
            <a:r>
              <a:rPr lang="fr-FR" sz="2000" dirty="0"/>
              <a:t>ci-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dessous 	</a:t>
            </a:r>
            <a:endParaRPr dirty="0"/>
          </a:p>
        </p:txBody>
      </p:sp>
      <p:sp>
        <p:nvSpPr>
          <p:cNvPr id="334" name="Google Shape;334;p34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useContext</a:t>
            </a:r>
            <a:endParaRPr sz="2800" b="1" i="0" u="none" strike="noStrike" cap="none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2565613" y="5775504"/>
            <a:ext cx="851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fr-FR" sz="2000" dirty="0">
                <a:solidFill>
                  <a:schemeClr val="dk1"/>
                </a:solidFill>
              </a:rPr>
              <a:t>Cette déclaration doit se faire en dehors d’une fonction.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E3745-9AB0-54A3-48ED-AF0E0C5DF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6100" y="4075072"/>
            <a:ext cx="6019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5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5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5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  <p:pic>
        <p:nvPicPr>
          <p:cNvPr id="347" name="Google Shape;347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5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useContext</a:t>
            </a:r>
            <a:endParaRPr sz="2800" b="1" i="0" u="none" strike="noStrike" cap="none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23706" y="3428994"/>
            <a:ext cx="6544589" cy="128605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5"/>
          <p:cNvSpPr txBox="1"/>
          <p:nvPr/>
        </p:nvSpPr>
        <p:spPr>
          <a:xfrm>
            <a:off x="1968661" y="1919650"/>
            <a:ext cx="86523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-FR" sz="2000"/>
              <a:t>Après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déclaration, on encapsule les composants React o</a:t>
            </a:r>
            <a:r>
              <a:rPr lang="fr-FR" sz="2000"/>
              <a:t>ù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veut accéder </a:t>
            </a:r>
            <a:r>
              <a:rPr lang="fr-FR" sz="2000"/>
              <a:t>à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valeur du contexte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1"/>
              <a:t>Remarque : </a:t>
            </a:r>
            <a:r>
              <a:rPr lang="fr-FR" sz="2000" i="0" u="none" strike="noStrike" cap="none">
                <a:solidFill>
                  <a:srgbClr val="000000"/>
                </a:solidFill>
              </a:rPr>
              <a:t>On pourra aussi accéder au contexte depuis les fils de ces composant</a:t>
            </a:r>
            <a:r>
              <a:rPr lang="fr-FR" sz="2000"/>
              <a:t>.</a:t>
            </a:r>
            <a:r>
              <a:rPr lang="fr-FR" sz="2000" i="0" u="none" strike="noStrike" cap="none">
                <a:solidFill>
                  <a:srgbClr val="000000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3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22</a:t>
            </a:fld>
            <a:endParaRPr/>
          </a:p>
        </p:txBody>
      </p:sp>
      <p:pic>
        <p:nvPicPr>
          <p:cNvPr id="361" name="Google Shape;361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6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useContext</a:t>
            </a:r>
            <a:endParaRPr sz="2800" b="1" i="0" u="none" strike="noStrike" cap="none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2703" y="3113593"/>
            <a:ext cx="10526595" cy="1409897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6"/>
          <p:cNvSpPr txBox="1"/>
          <p:nvPr/>
        </p:nvSpPr>
        <p:spPr>
          <a:xfrm>
            <a:off x="1793323" y="1925100"/>
            <a:ext cx="8892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récupérer notre contexte, on utilisera la fonction </a:t>
            </a:r>
            <a:r>
              <a:rPr lang="fr-FR" sz="2000" b="1" i="0" u="none" strike="noStrike" cap="none">
                <a:solidFill>
                  <a:srgbClr val="000000"/>
                </a:solidFill>
              </a:rPr>
              <a:t>useContext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avec le nom </a:t>
            </a:r>
            <a:r>
              <a:rPr lang="fr-FR" sz="2000" b="1" i="0" u="none" strike="noStrike" cap="none">
                <a:solidFill>
                  <a:srgbClr val="000000"/>
                </a:solidFill>
              </a:rPr>
              <a:t>«ThemeContext»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dans notre </a:t>
            </a:r>
            <a:r>
              <a:rPr lang="fr-FR" sz="2000"/>
              <a:t>exemple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7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7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7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7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23</a:t>
            </a:fld>
            <a:endParaRPr/>
          </a:p>
        </p:txBody>
      </p:sp>
      <p:pic>
        <p:nvPicPr>
          <p:cNvPr id="375" name="Google Shape;375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7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useRef</a:t>
            </a:r>
            <a:endParaRPr sz="2800" b="1" i="0" u="none" strike="noStrike" cap="none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1980623" y="1582200"/>
            <a:ext cx="8445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-FR" sz="2000" b="1" i="0" u="none" strike="noStrike" cap="none">
                <a:solidFill>
                  <a:srgbClr val="000000"/>
                </a:solidFill>
              </a:rPr>
              <a:t>useRef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comporte comme un </a:t>
            </a:r>
            <a:r>
              <a:rPr lang="fr-FR" sz="2000" b="1" i="0" u="none" strike="noStrike" cap="none">
                <a:solidFill>
                  <a:srgbClr val="000000"/>
                </a:solidFill>
              </a:rPr>
              <a:t>useState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mais ne va pas engendrer un re-render</a:t>
            </a:r>
            <a:r>
              <a:rPr lang="fr-FR" sz="2000"/>
              <a:t>.</a:t>
            </a:r>
            <a:endParaRPr/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utilisation principale va être de récupérer des éléments du DOM.</a:t>
            </a:r>
            <a:endParaRPr/>
          </a:p>
        </p:txBody>
      </p:sp>
      <p:pic>
        <p:nvPicPr>
          <p:cNvPr id="379" name="Google Shape;379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43245" y="2993634"/>
            <a:ext cx="3343742" cy="40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43245" y="3621829"/>
            <a:ext cx="4772691" cy="69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43250" y="4458211"/>
            <a:ext cx="8230749" cy="962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38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8"/>
          <p:cNvSpPr txBox="1"/>
          <p:nvPr/>
        </p:nvSpPr>
        <p:spPr>
          <a:xfrm>
            <a:off x="1443761" y="3136824"/>
            <a:ext cx="9096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r>
              <a:rPr lang="fr-FR" sz="4800" b="1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personnalisés</a:t>
            </a:r>
            <a:endParaRPr/>
          </a:p>
        </p:txBody>
      </p:sp>
      <p:sp>
        <p:nvSpPr>
          <p:cNvPr id="389" name="Google Shape;389;p3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9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9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9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 Personnali</a:t>
            </a:r>
            <a:r>
              <a:rPr lang="fr-F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9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25</a:t>
            </a:fld>
            <a:endParaRPr/>
          </a:p>
        </p:txBody>
      </p:sp>
      <p:pic>
        <p:nvPicPr>
          <p:cNvPr id="399" name="Google Shape;399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9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9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Exemple 1 Hook personnalisé</a:t>
            </a:r>
            <a:endParaRPr sz="2800" b="1" i="0" u="none" strike="noStrike" cap="none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9"/>
          <p:cNvSpPr txBox="1"/>
          <p:nvPr/>
        </p:nvSpPr>
        <p:spPr>
          <a:xfrm>
            <a:off x="1461155" y="2271860"/>
            <a:ext cx="86727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Hook personnalisé est une fonction définie par le développeur</a:t>
            </a:r>
            <a:b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cette fonction doit impérativement commencer par le mot cl</a:t>
            </a:r>
            <a:r>
              <a:rPr lang="fr-FR" sz="2000"/>
              <a:t>é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000" b="1" i="0" u="none" strike="noStrike" cap="none">
                <a:solidFill>
                  <a:srgbClr val="000000"/>
                </a:solidFill>
              </a:rPr>
              <a:t>use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elle </a:t>
            </a:r>
            <a:r>
              <a:rPr lang="fr-FR" sz="2000"/>
              <a:t>extrait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logique réutilisable par plusieurs composant.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40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0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0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 Personnalisés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26</a:t>
            </a:fld>
            <a:endParaRPr/>
          </a:p>
        </p:txBody>
      </p:sp>
      <p:pic>
        <p:nvPicPr>
          <p:cNvPr id="412" name="Google Shape;412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0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0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Exemple 1 :  Hook personnalisé</a:t>
            </a:r>
            <a:endParaRPr sz="2800" b="1" i="0" u="none" strike="noStrike" cap="none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11130" y="1684042"/>
            <a:ext cx="7341980" cy="4529702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0"/>
          <p:cNvSpPr txBox="1"/>
          <p:nvPr/>
        </p:nvSpPr>
        <p:spPr>
          <a:xfrm>
            <a:off x="424206" y="2039193"/>
            <a:ext cx="26961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Ici</a:t>
            </a:r>
            <a:r>
              <a:rPr lang="fr-FR" sz="2000"/>
              <a:t>, 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va déclarer no</a:t>
            </a:r>
            <a:r>
              <a:rPr lang="fr-FR" sz="2000"/>
              <a:t>tre Hook personnalisé qui r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etournera </a:t>
            </a:r>
            <a:r>
              <a:rPr lang="fr-FR" sz="2000" b="1" i="0" u="none" strike="noStrike" cap="none">
                <a:solidFill>
                  <a:srgbClr val="000000"/>
                </a:solidFill>
              </a:rPr>
              <a:t>la largeur et l’hauteur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notre fenêtre .</a:t>
            </a:r>
            <a:b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Nous pouvons constater qu’on a </a:t>
            </a:r>
            <a:r>
              <a:rPr lang="fr-FR" sz="2000"/>
              <a:t>utilisé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000" b="1" i="0" u="none" strike="noStrike" cap="none">
                <a:solidFill>
                  <a:srgbClr val="000000"/>
                </a:solidFill>
              </a:rPr>
              <a:t>useState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lang="fr-FR" sz="2000" b="1" i="0" u="none" strike="noStrike" cap="none">
                <a:solidFill>
                  <a:srgbClr val="000000"/>
                </a:solidFill>
              </a:rPr>
              <a:t>useEffect.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41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1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1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 Personnalisés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27</a:t>
            </a:fld>
            <a:endParaRPr/>
          </a:p>
        </p:txBody>
      </p:sp>
      <p:pic>
        <p:nvPicPr>
          <p:cNvPr id="426" name="Google Shape;426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1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1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Exemple 1 : Hook personnalisé</a:t>
            </a:r>
            <a:endParaRPr sz="2800" b="1" i="0" u="none" strike="noStrike" cap="none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41"/>
          <p:cNvPicPr preferRelativeResize="0"/>
          <p:nvPr/>
        </p:nvPicPr>
        <p:blipFill rotWithShape="1">
          <a:blip r:embed="rId7">
            <a:alphaModFix/>
          </a:blip>
          <a:srcRect l="-1770" t="10970" r="1769" b="-10970"/>
          <a:stretch/>
        </p:blipFill>
        <p:spPr>
          <a:xfrm>
            <a:off x="3685509" y="2995736"/>
            <a:ext cx="5372850" cy="78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85764" y="4635190"/>
            <a:ext cx="3372321" cy="1066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 txBox="1"/>
          <p:nvPr/>
        </p:nvSpPr>
        <p:spPr>
          <a:xfrm>
            <a:off x="2281053" y="1949763"/>
            <a:ext cx="7629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 sz="2000"/>
              <a:t>On va déclarer notre custom personnalisé comme n’importe quel autre hook :</a:t>
            </a:r>
            <a:endParaRPr sz="2000"/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-FR" sz="2000"/>
              <a:t>Afficher directement le résultat :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42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2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2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 Personnalisés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28</a:t>
            </a:fld>
            <a:endParaRPr/>
          </a:p>
        </p:txBody>
      </p:sp>
      <p:pic>
        <p:nvPicPr>
          <p:cNvPr id="441" name="Google Shape;441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2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2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Exemple 2 Hook personnalisé</a:t>
            </a:r>
            <a:endParaRPr sz="2800" b="1" i="0" u="none" strike="noStrike" cap="none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01483" y="1757121"/>
            <a:ext cx="6056004" cy="4409842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2"/>
          <p:cNvSpPr txBox="1"/>
          <p:nvPr/>
        </p:nvSpPr>
        <p:spPr>
          <a:xfrm>
            <a:off x="390224" y="1899694"/>
            <a:ext cx="3290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 Hook nous permett de vérifier </a:t>
            </a:r>
            <a:r>
              <a:rPr lang="fr-FR" sz="2000"/>
              <a:t>l'état</a:t>
            </a: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notre connexion</a:t>
            </a:r>
            <a:r>
              <a:rPr lang="fr-FR" sz="2000"/>
              <a:t>.</a:t>
            </a:r>
            <a:endParaRPr/>
          </a:p>
        </p:txBody>
      </p:sp>
      <p:pic>
        <p:nvPicPr>
          <p:cNvPr id="446" name="Google Shape;446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3250" y="3628621"/>
            <a:ext cx="3686689" cy="666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6298" y="4524423"/>
            <a:ext cx="3620604" cy="66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3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652622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3" descr="Imag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1113" y="3148635"/>
            <a:ext cx="585321" cy="57978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3"/>
          <p:cNvSpPr txBox="1"/>
          <p:nvPr/>
        </p:nvSpPr>
        <p:spPr>
          <a:xfrm>
            <a:off x="2611179" y="3154981"/>
            <a:ext cx="9239272" cy="70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fr-FR" sz="4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Merci </a:t>
            </a:r>
            <a:r>
              <a:rPr lang="fr-FR" sz="4400" b="1" dirty="0">
                <a:latin typeface="Calibri"/>
                <a:ea typeface="Calibri"/>
                <a:cs typeface="Calibri"/>
                <a:sym typeface="Calibri"/>
              </a:rPr>
              <a:t>pour </a:t>
            </a:r>
            <a:r>
              <a:rPr lang="fr-FR" sz="4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votre attention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29</a:t>
            </a:fld>
            <a:endParaRPr/>
          </a:p>
        </p:txBody>
      </p:sp>
      <p:pic>
        <p:nvPicPr>
          <p:cNvPr id="456" name="Google Shape;456;p43" descr="Picture 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4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547609" y="2641023"/>
            <a:ext cx="9096781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Composant Fonctionnel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Functional component »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endParaRPr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8200" y="607181"/>
            <a:ext cx="10515600" cy="1325563"/>
          </a:xfrm>
        </p:spPr>
        <p:txBody>
          <a:bodyPr/>
          <a:lstStyle/>
          <a:p>
            <a:r>
              <a:rPr lang="fr-FR" dirty="0"/>
              <a:t>     </a:t>
            </a:r>
            <a:r>
              <a:rPr lang="fr-FR" b="1" dirty="0"/>
              <a:t>Composant Fonctionnel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fr-FR" dirty="0">
                <a:latin typeface="Inter"/>
                <a:ea typeface="Inter"/>
                <a:cs typeface="Inter"/>
                <a:sym typeface="Inter"/>
              </a:rPr>
              <a:t>Avec </a:t>
            </a:r>
            <a:r>
              <a:rPr lang="fr-FR" dirty="0" err="1">
                <a:latin typeface="Inter"/>
                <a:ea typeface="Inter"/>
                <a:cs typeface="Inter"/>
                <a:sym typeface="Inter"/>
              </a:rPr>
              <a:t>React</a:t>
            </a:r>
            <a:r>
              <a:rPr lang="fr-FR" dirty="0">
                <a:latin typeface="Inter"/>
                <a:ea typeface="Inter"/>
                <a:cs typeface="Inter"/>
                <a:sym typeface="Inter"/>
              </a:rPr>
              <a:t>, il est possible d’implémenter deux types de composants:</a:t>
            </a:r>
          </a:p>
          <a:p>
            <a:pPr marL="342900" lvl="0">
              <a:buFont typeface="Arial" panose="020B0604020202020204" pitchFamily="34" charset="0"/>
              <a:buChar char="•"/>
            </a:pPr>
            <a:r>
              <a:rPr lang="fr-FR" dirty="0">
                <a:latin typeface="Inter"/>
                <a:ea typeface="Inter"/>
                <a:cs typeface="Inter"/>
                <a:sym typeface="Inter"/>
              </a:rPr>
              <a:t> les composants de classes</a:t>
            </a:r>
          </a:p>
          <a:p>
            <a:pPr marL="342900" lvl="0">
              <a:buFont typeface="Arial" panose="020B0604020202020204" pitchFamily="34" charset="0"/>
              <a:buChar char="•"/>
            </a:pPr>
            <a:r>
              <a:rPr lang="fr-FR" dirty="0">
                <a:latin typeface="Inter"/>
                <a:ea typeface="Inter"/>
                <a:cs typeface="Inter"/>
                <a:sym typeface="Inter"/>
              </a:rPr>
              <a:t> les composants fonctionnels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fr-FR" dirty="0">
              <a:latin typeface="Inter"/>
              <a:ea typeface="Inter"/>
              <a:cs typeface="Inter"/>
              <a:sym typeface="Inter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fr-FR" dirty="0">
                <a:latin typeface="Inter"/>
                <a:ea typeface="Inter"/>
                <a:cs typeface="Inter"/>
                <a:sym typeface="Inter"/>
              </a:rPr>
              <a:t>Les composant fonctionnels sont beaucoup plus simple à écrire et à comprendre que les composant de classes.</a:t>
            </a:r>
            <a:endParaRPr lang="fr-FR" dirty="0"/>
          </a:p>
          <a:p>
            <a:pPr lvl="0"/>
            <a:r>
              <a:rPr lang="fr-FR" dirty="0">
                <a:latin typeface="Inter"/>
                <a:ea typeface="Inter"/>
                <a:cs typeface="Inter"/>
                <a:sym typeface="Inter"/>
              </a:rPr>
              <a:t>Les composants fonctionnels sont </a:t>
            </a:r>
            <a:r>
              <a:rPr lang="fr-FR" b="1" dirty="0">
                <a:latin typeface="Inter"/>
                <a:ea typeface="Inter"/>
                <a:cs typeface="Inter"/>
                <a:sym typeface="Inter"/>
              </a:rPr>
              <a:t>généralement</a:t>
            </a:r>
            <a:r>
              <a:rPr lang="fr-FR" dirty="0">
                <a:latin typeface="Inter"/>
                <a:ea typeface="Inter"/>
                <a:cs typeface="Inter"/>
                <a:sym typeface="Inter"/>
              </a:rPr>
              <a:t> les plus utilisés.</a:t>
            </a:r>
            <a:endParaRPr lang="fr-FR" dirty="0"/>
          </a:p>
          <a:p>
            <a:pPr marL="342900" lv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fr-FR" dirty="0">
              <a:latin typeface="Inter"/>
              <a:ea typeface="Inter"/>
              <a:cs typeface="Inter"/>
              <a:sym typeface="Inter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fr-FR" dirty="0">
              <a:latin typeface="Arial"/>
              <a:ea typeface="Arial"/>
              <a:cs typeface="Arial"/>
              <a:sym typeface="Arial"/>
            </a:endParaRPr>
          </a:p>
          <a:p>
            <a:endParaRPr lang="fr-FR"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1" cy="688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571461" y="-285776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fr-FR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Composant Fonctionnel</a:t>
            </a:r>
            <a:endParaRPr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1585585" y="1737102"/>
            <a:ext cx="9679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latin typeface="Inter"/>
                <a:ea typeface="Inter"/>
                <a:cs typeface="Inter"/>
                <a:sym typeface="Inter"/>
              </a:rPr>
              <a:t>Un composant fonctionnel est tout simplement une </a:t>
            </a:r>
            <a:r>
              <a:rPr lang="fr-FR" sz="2200" b="1">
                <a:latin typeface="Inter"/>
                <a:ea typeface="Inter"/>
                <a:cs typeface="Inter"/>
                <a:sym typeface="Inter"/>
              </a:rPr>
              <a:t>fonction javascript</a:t>
            </a:r>
            <a:r>
              <a:rPr lang="fr-FR" sz="2200">
                <a:latin typeface="Inter"/>
                <a:ea typeface="Inter"/>
                <a:cs typeface="Inter"/>
                <a:sym typeface="Inter"/>
              </a:rPr>
              <a:t> qui renvoie du JSX.</a:t>
            </a:r>
            <a:endParaRPr sz="120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6240544" y="2039193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7865" y="2914628"/>
            <a:ext cx="7936276" cy="17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829437" y="5959463"/>
            <a:ext cx="96795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400" b="1" i="0" u="none" strike="noStrike" cap="none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Différences entre les composants de classes et les composants fonctionnels</a:t>
            </a:r>
            <a:endParaRPr sz="2400" b="1" i="0" u="none" strike="noStrike" cap="none" dirty="0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982" y="2871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Comparaison Composant Fonctionnel</a:t>
            </a:r>
            <a:br>
              <a:rPr lang="fr-FR" dirty="0"/>
            </a:br>
            <a:r>
              <a:rPr lang="fr-FR" dirty="0"/>
              <a:t> et Composants de classes</a:t>
            </a:r>
            <a:br>
              <a:rPr lang="fr-FR" dirty="0"/>
            </a:br>
            <a:endParaRPr lang="fr-F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" name="Google Shape;121;p17"/>
          <p:cNvGraphicFramePr/>
          <p:nvPr>
            <p:extLst>
              <p:ext uri="{D42A27DB-BD31-4B8C-83A1-F6EECF244321}">
                <p14:modId xmlns:p14="http://schemas.microsoft.com/office/powerpoint/2010/main" val="4153185477"/>
              </p:ext>
            </p:extLst>
          </p:nvPr>
        </p:nvGraphicFramePr>
        <p:xfrm>
          <a:off x="571460" y="1460102"/>
          <a:ext cx="11443616" cy="4142871"/>
        </p:xfrm>
        <a:graphic>
          <a:graphicData uri="http://schemas.openxmlformats.org/drawingml/2006/table">
            <a:tbl>
              <a:tblPr firstRow="1" bandRow="1">
                <a:noFill/>
                <a:tableStyleId>{9D6F407A-4769-432E-AA87-AEC2E7E1B40E}</a:tableStyleId>
              </a:tblPr>
              <a:tblGrid>
                <a:gridCol w="572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9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 dirty="0"/>
                        <a:t>Composant fonctionnel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Composant de classe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77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 dirty="0"/>
                        <a:t>Une fonction </a:t>
                      </a:r>
                      <a:r>
                        <a:rPr lang="fr-FR" sz="1800" u="none" strike="noStrike" cap="none" dirty="0" err="1"/>
                        <a:t>Javascript</a:t>
                      </a:r>
                      <a:r>
                        <a:rPr lang="fr-FR" sz="1800" u="none" strike="noStrike" cap="none" dirty="0"/>
                        <a:t>, qui peut prendre des </a:t>
                      </a:r>
                      <a:r>
                        <a:rPr lang="fr-FR" sz="1800" u="none" strike="noStrike" cap="none" dirty="0" err="1"/>
                        <a:t>props</a:t>
                      </a:r>
                      <a:r>
                        <a:rPr lang="fr-FR" sz="1800" u="none" strike="noStrike" cap="none" dirty="0"/>
                        <a:t> comme arguments et retourne un élément </a:t>
                      </a:r>
                      <a:r>
                        <a:rPr lang="fr-FR" sz="1800" u="none" strike="noStrike" cap="none" dirty="0" err="1"/>
                        <a:t>React</a:t>
                      </a:r>
                      <a:r>
                        <a:rPr lang="fr-FR" sz="1800" u="none" strike="noStrike" cap="none" dirty="0"/>
                        <a:t>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Une classe </a:t>
                      </a:r>
                      <a:r>
                        <a:rPr lang="fr-FR" sz="1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</a:t>
                      </a:r>
                      <a:r>
                        <a:rPr lang="fr-FR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qui hérite de </a:t>
                      </a:r>
                      <a:r>
                        <a:rPr lang="fr-FR" sz="1800" b="1" i="0" u="none" strike="noStrike" cap="none" dirty="0" err="1">
                          <a:solidFill>
                            <a:schemeClr val="dk1"/>
                          </a:solidFill>
                        </a:rPr>
                        <a:t>React.Component</a:t>
                      </a:r>
                      <a:r>
                        <a:rPr lang="fr-FR" sz="1800" b="1" i="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fr-FR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Il</a:t>
                      </a:r>
                      <a:r>
                        <a:rPr lang="fr-FR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crée une fonction de rendu qui retourne un élément </a:t>
                      </a:r>
                      <a:r>
                        <a:rPr lang="fr-FR" sz="1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React</a:t>
                      </a:r>
                      <a:r>
                        <a:rPr lang="fr-FR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4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N’a pas besoin de la méthode </a:t>
                      </a:r>
                      <a:r>
                        <a:rPr lang="fr-FR" sz="1800" b="1" u="none" strike="noStrike" cap="none"/>
                        <a:t>render()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L’appel de la méthode </a:t>
                      </a:r>
                      <a:r>
                        <a:rPr lang="fr-FR" sz="1800" b="1" u="none" strike="noStrike" cap="none"/>
                        <a:t>render()</a:t>
                      </a:r>
                      <a:r>
                        <a:rPr lang="fr-FR" sz="1800" u="none" strike="noStrike" cap="none"/>
                        <a:t> est obligatoire pour afficher un rendu.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85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Certaines méthodes du cycle de vie de react ne peuvent pas y être utilisées.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Toutes les méthodes de cycle de vie peuvent y être utilisées.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9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N’a pas de constructeur.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 dirty="0"/>
                        <a:t>Peut avoir un constructeur.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4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/>
        </p:nvSpPr>
        <p:spPr>
          <a:xfrm>
            <a:off x="1443761" y="3136824"/>
            <a:ext cx="9096781" cy="77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1" cy="688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err="1"/>
              <a:t>React</a:t>
            </a:r>
            <a:r>
              <a:rPr lang="fr-FR" dirty="0"/>
              <a:t> </a:t>
            </a:r>
            <a:r>
              <a:rPr lang="fr-FR" dirty="0" err="1"/>
              <a:t>hooks</a:t>
            </a:r>
            <a:r>
              <a:rPr lang="fr-FR" dirty="0"/>
              <a:t> sont des fonctionnalités apparues avec la version 16.7  et introduites à </a:t>
            </a:r>
            <a:r>
              <a:rPr lang="fr-FR" dirty="0" err="1"/>
              <a:t>React</a:t>
            </a:r>
            <a:r>
              <a:rPr lang="fr-FR" dirty="0"/>
              <a:t> dans la version 16.8</a:t>
            </a:r>
          </a:p>
          <a:p>
            <a:pPr>
              <a:lnSpc>
                <a:spcPct val="150000"/>
              </a:lnSpc>
            </a:pPr>
            <a:r>
              <a:rPr lang="fr-FR" dirty="0"/>
              <a:t>Les </a:t>
            </a:r>
            <a:r>
              <a:rPr lang="fr-FR" dirty="0" err="1"/>
              <a:t>Hooks</a:t>
            </a:r>
            <a:r>
              <a:rPr lang="fr-FR" dirty="0"/>
              <a:t> permettent d’utiliser toutes les fonctionnalités des classes </a:t>
            </a:r>
            <a:r>
              <a:rPr lang="fr-FR" dirty="0" err="1"/>
              <a:t>React</a:t>
            </a:r>
            <a:r>
              <a:rPr lang="fr-FR" dirty="0"/>
              <a:t> dans des composants fonctionnels. </a:t>
            </a:r>
          </a:p>
          <a:p>
            <a:pPr>
              <a:lnSpc>
                <a:spcPct val="150000"/>
              </a:lnSpc>
            </a:pPr>
            <a:r>
              <a:rPr lang="fr-FR" dirty="0"/>
              <a:t>Il est donc possible de développer une application </a:t>
            </a:r>
            <a:r>
              <a:rPr lang="fr-FR" dirty="0" err="1"/>
              <a:t>React</a:t>
            </a:r>
            <a:r>
              <a:rPr lang="fr-FR" dirty="0"/>
              <a:t> uniquement avec les composants fonctionnels. 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208" name="Google Shape;208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i="0" u="none" strike="noStrike" cap="none" dirty="0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95" y="-28242"/>
            <a:ext cx="12364591" cy="688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Il est possible de passer d’un composant de classe à un composant fonctionnel au fur et à mesure dans votre application car les deux sont compatibles. </a:t>
            </a:r>
          </a:p>
          <a:p>
            <a:pPr>
              <a:lnSpc>
                <a:spcPct val="150000"/>
              </a:lnSpc>
            </a:pPr>
            <a:r>
              <a:rPr lang="fr-FR" dirty="0"/>
              <a:t>Les </a:t>
            </a:r>
            <a:r>
              <a:rPr lang="fr-FR" dirty="0" err="1"/>
              <a:t>hooks</a:t>
            </a:r>
            <a:r>
              <a:rPr lang="fr-FR" dirty="0"/>
              <a:t> sont des fonction qui s’accrochent au états et cycle de vie de </a:t>
            </a:r>
            <a:r>
              <a:rPr lang="fr-FR" dirty="0" err="1"/>
              <a:t>React</a:t>
            </a:r>
            <a:r>
              <a:rPr lang="fr-FR" dirty="0"/>
              <a:t>.</a:t>
            </a:r>
          </a:p>
          <a:p>
            <a:pPr>
              <a:lnSpc>
                <a:spcPct val="150000"/>
              </a:lnSpc>
            </a:pPr>
            <a:r>
              <a:rPr lang="fr-FR" dirty="0"/>
              <a:t>Fonction qui permet de bénéficier d’un état local et d’autres fonctionnalités de </a:t>
            </a:r>
            <a:r>
              <a:rPr lang="fr-FR" dirty="0" err="1"/>
              <a:t>React</a:t>
            </a:r>
            <a:r>
              <a:rPr lang="fr-FR" dirty="0"/>
              <a:t> sans le recours d’une classe.</a:t>
            </a:r>
          </a:p>
          <a:p>
            <a:pPr>
              <a:lnSpc>
                <a:spcPct val="150000"/>
              </a:lnSpc>
            </a:pPr>
            <a:r>
              <a:rPr lang="fr-FR" dirty="0"/>
              <a:t>Par convention un </a:t>
            </a:r>
            <a:r>
              <a:rPr lang="fr-FR" dirty="0" err="1"/>
              <a:t>Hook</a:t>
            </a:r>
            <a:r>
              <a:rPr lang="fr-FR" dirty="0"/>
              <a:t> commence par </a:t>
            </a:r>
            <a:r>
              <a:rPr lang="fr-FR" b="1" dirty="0"/>
              <a:t>use </a:t>
            </a:r>
          </a:p>
          <a:p>
            <a:pPr marL="114300" indent="0">
              <a:lnSpc>
                <a:spcPct val="150000"/>
              </a:lnSpc>
              <a:buNone/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/>
        </p:nvSpPr>
        <p:spPr>
          <a:xfrm>
            <a:off x="6240544" y="203919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948</Words>
  <Application>Microsoft Macintosh PowerPoint</Application>
  <PresentationFormat>Widescreen</PresentationFormat>
  <Paragraphs>177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Symbol</vt:lpstr>
      <vt:lpstr>Arial</vt:lpstr>
      <vt:lpstr>Inter</vt:lpstr>
      <vt:lpstr>Calibri</vt:lpstr>
      <vt:lpstr>Montserrat</vt:lpstr>
      <vt:lpstr>Wingdings</vt:lpstr>
      <vt:lpstr>Office Theme</vt:lpstr>
      <vt:lpstr>PowerPoint Presentation</vt:lpstr>
      <vt:lpstr>PowerPoint Presentation</vt:lpstr>
      <vt:lpstr>PowerPoint Presentation</vt:lpstr>
      <vt:lpstr>     Composant Fonctionnel </vt:lpstr>
      <vt:lpstr>PowerPoint Presentation</vt:lpstr>
      <vt:lpstr>Comparaison Composant Fonctionnel  et Composants de classes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Passage d’un tableau vide </vt:lpstr>
      <vt:lpstr>Passage de state ou props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oumeima ibn elfekih</cp:lastModifiedBy>
  <cp:revision>53</cp:revision>
  <dcterms:modified xsi:type="dcterms:W3CDTF">2023-02-12T19:25:38Z</dcterms:modified>
</cp:coreProperties>
</file>