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h7bb80I0oAC/H+5Q8Dkc4aqRCM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770735-35FC-4545-80D1-E0AA9DC4B69C}">
  <a:tblStyle styleId="{E2770735-35FC-4545-80D1-E0AA9DC4B69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 b="off" i="off"/>
      <a:tcStyle>
        <a:fill>
          <a:solidFill>
            <a:srgbClr val="E8CFC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8CFC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0.png"/><Relationship Id="rId6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38.png"/><Relationship Id="rId9" Type="http://schemas.openxmlformats.org/officeDocument/2006/relationships/image" Target="../media/image39.png"/><Relationship Id="rId5" Type="http://schemas.openxmlformats.org/officeDocument/2006/relationships/image" Target="../media/image9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Relationship Id="rId8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49.png"/><Relationship Id="rId9" Type="http://schemas.openxmlformats.org/officeDocument/2006/relationships/image" Target="../media/image47.png"/><Relationship Id="rId5" Type="http://schemas.openxmlformats.org/officeDocument/2006/relationships/image" Target="../media/image9.png"/><Relationship Id="rId6" Type="http://schemas.openxmlformats.org/officeDocument/2006/relationships/image" Target="../media/image46.png"/><Relationship Id="rId7" Type="http://schemas.openxmlformats.org/officeDocument/2006/relationships/image" Target="../media/image35.png"/><Relationship Id="rId8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57.png"/><Relationship Id="rId9" Type="http://schemas.openxmlformats.org/officeDocument/2006/relationships/image" Target="../media/image54.png"/><Relationship Id="rId5" Type="http://schemas.openxmlformats.org/officeDocument/2006/relationships/image" Target="../media/image9.png"/><Relationship Id="rId6" Type="http://schemas.openxmlformats.org/officeDocument/2006/relationships/image" Target="../media/image51.png"/><Relationship Id="rId7" Type="http://schemas.openxmlformats.org/officeDocument/2006/relationships/image" Target="../media/image44.png"/><Relationship Id="rId8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53.png"/><Relationship Id="rId6" Type="http://schemas.openxmlformats.org/officeDocument/2006/relationships/image" Target="../media/image5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doctrine-project.org/projects/doctrine1/en/latest/manual/dql-doctrine-query-language.html#dql-doctrine-query-language" TargetMode="External"/><Relationship Id="rId6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6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58.png"/><Relationship Id="rId7" Type="http://schemas.openxmlformats.org/officeDocument/2006/relationships/image" Target="../media/image55.png"/><Relationship Id="rId8" Type="http://schemas.openxmlformats.org/officeDocument/2006/relationships/image" Target="../media/image6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52.png"/><Relationship Id="rId6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62.png"/><Relationship Id="rId5" Type="http://schemas.openxmlformats.org/officeDocument/2006/relationships/image" Target="../media/image5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62.png"/><Relationship Id="rId5" Type="http://schemas.openxmlformats.org/officeDocument/2006/relationships/image" Target="../media/image5.png"/><Relationship Id="rId6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62.png"/><Relationship Id="rId5" Type="http://schemas.openxmlformats.org/officeDocument/2006/relationships/image" Target="../media/image5.png"/><Relationship Id="rId6" Type="http://schemas.openxmlformats.org/officeDocument/2006/relationships/hyperlink" Target="http://doctrine-queries" TargetMode="External"/><Relationship Id="rId7" Type="http://schemas.openxmlformats.org/officeDocument/2006/relationships/hyperlink" Target="https://www.doctrine-project.org/projects/doctrine-orm/en/current/tutorials/getting-started.html" TargetMode="External"/><Relationship Id="rId8" Type="http://schemas.openxmlformats.org/officeDocument/2006/relationships/image" Target="../media/image6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12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" y="0"/>
            <a:ext cx="9280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-136525" y="3363155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fr-FR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12825" y="2065274"/>
            <a:ext cx="6781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DQL/Query Builder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143000" y="5105400"/>
            <a:ext cx="6781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2021/2022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88" y="5722000"/>
            <a:ext cx="88963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50" y="195025"/>
            <a:ext cx="3443275" cy="124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28" name="Google Shape;2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081275" y="0"/>
            <a:ext cx="633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Autres méthodes (8/14)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84150" y="1376350"/>
            <a:ext cx="85026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orWhere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groupBy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andHaving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orHaving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leftJoin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rightJoin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innerJoin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50" y="63595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40" name="Google Shape;2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154200" y="1570049"/>
            <a:ext cx="89898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QB supporte les </a:t>
            </a:r>
            <a:r>
              <a:rPr b="1"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nommés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 les </a:t>
            </a:r>
            <a:r>
              <a:rPr b="1"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positionnels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1" lang="fr-FR" sz="2400"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nommés (Named Parameter):</a:t>
            </a:r>
            <a:r>
              <a:rPr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paramètre est appelé par son nom dans la requête 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:param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 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:Domaine</a:t>
            </a:r>
            <a:r>
              <a:rPr i="0" lang="fr-FR" sz="2400" u="non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:Nom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58E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1" lang="fr-FR" sz="2400"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positionnels (Positional Parameter)</a:t>
            </a:r>
            <a:r>
              <a:rPr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le paramètre est appelé par sa position dans la requête 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?position </a:t>
            </a:r>
            <a:r>
              <a:rPr lang="fr-F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0" lang="fr-FR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?1, ?2</a:t>
            </a:r>
            <a:endParaRPr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 : 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paramètres nommés /positionnels(9/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50" y="62578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52" name="Google Shape;2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 txBox="1"/>
          <p:nvPr>
            <p:ph idx="1" type="body"/>
          </p:nvPr>
        </p:nvSpPr>
        <p:spPr>
          <a:xfrm>
            <a:off x="277850" y="1417625"/>
            <a:ext cx="9144000" cy="5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fr-FR" sz="2600">
                <a:latin typeface="Arial"/>
                <a:ea typeface="Arial"/>
                <a:cs typeface="Arial"/>
                <a:sym typeface="Arial"/>
              </a:rPr>
              <a:t>Pour définir un paramètre de la requête, on utilise la méthode </a:t>
            </a:r>
            <a:r>
              <a:rPr b="1" lang="fr-FR" sz="2600">
                <a:latin typeface="Arial"/>
                <a:ea typeface="Arial"/>
                <a:cs typeface="Arial"/>
                <a:sym typeface="Arial"/>
              </a:rPr>
              <a:t>setParameter.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1" lang="fr-FR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Syntaxe: </a:t>
            </a:r>
            <a:r>
              <a:rPr lang="fr-FR" sz="2600">
                <a:latin typeface="Arial"/>
                <a:ea typeface="Arial"/>
                <a:cs typeface="Arial"/>
                <a:sym typeface="Arial"/>
              </a:rPr>
              <a:t>setParameter(‘label’,’valeur’)</a:t>
            </a:r>
            <a:endParaRPr b="1" sz="2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fr-FR" sz="2600">
                <a:latin typeface="Arial"/>
                <a:ea typeface="Arial"/>
                <a:cs typeface="Arial"/>
                <a:sym typeface="Arial"/>
              </a:rPr>
              <a:t>Pour définir plusieurs paramètres, on peut utiliser setParameter plusieurs fois ou bien à l’aide d’un tableau associative: </a:t>
            </a:r>
            <a:r>
              <a:rPr b="1" lang="fr-FR" sz="2600">
                <a:latin typeface="Arial"/>
                <a:ea typeface="Arial"/>
                <a:cs typeface="Arial"/>
                <a:sym typeface="Arial"/>
              </a:rPr>
              <a:t>setParameters</a:t>
            </a:r>
            <a:r>
              <a:rPr lang="fr-FR" sz="2600"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Syntaxe:   </a:t>
            </a:r>
            <a:r>
              <a:rPr lang="fr-FR" sz="2600">
                <a:latin typeface="Arial"/>
                <a:ea typeface="Arial"/>
                <a:cs typeface="Arial"/>
                <a:sym typeface="Arial"/>
              </a:rPr>
              <a:t>setParameters([‘label1’=&gt;’valeur1’,        ‘label2’=&gt;’valeur2’),.. ‘labelN’,’valeurN’])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-28350" y="0"/>
            <a:ext cx="932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 : 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paramètres nommés /positionnels(10/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8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63" name="Google Shape;2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265" name="Google Shape;2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231775" y="1853537"/>
            <a:ext cx="9021900" cy="3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fr-FR" sz="2400"/>
              <a:t>Exemple a</a:t>
            </a:r>
            <a:r>
              <a:rPr b="1" i="0" lang="fr-FR" sz="2400" u="none">
                <a:solidFill>
                  <a:schemeClr val="dk1"/>
                </a:solidFill>
              </a:rPr>
              <a:t>vec un paramètre nommé</a:t>
            </a:r>
            <a:r>
              <a:rPr b="1" i="0" lang="fr-FR" sz="2400" u="none">
                <a:solidFill>
                  <a:srgbClr val="FF0000"/>
                </a:solidFill>
              </a:rPr>
              <a:t>(</a:t>
            </a:r>
            <a:r>
              <a:rPr b="1" lang="fr-FR" sz="2400">
                <a:solidFill>
                  <a:srgbClr val="FF0000"/>
                </a:solidFill>
              </a:rPr>
              <a:t>setParameters)</a:t>
            </a:r>
            <a:endParaRPr sz="24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fr-FR" sz="2400"/>
              <a:t>2. Exemple a</a:t>
            </a:r>
            <a:r>
              <a:rPr b="1" i="0" lang="fr-FR" sz="2400" u="none">
                <a:solidFill>
                  <a:schemeClr val="dk1"/>
                </a:solidFill>
              </a:rPr>
              <a:t>vec plusieurs paramètres nommés </a:t>
            </a:r>
            <a:r>
              <a:rPr b="1" i="0" lang="fr-FR" sz="2400" u="none">
                <a:solidFill>
                  <a:srgbClr val="FF0000"/>
                </a:solidFill>
              </a:rPr>
              <a:t>(setParameters)</a:t>
            </a:r>
            <a:endParaRPr sz="24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300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 : 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paramètres nommés /positionnels(11/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8925" y="2395024"/>
            <a:ext cx="5514975" cy="19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3"/>
          <p:cNvSpPr txBox="1"/>
          <p:nvPr/>
        </p:nvSpPr>
        <p:spPr>
          <a:xfrm>
            <a:off x="225400" y="1197200"/>
            <a:ext cx="8229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r>
              <a:rPr b="0" i="0" lang="fr-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Afficher la liste des étudiants dont leur noms &amp; prénom sont donnés comme paramètres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1150" y="4845025"/>
            <a:ext cx="6343650" cy="1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150" y="6237252"/>
            <a:ext cx="1200615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/>
          <p:nvPr/>
        </p:nvSpPr>
        <p:spPr>
          <a:xfrm>
            <a:off x="-1446212" y="-18298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280" name="Google Shape;2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184150" y="1856503"/>
            <a:ext cx="9021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-F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Exemple </a:t>
            </a:r>
            <a:r>
              <a:rPr b="1" lang="fr-FR" sz="2800"/>
              <a:t>a</a:t>
            </a:r>
            <a:r>
              <a:rPr b="1" i="0" lang="fr-F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 paramètres positionnels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457200" y="0"/>
            <a:ext cx="886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 : 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paramètres nommés /positionnels(12/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i="0" lang="fr-FR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837" y="2627275"/>
            <a:ext cx="7638325" cy="36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5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93" name="Google Shape;2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-44450" y="989150"/>
            <a:ext cx="91440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❏"/>
            </a:pP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 avec jointure: 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la liste des étudiants par classe: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457200" y="0"/>
            <a:ext cx="78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 : jointure (13/14)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579500"/>
            <a:ext cx="8229600" cy="2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717550" y="4494150"/>
            <a:ext cx="83883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crée la jointure avec </a:t>
            </a: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l’alias de l’entité Student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s.classroom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l’attribut de l’entité principale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l’alias de l’entité jointe Classroom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addSelect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permet de sélectionner l’entité jointe Classroom    puisqu’on a déjà utilisé un select pour l’entité student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445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418"/>
            <a:ext cx="9143998" cy="6872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08" name="Google Shape;3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327150" y="1916582"/>
            <a:ext cx="79563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la liste des classes dont les noms se terminent par la lettre “T”: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184150" y="1270574"/>
            <a:ext cx="56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requête Query Builder avec “LIKE”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1727400" y="0"/>
            <a:ext cx="667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Builder:Exemple (14/14)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675" y="3144350"/>
            <a:ext cx="7956300" cy="29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23" name="Google Shape;3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/>
          <p:nvPr/>
        </p:nvSpPr>
        <p:spPr>
          <a:xfrm>
            <a:off x="0" y="1098475"/>
            <a:ext cx="91440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Langage de requêtes adapté à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DQL s’apparente au langage SQL mais il manipule des </a:t>
            </a:r>
            <a:r>
              <a:rPr b="1" i="1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Dans une requête on donnera des </a:t>
            </a:r>
            <a:r>
              <a:rPr b="1" i="0" lang="fr-FR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noms de classes PHP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des </a:t>
            </a:r>
            <a:r>
              <a:rPr b="1" i="0" lang="fr-FR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noms de propriété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 des noms de table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ni des noms de colonne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1181100" y="224325"/>
            <a:ext cx="6688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Introduction(1/9)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243575" y="3660750"/>
            <a:ext cx="91440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ne peut faire que des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l'insertion se fait par la persistance des entités.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L’utilisation du DQL va se faire soit dans une méthode du fichier Repository à partir de 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createQuery()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    l’EntityManager ou bien au niveau d’un contrôleur directement.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36" name="Google Shape;3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457200" y="1376350"/>
            <a:ext cx="8229600" cy="5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Contrairement à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QueryBuilder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DQL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d’écrire des  requêtes sous forme de chaînes de caractères.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récupérer les résultats , on a toujours besoin de méthodes de </a:t>
            </a:r>
            <a:r>
              <a:rPr b="1" i="1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QueryBuilder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Syntaxe:</a:t>
            </a:r>
            <a:r>
              <a:rPr b="0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236550" y="4529125"/>
            <a:ext cx="853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50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$query=$em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0" i="0" lang="fr-FR" sz="2400" u="none" cap="none" strike="noStrike">
                <a:solidFill>
                  <a:srgbClr val="0062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createQuery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2400" u="none" cap="none" strike="noStrike">
                <a:solidFill>
                  <a:srgbClr val="871094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’la requête DQL’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400" u="none" cap="none" strike="noStrike">
              <a:solidFill>
                <a:srgbClr val="080808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50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$result=$query-&gt;</a:t>
            </a:r>
            <a:r>
              <a:rPr b="0" i="1" lang="fr-FR" sz="2400" u="none" cap="none" strike="noStrike">
                <a:solidFill>
                  <a:srgbClr val="871094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méthodes_du_Query_Builder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080808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50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1053625" y="224325"/>
            <a:ext cx="6206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Introduction(2/9)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550" y="61262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49" name="Google Shape;3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347450" y="1112100"/>
            <a:ext cx="8508900" cy="5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 fonctions DQL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ABS(arithmetic_expression): retourner la valeur absolue d’une expression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CONCAT(str1, str2)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CURRENT_DATE() –retourner la date courante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CURRENT_TIME() -retourner  le temps courant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LENGTH(str): Retourne la longueur de la chaîne passée en input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: nombre de résultat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1053625" y="224325"/>
            <a:ext cx="6206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Les fonctions(3/9)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50" y="65883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28075" y="1535100"/>
            <a:ext cx="88704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Chaque entité correspond à un repository.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repository est une classe PHP qui contient des méthodes de récupération des données relatives à une entités tels que les méthodes de base et magiques.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méthodes magiques et de base sont simples et efficaces mais elles sont limitées dans d’autres contextes (tel que le cas </a:t>
            </a:r>
            <a:r>
              <a:rPr b="1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 jointures</a:t>
            </a:r>
            <a:r>
              <a:rPr b="0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le cas des </a:t>
            </a:r>
            <a:r>
              <a:rPr b="1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requêtes plus complexes)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appel aux </a:t>
            </a:r>
            <a:r>
              <a:rPr b="1" i="0" lang="fr-FR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méthodes de récupération personnalisées 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utilisant 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⇒ </a:t>
            </a: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QueryBuilder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⇒</a:t>
            </a: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 Query Language(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DQL</a:t>
            </a: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25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62" name="Google Shape;3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135150" y="1039250"/>
            <a:ext cx="8737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Sélectionner tous les étudiants par ordre croissant 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leurs email: (1/2)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135150" y="1774475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StudentRepository.php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1053625" y="-4275"/>
            <a:ext cx="7345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Exemple(4/9)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0325" y="2467700"/>
            <a:ext cx="9304325" cy="3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/>
          <p:nvPr/>
        </p:nvSpPr>
        <p:spPr>
          <a:xfrm>
            <a:off x="7738000" y="3732450"/>
            <a:ext cx="379200" cy="59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4400050" y="5795925"/>
            <a:ext cx="4286700" cy="1062000"/>
          </a:xfrm>
          <a:prstGeom prst="wedgeRectCallout">
            <a:avLst>
              <a:gd fmla="val 33885" name="adj1"/>
              <a:gd fmla="val -18286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L’alias que l’on donne à l’entité Student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536625" y="3694975"/>
            <a:ext cx="1851000" cy="591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-91700" y="5579750"/>
            <a:ext cx="4286700" cy="591600"/>
          </a:xfrm>
          <a:prstGeom prst="wedgeRectCallout">
            <a:avLst>
              <a:gd fmla="val 65016" name="adj1"/>
              <a:gd fmla="val -29364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Méthode de l’Entity Manager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387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81" name="Google Shape;3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82" name="Google Shape;3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35150" y="741350"/>
            <a:ext cx="8737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Sélectionner tous les étudiants par ordre croissant 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leurs email (2 / 2  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135150" y="1446350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StudentRepository.php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230725" y="3659988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StudentController.php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849" y="1141550"/>
            <a:ext cx="41861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 txBox="1"/>
          <p:nvPr/>
        </p:nvSpPr>
        <p:spPr>
          <a:xfrm>
            <a:off x="7143750" y="1446350"/>
            <a:ext cx="181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list.html.twig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2100" y="5124450"/>
            <a:ext cx="3589951" cy="17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1"/>
          <p:cNvSpPr/>
          <p:nvPr/>
        </p:nvSpPr>
        <p:spPr>
          <a:xfrm rot="5401732">
            <a:off x="7907024" y="4930619"/>
            <a:ext cx="595500" cy="4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71425" y="1989450"/>
            <a:ext cx="4986325" cy="15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71425" y="4371675"/>
            <a:ext cx="5086326" cy="2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1"/>
          <p:cNvSpPr/>
          <p:nvPr/>
        </p:nvSpPr>
        <p:spPr>
          <a:xfrm rot="-2309662">
            <a:off x="4360964" y="4078615"/>
            <a:ext cx="1070950" cy="4835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/>
          <p:nvPr/>
        </p:nvSpPr>
        <p:spPr>
          <a:xfrm rot="5401926">
            <a:off x="3157400" y="3503475"/>
            <a:ext cx="1071000" cy="4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1053625" y="-4275"/>
            <a:ext cx="7345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Exemple(5/9)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150" y="66690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06" name="Google Shape;4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07" name="Google Shape;40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2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135150" y="741350"/>
            <a:ext cx="8737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tous les étudiants dont leurs emails se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terminent  par ‘@esprit.tn’: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135150" y="1446350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StudentRepository.php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230725" y="3659988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StudentController.php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2" y="4131888"/>
            <a:ext cx="58578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2849" y="1141550"/>
            <a:ext cx="41861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 txBox="1"/>
          <p:nvPr/>
        </p:nvSpPr>
        <p:spPr>
          <a:xfrm>
            <a:off x="7143750" y="1446350"/>
            <a:ext cx="181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list.html.twig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 rot="-2309662">
            <a:off x="4360964" y="4078615"/>
            <a:ext cx="1070950" cy="4835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 rot="5401732">
            <a:off x="8262524" y="4899944"/>
            <a:ext cx="595500" cy="4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138" y="1876000"/>
            <a:ext cx="51339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2"/>
          <p:cNvSpPr/>
          <p:nvPr/>
        </p:nvSpPr>
        <p:spPr>
          <a:xfrm rot="5401926">
            <a:off x="3157400" y="3503475"/>
            <a:ext cx="1071000" cy="4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66138" y="5457813"/>
            <a:ext cx="36480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>
          <a:xfrm>
            <a:off x="1053625" y="-4275"/>
            <a:ext cx="7345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Exemple(6/9)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0725" y="65607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31" name="Google Shape;4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32" name="Google Shape;4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3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135150" y="741350"/>
            <a:ext cx="8737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Trouver le nombre des étudiants: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135150" y="1446350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StudentRepository.php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230725" y="3659988"/>
            <a:ext cx="351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StudentController.php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952050" y="1446350"/>
            <a:ext cx="300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statistique.html.twig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 rot="5401621">
            <a:off x="6124475" y="3280787"/>
            <a:ext cx="1908600" cy="4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3850" y="4443725"/>
            <a:ext cx="2838100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150" y="4364025"/>
            <a:ext cx="57150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150" y="2021350"/>
            <a:ext cx="60388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3"/>
          <p:cNvSpPr/>
          <p:nvPr/>
        </p:nvSpPr>
        <p:spPr>
          <a:xfrm rot="5401926">
            <a:off x="3157400" y="3503475"/>
            <a:ext cx="1071000" cy="4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 rot="-3544269">
            <a:off x="4495954" y="3479218"/>
            <a:ext cx="2279885" cy="4835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66150" y="1973263"/>
            <a:ext cx="36576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/>
          <p:nvPr/>
        </p:nvSpPr>
        <p:spPr>
          <a:xfrm>
            <a:off x="1053625" y="-4275"/>
            <a:ext cx="7345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Exemple(7/9)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2725" y="67214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56" name="Google Shape;4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347450" y="1112100"/>
            <a:ext cx="7777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la liste des étudiants par classe: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60" name="Google Shape;4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700" y="1775650"/>
            <a:ext cx="9036999" cy="26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 txBox="1"/>
          <p:nvPr/>
        </p:nvSpPr>
        <p:spPr>
          <a:xfrm>
            <a:off x="347450" y="4580175"/>
            <a:ext cx="84870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❏"/>
            </a:pPr>
            <a:r>
              <a:rPr b="1" i="0" lang="fr-FR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vec: 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classroom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 contenu dans l’entité </a:t>
            </a:r>
            <a:r>
              <a:rPr b="1" i="1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qui joint l’entité </a:t>
            </a:r>
            <a:r>
              <a:rPr b="1" i="1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l’entité </a:t>
            </a:r>
            <a:r>
              <a:rPr b="1" i="1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Classroom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relation ManyToOne 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1053625" y="-4275"/>
            <a:ext cx="7345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-Jointure (8/9)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71" name="Google Shape;4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317100" y="1677606"/>
            <a:ext cx="8369700" cy="24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nombreux exemples sont donnés dans la documentation de doctrine :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La documentation officielle de Doctrine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https://www.doctrine-project.org/projects/doctrine1/en/latest/manual/dql-doctrine-query-language.html#dql-doctrine-query-language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053625" y="-4275"/>
            <a:ext cx="7345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Query Language:DQL (9/9)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5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85" name="Google Shape;4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6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8" name="Google Shape;488;p26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184150" y="1523850"/>
            <a:ext cx="8369400" cy="425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DQL permet d’écrire une requête sous forme d’une chaîne de caractère par contre le QueryBuilder permet de construire les requêtes DQL en plusieurs étape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Le QueryBuilder vous offrira une meilleure façon pour gérer les requêtes avec des boucles ou des conditions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870000" y="282125"/>
            <a:ext cx="726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QueryBuilder vs DQL (¼)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98" name="Google Shape;4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7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501" name="Google Shape;50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347450" y="1112100"/>
            <a:ext cx="833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explicatif: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la liste des tous les étudiants en utilisant  DQL: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219750"/>
            <a:ext cx="8961774" cy="12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7"/>
          <p:cNvSpPr txBox="1"/>
          <p:nvPr/>
        </p:nvSpPr>
        <p:spPr>
          <a:xfrm>
            <a:off x="217888" y="3734375"/>
            <a:ext cx="852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Maintenant, on veut modifier cette requête en incluant une condition comme suit: Afficher un étudiant selon son NSC ⇒ besoin d’utilisation de la clause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=&gt; Notre requête est encore simple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275" y="5624578"/>
            <a:ext cx="8961776" cy="10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7"/>
          <p:cNvSpPr txBox="1"/>
          <p:nvPr/>
        </p:nvSpPr>
        <p:spPr>
          <a:xfrm>
            <a:off x="870000" y="282125"/>
            <a:ext cx="726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QueryBuilder vs DQL (2/4) 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66406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8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517" name="Google Shape;5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9" name="Google Shape;519;p28"/>
          <p:cNvSpPr txBox="1"/>
          <p:nvPr/>
        </p:nvSpPr>
        <p:spPr>
          <a:xfrm>
            <a:off x="0" y="1275488"/>
            <a:ext cx="83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sélection de la liste des étudiants selon une condition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030050"/>
            <a:ext cx="8902625" cy="2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8"/>
          <p:cNvSpPr txBox="1"/>
          <p:nvPr/>
        </p:nvSpPr>
        <p:spPr>
          <a:xfrm>
            <a:off x="347850" y="5210975"/>
            <a:ext cx="8448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22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Remarque : </a:t>
            </a: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avons besoin  d'exclure conditionnellement des parties de la requête donc dans ce cas l’utilisation de QueryBuilder est le plus adéquat.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870000" y="282125"/>
            <a:ext cx="726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QueryBuilder vs DQL (3/4)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66591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9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33" name="Google Shape;53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35" name="Google Shape;53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425" y="1910925"/>
            <a:ext cx="8502651" cy="37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9"/>
          <p:cNvSpPr txBox="1"/>
          <p:nvPr/>
        </p:nvSpPr>
        <p:spPr>
          <a:xfrm>
            <a:off x="870000" y="282125"/>
            <a:ext cx="726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QueryBuilder vs DQL (4/4)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25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-44450" y="989150"/>
            <a:ext cx="91440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❏"/>
            </a:pP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QueryBuilder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conçu pour la construction d’une requête en plusieurs étapes.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❏"/>
            </a:pP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a l’</a:t>
            </a:r>
            <a:r>
              <a:rPr b="1" i="0" lang="fr-FR" sz="2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avantage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d’écrire des requêtes avec plusieurs conditions et jointures.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❏"/>
            </a:pPr>
            <a:r>
              <a:rPr b="0" i="0" lang="fr-FR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 peut y accéder directement via le repository ou via le contrôleur  en utilisant la méthode </a:t>
            </a:r>
            <a:r>
              <a:rPr b="1" i="0" lang="fr-FR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createQueryBuilder</a:t>
            </a:r>
            <a:r>
              <a:rPr b="0" i="0" lang="fr-FR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❏"/>
            </a:pP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Cette méthode récupère en paramètre l'</a:t>
            </a:r>
            <a:r>
              <a:rPr b="1" i="1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l’entité cible et offre la requête « </a:t>
            </a:r>
            <a:r>
              <a:rPr b="1" i="1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from</a:t>
            </a: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» de l’entité en question.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Char char="❏"/>
            </a:pPr>
            <a:r>
              <a:rPr b="1" i="0" lang="fr-FR" sz="2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Syntaxe:</a:t>
            </a:r>
            <a:r>
              <a:rPr b="0" i="0" lang="fr-FR" sz="2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727401" y="0"/>
            <a:ext cx="568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 (1/14)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84150" y="5578450"/>
            <a:ext cx="853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50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0" i="0" lang="fr-FR" sz="2400" u="none" cap="none" strike="noStrike">
                <a:solidFill>
                  <a:srgbClr val="0062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createQueryBuilder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2400" u="none" cap="none" strike="noStrike">
                <a:solidFill>
                  <a:srgbClr val="871094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’alias pour l’entité’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80808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50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 -&gt;</a:t>
            </a:r>
            <a:r>
              <a:rPr b="0" i="1" lang="fr-FR" sz="2400" u="none" cap="none" strike="noStrike">
                <a:solidFill>
                  <a:srgbClr val="871094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méthodes_du_Query_Builder</a:t>
            </a:r>
            <a:r>
              <a:rPr b="0" i="0" lang="fr-FR" sz="2400" u="none" cap="none" strike="noStrike">
                <a:solidFill>
                  <a:srgbClr val="080808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080808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50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4450" y="66690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0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47" name="Google Shape;54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0"/>
          <p:cNvSpPr txBox="1"/>
          <p:nvPr>
            <p:ph idx="1" type="body"/>
          </p:nvPr>
        </p:nvSpPr>
        <p:spPr>
          <a:xfrm>
            <a:off x="1088306" y="1738286"/>
            <a:ext cx="66864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i="0" lang="fr-FR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Atelier…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50" name="Google Shape;5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7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1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60" name="Google Shape;56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2" name="Google Shape;562;p31"/>
          <p:cNvSpPr txBox="1"/>
          <p:nvPr/>
        </p:nvSpPr>
        <p:spPr>
          <a:xfrm>
            <a:off x="39725" y="1852750"/>
            <a:ext cx="7800900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https://symfony.com/doc/current/doctrine.html#doctrine-queries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https://www.doctrine-project.org/projects/doctrine-orm/en/current/tutorials/getting-started.html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Références</a:t>
            </a:r>
            <a:endParaRPr b="1"/>
          </a:p>
        </p:txBody>
      </p:sp>
      <p:pic>
        <p:nvPicPr>
          <p:cNvPr id="564" name="Google Shape;56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75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457200" y="0"/>
            <a:ext cx="746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Exemple (2/14)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-44450" y="989150"/>
            <a:ext cx="87312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Afficher la liste des étudiants</a:t>
            </a:r>
            <a:r>
              <a:rPr b="0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4750" y="2019000"/>
            <a:ext cx="66351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82650" y="5093525"/>
            <a:ext cx="7943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Avec: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fr-F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⇒ </a:t>
            </a:r>
            <a:r>
              <a:rPr b="1" i="1" lang="fr-F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getResult():</a:t>
            </a:r>
            <a:r>
              <a:rPr b="0" i="0" lang="fr-F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une méthode qui permet de récupérer  un tableau de résultat de la requête.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107500" y="1527575"/>
            <a:ext cx="297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repository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238600" y="3272825"/>
            <a:ext cx="297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contrôleur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175" y="3881000"/>
            <a:ext cx="8388626" cy="12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50" y="63037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-191800" y="1143000"/>
            <a:ext cx="9328200" cy="5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Dans l’exemple, la première ligne était de la forme: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$this-&gt;createQueryBuilder(</a:t>
            </a:r>
            <a:r>
              <a:rPr b="1" i="0" lang="fr-FR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$alias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fr-FR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$alias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l’alias en argument de la méthode est le raccourci que l'on donne à l'entité du repository. On utilise souvent la première lettre du nom de l'entité, dans notre exemple student cela serait donc un «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»: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…. from `student` as `s`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1081275" y="0"/>
            <a:ext cx="6881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alias (3/14)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3238" y="4839062"/>
            <a:ext cx="4841025" cy="6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1423800" y="5213350"/>
            <a:ext cx="562800" cy="1143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0" y="5399775"/>
            <a:ext cx="1423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Équivalent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SQL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65" name="Google Shape;16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-115600" y="1143000"/>
            <a:ext cx="9328200" cy="5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081275" y="0"/>
            <a:ext cx="7014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alias (4/14)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84150" y="1466850"/>
            <a:ext cx="8655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❏"/>
            </a:pP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b="1" i="0" lang="fr-FR" sz="23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aucun paramètre</a:t>
            </a: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n’est passé à createQueryBuilder nous aurons une requête vide et nous devrons tout construire: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450" y="3143250"/>
            <a:ext cx="7639049" cy="1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633400" y="4686300"/>
            <a:ext cx="805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 :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1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_em: </a:t>
            </a: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 un attribut de l'EntityManager qui est accessible depuis un repository.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575" y="6267425"/>
            <a:ext cx="11430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814675" y="0"/>
            <a:ext cx="733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result (5/14)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31313" y="697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{E2770735-35FC-4545-80D1-E0AA9DC4B69C}</a:tableStyleId>
              </a:tblPr>
              <a:tblGrid>
                <a:gridCol w="2829200"/>
                <a:gridCol w="6068025"/>
              </a:tblGrid>
              <a:tr h="3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800" u="none" cap="none" strike="noStrike"/>
                        <a:t>Méthode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getQuery()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récupérer l’objet </a:t>
                      </a:r>
                      <a:r>
                        <a:rPr b="1" i="1" lang="fr-FR" sz="1800" u="none" cap="none" strike="noStrike"/>
                        <a:t>Query</a:t>
                      </a:r>
                      <a:r>
                        <a:rPr lang="fr-FR" sz="1800" u="none" cap="none" strike="noStrike"/>
                        <a:t> de </a:t>
                      </a:r>
                      <a:r>
                        <a:rPr b="1" i="1" lang="fr-FR" sz="1800" u="none" cap="none" strike="noStrike"/>
                        <a:t>QueryBuilder</a:t>
                      </a:r>
                      <a:r>
                        <a:rPr lang="fr-FR" sz="1800" u="none" cap="none" strike="noStrike"/>
                        <a:t>.</a:t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getResult()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retourne un tableau d’objets contenant le résultat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88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getSingleResult() </a:t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Une seule entité (lève une exception si le résultat est nul ou contient plusieurs entités)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getOneOrNullResult()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retourne le premier résultat ou Null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getScalarResult()</a:t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retourne une liste de scalaires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27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getSingleScalarResult() </a:t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retourne un résultat sous format scalaire. Imaginer le use case où vous voulez récupérer le COUNT ou la SUM d’un des objets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8CFCF"/>
                    </a:solidFill>
                  </a:tcPr>
                </a:tc>
              </a:tr>
              <a:tr h="108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execute()</a:t>
                      </a:r>
                      <a:endParaRPr b="1" sz="10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exécute des requêtes qui ne retournent pas de résultats (UPDATE,INSERT INTO, etc.)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186" name="Google Shape;18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5" y="63541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814675" y="0"/>
            <a:ext cx="7110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result (6/14)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8"/>
          <p:cNvGraphicFramePr/>
          <p:nvPr/>
        </p:nvGraphicFramePr>
        <p:xfrm>
          <a:off x="40838" y="715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{E2770735-35FC-4545-80D1-E0AA9DC4B69C}</a:tableStyleId>
              </a:tblPr>
              <a:tblGrid>
                <a:gridCol w="2647775"/>
                <a:gridCol w="6278025"/>
              </a:tblGrid>
              <a:tr h="35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800" u="none" cap="none" strike="noStrike"/>
                        <a:t>Méthode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getDQL()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retourne une requête DQL</a:t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fr-FR" sz="1800" u="none" cap="none" strike="noStrike"/>
                        <a:t>getSQL()</a:t>
                      </a:r>
                      <a:endParaRPr b="1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retourne une requête SQL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99" name="Google Shape;199;p8"/>
          <p:cNvSpPr txBox="1"/>
          <p:nvPr/>
        </p:nvSpPr>
        <p:spPr>
          <a:xfrm>
            <a:off x="31750" y="2152650"/>
            <a:ext cx="858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Afficher la requête SQL qui permet de récupérer tous des étudiants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84150" y="5249500"/>
            <a:ext cx="389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❏"/>
            </a:pP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Résultat avec getSQL()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5">
            <a:alphaModFix/>
          </a:blip>
          <a:srcRect b="0" l="0" r="11549" t="-12841"/>
          <a:stretch/>
        </p:blipFill>
        <p:spPr>
          <a:xfrm>
            <a:off x="210399" y="5734861"/>
            <a:ext cx="8229599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100" y="3187713"/>
            <a:ext cx="86772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40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1810025" y="0"/>
            <a:ext cx="705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Builder: Méthodes (7/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i="0" lang="fr-F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457750" y="1971550"/>
            <a:ext cx="85026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❏"/>
            </a:pPr>
            <a:r>
              <a:rPr b="1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where('condition')</a:t>
            </a: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d’ajouter le where dans la requête: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❏"/>
            </a:pPr>
            <a:r>
              <a:rPr b="1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andWhere('condition')</a:t>
            </a: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d’ajouter d’autres conditions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❏"/>
            </a:pPr>
            <a:r>
              <a:rPr b="1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orderBy('nomChamp','ordre')</a:t>
            </a: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d’ajouter un orderBy et prend en paramètre le champ à ordonner et l’ordre </a:t>
            </a:r>
            <a:r>
              <a:rPr b="0" i="1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b="0" i="0" lang="fr-F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7900" y="2632100"/>
            <a:ext cx="3771900" cy="4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0" y="4009075"/>
            <a:ext cx="4186458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95500" y="5800725"/>
            <a:ext cx="4438650" cy="4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/>
          <p:nvPr/>
        </p:nvSpPr>
        <p:spPr>
          <a:xfrm>
            <a:off x="184150" y="1077600"/>
            <a:ext cx="8685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fr-F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ajouter plusieurs conditions le QueryBuilder utilise des méthodes telques::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925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