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8000" cx="9144000"/>
  <p:notesSz cx="6858000" cy="9144000"/>
  <p:embeddedFontLst>
    <p:embeddedFont>
      <p:font typeface="Merriweather"/>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000000"/>
          </p15:clr>
        </p15:guide>
        <p15:guide id="2" pos="2880">
          <p15:clr>
            <a:srgbClr val="000000"/>
          </p15:clr>
        </p15:guide>
      </p15:sldGuideLst>
    </p:ext>
    <p:ext uri="http://customooxmlschemas.google.com/">
      <go:slidesCustomData xmlns:go="http://customooxmlschemas.google.com/" r:id="rId66" roundtripDataSignature="AMtx7mgOhW1gkgG+4cM8z37e1dEDS5zX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E31022-8FE0-497C-B366-9DDE449D5B27}">
  <a:tblStyle styleId="{5FE31022-8FE0-497C-B366-9DDE449D5B2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4640AD4-07D9-45D3-BE87-B562E5464305}"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erriweather-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Merriweather-italic.fntdata"/><Relationship Id="rId63" Type="http://schemas.openxmlformats.org/officeDocument/2006/relationships/font" Target="fonts/Merriweather-bold.fntdata"/><Relationship Id="rId22" Type="http://schemas.openxmlformats.org/officeDocument/2006/relationships/slide" Target="slides/slide16.xml"/><Relationship Id="rId66" Type="http://customschemas.google.com/relationships/presentationmetadata" Target="metadata"/><Relationship Id="rId21" Type="http://schemas.openxmlformats.org/officeDocument/2006/relationships/slide" Target="slides/slide15.xml"/><Relationship Id="rId65" Type="http://schemas.openxmlformats.org/officeDocument/2006/relationships/font" Target="fonts/Merriweather-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fr-FR"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fr-FR" sz="1800">
                <a:latin typeface="Calibri"/>
                <a:ea typeface="Calibri"/>
                <a:cs typeface="Calibri"/>
                <a:sym typeface="Calibri"/>
              </a:rPr>
              <a:t>Placer les entités dans le dossier src/Entity.</a:t>
            </a:r>
            <a:endParaRPr/>
          </a:p>
          <a:p>
            <a:pPr indent="0" lvl="0" marL="0" rtl="0" algn="l">
              <a:lnSpc>
                <a:spcPct val="100000"/>
              </a:lnSpc>
              <a:spcBef>
                <a:spcPts val="0"/>
              </a:spcBef>
              <a:spcAft>
                <a:spcPts val="0"/>
              </a:spcAft>
              <a:buSzPts val="1400"/>
              <a:buNone/>
            </a:pPr>
            <a:r>
              <a:t/>
            </a:r>
            <a:endParaRPr/>
          </a:p>
        </p:txBody>
      </p:sp>
      <p:sp>
        <p:nvSpPr>
          <p:cNvPr id="243" name="Google Shape;24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8" name="Google Shape;47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1" name="Google Shape;49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3" name="Google Shape;50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7" name="Google Shape;51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2" name="Google Shape;53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6" name="Google Shape;54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0" name="Google Shape;56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5" name="Google Shape;57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0" name="Google Shape;59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6" name="Google Shape;60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fr-FR" sz="1800" u="none" cap="none" strike="noStrike">
                <a:solidFill>
                  <a:srgbClr val="000000"/>
                </a:solidFill>
                <a:latin typeface="Arial"/>
                <a:ea typeface="Arial"/>
                <a:cs typeface="Arial"/>
                <a:sym typeface="Arial"/>
              </a:rPr>
              <a:t>Un ORM est un logiciel qui  permet de donner l'illusion de travailler avec une base de données objet alors que l'on est sur une base de données relationnelle.</a:t>
            </a:r>
            <a:endParaRPr/>
          </a:p>
        </p:txBody>
      </p:sp>
      <p:sp>
        <p:nvSpPr>
          <p:cNvPr id="125" name="Google Shape;12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5" name="Google Shape;62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7" name="Google Shape;63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0" name="Google Shape;65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4" name="Google Shape;66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7" name="Google Shape;67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8" name="Google Shape;69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7" name="Google Shape;71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1" name="Google Shape;73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7" name="Google Shape;74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1" name="Google Shape;76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7" name="Google Shape;77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0" name="Google Shape;79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3" name="Google Shape;80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9" name="Google Shape;81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6" name="Google Shape;83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9" name="Google Shape;84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fr-FR" sz="1800" u="none" cap="none" strike="noStrike">
                <a:solidFill>
                  <a:srgbClr val="000000"/>
                </a:solidFill>
                <a:latin typeface="Arial"/>
                <a:ea typeface="Arial"/>
                <a:cs typeface="Arial"/>
                <a:sym typeface="Arial"/>
              </a:rPr>
              <a:t>Doctrine est l'ORM (Object-Relational Mapping) intégré par défaut dans Symfony.</a:t>
            </a:r>
            <a:endParaRPr/>
          </a:p>
        </p:txBody>
      </p:sp>
      <p:sp>
        <p:nvSpPr>
          <p:cNvPr id="162" name="Google Shape;16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5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5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71" name="Shape 71"/>
        <p:cNvGrpSpPr/>
        <p:nvPr/>
      </p:nvGrpSpPr>
      <p:grpSpPr>
        <a:xfrm>
          <a:off x="0" y="0"/>
          <a:ext cx="0" cy="0"/>
          <a:chOff x="0" y="0"/>
          <a:chExt cx="0" cy="0"/>
        </a:xfrm>
      </p:grpSpPr>
      <p:sp>
        <p:nvSpPr>
          <p:cNvPr id="72" name="Google Shape;72;p6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6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4" name="Google Shape;74;p6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5" name="Google Shape;75;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78" name="Shape 78"/>
        <p:cNvGrpSpPr/>
        <p:nvPr/>
      </p:nvGrpSpPr>
      <p:grpSpPr>
        <a:xfrm>
          <a:off x="0" y="0"/>
          <a:ext cx="0" cy="0"/>
          <a:chOff x="0" y="0"/>
          <a:chExt cx="0" cy="0"/>
        </a:xfrm>
      </p:grpSpPr>
      <p:sp>
        <p:nvSpPr>
          <p:cNvPr id="79" name="Google Shape;79;p6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6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81" name="Google Shape;81;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5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27" name="Shape 27"/>
        <p:cNvGrpSpPr/>
        <p:nvPr/>
      </p:nvGrpSpPr>
      <p:grpSpPr>
        <a:xfrm>
          <a:off x="0" y="0"/>
          <a:ext cx="0" cy="0"/>
          <a:chOff x="0" y="0"/>
          <a:chExt cx="0" cy="0"/>
        </a:xfrm>
      </p:grpSpPr>
      <p:sp>
        <p:nvSpPr>
          <p:cNvPr id="28" name="Google Shape;28;p5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5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33" name="Shape 33"/>
        <p:cNvGrpSpPr/>
        <p:nvPr/>
      </p:nvGrpSpPr>
      <p:grpSpPr>
        <a:xfrm>
          <a:off x="0" y="0"/>
          <a:ext cx="0" cy="0"/>
          <a:chOff x="0" y="0"/>
          <a:chExt cx="0" cy="0"/>
        </a:xfrm>
      </p:grpSpPr>
      <p:sp>
        <p:nvSpPr>
          <p:cNvPr id="34" name="Google Shape;34;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60"/>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39" name="Shape 39"/>
        <p:cNvGrpSpPr/>
        <p:nvPr/>
      </p:nvGrpSpPr>
      <p:grpSpPr>
        <a:xfrm>
          <a:off x="0" y="0"/>
          <a:ext cx="0" cy="0"/>
          <a:chOff x="0" y="0"/>
          <a:chExt cx="0" cy="0"/>
        </a:xfrm>
      </p:grpSpPr>
      <p:sp>
        <p:nvSpPr>
          <p:cNvPr id="40" name="Google Shape;40;p6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61"/>
          <p:cNvSpPr/>
          <p:nvPr>
            <p:ph idx="2" type="pic"/>
          </p:nvPr>
        </p:nvSpPr>
        <p:spPr>
          <a:xfrm>
            <a:off x="1792288" y="612775"/>
            <a:ext cx="5486400" cy="4114800"/>
          </a:xfrm>
          <a:prstGeom prst="rect">
            <a:avLst/>
          </a:prstGeom>
          <a:noFill/>
          <a:ln>
            <a:noFill/>
          </a:ln>
        </p:spPr>
      </p:sp>
      <p:sp>
        <p:nvSpPr>
          <p:cNvPr id="42" name="Google Shape;42;p6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3" name="Google Shape;43;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46" name="Shape 46"/>
        <p:cNvGrpSpPr/>
        <p:nvPr/>
      </p:nvGrpSpPr>
      <p:grpSpPr>
        <a:xfrm>
          <a:off x="0" y="0"/>
          <a:ext cx="0" cy="0"/>
          <a:chOff x="0" y="0"/>
          <a:chExt cx="0" cy="0"/>
        </a:xfrm>
      </p:grpSpPr>
      <p:sp>
        <p:nvSpPr>
          <p:cNvPr id="47" name="Google Shape;47;p6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6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9" name="Google Shape;49;p6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0" name="Google Shape;50;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3" name="Shape 53"/>
        <p:cNvGrpSpPr/>
        <p:nvPr/>
      </p:nvGrpSpPr>
      <p:grpSpPr>
        <a:xfrm>
          <a:off x="0" y="0"/>
          <a:ext cx="0" cy="0"/>
          <a:chOff x="0" y="0"/>
          <a:chExt cx="0" cy="0"/>
        </a:xfrm>
      </p:grpSpPr>
      <p:sp>
        <p:nvSpPr>
          <p:cNvPr id="54" name="Google Shape;54;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7" name="Shape 57"/>
        <p:cNvGrpSpPr/>
        <p:nvPr/>
      </p:nvGrpSpPr>
      <p:grpSpPr>
        <a:xfrm>
          <a:off x="0" y="0"/>
          <a:ext cx="0" cy="0"/>
          <a:chOff x="0" y="0"/>
          <a:chExt cx="0" cy="0"/>
        </a:xfrm>
      </p:grpSpPr>
      <p:sp>
        <p:nvSpPr>
          <p:cNvPr id="58" name="Google Shape;58;p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62" name="Shape 62"/>
        <p:cNvGrpSpPr/>
        <p:nvPr/>
      </p:nvGrpSpPr>
      <p:grpSpPr>
        <a:xfrm>
          <a:off x="0" y="0"/>
          <a:ext cx="0" cy="0"/>
          <a:chOff x="0" y="0"/>
          <a:chExt cx="0" cy="0"/>
        </a:xfrm>
      </p:grpSpPr>
      <p:sp>
        <p:nvSpPr>
          <p:cNvPr id="63" name="Google Shape;63;p6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6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5" name="Google Shape;65;p6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6" name="Google Shape;66;p6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7" name="Google Shape;67;p6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8" name="Google Shape;68;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5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5.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4.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43.png"/><Relationship Id="rId6"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4.png"/><Relationship Id="rId6"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0.png"/><Relationship Id="rId6" Type="http://schemas.openxmlformats.org/officeDocument/2006/relationships/image" Target="../media/image23.png"/><Relationship Id="rId7"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7.png"/><Relationship Id="rId6"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42.png"/><Relationship Id="rId6"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9.png"/><Relationship Id="rId6"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0.png"/><Relationship Id="rId6"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9.png"/><Relationship Id="rId6" Type="http://schemas.openxmlformats.org/officeDocument/2006/relationships/image" Target="../media/image5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1.png"/><Relationship Id="rId6" Type="http://schemas.openxmlformats.org/officeDocument/2006/relationships/image" Target="../media/image5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4.png"/><Relationship Id="rId6" Type="http://schemas.openxmlformats.org/officeDocument/2006/relationships/image" Target="../media/image52.png"/><Relationship Id="rId7" Type="http://schemas.openxmlformats.org/officeDocument/2006/relationships/image" Target="../media/image4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3.png"/><Relationship Id="rId6" Type="http://schemas.openxmlformats.org/officeDocument/2006/relationships/image" Target="../media/image56.png"/><Relationship Id="rId7" Type="http://schemas.openxmlformats.org/officeDocument/2006/relationships/image" Target="../media/image5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3.png"/><Relationship Id="rId6" Type="http://schemas.openxmlformats.org/officeDocument/2006/relationships/image" Target="../media/image6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5.png"/><Relationship Id="rId6" Type="http://schemas.openxmlformats.org/officeDocument/2006/relationships/image" Target="../media/image65.png"/><Relationship Id="rId7" Type="http://schemas.openxmlformats.org/officeDocument/2006/relationships/image" Target="../media/image63.png"/><Relationship Id="rId8" Type="http://schemas.openxmlformats.org/officeDocument/2006/relationships/image" Target="../media/image6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2.png"/><Relationship Id="rId6" Type="http://schemas.openxmlformats.org/officeDocument/2006/relationships/image" Target="../media/image7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4.png"/><Relationship Id="rId6" Type="http://schemas.openxmlformats.org/officeDocument/2006/relationships/image" Target="../media/image73.png"/><Relationship Id="rId7" Type="http://schemas.openxmlformats.org/officeDocument/2006/relationships/image" Target="../media/image74.png"/><Relationship Id="rId8" Type="http://schemas.openxmlformats.org/officeDocument/2006/relationships/image" Target="../media/image8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6.png"/><Relationship Id="rId6" Type="http://schemas.openxmlformats.org/officeDocument/2006/relationships/image" Target="../media/image68.png"/><Relationship Id="rId7" Type="http://schemas.openxmlformats.org/officeDocument/2006/relationships/image" Target="../media/image8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7.png"/><Relationship Id="rId6" Type="http://schemas.openxmlformats.org/officeDocument/2006/relationships/image" Target="../media/image8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9.png"/><Relationship Id="rId6" Type="http://schemas.openxmlformats.org/officeDocument/2006/relationships/image" Target="../media/image72.png"/><Relationship Id="rId7" Type="http://schemas.openxmlformats.org/officeDocument/2006/relationships/image" Target="../media/image75.png"/><Relationship Id="rId8" Type="http://schemas.openxmlformats.org/officeDocument/2006/relationships/image" Target="../media/image7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6.png"/><Relationship Id="rId6" Type="http://schemas.openxmlformats.org/officeDocument/2006/relationships/image" Target="../media/image9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8.png"/><Relationship Id="rId6" Type="http://schemas.openxmlformats.org/officeDocument/2006/relationships/image" Target="../media/image91.png"/><Relationship Id="rId7" Type="http://schemas.openxmlformats.org/officeDocument/2006/relationships/image" Target="../media/image7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8.png"/><Relationship Id="rId6" Type="http://schemas.openxmlformats.org/officeDocument/2006/relationships/image" Target="../media/image89.png"/><Relationship Id="rId7" Type="http://schemas.openxmlformats.org/officeDocument/2006/relationships/image" Target="../media/image90.png"/><Relationship Id="rId8" Type="http://schemas.openxmlformats.org/officeDocument/2006/relationships/image" Target="../media/image8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5.png"/><Relationship Id="rId6" Type="http://schemas.openxmlformats.org/officeDocument/2006/relationships/image" Target="../media/image92.png"/><Relationship Id="rId7" Type="http://schemas.openxmlformats.org/officeDocument/2006/relationships/image" Target="../media/image9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94.png"/><Relationship Id="rId5" Type="http://schemas.openxmlformats.org/officeDocument/2006/relationships/image" Target="../media/image4.png"/><Relationship Id="rId6" Type="http://schemas.openxmlformats.org/officeDocument/2006/relationships/image" Target="../media/image9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png"/><Relationship Id="rId4" Type="http://schemas.openxmlformats.org/officeDocument/2006/relationships/image" Target="../media/image94.png"/><Relationship Id="rId5" Type="http://schemas.openxmlformats.org/officeDocument/2006/relationships/image" Target="../media/image4.png"/><Relationship Id="rId6" Type="http://schemas.openxmlformats.org/officeDocument/2006/relationships/hyperlink" Target="https://symfony.com/doc/master/bundles/DoctrineMigrationsBundle/index.htmlhttp:/php.net/manual/fr/language.oop5.magic.php" TargetMode="External"/><Relationship Id="rId7" Type="http://schemas.openxmlformats.org/officeDocument/2006/relationships/hyperlink" Target="https://symfony.com/doc/current/doctrine.html#doctrine-queries" TargetMode="External"/><Relationship Id="rId8" Type="http://schemas.openxmlformats.org/officeDocument/2006/relationships/image" Target="../media/image9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3.jpg"/><Relationship Id="rId6"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None/>
            </a:pPr>
            <a:r>
              <a:t/>
            </a:r>
            <a:endParaRPr>
              <a:solidFill>
                <a:srgbClr val="888888"/>
              </a:solidFill>
            </a:endParaRPr>
          </a:p>
        </p:txBody>
      </p:sp>
      <p:pic>
        <p:nvPicPr>
          <p:cNvPr id="90" name="Google Shape;90;p1"/>
          <p:cNvPicPr preferRelativeResize="0"/>
          <p:nvPr/>
        </p:nvPicPr>
        <p:blipFill rotWithShape="1">
          <a:blip r:embed="rId3">
            <a:alphaModFix/>
          </a:blip>
          <a:srcRect b="0" l="0" r="0" t="0"/>
          <a:stretch/>
        </p:blipFill>
        <p:spPr>
          <a:xfrm>
            <a:off x="0" y="0"/>
            <a:ext cx="9280525" cy="6858001"/>
          </a:xfrm>
          <a:prstGeom prst="rect">
            <a:avLst/>
          </a:prstGeom>
          <a:noFill/>
          <a:ln>
            <a:noFill/>
          </a:ln>
        </p:spPr>
      </p:pic>
      <p:sp>
        <p:nvSpPr>
          <p:cNvPr id="91" name="Google Shape;91;p1"/>
          <p:cNvSpPr txBox="1"/>
          <p:nvPr/>
        </p:nvSpPr>
        <p:spPr>
          <a:xfrm>
            <a:off x="-106350" y="3683913"/>
            <a:ext cx="9280500" cy="1030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700"/>
              <a:buFont typeface="Calibri"/>
              <a:buNone/>
            </a:pPr>
            <a:r>
              <a:rPr b="1" i="0" lang="fr-FR" sz="4700" u="none" cap="none" strike="noStrike">
                <a:solidFill>
                  <a:srgbClr val="C00000"/>
                </a:solidFill>
                <a:latin typeface="Calibri"/>
                <a:ea typeface="Calibri"/>
                <a:cs typeface="Calibri"/>
                <a:sym typeface="Calibri"/>
              </a:rPr>
              <a:t>UP Web </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1112825" y="2065274"/>
            <a:ext cx="6781800" cy="1200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fr-FR" sz="3600" u="none" cap="none" strike="noStrike">
                <a:solidFill>
                  <a:srgbClr val="000000"/>
                </a:solidFill>
                <a:latin typeface="Arial"/>
                <a:ea typeface="Arial"/>
                <a:cs typeface="Arial"/>
                <a:sym typeface="Arial"/>
              </a:rPr>
              <a:t> </a:t>
            </a:r>
            <a:r>
              <a:rPr b="1" i="0" lang="fr-FR" sz="3600" u="none" cap="none" strike="noStrike">
                <a:solidFill>
                  <a:srgbClr val="000000"/>
                </a:solidFill>
                <a:latin typeface="Arial"/>
                <a:ea typeface="Arial"/>
                <a:cs typeface="Arial"/>
                <a:sym typeface="Arial"/>
              </a:rPr>
              <a:t>L’ORM </a:t>
            </a:r>
            <a:endParaRPr b="1" i="0" sz="3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fr-FR" sz="3600" u="none" cap="none" strike="noStrike">
                <a:solidFill>
                  <a:srgbClr val="000000"/>
                </a:solidFill>
                <a:latin typeface="Arial"/>
                <a:ea typeface="Arial"/>
                <a:cs typeface="Arial"/>
                <a:sym typeface="Arial"/>
              </a:rPr>
              <a:t>(Object-Relational  Mapping) : Doctrine</a:t>
            </a:r>
            <a:r>
              <a:rPr b="1" i="0" lang="fr-FR" sz="36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93" name="Google Shape;93;p1"/>
          <p:cNvPicPr preferRelativeResize="0"/>
          <p:nvPr/>
        </p:nvPicPr>
        <p:blipFill rotWithShape="1">
          <a:blip r:embed="rId4">
            <a:alphaModFix/>
          </a:blip>
          <a:srcRect b="0" l="0" r="0" t="0"/>
          <a:stretch/>
        </p:blipFill>
        <p:spPr>
          <a:xfrm>
            <a:off x="5213350" y="0"/>
            <a:ext cx="3978275" cy="2344737"/>
          </a:xfrm>
          <a:prstGeom prst="rect">
            <a:avLst/>
          </a:prstGeom>
          <a:noFill/>
          <a:ln>
            <a:noFill/>
          </a:ln>
        </p:spPr>
      </p:pic>
      <p:sp>
        <p:nvSpPr>
          <p:cNvPr id="94" name="Google Shape;94;p1"/>
          <p:cNvSpPr txBox="1"/>
          <p:nvPr/>
        </p:nvSpPr>
        <p:spPr>
          <a:xfrm>
            <a:off x="1143000" y="5105400"/>
            <a:ext cx="6781800" cy="369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fr-FR" sz="1800" u="none" cap="none" strike="noStrike">
                <a:solidFill>
                  <a:schemeClr val="dk1"/>
                </a:solidFill>
                <a:latin typeface="Calibri"/>
                <a:ea typeface="Calibri"/>
                <a:cs typeface="Calibri"/>
                <a:sym typeface="Calibri"/>
              </a:rPr>
              <a:t>AU: 2021/2022</a:t>
            </a:r>
            <a:endParaRPr b="0" i="0" sz="1400" u="none" cap="none" strike="noStrike">
              <a:solidFill>
                <a:srgbClr val="000000"/>
              </a:solidFill>
              <a:latin typeface="Arial"/>
              <a:ea typeface="Arial"/>
              <a:cs typeface="Arial"/>
              <a:sym typeface="Arial"/>
            </a:endParaRPr>
          </a:p>
        </p:txBody>
      </p:sp>
      <p:sp>
        <p:nvSpPr>
          <p:cNvPr id="95" name="Google Shape;95;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96" name="Google Shape;96;p1"/>
          <p:cNvPicPr preferRelativeResize="0"/>
          <p:nvPr/>
        </p:nvPicPr>
        <p:blipFill>
          <a:blip r:embed="rId5">
            <a:alphaModFix/>
          </a:blip>
          <a:stretch>
            <a:fillRect/>
          </a:stretch>
        </p:blipFill>
        <p:spPr>
          <a:xfrm>
            <a:off x="108275" y="92050"/>
            <a:ext cx="3543825" cy="1286125"/>
          </a:xfrm>
          <a:prstGeom prst="rect">
            <a:avLst/>
          </a:prstGeom>
          <a:noFill/>
          <a:ln>
            <a:noFill/>
          </a:ln>
        </p:spPr>
      </p:pic>
      <p:pic>
        <p:nvPicPr>
          <p:cNvPr id="97" name="Google Shape;97;p1"/>
          <p:cNvPicPr preferRelativeResize="0"/>
          <p:nvPr/>
        </p:nvPicPr>
        <p:blipFill>
          <a:blip r:embed="rId6">
            <a:alphaModFix/>
          </a:blip>
          <a:stretch>
            <a:fillRect/>
          </a:stretch>
        </p:blipFill>
        <p:spPr>
          <a:xfrm>
            <a:off x="192088" y="5638800"/>
            <a:ext cx="8896350" cy="933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05" name="Google Shape;205;p1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06" name="Google Shape;206;p10"/>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07" name="Google Shape;207;p1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08" name="Google Shape;208;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sz="4400">
                <a:solidFill>
                  <a:schemeClr val="dk1"/>
                </a:solidFill>
                <a:latin typeface="Calibri"/>
                <a:ea typeface="Calibri"/>
                <a:cs typeface="Calibri"/>
                <a:sym typeface="Calibri"/>
              </a:rPr>
              <a:t>Doctrine - Caractéristiques</a:t>
            </a:r>
            <a:endParaRPr b="1" sz="4400">
              <a:solidFill>
                <a:schemeClr val="dk1"/>
              </a:solidFill>
              <a:latin typeface="Calibri"/>
              <a:ea typeface="Calibri"/>
              <a:cs typeface="Calibri"/>
              <a:sym typeface="Calibri"/>
            </a:endParaRPr>
          </a:p>
        </p:txBody>
      </p:sp>
      <p:sp>
        <p:nvSpPr>
          <p:cNvPr id="209" name="Google Shape;209;p10"/>
          <p:cNvSpPr txBox="1"/>
          <p:nvPr/>
        </p:nvSpPr>
        <p:spPr>
          <a:xfrm>
            <a:off x="609600" y="17526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360"/>
              </a:spcBef>
              <a:spcAft>
                <a:spcPts val="0"/>
              </a:spcAft>
              <a:buClr>
                <a:srgbClr val="000000"/>
              </a:buClr>
              <a:buSzPts val="2400"/>
              <a:buFont typeface="Arial"/>
              <a:buNone/>
            </a:pPr>
            <a:r>
              <a:rPr b="0" i="0" lang="fr-FR" sz="2400" u="none" cap="none" strike="noStrike">
                <a:solidFill>
                  <a:schemeClr val="dk1"/>
                </a:solidFill>
                <a:latin typeface="Calibri"/>
                <a:ea typeface="Calibri"/>
                <a:cs typeface="Calibri"/>
                <a:sym typeface="Calibri"/>
              </a:rPr>
              <a:t>On a deux méthodes pour le Mapping:</a:t>
            </a:r>
            <a:endParaRPr b="0" i="0" sz="2400" u="none" cap="none" strike="noStrike">
              <a:solidFill>
                <a:schemeClr val="dk1"/>
              </a:solidFill>
              <a:latin typeface="Calibri"/>
              <a:ea typeface="Calibri"/>
              <a:cs typeface="Calibri"/>
              <a:sym typeface="Calibri"/>
            </a:endParaRPr>
          </a:p>
          <a:p>
            <a:pPr indent="-381000" lvl="0" marL="457200" marR="0" rtl="0" algn="l">
              <a:lnSpc>
                <a:spcPct val="150000"/>
              </a:lnSpc>
              <a:spcBef>
                <a:spcPts val="360"/>
              </a:spcBef>
              <a:spcAft>
                <a:spcPts val="0"/>
              </a:spcAft>
              <a:buClr>
                <a:srgbClr val="000000"/>
              </a:buClr>
              <a:buSzPts val="2400"/>
              <a:buFont typeface="Calibri"/>
              <a:buChar char="●"/>
            </a:pPr>
            <a:r>
              <a:rPr b="0" i="0" lang="fr-FR" sz="2400" u="none" cap="none" strike="noStrike">
                <a:solidFill>
                  <a:srgbClr val="000000"/>
                </a:solidFill>
                <a:latin typeface="Calibri"/>
                <a:ea typeface="Calibri"/>
                <a:cs typeface="Calibri"/>
                <a:sym typeface="Calibri"/>
              </a:rPr>
              <a:t>Fichier de mapping</a:t>
            </a:r>
            <a:r>
              <a:rPr b="1" i="0" lang="fr-FR" sz="2400" u="none" cap="none" strike="noStrike">
                <a:solidFill>
                  <a:srgbClr val="000000"/>
                </a:solidFill>
                <a:latin typeface="Calibri"/>
                <a:ea typeface="Calibri"/>
                <a:cs typeface="Calibri"/>
                <a:sym typeface="Calibri"/>
              </a:rPr>
              <a:t> </a:t>
            </a:r>
            <a:r>
              <a:rPr b="0" i="0" lang="fr-FR" sz="2400" u="none" cap="none" strike="noStrike">
                <a:solidFill>
                  <a:srgbClr val="000000"/>
                </a:solidFill>
                <a:latin typeface="Calibri"/>
                <a:ea typeface="Calibri"/>
                <a:cs typeface="Calibri"/>
                <a:sym typeface="Calibri"/>
              </a:rPr>
              <a:t>YAML, XML.</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fr-FR" sz="2400" u="none" cap="none" strike="noStrike">
                <a:solidFill>
                  <a:srgbClr val="000000"/>
                </a:solidFill>
                <a:latin typeface="Calibri"/>
                <a:ea typeface="Calibri"/>
                <a:cs typeface="Calibri"/>
                <a:sym typeface="Calibri"/>
              </a:rPr>
              <a:t>Directement dans la classe via des annotations</a:t>
            </a:r>
            <a:endParaRPr b="0" i="0" sz="1600" u="none" cap="none" strike="noStrike">
              <a:solidFill>
                <a:srgbClr val="000000"/>
              </a:solidFill>
              <a:latin typeface="Arial"/>
              <a:ea typeface="Arial"/>
              <a:cs typeface="Arial"/>
              <a:sym typeface="Arial"/>
            </a:endParaRPr>
          </a:p>
          <a:p>
            <a:pPr indent="0" lvl="2" marL="814387" marR="0" rtl="0" algn="l">
              <a:lnSpc>
                <a:spcPct val="100000"/>
              </a:lnSpc>
              <a:spcBef>
                <a:spcPts val="36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28600" lvl="0" marL="457200" marR="0" rtl="0" algn="l">
              <a:lnSpc>
                <a:spcPct val="150000"/>
              </a:lnSpc>
              <a:spcBef>
                <a:spcPts val="360"/>
              </a:spcBef>
              <a:spcAft>
                <a:spcPts val="0"/>
              </a:spcAft>
              <a:buClr>
                <a:schemeClr val="dk1"/>
              </a:buClr>
              <a:buSzPts val="1800"/>
              <a:buFont typeface="Noto Sans Symbols"/>
              <a:buNone/>
            </a:pPr>
            <a:r>
              <a:t/>
            </a:r>
            <a:endParaRPr b="0" i="0" sz="3200" u="none" cap="none" strike="noStrike">
              <a:solidFill>
                <a:schemeClr val="dk1"/>
              </a:solidFill>
              <a:latin typeface="Calibri"/>
              <a:ea typeface="Calibri"/>
              <a:cs typeface="Calibri"/>
              <a:sym typeface="Calibri"/>
            </a:endParaRPr>
          </a:p>
          <a:p>
            <a:pPr indent="-228600" lvl="0" marL="457200" marR="0" rtl="0" algn="l">
              <a:lnSpc>
                <a:spcPct val="150000"/>
              </a:lnSpc>
              <a:spcBef>
                <a:spcPts val="360"/>
              </a:spcBef>
              <a:spcAft>
                <a:spcPts val="0"/>
              </a:spcAft>
              <a:buClr>
                <a:schemeClr val="dk1"/>
              </a:buClr>
              <a:buSzPts val="1800"/>
              <a:buFont typeface="Noto Sans Symbols"/>
              <a:buNone/>
            </a:pPr>
            <a:r>
              <a:t/>
            </a:r>
            <a:endParaRPr b="0" i="0" sz="3200" u="none" cap="none" strike="noStrike">
              <a:solidFill>
                <a:schemeClr val="dk1"/>
              </a:solidFill>
              <a:latin typeface="Calibri"/>
              <a:ea typeface="Calibri"/>
              <a:cs typeface="Calibri"/>
              <a:sym typeface="Calibri"/>
            </a:endParaRPr>
          </a:p>
          <a:p>
            <a:pPr indent="-228600" lvl="7" marL="457200" marR="0" rtl="0" algn="l">
              <a:lnSpc>
                <a:spcPct val="100000"/>
              </a:lnSpc>
              <a:spcBef>
                <a:spcPts val="360"/>
              </a:spcBef>
              <a:spcAft>
                <a:spcPts val="0"/>
              </a:spcAft>
              <a:buClr>
                <a:schemeClr val="dk1"/>
              </a:buClr>
              <a:buSzPts val="1800"/>
              <a:buFont typeface="Noto Sans Symbols"/>
              <a:buNone/>
            </a:pPr>
            <a:r>
              <a:t/>
            </a:r>
            <a:endParaRPr b="0" i="0" sz="3200" u="none" cap="none" strike="noStrike">
              <a:solidFill>
                <a:schemeClr val="dk1"/>
              </a:solidFill>
              <a:latin typeface="Calibri"/>
              <a:ea typeface="Calibri"/>
              <a:cs typeface="Calibri"/>
              <a:sym typeface="Calibri"/>
            </a:endParaRPr>
          </a:p>
          <a:p>
            <a:pPr indent="-342900" lvl="7" marL="457200" marR="0" rtl="0" algn="l">
              <a:lnSpc>
                <a:spcPct val="100000"/>
              </a:lnSpc>
              <a:spcBef>
                <a:spcPts val="360"/>
              </a:spcBef>
              <a:spcAft>
                <a:spcPts val="0"/>
              </a:spcAft>
              <a:buClr>
                <a:srgbClr val="000000"/>
              </a:buClr>
              <a:buSzPts val="3200"/>
              <a:buFont typeface="Arial"/>
              <a:buNone/>
            </a:pPr>
            <a:r>
              <a:rPr b="0" i="0" lang="fr-FR"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p:txBody>
      </p:sp>
      <p:sp>
        <p:nvSpPr>
          <p:cNvPr id="210" name="Google Shape;21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211" name="Google Shape;211;p10"/>
          <p:cNvPicPr preferRelativeResize="0"/>
          <p:nvPr/>
        </p:nvPicPr>
        <p:blipFill>
          <a:blip r:embed="rId5">
            <a:alphaModFix/>
          </a:blip>
          <a:stretch>
            <a:fillRect/>
          </a:stretch>
        </p:blipFill>
        <p:spPr>
          <a:xfrm>
            <a:off x="112600" y="6308863"/>
            <a:ext cx="1085850" cy="39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17" name="Google Shape;217;p1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18" name="Google Shape;218;p11"/>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19" name="Google Shape;219;p11"/>
          <p:cNvPicPr preferRelativeResize="0"/>
          <p:nvPr/>
        </p:nvPicPr>
        <p:blipFill rotWithShape="1">
          <a:blip r:embed="rId4">
            <a:alphaModFix/>
          </a:blip>
          <a:srcRect b="0" l="0" r="0" t="0"/>
          <a:stretch/>
        </p:blipFill>
        <p:spPr>
          <a:xfrm>
            <a:off x="7167575" y="-6200"/>
            <a:ext cx="2000249" cy="1376362"/>
          </a:xfrm>
          <a:prstGeom prst="rect">
            <a:avLst/>
          </a:prstGeom>
          <a:noFill/>
          <a:ln>
            <a:noFill/>
          </a:ln>
        </p:spPr>
      </p:pic>
      <p:sp>
        <p:nvSpPr>
          <p:cNvPr id="220" name="Google Shape;220;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sz="4400">
                <a:solidFill>
                  <a:schemeClr val="dk1"/>
                </a:solidFill>
                <a:latin typeface="Calibri"/>
                <a:ea typeface="Calibri"/>
                <a:cs typeface="Calibri"/>
                <a:sym typeface="Calibri"/>
              </a:rPr>
              <a:t>Configuration de la base de données</a:t>
            </a:r>
            <a:endParaRPr b="1" sz="4400">
              <a:solidFill>
                <a:schemeClr val="dk1"/>
              </a:solidFill>
              <a:latin typeface="Calibri"/>
              <a:ea typeface="Calibri"/>
              <a:cs typeface="Calibri"/>
              <a:sym typeface="Calibri"/>
            </a:endParaRPr>
          </a:p>
        </p:txBody>
      </p:sp>
      <p:sp>
        <p:nvSpPr>
          <p:cNvPr id="221" name="Google Shape;221;p11"/>
          <p:cNvSpPr txBox="1"/>
          <p:nvPr/>
        </p:nvSpPr>
        <p:spPr>
          <a:xfrm>
            <a:off x="-160337" y="1528762"/>
            <a:ext cx="91269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rgbClr val="000000"/>
              </a:buClr>
              <a:buSzPts val="2400"/>
              <a:buFont typeface="Arial"/>
              <a:buNone/>
            </a:pPr>
            <a:r>
              <a:rPr b="0" i="0" lang="fr-FR" sz="2400" u="none" cap="none" strike="noStrike">
                <a:solidFill>
                  <a:srgbClr val="000000"/>
                </a:solidFill>
                <a:latin typeface="Arial"/>
                <a:ea typeface="Arial"/>
                <a:cs typeface="Arial"/>
                <a:sym typeface="Arial"/>
              </a:rPr>
              <a:t>Configurer la base de données de l’application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2400"/>
              <a:buFont typeface="Arial"/>
              <a:buNone/>
            </a:pPr>
            <a:r>
              <a:rPr b="0" i="0" lang="fr-FR" sz="2400" u="none" cap="none" strike="noStrike">
                <a:solidFill>
                  <a:srgbClr val="000000"/>
                </a:solidFill>
                <a:latin typeface="Arial"/>
                <a:ea typeface="Arial"/>
                <a:cs typeface="Arial"/>
                <a:sym typeface="Arial"/>
              </a:rPr>
              <a:t>dans le fichier .</a:t>
            </a:r>
            <a:r>
              <a:rPr b="1" i="0" lang="fr-FR" sz="2400" u="none" cap="none" strike="noStrike">
                <a:solidFill>
                  <a:srgbClr val="000000"/>
                </a:solidFill>
                <a:latin typeface="Arial"/>
                <a:ea typeface="Arial"/>
                <a:cs typeface="Arial"/>
                <a:sym typeface="Arial"/>
              </a:rPr>
              <a:t>env</a:t>
            </a:r>
            <a:endParaRPr b="1" i="0" sz="2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228600" lvl="0" marL="457200" marR="0" rtl="0" algn="l">
              <a:lnSpc>
                <a:spcPct val="150000"/>
              </a:lnSpc>
              <a:spcBef>
                <a:spcPts val="360"/>
              </a:spcBef>
              <a:spcAft>
                <a:spcPts val="0"/>
              </a:spcAft>
              <a:buClr>
                <a:schemeClr val="dk1"/>
              </a:buClr>
              <a:buSzPts val="1800"/>
              <a:buFont typeface="Noto Sans Symbols"/>
              <a:buNone/>
            </a:pPr>
            <a:r>
              <a:t/>
            </a:r>
            <a:endParaRPr b="0" i="0" sz="3200" u="none" cap="none" strike="noStrike">
              <a:solidFill>
                <a:schemeClr val="dk1"/>
              </a:solidFill>
              <a:latin typeface="Calibri"/>
              <a:ea typeface="Calibri"/>
              <a:cs typeface="Calibri"/>
              <a:sym typeface="Calibri"/>
            </a:endParaRPr>
          </a:p>
          <a:p>
            <a:pPr indent="-228600" lvl="7" marL="457200" marR="0" rtl="0" algn="l">
              <a:lnSpc>
                <a:spcPct val="100000"/>
              </a:lnSpc>
              <a:spcBef>
                <a:spcPts val="360"/>
              </a:spcBef>
              <a:spcAft>
                <a:spcPts val="0"/>
              </a:spcAft>
              <a:buClr>
                <a:schemeClr val="dk1"/>
              </a:buClr>
              <a:buSzPts val="1800"/>
              <a:buFont typeface="Noto Sans Symbols"/>
              <a:buNone/>
            </a:pPr>
            <a:r>
              <a:t/>
            </a:r>
            <a:endParaRPr b="0" i="0" sz="3200" u="none" cap="none" strike="noStrike">
              <a:solidFill>
                <a:schemeClr val="dk1"/>
              </a:solidFill>
              <a:latin typeface="Calibri"/>
              <a:ea typeface="Calibri"/>
              <a:cs typeface="Calibri"/>
              <a:sym typeface="Calibri"/>
            </a:endParaRPr>
          </a:p>
          <a:p>
            <a:pPr indent="-342900" lvl="7" marL="457200" marR="0" rtl="0" algn="l">
              <a:lnSpc>
                <a:spcPct val="100000"/>
              </a:lnSpc>
              <a:spcBef>
                <a:spcPts val="360"/>
              </a:spcBef>
              <a:spcAft>
                <a:spcPts val="0"/>
              </a:spcAft>
              <a:buClr>
                <a:srgbClr val="000000"/>
              </a:buClr>
              <a:buSzPts val="3200"/>
              <a:buFont typeface="Arial"/>
              <a:buNone/>
            </a:pPr>
            <a:r>
              <a:rPr b="0" i="0" lang="fr-FR"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p:txBody>
      </p:sp>
      <p:pic>
        <p:nvPicPr>
          <p:cNvPr id="222" name="Google Shape;222;p11"/>
          <p:cNvPicPr preferRelativeResize="0"/>
          <p:nvPr/>
        </p:nvPicPr>
        <p:blipFill rotWithShape="1">
          <a:blip r:embed="rId5">
            <a:alphaModFix/>
          </a:blip>
          <a:srcRect b="30947" l="26861" r="7311" t="5869"/>
          <a:stretch/>
        </p:blipFill>
        <p:spPr>
          <a:xfrm>
            <a:off x="457189" y="2496457"/>
            <a:ext cx="7743382" cy="3740830"/>
          </a:xfrm>
          <a:prstGeom prst="rect">
            <a:avLst/>
          </a:prstGeom>
          <a:noFill/>
          <a:ln>
            <a:noFill/>
          </a:ln>
        </p:spPr>
      </p:pic>
      <p:sp>
        <p:nvSpPr>
          <p:cNvPr id="223" name="Google Shape;22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24" name="Google Shape;224;p11"/>
          <p:cNvSpPr/>
          <p:nvPr/>
        </p:nvSpPr>
        <p:spPr>
          <a:xfrm rot="-5400000">
            <a:off x="2786631" y="6043385"/>
            <a:ext cx="580571" cy="239032"/>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5" name="Google Shape;225;p11"/>
          <p:cNvSpPr/>
          <p:nvPr/>
        </p:nvSpPr>
        <p:spPr>
          <a:xfrm rot="-5400000">
            <a:off x="3632532" y="6037216"/>
            <a:ext cx="580571" cy="217717"/>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6" name="Google Shape;226;p11"/>
          <p:cNvSpPr txBox="1"/>
          <p:nvPr/>
        </p:nvSpPr>
        <p:spPr>
          <a:xfrm>
            <a:off x="1873840" y="6389213"/>
            <a:ext cx="1678432"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Nom de la base de données par défaut « root »</a:t>
            </a:r>
            <a:endParaRPr b="0" i="0" sz="1400" u="none" cap="none" strike="noStrike">
              <a:solidFill>
                <a:srgbClr val="000000"/>
              </a:solidFill>
              <a:latin typeface="Arial"/>
              <a:ea typeface="Arial"/>
              <a:cs typeface="Arial"/>
              <a:sym typeface="Arial"/>
            </a:endParaRPr>
          </a:p>
        </p:txBody>
      </p:sp>
      <p:sp>
        <p:nvSpPr>
          <p:cNvPr id="227" name="Google Shape;227;p11"/>
          <p:cNvSpPr txBox="1"/>
          <p:nvPr/>
        </p:nvSpPr>
        <p:spPr>
          <a:xfrm>
            <a:off x="3614005" y="6519463"/>
            <a:ext cx="197244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Mot de passe de la base de données</a:t>
            </a:r>
            <a:endParaRPr b="0" i="0" sz="1400" u="none" cap="none" strike="noStrike">
              <a:solidFill>
                <a:srgbClr val="000000"/>
              </a:solidFill>
              <a:latin typeface="Arial"/>
              <a:ea typeface="Arial"/>
              <a:cs typeface="Arial"/>
              <a:sym typeface="Arial"/>
            </a:endParaRPr>
          </a:p>
        </p:txBody>
      </p:sp>
      <p:pic>
        <p:nvPicPr>
          <p:cNvPr id="228" name="Google Shape;228;p11"/>
          <p:cNvPicPr preferRelativeResize="0"/>
          <p:nvPr/>
        </p:nvPicPr>
        <p:blipFill>
          <a:blip r:embed="rId6">
            <a:alphaModFix/>
          </a:blip>
          <a:stretch>
            <a:fillRect/>
          </a:stretch>
        </p:blipFill>
        <p:spPr>
          <a:xfrm>
            <a:off x="96050" y="6308863"/>
            <a:ext cx="1085850" cy="39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34" name="Google Shape;234;p1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35" name="Google Shape;235;p12"/>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36" name="Google Shape;236;p12"/>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37" name="Google Shape;237;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a:t>Création de la base de données</a:t>
            </a:r>
            <a:endParaRPr b="1" sz="4400">
              <a:solidFill>
                <a:schemeClr val="dk1"/>
              </a:solidFill>
              <a:latin typeface="Calibri"/>
              <a:ea typeface="Calibri"/>
              <a:cs typeface="Calibri"/>
              <a:sym typeface="Calibri"/>
            </a:endParaRPr>
          </a:p>
        </p:txBody>
      </p:sp>
      <p:sp>
        <p:nvSpPr>
          <p:cNvPr id="238" name="Google Shape;238;p12"/>
          <p:cNvSpPr txBox="1"/>
          <p:nvPr/>
        </p:nvSpPr>
        <p:spPr>
          <a:xfrm>
            <a:off x="-160337" y="1528762"/>
            <a:ext cx="91269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Arial"/>
                <a:ea typeface="Arial"/>
                <a:cs typeface="Arial"/>
                <a:sym typeface="Arial"/>
              </a:rPr>
              <a:t>La commande suivante permet de créer une base de données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fr-FR" sz="2400" u="none" cap="none" strike="noStrike">
                <a:solidFill>
                  <a:srgbClr val="000000"/>
                </a:solidFill>
                <a:latin typeface="Arial"/>
                <a:ea typeface="Arial"/>
                <a:cs typeface="Arial"/>
                <a:sym typeface="Arial"/>
              </a:rPr>
              <a:t>php bin/console doctrine:database:create</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fr-FR" sz="2400" u="none" cap="none" strike="noStrike">
                <a:solidFill>
                  <a:srgbClr val="000000"/>
                </a:solidFill>
                <a:latin typeface="Arial"/>
                <a:ea typeface="Arial"/>
                <a:cs typeface="Arial"/>
                <a:sym typeface="Arial"/>
              </a:rPr>
              <a:t> =&gt;Une base de données avec les propriétés mentionnées dans </a:t>
            </a:r>
            <a:r>
              <a:rPr b="1" i="0" lang="fr-FR" sz="2400" u="none" cap="none" strike="noStrike">
                <a:solidFill>
                  <a:srgbClr val="000000"/>
                </a:solidFill>
                <a:latin typeface="Arial"/>
                <a:ea typeface="Arial"/>
                <a:cs typeface="Arial"/>
                <a:sym typeface="Arial"/>
              </a:rPr>
              <a:t>.env</a:t>
            </a:r>
            <a:r>
              <a:rPr b="0" i="0" lang="fr-FR" sz="2400" u="none" cap="none" strike="noStrike">
                <a:solidFill>
                  <a:srgbClr val="000000"/>
                </a:solidFill>
                <a:latin typeface="Arial"/>
                <a:ea typeface="Arial"/>
                <a:cs typeface="Arial"/>
                <a:sym typeface="Arial"/>
              </a:rPr>
              <a:t> sera automatiquement générée</a:t>
            </a:r>
            <a:endParaRPr b="0" i="0" sz="2400" u="none" cap="none" strike="noStrike">
              <a:solidFill>
                <a:schemeClr val="dk1"/>
              </a:solidFill>
              <a:latin typeface="Arial"/>
              <a:ea typeface="Arial"/>
              <a:cs typeface="Arial"/>
              <a:sym typeface="Arial"/>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p:txBody>
      </p:sp>
      <p:sp>
        <p:nvSpPr>
          <p:cNvPr id="239" name="Google Shape;23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240" name="Google Shape;240;p12"/>
          <p:cNvPicPr preferRelativeResize="0"/>
          <p:nvPr/>
        </p:nvPicPr>
        <p:blipFill>
          <a:blip r:embed="rId5">
            <a:alphaModFix/>
          </a:blip>
          <a:stretch>
            <a:fillRect/>
          </a:stretch>
        </p:blipFill>
        <p:spPr>
          <a:xfrm>
            <a:off x="261325" y="6308863"/>
            <a:ext cx="1085850" cy="39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46" name="Google Shape;246;p1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47" name="Google Shape;247;p13"/>
          <p:cNvPicPr preferRelativeResize="0"/>
          <p:nvPr/>
        </p:nvPicPr>
        <p:blipFill rotWithShape="1">
          <a:blip r:embed="rId3">
            <a:alphaModFix/>
          </a:blip>
          <a:srcRect b="0" l="0" r="0" t="0"/>
          <a:stretch/>
        </p:blipFill>
        <p:spPr>
          <a:xfrm>
            <a:off x="-80100" y="-8"/>
            <a:ext cx="9304200" cy="7038332"/>
          </a:xfrm>
          <a:prstGeom prst="rect">
            <a:avLst/>
          </a:prstGeom>
          <a:noFill/>
          <a:ln>
            <a:noFill/>
          </a:ln>
        </p:spPr>
      </p:pic>
      <p:pic>
        <p:nvPicPr>
          <p:cNvPr descr="D:\esprit 2014\ESPRIT 2014\charte essprit 2014\render\support final\triangle.png" id="248" name="Google Shape;248;p1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249" name="Google Shape;249;p13"/>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250" name="Google Shape;250;p13"/>
          <p:cNvSpPr txBox="1"/>
          <p:nvPr>
            <p:ph type="title"/>
          </p:nvPr>
        </p:nvSpPr>
        <p:spPr>
          <a:xfrm>
            <a:off x="457200" y="2271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sz="4400">
                <a:solidFill>
                  <a:schemeClr val="dk1"/>
                </a:solidFill>
                <a:latin typeface="Calibri"/>
                <a:ea typeface="Calibri"/>
                <a:cs typeface="Calibri"/>
                <a:sym typeface="Calibri"/>
              </a:rPr>
              <a:t>Les entités</a:t>
            </a:r>
            <a:endParaRPr b="1" sz="4400">
              <a:solidFill>
                <a:schemeClr val="dk1"/>
              </a:solidFill>
              <a:latin typeface="Calibri"/>
              <a:ea typeface="Calibri"/>
              <a:cs typeface="Calibri"/>
              <a:sym typeface="Calibri"/>
            </a:endParaRPr>
          </a:p>
        </p:txBody>
      </p:sp>
      <p:sp>
        <p:nvSpPr>
          <p:cNvPr id="251" name="Google Shape;251;p13"/>
          <p:cNvSpPr txBox="1"/>
          <p:nvPr/>
        </p:nvSpPr>
        <p:spPr>
          <a:xfrm>
            <a:off x="-80100" y="1211400"/>
            <a:ext cx="9053400" cy="49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rgbClr val="000000"/>
              </a:buClr>
              <a:buSzPts val="2400"/>
              <a:buFont typeface="Arial"/>
              <a:buNone/>
            </a:pPr>
            <a:r>
              <a:t/>
            </a:r>
            <a:endParaRPr b="1" i="0" sz="2400" u="none" cap="none" strike="noStrike">
              <a:solidFill>
                <a:srgbClr val="FF0000"/>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2400"/>
              <a:buFont typeface="Arial"/>
              <a:buNone/>
            </a:pPr>
            <a:r>
              <a:rPr b="0" i="0" lang="fr-FR" sz="2400" u="none" cap="none" strike="noStrike">
                <a:solidFill>
                  <a:srgbClr val="000000"/>
                </a:solidFill>
                <a:latin typeface="Arial"/>
                <a:ea typeface="Arial"/>
                <a:cs typeface="Arial"/>
                <a:sym typeface="Arial"/>
              </a:rPr>
              <a:t>Il existe deux méthodes pour générer les entités :</a:t>
            </a:r>
            <a:endParaRPr b="0" i="0" sz="2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381000" lvl="0" marL="457200" marR="0" rtl="0" algn="l">
              <a:lnSpc>
                <a:spcPct val="100000"/>
              </a:lnSpc>
              <a:spcBef>
                <a:spcPts val="360"/>
              </a:spcBef>
              <a:spcAft>
                <a:spcPts val="0"/>
              </a:spcAft>
              <a:buClr>
                <a:srgbClr val="000000"/>
              </a:buClr>
              <a:buSzPts val="2400"/>
              <a:buFont typeface="Arial"/>
              <a:buAutoNum type="arabicPeriod"/>
            </a:pPr>
            <a:r>
              <a:rPr b="0" i="0" lang="fr-FR" sz="2400" u="sng" cap="none" strike="noStrike">
                <a:solidFill>
                  <a:srgbClr val="000000"/>
                </a:solidFill>
                <a:latin typeface="Arial"/>
                <a:ea typeface="Arial"/>
                <a:cs typeface="Arial"/>
                <a:sym typeface="Arial"/>
              </a:rPr>
              <a:t>Méthode manuelle (non recommandée)</a:t>
            </a:r>
            <a:endParaRPr b="0" i="0" sz="2400" u="sng" cap="none" strike="noStrike">
              <a:solidFill>
                <a:srgbClr val="000000"/>
              </a:solidFill>
              <a:latin typeface="Arial"/>
              <a:ea typeface="Arial"/>
              <a:cs typeface="Arial"/>
              <a:sym typeface="Arial"/>
            </a:endParaRPr>
          </a:p>
          <a:p>
            <a:pPr indent="-342900" lvl="0" marL="457200" marR="0" rtl="0" algn="l">
              <a:lnSpc>
                <a:spcPct val="100000"/>
              </a:lnSpc>
              <a:spcBef>
                <a:spcPts val="360"/>
              </a:spcBef>
              <a:spcAft>
                <a:spcPts val="0"/>
              </a:spcAft>
              <a:buClr>
                <a:schemeClr val="dk1"/>
              </a:buClr>
              <a:buSzPts val="1800"/>
              <a:buFont typeface="Noto Sans Symbols"/>
              <a:buChar char="❑"/>
            </a:pPr>
            <a:r>
              <a:rPr b="0" i="0" lang="fr-FR" sz="2400" u="none" cap="none" strike="noStrike">
                <a:solidFill>
                  <a:srgbClr val="000000"/>
                </a:solidFill>
                <a:latin typeface="Arial"/>
                <a:ea typeface="Arial"/>
                <a:cs typeface="Arial"/>
                <a:sym typeface="Arial"/>
              </a:rPr>
              <a:t>Créer la classe</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360"/>
              </a:spcBef>
              <a:spcAft>
                <a:spcPts val="0"/>
              </a:spcAft>
              <a:buClr>
                <a:schemeClr val="dk1"/>
              </a:buClr>
              <a:buSzPts val="1800"/>
              <a:buFont typeface="Noto Sans Symbols"/>
              <a:buChar char="❑"/>
            </a:pPr>
            <a:r>
              <a:rPr b="0" i="0" lang="fr-FR" sz="2400" u="none" cap="none" strike="noStrike">
                <a:solidFill>
                  <a:srgbClr val="000000"/>
                </a:solidFill>
                <a:latin typeface="Arial"/>
                <a:ea typeface="Arial"/>
                <a:cs typeface="Arial"/>
                <a:sym typeface="Arial"/>
              </a:rPr>
              <a:t>Ajouter le mapping</a:t>
            </a:r>
            <a:endParaRPr b="0" i="0" sz="2400" u="none" cap="none" strike="noStrike">
              <a:solidFill>
                <a:srgbClr val="000000"/>
              </a:solidFill>
              <a:latin typeface="Arial"/>
              <a:ea typeface="Arial"/>
              <a:cs typeface="Arial"/>
              <a:sym typeface="Arial"/>
            </a:endParaRPr>
          </a:p>
          <a:p>
            <a:pPr indent="-342900" lvl="0" marL="457200" marR="0" rtl="0" algn="l">
              <a:lnSpc>
                <a:spcPct val="100000"/>
              </a:lnSpc>
              <a:spcBef>
                <a:spcPts val="360"/>
              </a:spcBef>
              <a:spcAft>
                <a:spcPts val="0"/>
              </a:spcAft>
              <a:buClr>
                <a:schemeClr val="dk1"/>
              </a:buClr>
              <a:buSzPts val="1800"/>
              <a:buFont typeface="Noto Sans Symbols"/>
              <a:buChar char="❑"/>
            </a:pPr>
            <a:r>
              <a:rPr b="0" i="0" lang="fr-FR" sz="2400" u="none" cap="none" strike="noStrike">
                <a:solidFill>
                  <a:srgbClr val="000000"/>
                </a:solidFill>
                <a:latin typeface="Arial"/>
                <a:ea typeface="Arial"/>
                <a:cs typeface="Arial"/>
                <a:sym typeface="Arial"/>
              </a:rPr>
              <a:t>Ajouter les getters et les setters (manuellement ou en utilisant la commande suivante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Char char="➔"/>
            </a:pPr>
            <a:r>
              <a:rPr b="1" i="0" lang="fr-FR" sz="2400" u="none" cap="none" strike="noStrike">
                <a:solidFill>
                  <a:srgbClr val="000000"/>
                </a:solidFill>
                <a:latin typeface="Arial"/>
                <a:ea typeface="Arial"/>
                <a:cs typeface="Arial"/>
                <a:sym typeface="Arial"/>
              </a:rPr>
              <a:t>php bin/console make:entity --regenerate App</a:t>
            </a:r>
            <a:endParaRPr b="1" i="0" sz="2400" u="none" cap="none" strike="noStrike">
              <a:solidFill>
                <a:srgbClr val="000000"/>
              </a:solidFill>
              <a:latin typeface="Arial"/>
              <a:ea typeface="Arial"/>
              <a:cs typeface="Arial"/>
              <a:sym typeface="Arial"/>
            </a:endParaRPr>
          </a:p>
          <a:p>
            <a:pPr indent="-228600" lvl="0" marL="457200" marR="0" rtl="0" algn="l">
              <a:lnSpc>
                <a:spcPct val="100000"/>
              </a:lnSpc>
              <a:spcBef>
                <a:spcPts val="360"/>
              </a:spcBef>
              <a:spcAft>
                <a:spcPts val="0"/>
              </a:spcAft>
              <a:buClr>
                <a:schemeClr val="dk1"/>
              </a:buClr>
              <a:buSzPts val="1800"/>
              <a:buFont typeface="Noto Sans Symbols"/>
              <a:buNone/>
            </a:pPr>
            <a:r>
              <a:t/>
            </a:r>
            <a:endParaRPr b="1" i="0" sz="3200" u="none" cap="none" strike="noStrike">
              <a:solidFill>
                <a:srgbClr val="000000"/>
              </a:solidFill>
              <a:latin typeface="Arial"/>
              <a:ea typeface="Arial"/>
              <a:cs typeface="Arial"/>
              <a:sym typeface="Arial"/>
            </a:endParaRPr>
          </a:p>
          <a:p>
            <a:pPr indent="-228600" lvl="0" marL="457200" marR="0" rtl="0" algn="l">
              <a:lnSpc>
                <a:spcPct val="100000"/>
              </a:lnSpc>
              <a:spcBef>
                <a:spcPts val="360"/>
              </a:spcBef>
              <a:spcAft>
                <a:spcPts val="0"/>
              </a:spcAft>
              <a:buClr>
                <a:schemeClr val="dk1"/>
              </a:buClr>
              <a:buSzPts val="1800"/>
              <a:buFont typeface="Noto Sans Symbols"/>
              <a:buNone/>
            </a:pPr>
            <a:r>
              <a:t/>
            </a:r>
            <a:endParaRPr b="0" i="0" sz="3200" u="none" cap="none" strike="noStrike">
              <a:solidFill>
                <a:srgbClr val="000000"/>
              </a:solidFill>
              <a:latin typeface="Calibri"/>
              <a:ea typeface="Calibri"/>
              <a:cs typeface="Calibri"/>
              <a:sym typeface="Calibri"/>
            </a:endParaRPr>
          </a:p>
          <a:p>
            <a:pPr indent="-228600" lvl="0" marL="457200" rtl="0" algn="l">
              <a:lnSpc>
                <a:spcPct val="150000"/>
              </a:lnSpc>
              <a:spcBef>
                <a:spcPts val="360"/>
              </a:spcBef>
              <a:spcAft>
                <a:spcPts val="0"/>
              </a:spcAft>
              <a:buClr>
                <a:schemeClr val="dk1"/>
              </a:buClr>
              <a:buSzPts val="1800"/>
              <a:buFont typeface="Noto Sans Symbols"/>
              <a:buNone/>
            </a:pPr>
            <a:r>
              <a:t/>
            </a:r>
            <a:endParaRPr sz="3200">
              <a:solidFill>
                <a:schemeClr val="dk1"/>
              </a:solidFill>
              <a:latin typeface="Calibri"/>
              <a:ea typeface="Calibri"/>
              <a:cs typeface="Calibri"/>
              <a:sym typeface="Calibri"/>
            </a:endParaRPr>
          </a:p>
          <a:p>
            <a:pPr indent="-228600" lvl="0" marL="457200" marR="0" rtl="0" algn="l">
              <a:lnSpc>
                <a:spcPct val="100000"/>
              </a:lnSpc>
              <a:spcBef>
                <a:spcPts val="360"/>
              </a:spcBef>
              <a:spcAft>
                <a:spcPts val="0"/>
              </a:spcAft>
              <a:buClr>
                <a:schemeClr val="dk1"/>
              </a:buClr>
              <a:buSzPts val="1800"/>
              <a:buFont typeface="Noto Sans Symbols"/>
              <a:buNone/>
            </a:pPr>
            <a:r>
              <a:t/>
            </a:r>
            <a:endParaRPr sz="3200">
              <a:solidFill>
                <a:schemeClr val="dk1"/>
              </a:solidFill>
              <a:latin typeface="Calibri"/>
              <a:ea typeface="Calibri"/>
              <a:cs typeface="Calibri"/>
              <a:sym typeface="Calibri"/>
            </a:endParaRPr>
          </a:p>
          <a:p>
            <a:pPr indent="-228600" lvl="0" marL="457200" marR="0" rtl="0" algn="l">
              <a:lnSpc>
                <a:spcPct val="150000"/>
              </a:lnSpc>
              <a:spcBef>
                <a:spcPts val="360"/>
              </a:spcBef>
              <a:spcAft>
                <a:spcPts val="0"/>
              </a:spcAft>
              <a:buClr>
                <a:schemeClr val="dk1"/>
              </a:buClr>
              <a:buSzPts val="1800"/>
              <a:buFont typeface="Noto Sans Symbols"/>
              <a:buNone/>
            </a:pPr>
            <a:r>
              <a:t/>
            </a:r>
            <a:endParaRPr b="0" i="0" sz="3200" u="none" cap="none" strike="noStrike">
              <a:solidFill>
                <a:schemeClr val="dk1"/>
              </a:solidFill>
              <a:latin typeface="Calibri"/>
              <a:ea typeface="Calibri"/>
              <a:cs typeface="Calibri"/>
              <a:sym typeface="Calibri"/>
            </a:endParaRPr>
          </a:p>
          <a:p>
            <a:pPr indent="-228600" lvl="7" marL="457200" marR="0" rtl="0" algn="l">
              <a:lnSpc>
                <a:spcPct val="100000"/>
              </a:lnSpc>
              <a:spcBef>
                <a:spcPts val="360"/>
              </a:spcBef>
              <a:spcAft>
                <a:spcPts val="0"/>
              </a:spcAft>
              <a:buClr>
                <a:schemeClr val="dk1"/>
              </a:buClr>
              <a:buSzPts val="1800"/>
              <a:buFont typeface="Noto Sans Symbols"/>
              <a:buNone/>
            </a:pPr>
            <a:r>
              <a:t/>
            </a:r>
            <a:endParaRPr b="0" i="0" sz="3200" u="none" cap="none" strike="noStrike">
              <a:solidFill>
                <a:schemeClr val="dk1"/>
              </a:solidFill>
              <a:latin typeface="Calibri"/>
              <a:ea typeface="Calibri"/>
              <a:cs typeface="Calibri"/>
              <a:sym typeface="Calibri"/>
            </a:endParaRPr>
          </a:p>
          <a:p>
            <a:pPr indent="-342900" lvl="7" marL="457200" marR="0" rtl="0" algn="l">
              <a:lnSpc>
                <a:spcPct val="100000"/>
              </a:lnSpc>
              <a:spcBef>
                <a:spcPts val="360"/>
              </a:spcBef>
              <a:spcAft>
                <a:spcPts val="0"/>
              </a:spcAft>
              <a:buClr>
                <a:srgbClr val="000000"/>
              </a:buClr>
              <a:buSzPts val="3200"/>
              <a:buFont typeface="Arial"/>
              <a:buNone/>
            </a:pPr>
            <a:r>
              <a:rPr b="0" i="0" lang="fr-FR"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p:txBody>
      </p:sp>
      <p:sp>
        <p:nvSpPr>
          <p:cNvPr id="252" name="Google Shape;25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253" name="Google Shape;253;p13"/>
          <p:cNvPicPr preferRelativeResize="0"/>
          <p:nvPr/>
        </p:nvPicPr>
        <p:blipFill>
          <a:blip r:embed="rId6">
            <a:alphaModFix/>
          </a:blip>
          <a:stretch>
            <a:fillRect/>
          </a:stretch>
        </p:blipFill>
        <p:spPr>
          <a:xfrm>
            <a:off x="91920" y="6238875"/>
            <a:ext cx="1263805" cy="431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59" name="Google Shape;259;p1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60" name="Google Shape;260;p14"/>
          <p:cNvPicPr preferRelativeResize="0"/>
          <p:nvPr/>
        </p:nvPicPr>
        <p:blipFill rotWithShape="1">
          <a:blip r:embed="rId3">
            <a:alphaModFix/>
          </a:blip>
          <a:srcRect b="0" l="0" r="0" t="0"/>
          <a:stretch/>
        </p:blipFill>
        <p:spPr>
          <a:xfrm>
            <a:off x="-184151" y="0"/>
            <a:ext cx="9328150" cy="7056439"/>
          </a:xfrm>
          <a:prstGeom prst="rect">
            <a:avLst/>
          </a:prstGeom>
          <a:noFill/>
          <a:ln>
            <a:noFill/>
          </a:ln>
        </p:spPr>
      </p:pic>
      <p:pic>
        <p:nvPicPr>
          <p:cNvPr descr="D:\esprit 2014\ESPRIT 2014\charte essprit 2014\render\support final\triangle.png" id="261" name="Google Shape;261;p14"/>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62" name="Google Shape;262;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sz="4400">
                <a:solidFill>
                  <a:schemeClr val="dk1"/>
                </a:solidFill>
                <a:latin typeface="Calibri"/>
                <a:ea typeface="Calibri"/>
                <a:cs typeface="Calibri"/>
                <a:sym typeface="Calibri"/>
              </a:rPr>
              <a:t>Les entités</a:t>
            </a:r>
            <a:endParaRPr b="1" sz="4400">
              <a:solidFill>
                <a:schemeClr val="dk1"/>
              </a:solidFill>
              <a:latin typeface="Calibri"/>
              <a:ea typeface="Calibri"/>
              <a:cs typeface="Calibri"/>
              <a:sym typeface="Calibri"/>
            </a:endParaRPr>
          </a:p>
        </p:txBody>
      </p:sp>
      <p:sp>
        <p:nvSpPr>
          <p:cNvPr id="263" name="Google Shape;263;p14"/>
          <p:cNvSpPr/>
          <p:nvPr/>
        </p:nvSpPr>
        <p:spPr>
          <a:xfrm>
            <a:off x="-40950" y="1920742"/>
            <a:ext cx="9225900" cy="45324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24242"/>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24242"/>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4"/>
          <p:cNvSpPr/>
          <p:nvPr/>
        </p:nvSpPr>
        <p:spPr>
          <a:xfrm>
            <a:off x="0" y="1770815"/>
            <a:ext cx="9225900" cy="35230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fr-FR" sz="2400" u="sng" cap="none" strike="noStrike">
                <a:solidFill>
                  <a:srgbClr val="000000"/>
                </a:solidFill>
                <a:latin typeface="Arial"/>
                <a:ea typeface="Arial"/>
                <a:cs typeface="Arial"/>
                <a:sym typeface="Arial"/>
              </a:rPr>
              <a:t>2. Méthode en utilisant </a:t>
            </a:r>
            <a:r>
              <a:rPr b="0" i="0" lang="fr-FR" sz="2400" u="sng" cap="none" strike="noStrike">
                <a:solidFill>
                  <a:schemeClr val="dk1"/>
                </a:solidFill>
                <a:latin typeface="Arial"/>
                <a:ea typeface="Arial"/>
                <a:cs typeface="Arial"/>
                <a:sym typeface="Arial"/>
              </a:rPr>
              <a:t>le bundle maker</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Arial"/>
                <a:ea typeface="Arial"/>
                <a:cs typeface="Arial"/>
                <a:sym typeface="Arial"/>
              </a:rPr>
              <a:t> Ajouter une entité en lançant la commande suivante :</a:t>
            </a:r>
            <a:endParaRPr b="1"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Char char="➔"/>
            </a:pPr>
            <a:r>
              <a:rPr b="1" i="0" lang="fr-FR" sz="2400" u="none" cap="none" strike="noStrike">
                <a:solidFill>
                  <a:srgbClr val="000000"/>
                </a:solidFill>
                <a:latin typeface="Arial"/>
                <a:ea typeface="Arial"/>
                <a:cs typeface="Arial"/>
                <a:sym typeface="Arial"/>
              </a:rPr>
              <a:t>php bin/console make:entity</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Arial"/>
                <a:ea typeface="Arial"/>
                <a:cs typeface="Arial"/>
                <a:sym typeface="Arial"/>
              </a:rPr>
              <a:t> Ajouter les attributs et les paramètres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65" name="Google Shape;26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266" name="Google Shape;266;p14"/>
          <p:cNvPicPr preferRelativeResize="0"/>
          <p:nvPr/>
        </p:nvPicPr>
        <p:blipFill>
          <a:blip r:embed="rId5">
            <a:alphaModFix/>
          </a:blip>
          <a:stretch>
            <a:fillRect/>
          </a:stretch>
        </p:blipFill>
        <p:spPr>
          <a:xfrm>
            <a:off x="277850" y="6343638"/>
            <a:ext cx="1085850" cy="390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72" name="Google Shape;272;p1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73" name="Google Shape;273;p15"/>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274" name="Google Shape;274;p1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275" name="Google Shape;275;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sz="4400">
                <a:solidFill>
                  <a:schemeClr val="dk1"/>
                </a:solidFill>
                <a:latin typeface="Calibri"/>
                <a:ea typeface="Calibri"/>
                <a:cs typeface="Calibri"/>
                <a:sym typeface="Calibri"/>
              </a:rPr>
              <a:t>Les entités</a:t>
            </a:r>
            <a:endParaRPr b="1" sz="4400">
              <a:solidFill>
                <a:schemeClr val="dk1"/>
              </a:solidFill>
              <a:latin typeface="Calibri"/>
              <a:ea typeface="Calibri"/>
              <a:cs typeface="Calibri"/>
              <a:sym typeface="Calibri"/>
            </a:endParaRPr>
          </a:p>
        </p:txBody>
      </p:sp>
      <p:sp>
        <p:nvSpPr>
          <p:cNvPr id="276" name="Google Shape;276;p15"/>
          <p:cNvSpPr/>
          <p:nvPr/>
        </p:nvSpPr>
        <p:spPr>
          <a:xfrm>
            <a:off x="184150" y="1417625"/>
            <a:ext cx="4037100" cy="69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424242"/>
                </a:solidFill>
                <a:latin typeface="Merriweather"/>
                <a:ea typeface="Merriweather"/>
                <a:cs typeface="Merriweather"/>
                <a:sym typeface="Merriweather"/>
              </a:rPr>
              <a:t>Configuration de l’entité:</a:t>
            </a:r>
            <a:endParaRPr b="1" i="0" sz="2000" u="none" cap="none" strike="noStrike">
              <a:solidFill>
                <a:srgbClr val="000000"/>
              </a:solidFill>
              <a:latin typeface="Arial"/>
              <a:ea typeface="Arial"/>
              <a:cs typeface="Arial"/>
              <a:sym typeface="Arial"/>
            </a:endParaRPr>
          </a:p>
        </p:txBody>
      </p:sp>
      <p:sp>
        <p:nvSpPr>
          <p:cNvPr id="277" name="Google Shape;277;p15"/>
          <p:cNvSpPr/>
          <p:nvPr/>
        </p:nvSpPr>
        <p:spPr>
          <a:xfrm>
            <a:off x="163773" y="1952576"/>
            <a:ext cx="9225900" cy="35088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rgbClr val="000000"/>
              </a:buClr>
              <a:buSzPts val="2400"/>
              <a:buFont typeface="Arial"/>
              <a:buChar char="●"/>
            </a:pPr>
            <a:r>
              <a:rPr b="1" i="0" lang="fr-FR" sz="2400" u="none" cap="none" strike="noStrike">
                <a:solidFill>
                  <a:srgbClr val="C00000"/>
                </a:solidFill>
                <a:latin typeface="Arial"/>
                <a:ea typeface="Arial"/>
                <a:cs typeface="Arial"/>
                <a:sym typeface="Arial"/>
              </a:rPr>
              <a:t>@ORM\Id(): </a:t>
            </a:r>
            <a:r>
              <a:rPr b="0" i="0" lang="fr-FR" sz="2400" u="none" cap="none" strike="noStrike">
                <a:solidFill>
                  <a:schemeClr val="dk1"/>
                </a:solidFill>
                <a:latin typeface="Arial"/>
                <a:ea typeface="Arial"/>
                <a:cs typeface="Arial"/>
                <a:sym typeface="Arial"/>
              </a:rPr>
              <a:t>spécifie la clé primaire</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Char char="●"/>
            </a:pPr>
            <a:r>
              <a:rPr b="1" i="0" lang="fr-FR" sz="2400" u="none" cap="none" strike="noStrike">
                <a:solidFill>
                  <a:srgbClr val="C00000"/>
                </a:solidFill>
                <a:latin typeface="Arial"/>
                <a:ea typeface="Arial"/>
                <a:cs typeface="Arial"/>
                <a:sym typeface="Arial"/>
              </a:rPr>
              <a:t>@ORM\GeneratedValue(): </a:t>
            </a:r>
            <a:r>
              <a:rPr b="0" i="0" lang="fr-FR" sz="2400" u="none" cap="none" strike="noStrike">
                <a:solidFill>
                  <a:schemeClr val="dk1"/>
                </a:solidFill>
                <a:latin typeface="Arial"/>
                <a:ea typeface="Arial"/>
                <a:cs typeface="Arial"/>
                <a:sym typeface="Arial"/>
              </a:rPr>
              <a:t>auto-incrémentée l’ID</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Char char="●"/>
            </a:pPr>
            <a:r>
              <a:rPr b="1" i="0" lang="fr-FR" sz="2400" u="none" cap="none" strike="noStrike">
                <a:solidFill>
                  <a:srgbClr val="C00000"/>
                </a:solidFill>
                <a:latin typeface="Arial"/>
                <a:ea typeface="Arial"/>
                <a:cs typeface="Arial"/>
                <a:sym typeface="Arial"/>
              </a:rPr>
              <a:t>@ORM\Column: </a:t>
            </a:r>
            <a:r>
              <a:rPr b="0" i="0" lang="fr-FR" sz="2400" u="none" cap="none" strike="noStrike">
                <a:solidFill>
                  <a:srgbClr val="000000"/>
                </a:solidFill>
                <a:latin typeface="Arial"/>
                <a:ea typeface="Arial"/>
                <a:cs typeface="Arial"/>
                <a:sym typeface="Arial"/>
              </a:rPr>
              <a:t>s'applique sur un attribut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fr-FR" sz="2400" u="none" cap="none" strike="noStrike">
                <a:solidFill>
                  <a:srgbClr val="000000"/>
                </a:solidFill>
                <a:latin typeface="Arial"/>
                <a:ea typeface="Arial"/>
                <a:cs typeface="Arial"/>
                <a:sym typeface="Arial"/>
              </a:rPr>
              <a:t>   de la classe et permet de définir les caractéristiques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fr-FR" sz="2400" u="none" cap="none" strike="noStrike">
                <a:solidFill>
                  <a:srgbClr val="000000"/>
                </a:solidFill>
                <a:latin typeface="Arial"/>
                <a:ea typeface="Arial"/>
                <a:cs typeface="Arial"/>
                <a:sym typeface="Arial"/>
              </a:rPr>
              <a:t>   de la colonne concernée (nom , taille , types, etc.)</a:t>
            </a:r>
            <a:endParaRPr b="0" i="0" sz="2400" u="none" cap="none" strike="noStrike">
              <a:solidFill>
                <a:srgbClr val="000000"/>
              </a:solidFill>
              <a:latin typeface="Arial"/>
              <a:ea typeface="Arial"/>
              <a:cs typeface="Arial"/>
              <a:sym typeface="Arial"/>
            </a:endParaRPr>
          </a:p>
          <a:p>
            <a:pPr indent="-139700" lvl="0" marL="342900" marR="0" rtl="0" algn="l">
              <a:lnSpc>
                <a:spcPct val="100000"/>
              </a:lnSpc>
              <a:spcBef>
                <a:spcPts val="0"/>
              </a:spcBef>
              <a:spcAft>
                <a:spcPts val="0"/>
              </a:spcAft>
              <a:buClr>
                <a:srgbClr val="000000"/>
              </a:buClr>
              <a:buSzPts val="3200"/>
              <a:buFont typeface="Noto Sans Symbols"/>
              <a:buNone/>
            </a:pPr>
            <a:r>
              <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24242"/>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8" name="Google Shape;278;p15"/>
          <p:cNvPicPr preferRelativeResize="0"/>
          <p:nvPr/>
        </p:nvPicPr>
        <p:blipFill rotWithShape="1">
          <a:blip r:embed="rId5">
            <a:alphaModFix/>
          </a:blip>
          <a:srcRect b="31745" l="32986" r="41938" t="48076"/>
          <a:stretch/>
        </p:blipFill>
        <p:spPr>
          <a:xfrm>
            <a:off x="1976399" y="4306638"/>
            <a:ext cx="5054702" cy="2286653"/>
          </a:xfrm>
          <a:prstGeom prst="rect">
            <a:avLst/>
          </a:prstGeom>
          <a:noFill/>
          <a:ln>
            <a:noFill/>
          </a:ln>
        </p:spPr>
      </p:pic>
      <p:sp>
        <p:nvSpPr>
          <p:cNvPr id="279" name="Google Shape;27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280" name="Google Shape;280;p15"/>
          <p:cNvPicPr preferRelativeResize="0"/>
          <p:nvPr/>
        </p:nvPicPr>
        <p:blipFill>
          <a:blip r:embed="rId6">
            <a:alphaModFix/>
          </a:blip>
          <a:stretch>
            <a:fillRect/>
          </a:stretch>
        </p:blipFill>
        <p:spPr>
          <a:xfrm>
            <a:off x="0" y="6308863"/>
            <a:ext cx="1085850" cy="390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86" name="Google Shape;286;p1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287" name="Google Shape;287;p16"/>
          <p:cNvPicPr preferRelativeResize="0"/>
          <p:nvPr/>
        </p:nvPicPr>
        <p:blipFill rotWithShape="1">
          <a:blip r:embed="rId3">
            <a:alphaModFix/>
          </a:blip>
          <a:srcRect b="0" l="0" r="0" t="0"/>
          <a:stretch/>
        </p:blipFill>
        <p:spPr>
          <a:xfrm>
            <a:off x="0" y="0"/>
            <a:ext cx="9144000" cy="6917147"/>
          </a:xfrm>
          <a:prstGeom prst="rect">
            <a:avLst/>
          </a:prstGeom>
          <a:noFill/>
          <a:ln>
            <a:noFill/>
          </a:ln>
        </p:spPr>
      </p:pic>
      <p:pic>
        <p:nvPicPr>
          <p:cNvPr descr="D:\esprit 2014\ESPRIT 2014\charte essprit 2014\render\support final\triangle.png" id="288" name="Google Shape;288;p1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289" name="Google Shape;289;p16"/>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290" name="Google Shape;290;p16"/>
          <p:cNvSpPr txBox="1"/>
          <p:nvPr>
            <p:ph type="title"/>
          </p:nvPr>
        </p:nvSpPr>
        <p:spPr>
          <a:xfrm>
            <a:off x="457200" y="1166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a:t>La Migration</a:t>
            </a:r>
            <a:endParaRPr b="1" sz="4400">
              <a:solidFill>
                <a:schemeClr val="dk1"/>
              </a:solidFill>
            </a:endParaRPr>
          </a:p>
        </p:txBody>
      </p:sp>
      <p:sp>
        <p:nvSpPr>
          <p:cNvPr id="291" name="Google Shape;291;p16"/>
          <p:cNvSpPr/>
          <p:nvPr/>
        </p:nvSpPr>
        <p:spPr>
          <a:xfrm>
            <a:off x="-40950" y="1920742"/>
            <a:ext cx="9225900" cy="45324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24242"/>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24242"/>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6"/>
          <p:cNvSpPr/>
          <p:nvPr/>
        </p:nvSpPr>
        <p:spPr>
          <a:xfrm>
            <a:off x="-40950" y="1104155"/>
            <a:ext cx="9144000" cy="5617200"/>
          </a:xfrm>
          <a:prstGeom prst="rect">
            <a:avLst/>
          </a:prstGeom>
          <a:noFill/>
          <a:ln>
            <a:noFill/>
          </a:ln>
        </p:spPr>
        <p:txBody>
          <a:bodyPr anchorCtr="0" anchor="t" bIns="45700" lIns="91425" spcFirstLastPara="1" rIns="91425" wrap="square" tIns="45700">
            <a:noAutofit/>
          </a:bodyPr>
          <a:lstStyle/>
          <a:p>
            <a:pPr indent="0" lvl="0" marL="114300" marR="0" rtl="0" algn="l">
              <a:lnSpc>
                <a:spcPct val="80000"/>
              </a:lnSpc>
              <a:spcBef>
                <a:spcPts val="0"/>
              </a:spcBef>
              <a:spcAft>
                <a:spcPts val="0"/>
              </a:spcAft>
              <a:buClr>
                <a:srgbClr val="000000"/>
              </a:buClr>
              <a:buSzPts val="1800"/>
              <a:buFont typeface="Arial"/>
              <a:buNone/>
            </a:pPr>
            <a:r>
              <a:rPr b="1" i="0" lang="fr-FR" sz="1800" u="none" cap="none" strike="noStrike">
                <a:solidFill>
                  <a:schemeClr val="dk1"/>
                </a:solidFill>
                <a:latin typeface="Arial"/>
                <a:ea typeface="Arial"/>
                <a:cs typeface="Arial"/>
                <a:sym typeface="Arial"/>
              </a:rPr>
              <a:t>La migration</a:t>
            </a:r>
            <a:r>
              <a:rPr b="0" i="0" lang="fr-FR" sz="1800" u="none" cap="none" strike="noStrike">
                <a:solidFill>
                  <a:schemeClr val="dk1"/>
                </a:solidFill>
                <a:latin typeface="Arial"/>
                <a:ea typeface="Arial"/>
                <a:cs typeface="Arial"/>
                <a:sym typeface="Arial"/>
              </a:rPr>
              <a:t> permet de tracker les différents changements et évolutions de votre base </a:t>
            </a:r>
            <a:endParaRPr b="0" i="0" sz="1800" u="none" cap="none" strike="noStrike">
              <a:solidFill>
                <a:schemeClr val="dk1"/>
              </a:solidFill>
              <a:latin typeface="Arial"/>
              <a:ea typeface="Arial"/>
              <a:cs typeface="Arial"/>
              <a:sym typeface="Arial"/>
            </a:endParaRPr>
          </a:p>
          <a:p>
            <a:pPr indent="0" lvl="0" marL="114300" marR="0" rtl="0" algn="l">
              <a:lnSpc>
                <a:spcPct val="8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114300" marR="0" rtl="0" algn="l">
              <a:lnSpc>
                <a:spcPct val="8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de données</a:t>
            </a:r>
            <a:endParaRPr b="0" i="0" sz="1800" u="none" cap="none" strike="noStrike">
              <a:solidFill>
                <a:schemeClr val="dk1"/>
              </a:solidFill>
              <a:latin typeface="Arial"/>
              <a:ea typeface="Arial"/>
              <a:cs typeface="Arial"/>
              <a:sym typeface="Arial"/>
            </a:endParaRPr>
          </a:p>
          <a:p>
            <a:pPr indent="0" lvl="0" marL="11430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114300" marR="0" rtl="0" algn="l">
              <a:lnSpc>
                <a:spcPct val="80000"/>
              </a:lnSpc>
              <a:spcBef>
                <a:spcPts val="0"/>
              </a:spcBef>
              <a:spcAft>
                <a:spcPts val="0"/>
              </a:spcAft>
              <a:buClr>
                <a:srgbClr val="000000"/>
              </a:buClr>
              <a:buSzPts val="1800"/>
              <a:buFont typeface="Arial"/>
              <a:buNone/>
            </a:pPr>
            <a:r>
              <a:rPr b="0" i="0" lang="fr-FR" sz="1800" u="none" cap="none" strike="noStrike">
                <a:solidFill>
                  <a:srgbClr val="000000"/>
                </a:solidFill>
                <a:latin typeface="Arial"/>
                <a:ea typeface="Arial"/>
                <a:cs typeface="Arial"/>
                <a:sym typeface="Arial"/>
              </a:rPr>
              <a:t>Une image = Une évolution de la base de donnée</a:t>
            </a:r>
            <a:endParaRPr b="0" i="0" sz="1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800"/>
              <a:buFont typeface="Arial"/>
              <a:buNone/>
            </a:pPr>
            <a:r>
              <a:rPr b="0" i="0" lang="fr-FR" sz="1800" u="none" cap="none" strike="noStrike">
                <a:solidFill>
                  <a:srgbClr val="000000"/>
                </a:solidFill>
                <a:latin typeface="Arial"/>
                <a:ea typeface="Arial"/>
                <a:cs typeface="Arial"/>
                <a:sym typeface="Arial"/>
              </a:rPr>
              <a:t>  La commande ci-dessous nous permet de créer un fichier de migration:</a:t>
            </a:r>
            <a:endParaRPr b="0" i="0" sz="1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381000" lvl="0" marL="457200" marR="0" rtl="0" algn="l">
              <a:lnSpc>
                <a:spcPct val="80000"/>
              </a:lnSpc>
              <a:spcBef>
                <a:spcPts val="0"/>
              </a:spcBef>
              <a:spcAft>
                <a:spcPts val="0"/>
              </a:spcAft>
              <a:buClr>
                <a:srgbClr val="000000"/>
              </a:buClr>
              <a:buSzPts val="2400"/>
              <a:buFont typeface="Arial"/>
              <a:buChar char="➔"/>
            </a:pPr>
            <a:r>
              <a:rPr b="1" i="0" lang="fr-FR" sz="1800" u="none" cap="none" strike="noStrike">
                <a:solidFill>
                  <a:srgbClr val="000000"/>
                </a:solidFill>
                <a:latin typeface="Arial"/>
                <a:ea typeface="Arial"/>
                <a:cs typeface="Arial"/>
                <a:sym typeface="Arial"/>
              </a:rPr>
              <a:t>php bin/console make:migration</a:t>
            </a:r>
            <a:endParaRPr b="1" i="0" sz="1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800"/>
              <a:buFont typeface="Arial"/>
              <a:buNone/>
            </a:pPr>
            <a:r>
              <a:rPr b="0" i="0" lang="fr-FR" sz="1800" u="none" cap="none" strike="noStrike">
                <a:solidFill>
                  <a:srgbClr val="000000"/>
                </a:solidFill>
                <a:latin typeface="Arial"/>
                <a:ea typeface="Arial"/>
                <a:cs typeface="Arial"/>
                <a:sym typeface="Arial"/>
              </a:rPr>
              <a:t>La commande ci-dessous nous permet de lancer  une migration:</a:t>
            </a:r>
            <a:endParaRPr b="0" i="0" sz="1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81000" lvl="0" marL="457200" marR="0" rtl="0" algn="l">
              <a:lnSpc>
                <a:spcPct val="80000"/>
              </a:lnSpc>
              <a:spcBef>
                <a:spcPts val="0"/>
              </a:spcBef>
              <a:spcAft>
                <a:spcPts val="0"/>
              </a:spcAft>
              <a:buClr>
                <a:srgbClr val="000000"/>
              </a:buClr>
              <a:buSzPts val="2400"/>
              <a:buFont typeface="Arial"/>
              <a:buChar char="➔"/>
            </a:pPr>
            <a:r>
              <a:rPr b="1" i="0" lang="fr-FR" sz="1800" u="none" cap="none" strike="noStrike">
                <a:solidFill>
                  <a:srgbClr val="000000"/>
                </a:solidFill>
                <a:latin typeface="Arial"/>
                <a:ea typeface="Arial"/>
                <a:cs typeface="Arial"/>
                <a:sym typeface="Arial"/>
              </a:rPr>
              <a:t>php bin/console doctrine:migrations:migrate</a:t>
            </a:r>
            <a:endParaRPr b="1" i="0" sz="1800" u="none" cap="none" strike="noStrike">
              <a:solidFill>
                <a:srgbClr val="000000"/>
              </a:solidFill>
              <a:latin typeface="Arial"/>
              <a:ea typeface="Arial"/>
              <a:cs typeface="Arial"/>
              <a:sym typeface="Arial"/>
            </a:endParaRPr>
          </a:p>
          <a:p>
            <a:pPr indent="-228600" lvl="0" marL="457200" marR="0" rtl="0" algn="l">
              <a:lnSpc>
                <a:spcPct val="80000"/>
              </a:lnSpc>
              <a:spcBef>
                <a:spcPts val="0"/>
              </a:spcBef>
              <a:spcAft>
                <a:spcPts val="0"/>
              </a:spcAft>
              <a:buClr>
                <a:srgbClr val="000000"/>
              </a:buClr>
              <a:buSzPts val="2400"/>
              <a:buFont typeface="Arial"/>
              <a:buNone/>
            </a:pPr>
            <a:r>
              <a:t/>
            </a:r>
            <a:endParaRPr b="1" i="0" sz="1800" u="none" cap="none" strike="noStrike">
              <a:solidFill>
                <a:schemeClr val="dk1"/>
              </a:solidFill>
              <a:latin typeface="Arial"/>
              <a:ea typeface="Arial"/>
              <a:cs typeface="Arial"/>
              <a:sym typeface="Arial"/>
            </a:endParaRPr>
          </a:p>
          <a:p>
            <a:pPr indent="0" lvl="0" marL="76200" marR="0" rtl="0" algn="l">
              <a:lnSpc>
                <a:spcPct val="8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Le fichier de migration est générée en se basant sur la date et l’heure actuelle sous le </a:t>
            </a:r>
            <a:endParaRPr b="0" i="0" sz="1400" u="none" cap="none" strike="noStrike">
              <a:solidFill>
                <a:srgbClr val="000000"/>
              </a:solidFill>
              <a:latin typeface="Arial"/>
              <a:ea typeface="Arial"/>
              <a:cs typeface="Arial"/>
              <a:sym typeface="Arial"/>
            </a:endParaRPr>
          </a:p>
          <a:p>
            <a:pPr indent="0" lvl="0" marL="76200" marR="0" rtl="0" algn="l">
              <a:lnSpc>
                <a:spcPct val="8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76200" marR="0" rtl="0" algn="l">
              <a:lnSpc>
                <a:spcPct val="8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nom « </a:t>
            </a:r>
            <a:r>
              <a:rPr b="1" i="0" lang="fr-FR" sz="1800" u="none" cap="none" strike="noStrike">
                <a:solidFill>
                  <a:schemeClr val="dk1"/>
                </a:solidFill>
                <a:latin typeface="Arial"/>
                <a:ea typeface="Arial"/>
                <a:cs typeface="Arial"/>
                <a:sym typeface="Arial"/>
              </a:rPr>
              <a:t>YYYYMMDDHHMMSS »</a:t>
            </a:r>
            <a:endParaRPr b="0" i="0" sz="1800" u="none" cap="none" strike="noStrike">
              <a:solidFill>
                <a:srgbClr val="000000"/>
              </a:solidFill>
              <a:latin typeface="Arial"/>
              <a:ea typeface="Arial"/>
              <a:cs typeface="Arial"/>
              <a:sym typeface="Arial"/>
            </a:endParaRPr>
          </a:p>
          <a:p>
            <a:pPr indent="0" lvl="0" marL="76200" marR="0" rtl="0" algn="l">
              <a:lnSpc>
                <a:spcPct val="150000"/>
              </a:lnSpc>
              <a:spcBef>
                <a:spcPts val="0"/>
              </a:spcBef>
              <a:spcAft>
                <a:spcPts val="0"/>
              </a:spcAft>
              <a:buClr>
                <a:srgbClr val="000000"/>
              </a:buClr>
              <a:buSzPts val="1800"/>
              <a:buFont typeface="Arial"/>
              <a:buNone/>
            </a:pPr>
            <a:r>
              <a:rPr b="0" i="0" lang="fr-FR" sz="1800" u="none" cap="none" strike="noStrike">
                <a:solidFill>
                  <a:srgbClr val="000000"/>
                </a:solidFill>
                <a:latin typeface="Arial"/>
                <a:ea typeface="Arial"/>
                <a:cs typeface="Arial"/>
                <a:sym typeface="Arial"/>
              </a:rPr>
              <a:t>Le nom </a:t>
            </a:r>
            <a:r>
              <a:rPr b="0" i="0" lang="fr-FR" sz="1800" u="none" cap="none" strike="noStrike">
                <a:solidFill>
                  <a:schemeClr val="dk1"/>
                </a:solidFill>
                <a:latin typeface="Arial"/>
                <a:ea typeface="Arial"/>
                <a:cs typeface="Arial"/>
                <a:sym typeface="Arial"/>
              </a:rPr>
              <a:t>de fichier de migration </a:t>
            </a:r>
            <a:r>
              <a:rPr b="0" i="0" lang="fr-FR" sz="1800" u="none" cap="none" strike="noStrike">
                <a:solidFill>
                  <a:srgbClr val="000000"/>
                </a:solidFill>
                <a:latin typeface="Arial"/>
                <a:ea typeface="Arial"/>
                <a:cs typeface="Arial"/>
                <a:sym typeface="Arial"/>
              </a:rPr>
              <a:t>est un </a:t>
            </a:r>
            <a:r>
              <a:rPr b="1" i="0" lang="fr-FR" sz="1800" u="none" cap="none" strike="noStrike">
                <a:solidFill>
                  <a:srgbClr val="000000"/>
                </a:solidFill>
                <a:latin typeface="Arial"/>
                <a:ea typeface="Arial"/>
                <a:cs typeface="Arial"/>
                <a:sym typeface="Arial"/>
              </a:rPr>
              <a:t>timestamp</a:t>
            </a:r>
            <a:r>
              <a:rPr b="0" i="0" lang="fr-FR" sz="1800" u="none" cap="none" strike="noStrike">
                <a:solidFill>
                  <a:srgbClr val="000000"/>
                </a:solidFill>
                <a:latin typeface="Arial"/>
                <a:ea typeface="Arial"/>
                <a:cs typeface="Arial"/>
                <a:sym typeface="Arial"/>
              </a:rPr>
              <a:t>(La valeur représentant</a:t>
            </a:r>
            <a:r>
              <a:rPr b="0" i="0" lang="fr-FR" sz="1800" u="none" cap="none" strike="noStrike">
                <a:solidFill>
                  <a:srgbClr val="0070C0"/>
                </a:solidFill>
                <a:latin typeface="Arial"/>
                <a:ea typeface="Arial"/>
                <a:cs typeface="Arial"/>
                <a:sym typeface="Arial"/>
              </a:rPr>
              <a:t> </a:t>
            </a:r>
            <a:r>
              <a:rPr b="0" i="0" lang="fr-FR" sz="1800" u="none" cap="none" strike="noStrike">
                <a:solidFill>
                  <a:srgbClr val="000000"/>
                </a:solidFill>
                <a:latin typeface="Arial"/>
                <a:ea typeface="Arial"/>
                <a:cs typeface="Arial"/>
                <a:sym typeface="Arial"/>
              </a:rPr>
              <a:t>la date et l'heure est appelée </a:t>
            </a:r>
            <a:r>
              <a:rPr b="0" i="1" lang="fr-FR" sz="1800" u="none" cap="none" strike="noStrike">
                <a:solidFill>
                  <a:srgbClr val="000000"/>
                </a:solidFill>
                <a:latin typeface="Arial"/>
                <a:ea typeface="Arial"/>
                <a:cs typeface="Arial"/>
                <a:sym typeface="Arial"/>
              </a:rPr>
              <a:t>timestamp</a:t>
            </a:r>
            <a:r>
              <a:rPr b="1" i="1" lang="fr-FR" sz="1800" u="none" cap="none" strike="noStrike">
                <a:solidFill>
                  <a:srgbClr val="000000"/>
                </a:solidFill>
                <a:latin typeface="Arial"/>
                <a:ea typeface="Arial"/>
                <a:cs typeface="Arial"/>
                <a:sym typeface="Arial"/>
              </a:rPr>
              <a:t>)</a:t>
            </a:r>
            <a:r>
              <a:rPr b="0" i="0" lang="fr-FR" sz="1800" u="none" cap="none" strike="noStrike">
                <a:solidFill>
                  <a:srgbClr val="000000"/>
                </a:solidFill>
                <a:latin typeface="Arial"/>
                <a:ea typeface="Arial"/>
                <a:cs typeface="Arial"/>
                <a:sym typeface="Arial"/>
              </a:rPr>
              <a:t> qui sera stocké dans la base dans une table </a:t>
            </a:r>
            <a:r>
              <a:rPr b="1" i="0" lang="fr-FR" sz="1800" u="none" cap="none" strike="noStrike">
                <a:solidFill>
                  <a:schemeClr val="dk1"/>
                </a:solidFill>
                <a:latin typeface="Arial"/>
                <a:ea typeface="Arial"/>
                <a:cs typeface="Arial"/>
                <a:sym typeface="Arial"/>
              </a:rPr>
              <a:t>doctrine_migration_versions.</a:t>
            </a:r>
            <a:endParaRPr b="1" i="0" sz="1800" u="none" cap="none" strike="noStrike">
              <a:solidFill>
                <a:schemeClr val="dk1"/>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l">
              <a:lnSpc>
                <a:spcPct val="80000"/>
              </a:lnSpc>
              <a:spcBef>
                <a:spcPts val="1000"/>
              </a:spcBef>
              <a:spcAft>
                <a:spcPts val="0"/>
              </a:spcAft>
              <a:buClr>
                <a:srgbClr val="000000"/>
              </a:buClr>
              <a:buSzPts val="2400"/>
              <a:buFont typeface="Arial"/>
              <a:buNone/>
            </a:pPr>
            <a:r>
              <a:rPr b="0" i="0" lang="fr-FR"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3" name="Google Shape;29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294" name="Google Shape;294;p16"/>
          <p:cNvPicPr preferRelativeResize="0"/>
          <p:nvPr/>
        </p:nvPicPr>
        <p:blipFill>
          <a:blip r:embed="rId6">
            <a:alphaModFix/>
          </a:blip>
          <a:stretch>
            <a:fillRect/>
          </a:stretch>
        </p:blipFill>
        <p:spPr>
          <a:xfrm>
            <a:off x="155575" y="6343650"/>
            <a:ext cx="1143000" cy="390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00" name="Google Shape;300;p1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01" name="Google Shape;301;p17"/>
          <p:cNvPicPr preferRelativeResize="0"/>
          <p:nvPr/>
        </p:nvPicPr>
        <p:blipFill rotWithShape="1">
          <a:blip r:embed="rId3">
            <a:alphaModFix/>
          </a:blip>
          <a:srcRect b="0" l="0" r="0" t="0"/>
          <a:stretch/>
        </p:blipFill>
        <p:spPr>
          <a:xfrm>
            <a:off x="0" y="0"/>
            <a:ext cx="9144000" cy="6917147"/>
          </a:xfrm>
          <a:prstGeom prst="rect">
            <a:avLst/>
          </a:prstGeom>
          <a:noFill/>
          <a:ln>
            <a:noFill/>
          </a:ln>
        </p:spPr>
      </p:pic>
      <p:pic>
        <p:nvPicPr>
          <p:cNvPr descr="D:\esprit 2014\ESPRIT 2014\charte essprit 2014\render\support final\triangle.png" id="302" name="Google Shape;302;p17"/>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03" name="Google Shape;303;p17"/>
          <p:cNvSpPr txBox="1"/>
          <p:nvPr>
            <p:ph type="title"/>
          </p:nvPr>
        </p:nvSpPr>
        <p:spPr>
          <a:xfrm>
            <a:off x="457200" y="1166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a:t>La Migration</a:t>
            </a:r>
            <a:endParaRPr b="1" sz="4400">
              <a:solidFill>
                <a:schemeClr val="dk1"/>
              </a:solidFill>
            </a:endParaRPr>
          </a:p>
        </p:txBody>
      </p:sp>
      <p:sp>
        <p:nvSpPr>
          <p:cNvPr id="304" name="Google Shape;304;p17"/>
          <p:cNvSpPr/>
          <p:nvPr/>
        </p:nvSpPr>
        <p:spPr>
          <a:xfrm>
            <a:off x="-40950" y="1920742"/>
            <a:ext cx="9225900" cy="45324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24242"/>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24242"/>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7"/>
          <p:cNvSpPr/>
          <p:nvPr/>
        </p:nvSpPr>
        <p:spPr>
          <a:xfrm>
            <a:off x="457200" y="1212900"/>
            <a:ext cx="9144000" cy="530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Chaque fichier de migration possède trois méthodes: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fr-FR" sz="1800" u="none" cap="none" strike="noStrike">
                <a:solidFill>
                  <a:schemeClr val="dk1"/>
                </a:solidFill>
                <a:latin typeface="Arial"/>
                <a:ea typeface="Arial"/>
                <a:cs typeface="Arial"/>
                <a:sym typeface="Arial"/>
              </a:rPr>
              <a:t>La methode </a:t>
            </a:r>
            <a:r>
              <a:rPr b="1" i="0" lang="fr-FR" sz="1800" u="none" cap="none" strike="noStrike">
                <a:solidFill>
                  <a:schemeClr val="dk1"/>
                </a:solidFill>
                <a:latin typeface="Arial"/>
                <a:ea typeface="Arial"/>
                <a:cs typeface="Arial"/>
                <a:sym typeface="Arial"/>
              </a:rPr>
              <a:t>getDescription() </a:t>
            </a:r>
            <a:r>
              <a:rPr b="0" i="0" lang="fr-FR" sz="1800" u="none" cap="none" strike="noStrike">
                <a:solidFill>
                  <a:schemeClr val="dk1"/>
                </a:solidFill>
                <a:latin typeface="Arial"/>
                <a:ea typeface="Arial"/>
                <a:cs typeface="Arial"/>
                <a:sym typeface="Arial"/>
              </a:rPr>
              <a:t>:permet de décrire la migration</a:t>
            </a:r>
            <a:endParaRPr b="0" i="0" sz="18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fr-FR" sz="1800" u="none" cap="none" strike="noStrike">
                <a:solidFill>
                  <a:schemeClr val="dk1"/>
                </a:solidFill>
                <a:latin typeface="Arial"/>
                <a:ea typeface="Arial"/>
                <a:cs typeface="Arial"/>
                <a:sym typeface="Arial"/>
              </a:rPr>
              <a:t>La méthode </a:t>
            </a:r>
            <a:r>
              <a:rPr b="1" i="0" lang="fr-FR" sz="1800" u="none" cap="none" strike="noStrike">
                <a:solidFill>
                  <a:schemeClr val="dk1"/>
                </a:solidFill>
                <a:latin typeface="Arial"/>
                <a:ea typeface="Arial"/>
                <a:cs typeface="Arial"/>
                <a:sym typeface="Arial"/>
              </a:rPr>
              <a:t>up(): </a:t>
            </a:r>
            <a:r>
              <a:rPr b="0" i="0" lang="fr-FR" sz="1800" u="none" cap="none" strike="noStrike">
                <a:solidFill>
                  <a:schemeClr val="dk1"/>
                </a:solidFill>
                <a:latin typeface="Arial"/>
                <a:ea typeface="Arial"/>
                <a:cs typeface="Arial"/>
                <a:sym typeface="Arial"/>
              </a:rPr>
              <a:t>est exécutée lorsqu’on applique la migration en utilisant la commande  </a:t>
            </a:r>
            <a:r>
              <a:rPr b="1" i="0" lang="fr-FR" sz="1800" u="none" cap="none" strike="noStrike">
                <a:solidFill>
                  <a:schemeClr val="dk1"/>
                </a:solidFill>
                <a:latin typeface="Arial"/>
                <a:ea typeface="Arial"/>
                <a:cs typeface="Arial"/>
                <a:sym typeface="Arial"/>
              </a:rPr>
              <a:t>”php bin/console doctrine:migrations:migrate”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fr-FR" sz="1800" u="none" cap="none" strike="noStrike">
                <a:solidFill>
                  <a:srgbClr val="000000"/>
                </a:solidFill>
                <a:latin typeface="Arial"/>
                <a:ea typeface="Arial"/>
                <a:cs typeface="Arial"/>
                <a:sym typeface="Arial"/>
              </a:rPr>
              <a:t> </a:t>
            </a:r>
            <a:r>
              <a:rPr b="0" i="0" lang="fr-FR" sz="1800" u="none" cap="none" strike="noStrike">
                <a:solidFill>
                  <a:schemeClr val="dk1"/>
                </a:solidFill>
                <a:latin typeface="Arial"/>
                <a:ea typeface="Arial"/>
                <a:cs typeface="Arial"/>
                <a:sym typeface="Arial"/>
              </a:rPr>
              <a:t>La méthode </a:t>
            </a:r>
            <a:r>
              <a:rPr b="1" i="0" lang="fr-FR" sz="1800" u="none" cap="none" strike="noStrike">
                <a:solidFill>
                  <a:schemeClr val="dk1"/>
                </a:solidFill>
                <a:latin typeface="Arial"/>
                <a:ea typeface="Arial"/>
                <a:cs typeface="Arial"/>
                <a:sym typeface="Arial"/>
              </a:rPr>
              <a:t>down()</a:t>
            </a:r>
            <a:r>
              <a:rPr b="0" i="0" lang="fr-FR" sz="1800" u="none" cap="none" strike="noStrike">
                <a:solidFill>
                  <a:schemeClr val="dk1"/>
                </a:solidFill>
                <a:latin typeface="Arial"/>
                <a:ea typeface="Arial"/>
                <a:cs typeface="Arial"/>
                <a:sym typeface="Arial"/>
              </a:rPr>
              <a:t> :est exécutée lorsqu’on annule la migration en utilisant la commande  ”</a:t>
            </a:r>
            <a:r>
              <a:rPr b="1" i="0" lang="fr-FR" sz="1800" u="none" cap="none" strike="noStrike">
                <a:solidFill>
                  <a:schemeClr val="dk1"/>
                </a:solidFill>
                <a:latin typeface="Arial"/>
                <a:ea typeface="Arial"/>
                <a:cs typeface="Arial"/>
                <a:sym typeface="Arial"/>
              </a:rPr>
              <a:t>php bin/console doctrine:migrations:migrate prev</a:t>
            </a:r>
            <a:r>
              <a:rPr b="0" i="0" lang="fr-FR"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l">
              <a:lnSpc>
                <a:spcPct val="80000"/>
              </a:lnSpc>
              <a:spcBef>
                <a:spcPts val="1000"/>
              </a:spcBef>
              <a:spcAft>
                <a:spcPts val="0"/>
              </a:spcAft>
              <a:buClr>
                <a:srgbClr val="000000"/>
              </a:buClr>
              <a:buSzPts val="2400"/>
              <a:buFont typeface="Arial"/>
              <a:buNone/>
            </a:pPr>
            <a:r>
              <a:rPr b="0" i="0" lang="fr-FR"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306" name="Google Shape;30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307" name="Google Shape;307;p17"/>
          <p:cNvPicPr preferRelativeResize="0"/>
          <p:nvPr/>
        </p:nvPicPr>
        <p:blipFill rotWithShape="1">
          <a:blip r:embed="rId5">
            <a:alphaModFix/>
          </a:blip>
          <a:srcRect b="0" l="0" r="0" t="0"/>
          <a:stretch/>
        </p:blipFill>
        <p:spPr>
          <a:xfrm>
            <a:off x="543880" y="2984391"/>
            <a:ext cx="8056237" cy="1490968"/>
          </a:xfrm>
          <a:prstGeom prst="rect">
            <a:avLst/>
          </a:prstGeom>
          <a:noFill/>
          <a:ln>
            <a:noFill/>
          </a:ln>
        </p:spPr>
      </p:pic>
      <p:pic>
        <p:nvPicPr>
          <p:cNvPr id="308" name="Google Shape;308;p17"/>
          <p:cNvPicPr preferRelativeResize="0"/>
          <p:nvPr/>
        </p:nvPicPr>
        <p:blipFill rotWithShape="1">
          <a:blip r:embed="rId6">
            <a:alphaModFix/>
          </a:blip>
          <a:srcRect b="0" l="634" r="0" t="0"/>
          <a:stretch/>
        </p:blipFill>
        <p:spPr>
          <a:xfrm>
            <a:off x="1396545" y="5360980"/>
            <a:ext cx="6747329" cy="1409739"/>
          </a:xfrm>
          <a:prstGeom prst="rect">
            <a:avLst/>
          </a:prstGeom>
          <a:noFill/>
          <a:ln>
            <a:noFill/>
          </a:ln>
        </p:spPr>
      </p:pic>
      <p:pic>
        <p:nvPicPr>
          <p:cNvPr id="309" name="Google Shape;309;p17"/>
          <p:cNvPicPr preferRelativeResize="0"/>
          <p:nvPr/>
        </p:nvPicPr>
        <p:blipFill>
          <a:blip r:embed="rId7">
            <a:alphaModFix/>
          </a:blip>
          <a:stretch>
            <a:fillRect/>
          </a:stretch>
        </p:blipFill>
        <p:spPr>
          <a:xfrm>
            <a:off x="0" y="6343625"/>
            <a:ext cx="1085850" cy="390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15" name="Google Shape;315;p1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16" name="Google Shape;316;p18"/>
          <p:cNvPicPr preferRelativeResize="0"/>
          <p:nvPr/>
        </p:nvPicPr>
        <p:blipFill rotWithShape="1">
          <a:blip r:embed="rId3">
            <a:alphaModFix/>
          </a:blip>
          <a:srcRect b="0" l="0" r="0" t="0"/>
          <a:stretch/>
        </p:blipFill>
        <p:spPr>
          <a:xfrm>
            <a:off x="0" y="1"/>
            <a:ext cx="9144000" cy="6858000"/>
          </a:xfrm>
          <a:prstGeom prst="rect">
            <a:avLst/>
          </a:prstGeom>
          <a:noFill/>
          <a:ln>
            <a:noFill/>
          </a:ln>
        </p:spPr>
      </p:pic>
      <p:pic>
        <p:nvPicPr>
          <p:cNvPr descr="D:\esprit 2014\ESPRIT 2014\charte essprit 2014\render\support final\triangle.png" id="317" name="Google Shape;317;p18"/>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18" name="Google Shape;318;p18"/>
          <p:cNvSpPr txBox="1"/>
          <p:nvPr>
            <p:ph type="title"/>
          </p:nvPr>
        </p:nvSpPr>
        <p:spPr>
          <a:xfrm>
            <a:off x="457200" y="1166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a:t>La Migration</a:t>
            </a:r>
            <a:endParaRPr b="1" sz="4400">
              <a:solidFill>
                <a:schemeClr val="dk1"/>
              </a:solidFill>
            </a:endParaRPr>
          </a:p>
        </p:txBody>
      </p:sp>
      <p:sp>
        <p:nvSpPr>
          <p:cNvPr id="319" name="Google Shape;319;p18"/>
          <p:cNvSpPr/>
          <p:nvPr/>
        </p:nvSpPr>
        <p:spPr>
          <a:xfrm>
            <a:off x="-40950" y="1920742"/>
            <a:ext cx="9225900" cy="45324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24242"/>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24242"/>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20" name="Google Shape;320;p18"/>
          <p:cNvGraphicFramePr/>
          <p:nvPr/>
        </p:nvGraphicFramePr>
        <p:xfrm>
          <a:off x="184150" y="1200011"/>
          <a:ext cx="3000000" cy="3000000"/>
        </p:xfrm>
        <a:graphic>
          <a:graphicData uri="http://schemas.openxmlformats.org/drawingml/2006/table">
            <a:tbl>
              <a:tblPr bandRow="1" firstRow="1">
                <a:noFill/>
                <a:tableStyleId>{5FE31022-8FE0-497C-B366-9DDE449D5B27}</a:tableStyleId>
              </a:tblPr>
              <a:tblGrid>
                <a:gridCol w="4134625"/>
                <a:gridCol w="46986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doctrine:migrations:current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Afficher la version actuelle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doctrine:migrations:execute version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Exécuter une seule version de migration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doctrine:migrations:generate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Créer un fichier de migration vide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doctrine:migrations:latest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Afficher la dernière version migration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doctrine:migrations:migrate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Exécuter </a:t>
                      </a:r>
                      <a:r>
                        <a:rPr b="0" i="0" lang="fr-FR" sz="1400" u="none" cap="none" strike="noStrike">
                          <a:solidFill>
                            <a:schemeClr val="dk1"/>
                          </a:solidFill>
                          <a:latin typeface="Arial"/>
                          <a:ea typeface="Arial"/>
                          <a:cs typeface="Arial"/>
                          <a:sym typeface="Arial"/>
                        </a:rPr>
                        <a:t>toutes les versions </a:t>
                      </a:r>
                      <a:r>
                        <a:rPr b="0" i="0" lang="fr-FR" sz="1400" u="none" cap="none" strike="noStrike">
                          <a:solidFill>
                            <a:srgbClr val="000000"/>
                          </a:solidFill>
                          <a:latin typeface="Arial"/>
                          <a:ea typeface="Arial"/>
                          <a:cs typeface="Arial"/>
                          <a:sym typeface="Arial"/>
                        </a:rPr>
                        <a:t>de </a:t>
                      </a:r>
                      <a:r>
                        <a:rPr lang="fr-FR" sz="1400" u="none" cap="none" strike="noStrike"/>
                        <a:t>migrations non exécutées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doctrine:migrations:status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Afficher l'état d'un ensemble de migrations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doctrine:migrations:up-to-date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Nous indiquer si le schéma est à jour</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doctrine:migrations:version version  -- add/delete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Ajouter ou supprimer manuellement les versions de migration de la table des versions.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doctrine:migrations:sync-metadata-storage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solidFill>
                            <a:schemeClr val="dk1"/>
                          </a:solidFill>
                        </a:rPr>
                        <a:t>Vérifier si le stockage des métadonnées est à jour</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doctrine:migrations:list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Afficher la liste de toutes les migrations disponibles et leur état</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doctrine:migrations:migrate next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solidFill>
                            <a:schemeClr val="dk1"/>
                          </a:solidFill>
                        </a:rPr>
                        <a:t>Executer la méthode up de la premiere migration générée et non exécutée (une seule)</a:t>
                      </a:r>
                      <a:endParaRPr sz="14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doctrine:migrations:migrate prev</a:t>
                      </a:r>
                      <a:endParaRPr b="0" i="0" sz="1400" u="none" cap="none" strike="noStrike">
                        <a:solidFill>
                          <a:schemeClr val="dk1"/>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solidFill>
                            <a:schemeClr val="dk1"/>
                          </a:solidFill>
                        </a:rPr>
                        <a:t>Exécuter la méthode down de la dernière migration</a:t>
                      </a:r>
                      <a:endParaRPr sz="1400" u="none" cap="none" strike="noStrike">
                        <a:solidFill>
                          <a:schemeClr val="dk1"/>
                        </a:solidFill>
                      </a:endParaRPr>
                    </a:p>
                  </a:txBody>
                  <a:tcPr marT="45725" marB="45725" marR="91450" marL="91450"/>
                </a:tc>
              </a:tr>
            </a:tbl>
          </a:graphicData>
        </a:graphic>
      </p:graphicFrame>
      <p:sp>
        <p:nvSpPr>
          <p:cNvPr id="321" name="Google Shape;321;p18"/>
          <p:cNvSpPr txBox="1"/>
          <p:nvPr/>
        </p:nvSpPr>
        <p:spPr>
          <a:xfrm>
            <a:off x="4572000" y="6160017"/>
            <a:ext cx="453964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 version: namespace\version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Exemple: DoctrineMigrations\Version20201013084414</a:t>
            </a:r>
            <a:endParaRPr b="0" i="0" sz="1400" u="none" cap="none" strike="noStrike">
              <a:solidFill>
                <a:srgbClr val="000000"/>
              </a:solidFill>
              <a:latin typeface="Arial"/>
              <a:ea typeface="Arial"/>
              <a:cs typeface="Arial"/>
              <a:sym typeface="Arial"/>
            </a:endParaRPr>
          </a:p>
        </p:txBody>
      </p:sp>
      <p:sp>
        <p:nvSpPr>
          <p:cNvPr id="322" name="Google Shape;32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323" name="Google Shape;323;p18"/>
          <p:cNvPicPr preferRelativeResize="0"/>
          <p:nvPr/>
        </p:nvPicPr>
        <p:blipFill>
          <a:blip r:embed="rId5">
            <a:alphaModFix/>
          </a:blip>
          <a:stretch>
            <a:fillRect/>
          </a:stretch>
        </p:blipFill>
        <p:spPr>
          <a:xfrm>
            <a:off x="184150" y="6343625"/>
            <a:ext cx="1085850" cy="390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29" name="Google Shape;329;p1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30" name="Google Shape;330;p19"/>
          <p:cNvPicPr preferRelativeResize="0"/>
          <p:nvPr/>
        </p:nvPicPr>
        <p:blipFill rotWithShape="1">
          <a:blip r:embed="rId3">
            <a:alphaModFix/>
          </a:blip>
          <a:srcRect b="0" l="0" r="0" t="0"/>
          <a:stretch/>
        </p:blipFill>
        <p:spPr>
          <a:xfrm>
            <a:off x="0" y="1"/>
            <a:ext cx="9328150" cy="6858000"/>
          </a:xfrm>
          <a:prstGeom prst="rect">
            <a:avLst/>
          </a:prstGeom>
          <a:noFill/>
          <a:ln>
            <a:noFill/>
          </a:ln>
        </p:spPr>
      </p:pic>
      <p:pic>
        <p:nvPicPr>
          <p:cNvPr descr="D:\esprit 2014\ESPRIT 2014\charte essprit 2014\render\support final\triangle.png" id="331" name="Google Shape;331;p1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32" name="Google Shape;332;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333" name="Google Shape;333;p19"/>
          <p:cNvSpPr txBox="1"/>
          <p:nvPr/>
        </p:nvSpPr>
        <p:spPr>
          <a:xfrm>
            <a:off x="347325" y="224072"/>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rgbClr val="000000"/>
              </a:buClr>
              <a:buSzPts val="4400"/>
              <a:buFont typeface="Arial"/>
              <a:buNone/>
            </a:pPr>
            <a:r>
              <a:rPr b="0" i="0" lang="fr-FR" sz="4400" u="none" cap="none" strike="noStrike">
                <a:solidFill>
                  <a:srgbClr val="000000"/>
                </a:solidFill>
                <a:latin typeface="Arial"/>
                <a:ea typeface="Arial"/>
                <a:cs typeface="Arial"/>
                <a:sym typeface="Arial"/>
              </a:rPr>
              <a:t>Le Repository</a:t>
            </a:r>
            <a:endParaRPr b="1" i="0" sz="4400" u="none" cap="none" strike="noStrike">
              <a:solidFill>
                <a:schemeClr val="dk1"/>
              </a:solidFill>
              <a:latin typeface="Calibri"/>
              <a:ea typeface="Calibri"/>
              <a:cs typeface="Calibri"/>
              <a:sym typeface="Calibri"/>
            </a:endParaRPr>
          </a:p>
        </p:txBody>
      </p:sp>
      <p:sp>
        <p:nvSpPr>
          <p:cNvPr id="334" name="Google Shape;334;p19"/>
          <p:cNvSpPr txBox="1"/>
          <p:nvPr/>
        </p:nvSpPr>
        <p:spPr>
          <a:xfrm>
            <a:off x="787875" y="2578475"/>
            <a:ext cx="73485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5" name="Google Shape;335;p19"/>
          <p:cNvSpPr txBox="1"/>
          <p:nvPr/>
        </p:nvSpPr>
        <p:spPr>
          <a:xfrm>
            <a:off x="547700" y="1367069"/>
            <a:ext cx="9003000" cy="5841300"/>
          </a:xfrm>
          <a:prstGeom prst="rect">
            <a:avLst/>
          </a:prstGeom>
          <a:noFill/>
          <a:ln>
            <a:noFill/>
          </a:ln>
        </p:spPr>
        <p:txBody>
          <a:bodyPr anchorCtr="0" anchor="t" bIns="91425" lIns="91425" spcFirstLastPara="1" rIns="91425" wrap="square" tIns="91425">
            <a:noAutofit/>
          </a:bodyPr>
          <a:lstStyle/>
          <a:p>
            <a:pPr indent="-374650" lvl="0" marL="457200" marR="0" rtl="0" algn="l">
              <a:lnSpc>
                <a:spcPct val="150000"/>
              </a:lnSpc>
              <a:spcBef>
                <a:spcPts val="0"/>
              </a:spcBef>
              <a:spcAft>
                <a:spcPts val="0"/>
              </a:spcAft>
              <a:buClr>
                <a:srgbClr val="000000"/>
              </a:buClr>
              <a:buSzPts val="2300"/>
              <a:buFont typeface="Calibri"/>
              <a:buChar char="❏"/>
            </a:pPr>
            <a:r>
              <a:rPr b="0" i="0" lang="fr-FR" sz="2000" u="none" cap="none" strike="noStrike">
                <a:solidFill>
                  <a:schemeClr val="dk1"/>
                </a:solidFill>
                <a:latin typeface="Arial"/>
                <a:ea typeface="Arial"/>
                <a:cs typeface="Arial"/>
                <a:sym typeface="Arial"/>
              </a:rPr>
              <a:t>Pour chaque entité, il existe un Repository (Exemple: StudentRepository est associé à l’entité Student)</a:t>
            </a:r>
            <a:endParaRPr b="0" i="0" sz="2000" u="none" cap="none" strike="noStrike">
              <a:solidFill>
                <a:schemeClr val="dk1"/>
              </a:solidFill>
              <a:latin typeface="Arial"/>
              <a:ea typeface="Arial"/>
              <a:cs typeface="Arial"/>
              <a:sym typeface="Arial"/>
            </a:endParaRPr>
          </a:p>
          <a:p>
            <a:pPr indent="-374650" lvl="0" marL="457200" marR="0" rtl="0" algn="l">
              <a:lnSpc>
                <a:spcPct val="150000"/>
              </a:lnSpc>
              <a:spcBef>
                <a:spcPts val="0"/>
              </a:spcBef>
              <a:spcAft>
                <a:spcPts val="0"/>
              </a:spcAft>
              <a:buClr>
                <a:srgbClr val="000000"/>
              </a:buClr>
              <a:buSzPts val="2300"/>
              <a:buFont typeface="Calibri"/>
              <a:buChar char="❏"/>
            </a:pPr>
            <a:r>
              <a:rPr b="0" i="0" lang="fr-FR" sz="2000" u="none" cap="none" strike="noStrike">
                <a:solidFill>
                  <a:srgbClr val="000000"/>
                </a:solidFill>
                <a:latin typeface="Arial"/>
                <a:ea typeface="Arial"/>
                <a:cs typeface="Arial"/>
                <a:sym typeface="Arial"/>
              </a:rPr>
              <a:t>Un Repository centralise tout ce qui touche à la récupération des entités.</a:t>
            </a:r>
            <a:endParaRPr b="0" i="0" sz="2000" u="none" cap="none" strike="noStrike">
              <a:solidFill>
                <a:srgbClr val="000000"/>
              </a:solidFill>
              <a:latin typeface="Arial"/>
              <a:ea typeface="Arial"/>
              <a:cs typeface="Arial"/>
              <a:sym typeface="Arial"/>
            </a:endParaRPr>
          </a:p>
          <a:p>
            <a:pPr indent="-374650" lvl="0" marL="457200" marR="0" rtl="0" algn="l">
              <a:lnSpc>
                <a:spcPct val="150000"/>
              </a:lnSpc>
              <a:spcBef>
                <a:spcPts val="0"/>
              </a:spcBef>
              <a:spcAft>
                <a:spcPts val="0"/>
              </a:spcAft>
              <a:buClr>
                <a:srgbClr val="000000"/>
              </a:buClr>
              <a:buSzPts val="2300"/>
              <a:buFont typeface="Calibri"/>
              <a:buChar char="❏"/>
            </a:pPr>
            <a:r>
              <a:rPr b="0" i="0" lang="fr-FR" sz="2000" u="none" cap="none" strike="noStrike">
                <a:solidFill>
                  <a:srgbClr val="000000"/>
                </a:solidFill>
                <a:latin typeface="Arial"/>
                <a:ea typeface="Arial"/>
                <a:cs typeface="Arial"/>
                <a:sym typeface="Arial"/>
              </a:rPr>
              <a:t>C’est une classe PHP qui contient les méthodes de récupération de données relatives aux entités.</a:t>
            </a:r>
            <a:endParaRPr b="0" i="0" sz="1400" u="none" cap="none" strike="noStrike">
              <a:solidFill>
                <a:srgbClr val="000000"/>
              </a:solidFill>
              <a:latin typeface="Arial"/>
              <a:ea typeface="Arial"/>
              <a:cs typeface="Arial"/>
              <a:sym typeface="Arial"/>
            </a:endParaRPr>
          </a:p>
          <a:p>
            <a:pPr indent="-374650" lvl="0" marL="457200" marR="0" rtl="0" algn="l">
              <a:lnSpc>
                <a:spcPct val="150000"/>
              </a:lnSpc>
              <a:spcBef>
                <a:spcPts val="0"/>
              </a:spcBef>
              <a:spcAft>
                <a:spcPts val="0"/>
              </a:spcAft>
              <a:buClr>
                <a:srgbClr val="000000"/>
              </a:buClr>
              <a:buSzPts val="2300"/>
              <a:buFont typeface="Calibri"/>
              <a:buChar char="❏"/>
            </a:pPr>
            <a:r>
              <a:rPr b="0" i="0" lang="fr-FR" sz="2000" u="none" cap="none" strike="noStrike">
                <a:solidFill>
                  <a:srgbClr val="000000"/>
                </a:solidFill>
                <a:latin typeface="Arial"/>
                <a:ea typeface="Arial"/>
                <a:cs typeface="Arial"/>
                <a:sym typeface="Arial"/>
              </a:rPr>
              <a:t>Un Repository utilise plusieurs types d'entité, dans le cas d'une jointure par exemple.</a:t>
            </a:r>
            <a:endParaRPr b="0" i="0" sz="1400" u="none" cap="none" strike="noStrike">
              <a:solidFill>
                <a:srgbClr val="000000"/>
              </a:solidFill>
              <a:latin typeface="Arial"/>
              <a:ea typeface="Arial"/>
              <a:cs typeface="Arial"/>
              <a:sym typeface="Arial"/>
            </a:endParaRPr>
          </a:p>
          <a:p>
            <a:pPr indent="-374650" lvl="0" marL="457200" marR="0" rtl="0" algn="l">
              <a:lnSpc>
                <a:spcPct val="150000"/>
              </a:lnSpc>
              <a:spcBef>
                <a:spcPts val="0"/>
              </a:spcBef>
              <a:spcAft>
                <a:spcPts val="0"/>
              </a:spcAft>
              <a:buClr>
                <a:srgbClr val="000000"/>
              </a:buClr>
              <a:buSzPts val="2300"/>
              <a:buFont typeface="Calibri"/>
              <a:buChar char="❏"/>
            </a:pPr>
            <a:r>
              <a:rPr b="0" i="0" lang="fr-FR" sz="2000" u="none" cap="none" strike="noStrike">
                <a:solidFill>
                  <a:srgbClr val="000000"/>
                </a:solidFill>
                <a:latin typeface="Arial"/>
                <a:ea typeface="Arial"/>
                <a:cs typeface="Arial"/>
                <a:sym typeface="Arial"/>
              </a:rPr>
              <a:t>L’appel de la classe Repository se fait dans la classe Entity:</a:t>
            </a:r>
            <a:endParaRPr b="0" i="0" sz="1400" u="none" cap="none" strike="noStrike">
              <a:solidFill>
                <a:srgbClr val="000000"/>
              </a:solidFill>
              <a:latin typeface="Arial"/>
              <a:ea typeface="Arial"/>
              <a:cs typeface="Arial"/>
              <a:sym typeface="Arial"/>
            </a:endParaRPr>
          </a:p>
          <a:p>
            <a:pPr indent="-228600" lvl="0" marL="457200" marR="0" rtl="0" algn="l">
              <a:lnSpc>
                <a:spcPct val="150000"/>
              </a:lnSpc>
              <a:spcBef>
                <a:spcPts val="0"/>
              </a:spcBef>
              <a:spcAft>
                <a:spcPts val="0"/>
              </a:spcAft>
              <a:buClr>
                <a:srgbClr val="000000"/>
              </a:buClr>
              <a:buSzPts val="2300"/>
              <a:buFont typeface="Calibri"/>
              <a:buNone/>
            </a:pPr>
            <a:r>
              <a:t/>
            </a:r>
            <a:endParaRPr b="0" i="0" sz="2000" u="none" cap="none" strike="noStrike">
              <a:solidFill>
                <a:srgbClr val="000000"/>
              </a:solidFill>
              <a:latin typeface="Arial"/>
              <a:ea typeface="Arial"/>
              <a:cs typeface="Arial"/>
              <a:sym typeface="Arial"/>
            </a:endParaRPr>
          </a:p>
          <a:p>
            <a:pPr indent="0" lvl="0" marL="8255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336" name="Google Shape;336;p19"/>
          <p:cNvPicPr preferRelativeResize="0"/>
          <p:nvPr/>
        </p:nvPicPr>
        <p:blipFill rotWithShape="1">
          <a:blip r:embed="rId5">
            <a:alphaModFix/>
          </a:blip>
          <a:srcRect b="0" l="0" r="0" t="0"/>
          <a:stretch/>
        </p:blipFill>
        <p:spPr>
          <a:xfrm>
            <a:off x="1844312" y="5220439"/>
            <a:ext cx="6022975" cy="1138989"/>
          </a:xfrm>
          <a:prstGeom prst="rect">
            <a:avLst/>
          </a:prstGeom>
          <a:noFill/>
          <a:ln>
            <a:noFill/>
          </a:ln>
        </p:spPr>
      </p:pic>
      <p:pic>
        <p:nvPicPr>
          <p:cNvPr id="337" name="Google Shape;337;p19"/>
          <p:cNvPicPr preferRelativeResize="0"/>
          <p:nvPr/>
        </p:nvPicPr>
        <p:blipFill>
          <a:blip r:embed="rId6">
            <a:alphaModFix/>
          </a:blip>
          <a:stretch>
            <a:fillRect/>
          </a:stretch>
        </p:blipFill>
        <p:spPr>
          <a:xfrm>
            <a:off x="277850" y="6359413"/>
            <a:ext cx="1085850" cy="39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103" name="Google Shape;103;p2"/>
          <p:cNvPicPr preferRelativeResize="0"/>
          <p:nvPr/>
        </p:nvPicPr>
        <p:blipFill rotWithShape="1">
          <a:blip r:embed="rId3">
            <a:alphaModFix/>
          </a:blip>
          <a:srcRect b="0" l="0" r="0" t="0"/>
          <a:stretch/>
        </p:blipFill>
        <p:spPr>
          <a:xfrm>
            <a:off x="0" y="-71437"/>
            <a:ext cx="9326561" cy="7056439"/>
          </a:xfrm>
          <a:prstGeom prst="rect">
            <a:avLst/>
          </a:prstGeom>
          <a:noFill/>
          <a:ln>
            <a:noFill/>
          </a:ln>
        </p:spPr>
      </p:pic>
      <p:sp>
        <p:nvSpPr>
          <p:cNvPr id="104" name="Google Shape;104;p2"/>
          <p:cNvSpPr txBox="1"/>
          <p:nvPr/>
        </p:nvSpPr>
        <p:spPr>
          <a:xfrm>
            <a:off x="-1331912" y="-184150"/>
            <a:ext cx="78867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106" name="Google Shape;106;p2"/>
          <p:cNvPicPr preferRelativeResize="0"/>
          <p:nvPr/>
        </p:nvPicPr>
        <p:blipFill rotWithShape="1">
          <a:blip r:embed="rId4">
            <a:alphaModFix/>
          </a:blip>
          <a:srcRect b="0" l="0" r="0" t="0"/>
          <a:stretch/>
        </p:blipFill>
        <p:spPr>
          <a:xfrm>
            <a:off x="7173912" y="157162"/>
            <a:ext cx="2000249" cy="1377950"/>
          </a:xfrm>
          <a:prstGeom prst="rect">
            <a:avLst/>
          </a:prstGeom>
          <a:noFill/>
          <a:ln>
            <a:noFill/>
          </a:ln>
        </p:spPr>
      </p:pic>
      <p:sp>
        <p:nvSpPr>
          <p:cNvPr id="107" name="Google Shape;107;p2"/>
          <p:cNvSpPr txBox="1"/>
          <p:nvPr>
            <p:ph idx="1" type="body"/>
          </p:nvPr>
        </p:nvSpPr>
        <p:spPr>
          <a:xfrm>
            <a:off x="457200" y="1600200"/>
            <a:ext cx="8229600" cy="4959600"/>
          </a:xfrm>
          <a:prstGeom prst="rect">
            <a:avLst/>
          </a:prstGeom>
          <a:noFill/>
          <a:ln>
            <a:noFill/>
          </a:ln>
        </p:spPr>
        <p:txBody>
          <a:bodyPr anchorCtr="0" anchor="t" bIns="45700" lIns="91425" spcFirstLastPara="1" rIns="91425" wrap="square" tIns="45700">
            <a:noAutofit/>
          </a:bodyPr>
          <a:lstStyle/>
          <a:p>
            <a:pPr indent="-406400" lvl="0" marL="457200" rtl="0" algn="l">
              <a:lnSpc>
                <a:spcPct val="150000"/>
              </a:lnSpc>
              <a:spcBef>
                <a:spcPts val="0"/>
              </a:spcBef>
              <a:spcAft>
                <a:spcPts val="0"/>
              </a:spcAft>
              <a:buClr>
                <a:srgbClr val="000000"/>
              </a:buClr>
              <a:buSzPts val="2800"/>
              <a:buAutoNum type="arabicPeriod"/>
            </a:pPr>
            <a:r>
              <a:rPr lang="fr-FR" sz="2400">
                <a:solidFill>
                  <a:srgbClr val="000000"/>
                </a:solidFill>
              </a:rPr>
              <a:t> Introduction</a:t>
            </a:r>
            <a:endParaRPr sz="2400">
              <a:solidFill>
                <a:srgbClr val="000000"/>
              </a:solidFill>
            </a:endParaRPr>
          </a:p>
          <a:p>
            <a:pPr indent="-406400" lvl="0" marL="457200" rtl="0" algn="l">
              <a:lnSpc>
                <a:spcPct val="150000"/>
              </a:lnSpc>
              <a:spcBef>
                <a:spcPts val="0"/>
              </a:spcBef>
              <a:spcAft>
                <a:spcPts val="0"/>
              </a:spcAft>
              <a:buClr>
                <a:srgbClr val="000000"/>
              </a:buClr>
              <a:buSzPts val="2800"/>
              <a:buAutoNum type="arabicPeriod"/>
            </a:pPr>
            <a:r>
              <a:rPr lang="fr-FR" sz="2400">
                <a:solidFill>
                  <a:srgbClr val="000000"/>
                </a:solidFill>
              </a:rPr>
              <a:t>Doctrine2</a:t>
            </a:r>
            <a:endParaRPr sz="2400">
              <a:solidFill>
                <a:srgbClr val="000000"/>
              </a:solidFill>
            </a:endParaRPr>
          </a:p>
          <a:p>
            <a:pPr indent="-406400" lvl="0" marL="457200" rtl="0" algn="l">
              <a:lnSpc>
                <a:spcPct val="150000"/>
              </a:lnSpc>
              <a:spcBef>
                <a:spcPts val="0"/>
              </a:spcBef>
              <a:spcAft>
                <a:spcPts val="0"/>
              </a:spcAft>
              <a:buClr>
                <a:srgbClr val="000000"/>
              </a:buClr>
              <a:buSzPts val="2800"/>
              <a:buAutoNum type="arabicPeriod"/>
            </a:pPr>
            <a:r>
              <a:rPr lang="fr-FR" sz="2400">
                <a:solidFill>
                  <a:srgbClr val="000000"/>
                </a:solidFill>
              </a:rPr>
              <a:t> Les entités</a:t>
            </a:r>
            <a:endParaRPr/>
          </a:p>
          <a:p>
            <a:pPr indent="-406400" lvl="0" marL="457200" rtl="0" algn="l">
              <a:lnSpc>
                <a:spcPct val="150000"/>
              </a:lnSpc>
              <a:spcBef>
                <a:spcPts val="0"/>
              </a:spcBef>
              <a:spcAft>
                <a:spcPts val="0"/>
              </a:spcAft>
              <a:buClr>
                <a:srgbClr val="000000"/>
              </a:buClr>
              <a:buSzPts val="2800"/>
              <a:buFont typeface="Arial"/>
              <a:buAutoNum type="arabicPeriod"/>
            </a:pPr>
            <a:r>
              <a:rPr lang="fr-FR" sz="2400">
                <a:solidFill>
                  <a:srgbClr val="000000"/>
                </a:solidFill>
              </a:rPr>
              <a:t> La Migration</a:t>
            </a:r>
            <a:endParaRPr/>
          </a:p>
          <a:p>
            <a:pPr indent="-406400" lvl="0" marL="457200" rtl="0" algn="l">
              <a:lnSpc>
                <a:spcPct val="150000"/>
              </a:lnSpc>
              <a:spcBef>
                <a:spcPts val="0"/>
              </a:spcBef>
              <a:spcAft>
                <a:spcPts val="0"/>
              </a:spcAft>
              <a:buClr>
                <a:srgbClr val="000000"/>
              </a:buClr>
              <a:buSzPts val="2800"/>
              <a:buFont typeface="Arial"/>
              <a:buAutoNum type="arabicPeriod"/>
            </a:pPr>
            <a:r>
              <a:rPr lang="fr-FR" sz="2400">
                <a:solidFill>
                  <a:srgbClr val="000000"/>
                </a:solidFill>
              </a:rPr>
              <a:t>Les formulaires</a:t>
            </a:r>
            <a:endParaRPr sz="2400">
              <a:solidFill>
                <a:srgbClr val="000000"/>
              </a:solidFill>
            </a:endParaRPr>
          </a:p>
          <a:p>
            <a:pPr indent="-406400" lvl="0" marL="457200" rtl="0" algn="l">
              <a:lnSpc>
                <a:spcPct val="150000"/>
              </a:lnSpc>
              <a:spcBef>
                <a:spcPts val="0"/>
              </a:spcBef>
              <a:spcAft>
                <a:spcPts val="0"/>
              </a:spcAft>
              <a:buClr>
                <a:srgbClr val="000000"/>
              </a:buClr>
              <a:buSzPts val="2800"/>
              <a:buAutoNum type="arabicPeriod"/>
            </a:pPr>
            <a:r>
              <a:rPr lang="fr-FR" sz="2400">
                <a:solidFill>
                  <a:srgbClr val="000000"/>
                </a:solidFill>
              </a:rPr>
              <a:t> Entity Manager: Manipuler les entités avec Doctrine2</a:t>
            </a:r>
            <a:endParaRPr sz="2400">
              <a:solidFill>
                <a:srgbClr val="000000"/>
              </a:solidFill>
            </a:endParaRPr>
          </a:p>
          <a:p>
            <a:pPr indent="-406400" lvl="0" marL="457200" marR="0" rtl="0" algn="l">
              <a:lnSpc>
                <a:spcPct val="150000"/>
              </a:lnSpc>
              <a:spcBef>
                <a:spcPts val="0"/>
              </a:spcBef>
              <a:spcAft>
                <a:spcPts val="0"/>
              </a:spcAft>
              <a:buClr>
                <a:srgbClr val="000000"/>
              </a:buClr>
              <a:buSzPts val="2800"/>
              <a:buAutoNum type="arabicPeriod"/>
            </a:pPr>
            <a:r>
              <a:rPr lang="fr-FR" sz="2400">
                <a:solidFill>
                  <a:srgbClr val="000000"/>
                </a:solidFill>
              </a:rPr>
              <a:t>Les relations entres entités avec Doctrine2</a:t>
            </a:r>
            <a:endParaRPr sz="2400">
              <a:solidFill>
                <a:srgbClr val="000000"/>
              </a:solidFill>
            </a:endParaRPr>
          </a:p>
        </p:txBody>
      </p:sp>
      <p:sp>
        <p:nvSpPr>
          <p:cNvPr id="108" name="Google Shape;108;p2"/>
          <p:cNvSpPr txBox="1"/>
          <p:nvPr/>
        </p:nvSpPr>
        <p:spPr>
          <a:xfrm>
            <a:off x="735012" y="-10001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fr-FR" sz="4400" u="none" cap="none" strike="noStrike">
                <a:solidFill>
                  <a:schemeClr val="dk1"/>
                </a:solidFill>
                <a:latin typeface="Calibri"/>
                <a:ea typeface="Calibri"/>
                <a:cs typeface="Calibri"/>
                <a:sym typeface="Calibri"/>
              </a:rPr>
              <a:t>Plan</a:t>
            </a:r>
            <a:r>
              <a:rPr b="0" i="0" lang="fr-FR" sz="4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09" name="Google Shape;109;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pic>
        <p:nvPicPr>
          <p:cNvPr id="110" name="Google Shape;110;p2"/>
          <p:cNvPicPr preferRelativeResize="0"/>
          <p:nvPr/>
        </p:nvPicPr>
        <p:blipFill>
          <a:blip r:embed="rId5">
            <a:alphaModFix/>
          </a:blip>
          <a:stretch>
            <a:fillRect/>
          </a:stretch>
        </p:blipFill>
        <p:spPr>
          <a:xfrm>
            <a:off x="525725" y="6169263"/>
            <a:ext cx="1085850" cy="390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43" name="Google Shape;343;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44" name="Google Shape;344;p20"/>
          <p:cNvPicPr preferRelativeResize="0"/>
          <p:nvPr/>
        </p:nvPicPr>
        <p:blipFill rotWithShape="1">
          <a:blip r:embed="rId3">
            <a:alphaModFix/>
          </a:blip>
          <a:srcRect b="0" l="0" r="0" t="0"/>
          <a:stretch/>
        </p:blipFill>
        <p:spPr>
          <a:xfrm>
            <a:off x="-160337" y="0"/>
            <a:ext cx="9328150" cy="7056437"/>
          </a:xfrm>
          <a:prstGeom prst="rect">
            <a:avLst/>
          </a:prstGeom>
          <a:noFill/>
          <a:ln>
            <a:noFill/>
          </a:ln>
        </p:spPr>
      </p:pic>
      <p:pic>
        <p:nvPicPr>
          <p:cNvPr descr="D:\esprit 2014\ESPRIT 2014\charte essprit 2014\render\support final\triangle.png" id="345" name="Google Shape;345;p20"/>
          <p:cNvPicPr preferRelativeResize="0"/>
          <p:nvPr/>
        </p:nvPicPr>
        <p:blipFill rotWithShape="1">
          <a:blip r:embed="rId4">
            <a:alphaModFix/>
          </a:blip>
          <a:srcRect b="0" l="0" r="0" t="0"/>
          <a:stretch/>
        </p:blipFill>
        <p:spPr>
          <a:xfrm>
            <a:off x="7143750" y="0"/>
            <a:ext cx="2000250" cy="1376362"/>
          </a:xfrm>
          <a:prstGeom prst="rect">
            <a:avLst/>
          </a:prstGeom>
          <a:noFill/>
          <a:ln>
            <a:noFill/>
          </a:ln>
        </p:spPr>
      </p:pic>
      <p:sp>
        <p:nvSpPr>
          <p:cNvPr id="346" name="Google Shape;346;p20"/>
          <p:cNvSpPr/>
          <p:nvPr/>
        </p:nvSpPr>
        <p:spPr>
          <a:xfrm>
            <a:off x="233915" y="2043195"/>
            <a:ext cx="8910085" cy="156966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0"/>
          <p:cNvSpPr/>
          <p:nvPr/>
        </p:nvSpPr>
        <p:spPr>
          <a:xfrm>
            <a:off x="-1" y="1275067"/>
            <a:ext cx="9001125" cy="5081258"/>
          </a:xfrm>
          <a:prstGeom prst="rect">
            <a:avLst/>
          </a:prstGeom>
          <a:noFill/>
          <a:ln>
            <a:noFill/>
          </a:ln>
        </p:spPr>
        <p:txBody>
          <a:bodyPr anchorCtr="0" anchor="t" bIns="45700" lIns="91425" spcFirstLastPara="1" rIns="91425" wrap="square" tIns="45700">
            <a:noAutofit/>
          </a:bodyPr>
          <a:lstStyle/>
          <a:p>
            <a:pPr indent="0" lvl="0" marL="101600" marR="0" rtl="0" algn="l">
              <a:lnSpc>
                <a:spcPct val="150000"/>
              </a:lnSpc>
              <a:spcBef>
                <a:spcPts val="0"/>
              </a:spcBef>
              <a:spcAft>
                <a:spcPts val="0"/>
              </a:spcAft>
              <a:buClr>
                <a:srgbClr val="000000"/>
              </a:buClr>
              <a:buSzPts val="2000"/>
              <a:buFont typeface="Arial"/>
              <a:buNone/>
            </a:pPr>
            <a:r>
              <a:rPr b="0" i="0" lang="fr-FR" sz="2000" u="none" cap="none" strike="noStrike">
                <a:solidFill>
                  <a:srgbClr val="000000"/>
                </a:solidFill>
                <a:latin typeface="Arial"/>
                <a:ea typeface="Arial"/>
                <a:cs typeface="Arial"/>
                <a:sym typeface="Arial"/>
              </a:rPr>
              <a:t>Il existe 2 façons pour récupérer le repository </a:t>
            </a:r>
            <a:endParaRPr b="0" i="0" sz="2000" u="none" cap="none" strike="noStrike">
              <a:solidFill>
                <a:srgbClr val="000000"/>
              </a:solidFill>
              <a:latin typeface="Arial"/>
              <a:ea typeface="Arial"/>
              <a:cs typeface="Arial"/>
              <a:sym typeface="Arial"/>
            </a:endParaRPr>
          </a:p>
          <a:p>
            <a:pPr indent="0" lvl="0" marL="101600" marR="0" rtl="0" algn="l">
              <a:lnSpc>
                <a:spcPct val="150000"/>
              </a:lnSpc>
              <a:spcBef>
                <a:spcPts val="0"/>
              </a:spcBef>
              <a:spcAft>
                <a:spcPts val="0"/>
              </a:spcAft>
              <a:buClr>
                <a:srgbClr val="000000"/>
              </a:buClr>
              <a:buSzPts val="2000"/>
              <a:buFont typeface="Arial"/>
              <a:buNone/>
            </a:pPr>
            <a:r>
              <a:rPr b="0" i="0" lang="fr-FR" sz="2000" u="none" cap="none" strike="noStrike">
                <a:solidFill>
                  <a:schemeClr val="dk1"/>
                </a:solidFill>
                <a:latin typeface="Arial"/>
                <a:ea typeface="Arial"/>
                <a:cs typeface="Arial"/>
                <a:sym typeface="Arial"/>
              </a:rPr>
              <a:t>Les repositories héritent de la classe </a:t>
            </a:r>
            <a:r>
              <a:rPr b="1" i="0" lang="fr-FR" sz="2000" u="none" cap="none" strike="noStrike">
                <a:solidFill>
                  <a:srgbClr val="000000"/>
                </a:solidFill>
                <a:latin typeface="Arial"/>
                <a:ea typeface="Arial"/>
                <a:cs typeface="Arial"/>
                <a:sym typeface="Arial"/>
              </a:rPr>
              <a:t>Doctrine\ORM\EntityRepository</a:t>
            </a:r>
            <a:r>
              <a:rPr b="1" i="0" lang="fr-FR" sz="20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101600" marR="0" rtl="0" algn="l">
              <a:lnSpc>
                <a:spcPct val="150000"/>
              </a:lnSpc>
              <a:spcBef>
                <a:spcPts val="0"/>
              </a:spcBef>
              <a:spcAft>
                <a:spcPts val="0"/>
              </a:spcAft>
              <a:buClr>
                <a:srgbClr val="000000"/>
              </a:buClr>
              <a:buSzPts val="2000"/>
              <a:buFont typeface="Arial"/>
              <a:buNone/>
            </a:pPr>
            <a:r>
              <a:rPr b="1" i="0" lang="fr-FR" sz="2000" u="none" cap="none" strike="noStrike">
                <a:solidFill>
                  <a:srgbClr val="000000"/>
                </a:solidFill>
                <a:latin typeface="Arial"/>
                <a:ea typeface="Arial"/>
                <a:cs typeface="Arial"/>
                <a:sym typeface="Arial"/>
              </a:rPr>
              <a:t>$repository=$this-&gt;getDoctrine</a:t>
            </a:r>
            <a:r>
              <a:rPr b="0" i="0" lang="fr-FR" sz="2000" u="none" cap="none" strike="noStrike">
                <a:solidFill>
                  <a:srgbClr val="000000"/>
                </a:solidFill>
                <a:latin typeface="Arial"/>
                <a:ea typeface="Arial"/>
                <a:cs typeface="Arial"/>
                <a:sym typeface="Arial"/>
              </a:rPr>
              <a:t>()-&gt;</a:t>
            </a:r>
            <a:r>
              <a:rPr b="1" i="0" lang="fr-FR" sz="2000" u="none" cap="none" strike="noStrike">
                <a:solidFill>
                  <a:srgbClr val="000000"/>
                </a:solidFill>
                <a:latin typeface="Arial"/>
                <a:ea typeface="Arial"/>
                <a:cs typeface="Arial"/>
                <a:sym typeface="Arial"/>
              </a:rPr>
              <a:t>getRepository(NomClasse</a:t>
            </a:r>
            <a:r>
              <a:rPr b="0" i="0" lang="fr-FR" sz="2000" u="none" cap="none" strike="noStrike">
                <a:solidFill>
                  <a:srgbClr val="000000"/>
                </a:solidFill>
                <a:latin typeface="Arial"/>
                <a:ea typeface="Arial"/>
                <a:cs typeface="Arial"/>
                <a:sym typeface="Arial"/>
              </a:rPr>
              <a:t>::class);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fr-FR" sz="2000" u="sng" cap="none" strike="noStrike">
                <a:solidFill>
                  <a:schemeClr val="dk1"/>
                </a:solidFill>
                <a:latin typeface="Arial"/>
                <a:ea typeface="Arial"/>
                <a:cs typeface="Arial"/>
                <a:sym typeface="Arial"/>
              </a:rPr>
              <a:t>En utilisatant l'injection de dépendance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1" i="0" lang="fr-FR" sz="2000" u="none" cap="none" strike="noStrike">
                <a:solidFill>
                  <a:srgbClr val="000000"/>
                </a:solidFill>
                <a:latin typeface="Arial"/>
                <a:ea typeface="Arial"/>
                <a:cs typeface="Arial"/>
                <a:sym typeface="Arial"/>
              </a:rPr>
              <a:t> public function </a:t>
            </a:r>
            <a:r>
              <a:rPr b="0" i="0" lang="fr-FR" sz="2000" u="none" cap="none" strike="noStrike">
                <a:solidFill>
                  <a:srgbClr val="000000"/>
                </a:solidFill>
                <a:latin typeface="Arial"/>
                <a:ea typeface="Arial"/>
                <a:cs typeface="Arial"/>
                <a:sym typeface="Arial"/>
              </a:rPr>
              <a:t>listStudent(</a:t>
            </a:r>
            <a:r>
              <a:rPr b="1" i="0" lang="fr-FR" sz="2000" u="none" cap="none" strike="noStrike">
                <a:solidFill>
                  <a:srgbClr val="000000"/>
                </a:solidFill>
                <a:latin typeface="Arial"/>
                <a:ea typeface="Arial"/>
                <a:cs typeface="Arial"/>
                <a:sym typeface="Arial"/>
              </a:rPr>
              <a:t>StudentRepository</a:t>
            </a:r>
            <a:r>
              <a:rPr b="0" i="0" lang="fr-FR" sz="2000" u="none" cap="none" strike="noStrike">
                <a:solidFill>
                  <a:srgbClr val="000000"/>
                </a:solidFill>
                <a:latin typeface="Arial"/>
                <a:ea typeface="Arial"/>
                <a:cs typeface="Arial"/>
                <a:sym typeface="Arial"/>
              </a:rPr>
              <a:t> </a:t>
            </a:r>
            <a:r>
              <a:rPr b="1" i="0" lang="fr-FR" sz="2000" u="none" cap="none" strike="noStrike">
                <a:solidFill>
                  <a:srgbClr val="000000"/>
                </a:solidFill>
                <a:latin typeface="Arial"/>
                <a:ea typeface="Arial"/>
                <a:cs typeface="Arial"/>
                <a:sym typeface="Arial"/>
              </a:rPr>
              <a:t>$repository</a:t>
            </a:r>
            <a:r>
              <a:rPr b="0" i="0" lang="fr-FR" sz="2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fr-FR" sz="2000" u="none" cap="none" strike="noStrike">
                <a:solidFill>
                  <a:srgbClr val="000000"/>
                </a:solidFill>
                <a:latin typeface="Arial"/>
                <a:ea typeface="Arial"/>
                <a:cs typeface="Arial"/>
                <a:sym typeface="Arial"/>
              </a:rPr>
              <a:t>Il existe 3 façons pour récupérer les </a:t>
            </a:r>
            <a:r>
              <a:rPr b="0" i="1" lang="fr-FR" sz="2000" u="none" cap="none" strike="noStrike">
                <a:solidFill>
                  <a:srgbClr val="000000"/>
                </a:solidFill>
                <a:latin typeface="Arial"/>
                <a:ea typeface="Arial"/>
                <a:cs typeface="Arial"/>
                <a:sym typeface="Arial"/>
              </a:rPr>
              <a:t>objets</a:t>
            </a:r>
            <a:r>
              <a:rPr b="0" i="0" lang="fr-F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2400"/>
              <a:buFont typeface="Arial"/>
              <a:buChar char="•"/>
            </a:pPr>
            <a:r>
              <a:rPr b="0" i="0" lang="fr-FR" sz="2000" u="sng" cap="none" strike="noStrike">
                <a:solidFill>
                  <a:srgbClr val="000000"/>
                </a:solidFill>
                <a:latin typeface="Arial"/>
                <a:ea typeface="Arial"/>
                <a:cs typeface="Arial"/>
                <a:sym typeface="Arial"/>
              </a:rPr>
              <a:t>les méthodes de récupération de base</a:t>
            </a:r>
            <a:r>
              <a:rPr b="0" i="0" lang="fr-FR" sz="2000" u="none" cap="none" strike="noStrike">
                <a:solidFill>
                  <a:srgbClr val="000000"/>
                </a:solidFill>
                <a:latin typeface="Arial"/>
                <a:ea typeface="Arial"/>
                <a:cs typeface="Arial"/>
                <a:sym typeface="Arial"/>
              </a:rPr>
              <a:t>: findAll(),findBy(),find($id)</a:t>
            </a:r>
            <a:endParaRPr b="0" i="0" sz="20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2400"/>
              <a:buFont typeface="Arial"/>
              <a:buChar char="•"/>
            </a:pPr>
            <a:r>
              <a:rPr b="0" i="0" lang="fr-FR" sz="2000" u="sng" cap="none" strike="noStrike">
                <a:solidFill>
                  <a:srgbClr val="000000"/>
                </a:solidFill>
                <a:latin typeface="Arial"/>
                <a:ea typeface="Arial"/>
                <a:cs typeface="Arial"/>
                <a:sym typeface="Arial"/>
              </a:rPr>
              <a:t>les méthodes magiques</a:t>
            </a:r>
            <a:r>
              <a:rPr b="0" i="0" lang="fr-FR" sz="2000" u="none" cap="none" strike="noStrike">
                <a:solidFill>
                  <a:srgbClr val="000000"/>
                </a:solidFill>
                <a:latin typeface="Arial"/>
                <a:ea typeface="Arial"/>
                <a:cs typeface="Arial"/>
                <a:sym typeface="Arial"/>
              </a:rPr>
              <a:t> findByX(), findOneByX()</a:t>
            </a:r>
            <a:endParaRPr b="0" i="0" sz="20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2400"/>
              <a:buFont typeface="Arial"/>
              <a:buChar char="•"/>
            </a:pPr>
            <a:r>
              <a:rPr b="0" i="0" lang="fr-FR" sz="2000" u="sng" cap="none" strike="noStrike">
                <a:solidFill>
                  <a:srgbClr val="000000"/>
                </a:solidFill>
                <a:latin typeface="Arial"/>
                <a:ea typeface="Arial"/>
                <a:cs typeface="Arial"/>
                <a:sym typeface="Arial"/>
              </a:rPr>
              <a:t>les méthodes de récupération personnalisées</a:t>
            </a:r>
            <a:r>
              <a:rPr b="0" i="0" lang="fr-FR" sz="2000" u="none" cap="none" strike="noStrike">
                <a:solidFill>
                  <a:srgbClr val="000000"/>
                </a:solidFill>
                <a:latin typeface="Arial"/>
                <a:ea typeface="Arial"/>
                <a:cs typeface="Arial"/>
                <a:sym typeface="Arial"/>
              </a:rPr>
              <a:t>: DQL/QueryBuilder</a:t>
            </a:r>
            <a:endParaRPr b="0" i="0" sz="2000" u="none" cap="none" strike="noStrike">
              <a:solidFill>
                <a:srgbClr val="000000"/>
              </a:solidFill>
              <a:latin typeface="Arial"/>
              <a:ea typeface="Arial"/>
              <a:cs typeface="Arial"/>
              <a:sym typeface="Arial"/>
            </a:endParaRPr>
          </a:p>
        </p:txBody>
      </p:sp>
      <p:sp>
        <p:nvSpPr>
          <p:cNvPr id="348" name="Google Shape;348;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349" name="Google Shape;349;p20"/>
          <p:cNvSpPr txBox="1"/>
          <p:nvPr/>
        </p:nvSpPr>
        <p:spPr>
          <a:xfrm>
            <a:off x="347325" y="224072"/>
            <a:ext cx="8229600" cy="1015202"/>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rgbClr val="000000"/>
              </a:buClr>
              <a:buSzPts val="4400"/>
              <a:buFont typeface="Arial"/>
              <a:buNone/>
            </a:pPr>
            <a:r>
              <a:rPr b="0" i="0" lang="fr-FR" sz="4400" u="none" cap="none" strike="noStrike">
                <a:solidFill>
                  <a:srgbClr val="000000"/>
                </a:solidFill>
                <a:latin typeface="Arial"/>
                <a:ea typeface="Arial"/>
                <a:cs typeface="Arial"/>
                <a:sym typeface="Arial"/>
              </a:rPr>
              <a:t>Le Repository</a:t>
            </a:r>
            <a:endParaRPr b="1" i="0" sz="4400" u="none" cap="none" strike="noStrike">
              <a:solidFill>
                <a:schemeClr val="dk1"/>
              </a:solidFill>
              <a:latin typeface="Calibri"/>
              <a:ea typeface="Calibri"/>
              <a:cs typeface="Calibri"/>
              <a:sym typeface="Calibri"/>
            </a:endParaRPr>
          </a:p>
        </p:txBody>
      </p:sp>
      <p:pic>
        <p:nvPicPr>
          <p:cNvPr id="350" name="Google Shape;350;p20"/>
          <p:cNvPicPr preferRelativeResize="0"/>
          <p:nvPr/>
        </p:nvPicPr>
        <p:blipFill>
          <a:blip r:embed="rId5">
            <a:alphaModFix/>
          </a:blip>
          <a:stretch>
            <a:fillRect/>
          </a:stretch>
        </p:blipFill>
        <p:spPr>
          <a:xfrm>
            <a:off x="0" y="6555338"/>
            <a:ext cx="1085850" cy="390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1"/>
          <p:cNvSpPr txBox="1"/>
          <p:nvPr>
            <p:ph idx="1" type="body"/>
          </p:nvPr>
        </p:nvSpPr>
        <p:spPr>
          <a:xfrm>
            <a:off x="485775"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56" name="Google Shape;356;p2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57" name="Google Shape;357;p21"/>
          <p:cNvPicPr preferRelativeResize="0"/>
          <p:nvPr/>
        </p:nvPicPr>
        <p:blipFill rotWithShape="1">
          <a:blip r:embed="rId3">
            <a:alphaModFix/>
          </a:blip>
          <a:srcRect b="0" l="0" r="0" t="0"/>
          <a:stretch/>
        </p:blipFill>
        <p:spPr>
          <a:xfrm>
            <a:off x="-16620" y="0"/>
            <a:ext cx="9328150" cy="7056439"/>
          </a:xfrm>
          <a:prstGeom prst="rect">
            <a:avLst/>
          </a:prstGeom>
          <a:noFill/>
          <a:ln>
            <a:noFill/>
          </a:ln>
        </p:spPr>
      </p:pic>
      <p:pic>
        <p:nvPicPr>
          <p:cNvPr descr="D:\esprit 2014\ESPRIT 2014\charte essprit 2014\render\support final\triangle.png" id="358" name="Google Shape;358;p21"/>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59" name="Google Shape;359;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360" name="Google Shape;360;p21"/>
          <p:cNvSpPr/>
          <p:nvPr/>
        </p:nvSpPr>
        <p:spPr>
          <a:xfrm>
            <a:off x="28575" y="1445094"/>
            <a:ext cx="9144000" cy="4736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300"/>
              <a:buFont typeface="Arial"/>
              <a:buNone/>
            </a:pPr>
            <a:r>
              <a:t/>
            </a:r>
            <a:endParaRPr b="0" i="0" sz="2300" u="none" cap="none" strike="noStrike">
              <a:solidFill>
                <a:srgbClr val="000000"/>
              </a:solidFill>
              <a:latin typeface="Calibri"/>
              <a:ea typeface="Calibri"/>
              <a:cs typeface="Calibri"/>
              <a:sym typeface="Calibri"/>
            </a:endParaRPr>
          </a:p>
        </p:txBody>
      </p:sp>
      <p:graphicFrame>
        <p:nvGraphicFramePr>
          <p:cNvPr id="361" name="Google Shape;361;p21"/>
          <p:cNvGraphicFramePr/>
          <p:nvPr/>
        </p:nvGraphicFramePr>
        <p:xfrm>
          <a:off x="485775" y="2677348"/>
          <a:ext cx="3000000" cy="3000000"/>
        </p:xfrm>
        <a:graphic>
          <a:graphicData uri="http://schemas.openxmlformats.org/drawingml/2006/table">
            <a:tbl>
              <a:tblPr>
                <a:noFill/>
                <a:tableStyleId>{94640AD4-07D9-45D3-BE87-B562E5464305}</a:tableStyleId>
              </a:tblPr>
              <a:tblGrid>
                <a:gridCol w="1745950"/>
                <a:gridCol w="5914750"/>
              </a:tblGrid>
              <a:tr h="393400">
                <a:tc>
                  <a:txBody>
                    <a:bodyPr/>
                    <a:lstStyle/>
                    <a:p>
                      <a:pPr indent="0" lvl="0" marL="0" marR="0" rtl="0" algn="ctr">
                        <a:lnSpc>
                          <a:spcPct val="100000"/>
                        </a:lnSpc>
                        <a:spcBef>
                          <a:spcPts val="0"/>
                        </a:spcBef>
                        <a:spcAft>
                          <a:spcPts val="0"/>
                        </a:spcAft>
                        <a:buClr>
                          <a:srgbClr val="000000"/>
                        </a:buClr>
                        <a:buSzPts val="1400"/>
                        <a:buFont typeface="Arial"/>
                        <a:buNone/>
                      </a:pPr>
                      <a:r>
                        <a:rPr lang="fr-FR" sz="2000" u="none" cap="none" strike="noStrike"/>
                        <a:t>Méthode</a:t>
                      </a:r>
                      <a:r>
                        <a:rPr lang="fr-FR" sz="1400" u="none" cap="none" strike="noStrike"/>
                        <a:t> </a:t>
                      </a:r>
                      <a:endParaRPr sz="1400" u="none" cap="none" strike="noStrike"/>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fr-FR" sz="2000" u="none" cap="none" strike="noStrike"/>
                        <a:t>Description</a:t>
                      </a:r>
                      <a:endParaRPr sz="2000" u="none" cap="none" strike="noStrike"/>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393400">
                <a:tc>
                  <a:txBody>
                    <a:bodyPr/>
                    <a:lstStyle/>
                    <a:p>
                      <a:pPr indent="0" lvl="0" marL="0" marR="0" rtl="0" algn="l">
                        <a:lnSpc>
                          <a:spcPct val="100000"/>
                        </a:lnSpc>
                        <a:spcBef>
                          <a:spcPts val="0"/>
                        </a:spcBef>
                        <a:spcAft>
                          <a:spcPts val="0"/>
                        </a:spcAft>
                        <a:buClr>
                          <a:srgbClr val="000000"/>
                        </a:buClr>
                        <a:buSzPts val="1400"/>
                        <a:buFont typeface="Arial"/>
                        <a:buNone/>
                      </a:pPr>
                      <a:r>
                        <a:rPr b="1" lang="fr-FR" sz="2000" u="none" cap="none" strike="noStrike"/>
                        <a:t>find($id)</a:t>
                      </a:r>
                      <a:endParaRPr b="1" sz="2000" u="none" cap="none" strike="noStrike"/>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rPr lang="fr-FR" sz="2000" u="none" cap="none" strike="noStrike"/>
                        <a:t>Trouver un objet à partir son </a:t>
                      </a:r>
                      <a:r>
                        <a:rPr b="1" i="1" lang="fr-FR" sz="2000" u="none" cap="none" strike="noStrike"/>
                        <a:t>id</a:t>
                      </a:r>
                      <a:endParaRPr b="1" i="1" sz="2000" u="none" cap="none" strike="noStrike"/>
                    </a:p>
                  </a:txBody>
                  <a:tcPr marT="45725" marB="45725" marR="91450" marL="91450">
                    <a:lnR cap="flat" cmpd="sng" w="12700">
                      <a:solidFill>
                        <a:schemeClr val="dk1"/>
                      </a:solidFill>
                      <a:prstDash val="solid"/>
                      <a:round/>
                      <a:headEnd len="sm" w="sm" type="none"/>
                      <a:tailEnd len="sm" w="sm" type="none"/>
                    </a:lnR>
                  </a:tcPr>
                </a:tc>
              </a:tr>
              <a:tr h="393400">
                <a:tc>
                  <a:txBody>
                    <a:bodyPr/>
                    <a:lstStyle/>
                    <a:p>
                      <a:pPr indent="0" lvl="0" marL="0" marR="0" rtl="0" algn="l">
                        <a:lnSpc>
                          <a:spcPct val="100000"/>
                        </a:lnSpc>
                        <a:spcBef>
                          <a:spcPts val="0"/>
                        </a:spcBef>
                        <a:spcAft>
                          <a:spcPts val="0"/>
                        </a:spcAft>
                        <a:buClr>
                          <a:srgbClr val="000000"/>
                        </a:buClr>
                        <a:buSzPts val="1400"/>
                        <a:buFont typeface="Arial"/>
                        <a:buNone/>
                      </a:pPr>
                      <a:r>
                        <a:rPr b="1" lang="fr-FR" sz="2000" u="none" cap="none" strike="noStrike"/>
                        <a:t>findAll()</a:t>
                      </a:r>
                      <a:endParaRPr b="1" sz="2000" u="none" cap="none" strike="noStrike"/>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rPr lang="fr-FR" sz="2000" u="none" cap="none" strike="noStrike"/>
                        <a:t>Trouver tous les objets</a:t>
                      </a:r>
                      <a:endParaRPr sz="2000" u="none" cap="none" strike="noStrike"/>
                    </a:p>
                  </a:txBody>
                  <a:tcPr marT="45725" marB="45725" marR="91450" marL="91450">
                    <a:lnR cap="flat" cmpd="sng" w="12700">
                      <a:solidFill>
                        <a:schemeClr val="dk1"/>
                      </a:solidFill>
                      <a:prstDash val="solid"/>
                      <a:round/>
                      <a:headEnd len="sm" w="sm" type="none"/>
                      <a:tailEnd len="sm" w="sm" type="none"/>
                    </a:lnR>
                  </a:tcPr>
                </a:tc>
              </a:tr>
              <a:tr h="668775">
                <a:tc>
                  <a:txBody>
                    <a:bodyPr/>
                    <a:lstStyle/>
                    <a:p>
                      <a:pPr indent="0" lvl="0" marL="0" marR="0" rtl="0" algn="l">
                        <a:lnSpc>
                          <a:spcPct val="100000"/>
                        </a:lnSpc>
                        <a:spcBef>
                          <a:spcPts val="0"/>
                        </a:spcBef>
                        <a:spcAft>
                          <a:spcPts val="0"/>
                        </a:spcAft>
                        <a:buClr>
                          <a:srgbClr val="000000"/>
                        </a:buClr>
                        <a:buSzPts val="1400"/>
                        <a:buFont typeface="Arial"/>
                        <a:buNone/>
                      </a:pPr>
                      <a:r>
                        <a:rPr b="1" lang="fr-FR" sz="2000" u="none" cap="none" strike="noStrike"/>
                        <a:t>findBy()</a:t>
                      </a:r>
                      <a:endParaRPr b="1" sz="2000" u="none" cap="none" strike="noStrike"/>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rPr lang="fr-FR" sz="2000" u="none" cap="none" strike="noStrike"/>
                        <a:t>Trouver plusieurs objets à partir d’un ou plusieurs d’attributs</a:t>
                      </a:r>
                      <a:endParaRPr sz="2000" u="none" cap="none" strike="noStrike"/>
                    </a:p>
                  </a:txBody>
                  <a:tcPr marT="45725" marB="45725" marR="91450" marL="91450">
                    <a:lnR cap="flat" cmpd="sng" w="12700">
                      <a:solidFill>
                        <a:schemeClr val="dk1"/>
                      </a:solidFill>
                      <a:prstDash val="solid"/>
                      <a:round/>
                      <a:headEnd len="sm" w="sm" type="none"/>
                      <a:tailEnd len="sm" w="sm" type="none"/>
                    </a:lnR>
                  </a:tcPr>
                </a:tc>
              </a:tr>
              <a:tr h="498075">
                <a:tc>
                  <a:txBody>
                    <a:bodyPr/>
                    <a:lstStyle/>
                    <a:p>
                      <a:pPr indent="0" lvl="0" marL="0" marR="0" rtl="0" algn="l">
                        <a:lnSpc>
                          <a:spcPct val="100000"/>
                        </a:lnSpc>
                        <a:spcBef>
                          <a:spcPts val="0"/>
                        </a:spcBef>
                        <a:spcAft>
                          <a:spcPts val="0"/>
                        </a:spcAft>
                        <a:buClr>
                          <a:srgbClr val="000000"/>
                        </a:buClr>
                        <a:buSzPts val="1400"/>
                        <a:buFont typeface="Arial"/>
                        <a:buNone/>
                      </a:pPr>
                      <a:r>
                        <a:rPr b="1" lang="fr-FR" sz="2000" u="none" cap="none" strike="noStrike"/>
                        <a:t>findOneBy()</a:t>
                      </a:r>
                      <a:endParaRPr b="1" sz="2000" u="none" cap="none" strike="noStrike"/>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fr-FR" sz="2000" u="none" cap="none" strike="noStrike"/>
                        <a:t>même principe que findBy mais </a:t>
                      </a:r>
                      <a:r>
                        <a:rPr lang="fr-FR" sz="2000" u="none" cap="none" strike="noStrike">
                          <a:solidFill>
                            <a:schemeClr val="dk1"/>
                          </a:solidFill>
                        </a:rPr>
                        <a:t>elle retourne un seul objet</a:t>
                      </a:r>
                      <a:endParaRPr sz="2000" u="none" cap="none" strike="noStrike">
                        <a:solidFill>
                          <a:schemeClr val="dk1"/>
                        </a:solidFill>
                      </a:endParaRPr>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sp>
        <p:nvSpPr>
          <p:cNvPr id="362" name="Google Shape;362;p21"/>
          <p:cNvSpPr txBox="1"/>
          <p:nvPr/>
        </p:nvSpPr>
        <p:spPr>
          <a:xfrm>
            <a:off x="347325" y="224072"/>
            <a:ext cx="8229600" cy="1015202"/>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rgbClr val="000000"/>
              </a:buClr>
              <a:buSzPts val="4400"/>
              <a:buFont typeface="Arial"/>
              <a:buNone/>
            </a:pPr>
            <a:r>
              <a:rPr b="1" i="0" lang="fr-FR" sz="4400" u="none" cap="none" strike="noStrike">
                <a:solidFill>
                  <a:srgbClr val="000000"/>
                </a:solidFill>
                <a:latin typeface="Arial"/>
                <a:ea typeface="Arial"/>
                <a:cs typeface="Arial"/>
                <a:sym typeface="Arial"/>
              </a:rPr>
              <a:t>Les méthodes de récupération de base</a:t>
            </a:r>
            <a:endParaRPr b="1" i="0" sz="4400" u="none" cap="none" strike="noStrike">
              <a:solidFill>
                <a:schemeClr val="dk1"/>
              </a:solidFill>
              <a:latin typeface="Calibri"/>
              <a:ea typeface="Calibri"/>
              <a:cs typeface="Calibri"/>
              <a:sym typeface="Calibri"/>
            </a:endParaRPr>
          </a:p>
        </p:txBody>
      </p:sp>
      <p:pic>
        <p:nvPicPr>
          <p:cNvPr id="363" name="Google Shape;363;p21"/>
          <p:cNvPicPr preferRelativeResize="0"/>
          <p:nvPr/>
        </p:nvPicPr>
        <p:blipFill>
          <a:blip r:embed="rId5">
            <a:alphaModFix/>
          </a:blip>
          <a:stretch>
            <a:fillRect/>
          </a:stretch>
        </p:blipFill>
        <p:spPr>
          <a:xfrm>
            <a:off x="228250" y="6387613"/>
            <a:ext cx="1085850" cy="390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69" name="Google Shape;369;p2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70" name="Google Shape;370;p22"/>
          <p:cNvPicPr preferRelativeResize="0"/>
          <p:nvPr/>
        </p:nvPicPr>
        <p:blipFill rotWithShape="1">
          <a:blip r:embed="rId3">
            <a:alphaModFix/>
          </a:blip>
          <a:srcRect b="0" l="0" r="0" t="0"/>
          <a:stretch/>
        </p:blipFill>
        <p:spPr>
          <a:xfrm>
            <a:off x="0" y="0"/>
            <a:ext cx="9328150" cy="7056439"/>
          </a:xfrm>
          <a:prstGeom prst="rect">
            <a:avLst/>
          </a:prstGeom>
          <a:noFill/>
          <a:ln>
            <a:noFill/>
          </a:ln>
        </p:spPr>
      </p:pic>
      <p:pic>
        <p:nvPicPr>
          <p:cNvPr descr="D:\esprit 2014\ESPRIT 2014\charte essprit 2014\render\support final\triangle.png" id="371" name="Google Shape;371;p22"/>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72" name="Google Shape;372;p22"/>
          <p:cNvSpPr/>
          <p:nvPr/>
        </p:nvSpPr>
        <p:spPr>
          <a:xfrm>
            <a:off x="74428" y="2100499"/>
            <a:ext cx="8574622" cy="12444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rgbClr val="000000"/>
              </a:buClr>
              <a:buSzPts val="2400"/>
              <a:buFont typeface="Calibri"/>
              <a:buChar char="❏"/>
            </a:pPr>
            <a:r>
              <a:rPr b="1" i="0" lang="fr-FR" sz="2400" u="none" cap="none" strike="noStrike">
                <a:solidFill>
                  <a:schemeClr val="dk1"/>
                </a:solidFill>
                <a:latin typeface="Calibri"/>
                <a:ea typeface="Calibri"/>
                <a:cs typeface="Calibri"/>
                <a:sym typeface="Calibri"/>
              </a:rPr>
              <a:t>Rôle :</a:t>
            </a:r>
            <a:r>
              <a:rPr b="0" i="0" lang="fr-FR" sz="2400" u="none" cap="none" strike="noStrike">
                <a:solidFill>
                  <a:schemeClr val="dk1"/>
                </a:solidFill>
                <a:latin typeface="Calibri"/>
                <a:ea typeface="Calibri"/>
                <a:cs typeface="Calibri"/>
                <a:sym typeface="Calibri"/>
              </a:rPr>
              <a:t> </a:t>
            </a:r>
            <a:r>
              <a:rPr b="0" i="0" lang="fr-FR" sz="2000" u="none" cap="none" strike="noStrike">
                <a:solidFill>
                  <a:srgbClr val="000000"/>
                </a:solidFill>
                <a:latin typeface="Arial"/>
                <a:ea typeface="Arial"/>
                <a:cs typeface="Arial"/>
                <a:sym typeface="Arial"/>
              </a:rPr>
              <a:t>retourne toutes les objets ou les enregistrement contenue dans la base de données. Le format de retour est un tableau PHP normal (un array).</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1" i="0" lang="fr-FR" sz="2400" u="none" cap="none" strike="noStrike">
                <a:solidFill>
                  <a:srgbClr val="000000"/>
                </a:solidFill>
                <a:latin typeface="Calibri"/>
                <a:ea typeface="Calibri"/>
                <a:cs typeface="Calibri"/>
                <a:sym typeface="Calibri"/>
              </a:rPr>
              <a:t>Exemple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73" name="Google Shape;373;p22"/>
          <p:cNvSpPr/>
          <p:nvPr/>
        </p:nvSpPr>
        <p:spPr>
          <a:xfrm>
            <a:off x="282525" y="5104675"/>
            <a:ext cx="84423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graphicFrame>
        <p:nvGraphicFramePr>
          <p:cNvPr id="375" name="Google Shape;375;p22"/>
          <p:cNvGraphicFramePr/>
          <p:nvPr/>
        </p:nvGraphicFramePr>
        <p:xfrm>
          <a:off x="742239" y="4126472"/>
          <a:ext cx="3000000" cy="3000000"/>
        </p:xfrm>
        <a:graphic>
          <a:graphicData uri="http://schemas.openxmlformats.org/drawingml/2006/table">
            <a:tbl>
              <a:tblPr>
                <a:noFill/>
                <a:tableStyleId>{94640AD4-07D9-45D3-BE87-B562E5464305}</a:tableStyleId>
              </a:tblPr>
              <a:tblGrid>
                <a:gridCol w="7239000"/>
              </a:tblGrid>
              <a:tr h="381000">
                <a:tc>
                  <a:txBody>
                    <a:bodyPr/>
                    <a:lstStyle/>
                    <a:p>
                      <a:pPr indent="0" lvl="0" marL="0" marR="0" rtl="0" algn="l">
                        <a:lnSpc>
                          <a:spcPct val="100000"/>
                        </a:lnSpc>
                        <a:spcBef>
                          <a:spcPts val="0"/>
                        </a:spcBef>
                        <a:spcAft>
                          <a:spcPts val="0"/>
                        </a:spcAft>
                        <a:buClr>
                          <a:schemeClr val="dk1"/>
                        </a:buClr>
                        <a:buSzPts val="1100"/>
                        <a:buFont typeface="Arial"/>
                        <a:buNone/>
                      </a:pPr>
                      <a:r>
                        <a:t/>
                      </a:r>
                      <a:endParaRPr sz="2100" u="none" cap="none" strike="noStrike">
                        <a:solidFill>
                          <a:srgbClr val="9876AA"/>
                        </a:solidFill>
                        <a:highlight>
                          <a:srgbClr val="232525"/>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fr-FR" sz="2100" u="none" cap="none" strike="noStrike">
                          <a:solidFill>
                            <a:srgbClr val="9876AA"/>
                          </a:solidFill>
                          <a:highlight>
                            <a:srgbClr val="232525"/>
                          </a:highlight>
                          <a:latin typeface="Courier New"/>
                          <a:ea typeface="Courier New"/>
                          <a:cs typeface="Courier New"/>
                          <a:sym typeface="Courier New"/>
                        </a:rPr>
                        <a:t>$students</a:t>
                      </a:r>
                      <a:r>
                        <a:rPr lang="fr-FR" sz="2100" u="none" cap="none" strike="noStrike">
                          <a:solidFill>
                            <a:srgbClr val="A9B7C6"/>
                          </a:solidFill>
                          <a:highlight>
                            <a:srgbClr val="232525"/>
                          </a:highlight>
                          <a:latin typeface="Courier New"/>
                          <a:ea typeface="Courier New"/>
                          <a:cs typeface="Courier New"/>
                          <a:sym typeface="Courier New"/>
                        </a:rPr>
                        <a:t>=</a:t>
                      </a:r>
                      <a:r>
                        <a:rPr lang="fr-FR" sz="2100" u="none" cap="none" strike="noStrike">
                          <a:solidFill>
                            <a:srgbClr val="9876AA"/>
                          </a:solidFill>
                          <a:highlight>
                            <a:srgbClr val="232525"/>
                          </a:highlight>
                          <a:latin typeface="Courier New"/>
                          <a:ea typeface="Courier New"/>
                          <a:cs typeface="Courier New"/>
                          <a:sym typeface="Courier New"/>
                        </a:rPr>
                        <a:t>$this</a:t>
                      </a:r>
                      <a:r>
                        <a:rPr lang="fr-FR" sz="2100" u="none" cap="none" strike="noStrike">
                          <a:solidFill>
                            <a:srgbClr val="A9B7C6"/>
                          </a:solidFill>
                          <a:highlight>
                            <a:srgbClr val="232525"/>
                          </a:highlight>
                          <a:latin typeface="Courier New"/>
                          <a:ea typeface="Courier New"/>
                          <a:cs typeface="Courier New"/>
                          <a:sym typeface="Courier New"/>
                        </a:rPr>
                        <a:t>-&gt;</a:t>
                      </a:r>
                      <a:r>
                        <a:rPr lang="fr-FR" sz="2100" u="none" cap="none" strike="noStrike">
                          <a:solidFill>
                            <a:srgbClr val="FFC66D"/>
                          </a:solidFill>
                          <a:highlight>
                            <a:srgbClr val="232525"/>
                          </a:highlight>
                          <a:latin typeface="Courier New"/>
                          <a:ea typeface="Courier New"/>
                          <a:cs typeface="Courier New"/>
                          <a:sym typeface="Courier New"/>
                        </a:rPr>
                        <a:t>getDoctrine</a:t>
                      </a:r>
                      <a:r>
                        <a:rPr lang="fr-FR" sz="2100" u="none" cap="none" strike="noStrike">
                          <a:solidFill>
                            <a:srgbClr val="A9B7C6"/>
                          </a:solidFill>
                          <a:highlight>
                            <a:srgbClr val="232525"/>
                          </a:highlight>
                          <a:latin typeface="Courier New"/>
                          <a:ea typeface="Courier New"/>
                          <a:cs typeface="Courier New"/>
                          <a:sym typeface="Courier New"/>
                        </a:rPr>
                        <a:t>()-&gt;</a:t>
                      </a:r>
                      <a:r>
                        <a:rPr lang="fr-FR" sz="2100" u="none" cap="none" strike="noStrike">
                          <a:solidFill>
                            <a:srgbClr val="FFC66D"/>
                          </a:solidFill>
                          <a:highlight>
                            <a:srgbClr val="232525"/>
                          </a:highlight>
                          <a:latin typeface="Courier New"/>
                          <a:ea typeface="Courier New"/>
                          <a:cs typeface="Courier New"/>
                          <a:sym typeface="Courier New"/>
                        </a:rPr>
                        <a:t>getRepository</a:t>
                      </a:r>
                      <a:r>
                        <a:rPr lang="fr-FR" sz="2100" u="none" cap="none" strike="noStrike">
                          <a:solidFill>
                            <a:srgbClr val="A9B7C6"/>
                          </a:solidFill>
                          <a:highlight>
                            <a:srgbClr val="232525"/>
                          </a:highlight>
                          <a:latin typeface="Courier New"/>
                          <a:ea typeface="Courier New"/>
                          <a:cs typeface="Courier New"/>
                          <a:sym typeface="Courier New"/>
                        </a:rPr>
                        <a:t>(Student::</a:t>
                      </a:r>
                      <a:r>
                        <a:rPr lang="fr-FR" sz="2100" u="none" cap="none" strike="noStrike">
                          <a:solidFill>
                            <a:srgbClr val="CC7832"/>
                          </a:solidFill>
                          <a:highlight>
                            <a:srgbClr val="232525"/>
                          </a:highlight>
                          <a:latin typeface="Courier New"/>
                          <a:ea typeface="Courier New"/>
                          <a:cs typeface="Courier New"/>
                          <a:sym typeface="Courier New"/>
                        </a:rPr>
                        <a:t>class</a:t>
                      </a:r>
                      <a:r>
                        <a:rPr lang="fr-FR" sz="2100" u="none" cap="none" strike="noStrike">
                          <a:solidFill>
                            <a:srgbClr val="A9B7C6"/>
                          </a:solidFill>
                          <a:highlight>
                            <a:srgbClr val="232525"/>
                          </a:highlight>
                          <a:latin typeface="Courier New"/>
                          <a:ea typeface="Courier New"/>
                          <a:cs typeface="Courier New"/>
                          <a:sym typeface="Courier New"/>
                        </a:rPr>
                        <a:t>)-&gt;</a:t>
                      </a:r>
                      <a:r>
                        <a:rPr lang="fr-FR" sz="2100" u="none" cap="none" strike="noStrike">
                          <a:solidFill>
                            <a:srgbClr val="FFC66D"/>
                          </a:solidFill>
                          <a:highlight>
                            <a:srgbClr val="232525"/>
                          </a:highlight>
                          <a:latin typeface="Courier New"/>
                          <a:ea typeface="Courier New"/>
                          <a:cs typeface="Courier New"/>
                          <a:sym typeface="Courier New"/>
                        </a:rPr>
                        <a:t>findAll</a:t>
                      </a:r>
                      <a:r>
                        <a:rPr lang="fr-FR" sz="2100" u="none" cap="none" strike="noStrike">
                          <a:solidFill>
                            <a:srgbClr val="A9B7C6"/>
                          </a:solidFill>
                          <a:highlight>
                            <a:srgbClr val="232525"/>
                          </a:highlight>
                          <a:latin typeface="Courier New"/>
                          <a:ea typeface="Courier New"/>
                          <a:cs typeface="Courier New"/>
                          <a:sym typeface="Courier New"/>
                        </a:rPr>
                        <a:t>()</a:t>
                      </a:r>
                      <a:r>
                        <a:rPr lang="fr-FR" sz="2100" u="none" cap="none" strike="noStrike">
                          <a:solidFill>
                            <a:srgbClr val="CC7832"/>
                          </a:solidFill>
                          <a:highlight>
                            <a:srgbClr val="232525"/>
                          </a:highlight>
                          <a:latin typeface="Courier New"/>
                          <a:ea typeface="Courier New"/>
                          <a:cs typeface="Courier New"/>
                          <a:sym typeface="Courier New"/>
                        </a:rPr>
                        <a:t>;</a:t>
                      </a:r>
                      <a:endParaRPr sz="2100" u="none" cap="none" strike="noStrike">
                        <a:solidFill>
                          <a:srgbClr val="CC7832"/>
                        </a:solidFill>
                        <a:highlight>
                          <a:srgbClr val="232525"/>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91425" marB="91425" marR="91425" marL="91425"/>
                </a:tc>
              </a:tr>
            </a:tbl>
          </a:graphicData>
        </a:graphic>
      </p:graphicFrame>
      <p:sp>
        <p:nvSpPr>
          <p:cNvPr id="376" name="Google Shape;376;p22"/>
          <p:cNvSpPr/>
          <p:nvPr/>
        </p:nvSpPr>
        <p:spPr>
          <a:xfrm>
            <a:off x="-21837" y="1700300"/>
            <a:ext cx="8102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Arial"/>
                <a:ea typeface="Arial"/>
                <a:cs typeface="Arial"/>
                <a:sym typeface="Arial"/>
              </a:rPr>
              <a:t>La méthode: </a:t>
            </a:r>
            <a:r>
              <a:rPr b="1" i="1" lang="fr-FR" sz="2000" u="none" cap="none" strike="noStrike">
                <a:solidFill>
                  <a:srgbClr val="FF0000"/>
                </a:solidFill>
                <a:latin typeface="Arial"/>
                <a:ea typeface="Arial"/>
                <a:cs typeface="Arial"/>
                <a:sym typeface="Arial"/>
              </a:rPr>
              <a:t>findAll()</a:t>
            </a:r>
            <a:endParaRPr b="1" i="1" sz="2000" u="none" cap="none" strike="noStrike">
              <a:solidFill>
                <a:srgbClr val="FF0000"/>
              </a:solidFill>
              <a:latin typeface="Arial"/>
              <a:ea typeface="Arial"/>
              <a:cs typeface="Arial"/>
              <a:sym typeface="Arial"/>
            </a:endParaRPr>
          </a:p>
        </p:txBody>
      </p:sp>
      <p:sp>
        <p:nvSpPr>
          <p:cNvPr id="377" name="Google Shape;377;p22"/>
          <p:cNvSpPr txBox="1"/>
          <p:nvPr/>
        </p:nvSpPr>
        <p:spPr>
          <a:xfrm>
            <a:off x="347325" y="224072"/>
            <a:ext cx="8229600" cy="1015202"/>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rgbClr val="000000"/>
              </a:buClr>
              <a:buSzPts val="4400"/>
              <a:buFont typeface="Arial"/>
              <a:buNone/>
            </a:pPr>
            <a:r>
              <a:rPr b="1" i="0" lang="fr-FR" sz="4400" u="none" cap="none" strike="noStrike">
                <a:solidFill>
                  <a:srgbClr val="000000"/>
                </a:solidFill>
                <a:latin typeface="Arial"/>
                <a:ea typeface="Arial"/>
                <a:cs typeface="Arial"/>
                <a:sym typeface="Arial"/>
              </a:rPr>
              <a:t>Les méthodes de récupération de base</a:t>
            </a:r>
            <a:endParaRPr b="1" i="0" sz="4400" u="none" cap="none" strike="noStrike">
              <a:solidFill>
                <a:schemeClr val="dk1"/>
              </a:solidFill>
              <a:latin typeface="Calibri"/>
              <a:ea typeface="Calibri"/>
              <a:cs typeface="Calibri"/>
              <a:sym typeface="Calibri"/>
            </a:endParaRPr>
          </a:p>
        </p:txBody>
      </p:sp>
      <p:pic>
        <p:nvPicPr>
          <p:cNvPr id="378" name="Google Shape;378;p22"/>
          <p:cNvPicPr preferRelativeResize="0"/>
          <p:nvPr/>
        </p:nvPicPr>
        <p:blipFill>
          <a:blip r:embed="rId5">
            <a:alphaModFix/>
          </a:blip>
          <a:stretch>
            <a:fillRect/>
          </a:stretch>
        </p:blipFill>
        <p:spPr>
          <a:xfrm>
            <a:off x="282525" y="6343625"/>
            <a:ext cx="1085850" cy="390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384" name="Google Shape;384;p2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385" name="Google Shape;385;p23"/>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386" name="Google Shape;386;p2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387" name="Google Shape;387;p23"/>
          <p:cNvSpPr/>
          <p:nvPr/>
        </p:nvSpPr>
        <p:spPr>
          <a:xfrm>
            <a:off x="206750" y="2100499"/>
            <a:ext cx="8442300" cy="12444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rgbClr val="000000"/>
              </a:buClr>
              <a:buSzPts val="2400"/>
              <a:buFont typeface="Calibri"/>
              <a:buChar char="❏"/>
            </a:pPr>
            <a:r>
              <a:rPr b="1" i="0" lang="fr-FR" sz="2400" u="none" cap="none" strike="noStrike">
                <a:solidFill>
                  <a:srgbClr val="000000"/>
                </a:solidFill>
                <a:latin typeface="Calibri"/>
                <a:ea typeface="Calibri"/>
                <a:cs typeface="Calibri"/>
                <a:sym typeface="Calibri"/>
              </a:rPr>
              <a:t>Rôle :</a:t>
            </a:r>
            <a:r>
              <a:rPr b="0" i="0" lang="fr-FR" sz="2400" u="none" cap="none" strike="noStrike">
                <a:solidFill>
                  <a:srgbClr val="000000"/>
                </a:solidFill>
                <a:latin typeface="Calibri"/>
                <a:ea typeface="Calibri"/>
                <a:cs typeface="Calibri"/>
                <a:sym typeface="Calibri"/>
              </a:rPr>
              <a:t> </a:t>
            </a:r>
            <a:r>
              <a:rPr b="0" i="0" lang="fr-FR" sz="2000" u="none" cap="none" strike="noStrike">
                <a:solidFill>
                  <a:srgbClr val="000000"/>
                </a:solidFill>
                <a:latin typeface="Arial"/>
                <a:ea typeface="Arial"/>
                <a:cs typeface="Arial"/>
                <a:sym typeface="Arial"/>
              </a:rPr>
              <a:t>retourne l’objets ou l’enregistrement qui correspond à la clé primaire passé en argument. Généralement cette clé est l’id.</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1" i="0" lang="fr-FR" sz="2400" u="none" cap="none" strike="noStrike">
                <a:solidFill>
                  <a:srgbClr val="000000"/>
                </a:solidFill>
                <a:latin typeface="Calibri"/>
                <a:ea typeface="Calibri"/>
                <a:cs typeface="Calibri"/>
                <a:sym typeface="Calibri"/>
              </a:rPr>
              <a:t>Exemple :</a:t>
            </a:r>
            <a:endParaRPr b="1" i="0" sz="2400" u="none" cap="none" strike="noStrike">
              <a:solidFill>
                <a:srgbClr val="000000"/>
              </a:solidFill>
              <a:latin typeface="Calibri"/>
              <a:ea typeface="Calibri"/>
              <a:cs typeface="Calibri"/>
              <a:sym typeface="Calibri"/>
            </a:endParaRPr>
          </a:p>
        </p:txBody>
      </p:sp>
      <p:sp>
        <p:nvSpPr>
          <p:cNvPr id="388" name="Google Shape;388;p23"/>
          <p:cNvSpPr/>
          <p:nvPr/>
        </p:nvSpPr>
        <p:spPr>
          <a:xfrm>
            <a:off x="282525" y="5104675"/>
            <a:ext cx="84423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3"/>
          <p:cNvSpPr/>
          <p:nvPr/>
        </p:nvSpPr>
        <p:spPr>
          <a:xfrm>
            <a:off x="2940428" y="2471825"/>
            <a:ext cx="38985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390" name="Google Shape;390;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graphicFrame>
        <p:nvGraphicFramePr>
          <p:cNvPr id="391" name="Google Shape;391;p23"/>
          <p:cNvGraphicFramePr/>
          <p:nvPr/>
        </p:nvGraphicFramePr>
        <p:xfrm>
          <a:off x="884175" y="3845198"/>
          <a:ext cx="3000000" cy="3000000"/>
        </p:xfrm>
        <a:graphic>
          <a:graphicData uri="http://schemas.openxmlformats.org/drawingml/2006/table">
            <a:tbl>
              <a:tblPr>
                <a:noFill/>
                <a:tableStyleId>{94640AD4-07D9-45D3-BE87-B562E5464305}</a:tableStyleId>
              </a:tblPr>
              <a:tblGrid>
                <a:gridCol w="7239000"/>
              </a:tblGrid>
              <a:tr h="381000">
                <a:tc>
                  <a:txBody>
                    <a:bodyPr/>
                    <a:lstStyle/>
                    <a:p>
                      <a:pPr indent="0" lvl="0" marL="0" marR="0" rtl="0" algn="l">
                        <a:lnSpc>
                          <a:spcPct val="100000"/>
                        </a:lnSpc>
                        <a:spcBef>
                          <a:spcPts val="0"/>
                        </a:spcBef>
                        <a:spcAft>
                          <a:spcPts val="0"/>
                        </a:spcAft>
                        <a:buClr>
                          <a:schemeClr val="dk1"/>
                        </a:buClr>
                        <a:buSzPts val="1100"/>
                        <a:buFont typeface="Arial"/>
                        <a:buNone/>
                      </a:pPr>
                      <a:r>
                        <a:t/>
                      </a:r>
                      <a:endParaRPr sz="1900" u="none" cap="none" strike="noStrike">
                        <a:solidFill>
                          <a:srgbClr val="9876AA"/>
                        </a:solidFill>
                        <a:highlight>
                          <a:srgbClr val="232525"/>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fr-FR" sz="1900" u="none" cap="none" strike="noStrike">
                          <a:solidFill>
                            <a:srgbClr val="9876AA"/>
                          </a:solidFill>
                          <a:highlight>
                            <a:srgbClr val="232525"/>
                          </a:highlight>
                          <a:latin typeface="Courier New"/>
                          <a:ea typeface="Courier New"/>
                          <a:cs typeface="Courier New"/>
                          <a:sym typeface="Courier New"/>
                        </a:rPr>
                        <a:t>$student</a:t>
                      </a:r>
                      <a:r>
                        <a:rPr lang="fr-FR" sz="1900" u="none" cap="none" strike="noStrike">
                          <a:solidFill>
                            <a:srgbClr val="A9B7C6"/>
                          </a:solidFill>
                          <a:highlight>
                            <a:srgbClr val="232525"/>
                          </a:highlight>
                          <a:latin typeface="Courier New"/>
                          <a:ea typeface="Courier New"/>
                          <a:cs typeface="Courier New"/>
                          <a:sym typeface="Courier New"/>
                        </a:rPr>
                        <a:t>=</a:t>
                      </a:r>
                      <a:r>
                        <a:rPr lang="fr-FR" sz="1900" u="none" cap="none" strike="noStrike">
                          <a:solidFill>
                            <a:srgbClr val="9876AA"/>
                          </a:solidFill>
                          <a:highlight>
                            <a:srgbClr val="232525"/>
                          </a:highlight>
                          <a:latin typeface="Courier New"/>
                          <a:ea typeface="Courier New"/>
                          <a:cs typeface="Courier New"/>
                          <a:sym typeface="Courier New"/>
                        </a:rPr>
                        <a:t>$this</a:t>
                      </a:r>
                      <a:r>
                        <a:rPr lang="fr-FR" sz="1900" u="none" cap="none" strike="noStrike">
                          <a:solidFill>
                            <a:srgbClr val="A9B7C6"/>
                          </a:solidFill>
                          <a:highlight>
                            <a:srgbClr val="232525"/>
                          </a:highlight>
                          <a:latin typeface="Courier New"/>
                          <a:ea typeface="Courier New"/>
                          <a:cs typeface="Courier New"/>
                          <a:sym typeface="Courier New"/>
                        </a:rPr>
                        <a:t>-&gt;</a:t>
                      </a:r>
                      <a:r>
                        <a:rPr lang="fr-FR" sz="1900" u="none" cap="none" strike="noStrike">
                          <a:solidFill>
                            <a:srgbClr val="FFC66D"/>
                          </a:solidFill>
                          <a:highlight>
                            <a:srgbClr val="232525"/>
                          </a:highlight>
                          <a:latin typeface="Courier New"/>
                          <a:ea typeface="Courier New"/>
                          <a:cs typeface="Courier New"/>
                          <a:sym typeface="Courier New"/>
                        </a:rPr>
                        <a:t>getDoctrine</a:t>
                      </a:r>
                      <a:r>
                        <a:rPr lang="fr-FR" sz="1900" u="none" cap="none" strike="noStrike">
                          <a:solidFill>
                            <a:srgbClr val="A9B7C6"/>
                          </a:solidFill>
                          <a:highlight>
                            <a:srgbClr val="232525"/>
                          </a:highlight>
                          <a:latin typeface="Courier New"/>
                          <a:ea typeface="Courier New"/>
                          <a:cs typeface="Courier New"/>
                          <a:sym typeface="Courier New"/>
                        </a:rPr>
                        <a:t>()-&gt;</a:t>
                      </a:r>
                      <a:r>
                        <a:rPr lang="fr-FR" sz="1900" u="none" cap="none" strike="noStrike">
                          <a:solidFill>
                            <a:srgbClr val="FFC66D"/>
                          </a:solidFill>
                          <a:highlight>
                            <a:srgbClr val="232525"/>
                          </a:highlight>
                          <a:latin typeface="Courier New"/>
                          <a:ea typeface="Courier New"/>
                          <a:cs typeface="Courier New"/>
                          <a:sym typeface="Courier New"/>
                        </a:rPr>
                        <a:t>getRepository</a:t>
                      </a:r>
                      <a:r>
                        <a:rPr lang="fr-FR" sz="1900" u="none" cap="none" strike="noStrike">
                          <a:solidFill>
                            <a:srgbClr val="A9B7C6"/>
                          </a:solidFill>
                          <a:highlight>
                            <a:srgbClr val="232525"/>
                          </a:highlight>
                          <a:latin typeface="Courier New"/>
                          <a:ea typeface="Courier New"/>
                          <a:cs typeface="Courier New"/>
                          <a:sym typeface="Courier New"/>
                        </a:rPr>
                        <a:t>(Student::</a:t>
                      </a:r>
                      <a:r>
                        <a:rPr lang="fr-FR" sz="1900" u="none" cap="none" strike="noStrike">
                          <a:solidFill>
                            <a:srgbClr val="CC7832"/>
                          </a:solidFill>
                          <a:highlight>
                            <a:srgbClr val="232525"/>
                          </a:highlight>
                          <a:latin typeface="Courier New"/>
                          <a:ea typeface="Courier New"/>
                          <a:cs typeface="Courier New"/>
                          <a:sym typeface="Courier New"/>
                        </a:rPr>
                        <a:t>class</a:t>
                      </a:r>
                      <a:r>
                        <a:rPr lang="fr-FR" sz="1900" u="none" cap="none" strike="noStrike">
                          <a:solidFill>
                            <a:srgbClr val="A9B7C6"/>
                          </a:solidFill>
                          <a:highlight>
                            <a:srgbClr val="232525"/>
                          </a:highlight>
                          <a:latin typeface="Courier New"/>
                          <a:ea typeface="Courier New"/>
                          <a:cs typeface="Courier New"/>
                          <a:sym typeface="Courier New"/>
                        </a:rPr>
                        <a:t>)-&gt;</a:t>
                      </a:r>
                      <a:r>
                        <a:rPr lang="fr-FR" sz="1900" u="none" cap="none" strike="noStrike">
                          <a:solidFill>
                            <a:srgbClr val="FFC66D"/>
                          </a:solidFill>
                          <a:highlight>
                            <a:srgbClr val="232525"/>
                          </a:highlight>
                          <a:latin typeface="Courier New"/>
                          <a:ea typeface="Courier New"/>
                          <a:cs typeface="Courier New"/>
                          <a:sym typeface="Courier New"/>
                        </a:rPr>
                        <a:t>find</a:t>
                      </a:r>
                      <a:r>
                        <a:rPr lang="fr-FR" sz="1900" u="none" cap="none" strike="noStrike">
                          <a:solidFill>
                            <a:srgbClr val="A9B7C6"/>
                          </a:solidFill>
                          <a:highlight>
                            <a:srgbClr val="232525"/>
                          </a:highlight>
                          <a:latin typeface="Courier New"/>
                          <a:ea typeface="Courier New"/>
                          <a:cs typeface="Courier New"/>
                          <a:sym typeface="Courier New"/>
                        </a:rPr>
                        <a:t>(</a:t>
                      </a:r>
                      <a:r>
                        <a:rPr lang="fr-FR" sz="1900" u="none" cap="none" strike="noStrike">
                          <a:solidFill>
                            <a:srgbClr val="6897BB"/>
                          </a:solidFill>
                          <a:highlight>
                            <a:srgbClr val="232525"/>
                          </a:highlight>
                          <a:latin typeface="Courier New"/>
                          <a:ea typeface="Courier New"/>
                          <a:cs typeface="Courier New"/>
                          <a:sym typeface="Courier New"/>
                        </a:rPr>
                        <a:t>2</a:t>
                      </a:r>
                      <a:r>
                        <a:rPr lang="fr-FR" sz="1900" u="none" cap="none" strike="noStrike">
                          <a:solidFill>
                            <a:srgbClr val="A9B7C6"/>
                          </a:solidFill>
                          <a:highlight>
                            <a:srgbClr val="232525"/>
                          </a:highlight>
                          <a:latin typeface="Courier New"/>
                          <a:ea typeface="Courier New"/>
                          <a:cs typeface="Courier New"/>
                          <a:sym typeface="Courier New"/>
                        </a:rPr>
                        <a:t>)</a:t>
                      </a:r>
                      <a:r>
                        <a:rPr lang="fr-FR" sz="1900" u="none" cap="none" strike="noStrike">
                          <a:solidFill>
                            <a:srgbClr val="CC7832"/>
                          </a:solidFill>
                          <a:highlight>
                            <a:srgbClr val="232525"/>
                          </a:highlight>
                          <a:latin typeface="Courier New"/>
                          <a:ea typeface="Courier New"/>
                          <a:cs typeface="Courier New"/>
                          <a:sym typeface="Courier New"/>
                        </a:rPr>
                        <a:t>;</a:t>
                      </a:r>
                      <a:endParaRPr sz="1900" u="none" cap="none" strike="noStrike">
                        <a:solidFill>
                          <a:srgbClr val="CC7832"/>
                        </a:solidFill>
                        <a:highlight>
                          <a:srgbClr val="232525"/>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t/>
                      </a:r>
                      <a:endParaRPr sz="2200" u="none" cap="none" strike="noStrike"/>
                    </a:p>
                  </a:txBody>
                  <a:tcPr marT="91425" marB="91425" marR="91425" marL="91425"/>
                </a:tc>
              </a:tr>
            </a:tbl>
          </a:graphicData>
        </a:graphic>
      </p:graphicFrame>
      <p:sp>
        <p:nvSpPr>
          <p:cNvPr id="392" name="Google Shape;392;p23"/>
          <p:cNvSpPr/>
          <p:nvPr/>
        </p:nvSpPr>
        <p:spPr>
          <a:xfrm>
            <a:off x="-21837" y="1700300"/>
            <a:ext cx="8102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Arial"/>
                <a:ea typeface="Arial"/>
                <a:cs typeface="Arial"/>
                <a:sym typeface="Arial"/>
              </a:rPr>
              <a:t>La méthode: </a:t>
            </a:r>
            <a:r>
              <a:rPr b="1" i="1" lang="fr-FR" sz="2000" u="none" cap="none" strike="noStrike">
                <a:solidFill>
                  <a:srgbClr val="FF0000"/>
                </a:solidFill>
                <a:latin typeface="Arial"/>
                <a:ea typeface="Arial"/>
                <a:cs typeface="Arial"/>
                <a:sym typeface="Arial"/>
              </a:rPr>
              <a:t>find($id)</a:t>
            </a:r>
            <a:endParaRPr b="1" i="1" sz="2000" u="none" cap="none" strike="noStrike">
              <a:solidFill>
                <a:srgbClr val="FF0000"/>
              </a:solidFill>
              <a:latin typeface="Arial"/>
              <a:ea typeface="Arial"/>
              <a:cs typeface="Arial"/>
              <a:sym typeface="Arial"/>
            </a:endParaRPr>
          </a:p>
        </p:txBody>
      </p:sp>
      <p:sp>
        <p:nvSpPr>
          <p:cNvPr id="393" name="Google Shape;393;p23"/>
          <p:cNvSpPr txBox="1"/>
          <p:nvPr/>
        </p:nvSpPr>
        <p:spPr>
          <a:xfrm>
            <a:off x="347325" y="224072"/>
            <a:ext cx="8229600" cy="1015202"/>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rgbClr val="000000"/>
              </a:buClr>
              <a:buSzPts val="4400"/>
              <a:buFont typeface="Arial"/>
              <a:buNone/>
            </a:pPr>
            <a:r>
              <a:rPr b="1" i="0" lang="fr-FR" sz="4400" u="none" cap="none" strike="noStrike">
                <a:solidFill>
                  <a:srgbClr val="000000"/>
                </a:solidFill>
                <a:latin typeface="Arial"/>
                <a:ea typeface="Arial"/>
                <a:cs typeface="Arial"/>
                <a:sym typeface="Arial"/>
              </a:rPr>
              <a:t>Les méthodes de récupération de base</a:t>
            </a:r>
            <a:endParaRPr b="1" i="0" sz="4400" u="none" cap="none" strike="noStrike">
              <a:solidFill>
                <a:schemeClr val="dk1"/>
              </a:solidFill>
              <a:latin typeface="Calibri"/>
              <a:ea typeface="Calibri"/>
              <a:cs typeface="Calibri"/>
              <a:sym typeface="Calibri"/>
            </a:endParaRPr>
          </a:p>
        </p:txBody>
      </p:sp>
      <p:pic>
        <p:nvPicPr>
          <p:cNvPr id="394" name="Google Shape;394;p23"/>
          <p:cNvPicPr preferRelativeResize="0"/>
          <p:nvPr/>
        </p:nvPicPr>
        <p:blipFill>
          <a:blip r:embed="rId5">
            <a:alphaModFix/>
          </a:blip>
          <a:stretch>
            <a:fillRect/>
          </a:stretch>
        </p:blipFill>
        <p:spPr>
          <a:xfrm>
            <a:off x="206750" y="6247663"/>
            <a:ext cx="1085850" cy="390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00" name="Google Shape;400;p2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01" name="Google Shape;401;p24"/>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402" name="Google Shape;402;p24"/>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403" name="Google Shape;403;p24"/>
          <p:cNvSpPr/>
          <p:nvPr/>
        </p:nvSpPr>
        <p:spPr>
          <a:xfrm>
            <a:off x="206750" y="2100500"/>
            <a:ext cx="8480100" cy="30144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rgbClr val="000000"/>
              </a:buClr>
              <a:buSzPts val="2400"/>
              <a:buFont typeface="Calibri"/>
              <a:buChar char="❏"/>
            </a:pPr>
            <a:r>
              <a:rPr b="1" i="0" lang="fr-FR" sz="2400" u="none" cap="none" strike="noStrike">
                <a:solidFill>
                  <a:srgbClr val="000000"/>
                </a:solidFill>
                <a:latin typeface="Calibri"/>
                <a:ea typeface="Calibri"/>
                <a:cs typeface="Calibri"/>
                <a:sym typeface="Calibri"/>
              </a:rPr>
              <a:t>Rôle:</a:t>
            </a:r>
            <a:r>
              <a:rPr b="0" i="0" lang="fr-FR" sz="2400" u="none" cap="none" strike="noStrike">
                <a:solidFill>
                  <a:srgbClr val="000000"/>
                </a:solidFill>
                <a:latin typeface="Calibri"/>
                <a:ea typeface="Calibri"/>
                <a:cs typeface="Calibri"/>
                <a:sym typeface="Calibri"/>
              </a:rPr>
              <a:t> </a:t>
            </a:r>
            <a:r>
              <a:rPr b="0" i="0" lang="fr-FR" sz="2400" u="none" cap="none" strike="noStrike">
                <a:solidFill>
                  <a:srgbClr val="000000"/>
                </a:solidFill>
                <a:latin typeface="Arial"/>
                <a:ea typeface="Arial"/>
                <a:cs typeface="Arial"/>
                <a:sym typeface="Arial"/>
              </a:rPr>
              <a:t>permet de retourner une liste d’objets en appliquant un filtre pour ne retourner que les entités correspondant à un ou plusieurs critère(s). </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Calibri"/>
              <a:buChar char="❏"/>
            </a:pPr>
            <a:r>
              <a:rPr b="1" i="0" lang="fr-FR" sz="2400" u="none" cap="none" strike="noStrike">
                <a:solidFill>
                  <a:srgbClr val="000000"/>
                </a:solidFill>
                <a:latin typeface="Calibri"/>
                <a:ea typeface="Calibri"/>
                <a:cs typeface="Calibri"/>
                <a:sym typeface="Calibri"/>
              </a:rPr>
              <a:t>Syntaxe:</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1" i="1"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1" i="1"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1" i="1"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1" i="0" lang="fr-FR" sz="2400" u="none" cap="none" strike="noStrike">
                <a:solidFill>
                  <a:srgbClr val="000000"/>
                </a:solidFill>
                <a:latin typeface="Calibri"/>
                <a:ea typeface="Calibri"/>
                <a:cs typeface="Calibri"/>
                <a:sym typeface="Calibri"/>
              </a:rPr>
              <a:t>Exemple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04" name="Google Shape;404;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graphicFrame>
        <p:nvGraphicFramePr>
          <p:cNvPr id="405" name="Google Shape;405;p24"/>
          <p:cNvGraphicFramePr/>
          <p:nvPr/>
        </p:nvGraphicFramePr>
        <p:xfrm>
          <a:off x="884250" y="5411776"/>
          <a:ext cx="3000000" cy="3000000"/>
        </p:xfrm>
        <a:graphic>
          <a:graphicData uri="http://schemas.openxmlformats.org/drawingml/2006/table">
            <a:tbl>
              <a:tblPr>
                <a:noFill/>
                <a:tableStyleId>{94640AD4-07D9-45D3-BE87-B562E5464305}</a:tableStyleId>
              </a:tblPr>
              <a:tblGrid>
                <a:gridCol w="7855900"/>
              </a:tblGrid>
              <a:tr h="381000">
                <a:tc>
                  <a:txBody>
                    <a:bodyPr/>
                    <a:lstStyle/>
                    <a:p>
                      <a:pPr indent="0" lvl="0" marL="0" marR="0" rtl="0" algn="l">
                        <a:lnSpc>
                          <a:spcPct val="100000"/>
                        </a:lnSpc>
                        <a:spcBef>
                          <a:spcPts val="0"/>
                        </a:spcBef>
                        <a:spcAft>
                          <a:spcPts val="0"/>
                        </a:spcAft>
                        <a:buClr>
                          <a:schemeClr val="dk1"/>
                        </a:buClr>
                        <a:buSzPts val="1100"/>
                        <a:buFont typeface="Arial"/>
                        <a:buNone/>
                      </a:pPr>
                      <a:r>
                        <a:rPr lang="fr-FR" sz="1700" u="none" cap="none" strike="noStrike">
                          <a:solidFill>
                            <a:srgbClr val="9876AA"/>
                          </a:solidFill>
                          <a:highlight>
                            <a:srgbClr val="232525"/>
                          </a:highlight>
                          <a:latin typeface="Courier New"/>
                          <a:ea typeface="Courier New"/>
                          <a:cs typeface="Courier New"/>
                          <a:sym typeface="Courier New"/>
                        </a:rPr>
                        <a:t>$student</a:t>
                      </a:r>
                      <a:r>
                        <a:rPr lang="fr-FR" sz="1700" u="none" cap="none" strike="noStrike">
                          <a:solidFill>
                            <a:srgbClr val="A9B7C6"/>
                          </a:solidFill>
                          <a:highlight>
                            <a:srgbClr val="232525"/>
                          </a:highlight>
                          <a:latin typeface="Courier New"/>
                          <a:ea typeface="Courier New"/>
                          <a:cs typeface="Courier New"/>
                          <a:sym typeface="Courier New"/>
                        </a:rPr>
                        <a:t>=</a:t>
                      </a:r>
                      <a:r>
                        <a:rPr lang="fr-FR" sz="1700" u="none" cap="none" strike="noStrike">
                          <a:solidFill>
                            <a:srgbClr val="9876AA"/>
                          </a:solidFill>
                          <a:highlight>
                            <a:srgbClr val="232525"/>
                          </a:highlight>
                          <a:latin typeface="Courier New"/>
                          <a:ea typeface="Courier New"/>
                          <a:cs typeface="Courier New"/>
                          <a:sym typeface="Courier New"/>
                        </a:rPr>
                        <a:t>$this</a:t>
                      </a:r>
                      <a:r>
                        <a:rPr lang="fr-FR" sz="1700" u="none" cap="none" strike="noStrike">
                          <a:solidFill>
                            <a:srgbClr val="A9B7C6"/>
                          </a:solidFill>
                          <a:highlight>
                            <a:srgbClr val="232525"/>
                          </a:highlight>
                          <a:latin typeface="Courier New"/>
                          <a:ea typeface="Courier New"/>
                          <a:cs typeface="Courier New"/>
                          <a:sym typeface="Courier New"/>
                        </a:rPr>
                        <a:t>-&gt;</a:t>
                      </a:r>
                      <a:r>
                        <a:rPr lang="fr-FR" sz="1700" u="none" cap="none" strike="noStrike">
                          <a:solidFill>
                            <a:srgbClr val="FFC66D"/>
                          </a:solidFill>
                          <a:highlight>
                            <a:srgbClr val="232525"/>
                          </a:highlight>
                          <a:latin typeface="Courier New"/>
                          <a:ea typeface="Courier New"/>
                          <a:cs typeface="Courier New"/>
                          <a:sym typeface="Courier New"/>
                        </a:rPr>
                        <a:t>getDoctrine</a:t>
                      </a:r>
                      <a:r>
                        <a:rPr lang="fr-FR" sz="1700" u="none" cap="none" strike="noStrike">
                          <a:solidFill>
                            <a:srgbClr val="A9B7C6"/>
                          </a:solidFill>
                          <a:highlight>
                            <a:srgbClr val="232525"/>
                          </a:highlight>
                          <a:latin typeface="Courier New"/>
                          <a:ea typeface="Courier New"/>
                          <a:cs typeface="Courier New"/>
                          <a:sym typeface="Courier New"/>
                        </a:rPr>
                        <a:t>()-&gt;</a:t>
                      </a:r>
                      <a:r>
                        <a:rPr lang="fr-FR" sz="1700" u="none" cap="none" strike="noStrike">
                          <a:solidFill>
                            <a:srgbClr val="FFC66D"/>
                          </a:solidFill>
                          <a:highlight>
                            <a:srgbClr val="232525"/>
                          </a:highlight>
                          <a:latin typeface="Courier New"/>
                          <a:ea typeface="Courier New"/>
                          <a:cs typeface="Courier New"/>
                          <a:sym typeface="Courier New"/>
                        </a:rPr>
                        <a:t>getRepository</a:t>
                      </a:r>
                      <a:r>
                        <a:rPr lang="fr-FR" sz="1700" u="none" cap="none" strike="noStrike">
                          <a:solidFill>
                            <a:srgbClr val="A9B7C6"/>
                          </a:solidFill>
                          <a:highlight>
                            <a:srgbClr val="232525"/>
                          </a:highlight>
                          <a:latin typeface="Courier New"/>
                          <a:ea typeface="Courier New"/>
                          <a:cs typeface="Courier New"/>
                          <a:sym typeface="Courier New"/>
                        </a:rPr>
                        <a:t>(Student::</a:t>
                      </a:r>
                      <a:r>
                        <a:rPr lang="fr-FR" sz="1700" u="none" cap="none" strike="noStrike">
                          <a:solidFill>
                            <a:srgbClr val="CC7832"/>
                          </a:solidFill>
                          <a:highlight>
                            <a:srgbClr val="232525"/>
                          </a:highlight>
                          <a:latin typeface="Courier New"/>
                          <a:ea typeface="Courier New"/>
                          <a:cs typeface="Courier New"/>
                          <a:sym typeface="Courier New"/>
                        </a:rPr>
                        <a:t>class</a:t>
                      </a:r>
                      <a:r>
                        <a:rPr lang="fr-FR" sz="1700" u="none" cap="none" strike="noStrike">
                          <a:solidFill>
                            <a:srgbClr val="A9B7C6"/>
                          </a:solidFill>
                          <a:highlight>
                            <a:srgbClr val="232525"/>
                          </a:highlight>
                          <a:latin typeface="Courier New"/>
                          <a:ea typeface="Courier New"/>
                          <a:cs typeface="Courier New"/>
                          <a:sym typeface="Courier New"/>
                        </a:rPr>
                        <a:t>)-&gt;</a:t>
                      </a:r>
                      <a:r>
                        <a:rPr lang="fr-FR" sz="1700" u="none" cap="none" strike="noStrike">
                          <a:solidFill>
                            <a:srgbClr val="FFC66D"/>
                          </a:solidFill>
                          <a:highlight>
                            <a:srgbClr val="232525"/>
                          </a:highlight>
                          <a:latin typeface="Courier New"/>
                          <a:ea typeface="Courier New"/>
                          <a:cs typeface="Courier New"/>
                          <a:sym typeface="Courier New"/>
                        </a:rPr>
                        <a:t>findBy</a:t>
                      </a:r>
                      <a:r>
                        <a:rPr lang="fr-FR" sz="1700" u="none" cap="none" strike="noStrike">
                          <a:solidFill>
                            <a:srgbClr val="A9B7C6"/>
                          </a:solidFill>
                          <a:highlight>
                            <a:srgbClr val="232525"/>
                          </a:highlight>
                          <a:latin typeface="Courier New"/>
                          <a:ea typeface="Courier New"/>
                          <a:cs typeface="Courier New"/>
                          <a:sym typeface="Courier New"/>
                        </a:rPr>
                        <a:t>(</a:t>
                      </a:r>
                      <a:r>
                        <a:rPr lang="fr-FR" sz="1700" u="none" cap="none" strike="noStrike">
                          <a:solidFill>
                            <a:srgbClr val="CC7832"/>
                          </a:solidFill>
                          <a:highlight>
                            <a:srgbClr val="232525"/>
                          </a:highlight>
                          <a:latin typeface="Courier New"/>
                          <a:ea typeface="Courier New"/>
                          <a:cs typeface="Courier New"/>
                          <a:sym typeface="Courier New"/>
                        </a:rPr>
                        <a:t>array</a:t>
                      </a:r>
                      <a:r>
                        <a:rPr lang="fr-FR" sz="1700" u="none" cap="none" strike="noStrike">
                          <a:solidFill>
                            <a:srgbClr val="A9B7C6"/>
                          </a:solidFill>
                          <a:highlight>
                            <a:srgbClr val="232525"/>
                          </a:highlight>
                          <a:latin typeface="Courier New"/>
                          <a:ea typeface="Courier New"/>
                          <a:cs typeface="Courier New"/>
                          <a:sym typeface="Courier New"/>
                        </a:rPr>
                        <a:t>(</a:t>
                      </a:r>
                      <a:r>
                        <a:rPr lang="fr-FR" sz="1700" u="none" cap="none" strike="noStrike">
                          <a:solidFill>
                            <a:srgbClr val="6A8759"/>
                          </a:solidFill>
                          <a:highlight>
                            <a:srgbClr val="232525"/>
                          </a:highlight>
                          <a:latin typeface="Courier New"/>
                          <a:ea typeface="Courier New"/>
                          <a:cs typeface="Courier New"/>
                          <a:sym typeface="Courier New"/>
                        </a:rPr>
                        <a:t>'lastname' </a:t>
                      </a:r>
                      <a:r>
                        <a:rPr lang="fr-FR" sz="1700" u="none" cap="none" strike="noStrike">
                          <a:solidFill>
                            <a:srgbClr val="A9B7C6"/>
                          </a:solidFill>
                          <a:highlight>
                            <a:srgbClr val="232525"/>
                          </a:highlight>
                          <a:latin typeface="Courier New"/>
                          <a:ea typeface="Courier New"/>
                          <a:cs typeface="Courier New"/>
                          <a:sym typeface="Courier New"/>
                        </a:rPr>
                        <a:t>=&gt; </a:t>
                      </a:r>
                      <a:r>
                        <a:rPr lang="fr-FR" sz="1700" u="none" cap="none" strike="noStrike">
                          <a:solidFill>
                            <a:srgbClr val="6A8759"/>
                          </a:solidFill>
                          <a:highlight>
                            <a:srgbClr val="232525"/>
                          </a:highlight>
                          <a:latin typeface="Courier New"/>
                          <a:ea typeface="Courier New"/>
                          <a:cs typeface="Courier New"/>
                          <a:sym typeface="Courier New"/>
                        </a:rPr>
                        <a:t>'foulen'</a:t>
                      </a:r>
                      <a:r>
                        <a:rPr lang="fr-FR" sz="1700" u="none" cap="none" strike="noStrike">
                          <a:solidFill>
                            <a:srgbClr val="CC7832"/>
                          </a:solidFill>
                          <a:highlight>
                            <a:srgbClr val="232525"/>
                          </a:highlight>
                          <a:latin typeface="Courier New"/>
                          <a:ea typeface="Courier New"/>
                          <a:cs typeface="Courier New"/>
                          <a:sym typeface="Courier New"/>
                        </a:rPr>
                        <a:t>,</a:t>
                      </a:r>
                      <a:r>
                        <a:rPr lang="fr-FR" sz="1700" u="none" cap="none" strike="noStrike">
                          <a:solidFill>
                            <a:srgbClr val="6A8759"/>
                          </a:solidFill>
                          <a:highlight>
                            <a:srgbClr val="232525"/>
                          </a:highlight>
                          <a:latin typeface="Courier New"/>
                          <a:ea typeface="Courier New"/>
                          <a:cs typeface="Courier New"/>
                          <a:sym typeface="Courier New"/>
                        </a:rPr>
                        <a:t>'firstname' </a:t>
                      </a:r>
                      <a:r>
                        <a:rPr lang="fr-FR" sz="1700" u="none" cap="none" strike="noStrike">
                          <a:solidFill>
                            <a:srgbClr val="A9B7C6"/>
                          </a:solidFill>
                          <a:highlight>
                            <a:srgbClr val="232525"/>
                          </a:highlight>
                          <a:latin typeface="Courier New"/>
                          <a:ea typeface="Courier New"/>
                          <a:cs typeface="Courier New"/>
                          <a:sym typeface="Courier New"/>
                        </a:rPr>
                        <a:t>=&gt; </a:t>
                      </a:r>
                      <a:r>
                        <a:rPr lang="fr-FR" sz="1700" u="none" cap="none" strike="noStrike">
                          <a:solidFill>
                            <a:srgbClr val="6A8759"/>
                          </a:solidFill>
                          <a:highlight>
                            <a:srgbClr val="232525"/>
                          </a:highlight>
                          <a:latin typeface="Courier New"/>
                          <a:ea typeface="Courier New"/>
                          <a:cs typeface="Courier New"/>
                          <a:sym typeface="Courier New"/>
                        </a:rPr>
                        <a:t>'ben foulen'</a:t>
                      </a:r>
                      <a:r>
                        <a:rPr lang="fr-FR" sz="1700" u="none" cap="none" strike="noStrike">
                          <a:solidFill>
                            <a:srgbClr val="A9B7C6"/>
                          </a:solidFill>
                          <a:highlight>
                            <a:srgbClr val="232525"/>
                          </a:highlight>
                          <a:latin typeface="Courier New"/>
                          <a:ea typeface="Courier New"/>
                          <a:cs typeface="Courier New"/>
                          <a:sym typeface="Courier New"/>
                        </a:rPr>
                        <a:t>)</a:t>
                      </a:r>
                      <a:r>
                        <a:rPr lang="fr-FR" sz="1700" u="none" cap="none" strike="noStrike">
                          <a:solidFill>
                            <a:srgbClr val="CC7832"/>
                          </a:solidFill>
                          <a:highlight>
                            <a:srgbClr val="232525"/>
                          </a:highlight>
                          <a:latin typeface="Courier New"/>
                          <a:ea typeface="Courier New"/>
                          <a:cs typeface="Courier New"/>
                          <a:sym typeface="Courier New"/>
                        </a:rPr>
                        <a:t>,array</a:t>
                      </a:r>
                      <a:r>
                        <a:rPr lang="fr-FR" sz="1700" u="none" cap="none" strike="noStrike">
                          <a:solidFill>
                            <a:srgbClr val="A9B7C6"/>
                          </a:solidFill>
                          <a:highlight>
                            <a:srgbClr val="232525"/>
                          </a:highlight>
                          <a:latin typeface="Courier New"/>
                          <a:ea typeface="Courier New"/>
                          <a:cs typeface="Courier New"/>
                          <a:sym typeface="Courier New"/>
                        </a:rPr>
                        <a:t>(</a:t>
                      </a:r>
                      <a:r>
                        <a:rPr lang="fr-FR" sz="1700" u="none" cap="none" strike="noStrike">
                          <a:solidFill>
                            <a:srgbClr val="6A8759"/>
                          </a:solidFill>
                          <a:highlight>
                            <a:srgbClr val="232525"/>
                          </a:highlight>
                          <a:latin typeface="Courier New"/>
                          <a:ea typeface="Courier New"/>
                          <a:cs typeface="Courier New"/>
                          <a:sym typeface="Courier New"/>
                        </a:rPr>
                        <a:t>'lastname' </a:t>
                      </a:r>
                      <a:r>
                        <a:rPr lang="fr-FR" sz="1700" u="none" cap="none" strike="noStrike">
                          <a:solidFill>
                            <a:srgbClr val="A9B7C6"/>
                          </a:solidFill>
                          <a:highlight>
                            <a:srgbClr val="232525"/>
                          </a:highlight>
                          <a:latin typeface="Courier New"/>
                          <a:ea typeface="Courier New"/>
                          <a:cs typeface="Courier New"/>
                          <a:sym typeface="Courier New"/>
                        </a:rPr>
                        <a:t>=&gt; </a:t>
                      </a:r>
                      <a:r>
                        <a:rPr lang="fr-FR" sz="1700" u="none" cap="none" strike="noStrike">
                          <a:solidFill>
                            <a:srgbClr val="6A8759"/>
                          </a:solidFill>
                          <a:highlight>
                            <a:srgbClr val="232525"/>
                          </a:highlight>
                          <a:latin typeface="Courier New"/>
                          <a:ea typeface="Courier New"/>
                          <a:cs typeface="Courier New"/>
                          <a:sym typeface="Courier New"/>
                        </a:rPr>
                        <a:t>'desc'</a:t>
                      </a:r>
                      <a:r>
                        <a:rPr lang="fr-FR" sz="1700" u="none" cap="none" strike="noStrike">
                          <a:solidFill>
                            <a:srgbClr val="A9B7C6"/>
                          </a:solidFill>
                          <a:highlight>
                            <a:srgbClr val="232525"/>
                          </a:highlight>
                          <a:latin typeface="Courier New"/>
                          <a:ea typeface="Courier New"/>
                          <a:cs typeface="Courier New"/>
                          <a:sym typeface="Courier New"/>
                        </a:rPr>
                        <a:t>)</a:t>
                      </a:r>
                      <a:r>
                        <a:rPr lang="fr-FR" sz="1700" u="none" cap="none" strike="noStrike">
                          <a:solidFill>
                            <a:srgbClr val="CC7832"/>
                          </a:solidFill>
                          <a:highlight>
                            <a:srgbClr val="232525"/>
                          </a:highlight>
                          <a:latin typeface="Courier New"/>
                          <a:ea typeface="Courier New"/>
                          <a:cs typeface="Courier New"/>
                          <a:sym typeface="Courier New"/>
                        </a:rPr>
                        <a:t>,</a:t>
                      </a:r>
                      <a:r>
                        <a:rPr lang="fr-FR" sz="1700" u="none" cap="none" strike="noStrike">
                          <a:solidFill>
                            <a:srgbClr val="6897BB"/>
                          </a:solidFill>
                          <a:highlight>
                            <a:srgbClr val="232525"/>
                          </a:highlight>
                          <a:latin typeface="Courier New"/>
                          <a:ea typeface="Courier New"/>
                          <a:cs typeface="Courier New"/>
                          <a:sym typeface="Courier New"/>
                        </a:rPr>
                        <a:t>10</a:t>
                      </a:r>
                      <a:r>
                        <a:rPr lang="fr-FR" sz="1700" u="none" cap="none" strike="noStrike">
                          <a:solidFill>
                            <a:srgbClr val="CC7832"/>
                          </a:solidFill>
                          <a:highlight>
                            <a:srgbClr val="232525"/>
                          </a:highlight>
                          <a:latin typeface="Courier New"/>
                          <a:ea typeface="Courier New"/>
                          <a:cs typeface="Courier New"/>
                          <a:sym typeface="Courier New"/>
                        </a:rPr>
                        <a:t>, </a:t>
                      </a:r>
                      <a:r>
                        <a:rPr lang="fr-FR" sz="1700" u="none" cap="none" strike="noStrike">
                          <a:solidFill>
                            <a:srgbClr val="6897BB"/>
                          </a:solidFill>
                          <a:highlight>
                            <a:srgbClr val="232525"/>
                          </a:highlight>
                          <a:latin typeface="Courier New"/>
                          <a:ea typeface="Courier New"/>
                          <a:cs typeface="Courier New"/>
                          <a:sym typeface="Courier New"/>
                        </a:rPr>
                        <a:t>0</a:t>
                      </a:r>
                      <a:r>
                        <a:rPr lang="fr-FR" sz="1700" u="none" cap="none" strike="noStrike">
                          <a:solidFill>
                            <a:srgbClr val="A9B7C6"/>
                          </a:solidFill>
                          <a:highlight>
                            <a:srgbClr val="232525"/>
                          </a:highlight>
                          <a:latin typeface="Courier New"/>
                          <a:ea typeface="Courier New"/>
                          <a:cs typeface="Courier New"/>
                          <a:sym typeface="Courier New"/>
                        </a:rPr>
                        <a:t>)</a:t>
                      </a:r>
                      <a:r>
                        <a:rPr lang="fr-FR" sz="1700" u="none" cap="none" strike="noStrike">
                          <a:solidFill>
                            <a:srgbClr val="CC7832"/>
                          </a:solidFill>
                          <a:highlight>
                            <a:srgbClr val="232525"/>
                          </a:highlight>
                          <a:latin typeface="Courier New"/>
                          <a:ea typeface="Courier New"/>
                          <a:cs typeface="Courier New"/>
                          <a:sym typeface="Courier New"/>
                        </a:rPr>
                        <a:t>;</a:t>
                      </a:r>
                      <a:endParaRPr sz="2000" u="none" cap="none" strike="noStrike"/>
                    </a:p>
                  </a:txBody>
                  <a:tcPr marT="91425" marB="91425" marR="91425" marL="91425"/>
                </a:tc>
              </a:tr>
            </a:tbl>
          </a:graphicData>
        </a:graphic>
      </p:graphicFrame>
      <p:sp>
        <p:nvSpPr>
          <p:cNvPr id="406" name="Google Shape;406;p24"/>
          <p:cNvSpPr/>
          <p:nvPr/>
        </p:nvSpPr>
        <p:spPr>
          <a:xfrm>
            <a:off x="-21837" y="1700300"/>
            <a:ext cx="8102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Arial"/>
                <a:ea typeface="Arial"/>
                <a:cs typeface="Arial"/>
                <a:sym typeface="Arial"/>
              </a:rPr>
              <a:t>La méthode: </a:t>
            </a:r>
            <a:r>
              <a:rPr b="1" i="1" lang="fr-FR" sz="2000" u="none" cap="none" strike="noStrike">
                <a:solidFill>
                  <a:srgbClr val="FF0000"/>
                </a:solidFill>
                <a:latin typeface="Arial"/>
                <a:ea typeface="Arial"/>
                <a:cs typeface="Arial"/>
                <a:sym typeface="Arial"/>
              </a:rPr>
              <a:t>findBy()</a:t>
            </a:r>
            <a:endParaRPr b="1" i="1" sz="2000" u="none" cap="none" strike="noStrike">
              <a:solidFill>
                <a:srgbClr val="FF0000"/>
              </a:solidFill>
              <a:latin typeface="Arial"/>
              <a:ea typeface="Arial"/>
              <a:cs typeface="Arial"/>
              <a:sym typeface="Arial"/>
            </a:endParaRPr>
          </a:p>
        </p:txBody>
      </p:sp>
      <p:graphicFrame>
        <p:nvGraphicFramePr>
          <p:cNvPr id="407" name="Google Shape;407;p24"/>
          <p:cNvGraphicFramePr/>
          <p:nvPr/>
        </p:nvGraphicFramePr>
        <p:xfrm>
          <a:off x="884250" y="3581400"/>
          <a:ext cx="3000000" cy="3000000"/>
        </p:xfrm>
        <a:graphic>
          <a:graphicData uri="http://schemas.openxmlformats.org/drawingml/2006/table">
            <a:tbl>
              <a:tblPr>
                <a:noFill/>
                <a:tableStyleId>{94640AD4-07D9-45D3-BE87-B562E5464305}</a:tableStyleId>
              </a:tblPr>
              <a:tblGrid>
                <a:gridCol w="7239000"/>
              </a:tblGrid>
              <a:tr h="969325">
                <a:tc>
                  <a:txBody>
                    <a:bodyPr/>
                    <a:lstStyle/>
                    <a:p>
                      <a:pPr indent="0" lvl="0" marL="0" marR="0" rtl="0" algn="l">
                        <a:lnSpc>
                          <a:spcPct val="100000"/>
                        </a:lnSpc>
                        <a:spcBef>
                          <a:spcPts val="0"/>
                        </a:spcBef>
                        <a:spcAft>
                          <a:spcPts val="0"/>
                        </a:spcAft>
                        <a:buClr>
                          <a:schemeClr val="dk1"/>
                        </a:buClr>
                        <a:buSzPts val="1100"/>
                        <a:buFont typeface="Arial"/>
                        <a:buNone/>
                      </a:pPr>
                      <a:r>
                        <a:rPr lang="fr-FR" sz="1100" u="none" cap="none" strike="noStrike">
                          <a:solidFill>
                            <a:srgbClr val="9876AA"/>
                          </a:solidFill>
                          <a:highlight>
                            <a:srgbClr val="232525"/>
                          </a:highlight>
                          <a:latin typeface="Courier New"/>
                          <a:ea typeface="Courier New"/>
                          <a:cs typeface="Courier New"/>
                          <a:sym typeface="Courier New"/>
                        </a:rPr>
                        <a:t>$</a:t>
                      </a:r>
                      <a:r>
                        <a:rPr lang="fr-FR" sz="1500" u="none" cap="none" strike="noStrike">
                          <a:solidFill>
                            <a:srgbClr val="9876AA"/>
                          </a:solidFill>
                          <a:highlight>
                            <a:srgbClr val="232525"/>
                          </a:highlight>
                          <a:latin typeface="Courier New"/>
                          <a:ea typeface="Courier New"/>
                          <a:cs typeface="Courier New"/>
                          <a:sym typeface="Courier New"/>
                        </a:rPr>
                        <a:t>repository</a:t>
                      </a:r>
                      <a:r>
                        <a:rPr lang="fr-FR" sz="1500" u="none" cap="none" strike="noStrike">
                          <a:solidFill>
                            <a:srgbClr val="A9B7C6"/>
                          </a:solidFill>
                          <a:highlight>
                            <a:srgbClr val="232525"/>
                          </a:highlight>
                          <a:latin typeface="Courier New"/>
                          <a:ea typeface="Courier New"/>
                          <a:cs typeface="Courier New"/>
                          <a:sym typeface="Courier New"/>
                        </a:rPr>
                        <a:t>-&gt;</a:t>
                      </a:r>
                      <a:r>
                        <a:rPr lang="fr-FR" sz="1500" u="none" cap="none" strike="noStrike">
                          <a:solidFill>
                            <a:srgbClr val="FFC66D"/>
                          </a:solidFill>
                          <a:highlight>
                            <a:srgbClr val="232525"/>
                          </a:highlight>
                          <a:latin typeface="Courier New"/>
                          <a:ea typeface="Courier New"/>
                          <a:cs typeface="Courier New"/>
                          <a:sym typeface="Courier New"/>
                        </a:rPr>
                        <a:t>findBy</a:t>
                      </a:r>
                      <a:r>
                        <a:rPr lang="fr-FR" sz="1500" u="none" cap="none" strike="noStrike">
                          <a:solidFill>
                            <a:srgbClr val="A9B7C6"/>
                          </a:solidFill>
                          <a:highlight>
                            <a:srgbClr val="232525"/>
                          </a:highlight>
                          <a:latin typeface="Courier New"/>
                          <a:ea typeface="Courier New"/>
                          <a:cs typeface="Courier New"/>
                          <a:sym typeface="Courier New"/>
                        </a:rPr>
                        <a:t>(</a:t>
                      </a:r>
                      <a:endParaRPr sz="1500" u="none" cap="none" strike="noStrike">
                        <a:solidFill>
                          <a:srgbClr val="A9B7C6"/>
                        </a:solidFill>
                        <a:highlight>
                          <a:srgbClr val="232525"/>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fr-FR" sz="1500" u="none" cap="none" strike="noStrike">
                          <a:solidFill>
                            <a:srgbClr val="A9B7C6"/>
                          </a:solidFill>
                          <a:highlight>
                            <a:srgbClr val="232525"/>
                          </a:highlight>
                          <a:latin typeface="Courier New"/>
                          <a:ea typeface="Courier New"/>
                          <a:cs typeface="Courier New"/>
                          <a:sym typeface="Courier New"/>
                        </a:rPr>
                        <a:t>                     </a:t>
                      </a:r>
                      <a:r>
                        <a:rPr lang="fr-FR" sz="1500" u="none" cap="none" strike="noStrike">
                          <a:solidFill>
                            <a:srgbClr val="CC7832"/>
                          </a:solidFill>
                          <a:highlight>
                            <a:srgbClr val="232525"/>
                          </a:highlight>
                          <a:latin typeface="Courier New"/>
                          <a:ea typeface="Courier New"/>
                          <a:cs typeface="Courier New"/>
                          <a:sym typeface="Courier New"/>
                        </a:rPr>
                        <a:t>array </a:t>
                      </a:r>
                      <a:r>
                        <a:rPr lang="fr-FR" sz="1500" u="none" cap="none" strike="noStrike">
                          <a:solidFill>
                            <a:srgbClr val="9876AA"/>
                          </a:solidFill>
                          <a:highlight>
                            <a:srgbClr val="232525"/>
                          </a:highlight>
                          <a:latin typeface="Courier New"/>
                          <a:ea typeface="Courier New"/>
                          <a:cs typeface="Courier New"/>
                          <a:sym typeface="Courier New"/>
                        </a:rPr>
                        <a:t>$criteria</a:t>
                      </a:r>
                      <a:r>
                        <a:rPr lang="fr-FR" sz="1500" u="none" cap="none" strike="noStrike">
                          <a:solidFill>
                            <a:srgbClr val="CC7832"/>
                          </a:solidFill>
                          <a:highlight>
                            <a:srgbClr val="232525"/>
                          </a:highlight>
                          <a:latin typeface="Courier New"/>
                          <a:ea typeface="Courier New"/>
                          <a:cs typeface="Courier New"/>
                          <a:sym typeface="Courier New"/>
                        </a:rPr>
                        <a:t>,</a:t>
                      </a:r>
                      <a:endParaRPr sz="1500" u="none" cap="none" strike="noStrike">
                        <a:solidFill>
                          <a:srgbClr val="CC7832"/>
                        </a:solidFill>
                        <a:highlight>
                          <a:srgbClr val="232525"/>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fr-FR" sz="1500" u="none" cap="none" strike="noStrike">
                          <a:solidFill>
                            <a:srgbClr val="CC7832"/>
                          </a:solidFill>
                          <a:highlight>
                            <a:srgbClr val="232525"/>
                          </a:highlight>
                          <a:latin typeface="Courier New"/>
                          <a:ea typeface="Courier New"/>
                          <a:cs typeface="Courier New"/>
                          <a:sym typeface="Courier New"/>
                        </a:rPr>
                        <a:t>                     array </a:t>
                      </a:r>
                      <a:r>
                        <a:rPr lang="fr-FR" sz="1500" u="none" cap="none" strike="noStrike">
                          <a:solidFill>
                            <a:srgbClr val="9876AA"/>
                          </a:solidFill>
                          <a:highlight>
                            <a:srgbClr val="232525"/>
                          </a:highlight>
                          <a:latin typeface="Courier New"/>
                          <a:ea typeface="Courier New"/>
                          <a:cs typeface="Courier New"/>
                          <a:sym typeface="Courier New"/>
                        </a:rPr>
                        <a:t>$orderBy </a:t>
                      </a:r>
                      <a:r>
                        <a:rPr lang="fr-FR" sz="1500" u="none" cap="none" strike="noStrike">
                          <a:solidFill>
                            <a:srgbClr val="A9B7C6"/>
                          </a:solidFill>
                          <a:highlight>
                            <a:srgbClr val="232525"/>
                          </a:highlight>
                          <a:latin typeface="Courier New"/>
                          <a:ea typeface="Courier New"/>
                          <a:cs typeface="Courier New"/>
                          <a:sym typeface="Courier New"/>
                        </a:rPr>
                        <a:t>= </a:t>
                      </a:r>
                      <a:r>
                        <a:rPr lang="fr-FR" sz="1500" u="none" cap="none" strike="noStrike">
                          <a:solidFill>
                            <a:srgbClr val="CC7832"/>
                          </a:solidFill>
                          <a:highlight>
                            <a:srgbClr val="232525"/>
                          </a:highlight>
                          <a:latin typeface="Courier New"/>
                          <a:ea typeface="Courier New"/>
                          <a:cs typeface="Courier New"/>
                          <a:sym typeface="Courier New"/>
                        </a:rPr>
                        <a:t>null,</a:t>
                      </a:r>
                      <a:endParaRPr sz="1500" u="none" cap="none" strike="noStrike">
                        <a:solidFill>
                          <a:srgbClr val="CC7832"/>
                        </a:solidFill>
                        <a:highlight>
                          <a:srgbClr val="232525"/>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lang="fr-FR" sz="1500" u="none" cap="none" strike="noStrike">
                          <a:solidFill>
                            <a:srgbClr val="CC7832"/>
                          </a:solidFill>
                          <a:highlight>
                            <a:srgbClr val="232525"/>
                          </a:highlight>
                          <a:latin typeface="Courier New"/>
                          <a:ea typeface="Courier New"/>
                          <a:cs typeface="Courier New"/>
                          <a:sym typeface="Courier New"/>
                        </a:rPr>
                        <a:t>                     </a:t>
                      </a:r>
                      <a:r>
                        <a:rPr lang="fr-FR" sz="1500" u="none" cap="none" strike="noStrike">
                          <a:solidFill>
                            <a:srgbClr val="9876AA"/>
                          </a:solidFill>
                          <a:highlight>
                            <a:srgbClr val="232525"/>
                          </a:highlight>
                          <a:latin typeface="Courier New"/>
                          <a:ea typeface="Courier New"/>
                          <a:cs typeface="Courier New"/>
                          <a:sym typeface="Courier New"/>
                        </a:rPr>
                        <a:t>$limit </a:t>
                      </a:r>
                      <a:r>
                        <a:rPr lang="fr-FR" sz="1500" u="none" cap="none" strike="noStrike">
                          <a:solidFill>
                            <a:srgbClr val="A9B7C6"/>
                          </a:solidFill>
                          <a:highlight>
                            <a:srgbClr val="232525"/>
                          </a:highlight>
                          <a:latin typeface="Courier New"/>
                          <a:ea typeface="Courier New"/>
                          <a:cs typeface="Courier New"/>
                          <a:sym typeface="Courier New"/>
                        </a:rPr>
                        <a:t>= </a:t>
                      </a:r>
                      <a:r>
                        <a:rPr lang="fr-FR" sz="1500" u="none" cap="none" strike="noStrike">
                          <a:solidFill>
                            <a:srgbClr val="CC7832"/>
                          </a:solidFill>
                          <a:highlight>
                            <a:srgbClr val="232525"/>
                          </a:highlight>
                          <a:latin typeface="Courier New"/>
                          <a:ea typeface="Courier New"/>
                          <a:cs typeface="Courier New"/>
                          <a:sym typeface="Courier New"/>
                        </a:rPr>
                        <a:t>null,</a:t>
                      </a:r>
                      <a:endParaRPr sz="1500" u="none" cap="none" strike="noStrike">
                        <a:solidFill>
                          <a:srgbClr val="CC7832"/>
                        </a:solidFill>
                        <a:highlight>
                          <a:srgbClr val="232525"/>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lang="fr-FR" sz="1500" u="none" cap="none" strike="noStrike">
                          <a:solidFill>
                            <a:srgbClr val="CC7832"/>
                          </a:solidFill>
                          <a:highlight>
                            <a:srgbClr val="232525"/>
                          </a:highlight>
                          <a:latin typeface="Courier New"/>
                          <a:ea typeface="Courier New"/>
                          <a:cs typeface="Courier New"/>
                          <a:sym typeface="Courier New"/>
                        </a:rPr>
                        <a:t>                     </a:t>
                      </a:r>
                      <a:r>
                        <a:rPr lang="fr-FR" sz="1500" u="none" cap="none" strike="noStrike">
                          <a:solidFill>
                            <a:srgbClr val="9876AA"/>
                          </a:solidFill>
                          <a:highlight>
                            <a:srgbClr val="232525"/>
                          </a:highlight>
                          <a:latin typeface="Courier New"/>
                          <a:ea typeface="Courier New"/>
                          <a:cs typeface="Courier New"/>
                          <a:sym typeface="Courier New"/>
                        </a:rPr>
                        <a:t>$offset </a:t>
                      </a:r>
                      <a:r>
                        <a:rPr lang="fr-FR" sz="1500" u="none" cap="none" strike="noStrike">
                          <a:solidFill>
                            <a:srgbClr val="A9B7C6"/>
                          </a:solidFill>
                          <a:highlight>
                            <a:srgbClr val="232525"/>
                          </a:highlight>
                          <a:latin typeface="Courier New"/>
                          <a:ea typeface="Courier New"/>
                          <a:cs typeface="Courier New"/>
                          <a:sym typeface="Courier New"/>
                        </a:rPr>
                        <a:t>= </a:t>
                      </a:r>
                      <a:r>
                        <a:rPr lang="fr-FR" sz="1500" u="none" cap="none" strike="noStrike">
                          <a:solidFill>
                            <a:srgbClr val="CC7832"/>
                          </a:solidFill>
                          <a:highlight>
                            <a:srgbClr val="232525"/>
                          </a:highlight>
                          <a:latin typeface="Courier New"/>
                          <a:ea typeface="Courier New"/>
                          <a:cs typeface="Courier New"/>
                          <a:sym typeface="Courier New"/>
                        </a:rPr>
                        <a:t>null </a:t>
                      </a:r>
                      <a:r>
                        <a:rPr lang="fr-FR" sz="1500" u="none" cap="none" strike="noStrike">
                          <a:solidFill>
                            <a:srgbClr val="A9B7C6"/>
                          </a:solidFill>
                          <a:highlight>
                            <a:srgbClr val="232525"/>
                          </a:highlight>
                          <a:latin typeface="Courier New"/>
                          <a:ea typeface="Courier New"/>
                          <a:cs typeface="Courier New"/>
                          <a:sym typeface="Courier New"/>
                        </a:rPr>
                        <a:t>)</a:t>
                      </a:r>
                      <a:r>
                        <a:rPr lang="fr-FR" sz="1500" u="none" cap="none" strike="noStrike">
                          <a:solidFill>
                            <a:srgbClr val="CC7832"/>
                          </a:solidFill>
                          <a:highlight>
                            <a:srgbClr val="232525"/>
                          </a:highlight>
                          <a:latin typeface="Courier New"/>
                          <a:ea typeface="Courier New"/>
                          <a:cs typeface="Courier New"/>
                          <a:sym typeface="Courier New"/>
                        </a:rPr>
                        <a:t>;</a:t>
                      </a:r>
                      <a:endParaRPr sz="1400" u="none" cap="none" strike="noStrike"/>
                    </a:p>
                  </a:txBody>
                  <a:tcPr marT="91425" marB="91425" marR="91425" marL="91425"/>
                </a:tc>
              </a:tr>
            </a:tbl>
          </a:graphicData>
        </a:graphic>
      </p:graphicFrame>
      <p:sp>
        <p:nvSpPr>
          <p:cNvPr id="408" name="Google Shape;408;p24"/>
          <p:cNvSpPr txBox="1"/>
          <p:nvPr/>
        </p:nvSpPr>
        <p:spPr>
          <a:xfrm>
            <a:off x="347325" y="224072"/>
            <a:ext cx="8229600" cy="1015202"/>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rgbClr val="000000"/>
              </a:buClr>
              <a:buSzPts val="4400"/>
              <a:buFont typeface="Arial"/>
              <a:buNone/>
            </a:pPr>
            <a:r>
              <a:rPr b="1" i="0" lang="fr-FR" sz="4400" u="none" cap="none" strike="noStrike">
                <a:solidFill>
                  <a:srgbClr val="000000"/>
                </a:solidFill>
                <a:latin typeface="Arial"/>
                <a:ea typeface="Arial"/>
                <a:cs typeface="Arial"/>
                <a:sym typeface="Arial"/>
              </a:rPr>
              <a:t>Les méthodes de récupération de base</a:t>
            </a:r>
            <a:endParaRPr b="1" i="0" sz="4400" u="none" cap="none" strike="noStrike">
              <a:solidFill>
                <a:schemeClr val="dk1"/>
              </a:solidFill>
              <a:latin typeface="Calibri"/>
              <a:ea typeface="Calibri"/>
              <a:cs typeface="Calibri"/>
              <a:sym typeface="Calibri"/>
            </a:endParaRPr>
          </a:p>
        </p:txBody>
      </p:sp>
      <p:pic>
        <p:nvPicPr>
          <p:cNvPr id="409" name="Google Shape;409;p24"/>
          <p:cNvPicPr preferRelativeResize="0"/>
          <p:nvPr/>
        </p:nvPicPr>
        <p:blipFill>
          <a:blip r:embed="rId5">
            <a:alphaModFix/>
          </a:blip>
          <a:stretch>
            <a:fillRect/>
          </a:stretch>
        </p:blipFill>
        <p:spPr>
          <a:xfrm>
            <a:off x="-21825" y="6487213"/>
            <a:ext cx="1085850" cy="390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15" name="Google Shape;415;p2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16" name="Google Shape;416;p25"/>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417" name="Google Shape;417;p2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418" name="Google Shape;418;p25"/>
          <p:cNvSpPr/>
          <p:nvPr/>
        </p:nvSpPr>
        <p:spPr>
          <a:xfrm>
            <a:off x="206750" y="2100500"/>
            <a:ext cx="8442300" cy="42051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rgbClr val="000000"/>
              </a:buClr>
              <a:buSzPts val="2400"/>
              <a:buFont typeface="Calibri"/>
              <a:buChar char="❏"/>
            </a:pPr>
            <a:r>
              <a:rPr b="1" i="0" lang="fr-FR" sz="2400" u="none" cap="none" strike="noStrike">
                <a:solidFill>
                  <a:srgbClr val="000000"/>
                </a:solidFill>
                <a:latin typeface="Calibri"/>
                <a:ea typeface="Calibri"/>
                <a:cs typeface="Calibri"/>
                <a:sym typeface="Calibri"/>
              </a:rPr>
              <a:t>Rôle: </a:t>
            </a:r>
            <a:r>
              <a:rPr b="0" i="0" lang="fr-FR" sz="2400" u="none" cap="none" strike="noStrike">
                <a:solidFill>
                  <a:srgbClr val="000000"/>
                </a:solidFill>
                <a:latin typeface="Calibri"/>
                <a:ea typeface="Calibri"/>
                <a:cs typeface="Calibri"/>
                <a:sym typeface="Calibri"/>
              </a:rPr>
              <a:t> Même principe que findBy() mais en retournant un seul objet ce qui élimine automatiquement les paramètres d’ordre de limite et d’offset</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1" i="0" lang="fr-FR" sz="2400" u="none" cap="none" strike="noStrike">
                <a:solidFill>
                  <a:srgbClr val="000000"/>
                </a:solidFill>
                <a:latin typeface="Calibri"/>
                <a:ea typeface="Calibri"/>
                <a:cs typeface="Calibri"/>
                <a:sym typeface="Calibri"/>
              </a:rPr>
              <a:t>Syntaxe:</a:t>
            </a:r>
            <a:endParaRPr b="1"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1" i="1"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1" i="0" lang="fr-FR" sz="2400" u="none" cap="none" strike="noStrike">
                <a:solidFill>
                  <a:srgbClr val="000000"/>
                </a:solidFill>
                <a:latin typeface="Calibri"/>
                <a:ea typeface="Calibri"/>
                <a:cs typeface="Calibri"/>
                <a:sym typeface="Calibri"/>
              </a:rPr>
              <a:t>Exemple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19" name="Google Shape;419;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graphicFrame>
        <p:nvGraphicFramePr>
          <p:cNvPr id="420" name="Google Shape;420;p25"/>
          <p:cNvGraphicFramePr/>
          <p:nvPr/>
        </p:nvGraphicFramePr>
        <p:xfrm>
          <a:off x="808400" y="4712650"/>
          <a:ext cx="3000000" cy="3000000"/>
        </p:xfrm>
        <a:graphic>
          <a:graphicData uri="http://schemas.openxmlformats.org/drawingml/2006/table">
            <a:tbl>
              <a:tblPr>
                <a:noFill/>
                <a:tableStyleId>{94640AD4-07D9-45D3-BE87-B562E5464305}</a:tableStyleId>
              </a:tblPr>
              <a:tblGrid>
                <a:gridCol w="7239000"/>
              </a:tblGrid>
              <a:tr h="381000">
                <a:tc>
                  <a:txBody>
                    <a:bodyPr/>
                    <a:lstStyle/>
                    <a:p>
                      <a:pPr indent="0" lvl="0" marL="0" marR="0" rtl="0" algn="l">
                        <a:lnSpc>
                          <a:spcPct val="100000"/>
                        </a:lnSpc>
                        <a:spcBef>
                          <a:spcPts val="0"/>
                        </a:spcBef>
                        <a:spcAft>
                          <a:spcPts val="0"/>
                        </a:spcAft>
                        <a:buClr>
                          <a:schemeClr val="dk1"/>
                        </a:buClr>
                        <a:buSzPts val="1100"/>
                        <a:buFont typeface="Arial"/>
                        <a:buNone/>
                      </a:pPr>
                      <a:r>
                        <a:rPr lang="fr-FR" sz="1700" u="none" cap="none" strike="noStrike">
                          <a:solidFill>
                            <a:srgbClr val="9876AA"/>
                          </a:solidFill>
                          <a:highlight>
                            <a:srgbClr val="232525"/>
                          </a:highlight>
                          <a:latin typeface="Courier New"/>
                          <a:ea typeface="Courier New"/>
                          <a:cs typeface="Courier New"/>
                          <a:sym typeface="Courier New"/>
                        </a:rPr>
                        <a:t>$student</a:t>
                      </a:r>
                      <a:r>
                        <a:rPr lang="fr-FR" sz="1700" u="none" cap="none" strike="noStrike">
                          <a:solidFill>
                            <a:srgbClr val="A9B7C6"/>
                          </a:solidFill>
                          <a:highlight>
                            <a:srgbClr val="232525"/>
                          </a:highlight>
                          <a:latin typeface="Courier New"/>
                          <a:ea typeface="Courier New"/>
                          <a:cs typeface="Courier New"/>
                          <a:sym typeface="Courier New"/>
                        </a:rPr>
                        <a:t>=</a:t>
                      </a:r>
                      <a:r>
                        <a:rPr lang="fr-FR" sz="1700" u="none" cap="none" strike="noStrike">
                          <a:solidFill>
                            <a:srgbClr val="9876AA"/>
                          </a:solidFill>
                          <a:highlight>
                            <a:srgbClr val="232525"/>
                          </a:highlight>
                          <a:latin typeface="Courier New"/>
                          <a:ea typeface="Courier New"/>
                          <a:cs typeface="Courier New"/>
                          <a:sym typeface="Courier New"/>
                        </a:rPr>
                        <a:t>$this</a:t>
                      </a:r>
                      <a:r>
                        <a:rPr lang="fr-FR" sz="1700" u="none" cap="none" strike="noStrike">
                          <a:solidFill>
                            <a:srgbClr val="A9B7C6"/>
                          </a:solidFill>
                          <a:highlight>
                            <a:srgbClr val="232525"/>
                          </a:highlight>
                          <a:latin typeface="Courier New"/>
                          <a:ea typeface="Courier New"/>
                          <a:cs typeface="Courier New"/>
                          <a:sym typeface="Courier New"/>
                        </a:rPr>
                        <a:t>-&gt;</a:t>
                      </a:r>
                      <a:r>
                        <a:rPr lang="fr-FR" sz="1700" u="none" cap="none" strike="noStrike">
                          <a:solidFill>
                            <a:srgbClr val="FFC66D"/>
                          </a:solidFill>
                          <a:highlight>
                            <a:srgbClr val="232525"/>
                          </a:highlight>
                          <a:latin typeface="Courier New"/>
                          <a:ea typeface="Courier New"/>
                          <a:cs typeface="Courier New"/>
                          <a:sym typeface="Courier New"/>
                        </a:rPr>
                        <a:t>getDoctrine</a:t>
                      </a:r>
                      <a:r>
                        <a:rPr lang="fr-FR" sz="1700" u="none" cap="none" strike="noStrike">
                          <a:solidFill>
                            <a:srgbClr val="A9B7C6"/>
                          </a:solidFill>
                          <a:highlight>
                            <a:srgbClr val="232525"/>
                          </a:highlight>
                          <a:latin typeface="Courier New"/>
                          <a:ea typeface="Courier New"/>
                          <a:cs typeface="Courier New"/>
                          <a:sym typeface="Courier New"/>
                        </a:rPr>
                        <a:t>()-&gt;</a:t>
                      </a:r>
                      <a:r>
                        <a:rPr lang="fr-FR" sz="1700" u="none" cap="none" strike="noStrike">
                          <a:solidFill>
                            <a:srgbClr val="FFC66D"/>
                          </a:solidFill>
                          <a:highlight>
                            <a:srgbClr val="232525"/>
                          </a:highlight>
                          <a:latin typeface="Courier New"/>
                          <a:ea typeface="Courier New"/>
                          <a:cs typeface="Courier New"/>
                          <a:sym typeface="Courier New"/>
                        </a:rPr>
                        <a:t>getRepository</a:t>
                      </a:r>
                      <a:r>
                        <a:rPr lang="fr-FR" sz="1700" u="none" cap="none" strike="noStrike">
                          <a:solidFill>
                            <a:srgbClr val="A9B7C6"/>
                          </a:solidFill>
                          <a:highlight>
                            <a:srgbClr val="232525"/>
                          </a:highlight>
                          <a:latin typeface="Courier New"/>
                          <a:ea typeface="Courier New"/>
                          <a:cs typeface="Courier New"/>
                          <a:sym typeface="Courier New"/>
                        </a:rPr>
                        <a:t>(Student::</a:t>
                      </a:r>
                      <a:r>
                        <a:rPr lang="fr-FR" sz="1700" u="none" cap="none" strike="noStrike">
                          <a:solidFill>
                            <a:srgbClr val="CC7832"/>
                          </a:solidFill>
                          <a:highlight>
                            <a:srgbClr val="232525"/>
                          </a:highlight>
                          <a:latin typeface="Courier New"/>
                          <a:ea typeface="Courier New"/>
                          <a:cs typeface="Courier New"/>
                          <a:sym typeface="Courier New"/>
                        </a:rPr>
                        <a:t>class</a:t>
                      </a:r>
                      <a:r>
                        <a:rPr lang="fr-FR" sz="1700" u="none" cap="none" strike="noStrike">
                          <a:solidFill>
                            <a:srgbClr val="A9B7C6"/>
                          </a:solidFill>
                          <a:highlight>
                            <a:srgbClr val="232525"/>
                          </a:highlight>
                          <a:latin typeface="Courier New"/>
                          <a:ea typeface="Courier New"/>
                          <a:cs typeface="Courier New"/>
                          <a:sym typeface="Courier New"/>
                        </a:rPr>
                        <a:t>)-&gt;</a:t>
                      </a:r>
                      <a:r>
                        <a:rPr lang="fr-FR" sz="1700" u="none" cap="none" strike="noStrike">
                          <a:solidFill>
                            <a:srgbClr val="FFC66D"/>
                          </a:solidFill>
                          <a:highlight>
                            <a:srgbClr val="232525"/>
                          </a:highlight>
                          <a:latin typeface="Courier New"/>
                          <a:ea typeface="Courier New"/>
                          <a:cs typeface="Courier New"/>
                          <a:sym typeface="Courier New"/>
                        </a:rPr>
                        <a:t>findOneBy</a:t>
                      </a:r>
                      <a:r>
                        <a:rPr lang="fr-FR" sz="1700" u="none" cap="none" strike="noStrike">
                          <a:solidFill>
                            <a:srgbClr val="A9B7C6"/>
                          </a:solidFill>
                          <a:highlight>
                            <a:srgbClr val="232525"/>
                          </a:highlight>
                          <a:latin typeface="Courier New"/>
                          <a:ea typeface="Courier New"/>
                          <a:cs typeface="Courier New"/>
                          <a:sym typeface="Courier New"/>
                        </a:rPr>
                        <a:t>(</a:t>
                      </a:r>
                      <a:r>
                        <a:rPr lang="fr-FR" sz="1700" u="none" cap="none" strike="noStrike">
                          <a:solidFill>
                            <a:srgbClr val="CC7832"/>
                          </a:solidFill>
                          <a:highlight>
                            <a:srgbClr val="232525"/>
                          </a:highlight>
                          <a:latin typeface="Courier New"/>
                          <a:ea typeface="Courier New"/>
                          <a:cs typeface="Courier New"/>
                          <a:sym typeface="Courier New"/>
                        </a:rPr>
                        <a:t>array</a:t>
                      </a:r>
                      <a:r>
                        <a:rPr lang="fr-FR" sz="1700" u="none" cap="none" strike="noStrike">
                          <a:solidFill>
                            <a:srgbClr val="A9B7C6"/>
                          </a:solidFill>
                          <a:highlight>
                            <a:srgbClr val="232525"/>
                          </a:highlight>
                          <a:latin typeface="Courier New"/>
                          <a:ea typeface="Courier New"/>
                          <a:cs typeface="Courier New"/>
                          <a:sym typeface="Courier New"/>
                        </a:rPr>
                        <a:t>(</a:t>
                      </a:r>
                      <a:r>
                        <a:rPr lang="fr-FR" sz="1700" u="none" cap="none" strike="noStrike">
                          <a:solidFill>
                            <a:srgbClr val="6A8759"/>
                          </a:solidFill>
                          <a:highlight>
                            <a:srgbClr val="232525"/>
                          </a:highlight>
                          <a:latin typeface="Courier New"/>
                          <a:ea typeface="Courier New"/>
                          <a:cs typeface="Courier New"/>
                          <a:sym typeface="Courier New"/>
                        </a:rPr>
                        <a:t>'lastname' </a:t>
                      </a:r>
                      <a:r>
                        <a:rPr lang="fr-FR" sz="1700" u="none" cap="none" strike="noStrike">
                          <a:solidFill>
                            <a:srgbClr val="A9B7C6"/>
                          </a:solidFill>
                          <a:highlight>
                            <a:srgbClr val="232525"/>
                          </a:highlight>
                          <a:latin typeface="Courier New"/>
                          <a:ea typeface="Courier New"/>
                          <a:cs typeface="Courier New"/>
                          <a:sym typeface="Courier New"/>
                        </a:rPr>
                        <a:t>=&gt; </a:t>
                      </a:r>
                      <a:r>
                        <a:rPr lang="fr-FR" sz="1700" u="none" cap="none" strike="noStrike">
                          <a:solidFill>
                            <a:srgbClr val="6A8759"/>
                          </a:solidFill>
                          <a:highlight>
                            <a:srgbClr val="232525"/>
                          </a:highlight>
                          <a:latin typeface="Courier New"/>
                          <a:ea typeface="Courier New"/>
                          <a:cs typeface="Courier New"/>
                          <a:sym typeface="Courier New"/>
                        </a:rPr>
                        <a:t>'foulen'</a:t>
                      </a:r>
                      <a:r>
                        <a:rPr lang="fr-FR" sz="1700" u="none" cap="none" strike="noStrike">
                          <a:solidFill>
                            <a:srgbClr val="CC7832"/>
                          </a:solidFill>
                          <a:highlight>
                            <a:srgbClr val="232525"/>
                          </a:highlight>
                          <a:latin typeface="Courier New"/>
                          <a:ea typeface="Courier New"/>
                          <a:cs typeface="Courier New"/>
                          <a:sym typeface="Courier New"/>
                        </a:rPr>
                        <a:t>,</a:t>
                      </a:r>
                      <a:r>
                        <a:rPr lang="fr-FR" sz="1700" u="none" cap="none" strike="noStrike">
                          <a:solidFill>
                            <a:srgbClr val="6A8759"/>
                          </a:solidFill>
                          <a:highlight>
                            <a:srgbClr val="232525"/>
                          </a:highlight>
                          <a:latin typeface="Courier New"/>
                          <a:ea typeface="Courier New"/>
                          <a:cs typeface="Courier New"/>
                          <a:sym typeface="Courier New"/>
                        </a:rPr>
                        <a:t>'firstname' </a:t>
                      </a:r>
                      <a:r>
                        <a:rPr lang="fr-FR" sz="1700" u="none" cap="none" strike="noStrike">
                          <a:solidFill>
                            <a:srgbClr val="A9B7C6"/>
                          </a:solidFill>
                          <a:highlight>
                            <a:srgbClr val="232525"/>
                          </a:highlight>
                          <a:latin typeface="Courier New"/>
                          <a:ea typeface="Courier New"/>
                          <a:cs typeface="Courier New"/>
                          <a:sym typeface="Courier New"/>
                        </a:rPr>
                        <a:t>=&gt; </a:t>
                      </a:r>
                      <a:r>
                        <a:rPr lang="fr-FR" sz="1700" u="none" cap="none" strike="noStrike">
                          <a:solidFill>
                            <a:srgbClr val="6A8759"/>
                          </a:solidFill>
                          <a:highlight>
                            <a:srgbClr val="232525"/>
                          </a:highlight>
                          <a:latin typeface="Courier New"/>
                          <a:ea typeface="Courier New"/>
                          <a:cs typeface="Courier New"/>
                          <a:sym typeface="Courier New"/>
                        </a:rPr>
                        <a:t>'ben foulen'</a:t>
                      </a:r>
                      <a:r>
                        <a:rPr lang="fr-FR" sz="1700" u="none" cap="none" strike="noStrike">
                          <a:solidFill>
                            <a:srgbClr val="A9B7C6"/>
                          </a:solidFill>
                          <a:highlight>
                            <a:srgbClr val="232525"/>
                          </a:highlight>
                          <a:latin typeface="Courier New"/>
                          <a:ea typeface="Courier New"/>
                          <a:cs typeface="Courier New"/>
                          <a:sym typeface="Courier New"/>
                        </a:rPr>
                        <a:t>))</a:t>
                      </a:r>
                      <a:r>
                        <a:rPr lang="fr-FR" sz="1700" u="none" cap="none" strike="noStrike">
                          <a:solidFill>
                            <a:srgbClr val="CC7832"/>
                          </a:solidFill>
                          <a:highlight>
                            <a:srgbClr val="232525"/>
                          </a:highlight>
                          <a:latin typeface="Courier New"/>
                          <a:ea typeface="Courier New"/>
                          <a:cs typeface="Courier New"/>
                          <a:sym typeface="Courier New"/>
                        </a:rPr>
                        <a:t>;</a:t>
                      </a:r>
                      <a:endParaRPr sz="1700" u="none" cap="none" strike="noStrike">
                        <a:solidFill>
                          <a:srgbClr val="CC7832"/>
                        </a:solidFill>
                        <a:highlight>
                          <a:srgbClr val="232525"/>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txBody>
                  <a:tcPr marT="91425" marB="91425" marR="91425" marL="91425"/>
                </a:tc>
              </a:tr>
            </a:tbl>
          </a:graphicData>
        </a:graphic>
      </p:graphicFrame>
      <p:sp>
        <p:nvSpPr>
          <p:cNvPr id="421" name="Google Shape;421;p25"/>
          <p:cNvSpPr/>
          <p:nvPr/>
        </p:nvSpPr>
        <p:spPr>
          <a:xfrm>
            <a:off x="-21837" y="1700300"/>
            <a:ext cx="8102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Arial"/>
                <a:ea typeface="Arial"/>
                <a:cs typeface="Arial"/>
                <a:sym typeface="Arial"/>
              </a:rPr>
              <a:t>La méthode: </a:t>
            </a:r>
            <a:r>
              <a:rPr b="1" i="1" lang="fr-FR" sz="2000" u="none" cap="none" strike="noStrike">
                <a:solidFill>
                  <a:srgbClr val="FF0000"/>
                </a:solidFill>
                <a:latin typeface="Arial"/>
                <a:ea typeface="Arial"/>
                <a:cs typeface="Arial"/>
                <a:sym typeface="Arial"/>
              </a:rPr>
              <a:t>findOneBy()</a:t>
            </a:r>
            <a:endParaRPr b="1" i="1" sz="2000" u="none" cap="none" strike="noStrike">
              <a:solidFill>
                <a:srgbClr val="FF0000"/>
              </a:solidFill>
              <a:latin typeface="Arial"/>
              <a:ea typeface="Arial"/>
              <a:cs typeface="Arial"/>
              <a:sym typeface="Arial"/>
            </a:endParaRPr>
          </a:p>
        </p:txBody>
      </p:sp>
      <p:graphicFrame>
        <p:nvGraphicFramePr>
          <p:cNvPr id="422" name="Google Shape;422;p25"/>
          <p:cNvGraphicFramePr/>
          <p:nvPr/>
        </p:nvGraphicFramePr>
        <p:xfrm>
          <a:off x="808400" y="3713013"/>
          <a:ext cx="3000000" cy="3000000"/>
        </p:xfrm>
        <a:graphic>
          <a:graphicData uri="http://schemas.openxmlformats.org/drawingml/2006/table">
            <a:tbl>
              <a:tblPr>
                <a:noFill/>
                <a:tableStyleId>{94640AD4-07D9-45D3-BE87-B562E5464305}</a:tableStyleId>
              </a:tblPr>
              <a:tblGrid>
                <a:gridCol w="7239000"/>
              </a:tblGrid>
              <a:tr h="381000">
                <a:tc>
                  <a:txBody>
                    <a:bodyPr/>
                    <a:lstStyle/>
                    <a:p>
                      <a:pPr indent="0" lvl="0" marL="0" marR="0" rtl="0" algn="l">
                        <a:lnSpc>
                          <a:spcPct val="100000"/>
                        </a:lnSpc>
                        <a:spcBef>
                          <a:spcPts val="0"/>
                        </a:spcBef>
                        <a:spcAft>
                          <a:spcPts val="0"/>
                        </a:spcAft>
                        <a:buClr>
                          <a:schemeClr val="dk1"/>
                        </a:buClr>
                        <a:buSzPts val="1100"/>
                        <a:buFont typeface="Arial"/>
                        <a:buNone/>
                      </a:pPr>
                      <a:r>
                        <a:rPr lang="fr-FR" sz="1800" u="none" cap="none" strike="noStrike">
                          <a:solidFill>
                            <a:srgbClr val="A9B7C6"/>
                          </a:solidFill>
                          <a:highlight>
                            <a:srgbClr val="232525"/>
                          </a:highlight>
                          <a:latin typeface="Courier New"/>
                          <a:ea typeface="Courier New"/>
                          <a:cs typeface="Courier New"/>
                          <a:sym typeface="Courier New"/>
                        </a:rPr>
                        <a:t>findOneBy(</a:t>
                      </a:r>
                      <a:r>
                        <a:rPr lang="fr-FR" sz="1800" u="none" cap="none" strike="noStrike">
                          <a:solidFill>
                            <a:srgbClr val="CC7832"/>
                          </a:solidFill>
                          <a:highlight>
                            <a:srgbClr val="232525"/>
                          </a:highlight>
                          <a:latin typeface="Courier New"/>
                          <a:ea typeface="Courier New"/>
                          <a:cs typeface="Courier New"/>
                          <a:sym typeface="Courier New"/>
                        </a:rPr>
                        <a:t>array </a:t>
                      </a:r>
                      <a:r>
                        <a:rPr lang="fr-FR" sz="1800" u="none" cap="none" strike="noStrike">
                          <a:solidFill>
                            <a:srgbClr val="9876AA"/>
                          </a:solidFill>
                          <a:highlight>
                            <a:srgbClr val="232525"/>
                          </a:highlight>
                          <a:latin typeface="Courier New"/>
                          <a:ea typeface="Courier New"/>
                          <a:cs typeface="Courier New"/>
                          <a:sym typeface="Courier New"/>
                        </a:rPr>
                        <a:t>$criteria</a:t>
                      </a:r>
                      <a:r>
                        <a:rPr lang="fr-FR" sz="1800" u="none" cap="none" strike="noStrike">
                          <a:solidFill>
                            <a:srgbClr val="CC7832"/>
                          </a:solidFill>
                          <a:highlight>
                            <a:srgbClr val="232525"/>
                          </a:highlight>
                          <a:latin typeface="Courier New"/>
                          <a:ea typeface="Courier New"/>
                          <a:cs typeface="Courier New"/>
                          <a:sym typeface="Courier New"/>
                        </a:rPr>
                        <a:t>, array </a:t>
                      </a:r>
                      <a:r>
                        <a:rPr lang="fr-FR" sz="1800" u="none" cap="none" strike="noStrike">
                          <a:solidFill>
                            <a:srgbClr val="9876AA"/>
                          </a:solidFill>
                          <a:highlight>
                            <a:srgbClr val="232525"/>
                          </a:highlight>
                          <a:latin typeface="Courier New"/>
                          <a:ea typeface="Courier New"/>
                          <a:cs typeface="Courier New"/>
                          <a:sym typeface="Courier New"/>
                        </a:rPr>
                        <a:t>$orderBy </a:t>
                      </a:r>
                      <a:r>
                        <a:rPr lang="fr-FR" sz="1800" u="none" cap="none" strike="noStrike">
                          <a:solidFill>
                            <a:srgbClr val="A9B7C6"/>
                          </a:solidFill>
                          <a:highlight>
                            <a:srgbClr val="232525"/>
                          </a:highlight>
                          <a:latin typeface="Courier New"/>
                          <a:ea typeface="Courier New"/>
                          <a:cs typeface="Courier New"/>
                          <a:sym typeface="Courier New"/>
                        </a:rPr>
                        <a:t>= </a:t>
                      </a:r>
                      <a:r>
                        <a:rPr lang="fr-FR" sz="1800" u="none" cap="none" strike="noStrike">
                          <a:solidFill>
                            <a:srgbClr val="CC7832"/>
                          </a:solidFill>
                          <a:highlight>
                            <a:srgbClr val="232525"/>
                          </a:highlight>
                          <a:latin typeface="Courier New"/>
                          <a:ea typeface="Courier New"/>
                          <a:cs typeface="Courier New"/>
                          <a:sym typeface="Courier New"/>
                        </a:rPr>
                        <a:t>null</a:t>
                      </a:r>
                      <a:r>
                        <a:rPr lang="fr-FR" sz="1800" u="none" cap="none" strike="noStrike">
                          <a:solidFill>
                            <a:srgbClr val="A9B7C6"/>
                          </a:solidFill>
                          <a:highlight>
                            <a:srgbClr val="232525"/>
                          </a:highlight>
                          <a:latin typeface="Courier New"/>
                          <a:ea typeface="Courier New"/>
                          <a:cs typeface="Courier New"/>
                          <a:sym typeface="Courier New"/>
                        </a:rPr>
                        <a:t>)</a:t>
                      </a:r>
                      <a:endParaRPr sz="1800" u="none" cap="none" strike="noStrike">
                        <a:solidFill>
                          <a:srgbClr val="A9B7C6"/>
                        </a:solidFill>
                        <a:highlight>
                          <a:srgbClr val="232525"/>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423" name="Google Shape;423;p25"/>
          <p:cNvSpPr txBox="1"/>
          <p:nvPr/>
        </p:nvSpPr>
        <p:spPr>
          <a:xfrm>
            <a:off x="347325" y="224072"/>
            <a:ext cx="8229600" cy="1015202"/>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rgbClr val="000000"/>
              </a:buClr>
              <a:buSzPts val="4400"/>
              <a:buFont typeface="Arial"/>
              <a:buNone/>
            </a:pPr>
            <a:r>
              <a:rPr b="1" i="0" lang="fr-FR" sz="4400" u="none" cap="none" strike="noStrike">
                <a:solidFill>
                  <a:srgbClr val="000000"/>
                </a:solidFill>
                <a:latin typeface="Arial"/>
                <a:ea typeface="Arial"/>
                <a:cs typeface="Arial"/>
                <a:sym typeface="Arial"/>
              </a:rPr>
              <a:t>Les méthodes de récupération de base</a:t>
            </a:r>
            <a:endParaRPr b="1" i="0" sz="4400" u="none" cap="none" strike="noStrike">
              <a:solidFill>
                <a:schemeClr val="dk1"/>
              </a:solidFill>
              <a:latin typeface="Calibri"/>
              <a:ea typeface="Calibri"/>
              <a:cs typeface="Calibri"/>
              <a:sym typeface="Calibri"/>
            </a:endParaRPr>
          </a:p>
        </p:txBody>
      </p:sp>
      <p:pic>
        <p:nvPicPr>
          <p:cNvPr id="424" name="Google Shape;424;p25"/>
          <p:cNvPicPr preferRelativeResize="0"/>
          <p:nvPr/>
        </p:nvPicPr>
        <p:blipFill>
          <a:blip r:embed="rId5">
            <a:alphaModFix/>
          </a:blip>
          <a:stretch>
            <a:fillRect/>
          </a:stretch>
        </p:blipFill>
        <p:spPr>
          <a:xfrm>
            <a:off x="277850" y="6126288"/>
            <a:ext cx="1085850" cy="390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30" name="Google Shape;430;p2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31" name="Google Shape;431;p26"/>
          <p:cNvPicPr preferRelativeResize="0"/>
          <p:nvPr/>
        </p:nvPicPr>
        <p:blipFill rotWithShape="1">
          <a:blip r:embed="rId3">
            <a:alphaModFix/>
          </a:blip>
          <a:srcRect b="0" l="0" r="0" t="0"/>
          <a:stretch/>
        </p:blipFill>
        <p:spPr>
          <a:xfrm>
            <a:off x="0" y="0"/>
            <a:ext cx="9328150" cy="7056439"/>
          </a:xfrm>
          <a:prstGeom prst="rect">
            <a:avLst/>
          </a:prstGeom>
          <a:noFill/>
          <a:ln>
            <a:noFill/>
          </a:ln>
        </p:spPr>
      </p:pic>
      <p:pic>
        <p:nvPicPr>
          <p:cNvPr descr="D:\esprit 2014\ESPRIT 2014\charte essprit 2014\render\support final\triangle.png" id="432" name="Google Shape;432;p2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433" name="Google Shape;433;p26"/>
          <p:cNvSpPr/>
          <p:nvPr/>
        </p:nvSpPr>
        <p:spPr>
          <a:xfrm>
            <a:off x="206750" y="2100500"/>
            <a:ext cx="8442300" cy="4205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1" i="1"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34" name="Google Shape;434;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435" name="Google Shape;435;p26"/>
          <p:cNvSpPr/>
          <p:nvPr/>
        </p:nvSpPr>
        <p:spPr>
          <a:xfrm>
            <a:off x="-21837" y="1700300"/>
            <a:ext cx="8102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p:txBody>
      </p:sp>
      <p:sp>
        <p:nvSpPr>
          <p:cNvPr id="436" name="Google Shape;436;p26"/>
          <p:cNvSpPr txBox="1"/>
          <p:nvPr/>
        </p:nvSpPr>
        <p:spPr>
          <a:xfrm>
            <a:off x="347325" y="224072"/>
            <a:ext cx="8229600" cy="1015202"/>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rgbClr val="000000"/>
              </a:buClr>
              <a:buSzPts val="4400"/>
              <a:buFont typeface="Arial"/>
              <a:buNone/>
            </a:pPr>
            <a:r>
              <a:rPr b="1" i="0" lang="fr-FR" sz="4400" u="none" cap="none" strike="noStrike">
                <a:solidFill>
                  <a:srgbClr val="000000"/>
                </a:solidFill>
                <a:latin typeface="Arial"/>
                <a:ea typeface="Arial"/>
                <a:cs typeface="Arial"/>
                <a:sym typeface="Arial"/>
              </a:rPr>
              <a:t>Les méthodes de récupération magiques</a:t>
            </a:r>
            <a:endParaRPr b="1" i="0" sz="4400" u="none" cap="none" strike="noStrike">
              <a:solidFill>
                <a:schemeClr val="dk1"/>
              </a:solidFill>
              <a:latin typeface="Calibri"/>
              <a:ea typeface="Calibri"/>
              <a:cs typeface="Calibri"/>
              <a:sym typeface="Calibri"/>
            </a:endParaRPr>
          </a:p>
        </p:txBody>
      </p:sp>
      <p:graphicFrame>
        <p:nvGraphicFramePr>
          <p:cNvPr id="437" name="Google Shape;437;p26"/>
          <p:cNvGraphicFramePr/>
          <p:nvPr/>
        </p:nvGraphicFramePr>
        <p:xfrm>
          <a:off x="614000" y="1655301"/>
          <a:ext cx="3000000" cy="3000000"/>
        </p:xfrm>
        <a:graphic>
          <a:graphicData uri="http://schemas.openxmlformats.org/drawingml/2006/table">
            <a:tbl>
              <a:tblPr>
                <a:noFill/>
                <a:tableStyleId>{94640AD4-07D9-45D3-BE87-B562E5464305}</a:tableStyleId>
              </a:tblPr>
              <a:tblGrid>
                <a:gridCol w="4064550"/>
                <a:gridCol w="4035600"/>
              </a:tblGrid>
              <a:tr h="545850">
                <a:tc>
                  <a:txBody>
                    <a:bodyPr/>
                    <a:lstStyle/>
                    <a:p>
                      <a:pPr indent="0" lvl="0" marL="0" marR="0" rtl="0" algn="ctr">
                        <a:lnSpc>
                          <a:spcPct val="100000"/>
                        </a:lnSpc>
                        <a:spcBef>
                          <a:spcPts val="0"/>
                        </a:spcBef>
                        <a:spcAft>
                          <a:spcPts val="0"/>
                        </a:spcAft>
                        <a:buClr>
                          <a:srgbClr val="000000"/>
                        </a:buClr>
                        <a:buSzPts val="1400"/>
                        <a:buFont typeface="Arial"/>
                        <a:buNone/>
                      </a:pPr>
                      <a:r>
                        <a:rPr lang="fr-FR" sz="2000" u="none" cap="none" strike="noStrike"/>
                        <a:t>Méthode</a:t>
                      </a:r>
                      <a:r>
                        <a:rPr lang="fr-FR" sz="1400" u="none" cap="none" strike="noStrike"/>
                        <a:t> </a:t>
                      </a:r>
                      <a:endParaRPr sz="1400" u="none" cap="none" strike="noStrike"/>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fr-FR" sz="2000" u="none" cap="none" strike="noStrike"/>
                        <a:t>Description</a:t>
                      </a:r>
                      <a:endParaRPr sz="2000" u="none" cap="none" strike="noStrike"/>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2083375">
                <a:tc>
                  <a:txBody>
                    <a:bodyPr/>
                    <a:lstStyle/>
                    <a:p>
                      <a:pPr indent="0" lvl="0" marL="0" marR="0" rtl="0" algn="l">
                        <a:lnSpc>
                          <a:spcPct val="100000"/>
                        </a:lnSpc>
                        <a:spcBef>
                          <a:spcPts val="0"/>
                        </a:spcBef>
                        <a:spcAft>
                          <a:spcPts val="0"/>
                        </a:spcAft>
                        <a:buClr>
                          <a:srgbClr val="000000"/>
                        </a:buClr>
                        <a:buSzPts val="2000"/>
                        <a:buFont typeface="Arial"/>
                        <a:buNone/>
                      </a:pPr>
                      <a:r>
                        <a:rPr b="1" i="0" lang="fr-FR" sz="2400" u="none" cap="none" strike="noStrike">
                          <a:solidFill>
                            <a:srgbClr val="000000"/>
                          </a:solidFill>
                          <a:latin typeface="Arial"/>
                          <a:ea typeface="Arial"/>
                          <a:cs typeface="Arial"/>
                          <a:sym typeface="Arial"/>
                        </a:rPr>
                        <a:t>findByX</a:t>
                      </a:r>
                      <a:r>
                        <a:rPr b="0" i="0" lang="fr-FR" sz="2400" u="none" cap="none" strike="noStrike">
                          <a:solidFill>
                            <a:srgbClr val="000000"/>
                          </a:solidFill>
                          <a:latin typeface="Arial"/>
                          <a:ea typeface="Arial"/>
                          <a:cs typeface="Arial"/>
                          <a:sym typeface="Arial"/>
                        </a:rPr>
                        <a:t>($valeur) en</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fr-FR" sz="2400" u="none" cap="none" strike="noStrike">
                          <a:solidFill>
                            <a:srgbClr val="000000"/>
                          </a:solidFill>
                          <a:latin typeface="Arial"/>
                          <a:ea typeface="Arial"/>
                          <a:cs typeface="Arial"/>
                          <a:sym typeface="Arial"/>
                        </a:rPr>
                        <a:t>remplaçant X par un attribut de l’objet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fr-FR" sz="2400" u="none" cap="none" strike="noStrike">
                          <a:solidFill>
                            <a:srgbClr val="000000"/>
                          </a:solidFill>
                          <a:latin typeface="Arial"/>
                          <a:ea typeface="Arial"/>
                          <a:cs typeface="Arial"/>
                          <a:sym typeface="Arial"/>
                        </a:rPr>
                        <a:t>Exemple: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fr-FR" sz="2400" u="none" cap="none" strike="noStrike">
                          <a:solidFill>
                            <a:srgbClr val="000000"/>
                          </a:solidFill>
                          <a:latin typeface="Arial"/>
                          <a:ea typeface="Arial"/>
                          <a:cs typeface="Arial"/>
                          <a:sym typeface="Arial"/>
                        </a:rPr>
                        <a:t>findBynsc(‘05896542’)</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fr-FR" sz="2400" u="none" cap="none" strike="noStrike">
                          <a:solidFill>
                            <a:srgbClr val="000000"/>
                          </a:solidFill>
                          <a:latin typeface="Arial"/>
                          <a:ea typeface="Arial"/>
                          <a:cs typeface="Arial"/>
                          <a:sym typeface="Arial"/>
                        </a:rPr>
                        <a:t>findByNom(‘Club Info’)</a:t>
                      </a:r>
                      <a:endParaRPr b="0" i="0" sz="2400" u="none" cap="none" strike="noStrike">
                        <a:solidFill>
                          <a:srgbClr val="00000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2000"/>
                        <a:buFont typeface="Arial"/>
                        <a:buNone/>
                      </a:pPr>
                      <a:r>
                        <a:rPr b="0" i="0" lang="fr-FR" sz="2400" u="none" cap="none" strike="noStrike">
                          <a:solidFill>
                            <a:srgbClr val="000000"/>
                          </a:solidFill>
                          <a:latin typeface="Arial"/>
                          <a:ea typeface="Arial"/>
                          <a:cs typeface="Arial"/>
                          <a:sym typeface="Arial"/>
                        </a:rPr>
                        <a:t>Similaire à findBy() avec un seul critère, celui du nom de la méthode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2400" u="none" cap="none" strike="noStrike">
                        <a:solidFill>
                          <a:srgbClr val="000000"/>
                        </a:solidFill>
                        <a:latin typeface="Arial"/>
                        <a:ea typeface="Arial"/>
                        <a:cs typeface="Arial"/>
                        <a:sym typeface="Arial"/>
                      </a:endParaRPr>
                    </a:p>
                  </a:txBody>
                  <a:tcPr marT="45725" marB="45725" marR="91450" marL="91450">
                    <a:lnR cap="flat" cmpd="sng" w="12700">
                      <a:solidFill>
                        <a:schemeClr val="dk1"/>
                      </a:solidFill>
                      <a:prstDash val="solid"/>
                      <a:round/>
                      <a:headEnd len="sm" w="sm" type="none"/>
                      <a:tailEnd len="sm" w="sm" type="none"/>
                    </a:lnR>
                  </a:tcPr>
                </a:tc>
              </a:tr>
              <a:tr h="1752675">
                <a:tc>
                  <a:txBody>
                    <a:bodyPr/>
                    <a:lstStyle/>
                    <a:p>
                      <a:pPr indent="0" lvl="0" marL="0" marR="0" rtl="0" algn="l">
                        <a:lnSpc>
                          <a:spcPct val="100000"/>
                        </a:lnSpc>
                        <a:spcBef>
                          <a:spcPts val="0"/>
                        </a:spcBef>
                        <a:spcAft>
                          <a:spcPts val="0"/>
                        </a:spcAft>
                        <a:buClr>
                          <a:srgbClr val="000000"/>
                        </a:buClr>
                        <a:buSzPts val="2000"/>
                        <a:buFont typeface="Arial"/>
                        <a:buNone/>
                      </a:pPr>
                      <a:r>
                        <a:rPr b="1" i="0" lang="fr-FR" sz="2400" u="none" cap="none" strike="noStrike">
                          <a:solidFill>
                            <a:srgbClr val="000000"/>
                          </a:solidFill>
                          <a:latin typeface="Arial"/>
                          <a:ea typeface="Arial"/>
                          <a:cs typeface="Arial"/>
                          <a:sym typeface="Arial"/>
                        </a:rPr>
                        <a:t>findOneByX</a:t>
                      </a:r>
                      <a:r>
                        <a:rPr b="0" i="0" lang="fr-FR" sz="2400" u="none" cap="none" strike="noStrike">
                          <a:solidFill>
                            <a:srgbClr val="000000"/>
                          </a:solidFill>
                          <a:latin typeface="Arial"/>
                          <a:ea typeface="Arial"/>
                          <a:cs typeface="Arial"/>
                          <a:sym typeface="Arial"/>
                        </a:rPr>
                        <a:t>($valeur) en</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fr-FR" sz="2400" u="none" cap="none" strike="noStrike">
                          <a:solidFill>
                            <a:srgbClr val="000000"/>
                          </a:solidFill>
                          <a:latin typeface="Arial"/>
                          <a:ea typeface="Arial"/>
                          <a:cs typeface="Arial"/>
                          <a:sym typeface="Arial"/>
                        </a:rPr>
                        <a:t>remplaçant X par un attribut  de l’objet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fr-FR" sz="2400" u="none" cap="none" strike="noStrike">
                          <a:solidFill>
                            <a:srgbClr val="000000"/>
                          </a:solidFill>
                          <a:latin typeface="Arial"/>
                          <a:ea typeface="Arial"/>
                          <a:cs typeface="Arial"/>
                          <a:sym typeface="Arial"/>
                        </a:rPr>
                        <a:t>Exemple: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fr-FR" sz="2400" u="none" cap="none" strike="noStrike">
                          <a:solidFill>
                            <a:srgbClr val="000000"/>
                          </a:solidFill>
                          <a:latin typeface="Arial"/>
                          <a:ea typeface="Arial"/>
                          <a:cs typeface="Arial"/>
                          <a:sym typeface="Arial"/>
                        </a:rPr>
                        <a:t>findOneBynsc(‘05896542’)</a:t>
                      </a:r>
                      <a:endParaRPr b="0" i="0" sz="2400" u="none" cap="none" strike="noStrike">
                        <a:solidFill>
                          <a:srgbClr val="00000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2000"/>
                        <a:buFont typeface="Arial"/>
                        <a:buNone/>
                      </a:pPr>
                      <a:r>
                        <a:rPr b="0" i="0" lang="fr-FR" sz="2400" u="none" cap="none" strike="noStrike">
                          <a:solidFill>
                            <a:srgbClr val="000000"/>
                          </a:solidFill>
                          <a:latin typeface="Arial"/>
                          <a:ea typeface="Arial"/>
                          <a:cs typeface="Arial"/>
                          <a:sym typeface="Arial"/>
                        </a:rPr>
                        <a:t>Similaire à findOneBy() mais en retournant un seul objet</a:t>
                      </a:r>
                      <a:endParaRPr b="0" i="0" sz="2400" u="none" cap="none" strike="noStrike">
                        <a:solidFill>
                          <a:srgbClr val="000000"/>
                        </a:solidFill>
                        <a:latin typeface="Arial"/>
                        <a:ea typeface="Arial"/>
                        <a:cs typeface="Arial"/>
                        <a:sym typeface="Arial"/>
                      </a:endParaRPr>
                    </a:p>
                  </a:txBody>
                  <a:tcPr marT="45725" marB="45725" marR="91450" marL="91450">
                    <a:lnR cap="flat" cmpd="sng" w="12700">
                      <a:solidFill>
                        <a:schemeClr val="dk1"/>
                      </a:solidFill>
                      <a:prstDash val="solid"/>
                      <a:round/>
                      <a:headEnd len="sm" w="sm" type="none"/>
                      <a:tailEnd len="sm" w="sm" type="none"/>
                    </a:lnR>
                  </a:tcPr>
                </a:tc>
              </a:tr>
            </a:tbl>
          </a:graphicData>
        </a:graphic>
      </p:graphicFrame>
      <p:pic>
        <p:nvPicPr>
          <p:cNvPr id="438" name="Google Shape;438;p26"/>
          <p:cNvPicPr preferRelativeResize="0"/>
          <p:nvPr/>
        </p:nvPicPr>
        <p:blipFill>
          <a:blip r:embed="rId5">
            <a:alphaModFix/>
          </a:blip>
          <a:stretch>
            <a:fillRect/>
          </a:stretch>
        </p:blipFill>
        <p:spPr>
          <a:xfrm>
            <a:off x="347325" y="6487213"/>
            <a:ext cx="1085850" cy="390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44" name="Google Shape;444;p2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45" name="Google Shape;445;p27"/>
          <p:cNvPicPr preferRelativeResize="0"/>
          <p:nvPr/>
        </p:nvPicPr>
        <p:blipFill rotWithShape="1">
          <a:blip r:embed="rId3">
            <a:alphaModFix/>
          </a:blip>
          <a:srcRect b="0" l="0" r="0" t="0"/>
          <a:stretch/>
        </p:blipFill>
        <p:spPr>
          <a:xfrm>
            <a:off x="-184151" y="0"/>
            <a:ext cx="9328150" cy="7056439"/>
          </a:xfrm>
          <a:prstGeom prst="rect">
            <a:avLst/>
          </a:prstGeom>
          <a:noFill/>
          <a:ln>
            <a:noFill/>
          </a:ln>
        </p:spPr>
      </p:pic>
      <p:pic>
        <p:nvPicPr>
          <p:cNvPr descr="D:\esprit 2014\ESPRIT 2014\charte essprit 2014\render\support final\triangle.png" id="446" name="Google Shape;446;p27"/>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447" name="Google Shape;447;p27"/>
          <p:cNvSpPr txBox="1"/>
          <p:nvPr>
            <p:ph type="title"/>
          </p:nvPr>
        </p:nvSpPr>
        <p:spPr>
          <a:xfrm>
            <a:off x="457200" y="116687"/>
            <a:ext cx="8229600" cy="1143000"/>
          </a:xfrm>
          <a:prstGeom prst="rect">
            <a:avLst/>
          </a:prstGeom>
          <a:noFill/>
          <a:ln>
            <a:noFill/>
          </a:ln>
        </p:spPr>
        <p:txBody>
          <a:bodyPr anchorCtr="0" anchor="ctr" bIns="45700" lIns="91425" spcFirstLastPara="1" rIns="91425" wrap="square" tIns="45700">
            <a:noAutofit/>
          </a:bodyPr>
          <a:lstStyle/>
          <a:p>
            <a:pPr indent="0" lvl="0" marL="203200" rtl="0" algn="ctr">
              <a:lnSpc>
                <a:spcPct val="100000"/>
              </a:lnSpc>
              <a:spcBef>
                <a:spcPts val="0"/>
              </a:spcBef>
              <a:spcAft>
                <a:spcPts val="0"/>
              </a:spcAft>
              <a:buSzPts val="3200"/>
              <a:buNone/>
            </a:pPr>
            <a:r>
              <a:rPr b="1" lang="fr-FR"/>
              <a:t>Entity Manager</a:t>
            </a:r>
            <a:endParaRPr b="1"/>
          </a:p>
        </p:txBody>
      </p:sp>
      <p:sp>
        <p:nvSpPr>
          <p:cNvPr id="448" name="Google Shape;448;p27"/>
          <p:cNvSpPr/>
          <p:nvPr/>
        </p:nvSpPr>
        <p:spPr>
          <a:xfrm>
            <a:off x="-92100" y="1206162"/>
            <a:ext cx="9076443" cy="491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0" i="0" lang="fr-FR" sz="2400" u="none" cap="none" strike="noStrike">
                <a:solidFill>
                  <a:srgbClr val="000000"/>
                </a:solidFill>
                <a:latin typeface="Arial"/>
                <a:ea typeface="Arial"/>
                <a:cs typeface="Arial"/>
                <a:sym typeface="Arial"/>
              </a:rPr>
              <a:t>EM est un gestionnaire d’entités: le chef d’orchestre de l’ORM Doctrine</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fr-FR" sz="2400" u="none" cap="none" strike="noStrike">
                <a:solidFill>
                  <a:srgbClr val="000000"/>
                </a:solidFill>
                <a:latin typeface="Arial"/>
                <a:ea typeface="Arial"/>
                <a:cs typeface="Arial"/>
                <a:sym typeface="Arial"/>
              </a:rPr>
              <a:t>EM est placée entre les objets (entités) et les tables de la base de données.</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fr-FR" sz="2400" u="none" cap="none" strike="noStrike">
                <a:solidFill>
                  <a:srgbClr val="000000"/>
                </a:solidFill>
                <a:latin typeface="Arial"/>
                <a:ea typeface="Arial"/>
                <a:cs typeface="Arial"/>
                <a:sym typeface="Arial"/>
              </a:rPr>
              <a:t>EM permet l’insertion, la mise à jour et la suppression des données de la base de données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Tout d’abord, On doit récupérer l’entity manager</a:t>
            </a:r>
            <a:endParaRPr b="0" i="0" sz="1400" u="none" cap="none" strike="noStrike">
              <a:solidFill>
                <a:srgbClr val="000000"/>
              </a:solidFill>
              <a:latin typeface="Arial"/>
              <a:ea typeface="Arial"/>
              <a:cs typeface="Arial"/>
              <a:sym typeface="Arial"/>
            </a:endParaRPr>
          </a:p>
          <a:p>
            <a:pPr indent="0" lvl="0" marL="7620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  </a:t>
            </a:r>
            <a:r>
              <a:rPr b="1" i="0" lang="fr-FR" sz="2400" u="none" cap="none" strike="noStrike">
                <a:solidFill>
                  <a:srgbClr val="000000"/>
                </a:solidFill>
                <a:latin typeface="Calibri"/>
                <a:ea typeface="Calibri"/>
                <a:cs typeface="Calibri"/>
                <a:sym typeface="Calibri"/>
              </a:rPr>
              <a:t>$em= $this-&gt;getDoctrine()-&gt;getManager()</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49" name="Google Shape;44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450" name="Google Shape;450;p27"/>
          <p:cNvPicPr preferRelativeResize="0"/>
          <p:nvPr/>
        </p:nvPicPr>
        <p:blipFill rotWithShape="1">
          <a:blip r:embed="rId5">
            <a:alphaModFix/>
          </a:blip>
          <a:srcRect b="0" l="0" r="0" t="0"/>
          <a:stretch/>
        </p:blipFill>
        <p:spPr>
          <a:xfrm>
            <a:off x="1281100" y="4326774"/>
            <a:ext cx="7405700" cy="2029551"/>
          </a:xfrm>
          <a:prstGeom prst="rect">
            <a:avLst/>
          </a:prstGeom>
          <a:noFill/>
          <a:ln>
            <a:noFill/>
          </a:ln>
        </p:spPr>
      </p:pic>
      <p:pic>
        <p:nvPicPr>
          <p:cNvPr id="451" name="Google Shape;451;p27"/>
          <p:cNvPicPr preferRelativeResize="0"/>
          <p:nvPr/>
        </p:nvPicPr>
        <p:blipFill>
          <a:blip r:embed="rId6">
            <a:alphaModFix/>
          </a:blip>
          <a:stretch>
            <a:fillRect/>
          </a:stretch>
        </p:blipFill>
        <p:spPr>
          <a:xfrm>
            <a:off x="195250" y="6466813"/>
            <a:ext cx="1085850" cy="390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57" name="Google Shape;457;p2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58" name="Google Shape;458;p28"/>
          <p:cNvPicPr preferRelativeResize="0"/>
          <p:nvPr/>
        </p:nvPicPr>
        <p:blipFill rotWithShape="1">
          <a:blip r:embed="rId3">
            <a:alphaModFix/>
          </a:blip>
          <a:srcRect b="0" l="0" r="0" t="0"/>
          <a:stretch/>
        </p:blipFill>
        <p:spPr>
          <a:xfrm>
            <a:off x="-184150" y="0"/>
            <a:ext cx="9328150" cy="7056451"/>
          </a:xfrm>
          <a:prstGeom prst="rect">
            <a:avLst/>
          </a:prstGeom>
          <a:noFill/>
          <a:ln>
            <a:noFill/>
          </a:ln>
        </p:spPr>
      </p:pic>
      <p:pic>
        <p:nvPicPr>
          <p:cNvPr descr="D:\esprit 2014\ESPRIT 2014\charte essprit 2014\render\support final\triangle.png" id="459" name="Google Shape;459;p28"/>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460" name="Google Shape;460;p28"/>
          <p:cNvSpPr txBox="1"/>
          <p:nvPr>
            <p:ph type="title"/>
          </p:nvPr>
        </p:nvSpPr>
        <p:spPr>
          <a:xfrm>
            <a:off x="406650" y="101225"/>
            <a:ext cx="8391900" cy="1269000"/>
          </a:xfrm>
          <a:prstGeom prst="rect">
            <a:avLst/>
          </a:prstGeom>
          <a:noFill/>
          <a:ln>
            <a:noFill/>
          </a:ln>
        </p:spPr>
        <p:txBody>
          <a:bodyPr anchorCtr="0" anchor="ctr" bIns="45700" lIns="91425" spcFirstLastPara="1" rIns="91425" wrap="square" tIns="45700">
            <a:noAutofit/>
          </a:bodyPr>
          <a:lstStyle/>
          <a:p>
            <a:pPr indent="0" lvl="0" marL="203200" rtl="0" algn="ctr">
              <a:lnSpc>
                <a:spcPct val="100000"/>
              </a:lnSpc>
              <a:spcBef>
                <a:spcPts val="0"/>
              </a:spcBef>
              <a:spcAft>
                <a:spcPts val="0"/>
              </a:spcAft>
              <a:buSzPts val="3200"/>
              <a:buNone/>
            </a:pPr>
            <a:r>
              <a:rPr b="1" lang="fr-FR"/>
              <a:t>Manipulation des entités avec Doctrine2</a:t>
            </a:r>
            <a:endParaRPr b="1"/>
          </a:p>
        </p:txBody>
      </p:sp>
      <p:sp>
        <p:nvSpPr>
          <p:cNvPr id="461" name="Google Shape;461;p28"/>
          <p:cNvSpPr/>
          <p:nvPr/>
        </p:nvSpPr>
        <p:spPr>
          <a:xfrm>
            <a:off x="30600" y="1540700"/>
            <a:ext cx="91440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Char char="•"/>
            </a:pPr>
            <a:r>
              <a:rPr b="0" i="0" lang="fr-FR" sz="2400" u="none" cap="none" strike="noStrike">
                <a:solidFill>
                  <a:srgbClr val="000000"/>
                </a:solidFill>
                <a:latin typeface="Calibri"/>
                <a:ea typeface="Calibri"/>
                <a:cs typeface="Calibri"/>
                <a:sym typeface="Calibri"/>
              </a:rPr>
              <a:t>La méthode </a:t>
            </a:r>
            <a:r>
              <a:rPr b="1" i="0" lang="fr-FR" sz="2400" u="none" cap="none" strike="noStrike">
                <a:solidFill>
                  <a:srgbClr val="000000"/>
                </a:solidFill>
                <a:latin typeface="Calibri"/>
                <a:ea typeface="Calibri"/>
                <a:cs typeface="Calibri"/>
                <a:sym typeface="Calibri"/>
              </a:rPr>
              <a:t>persist()</a:t>
            </a:r>
            <a:r>
              <a:rPr b="0" i="0" lang="fr-FR" sz="2400" u="none" cap="none" strike="noStrike">
                <a:solidFill>
                  <a:srgbClr val="000000"/>
                </a:solidFill>
                <a:latin typeface="Calibri"/>
                <a:ea typeface="Calibri"/>
                <a:cs typeface="Calibri"/>
                <a:sym typeface="Calibri"/>
              </a:rPr>
              <a:t> :Utilisée pour l‘ajout d’un nouvel objet afin d’informer Doctrine que l’on veut ajouter cet objet dans la base de données.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1" i="0" lang="fr-FR" sz="2400" u="none" cap="none" strike="noStrike">
                <a:solidFill>
                  <a:srgbClr val="000000"/>
                </a:solidFill>
                <a:latin typeface="Calibri"/>
                <a:ea typeface="Calibri"/>
                <a:cs typeface="Calibri"/>
                <a:sym typeface="Calibri"/>
              </a:rPr>
              <a:t> $em-&gt;persist($object)</a:t>
            </a:r>
            <a:endParaRPr b="1"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400"/>
              <a:buFont typeface="Arial"/>
              <a:buChar char="•"/>
            </a:pPr>
            <a:r>
              <a:rPr b="0" i="0" lang="fr-FR" sz="2400" u="none" cap="none" strike="noStrike">
                <a:solidFill>
                  <a:srgbClr val="000000"/>
                </a:solidFill>
                <a:latin typeface="Calibri"/>
                <a:ea typeface="Calibri"/>
                <a:cs typeface="Calibri"/>
                <a:sym typeface="Calibri"/>
              </a:rPr>
              <a:t>La méthode</a:t>
            </a:r>
            <a:r>
              <a:rPr b="1" i="0" lang="fr-FR" sz="2400" u="none" cap="none" strike="noStrike">
                <a:solidFill>
                  <a:srgbClr val="000000"/>
                </a:solidFill>
                <a:latin typeface="Calibri"/>
                <a:ea typeface="Calibri"/>
                <a:cs typeface="Calibri"/>
                <a:sym typeface="Calibri"/>
              </a:rPr>
              <a:t> flush()</a:t>
            </a:r>
            <a:r>
              <a:rPr b="0" i="0" lang="fr-FR" sz="2400" u="none" cap="none" strike="noStrike">
                <a:solidFill>
                  <a:srgbClr val="000000"/>
                </a:solidFill>
                <a:latin typeface="Calibri"/>
                <a:ea typeface="Calibri"/>
                <a:cs typeface="Calibri"/>
                <a:sym typeface="Calibri"/>
              </a:rPr>
              <a:t> permet d'envoyer tout ce qui a été persisté avant à la base de données afin d’exécuter la requête. Cette méthode est utilisée pour l‘ajout, la modification et la suppression </a:t>
            </a:r>
            <a:endParaRPr b="0" i="0" sz="2400" u="none" cap="none" strike="noStrike">
              <a:solidFill>
                <a:srgbClr val="000000"/>
              </a:solidFill>
              <a:latin typeface="Calibri"/>
              <a:ea typeface="Calibri"/>
              <a:cs typeface="Calibri"/>
              <a:sym typeface="Calibri"/>
            </a:endParaRPr>
          </a:p>
          <a:p>
            <a:pPr indent="-342900" lvl="0" marL="419100" marR="0" rtl="0" algn="l">
              <a:lnSpc>
                <a:spcPct val="100000"/>
              </a:lnSpc>
              <a:spcBef>
                <a:spcPts val="0"/>
              </a:spcBef>
              <a:spcAft>
                <a:spcPts val="0"/>
              </a:spcAft>
              <a:buClr>
                <a:srgbClr val="000000"/>
              </a:buClr>
              <a:buSzPts val="2400"/>
              <a:buFont typeface="Noto Sans Symbols"/>
              <a:buChar char="⮚"/>
            </a:pPr>
            <a:r>
              <a:rPr b="1" i="0" lang="fr-FR" sz="2400" u="none" cap="none" strike="noStrike">
                <a:solidFill>
                  <a:srgbClr val="000000"/>
                </a:solidFill>
                <a:latin typeface="Calibri"/>
                <a:ea typeface="Calibri"/>
                <a:cs typeface="Calibri"/>
                <a:sym typeface="Calibri"/>
              </a:rPr>
              <a:t>$em-&gt;flush()</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462" name="Google Shape;46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463" name="Google Shape;463;p28"/>
          <p:cNvPicPr preferRelativeResize="0"/>
          <p:nvPr/>
        </p:nvPicPr>
        <p:blipFill>
          <a:blip r:embed="rId5">
            <a:alphaModFix/>
          </a:blip>
          <a:stretch>
            <a:fillRect/>
          </a:stretch>
        </p:blipFill>
        <p:spPr>
          <a:xfrm>
            <a:off x="261300" y="6467463"/>
            <a:ext cx="1085850" cy="390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69" name="Google Shape;469;p2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70" name="Google Shape;470;p29"/>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471" name="Google Shape;471;p2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472" name="Google Shape;472;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203200" rtl="0" algn="ctr">
              <a:lnSpc>
                <a:spcPct val="100000"/>
              </a:lnSpc>
              <a:spcBef>
                <a:spcPts val="0"/>
              </a:spcBef>
              <a:spcAft>
                <a:spcPts val="0"/>
              </a:spcAft>
              <a:buSzPts val="3200"/>
              <a:buNone/>
            </a:pPr>
            <a:r>
              <a:rPr b="1" lang="fr-FR"/>
              <a:t>Manipulation les entités avec Doctrine2</a:t>
            </a:r>
            <a:endParaRPr b="1"/>
          </a:p>
        </p:txBody>
      </p:sp>
      <p:sp>
        <p:nvSpPr>
          <p:cNvPr id="473" name="Google Shape;473;p29"/>
          <p:cNvSpPr/>
          <p:nvPr/>
        </p:nvSpPr>
        <p:spPr>
          <a:xfrm>
            <a:off x="255150" y="1816500"/>
            <a:ext cx="8633700" cy="430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rgbClr val="333333"/>
              </a:solidFill>
              <a:highlight>
                <a:srgbClr val="FFFFFF"/>
              </a:highlight>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400"/>
              <a:buFont typeface="Arial"/>
              <a:buChar char="•"/>
            </a:pPr>
            <a:r>
              <a:rPr b="0" i="0" lang="fr-FR" sz="2400" u="none" cap="none" strike="noStrike">
                <a:solidFill>
                  <a:srgbClr val="000000"/>
                </a:solidFill>
                <a:latin typeface="Calibri"/>
                <a:ea typeface="Calibri"/>
                <a:cs typeface="Calibri"/>
                <a:sym typeface="Calibri"/>
              </a:rPr>
              <a:t>La méthode </a:t>
            </a:r>
            <a:r>
              <a:rPr b="1" i="0" lang="fr-FR" sz="2400" u="none" cap="none" strike="noStrike">
                <a:solidFill>
                  <a:srgbClr val="000000"/>
                </a:solidFill>
                <a:latin typeface="Calibri"/>
                <a:ea typeface="Calibri"/>
                <a:cs typeface="Calibri"/>
                <a:sym typeface="Calibri"/>
              </a:rPr>
              <a:t>remove()</a:t>
            </a:r>
            <a:r>
              <a:rPr b="0" i="0" lang="fr-FR" sz="2400" u="none" cap="none" strike="noStrike">
                <a:solidFill>
                  <a:srgbClr val="000000"/>
                </a:solidFill>
                <a:latin typeface="Calibri"/>
                <a:ea typeface="Calibri"/>
                <a:cs typeface="Calibri"/>
                <a:sym typeface="Calibri"/>
              </a:rPr>
              <a:t> indique à Doctrin</a:t>
            </a:r>
            <a:r>
              <a:rPr b="0" i="0" lang="fr-FR" sz="2400" u="none" cap="none" strike="noStrike">
                <a:solidFill>
                  <a:schemeClr val="dk1"/>
                </a:solidFill>
                <a:latin typeface="Calibri"/>
                <a:ea typeface="Calibri"/>
                <a:cs typeface="Calibri"/>
                <a:sym typeface="Calibri"/>
              </a:rPr>
              <a:t>e d’exécuter la requête de suppression de l'entité </a:t>
            </a:r>
            <a:r>
              <a:rPr b="0" i="0" lang="fr-FR" sz="2400" u="none" cap="none" strike="noStrike">
                <a:solidFill>
                  <a:srgbClr val="000000"/>
                </a:solidFill>
                <a:latin typeface="Calibri"/>
                <a:ea typeface="Calibri"/>
                <a:cs typeface="Calibri"/>
                <a:sym typeface="Calibri"/>
              </a:rPr>
              <a:t>en argument de la base de données </a:t>
            </a:r>
            <a:endParaRPr b="0" i="0" sz="2400" u="none" cap="none" strike="noStrike">
              <a:solidFill>
                <a:srgbClr val="000000"/>
              </a:solidFill>
              <a:latin typeface="Calibri"/>
              <a:ea typeface="Calibri"/>
              <a:cs typeface="Calibri"/>
              <a:sym typeface="Calibri"/>
            </a:endParaRPr>
          </a:p>
          <a:p>
            <a:pPr indent="-342900" lvl="0" marL="419100" marR="0" rtl="0" algn="l">
              <a:lnSpc>
                <a:spcPct val="100000"/>
              </a:lnSpc>
              <a:spcBef>
                <a:spcPts val="0"/>
              </a:spcBef>
              <a:spcAft>
                <a:spcPts val="0"/>
              </a:spcAft>
              <a:buClr>
                <a:schemeClr val="dk1"/>
              </a:buClr>
              <a:buSzPts val="2400"/>
              <a:buFont typeface="Noto Sans Symbols"/>
              <a:buChar char="⮚"/>
            </a:pPr>
            <a:r>
              <a:rPr b="1" i="0" lang="fr-FR" sz="2400" u="none" cap="none" strike="noStrike">
                <a:solidFill>
                  <a:schemeClr val="dk1"/>
                </a:solidFill>
                <a:latin typeface="Calibri"/>
                <a:ea typeface="Calibri"/>
                <a:cs typeface="Calibri"/>
                <a:sym typeface="Calibri"/>
              </a:rPr>
              <a:t>$em-&gt;remove($object)</a:t>
            </a:r>
            <a:endParaRPr b="0" i="0" sz="24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400"/>
              <a:buFont typeface="Calibri"/>
              <a:buChar char="•"/>
            </a:pPr>
            <a:r>
              <a:rPr b="0" i="0" lang="fr-FR" sz="2400" u="none" cap="none" strike="noStrike">
                <a:solidFill>
                  <a:srgbClr val="000000"/>
                </a:solidFill>
                <a:latin typeface="Calibri"/>
                <a:ea typeface="Calibri"/>
                <a:cs typeface="Calibri"/>
                <a:sym typeface="Calibri"/>
              </a:rPr>
              <a:t>La méthode </a:t>
            </a:r>
            <a:r>
              <a:rPr b="1" i="0" lang="fr-FR" sz="2400" u="none" cap="none" strike="noStrike">
                <a:solidFill>
                  <a:srgbClr val="000000"/>
                </a:solidFill>
                <a:latin typeface="Calibri"/>
                <a:ea typeface="Calibri"/>
                <a:cs typeface="Calibri"/>
                <a:sym typeface="Calibri"/>
              </a:rPr>
              <a:t>clear() </a:t>
            </a:r>
            <a:r>
              <a:rPr b="0" i="0" lang="fr-FR" sz="2400" u="none" cap="none" strike="noStrike">
                <a:solidFill>
                  <a:srgbClr val="000000"/>
                </a:solidFill>
                <a:latin typeface="Calibri"/>
                <a:ea typeface="Calibri"/>
                <a:cs typeface="Calibri"/>
                <a:sym typeface="Calibri"/>
              </a:rPr>
              <a:t>permet d’annuler tous les persist</a:t>
            </a:r>
            <a:endParaRPr b="0" i="0" sz="2400" u="none" cap="none" strike="noStrike">
              <a:solidFill>
                <a:srgbClr val="000000"/>
              </a:solidFill>
              <a:latin typeface="Calibri"/>
              <a:ea typeface="Calibri"/>
              <a:cs typeface="Calibri"/>
              <a:sym typeface="Calibri"/>
            </a:endParaRPr>
          </a:p>
          <a:p>
            <a:pPr indent="-342900" lvl="0" marL="419100" marR="0" rtl="0" algn="l">
              <a:lnSpc>
                <a:spcPct val="100000"/>
              </a:lnSpc>
              <a:spcBef>
                <a:spcPts val="0"/>
              </a:spcBef>
              <a:spcAft>
                <a:spcPts val="0"/>
              </a:spcAft>
              <a:buClr>
                <a:srgbClr val="000000"/>
              </a:buClr>
              <a:buSzPts val="2400"/>
              <a:buFont typeface="Noto Sans Symbols"/>
              <a:buChar char="⮚"/>
            </a:pPr>
            <a:r>
              <a:rPr b="1" i="0" lang="fr-FR" sz="2400" u="none" cap="none" strike="noStrike">
                <a:solidFill>
                  <a:srgbClr val="000000"/>
                </a:solidFill>
                <a:latin typeface="Calibri"/>
                <a:ea typeface="Calibri"/>
                <a:cs typeface="Calibri"/>
                <a:sym typeface="Calibri"/>
              </a:rPr>
              <a:t>$em-&gt;clear()</a:t>
            </a:r>
            <a:endParaRPr b="1" i="0" sz="24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400"/>
              <a:buFont typeface="Calibri"/>
              <a:buChar char="•"/>
            </a:pPr>
            <a:r>
              <a:rPr b="0" i="0" lang="fr-FR" sz="2400" u="none" cap="none" strike="noStrike">
                <a:solidFill>
                  <a:srgbClr val="000000"/>
                </a:solidFill>
                <a:latin typeface="Calibri"/>
                <a:ea typeface="Calibri"/>
                <a:cs typeface="Calibri"/>
                <a:sym typeface="Calibri"/>
              </a:rPr>
              <a:t>La méthode </a:t>
            </a:r>
            <a:r>
              <a:rPr b="1" i="0" lang="fr-FR" sz="2400" u="none" cap="none" strike="noStrike">
                <a:solidFill>
                  <a:srgbClr val="000000"/>
                </a:solidFill>
                <a:latin typeface="Calibri"/>
                <a:ea typeface="Calibri"/>
                <a:cs typeface="Calibri"/>
                <a:sym typeface="Calibri"/>
              </a:rPr>
              <a:t>detach()  </a:t>
            </a:r>
            <a:r>
              <a:rPr b="0" i="0" lang="fr-FR" sz="2400" u="none" cap="none" strike="noStrike">
                <a:solidFill>
                  <a:srgbClr val="000000"/>
                </a:solidFill>
                <a:latin typeface="Calibri"/>
                <a:ea typeface="Calibri"/>
                <a:cs typeface="Calibri"/>
                <a:sym typeface="Calibri"/>
              </a:rPr>
              <a:t>permet d’annuler le persist</a:t>
            </a:r>
            <a:r>
              <a:rPr b="1" i="0" lang="fr-FR" sz="2400" u="none" cap="none" strike="noStrike">
                <a:solidFill>
                  <a:srgbClr val="000000"/>
                </a:solidFill>
                <a:latin typeface="Calibri"/>
                <a:ea typeface="Calibri"/>
                <a:cs typeface="Calibri"/>
                <a:sym typeface="Calibri"/>
              </a:rPr>
              <a:t> </a:t>
            </a:r>
            <a:r>
              <a:rPr b="0" i="0" lang="fr-FR" sz="2400" u="none" cap="none" strike="noStrike">
                <a:solidFill>
                  <a:srgbClr val="000000"/>
                </a:solidFill>
                <a:latin typeface="Calibri"/>
                <a:ea typeface="Calibri"/>
                <a:cs typeface="Calibri"/>
                <a:sym typeface="Calibri"/>
              </a:rPr>
              <a:t>effectué sur l’entité en argument</a:t>
            </a:r>
            <a:endParaRPr b="0" i="0" sz="2400" u="none" cap="none" strike="noStrike">
              <a:solidFill>
                <a:srgbClr val="000000"/>
              </a:solidFill>
              <a:latin typeface="Calibri"/>
              <a:ea typeface="Calibri"/>
              <a:cs typeface="Calibri"/>
              <a:sym typeface="Calibri"/>
            </a:endParaRPr>
          </a:p>
          <a:p>
            <a:pPr indent="-342900" lvl="0" marL="419100" marR="0" rtl="0" algn="l">
              <a:lnSpc>
                <a:spcPct val="100000"/>
              </a:lnSpc>
              <a:spcBef>
                <a:spcPts val="0"/>
              </a:spcBef>
              <a:spcAft>
                <a:spcPts val="0"/>
              </a:spcAft>
              <a:buClr>
                <a:srgbClr val="000000"/>
              </a:buClr>
              <a:buSzPts val="2400"/>
              <a:buFont typeface="Noto Sans Symbols"/>
              <a:buChar char="⮚"/>
            </a:pPr>
            <a:r>
              <a:rPr b="1" i="0" lang="fr-FR" sz="2400" u="none" cap="none" strike="noStrike">
                <a:solidFill>
                  <a:srgbClr val="000000"/>
                </a:solidFill>
                <a:latin typeface="Calibri"/>
                <a:ea typeface="Calibri"/>
                <a:cs typeface="Calibri"/>
                <a:sym typeface="Calibri"/>
              </a:rPr>
              <a:t>$em-&gt;detach($object)</a:t>
            </a:r>
            <a:endParaRPr b="1"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74" name="Google Shape;47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475" name="Google Shape;475;p29"/>
          <p:cNvPicPr preferRelativeResize="0"/>
          <p:nvPr/>
        </p:nvPicPr>
        <p:blipFill>
          <a:blip r:embed="rId5">
            <a:alphaModFix/>
          </a:blip>
          <a:stretch>
            <a:fillRect/>
          </a:stretch>
        </p:blipFill>
        <p:spPr>
          <a:xfrm>
            <a:off x="542250" y="6308863"/>
            <a:ext cx="1085850" cy="39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16" name="Google Shape;116;p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17" name="Google Shape;117;p3"/>
          <p:cNvPicPr preferRelativeResize="0"/>
          <p:nvPr/>
        </p:nvPicPr>
        <p:blipFill rotWithShape="1">
          <a:blip r:embed="rId3">
            <a:alphaModFix/>
          </a:blip>
          <a:srcRect b="0" l="0" r="0" t="0"/>
          <a:stretch/>
        </p:blipFill>
        <p:spPr>
          <a:xfrm>
            <a:off x="-92087" y="-198450"/>
            <a:ext cx="9328150" cy="7056439"/>
          </a:xfrm>
          <a:prstGeom prst="rect">
            <a:avLst/>
          </a:prstGeom>
          <a:noFill/>
          <a:ln>
            <a:noFill/>
          </a:ln>
        </p:spPr>
      </p:pic>
      <p:pic>
        <p:nvPicPr>
          <p:cNvPr descr="D:\esprit 2014\ESPRIT 2014\charte essprit 2014\render\support final\triangle.png" id="118" name="Google Shape;118;p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19" name="Google Shape;119;p3"/>
          <p:cNvSpPr txBox="1"/>
          <p:nvPr>
            <p:ph type="title"/>
          </p:nvPr>
        </p:nvSpPr>
        <p:spPr>
          <a:xfrm>
            <a:off x="457200" y="-8138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sz="4400">
                <a:solidFill>
                  <a:schemeClr val="dk1"/>
                </a:solidFill>
                <a:latin typeface="Calibri"/>
                <a:ea typeface="Calibri"/>
                <a:cs typeface="Calibri"/>
                <a:sym typeface="Calibri"/>
              </a:rPr>
              <a:t>Introduction</a:t>
            </a:r>
            <a:endParaRPr b="1" sz="4400">
              <a:solidFill>
                <a:schemeClr val="dk1"/>
              </a:solidFill>
              <a:latin typeface="Calibri"/>
              <a:ea typeface="Calibri"/>
              <a:cs typeface="Calibri"/>
              <a:sym typeface="Calibri"/>
            </a:endParaRPr>
          </a:p>
        </p:txBody>
      </p:sp>
      <p:sp>
        <p:nvSpPr>
          <p:cNvPr id="120" name="Google Shape;120;p3"/>
          <p:cNvSpPr txBox="1"/>
          <p:nvPr/>
        </p:nvSpPr>
        <p:spPr>
          <a:xfrm>
            <a:off x="277850" y="1286450"/>
            <a:ext cx="8229600" cy="45261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360"/>
              </a:spcBef>
              <a:spcAft>
                <a:spcPts val="0"/>
              </a:spcAft>
              <a:buClr>
                <a:schemeClr val="dk1"/>
              </a:buClr>
              <a:buSzPts val="1800"/>
              <a:buFont typeface="Noto Sans Symbols"/>
              <a:buChar char="❑"/>
            </a:pPr>
            <a:r>
              <a:rPr b="0" i="0" lang="fr-FR" sz="2400" u="none" cap="none" strike="noStrike">
                <a:solidFill>
                  <a:schemeClr val="dk1"/>
                </a:solidFill>
                <a:latin typeface="Arial"/>
                <a:ea typeface="Arial"/>
                <a:cs typeface="Arial"/>
                <a:sym typeface="Arial"/>
              </a:rPr>
              <a:t>La programmation </a:t>
            </a:r>
            <a:r>
              <a:rPr b="0" i="0" lang="fr-FR" sz="2400" u="none" cap="none" strike="noStrike">
                <a:solidFill>
                  <a:srgbClr val="C00000"/>
                </a:solidFill>
                <a:latin typeface="Arial"/>
                <a:ea typeface="Arial"/>
                <a:cs typeface="Arial"/>
                <a:sym typeface="Arial"/>
              </a:rPr>
              <a:t>Orientée Objet</a:t>
            </a:r>
            <a:r>
              <a:rPr b="0" i="0" lang="fr-FR" sz="2400" u="none" cap="none" strike="noStrike">
                <a:solidFill>
                  <a:schemeClr val="dk1"/>
                </a:solidFill>
                <a:latin typeface="Arial"/>
                <a:ea typeface="Arial"/>
                <a:cs typeface="Arial"/>
                <a:sym typeface="Arial"/>
              </a:rPr>
              <a:t>, utilisant une base de données </a:t>
            </a:r>
            <a:r>
              <a:rPr b="0" i="0" lang="fr-FR" sz="2400" u="none" cap="none" strike="noStrike">
                <a:solidFill>
                  <a:srgbClr val="C00000"/>
                </a:solidFill>
                <a:latin typeface="Arial"/>
                <a:ea typeface="Arial"/>
                <a:cs typeface="Arial"/>
                <a:sym typeface="Arial"/>
              </a:rPr>
              <a:t>relationnelle</a:t>
            </a:r>
            <a:r>
              <a:rPr b="0" i="0" lang="fr-FR" sz="2400" u="none" cap="none" strike="noStrike">
                <a:solidFill>
                  <a:schemeClr val="dk1"/>
                </a:solidFill>
                <a:latin typeface="Arial"/>
                <a:ea typeface="Arial"/>
                <a:cs typeface="Arial"/>
                <a:sym typeface="Arial"/>
              </a:rPr>
              <a:t>, nécessite de convertir les données relationnelles en objets et vice-versa.</a:t>
            </a:r>
            <a:endParaRPr b="0" i="0" sz="2400" u="none" cap="none" strike="noStrike">
              <a:solidFill>
                <a:srgbClr val="000000"/>
              </a:solidFill>
              <a:latin typeface="Arial"/>
              <a:ea typeface="Arial"/>
              <a:cs typeface="Arial"/>
              <a:sym typeface="Arial"/>
            </a:endParaRPr>
          </a:p>
          <a:p>
            <a:pPr indent="-228600" lvl="0" marL="457200" marR="0" rtl="0" algn="l">
              <a:lnSpc>
                <a:spcPct val="100000"/>
              </a:lnSpc>
              <a:spcBef>
                <a:spcPts val="360"/>
              </a:spcBef>
              <a:spcAft>
                <a:spcPts val="0"/>
              </a:spcAft>
              <a:buClr>
                <a:schemeClr val="dk1"/>
              </a:buClr>
              <a:buSzPts val="1800"/>
              <a:buFont typeface="Arial"/>
              <a:buNone/>
            </a:pPr>
            <a:r>
              <a:t/>
            </a:r>
            <a:endParaRPr b="0" i="0" sz="2400" u="none" cap="none" strike="noStrike">
              <a:solidFill>
                <a:schemeClr val="dk1"/>
              </a:solidFill>
              <a:latin typeface="Arial"/>
              <a:ea typeface="Arial"/>
              <a:cs typeface="Arial"/>
              <a:sym typeface="Arial"/>
            </a:endParaRPr>
          </a:p>
          <a:p>
            <a:pPr indent="-342900" lvl="0" marL="457200" marR="0" rtl="0" algn="l">
              <a:lnSpc>
                <a:spcPct val="100000"/>
              </a:lnSpc>
              <a:spcBef>
                <a:spcPts val="360"/>
              </a:spcBef>
              <a:spcAft>
                <a:spcPts val="0"/>
              </a:spcAft>
              <a:buClr>
                <a:schemeClr val="dk1"/>
              </a:buClr>
              <a:buSzPts val="1800"/>
              <a:buFont typeface="Noto Sans Symbols"/>
              <a:buChar char="❑"/>
            </a:pPr>
            <a:r>
              <a:rPr b="0" i="0" lang="fr-FR" sz="2400" u="none" cap="none" strike="noStrike">
                <a:solidFill>
                  <a:schemeClr val="dk1"/>
                </a:solidFill>
                <a:latin typeface="Arial"/>
                <a:ea typeface="Arial"/>
                <a:cs typeface="Arial"/>
                <a:sym typeface="Arial"/>
              </a:rPr>
              <a:t>Persistance d’objets métiers : les objets modélisés dans les applications sont associées à des données stockées dans les SGBDR</a:t>
            </a:r>
            <a:endParaRPr b="0" i="0" sz="2400" u="none" cap="none" strike="noStrike">
              <a:solidFill>
                <a:srgbClr val="000000"/>
              </a:solidFill>
              <a:latin typeface="Arial"/>
              <a:ea typeface="Arial"/>
              <a:cs typeface="Arial"/>
              <a:sym typeface="Arial"/>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p:txBody>
      </p:sp>
      <p:sp>
        <p:nvSpPr>
          <p:cNvPr id="121" name="Google Shape;121;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122" name="Google Shape;122;p3"/>
          <p:cNvPicPr preferRelativeResize="0"/>
          <p:nvPr/>
        </p:nvPicPr>
        <p:blipFill>
          <a:blip r:embed="rId5">
            <a:alphaModFix/>
          </a:blip>
          <a:stretch>
            <a:fillRect/>
          </a:stretch>
        </p:blipFill>
        <p:spPr>
          <a:xfrm>
            <a:off x="178700" y="6224838"/>
            <a:ext cx="1085850" cy="390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81" name="Google Shape;481;p3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82" name="Google Shape;482;p30"/>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483" name="Google Shape;483;p3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484" name="Google Shape;484;p30"/>
          <p:cNvSpPr txBox="1"/>
          <p:nvPr/>
        </p:nvSpPr>
        <p:spPr>
          <a:xfrm>
            <a:off x="460740" y="2356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rgbClr val="000000"/>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p:txBody>
      </p:sp>
      <p:sp>
        <p:nvSpPr>
          <p:cNvPr id="485" name="Google Shape;485;p30"/>
          <p:cNvSpPr/>
          <p:nvPr/>
        </p:nvSpPr>
        <p:spPr>
          <a:xfrm>
            <a:off x="147000" y="1600200"/>
            <a:ext cx="8850000" cy="489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Char char="•"/>
            </a:pPr>
            <a:r>
              <a:rPr b="0" i="0" lang="fr-FR" sz="2400" u="none" cap="none" strike="noStrike">
                <a:solidFill>
                  <a:srgbClr val="000000"/>
                </a:solidFill>
                <a:latin typeface="Arial"/>
                <a:ea typeface="Arial"/>
                <a:cs typeface="Arial"/>
                <a:sym typeface="Arial"/>
              </a:rPr>
              <a:t> Un formulaire Symfony est l’image d’un objet existant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fr-FR" sz="2400" u="none" cap="none" strike="noStrike">
                <a:solidFill>
                  <a:srgbClr val="000000"/>
                </a:solidFill>
                <a:latin typeface="Arial"/>
                <a:ea typeface="Arial"/>
                <a:cs typeface="Arial"/>
                <a:sym typeface="Arial"/>
              </a:rPr>
              <a:t>Un formulaire sert à alimenter un objet. </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fr-FR" sz="2400" u="none" cap="none" strike="noStrike">
                <a:solidFill>
                  <a:srgbClr val="000000"/>
                </a:solidFill>
                <a:latin typeface="Arial"/>
                <a:ea typeface="Arial"/>
                <a:cs typeface="Arial"/>
                <a:sym typeface="Arial"/>
              </a:rPr>
              <a:t>Un formulaire sert à récupérer des informations indépendantes de n’importe quel objet. </a:t>
            </a:r>
            <a:endParaRPr b="0" i="0" sz="2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fr-FR" sz="2400" u="none" cap="none" strike="noStrike">
                <a:solidFill>
                  <a:srgbClr val="000000"/>
                </a:solidFill>
                <a:latin typeface="Arial"/>
                <a:ea typeface="Arial"/>
                <a:cs typeface="Arial"/>
                <a:sym typeface="Arial"/>
              </a:rPr>
              <a:t>Pour installer les dépendances du formulaire, il faut exécuter cette commande:  </a:t>
            </a:r>
            <a:r>
              <a:rPr b="1" i="0" lang="fr-FR" sz="2400" u="none" cap="none" strike="noStrike">
                <a:solidFill>
                  <a:schemeClr val="dk1"/>
                </a:solidFill>
                <a:latin typeface="Arial"/>
                <a:ea typeface="Arial"/>
                <a:cs typeface="Arial"/>
                <a:sym typeface="Arial"/>
              </a:rPr>
              <a:t>composer require symfony/form</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fr-FR" sz="2400" u="none" cap="none" strike="noStrike">
                <a:solidFill>
                  <a:srgbClr val="000000"/>
                </a:solidFill>
                <a:latin typeface="Calibri"/>
                <a:ea typeface="Calibri"/>
                <a:cs typeface="Calibri"/>
                <a:sym typeface="Calibri"/>
              </a:rPr>
              <a:t>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486" name="Google Shape;486;p30"/>
          <p:cNvPicPr preferRelativeResize="0"/>
          <p:nvPr/>
        </p:nvPicPr>
        <p:blipFill rotWithShape="1">
          <a:blip r:embed="rId5">
            <a:alphaModFix/>
          </a:blip>
          <a:srcRect b="23256" l="34083" r="35070" t="60208"/>
          <a:stretch/>
        </p:blipFill>
        <p:spPr>
          <a:xfrm>
            <a:off x="2034725" y="2234768"/>
            <a:ext cx="4938025" cy="1488150"/>
          </a:xfrm>
          <a:prstGeom prst="rect">
            <a:avLst/>
          </a:prstGeom>
          <a:noFill/>
          <a:ln>
            <a:noFill/>
          </a:ln>
        </p:spPr>
      </p:pic>
      <p:sp>
        <p:nvSpPr>
          <p:cNvPr id="487" name="Google Shape;48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488" name="Google Shape;488;p30"/>
          <p:cNvPicPr preferRelativeResize="0"/>
          <p:nvPr/>
        </p:nvPicPr>
        <p:blipFill>
          <a:blip r:embed="rId6">
            <a:alphaModFix/>
          </a:blip>
          <a:stretch>
            <a:fillRect/>
          </a:stretch>
        </p:blipFill>
        <p:spPr>
          <a:xfrm>
            <a:off x="0" y="6347838"/>
            <a:ext cx="1085850" cy="390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494" name="Google Shape;494;p3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95" name="Google Shape;495;p31"/>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496" name="Google Shape;496;p31"/>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497" name="Google Shape;497;p31"/>
          <p:cNvSpPr txBox="1"/>
          <p:nvPr/>
        </p:nvSpPr>
        <p:spPr>
          <a:xfrm>
            <a:off x="460740" y="2356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rgbClr val="000000"/>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p:txBody>
      </p:sp>
      <p:sp>
        <p:nvSpPr>
          <p:cNvPr id="498" name="Google Shape;498;p31"/>
          <p:cNvSpPr/>
          <p:nvPr/>
        </p:nvSpPr>
        <p:spPr>
          <a:xfrm>
            <a:off x="164550" y="2405450"/>
            <a:ext cx="8678400" cy="2526900"/>
          </a:xfrm>
          <a:prstGeom prst="roundRect">
            <a:avLst>
              <a:gd fmla="val 16667" name="adj"/>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1" i="1" lang="fr-FR" sz="2000" u="none" cap="none" strike="noStrike">
                <a:solidFill>
                  <a:srgbClr val="FF0000"/>
                </a:solidFill>
                <a:latin typeface="Arial"/>
                <a:ea typeface="Arial"/>
                <a:cs typeface="Arial"/>
                <a:sym typeface="Arial"/>
              </a:rPr>
              <a:t>Principe</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0" i="0" lang="fr-FR" sz="2400" u="none" cap="none" strike="noStrike">
                <a:solidFill>
                  <a:schemeClr val="dk1"/>
                </a:solidFill>
                <a:latin typeface="Arial"/>
                <a:ea typeface="Arial"/>
                <a:cs typeface="Arial"/>
                <a:sym typeface="Arial"/>
              </a:rPr>
              <a:t>On peut définir un formulaire soit:</a:t>
            </a:r>
            <a:endParaRPr b="0" i="0" sz="2400" u="none" cap="none" strike="noStrike">
              <a:solidFill>
                <a:schemeClr val="dk1"/>
              </a:solidFill>
              <a:latin typeface="Arial"/>
              <a:ea typeface="Arial"/>
              <a:cs typeface="Arial"/>
              <a:sym typeface="Arial"/>
            </a:endParaRPr>
          </a:p>
          <a:p>
            <a:pPr indent="-381000" lvl="0" marL="457200" marR="0" rtl="0" algn="l">
              <a:lnSpc>
                <a:spcPct val="150000"/>
              </a:lnSpc>
              <a:spcBef>
                <a:spcPts val="0"/>
              </a:spcBef>
              <a:spcAft>
                <a:spcPts val="0"/>
              </a:spcAft>
              <a:buClr>
                <a:schemeClr val="dk1"/>
              </a:buClr>
              <a:buSzPts val="2400"/>
              <a:buFont typeface="Arial"/>
              <a:buAutoNum type="arabicPeriod"/>
            </a:pPr>
            <a:r>
              <a:rPr b="0" i="0" lang="fr-FR" sz="2400" u="none" cap="none" strike="noStrike">
                <a:solidFill>
                  <a:schemeClr val="dk1"/>
                </a:solidFill>
                <a:latin typeface="Arial"/>
                <a:ea typeface="Arial"/>
                <a:cs typeface="Arial"/>
                <a:sym typeface="Arial"/>
              </a:rPr>
              <a:t>dans le contrôleur</a:t>
            </a:r>
            <a:endParaRPr b="0" i="0" sz="2400" u="none" cap="none" strike="noStrike">
              <a:solidFill>
                <a:schemeClr val="dk1"/>
              </a:solidFill>
              <a:latin typeface="Arial"/>
              <a:ea typeface="Arial"/>
              <a:cs typeface="Arial"/>
              <a:sym typeface="Arial"/>
            </a:endParaRPr>
          </a:p>
          <a:p>
            <a:pPr indent="-381000" lvl="0" marL="457200" marR="0" rtl="0" algn="l">
              <a:lnSpc>
                <a:spcPct val="150000"/>
              </a:lnSpc>
              <a:spcBef>
                <a:spcPts val="0"/>
              </a:spcBef>
              <a:spcAft>
                <a:spcPts val="0"/>
              </a:spcAft>
              <a:buClr>
                <a:schemeClr val="dk1"/>
              </a:buClr>
              <a:buSzPts val="2400"/>
              <a:buFont typeface="Arial"/>
              <a:buAutoNum type="arabicPeriod"/>
            </a:pPr>
            <a:r>
              <a:rPr b="0" i="0" lang="fr-FR" sz="2400" u="none" cap="none" strike="noStrike">
                <a:solidFill>
                  <a:schemeClr val="dk1"/>
                </a:solidFill>
                <a:latin typeface="Arial"/>
                <a:ea typeface="Arial"/>
                <a:cs typeface="Arial"/>
                <a:sym typeface="Arial"/>
              </a:rPr>
              <a:t>dans un autre fichier</a:t>
            </a:r>
            <a:r>
              <a:rPr b="0" i="0" lang="fr-FR" sz="2400" u="none" cap="none" strike="noStrike">
                <a:solidFill>
                  <a:srgbClr val="FF0000"/>
                </a:solidFill>
                <a:latin typeface="Arial"/>
                <a:ea typeface="Arial"/>
                <a:cs typeface="Arial"/>
                <a:sym typeface="Arial"/>
              </a:rPr>
              <a:t> </a:t>
            </a:r>
            <a:r>
              <a:rPr b="0" i="0" lang="fr-FR" sz="2400" u="none" cap="none" strike="noStrike">
                <a:solidFill>
                  <a:schemeClr val="dk1"/>
                </a:solidFill>
                <a:latin typeface="Arial"/>
                <a:ea typeface="Arial"/>
                <a:cs typeface="Arial"/>
                <a:sym typeface="Arial"/>
              </a:rPr>
              <a:t>qui sera appelé par le contrôleur</a:t>
            </a:r>
            <a:endParaRPr b="0" i="0" sz="2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499" name="Google Shape;49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500" name="Google Shape;500;p31"/>
          <p:cNvPicPr preferRelativeResize="0"/>
          <p:nvPr/>
        </p:nvPicPr>
        <p:blipFill>
          <a:blip r:embed="rId5">
            <a:alphaModFix/>
          </a:blip>
          <a:stretch>
            <a:fillRect/>
          </a:stretch>
        </p:blipFill>
        <p:spPr>
          <a:xfrm>
            <a:off x="244800" y="6224838"/>
            <a:ext cx="1085850" cy="390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06" name="Google Shape;506;p3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07" name="Google Shape;507;p32"/>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508" name="Google Shape;508;p32"/>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09" name="Google Shape;509;p32"/>
          <p:cNvSpPr txBox="1"/>
          <p:nvPr/>
        </p:nvSpPr>
        <p:spPr>
          <a:xfrm>
            <a:off x="460740" y="2356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chemeClr val="dk1"/>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latin typeface="Calibri"/>
              <a:ea typeface="Calibri"/>
              <a:cs typeface="Calibri"/>
              <a:sym typeface="Calibri"/>
            </a:endParaRPr>
          </a:p>
        </p:txBody>
      </p:sp>
      <p:sp>
        <p:nvSpPr>
          <p:cNvPr id="510" name="Google Shape;510;p32"/>
          <p:cNvSpPr/>
          <p:nvPr/>
        </p:nvSpPr>
        <p:spPr>
          <a:xfrm>
            <a:off x="-23826" y="1962775"/>
            <a:ext cx="9144000" cy="452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Pour indiquer les champs</a:t>
            </a:r>
            <a:r>
              <a:rPr b="0" i="0" lang="fr-FR" sz="1400" u="none" cap="none" strike="noStrike">
                <a:solidFill>
                  <a:srgbClr val="000000"/>
                </a:solidFill>
                <a:latin typeface="Arial"/>
                <a:ea typeface="Arial"/>
                <a:cs typeface="Arial"/>
                <a:sym typeface="Arial"/>
              </a:rPr>
              <a:t> </a:t>
            </a:r>
            <a:r>
              <a:rPr b="0" i="0" lang="fr-FR" sz="2400" u="none" cap="none" strike="noStrike">
                <a:solidFill>
                  <a:srgbClr val="000000"/>
                </a:solidFill>
                <a:latin typeface="Calibri"/>
                <a:ea typeface="Calibri"/>
                <a:cs typeface="Calibri"/>
                <a:sym typeface="Calibri"/>
              </a:rPr>
              <a:t>à ajouter au formulaire</a:t>
            </a:r>
            <a:r>
              <a:rPr b="0" i="0" lang="fr-FR" sz="1400" u="none" cap="none" strike="noStrike">
                <a:solidFill>
                  <a:srgbClr val="000000"/>
                </a:solidFill>
                <a:latin typeface="Arial"/>
                <a:ea typeface="Arial"/>
                <a:cs typeface="Arial"/>
                <a:sym typeface="Arial"/>
              </a:rPr>
              <a:t> </a:t>
            </a:r>
            <a:r>
              <a:rPr b="0" i="0" lang="fr-FR" sz="2400" u="none" cap="none" strike="noStrike">
                <a:solidFill>
                  <a:srgbClr val="000000"/>
                </a:solidFill>
                <a:latin typeface="Calibri"/>
                <a:ea typeface="Calibri"/>
                <a:cs typeface="Calibri"/>
                <a:sym typeface="Calibri"/>
              </a:rPr>
              <a:t>on utilise la méthode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rgbClr val="000000"/>
                </a:solidFill>
                <a:latin typeface="Calibri"/>
                <a:ea typeface="Calibri"/>
                <a:cs typeface="Calibri"/>
                <a:sym typeface="Calibri"/>
              </a:rPr>
              <a:t>add</a:t>
            </a:r>
            <a:r>
              <a:rPr b="0" i="0" lang="fr-FR" sz="2400" u="none" cap="none" strike="noStrike">
                <a:solidFill>
                  <a:srgbClr val="000000"/>
                </a:solidFill>
                <a:latin typeface="Calibri"/>
                <a:ea typeface="Calibri"/>
                <a:cs typeface="Calibri"/>
                <a:sym typeface="Calibri"/>
              </a:rPr>
              <a:t> du </a:t>
            </a:r>
            <a:r>
              <a:rPr b="1" i="0" lang="fr-FR" sz="2400" u="none" cap="none" strike="noStrike">
                <a:solidFill>
                  <a:srgbClr val="000000"/>
                </a:solidFill>
                <a:latin typeface="Calibri"/>
                <a:ea typeface="Calibri"/>
                <a:cs typeface="Calibri"/>
                <a:sym typeface="Calibri"/>
              </a:rPr>
              <a:t>FromBuilder</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Cette méthode contient 3 paramètres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1) le </a:t>
            </a:r>
            <a:r>
              <a:rPr b="1" i="0" lang="fr-FR" sz="2400" u="none" cap="none" strike="noStrike">
                <a:solidFill>
                  <a:srgbClr val="000000"/>
                </a:solidFill>
                <a:latin typeface="Calibri"/>
                <a:ea typeface="Calibri"/>
                <a:cs typeface="Calibri"/>
                <a:sym typeface="Calibri"/>
              </a:rPr>
              <a:t>nom</a:t>
            </a:r>
            <a:r>
              <a:rPr b="0" i="0" lang="fr-FR" sz="2400" u="none" cap="none" strike="noStrike">
                <a:solidFill>
                  <a:srgbClr val="000000"/>
                </a:solidFill>
                <a:latin typeface="Calibri"/>
                <a:ea typeface="Calibri"/>
                <a:cs typeface="Calibri"/>
                <a:sym typeface="Calibri"/>
              </a:rPr>
              <a:t> du champ dans le formulaire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2) le </a:t>
            </a:r>
            <a:r>
              <a:rPr b="1" i="0" lang="fr-FR" sz="2400" u="none" cap="none" strike="noStrike">
                <a:solidFill>
                  <a:srgbClr val="000000"/>
                </a:solidFill>
                <a:latin typeface="Calibri"/>
                <a:ea typeface="Calibri"/>
                <a:cs typeface="Calibri"/>
                <a:sym typeface="Calibri"/>
              </a:rPr>
              <a:t>type</a:t>
            </a:r>
            <a:r>
              <a:rPr b="0" i="0" lang="fr-FR" sz="2400" u="none" cap="none" strike="noStrike">
                <a:solidFill>
                  <a:srgbClr val="000000"/>
                </a:solidFill>
                <a:latin typeface="Calibri"/>
                <a:ea typeface="Calibri"/>
                <a:cs typeface="Calibri"/>
                <a:sym typeface="Calibri"/>
              </a:rPr>
              <a:t> du champ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3) Un tableau (</a:t>
            </a:r>
            <a:r>
              <a:rPr b="1" i="0" lang="fr-FR" sz="2400" u="none" cap="none" strike="noStrike">
                <a:solidFill>
                  <a:srgbClr val="000000"/>
                </a:solidFill>
                <a:latin typeface="Calibri"/>
                <a:ea typeface="Calibri"/>
                <a:cs typeface="Calibri"/>
                <a:sym typeface="Calibri"/>
              </a:rPr>
              <a:t>array,[])</a:t>
            </a:r>
            <a:r>
              <a:rPr b="0" i="0" lang="fr-FR" sz="2400" u="none" cap="none" strike="noStrike">
                <a:solidFill>
                  <a:srgbClr val="000000"/>
                </a:solidFill>
                <a:latin typeface="Calibri"/>
                <a:ea typeface="Calibri"/>
                <a:cs typeface="Calibri"/>
                <a:sym typeface="Calibri"/>
              </a:rPr>
              <a:t> qui contient des options spécifiques au type du champ</a:t>
            </a:r>
            <a:endParaRPr b="0" i="0" sz="2400" u="none" cap="none" strike="noStrike">
              <a:solidFill>
                <a:srgbClr val="000000"/>
              </a:solidFill>
              <a:latin typeface="Calibri"/>
              <a:ea typeface="Calibri"/>
              <a:cs typeface="Calibri"/>
              <a:sym typeface="Calibri"/>
            </a:endParaRPr>
          </a:p>
        </p:txBody>
      </p:sp>
      <p:pic>
        <p:nvPicPr>
          <p:cNvPr id="511" name="Google Shape;511;p32"/>
          <p:cNvPicPr preferRelativeResize="0"/>
          <p:nvPr/>
        </p:nvPicPr>
        <p:blipFill rotWithShape="1">
          <a:blip r:embed="rId5">
            <a:alphaModFix/>
          </a:blip>
          <a:srcRect b="41630" l="33515" r="17438" t="24383"/>
          <a:stretch/>
        </p:blipFill>
        <p:spPr>
          <a:xfrm>
            <a:off x="1403237" y="4918142"/>
            <a:ext cx="6289873" cy="2139437"/>
          </a:xfrm>
          <a:prstGeom prst="rect">
            <a:avLst/>
          </a:prstGeom>
          <a:noFill/>
          <a:ln>
            <a:noFill/>
          </a:ln>
        </p:spPr>
      </p:pic>
      <p:sp>
        <p:nvSpPr>
          <p:cNvPr id="512" name="Google Shape;512;p32"/>
          <p:cNvSpPr/>
          <p:nvPr/>
        </p:nvSpPr>
        <p:spPr>
          <a:xfrm>
            <a:off x="3" y="1486075"/>
            <a:ext cx="8141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 Méthode 1: Création d’un formulaire dans le contrôleur</a:t>
            </a:r>
            <a:endParaRPr b="1" i="0" sz="1800" u="none" cap="none" strike="noStrike">
              <a:solidFill>
                <a:srgbClr val="000000"/>
              </a:solidFill>
              <a:latin typeface="Arial"/>
              <a:ea typeface="Arial"/>
              <a:cs typeface="Arial"/>
              <a:sym typeface="Arial"/>
            </a:endParaRPr>
          </a:p>
        </p:txBody>
      </p:sp>
      <p:sp>
        <p:nvSpPr>
          <p:cNvPr id="513" name="Google Shape;51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514" name="Google Shape;514;p32"/>
          <p:cNvPicPr preferRelativeResize="0"/>
          <p:nvPr/>
        </p:nvPicPr>
        <p:blipFill>
          <a:blip r:embed="rId6">
            <a:alphaModFix/>
          </a:blip>
          <a:stretch>
            <a:fillRect/>
          </a:stretch>
        </p:blipFill>
        <p:spPr>
          <a:xfrm>
            <a:off x="0" y="6347838"/>
            <a:ext cx="1085850" cy="390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20" name="Google Shape;520;p3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21" name="Google Shape;521;p33"/>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522" name="Google Shape;522;p3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23" name="Google Shape;523;p33"/>
          <p:cNvSpPr txBox="1"/>
          <p:nvPr/>
        </p:nvSpPr>
        <p:spPr>
          <a:xfrm>
            <a:off x="460740" y="2356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chemeClr val="dk1"/>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sp>
        <p:nvSpPr>
          <p:cNvPr id="524" name="Google Shape;524;p33"/>
          <p:cNvSpPr/>
          <p:nvPr/>
        </p:nvSpPr>
        <p:spPr>
          <a:xfrm>
            <a:off x="490150" y="1600200"/>
            <a:ext cx="7972500" cy="1039200"/>
          </a:xfrm>
          <a:prstGeom prst="roundRect">
            <a:avLst>
              <a:gd fmla="val 16667" name="adj"/>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1" i="1" lang="fr-FR" sz="2000" u="none" cap="none" strike="noStrike">
                <a:solidFill>
                  <a:srgbClr val="FF0000"/>
                </a:solidFill>
                <a:latin typeface="Arial"/>
                <a:ea typeface="Arial"/>
                <a:cs typeface="Arial"/>
                <a:sym typeface="Arial"/>
              </a:rPr>
              <a:t>Problématique: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fr-FR" sz="1800" u="none" cap="none" strike="noStrike">
                <a:solidFill>
                  <a:schemeClr val="dk1"/>
                </a:solidFill>
                <a:latin typeface="Arial"/>
                <a:ea typeface="Arial"/>
                <a:cs typeface="Arial"/>
                <a:sym typeface="Arial"/>
              </a:rPr>
              <a:t>Comment alléger le contrôleur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525" name="Google Shape;525;p33"/>
          <p:cNvSpPr/>
          <p:nvPr/>
        </p:nvSpPr>
        <p:spPr>
          <a:xfrm>
            <a:off x="184153" y="1230900"/>
            <a:ext cx="8141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 </a:t>
            </a:r>
            <a:endParaRPr b="1" i="0" sz="1800" u="none" cap="none" strike="noStrike">
              <a:solidFill>
                <a:srgbClr val="000000"/>
              </a:solidFill>
              <a:latin typeface="Arial"/>
              <a:ea typeface="Arial"/>
              <a:cs typeface="Arial"/>
              <a:sym typeface="Arial"/>
            </a:endParaRPr>
          </a:p>
        </p:txBody>
      </p:sp>
      <p:sp>
        <p:nvSpPr>
          <p:cNvPr id="526" name="Google Shape;526;p33"/>
          <p:cNvSpPr/>
          <p:nvPr/>
        </p:nvSpPr>
        <p:spPr>
          <a:xfrm>
            <a:off x="517500" y="2901225"/>
            <a:ext cx="7972500" cy="1143000"/>
          </a:xfrm>
          <a:prstGeom prst="roundRect">
            <a:avLst>
              <a:gd fmla="val 16667" name="adj"/>
            </a:avLst>
          </a:prstGeom>
          <a:solidFill>
            <a:schemeClr val="lt2"/>
          </a:solid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1" i="1" lang="fr-FR" sz="2000" u="none" cap="none" strike="noStrike">
                <a:solidFill>
                  <a:srgbClr val="38761D"/>
                </a:solidFill>
                <a:latin typeface="Arial"/>
                <a:ea typeface="Arial"/>
                <a:cs typeface="Arial"/>
                <a:sym typeface="Arial"/>
              </a:rPr>
              <a:t>Solution:</a:t>
            </a:r>
            <a:r>
              <a:rPr b="1" i="1" lang="fr-FR" sz="2000" u="none" cap="none" strike="noStrike">
                <a:solidFill>
                  <a:srgbClr val="FF0000"/>
                </a:solidFill>
                <a:latin typeface="Arial"/>
                <a:ea typeface="Arial"/>
                <a:cs typeface="Arial"/>
                <a:sym typeface="Arial"/>
              </a:rPr>
              <a:t>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fr-FR" sz="1800" u="none" cap="none" strike="noStrike">
                <a:solidFill>
                  <a:schemeClr val="dk1"/>
                </a:solidFill>
                <a:latin typeface="Arial"/>
                <a:ea typeface="Arial"/>
                <a:cs typeface="Arial"/>
                <a:sym typeface="Arial"/>
              </a:rPr>
              <a:t>Générer une classe qui s’occupe de la construction d’un formulaire</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527" name="Google Shape;527;p33"/>
          <p:cNvSpPr/>
          <p:nvPr/>
        </p:nvSpPr>
        <p:spPr>
          <a:xfrm>
            <a:off x="517500" y="4501425"/>
            <a:ext cx="7972500" cy="18549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1" i="1" lang="fr-FR" sz="2000" u="none" cap="none" strike="noStrike">
                <a:solidFill>
                  <a:schemeClr val="dk2"/>
                </a:solidFill>
                <a:latin typeface="Arial"/>
                <a:ea typeface="Arial"/>
                <a:cs typeface="Arial"/>
                <a:sym typeface="Arial"/>
              </a:rPr>
              <a:t>Comment?</a:t>
            </a:r>
            <a:endParaRPr b="1" i="1" sz="2000" u="none" cap="none" strike="noStrike">
              <a:solidFill>
                <a:schemeClr val="dk2"/>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fr-FR" sz="1800" u="none" cap="none" strike="noStrike">
                <a:solidFill>
                  <a:schemeClr val="dk1"/>
                </a:solidFill>
                <a:latin typeface="Arial"/>
                <a:ea typeface="Arial"/>
                <a:cs typeface="Arial"/>
                <a:sym typeface="Arial"/>
              </a:rPr>
              <a:t>utilisation de la commande:</a:t>
            </a:r>
            <a:endParaRPr b="0" i="0" sz="18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000"/>
              <a:buFont typeface="Arial"/>
              <a:buNone/>
            </a:pPr>
            <a:r>
              <a:rPr b="1" i="1" lang="fr-FR" sz="1800" u="none" cap="none" strike="noStrike">
                <a:solidFill>
                  <a:schemeClr val="dk1"/>
                </a:solidFill>
                <a:latin typeface="Arial"/>
                <a:ea typeface="Arial"/>
                <a:cs typeface="Arial"/>
                <a:sym typeface="Arial"/>
              </a:rPr>
              <a:t>php bin/console make:form FormName </a:t>
            </a:r>
            <a:endParaRPr b="1" i="1"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1" i="1" sz="20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528" name="Google Shape;528;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529" name="Google Shape;529;p33"/>
          <p:cNvPicPr preferRelativeResize="0"/>
          <p:nvPr/>
        </p:nvPicPr>
        <p:blipFill>
          <a:blip r:embed="rId5">
            <a:alphaModFix/>
          </a:blip>
          <a:stretch>
            <a:fillRect/>
          </a:stretch>
        </p:blipFill>
        <p:spPr>
          <a:xfrm>
            <a:off x="184150" y="6467463"/>
            <a:ext cx="1085850" cy="390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35" name="Google Shape;535;p3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36" name="Google Shape;536;p34"/>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537" name="Google Shape;537;p34"/>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38" name="Google Shape;538;p34"/>
          <p:cNvSpPr txBox="1"/>
          <p:nvPr/>
        </p:nvSpPr>
        <p:spPr>
          <a:xfrm>
            <a:off x="460740" y="2356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chemeClr val="dk1"/>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latin typeface="Calibri"/>
              <a:ea typeface="Calibri"/>
              <a:cs typeface="Calibri"/>
              <a:sym typeface="Calibri"/>
            </a:endParaRPr>
          </a:p>
        </p:txBody>
      </p:sp>
      <p:sp>
        <p:nvSpPr>
          <p:cNvPr id="539" name="Google Shape;539;p34"/>
          <p:cNvSpPr/>
          <p:nvPr/>
        </p:nvSpPr>
        <p:spPr>
          <a:xfrm>
            <a:off x="162900" y="1750525"/>
            <a:ext cx="8818200" cy="304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La commande suivante nous permet de créer un Formulaire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rgbClr val="000000"/>
                </a:solidFill>
                <a:latin typeface="Calibri"/>
                <a:ea typeface="Calibri"/>
                <a:cs typeface="Calibri"/>
                <a:sym typeface="Calibri"/>
              </a:rPr>
              <a:t>php bin/console make:form FormName</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Maker vous demandera si votre formulaire est associé à une entité ou non. Répondez selon votre besoin.</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Un objet dont le nom est  </a:t>
            </a:r>
            <a:r>
              <a:rPr b="1" i="0" lang="fr-FR" sz="2400" u="none" cap="none" strike="noStrike">
                <a:solidFill>
                  <a:srgbClr val="000000"/>
                </a:solidFill>
                <a:latin typeface="Calibri"/>
                <a:ea typeface="Calibri"/>
                <a:cs typeface="Calibri"/>
                <a:sym typeface="Calibri"/>
              </a:rPr>
              <a:t>« FormNameType » </a:t>
            </a:r>
            <a:r>
              <a:rPr b="0" i="0" lang="fr-FR" sz="2400" u="none" cap="none" strike="noStrike">
                <a:solidFill>
                  <a:srgbClr val="000000"/>
                </a:solidFill>
                <a:latin typeface="Calibri"/>
                <a:ea typeface="Calibri"/>
                <a:cs typeface="Calibri"/>
                <a:sym typeface="Calibri"/>
              </a:rPr>
              <a:t>sera automatiquement créé dans le dossier </a:t>
            </a:r>
            <a:r>
              <a:rPr b="1" i="0" lang="fr-FR" sz="2400" u="none" cap="none" strike="noStrike">
                <a:solidFill>
                  <a:srgbClr val="000000"/>
                </a:solidFill>
                <a:latin typeface="Calibri"/>
                <a:ea typeface="Calibri"/>
                <a:cs typeface="Calibri"/>
                <a:sym typeface="Calibri"/>
              </a:rPr>
              <a:t>src/Form</a:t>
            </a:r>
            <a:r>
              <a:rPr b="0" i="0" lang="fr-FR" sz="2400" u="none" cap="none" strike="noStrike">
                <a:solidFill>
                  <a:srgbClr val="000000"/>
                </a:solidFill>
                <a:latin typeface="Calibri"/>
                <a:ea typeface="Calibri"/>
                <a:cs typeface="Calibri"/>
                <a:sym typeface="Calibri"/>
              </a:rPr>
              <a:t> et qui contient une fonction </a:t>
            </a:r>
            <a:r>
              <a:rPr b="1" i="0" lang="fr-FR" sz="2400" u="none" cap="none" strike="noStrike">
                <a:solidFill>
                  <a:srgbClr val="000000"/>
                </a:solidFill>
                <a:latin typeface="Calibri"/>
                <a:ea typeface="Calibri"/>
                <a:cs typeface="Calibri"/>
                <a:sym typeface="Calibri"/>
              </a:rPr>
              <a:t>buildForm</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540" name="Google Shape;540;p34"/>
          <p:cNvPicPr preferRelativeResize="0"/>
          <p:nvPr/>
        </p:nvPicPr>
        <p:blipFill rotWithShape="1">
          <a:blip r:embed="rId5">
            <a:alphaModFix/>
          </a:blip>
          <a:srcRect b="32274" l="34649" r="15627" t="45175"/>
          <a:stretch/>
        </p:blipFill>
        <p:spPr>
          <a:xfrm>
            <a:off x="1351250" y="4712226"/>
            <a:ext cx="6448599" cy="1644125"/>
          </a:xfrm>
          <a:prstGeom prst="rect">
            <a:avLst/>
          </a:prstGeom>
          <a:noFill/>
          <a:ln>
            <a:noFill/>
          </a:ln>
        </p:spPr>
      </p:pic>
      <p:sp>
        <p:nvSpPr>
          <p:cNvPr id="541" name="Google Shape;541;p34"/>
          <p:cNvSpPr/>
          <p:nvPr/>
        </p:nvSpPr>
        <p:spPr>
          <a:xfrm>
            <a:off x="3" y="1378650"/>
            <a:ext cx="8141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 Méthode 2: Utilisation de la commande  </a:t>
            </a:r>
            <a:endParaRPr b="1" i="0" sz="1800" u="none" cap="none" strike="noStrike">
              <a:solidFill>
                <a:srgbClr val="000000"/>
              </a:solidFill>
              <a:latin typeface="Arial"/>
              <a:ea typeface="Arial"/>
              <a:cs typeface="Arial"/>
              <a:sym typeface="Arial"/>
            </a:endParaRPr>
          </a:p>
        </p:txBody>
      </p:sp>
      <p:sp>
        <p:nvSpPr>
          <p:cNvPr id="542" name="Google Shape;542;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543" name="Google Shape;543;p34"/>
          <p:cNvPicPr preferRelativeResize="0"/>
          <p:nvPr/>
        </p:nvPicPr>
        <p:blipFill>
          <a:blip r:embed="rId6">
            <a:alphaModFix/>
          </a:blip>
          <a:stretch>
            <a:fillRect/>
          </a:stretch>
        </p:blipFill>
        <p:spPr>
          <a:xfrm>
            <a:off x="0" y="6467463"/>
            <a:ext cx="1085850" cy="390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49" name="Google Shape;549;p3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50" name="Google Shape;550;p35"/>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551" name="Google Shape;551;p3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52" name="Google Shape;552;p35"/>
          <p:cNvSpPr/>
          <p:nvPr/>
        </p:nvSpPr>
        <p:spPr>
          <a:xfrm>
            <a:off x="184150" y="2142639"/>
            <a:ext cx="66063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Arial"/>
                <a:ea typeface="Arial"/>
                <a:cs typeface="Arial"/>
                <a:sym typeface="Arial"/>
              </a:rPr>
              <a:t>Récupération du formulaire dans le contrôleur</a:t>
            </a:r>
            <a:endParaRPr b="1" i="0" sz="2000" u="none" cap="none" strike="noStrike">
              <a:solidFill>
                <a:srgbClr val="000000"/>
              </a:solidFill>
              <a:latin typeface="Arial"/>
              <a:ea typeface="Arial"/>
              <a:cs typeface="Arial"/>
              <a:sym typeface="Arial"/>
            </a:endParaRPr>
          </a:p>
        </p:txBody>
      </p:sp>
      <p:sp>
        <p:nvSpPr>
          <p:cNvPr id="553" name="Google Shape;553;p35"/>
          <p:cNvSpPr txBox="1"/>
          <p:nvPr/>
        </p:nvSpPr>
        <p:spPr>
          <a:xfrm>
            <a:off x="460740" y="2356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chemeClr val="dk1"/>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sp>
        <p:nvSpPr>
          <p:cNvPr id="554" name="Google Shape;554;p35"/>
          <p:cNvSpPr/>
          <p:nvPr/>
        </p:nvSpPr>
        <p:spPr>
          <a:xfrm>
            <a:off x="150152" y="2657864"/>
            <a:ext cx="8707200" cy="378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La récupération du formulaire au niveau des contrôleurs devient beaucoup plus facile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Le second paramètre «  </a:t>
            </a:r>
            <a:r>
              <a:rPr b="1" i="0" lang="fr-FR" sz="2400" u="none" cap="none" strike="noStrike">
                <a:solidFill>
                  <a:srgbClr val="000000"/>
                </a:solidFill>
                <a:latin typeface="Calibri"/>
                <a:ea typeface="Calibri"/>
                <a:cs typeface="Calibri"/>
                <a:sym typeface="Calibri"/>
              </a:rPr>
              <a:t>$nomClass</a:t>
            </a:r>
            <a:r>
              <a:rPr b="0" i="0" lang="fr-FR" sz="2400" u="none" cap="none" strike="noStrike">
                <a:solidFill>
                  <a:srgbClr val="000000"/>
                </a:solidFill>
                <a:latin typeface="Calibri"/>
                <a:ea typeface="Calibri"/>
                <a:cs typeface="Calibri"/>
                <a:sym typeface="Calibri"/>
              </a:rPr>
              <a:t>» n’est pas obligatoire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555" name="Google Shape;555;p35"/>
          <p:cNvPicPr preferRelativeResize="0"/>
          <p:nvPr/>
        </p:nvPicPr>
        <p:blipFill rotWithShape="1">
          <a:blip r:embed="rId5">
            <a:alphaModFix/>
          </a:blip>
          <a:srcRect b="33883" l="33660" r="16340" t="49937"/>
          <a:stretch/>
        </p:blipFill>
        <p:spPr>
          <a:xfrm>
            <a:off x="1121741" y="3615078"/>
            <a:ext cx="6595120" cy="1199810"/>
          </a:xfrm>
          <a:prstGeom prst="rect">
            <a:avLst/>
          </a:prstGeom>
          <a:noFill/>
          <a:ln>
            <a:noFill/>
          </a:ln>
        </p:spPr>
      </p:pic>
      <p:sp>
        <p:nvSpPr>
          <p:cNvPr id="556" name="Google Shape;556;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557" name="Google Shape;557;p35"/>
          <p:cNvPicPr preferRelativeResize="0"/>
          <p:nvPr/>
        </p:nvPicPr>
        <p:blipFill>
          <a:blip r:embed="rId6">
            <a:alphaModFix/>
          </a:blip>
          <a:stretch>
            <a:fillRect/>
          </a:stretch>
        </p:blipFill>
        <p:spPr>
          <a:xfrm>
            <a:off x="150150" y="6443563"/>
            <a:ext cx="1085850" cy="390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63" name="Google Shape;563;p3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64" name="Google Shape;564;p36"/>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565" name="Google Shape;565;p3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566" name="Google Shape;566;p36"/>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567" name="Google Shape;567;p36"/>
          <p:cNvSpPr txBox="1"/>
          <p:nvPr/>
        </p:nvSpPr>
        <p:spPr>
          <a:xfrm>
            <a:off x="460740" y="2356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chemeClr val="dk1"/>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latin typeface="Calibri"/>
              <a:ea typeface="Calibri"/>
              <a:cs typeface="Calibri"/>
              <a:sym typeface="Calibri"/>
            </a:endParaRPr>
          </a:p>
        </p:txBody>
      </p:sp>
      <p:sp>
        <p:nvSpPr>
          <p:cNvPr id="568" name="Google Shape;568;p36"/>
          <p:cNvSpPr/>
          <p:nvPr/>
        </p:nvSpPr>
        <p:spPr>
          <a:xfrm>
            <a:off x="162900" y="1525038"/>
            <a:ext cx="8818200" cy="304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il existe différents types proposé par Symfony pour les champs d'un formulaire dont chaque champ possède un nom, un type et des options.</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569" name="Google Shape;569;p36"/>
          <p:cNvSpPr/>
          <p:nvPr/>
        </p:nvSpPr>
        <p:spPr>
          <a:xfrm>
            <a:off x="0" y="1155738"/>
            <a:ext cx="8141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Types dans le formulaire:</a:t>
            </a:r>
            <a:endParaRPr b="1" i="0" sz="1800" u="none" cap="none" strike="noStrike">
              <a:solidFill>
                <a:srgbClr val="000000"/>
              </a:solidFill>
              <a:latin typeface="Arial"/>
              <a:ea typeface="Arial"/>
              <a:cs typeface="Arial"/>
              <a:sym typeface="Arial"/>
            </a:endParaRPr>
          </a:p>
        </p:txBody>
      </p:sp>
      <p:sp>
        <p:nvSpPr>
          <p:cNvPr id="570" name="Google Shape;57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571" name="Google Shape;571;p36"/>
          <p:cNvPicPr preferRelativeResize="0"/>
          <p:nvPr/>
        </p:nvPicPr>
        <p:blipFill rotWithShape="1">
          <a:blip r:embed="rId6">
            <a:alphaModFix/>
          </a:blip>
          <a:srcRect b="0" l="0" r="0" t="0"/>
          <a:stretch/>
        </p:blipFill>
        <p:spPr>
          <a:xfrm>
            <a:off x="162900" y="2709596"/>
            <a:ext cx="8130871" cy="4148404"/>
          </a:xfrm>
          <a:prstGeom prst="rect">
            <a:avLst/>
          </a:prstGeom>
          <a:noFill/>
          <a:ln>
            <a:noFill/>
          </a:ln>
        </p:spPr>
      </p:pic>
      <p:pic>
        <p:nvPicPr>
          <p:cNvPr id="572" name="Google Shape;572;p36"/>
          <p:cNvPicPr preferRelativeResize="0"/>
          <p:nvPr/>
        </p:nvPicPr>
        <p:blipFill>
          <a:blip r:embed="rId7">
            <a:alphaModFix/>
          </a:blip>
          <a:stretch>
            <a:fillRect/>
          </a:stretch>
        </p:blipFill>
        <p:spPr>
          <a:xfrm>
            <a:off x="-85725" y="6780038"/>
            <a:ext cx="1085850" cy="390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78" name="Google Shape;578;p3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79" name="Google Shape;579;p37"/>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580" name="Google Shape;580;p37"/>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81" name="Google Shape;581;p37"/>
          <p:cNvSpPr txBox="1"/>
          <p:nvPr/>
        </p:nvSpPr>
        <p:spPr>
          <a:xfrm>
            <a:off x="460740" y="2356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chemeClr val="dk1"/>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latin typeface="Calibri"/>
              <a:ea typeface="Calibri"/>
              <a:cs typeface="Calibri"/>
              <a:sym typeface="Calibri"/>
            </a:endParaRPr>
          </a:p>
        </p:txBody>
      </p:sp>
      <p:sp>
        <p:nvSpPr>
          <p:cNvPr id="582" name="Google Shape;582;p37"/>
          <p:cNvSpPr/>
          <p:nvPr/>
        </p:nvSpPr>
        <p:spPr>
          <a:xfrm>
            <a:off x="239100" y="1525038"/>
            <a:ext cx="8818200" cy="533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fr-FR" sz="2000" u="none" cap="none" strike="noStrike">
                <a:solidFill>
                  <a:srgbClr val="000000"/>
                </a:solidFill>
                <a:latin typeface="Arial"/>
                <a:ea typeface="Arial"/>
                <a:cs typeface="Arial"/>
                <a:sym typeface="Arial"/>
              </a:rPr>
              <a:t>Les choices Type seront chargés à partir des éléments d’une entité Doctrine. Il existe différentes façon d'implémenter ces choices type. Les plus importants sont les deux attributs expanded et multiple qui construisent la façon d'afficher cette liste de choix.</a:t>
            </a:r>
            <a:endParaRPr b="0" i="0" sz="2000" u="none" cap="none" strike="noStrike">
              <a:solidFill>
                <a:srgbClr val="000000"/>
              </a:solidFill>
              <a:latin typeface="Calibri"/>
              <a:ea typeface="Calibri"/>
              <a:cs typeface="Calibri"/>
              <a:sym typeface="Calibri"/>
            </a:endParaRPr>
          </a:p>
        </p:txBody>
      </p:sp>
      <p:sp>
        <p:nvSpPr>
          <p:cNvPr id="583" name="Google Shape;583;p37"/>
          <p:cNvSpPr/>
          <p:nvPr/>
        </p:nvSpPr>
        <p:spPr>
          <a:xfrm>
            <a:off x="0" y="1155738"/>
            <a:ext cx="8141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Champ choice particulier:</a:t>
            </a:r>
            <a:endParaRPr b="1" i="0" sz="1800" u="none" cap="none" strike="noStrike">
              <a:solidFill>
                <a:srgbClr val="000000"/>
              </a:solidFill>
              <a:latin typeface="Arial"/>
              <a:ea typeface="Arial"/>
              <a:cs typeface="Arial"/>
              <a:sym typeface="Arial"/>
            </a:endParaRPr>
          </a:p>
        </p:txBody>
      </p:sp>
      <p:sp>
        <p:nvSpPr>
          <p:cNvPr id="584" name="Google Shape;584;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585" name="Google Shape;585;p37"/>
          <p:cNvPicPr preferRelativeResize="0"/>
          <p:nvPr/>
        </p:nvPicPr>
        <p:blipFill rotWithShape="1">
          <a:blip r:embed="rId5">
            <a:alphaModFix/>
          </a:blip>
          <a:srcRect b="0" l="0" r="0" t="0"/>
          <a:stretch/>
        </p:blipFill>
        <p:spPr>
          <a:xfrm>
            <a:off x="1327150" y="2957147"/>
            <a:ext cx="5373688" cy="2047134"/>
          </a:xfrm>
          <a:prstGeom prst="rect">
            <a:avLst/>
          </a:prstGeom>
          <a:noFill/>
          <a:ln>
            <a:noFill/>
          </a:ln>
        </p:spPr>
      </p:pic>
      <p:pic>
        <p:nvPicPr>
          <p:cNvPr id="586" name="Google Shape;586;p37"/>
          <p:cNvPicPr preferRelativeResize="0"/>
          <p:nvPr/>
        </p:nvPicPr>
        <p:blipFill rotWithShape="1">
          <a:blip r:embed="rId6">
            <a:alphaModFix/>
          </a:blip>
          <a:srcRect b="0" l="0" r="0" t="0"/>
          <a:stretch/>
        </p:blipFill>
        <p:spPr>
          <a:xfrm>
            <a:off x="3057524" y="5102423"/>
            <a:ext cx="4417037" cy="1619027"/>
          </a:xfrm>
          <a:prstGeom prst="rect">
            <a:avLst/>
          </a:prstGeom>
          <a:noFill/>
          <a:ln>
            <a:noFill/>
          </a:ln>
        </p:spPr>
      </p:pic>
      <p:pic>
        <p:nvPicPr>
          <p:cNvPr id="587" name="Google Shape;587;p37"/>
          <p:cNvPicPr preferRelativeResize="0"/>
          <p:nvPr/>
        </p:nvPicPr>
        <p:blipFill>
          <a:blip r:embed="rId7">
            <a:alphaModFix/>
          </a:blip>
          <a:stretch>
            <a:fillRect/>
          </a:stretch>
        </p:blipFill>
        <p:spPr>
          <a:xfrm>
            <a:off x="0" y="6467613"/>
            <a:ext cx="1085850" cy="390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593" name="Google Shape;593;p3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594" name="Google Shape;594;p38"/>
          <p:cNvPicPr preferRelativeResize="0"/>
          <p:nvPr/>
        </p:nvPicPr>
        <p:blipFill rotWithShape="1">
          <a:blip r:embed="rId3">
            <a:alphaModFix/>
          </a:blip>
          <a:srcRect b="0" l="0" r="0" t="0"/>
          <a:stretch/>
        </p:blipFill>
        <p:spPr>
          <a:xfrm>
            <a:off x="-184150" y="0"/>
            <a:ext cx="9328150" cy="7056439"/>
          </a:xfrm>
          <a:prstGeom prst="rect">
            <a:avLst/>
          </a:prstGeom>
          <a:noFill/>
          <a:ln>
            <a:noFill/>
          </a:ln>
        </p:spPr>
      </p:pic>
      <p:pic>
        <p:nvPicPr>
          <p:cNvPr descr="D:\esprit 2014\ESPRIT 2014\charte essprit 2014\render\support final\triangle.png" id="595" name="Google Shape;595;p38"/>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596" name="Google Shape;596;p38"/>
          <p:cNvSpPr/>
          <p:nvPr/>
        </p:nvSpPr>
        <p:spPr>
          <a:xfrm>
            <a:off x="28277" y="1241226"/>
            <a:ext cx="66063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Arial"/>
                <a:ea typeface="Arial"/>
                <a:cs typeface="Arial"/>
                <a:sym typeface="Arial"/>
              </a:rPr>
              <a:t>L’envoi du formulaire à la page twig</a:t>
            </a:r>
            <a:endParaRPr b="1" i="0" sz="2000" u="none" cap="none" strike="noStrike">
              <a:solidFill>
                <a:srgbClr val="000000"/>
              </a:solidFill>
              <a:latin typeface="Arial"/>
              <a:ea typeface="Arial"/>
              <a:cs typeface="Arial"/>
              <a:sym typeface="Arial"/>
            </a:endParaRPr>
          </a:p>
        </p:txBody>
      </p:sp>
      <p:sp>
        <p:nvSpPr>
          <p:cNvPr id="597" name="Google Shape;597;p38"/>
          <p:cNvSpPr txBox="1"/>
          <p:nvPr/>
        </p:nvSpPr>
        <p:spPr>
          <a:xfrm>
            <a:off x="365115" y="2271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chemeClr val="dk1"/>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sp>
        <p:nvSpPr>
          <p:cNvPr id="598" name="Google Shape;598;p38"/>
          <p:cNvSpPr/>
          <p:nvPr/>
        </p:nvSpPr>
        <p:spPr>
          <a:xfrm>
            <a:off x="28270" y="2625821"/>
            <a:ext cx="67848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Arial"/>
                <a:ea typeface="Arial"/>
                <a:cs typeface="Arial"/>
                <a:sym typeface="Arial"/>
              </a:rPr>
              <a:t>Affichage du formulaire dans TWIG</a:t>
            </a:r>
            <a:endParaRPr b="1" i="0" sz="2000" u="none" cap="none" strike="noStrike">
              <a:solidFill>
                <a:srgbClr val="000000"/>
              </a:solidFill>
              <a:latin typeface="Arial"/>
              <a:ea typeface="Arial"/>
              <a:cs typeface="Arial"/>
              <a:sym typeface="Arial"/>
            </a:endParaRPr>
          </a:p>
        </p:txBody>
      </p:sp>
      <p:sp>
        <p:nvSpPr>
          <p:cNvPr id="599" name="Google Shape;599;p38"/>
          <p:cNvSpPr/>
          <p:nvPr/>
        </p:nvSpPr>
        <p:spPr>
          <a:xfrm>
            <a:off x="28270" y="3005146"/>
            <a:ext cx="8707200" cy="83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0" i="0" lang="fr-FR" sz="2400" u="none" cap="none" strike="noStrike">
                <a:solidFill>
                  <a:srgbClr val="000000"/>
                </a:solidFill>
                <a:latin typeface="Calibri"/>
                <a:ea typeface="Calibri"/>
                <a:cs typeface="Calibri"/>
                <a:sym typeface="Calibri"/>
              </a:rPr>
              <a:t>Afficher  la totalité du formulaire avec la méthode form() qui </a:t>
            </a:r>
            <a:r>
              <a:rPr b="0" i="0" lang="fr-FR" sz="2400" u="none" cap="none" strike="noStrike">
                <a:solidFill>
                  <a:srgbClr val="000000"/>
                </a:solidFill>
                <a:latin typeface="Arial"/>
                <a:ea typeface="Arial"/>
                <a:cs typeface="Arial"/>
                <a:sym typeface="Arial"/>
              </a:rPr>
              <a:t> affiche le formulaire sans aucune mise en forme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rgbClr val="000000"/>
                </a:solidFill>
                <a:latin typeface="Calibri"/>
                <a:ea typeface="Calibri"/>
                <a:cs typeface="Calibri"/>
                <a:sym typeface="Calibri"/>
              </a:rPr>
              <a:t>{{ form(nomDuFormulaire) }}</a:t>
            </a:r>
            <a:endParaRPr b="1" i="0" sz="2400" u="none" cap="none" strike="noStrike">
              <a:solidFill>
                <a:srgbClr val="000000"/>
              </a:solidFill>
              <a:latin typeface="Calibri"/>
              <a:ea typeface="Calibri"/>
              <a:cs typeface="Calibri"/>
              <a:sym typeface="Calibri"/>
            </a:endParaRPr>
          </a:p>
        </p:txBody>
      </p:sp>
      <p:sp>
        <p:nvSpPr>
          <p:cNvPr id="600" name="Google Shape;600;p38"/>
          <p:cNvSpPr txBox="1"/>
          <p:nvPr/>
        </p:nvSpPr>
        <p:spPr>
          <a:xfrm>
            <a:off x="184150" y="1824321"/>
            <a:ext cx="8956500" cy="578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fr-FR" sz="1800" u="none" cap="none" strike="noStrike">
                <a:solidFill>
                  <a:schemeClr val="dk1"/>
                </a:solidFill>
                <a:latin typeface="Arial"/>
                <a:ea typeface="Arial"/>
                <a:cs typeface="Arial"/>
                <a:sym typeface="Arial"/>
              </a:rPr>
              <a:t>return $this-&gt;render('formation/.html.twig</a:t>
            </a:r>
            <a:r>
              <a:rPr b="1" i="0" lang="fr-FR" sz="1800" u="none" cap="none" strike="noStrike">
                <a:solidFill>
                  <a:schemeClr val="dk2"/>
                </a:solidFill>
                <a:latin typeface="Arial"/>
                <a:ea typeface="Arial"/>
                <a:cs typeface="Arial"/>
                <a:sym typeface="Arial"/>
              </a:rPr>
              <a:t>', ['formA' =&gt; $form-&gt;createView()]</a:t>
            </a:r>
            <a:r>
              <a:rPr b="0" i="0" lang="fr-FR"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sp>
        <p:nvSpPr>
          <p:cNvPr id="601" name="Google Shape;601;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602" name="Google Shape;602;p38"/>
          <p:cNvPicPr preferRelativeResize="0"/>
          <p:nvPr/>
        </p:nvPicPr>
        <p:blipFill rotWithShape="1">
          <a:blip r:embed="rId5">
            <a:alphaModFix/>
          </a:blip>
          <a:srcRect b="0" l="0" r="0" t="0"/>
          <a:stretch/>
        </p:blipFill>
        <p:spPr>
          <a:xfrm>
            <a:off x="2704006" y="4577218"/>
            <a:ext cx="3355728" cy="459498"/>
          </a:xfrm>
          <a:prstGeom prst="rect">
            <a:avLst/>
          </a:prstGeom>
          <a:noFill/>
          <a:ln>
            <a:noFill/>
          </a:ln>
        </p:spPr>
      </p:pic>
      <p:pic>
        <p:nvPicPr>
          <p:cNvPr id="603" name="Google Shape;603;p38"/>
          <p:cNvPicPr preferRelativeResize="0"/>
          <p:nvPr/>
        </p:nvPicPr>
        <p:blipFill>
          <a:blip r:embed="rId6">
            <a:alphaModFix/>
          </a:blip>
          <a:stretch>
            <a:fillRect/>
          </a:stretch>
        </p:blipFill>
        <p:spPr>
          <a:xfrm>
            <a:off x="112575" y="6467463"/>
            <a:ext cx="1085850" cy="390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609" name="Google Shape;609;p3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610" name="Google Shape;610;p39"/>
          <p:cNvPicPr preferRelativeResize="0"/>
          <p:nvPr/>
        </p:nvPicPr>
        <p:blipFill rotWithShape="1">
          <a:blip r:embed="rId3">
            <a:alphaModFix/>
          </a:blip>
          <a:srcRect b="0" l="0" r="0" t="0"/>
          <a:stretch/>
        </p:blipFill>
        <p:spPr>
          <a:xfrm>
            <a:off x="-138025" y="0"/>
            <a:ext cx="9328150" cy="7056439"/>
          </a:xfrm>
          <a:prstGeom prst="rect">
            <a:avLst/>
          </a:prstGeom>
          <a:noFill/>
          <a:ln>
            <a:noFill/>
          </a:ln>
        </p:spPr>
      </p:pic>
      <p:pic>
        <p:nvPicPr>
          <p:cNvPr descr="D:\esprit 2014\ESPRIT 2014\charte essprit 2014\render\support final\triangle.png" id="611" name="Google Shape;611;p3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612" name="Google Shape;612;p39"/>
          <p:cNvSpPr txBox="1"/>
          <p:nvPr/>
        </p:nvSpPr>
        <p:spPr>
          <a:xfrm>
            <a:off x="365115" y="2271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chemeClr val="dk1"/>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sp>
        <p:nvSpPr>
          <p:cNvPr id="613" name="Google Shape;613;p39"/>
          <p:cNvSpPr/>
          <p:nvPr/>
        </p:nvSpPr>
        <p:spPr>
          <a:xfrm>
            <a:off x="0" y="1005895"/>
            <a:ext cx="8857500" cy="7536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fr-FR" sz="2000" u="none" cap="none" strike="noStrike">
                <a:solidFill>
                  <a:srgbClr val="000000"/>
                </a:solidFill>
                <a:latin typeface="Calibri"/>
                <a:ea typeface="Calibri"/>
                <a:cs typeface="Calibri"/>
                <a:sym typeface="Calibri"/>
              </a:rPr>
              <a:t>Afficher les composants du formulaire séparément un à un d’une façon personnalisée </a:t>
            </a:r>
            <a:endParaRPr b="0" i="0" sz="2000" u="none" cap="none" strike="noStrike">
              <a:solidFill>
                <a:srgbClr val="000000"/>
              </a:solidFill>
              <a:latin typeface="Calibri"/>
              <a:ea typeface="Calibri"/>
              <a:cs typeface="Calibri"/>
              <a:sym typeface="Calibri"/>
            </a:endParaRPr>
          </a:p>
        </p:txBody>
      </p:sp>
      <p:sp>
        <p:nvSpPr>
          <p:cNvPr id="614" name="Google Shape;614;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615" name="Google Shape;615;p39"/>
          <p:cNvPicPr preferRelativeResize="0"/>
          <p:nvPr/>
        </p:nvPicPr>
        <p:blipFill rotWithShape="1">
          <a:blip r:embed="rId5">
            <a:alphaModFix/>
          </a:blip>
          <a:srcRect b="0" l="0" r="0" t="0"/>
          <a:stretch/>
        </p:blipFill>
        <p:spPr>
          <a:xfrm>
            <a:off x="7359035" y="5006225"/>
            <a:ext cx="1707823" cy="443477"/>
          </a:xfrm>
          <a:prstGeom prst="rect">
            <a:avLst/>
          </a:prstGeom>
          <a:noFill/>
          <a:ln>
            <a:noFill/>
          </a:ln>
        </p:spPr>
      </p:pic>
      <p:sp>
        <p:nvSpPr>
          <p:cNvPr id="616" name="Google Shape;616;p39"/>
          <p:cNvSpPr txBox="1"/>
          <p:nvPr/>
        </p:nvSpPr>
        <p:spPr>
          <a:xfrm>
            <a:off x="0" y="2136849"/>
            <a:ext cx="8989846"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Calibri"/>
                <a:ea typeface="Calibri"/>
                <a:cs typeface="Calibri"/>
                <a:sym typeface="Calibri"/>
              </a:rPr>
              <a:t>Form_start():</a:t>
            </a:r>
            <a:r>
              <a:rPr b="0" i="0" lang="fr-FR" sz="2000" u="none" cap="none" strike="noStrike">
                <a:solidFill>
                  <a:srgbClr val="000000"/>
                </a:solidFill>
                <a:latin typeface="Calibri"/>
                <a:ea typeface="Calibri"/>
                <a:cs typeface="Calibri"/>
                <a:sym typeface="Calibri"/>
              </a:rPr>
              <a:t> est l’équivalent de &lt;form&gt; en HTML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Calibri"/>
                <a:ea typeface="Calibri"/>
                <a:cs typeface="Calibri"/>
                <a:sym typeface="Calibri"/>
              </a:rPr>
              <a:t>Form_errors():</a:t>
            </a:r>
            <a:r>
              <a:rPr b="0" i="0" lang="fr-FR" sz="2000" u="none" cap="none" strike="noStrike">
                <a:solidFill>
                  <a:srgbClr val="000000"/>
                </a:solidFill>
                <a:latin typeface="Calibri"/>
                <a:ea typeface="Calibri"/>
                <a:cs typeface="Calibri"/>
                <a:sym typeface="Calibri"/>
              </a:rPr>
              <a:t> affiche les erreurs relatives au champ passé en  argument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Calibri"/>
                <a:ea typeface="Calibri"/>
                <a:cs typeface="Calibri"/>
                <a:sym typeface="Calibri"/>
              </a:rPr>
              <a:t>Form_label(): </a:t>
            </a:r>
            <a:r>
              <a:rPr b="0" i="0" lang="fr-FR" sz="2000" u="none" cap="none" strike="noStrike">
                <a:solidFill>
                  <a:srgbClr val="000000"/>
                </a:solidFill>
                <a:latin typeface="Calibri"/>
                <a:ea typeface="Calibri"/>
                <a:cs typeface="Calibri"/>
                <a:sym typeface="Calibri"/>
              </a:rPr>
              <a:t>affiche le label HTML d’un élément du formulaire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Calibri"/>
                <a:ea typeface="Calibri"/>
                <a:cs typeface="Calibri"/>
                <a:sym typeface="Calibri"/>
              </a:rPr>
              <a:t>Form_widget(): </a:t>
            </a:r>
            <a:r>
              <a:rPr b="0" i="0" lang="fr-FR" sz="2000" u="none" cap="none" strike="noStrike">
                <a:solidFill>
                  <a:srgbClr val="000000"/>
                </a:solidFill>
                <a:latin typeface="Calibri"/>
                <a:ea typeface="Calibri"/>
                <a:cs typeface="Calibri"/>
                <a:sym typeface="Calibri"/>
              </a:rPr>
              <a:t>affiche le champ du formulaire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Calibri"/>
                <a:ea typeface="Calibri"/>
                <a:cs typeface="Calibri"/>
                <a:sym typeface="Calibri"/>
              </a:rPr>
              <a:t>Form_help(): </a:t>
            </a:r>
            <a:r>
              <a:rPr b="0" i="0" lang="fr-FR" sz="2000" u="none" cap="none" strike="noStrike">
                <a:solidFill>
                  <a:srgbClr val="000000"/>
                </a:solidFill>
                <a:latin typeface="Calibri"/>
                <a:ea typeface="Calibri"/>
                <a:cs typeface="Calibri"/>
                <a:sym typeface="Calibri"/>
              </a:rPr>
              <a:t> affiche l’aide relatives au champ donné</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Calibri"/>
                <a:ea typeface="Calibri"/>
                <a:cs typeface="Calibri"/>
                <a:sym typeface="Calibri"/>
              </a:rPr>
              <a:t>Form_row():</a:t>
            </a:r>
            <a:r>
              <a:rPr b="0" i="0" lang="fr-FR" sz="2000" u="none" cap="none" strike="noStrike">
                <a:solidFill>
                  <a:srgbClr val="000000"/>
                </a:solidFill>
                <a:latin typeface="Calibri"/>
                <a:ea typeface="Calibri"/>
                <a:cs typeface="Calibri"/>
                <a:sym typeface="Calibri"/>
              </a:rPr>
              <a:t>  est l’équivalent de  form_label + form_errors + form_widget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pic>
        <p:nvPicPr>
          <p:cNvPr id="617" name="Google Shape;617;p39"/>
          <p:cNvPicPr preferRelativeResize="0"/>
          <p:nvPr/>
        </p:nvPicPr>
        <p:blipFill rotWithShape="1">
          <a:blip r:embed="rId6">
            <a:alphaModFix/>
          </a:blip>
          <a:srcRect b="0" l="0" r="0" t="0"/>
          <a:stretch/>
        </p:blipFill>
        <p:spPr>
          <a:xfrm>
            <a:off x="2780665" y="4414759"/>
            <a:ext cx="4012021" cy="1601033"/>
          </a:xfrm>
          <a:prstGeom prst="rect">
            <a:avLst/>
          </a:prstGeom>
          <a:noFill/>
          <a:ln>
            <a:noFill/>
          </a:ln>
        </p:spPr>
      </p:pic>
      <p:sp>
        <p:nvSpPr>
          <p:cNvPr id="618" name="Google Shape;618;p39"/>
          <p:cNvSpPr/>
          <p:nvPr/>
        </p:nvSpPr>
        <p:spPr>
          <a:xfrm flipH="1">
            <a:off x="6876139" y="4814444"/>
            <a:ext cx="427267" cy="948209"/>
          </a:xfrm>
          <a:prstGeom prst="leftBrace">
            <a:avLst>
              <a:gd fmla="val 8333" name="adj1"/>
              <a:gd fmla="val 46231" name="adj2"/>
            </a:avLst>
          </a:prstGeom>
          <a:noFill/>
          <a:ln cap="flat" cmpd="sng" w="38100">
            <a:solidFill>
              <a:srgbClr val="FF000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9" name="Google Shape;619;p39"/>
          <p:cNvSpPr/>
          <p:nvPr/>
        </p:nvSpPr>
        <p:spPr>
          <a:xfrm>
            <a:off x="1906209" y="1612795"/>
            <a:ext cx="3491661"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Times New Roman"/>
                <a:ea typeface="Times New Roman"/>
                <a:cs typeface="Times New Roman"/>
                <a:sym typeface="Times New Roman"/>
              </a:rPr>
              <a:t>{{ form(nomDuFormulaire)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pic>
        <p:nvPicPr>
          <p:cNvPr id="620" name="Google Shape;620;p39"/>
          <p:cNvPicPr preferRelativeResize="0"/>
          <p:nvPr/>
        </p:nvPicPr>
        <p:blipFill rotWithShape="1">
          <a:blip r:embed="rId7">
            <a:alphaModFix/>
          </a:blip>
          <a:srcRect b="0" l="0" r="0" t="0"/>
          <a:stretch/>
        </p:blipFill>
        <p:spPr>
          <a:xfrm>
            <a:off x="-36339" y="5006225"/>
            <a:ext cx="2221779" cy="304227"/>
          </a:xfrm>
          <a:prstGeom prst="rect">
            <a:avLst/>
          </a:prstGeom>
          <a:noFill/>
          <a:ln>
            <a:noFill/>
          </a:ln>
        </p:spPr>
      </p:pic>
      <p:sp>
        <p:nvSpPr>
          <p:cNvPr id="621" name="Google Shape;621;p39"/>
          <p:cNvSpPr/>
          <p:nvPr/>
        </p:nvSpPr>
        <p:spPr>
          <a:xfrm>
            <a:off x="2243328" y="4428750"/>
            <a:ext cx="496867" cy="1573053"/>
          </a:xfrm>
          <a:prstGeom prst="leftBrace">
            <a:avLst>
              <a:gd fmla="val 8333" name="adj1"/>
              <a:gd fmla="val 50000" name="adj2"/>
            </a:avLst>
          </a:prstGeom>
          <a:noFill/>
          <a:ln cap="flat" cmpd="sng" w="38100">
            <a:solidFill>
              <a:srgbClr val="FF000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622" name="Google Shape;622;p39"/>
          <p:cNvPicPr preferRelativeResize="0"/>
          <p:nvPr/>
        </p:nvPicPr>
        <p:blipFill>
          <a:blip r:embed="rId8">
            <a:alphaModFix/>
          </a:blip>
          <a:stretch>
            <a:fillRect/>
          </a:stretch>
        </p:blipFill>
        <p:spPr>
          <a:xfrm>
            <a:off x="0" y="6467463"/>
            <a:ext cx="1085850" cy="39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28" name="Google Shape;128;p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29" name="Google Shape;129;p4"/>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130" name="Google Shape;130;p4"/>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31" name="Google Shape;131;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sz="4400">
                <a:solidFill>
                  <a:schemeClr val="dk1"/>
                </a:solidFill>
                <a:latin typeface="Calibri"/>
                <a:ea typeface="Calibri"/>
                <a:cs typeface="Calibri"/>
                <a:sym typeface="Calibri"/>
              </a:rPr>
              <a:t>Object-Relational Mapping (ORM)</a:t>
            </a:r>
            <a:endParaRPr b="1" sz="4400">
              <a:solidFill>
                <a:schemeClr val="dk1"/>
              </a:solidFill>
              <a:latin typeface="Calibri"/>
              <a:ea typeface="Calibri"/>
              <a:cs typeface="Calibri"/>
              <a:sym typeface="Calibri"/>
            </a:endParaRPr>
          </a:p>
        </p:txBody>
      </p:sp>
      <p:sp>
        <p:nvSpPr>
          <p:cNvPr id="132" name="Google Shape;132;p4"/>
          <p:cNvSpPr txBox="1"/>
          <p:nvPr/>
        </p:nvSpPr>
        <p:spPr>
          <a:xfrm>
            <a:off x="609600" y="1752600"/>
            <a:ext cx="8229600" cy="4526100"/>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00000"/>
              </a:lnSpc>
              <a:spcBef>
                <a:spcPts val="360"/>
              </a:spcBef>
              <a:spcAft>
                <a:spcPts val="0"/>
              </a:spcAft>
              <a:buClr>
                <a:schemeClr val="dk1"/>
              </a:buClr>
              <a:buSzPts val="1800"/>
              <a:buFont typeface="Noto Sans Symbols"/>
              <a:buChar char="❑"/>
            </a:pPr>
            <a:r>
              <a:rPr b="0" i="0" lang="fr-FR" sz="2400" u="none" cap="none" strike="noStrike">
                <a:solidFill>
                  <a:schemeClr val="dk1"/>
                </a:solidFill>
                <a:latin typeface="Arial"/>
                <a:ea typeface="Arial"/>
                <a:cs typeface="Arial"/>
                <a:sym typeface="Arial"/>
              </a:rPr>
              <a:t>C’est une couche d’abstraction à la base de donnée.</a:t>
            </a:r>
            <a:endParaRPr b="0" i="0" sz="2400" u="none" cap="none" strike="noStrike">
              <a:solidFill>
                <a:srgbClr val="000000"/>
              </a:solidFill>
              <a:latin typeface="Arial"/>
              <a:ea typeface="Arial"/>
              <a:cs typeface="Arial"/>
              <a:sym typeface="Arial"/>
            </a:endParaRPr>
          </a:p>
          <a:p>
            <a:pPr indent="-342900" lvl="0" marL="457200" marR="0" rtl="0" algn="just">
              <a:lnSpc>
                <a:spcPct val="100000"/>
              </a:lnSpc>
              <a:spcBef>
                <a:spcPts val="360"/>
              </a:spcBef>
              <a:spcAft>
                <a:spcPts val="0"/>
              </a:spcAft>
              <a:buClr>
                <a:schemeClr val="dk1"/>
              </a:buClr>
              <a:buSzPts val="1800"/>
              <a:buFont typeface="Noto Sans Symbols"/>
              <a:buChar char="❑"/>
            </a:pPr>
            <a:r>
              <a:rPr b="0" i="0" lang="fr-FR" sz="2400" u="none" cap="none" strike="noStrike">
                <a:solidFill>
                  <a:schemeClr val="dk1"/>
                </a:solidFill>
                <a:latin typeface="Arial"/>
                <a:ea typeface="Arial"/>
                <a:cs typeface="Arial"/>
                <a:sym typeface="Arial"/>
              </a:rPr>
              <a:t>ORM fait la relation entre les données orientées objet et les données relationnelles.</a:t>
            </a:r>
            <a:endParaRPr b="0" i="0" sz="2400" u="none" cap="none" strike="noStrike">
              <a:solidFill>
                <a:schemeClr val="dk1"/>
              </a:solidFill>
              <a:latin typeface="Arial"/>
              <a:ea typeface="Arial"/>
              <a:cs typeface="Arial"/>
              <a:sym typeface="Arial"/>
            </a:endParaRPr>
          </a:p>
          <a:p>
            <a:pPr indent="-228600" lvl="0" marL="457200" marR="0" rtl="0" algn="just">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a:p>
            <a:pPr indent="-228600" lvl="0" marL="457200" marR="0" rtl="0" algn="just">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p:txBody>
      </p:sp>
      <p:pic>
        <p:nvPicPr>
          <p:cNvPr id="133" name="Google Shape;133;p4"/>
          <p:cNvPicPr preferRelativeResize="0"/>
          <p:nvPr/>
        </p:nvPicPr>
        <p:blipFill rotWithShape="1">
          <a:blip r:embed="rId5">
            <a:alphaModFix/>
          </a:blip>
          <a:srcRect b="40540" l="33659" r="16482" t="33153"/>
          <a:stretch/>
        </p:blipFill>
        <p:spPr>
          <a:xfrm>
            <a:off x="1271684" y="3635581"/>
            <a:ext cx="6905431" cy="2048221"/>
          </a:xfrm>
          <a:prstGeom prst="rect">
            <a:avLst/>
          </a:prstGeom>
          <a:noFill/>
          <a:ln>
            <a:noFill/>
          </a:ln>
        </p:spPr>
      </p:pic>
      <p:sp>
        <p:nvSpPr>
          <p:cNvPr id="134" name="Google Shape;13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135" name="Google Shape;135;p4"/>
          <p:cNvPicPr preferRelativeResize="0"/>
          <p:nvPr/>
        </p:nvPicPr>
        <p:blipFill>
          <a:blip r:embed="rId6">
            <a:alphaModFix/>
          </a:blip>
          <a:stretch>
            <a:fillRect/>
          </a:stretch>
        </p:blipFill>
        <p:spPr>
          <a:xfrm>
            <a:off x="261325" y="6308863"/>
            <a:ext cx="1085850" cy="390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628" name="Google Shape;628;p4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629" name="Google Shape;629;p40"/>
          <p:cNvPicPr preferRelativeResize="0"/>
          <p:nvPr/>
        </p:nvPicPr>
        <p:blipFill rotWithShape="1">
          <a:blip r:embed="rId3">
            <a:alphaModFix/>
          </a:blip>
          <a:srcRect b="0" l="0" r="0" t="0"/>
          <a:stretch/>
        </p:blipFill>
        <p:spPr>
          <a:xfrm>
            <a:off x="-184160" y="-198439"/>
            <a:ext cx="9328150" cy="7056439"/>
          </a:xfrm>
          <a:prstGeom prst="rect">
            <a:avLst/>
          </a:prstGeom>
          <a:noFill/>
          <a:ln>
            <a:noFill/>
          </a:ln>
        </p:spPr>
      </p:pic>
      <p:pic>
        <p:nvPicPr>
          <p:cNvPr descr="D:\esprit 2014\ESPRIT 2014\charte essprit 2014\render\support final\triangle.png" id="630" name="Google Shape;630;p4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631" name="Google Shape;631;p40"/>
          <p:cNvSpPr txBox="1"/>
          <p:nvPr/>
        </p:nvSpPr>
        <p:spPr>
          <a:xfrm>
            <a:off x="365115" y="227143"/>
            <a:ext cx="8229600" cy="1143000"/>
          </a:xfrm>
          <a:prstGeom prst="rect">
            <a:avLst/>
          </a:prstGeom>
          <a:noFill/>
          <a:ln>
            <a:noFill/>
          </a:ln>
        </p:spPr>
        <p:txBody>
          <a:bodyPr anchorCtr="0" anchor="ctr" bIns="45700" lIns="91425" spcFirstLastPara="1" rIns="91425" wrap="square" tIns="45700">
            <a:noAutofit/>
          </a:bodyPr>
          <a:lstStyle/>
          <a:p>
            <a:pPr indent="0" lvl="0" marL="203200" marR="0" rtl="0" algn="ctr">
              <a:lnSpc>
                <a:spcPct val="100000"/>
              </a:lnSpc>
              <a:spcBef>
                <a:spcPts val="0"/>
              </a:spcBef>
              <a:spcAft>
                <a:spcPts val="0"/>
              </a:spcAft>
              <a:buClr>
                <a:schemeClr val="dk1"/>
              </a:buClr>
              <a:buSzPts val="4400"/>
              <a:buFont typeface="Arial"/>
              <a:buNone/>
            </a:pPr>
            <a:r>
              <a:rPr b="1" i="0" lang="fr-FR" sz="4400" u="none" cap="none" strike="noStrike">
                <a:solidFill>
                  <a:schemeClr val="dk1"/>
                </a:solidFill>
                <a:latin typeface="Calibri"/>
                <a:ea typeface="Calibri"/>
                <a:cs typeface="Calibri"/>
                <a:sym typeface="Calibri"/>
              </a:rPr>
              <a:t>Création d’un Formulaire</a:t>
            </a:r>
            <a:endParaRPr b="1" i="0" sz="4400" u="none" cap="none" strike="noStrike">
              <a:solidFill>
                <a:schemeClr val="dk1"/>
              </a:solidFill>
              <a:latin typeface="Calibri"/>
              <a:ea typeface="Calibri"/>
              <a:cs typeface="Calibri"/>
              <a:sym typeface="Calibri"/>
            </a:endParaRPr>
          </a:p>
          <a:p>
            <a:pPr indent="0" lvl="0" marL="203200" marR="0" rtl="0" algn="ctr">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sp>
        <p:nvSpPr>
          <p:cNvPr id="632" name="Google Shape;632;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633" name="Google Shape;633;p40"/>
          <p:cNvPicPr preferRelativeResize="0"/>
          <p:nvPr/>
        </p:nvPicPr>
        <p:blipFill rotWithShape="1">
          <a:blip r:embed="rId5">
            <a:alphaModFix/>
          </a:blip>
          <a:srcRect b="0" l="0" r="0" t="0"/>
          <a:stretch/>
        </p:blipFill>
        <p:spPr>
          <a:xfrm>
            <a:off x="1327150" y="1924820"/>
            <a:ext cx="6829426" cy="3243262"/>
          </a:xfrm>
          <a:prstGeom prst="rect">
            <a:avLst/>
          </a:prstGeom>
          <a:noFill/>
          <a:ln>
            <a:noFill/>
          </a:ln>
        </p:spPr>
      </p:pic>
      <p:pic>
        <p:nvPicPr>
          <p:cNvPr id="634" name="Google Shape;634;p40"/>
          <p:cNvPicPr preferRelativeResize="0"/>
          <p:nvPr/>
        </p:nvPicPr>
        <p:blipFill>
          <a:blip r:embed="rId6">
            <a:alphaModFix/>
          </a:blip>
          <a:stretch>
            <a:fillRect/>
          </a:stretch>
        </p:blipFill>
        <p:spPr>
          <a:xfrm>
            <a:off x="0" y="6356338"/>
            <a:ext cx="1085850" cy="390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640" name="Google Shape;640;p4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641" name="Google Shape;641;p41"/>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642" name="Google Shape;642;p41"/>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643" name="Google Shape;643;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203200" rtl="0" algn="ctr">
              <a:lnSpc>
                <a:spcPct val="100000"/>
              </a:lnSpc>
              <a:spcBef>
                <a:spcPts val="0"/>
              </a:spcBef>
              <a:spcAft>
                <a:spcPts val="0"/>
              </a:spcAft>
              <a:buSzPts val="3200"/>
              <a:buNone/>
            </a:pPr>
            <a:r>
              <a:rPr b="1" lang="fr-FR"/>
              <a:t>Les relations entre les entités</a:t>
            </a:r>
            <a:endParaRPr/>
          </a:p>
        </p:txBody>
      </p:sp>
      <p:sp>
        <p:nvSpPr>
          <p:cNvPr id="644" name="Google Shape;644;p41"/>
          <p:cNvSpPr/>
          <p:nvPr/>
        </p:nvSpPr>
        <p:spPr>
          <a:xfrm>
            <a:off x="184150" y="1718250"/>
            <a:ext cx="4256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Les types de relation possibles</a:t>
            </a:r>
            <a:endParaRPr b="1" i="0" sz="1800" u="none" cap="none" strike="noStrike">
              <a:solidFill>
                <a:srgbClr val="000000"/>
              </a:solidFill>
              <a:latin typeface="Arial"/>
              <a:ea typeface="Arial"/>
              <a:cs typeface="Arial"/>
              <a:sym typeface="Arial"/>
            </a:endParaRPr>
          </a:p>
        </p:txBody>
      </p:sp>
      <p:sp>
        <p:nvSpPr>
          <p:cNvPr id="645" name="Google Shape;645;p4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646" name="Google Shape;646;p41"/>
          <p:cNvSpPr txBox="1"/>
          <p:nvPr/>
        </p:nvSpPr>
        <p:spPr>
          <a:xfrm>
            <a:off x="184150" y="2087550"/>
            <a:ext cx="8502600" cy="425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rgbClr val="000000"/>
                </a:solidFill>
                <a:latin typeface="Arial"/>
                <a:ea typeface="Arial"/>
                <a:cs typeface="Arial"/>
                <a:sym typeface="Arial"/>
              </a:rPr>
              <a:t>Une relation (ou une association) peut être: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1" i="1" lang="fr-FR" sz="1800" u="none" cap="none" strike="noStrike">
                <a:solidFill>
                  <a:srgbClr val="CC4125"/>
                </a:solidFill>
                <a:latin typeface="Arial"/>
                <a:ea typeface="Arial"/>
                <a:cs typeface="Arial"/>
                <a:sym typeface="Arial"/>
              </a:rPr>
              <a:t>Unidirectionnelle :</a:t>
            </a:r>
            <a:r>
              <a:rPr b="1" i="0" lang="fr-FR" sz="1800" u="none" cap="none" strike="noStrike">
                <a:solidFill>
                  <a:srgbClr val="000000"/>
                </a:solidFill>
                <a:latin typeface="Arial"/>
                <a:ea typeface="Arial"/>
                <a:cs typeface="Arial"/>
                <a:sym typeface="Arial"/>
              </a:rPr>
              <a:t> </a:t>
            </a:r>
            <a:r>
              <a:rPr b="0" i="0" lang="fr-FR" sz="1800" u="none" cap="none" strike="noStrike">
                <a:solidFill>
                  <a:srgbClr val="000000"/>
                </a:solidFill>
                <a:latin typeface="Arial"/>
                <a:ea typeface="Arial"/>
                <a:cs typeface="Arial"/>
                <a:sym typeface="Arial"/>
              </a:rPr>
              <a:t>Seules les instances de l’une des entités de l’association peuvent retrouver les instances de l’entité partenaire. </a:t>
            </a:r>
            <a:endParaRPr b="0" i="0" sz="18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rPr b="0" i="0" lang="fr-FR" sz="1800" u="none" cap="none" strike="noStrike">
                <a:solidFill>
                  <a:srgbClr val="000000"/>
                </a:solidFill>
                <a:latin typeface="Arial"/>
                <a:ea typeface="Arial"/>
                <a:cs typeface="Arial"/>
                <a:sym typeface="Arial"/>
              </a:rPr>
              <a:t>     ⇒ </a:t>
            </a:r>
            <a:r>
              <a:rPr b="1" i="0" lang="fr-FR" sz="1800" u="none" cap="none" strike="noStrike">
                <a:solidFill>
                  <a:srgbClr val="000000"/>
                </a:solidFill>
                <a:latin typeface="Arial"/>
                <a:ea typeface="Arial"/>
                <a:cs typeface="Arial"/>
                <a:sym typeface="Arial"/>
              </a:rPr>
              <a:t>Par exemple :</a:t>
            </a:r>
            <a:r>
              <a:rPr b="0" i="0" lang="fr-FR" sz="1800" u="none" cap="none" strike="noStrike">
                <a:solidFill>
                  <a:srgbClr val="000000"/>
                </a:solidFill>
                <a:latin typeface="Arial"/>
                <a:ea typeface="Arial"/>
                <a:cs typeface="Arial"/>
                <a:sym typeface="Arial"/>
              </a:rPr>
              <a:t> un utilisateur peut obtenir la liste de ses adresses connues, par contre il n’est pas possible de retrouver un utilisateur à partir d’une adresse. </a:t>
            </a:r>
            <a:endParaRPr b="0" i="0" sz="1800" u="none" cap="none" strike="noStrike">
              <a:solidFill>
                <a:srgbClr val="000000"/>
              </a:solidFill>
              <a:latin typeface="Arial"/>
              <a:ea typeface="Arial"/>
              <a:cs typeface="Arial"/>
              <a:sym typeface="Arial"/>
            </a:endParaRPr>
          </a:p>
        </p:txBody>
      </p:sp>
      <p:pic>
        <p:nvPicPr>
          <p:cNvPr id="647" name="Google Shape;647;p41"/>
          <p:cNvPicPr preferRelativeResize="0"/>
          <p:nvPr/>
        </p:nvPicPr>
        <p:blipFill>
          <a:blip r:embed="rId5">
            <a:alphaModFix/>
          </a:blip>
          <a:stretch>
            <a:fillRect/>
          </a:stretch>
        </p:blipFill>
        <p:spPr>
          <a:xfrm>
            <a:off x="184150" y="6343625"/>
            <a:ext cx="1085850" cy="3905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4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653" name="Google Shape;653;p4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654" name="Google Shape;654;p42"/>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655" name="Google Shape;655;p42"/>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656" name="Google Shape;656;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203200" rtl="0" algn="ctr">
              <a:lnSpc>
                <a:spcPct val="100000"/>
              </a:lnSpc>
              <a:spcBef>
                <a:spcPts val="0"/>
              </a:spcBef>
              <a:spcAft>
                <a:spcPts val="0"/>
              </a:spcAft>
              <a:buSzPts val="3200"/>
              <a:buNone/>
            </a:pPr>
            <a:r>
              <a:rPr b="1" lang="fr-FR"/>
              <a:t>Les relations entre les entités</a:t>
            </a:r>
            <a:endParaRPr/>
          </a:p>
        </p:txBody>
      </p:sp>
      <p:sp>
        <p:nvSpPr>
          <p:cNvPr id="657" name="Google Shape;657;p42"/>
          <p:cNvSpPr/>
          <p:nvPr/>
        </p:nvSpPr>
        <p:spPr>
          <a:xfrm>
            <a:off x="383912" y="1595713"/>
            <a:ext cx="3621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 </a:t>
            </a:r>
            <a:endParaRPr b="1" i="0" sz="1800" u="none" cap="none" strike="noStrike">
              <a:solidFill>
                <a:srgbClr val="000000"/>
              </a:solidFill>
              <a:latin typeface="Arial"/>
              <a:ea typeface="Arial"/>
              <a:cs typeface="Arial"/>
              <a:sym typeface="Arial"/>
            </a:endParaRPr>
          </a:p>
        </p:txBody>
      </p:sp>
      <p:sp>
        <p:nvSpPr>
          <p:cNvPr id="658" name="Google Shape;658;p4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659" name="Google Shape;659;p42"/>
          <p:cNvSpPr/>
          <p:nvPr/>
        </p:nvSpPr>
        <p:spPr>
          <a:xfrm>
            <a:off x="685800" y="2438400"/>
            <a:ext cx="8010600" cy="1859100"/>
          </a:xfrm>
          <a:prstGeom prst="roundRect">
            <a:avLst>
              <a:gd fmla="val 16667" name="adj"/>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1" i="1" lang="fr-FR" sz="2000" u="none" cap="none" strike="noStrike">
                <a:solidFill>
                  <a:srgbClr val="FF0000"/>
                </a:solidFill>
                <a:latin typeface="Arial"/>
                <a:ea typeface="Arial"/>
                <a:cs typeface="Arial"/>
                <a:sym typeface="Arial"/>
              </a:rPr>
              <a:t>Limites:</a:t>
            </a:r>
            <a:endParaRPr b="1" i="1" sz="2000" u="none" cap="none" strike="noStrike">
              <a:solidFill>
                <a:srgbClr val="FF0000"/>
              </a:solidFill>
              <a:latin typeface="Arial"/>
              <a:ea typeface="Arial"/>
              <a:cs typeface="Arial"/>
              <a:sym typeface="Arial"/>
            </a:endParaRPr>
          </a:p>
          <a:p>
            <a:pPr indent="-355600" lvl="0" marL="457200" marR="0" rtl="0" algn="l">
              <a:lnSpc>
                <a:spcPct val="150000"/>
              </a:lnSpc>
              <a:spcBef>
                <a:spcPts val="0"/>
              </a:spcBef>
              <a:spcAft>
                <a:spcPts val="0"/>
              </a:spcAft>
              <a:buClr>
                <a:srgbClr val="000000"/>
              </a:buClr>
              <a:buSzPts val="2000"/>
              <a:buFont typeface="Arial"/>
              <a:buChar char="❏"/>
            </a:pPr>
            <a:r>
              <a:rPr b="0" i="0" lang="fr-FR" sz="2000" u="none" cap="none" strike="noStrike">
                <a:solidFill>
                  <a:srgbClr val="000000"/>
                </a:solidFill>
                <a:latin typeface="Arial"/>
                <a:ea typeface="Arial"/>
                <a:cs typeface="Arial"/>
                <a:sym typeface="Arial"/>
              </a:rPr>
              <a:t>Les relations sont unidirectionnelles</a:t>
            </a:r>
            <a:endParaRPr b="0" i="0" sz="2000" u="none" cap="none" strike="noStrike">
              <a:solidFill>
                <a:srgbClr val="000000"/>
              </a:solidFill>
              <a:latin typeface="Arial"/>
              <a:ea typeface="Arial"/>
              <a:cs typeface="Arial"/>
              <a:sym typeface="Arial"/>
            </a:endParaRPr>
          </a:p>
          <a:p>
            <a:pPr indent="-355600" lvl="0" marL="457200" marR="0" rtl="0" algn="l">
              <a:lnSpc>
                <a:spcPct val="150000"/>
              </a:lnSpc>
              <a:spcBef>
                <a:spcPts val="0"/>
              </a:spcBef>
              <a:spcAft>
                <a:spcPts val="0"/>
              </a:spcAft>
              <a:buClr>
                <a:srgbClr val="000000"/>
              </a:buClr>
              <a:buSzPts val="2000"/>
              <a:buFont typeface="Arial"/>
              <a:buChar char="❏"/>
            </a:pPr>
            <a:r>
              <a:rPr b="0" i="0" lang="fr-FR" sz="2000" u="none" cap="none" strike="noStrike">
                <a:solidFill>
                  <a:srgbClr val="000000"/>
                </a:solidFill>
                <a:latin typeface="Arial"/>
                <a:ea typeface="Arial"/>
                <a:cs typeface="Arial"/>
                <a:sym typeface="Arial"/>
              </a:rPr>
              <a:t>On peut faire $student-&gt;getProjects()</a:t>
            </a:r>
            <a:endParaRPr b="0" i="0" sz="2000" u="none" cap="none" strike="noStrike">
              <a:solidFill>
                <a:srgbClr val="000000"/>
              </a:solidFill>
              <a:latin typeface="Arial"/>
              <a:ea typeface="Arial"/>
              <a:cs typeface="Arial"/>
              <a:sym typeface="Arial"/>
            </a:endParaRPr>
          </a:p>
          <a:p>
            <a:pPr indent="-355600" lvl="0" marL="457200" marR="0" rtl="0" algn="l">
              <a:lnSpc>
                <a:spcPct val="150000"/>
              </a:lnSpc>
              <a:spcBef>
                <a:spcPts val="0"/>
              </a:spcBef>
              <a:spcAft>
                <a:spcPts val="0"/>
              </a:spcAft>
              <a:buClr>
                <a:srgbClr val="000000"/>
              </a:buClr>
              <a:buSzPts val="2000"/>
              <a:buFont typeface="Arial"/>
              <a:buChar char="❏"/>
            </a:pPr>
            <a:r>
              <a:rPr b="0" i="0" lang="fr-FR" sz="2000" u="none" cap="none" strike="noStrike">
                <a:solidFill>
                  <a:srgbClr val="000000"/>
                </a:solidFill>
                <a:latin typeface="Arial"/>
                <a:ea typeface="Arial"/>
                <a:cs typeface="Arial"/>
                <a:sym typeface="Arial"/>
              </a:rPr>
              <a:t>Mais on ne peut pas faire $project-&gt;getStudent()</a:t>
            </a:r>
            <a:endParaRPr b="0" i="0" sz="2000" u="none" cap="none" strike="noStrike">
              <a:solidFill>
                <a:srgbClr val="000000"/>
              </a:solidFill>
              <a:latin typeface="Arial"/>
              <a:ea typeface="Arial"/>
              <a:cs typeface="Arial"/>
              <a:sym typeface="Arial"/>
            </a:endParaRPr>
          </a:p>
        </p:txBody>
      </p:sp>
      <p:sp>
        <p:nvSpPr>
          <p:cNvPr id="660" name="Google Shape;660;p42"/>
          <p:cNvSpPr/>
          <p:nvPr/>
        </p:nvSpPr>
        <p:spPr>
          <a:xfrm>
            <a:off x="723900" y="4505325"/>
            <a:ext cx="8010600" cy="1524000"/>
          </a:xfrm>
          <a:prstGeom prst="roundRect">
            <a:avLst>
              <a:gd fmla="val 16667" name="adj"/>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1" i="1" lang="fr-FR" sz="2000" u="none" cap="none" strike="noStrike">
                <a:solidFill>
                  <a:srgbClr val="38761D"/>
                </a:solidFill>
                <a:latin typeface="Arial"/>
                <a:ea typeface="Arial"/>
                <a:cs typeface="Arial"/>
                <a:sym typeface="Arial"/>
              </a:rPr>
              <a:t>Solution:</a:t>
            </a:r>
            <a:endParaRPr b="1" i="1" sz="2000" u="none" cap="none" strike="noStrike">
              <a:solidFill>
                <a:srgbClr val="38761D"/>
              </a:solidFill>
              <a:latin typeface="Arial"/>
              <a:ea typeface="Arial"/>
              <a:cs typeface="Arial"/>
              <a:sym typeface="Arial"/>
            </a:endParaRPr>
          </a:p>
          <a:p>
            <a:pPr indent="-355600" lvl="0" marL="457200" marR="0" rtl="0" algn="l">
              <a:lnSpc>
                <a:spcPct val="150000"/>
              </a:lnSpc>
              <a:spcBef>
                <a:spcPts val="0"/>
              </a:spcBef>
              <a:spcAft>
                <a:spcPts val="0"/>
              </a:spcAft>
              <a:buClr>
                <a:srgbClr val="000000"/>
              </a:buClr>
              <a:buSzPts val="2000"/>
              <a:buFont typeface="Arial"/>
              <a:buChar char="❏"/>
            </a:pPr>
            <a:r>
              <a:rPr b="0" i="0" lang="fr-FR" sz="2000" u="none" cap="none" strike="noStrike">
                <a:solidFill>
                  <a:srgbClr val="000000"/>
                </a:solidFill>
                <a:latin typeface="Arial"/>
                <a:ea typeface="Arial"/>
                <a:cs typeface="Arial"/>
                <a:sym typeface="Arial"/>
              </a:rPr>
              <a:t>Rendre les relations bidirectionnelles</a:t>
            </a:r>
            <a:endParaRPr b="0" i="0" sz="2000" u="none" cap="none" strike="noStrike">
              <a:solidFill>
                <a:srgbClr val="000000"/>
              </a:solidFill>
              <a:latin typeface="Arial"/>
              <a:ea typeface="Arial"/>
              <a:cs typeface="Arial"/>
              <a:sym typeface="Arial"/>
            </a:endParaRPr>
          </a:p>
        </p:txBody>
      </p:sp>
      <p:pic>
        <p:nvPicPr>
          <p:cNvPr id="661" name="Google Shape;661;p42"/>
          <p:cNvPicPr preferRelativeResize="0"/>
          <p:nvPr/>
        </p:nvPicPr>
        <p:blipFill>
          <a:blip r:embed="rId5">
            <a:alphaModFix/>
          </a:blip>
          <a:stretch>
            <a:fillRect/>
          </a:stretch>
        </p:blipFill>
        <p:spPr>
          <a:xfrm>
            <a:off x="261325" y="6467463"/>
            <a:ext cx="1085850" cy="390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4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667" name="Google Shape;667;p4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668" name="Google Shape;668;p43"/>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669" name="Google Shape;669;p4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670" name="Google Shape;670;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203200" rtl="0" algn="ctr">
              <a:lnSpc>
                <a:spcPct val="100000"/>
              </a:lnSpc>
              <a:spcBef>
                <a:spcPts val="0"/>
              </a:spcBef>
              <a:spcAft>
                <a:spcPts val="0"/>
              </a:spcAft>
              <a:buSzPts val="3200"/>
              <a:buNone/>
            </a:pPr>
            <a:r>
              <a:rPr b="1" lang="fr-FR"/>
              <a:t>Les relations entre les entités</a:t>
            </a:r>
            <a:endParaRPr/>
          </a:p>
        </p:txBody>
      </p:sp>
      <p:sp>
        <p:nvSpPr>
          <p:cNvPr id="671" name="Google Shape;671;p43"/>
          <p:cNvSpPr/>
          <p:nvPr/>
        </p:nvSpPr>
        <p:spPr>
          <a:xfrm>
            <a:off x="184150" y="1718250"/>
            <a:ext cx="4256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Les types de relation possibles</a:t>
            </a:r>
            <a:endParaRPr b="1" i="0" sz="1800" u="none" cap="none" strike="noStrike">
              <a:solidFill>
                <a:srgbClr val="000000"/>
              </a:solidFill>
              <a:latin typeface="Arial"/>
              <a:ea typeface="Arial"/>
              <a:cs typeface="Arial"/>
              <a:sym typeface="Arial"/>
            </a:endParaRPr>
          </a:p>
        </p:txBody>
      </p:sp>
      <p:sp>
        <p:nvSpPr>
          <p:cNvPr id="672" name="Google Shape;672;p4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673" name="Google Shape;673;p43"/>
          <p:cNvSpPr txBox="1"/>
          <p:nvPr/>
        </p:nvSpPr>
        <p:spPr>
          <a:xfrm>
            <a:off x="347025" y="2087550"/>
            <a:ext cx="8339700" cy="4192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b="1" i="1" lang="fr-FR" sz="1800" u="none" cap="none" strike="noStrike">
                <a:solidFill>
                  <a:srgbClr val="CC4125"/>
                </a:solidFill>
                <a:latin typeface="Arial"/>
                <a:ea typeface="Arial"/>
                <a:cs typeface="Arial"/>
                <a:sym typeface="Arial"/>
              </a:rPr>
              <a:t>Bidirectionnelle:</a:t>
            </a:r>
            <a:r>
              <a:rPr b="0" i="0" lang="fr-FR" sz="1800" u="none" cap="none" strike="noStrike">
                <a:solidFill>
                  <a:srgbClr val="CC4125"/>
                </a:solidFill>
                <a:latin typeface="Arial"/>
                <a:ea typeface="Arial"/>
                <a:cs typeface="Arial"/>
                <a:sym typeface="Arial"/>
              </a:rPr>
              <a:t> </a:t>
            </a:r>
            <a:r>
              <a:rPr b="0" i="0" lang="fr-FR" sz="1800" u="none" cap="none" strike="noStrike">
                <a:solidFill>
                  <a:srgbClr val="000000"/>
                </a:solidFill>
                <a:latin typeface="Arial"/>
                <a:ea typeface="Arial"/>
                <a:cs typeface="Arial"/>
                <a:sym typeface="Arial"/>
              </a:rPr>
              <a:t>Les instances de l’une ou de l’autre des entités de l’association peuvent retrouver les instances de l’entité partenaire.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rgbClr val="000000"/>
                </a:solidFill>
                <a:latin typeface="Arial"/>
                <a:ea typeface="Arial"/>
                <a:cs typeface="Arial"/>
                <a:sym typeface="Arial"/>
              </a:rPr>
              <a:t>              ⇒</a:t>
            </a:r>
            <a:r>
              <a:rPr b="1" i="0" lang="fr-FR" sz="1800" u="none" cap="none" strike="noStrike">
                <a:solidFill>
                  <a:srgbClr val="000000"/>
                </a:solidFill>
                <a:latin typeface="Arial"/>
                <a:ea typeface="Arial"/>
                <a:cs typeface="Arial"/>
                <a:sym typeface="Arial"/>
              </a:rPr>
              <a:t> Par exemple :</a:t>
            </a:r>
            <a:r>
              <a:rPr b="0" i="0" lang="fr-FR" sz="1800" u="none" cap="none" strike="noStrike">
                <a:solidFill>
                  <a:srgbClr val="000000"/>
                </a:solidFill>
                <a:latin typeface="Arial"/>
                <a:ea typeface="Arial"/>
                <a:cs typeface="Arial"/>
                <a:sym typeface="Arial"/>
              </a:rPr>
              <a:t> un utilisateur peut obtenir la liste des commandes qu’il a effectué et on peut retrouver un utilisateur à partir d’une commande.</a:t>
            </a:r>
            <a:endParaRPr b="0" i="0" sz="1800" u="none" cap="none" strike="noStrike">
              <a:solidFill>
                <a:srgbClr val="000000"/>
              </a:solidFill>
              <a:latin typeface="Arial"/>
              <a:ea typeface="Arial"/>
              <a:cs typeface="Arial"/>
              <a:sym typeface="Arial"/>
            </a:endParaRPr>
          </a:p>
        </p:txBody>
      </p:sp>
      <p:pic>
        <p:nvPicPr>
          <p:cNvPr id="674" name="Google Shape;674;p43"/>
          <p:cNvPicPr preferRelativeResize="0"/>
          <p:nvPr/>
        </p:nvPicPr>
        <p:blipFill>
          <a:blip r:embed="rId5">
            <a:alphaModFix/>
          </a:blip>
          <a:stretch>
            <a:fillRect/>
          </a:stretch>
        </p:blipFill>
        <p:spPr>
          <a:xfrm>
            <a:off x="0" y="6467463"/>
            <a:ext cx="1085850" cy="390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680" name="Google Shape;680;p4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681" name="Google Shape;681;p44"/>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682" name="Google Shape;682;p44"/>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pic>
        <p:nvPicPr>
          <p:cNvPr descr="D:\esprit 2014\ESPRIT 2014\charte essprit 2014\logo-esprit.png" id="683" name="Google Shape;683;p44"/>
          <p:cNvPicPr preferRelativeResize="0"/>
          <p:nvPr/>
        </p:nvPicPr>
        <p:blipFill rotWithShape="1">
          <a:blip r:embed="rId5">
            <a:alphaModFix/>
          </a:blip>
          <a:srcRect b="0" l="0" r="0" t="0"/>
          <a:stretch/>
        </p:blipFill>
        <p:spPr>
          <a:xfrm>
            <a:off x="184150" y="6237287"/>
            <a:ext cx="1143000" cy="431800"/>
          </a:xfrm>
          <a:prstGeom prst="rect">
            <a:avLst/>
          </a:prstGeom>
          <a:noFill/>
          <a:ln>
            <a:noFill/>
          </a:ln>
        </p:spPr>
      </p:pic>
      <p:sp>
        <p:nvSpPr>
          <p:cNvPr id="684" name="Google Shape;684;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203200" rtl="0" algn="ctr">
              <a:lnSpc>
                <a:spcPct val="100000"/>
              </a:lnSpc>
              <a:spcBef>
                <a:spcPts val="0"/>
              </a:spcBef>
              <a:spcAft>
                <a:spcPts val="0"/>
              </a:spcAft>
              <a:buSzPts val="3200"/>
              <a:buNone/>
            </a:pPr>
            <a:r>
              <a:rPr b="1" lang="fr-FR"/>
              <a:t>Les relations entre les entités</a:t>
            </a:r>
            <a:endParaRPr/>
          </a:p>
        </p:txBody>
      </p:sp>
      <p:sp>
        <p:nvSpPr>
          <p:cNvPr id="685" name="Google Shape;685;p44"/>
          <p:cNvSpPr/>
          <p:nvPr/>
        </p:nvSpPr>
        <p:spPr>
          <a:xfrm>
            <a:off x="383912" y="1678321"/>
            <a:ext cx="3198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 One To One ,bidirectionnel</a:t>
            </a:r>
            <a:endParaRPr b="1" i="0" sz="1800" u="none" cap="none" strike="noStrike">
              <a:solidFill>
                <a:srgbClr val="000000"/>
              </a:solidFill>
              <a:latin typeface="Arial"/>
              <a:ea typeface="Arial"/>
              <a:cs typeface="Arial"/>
              <a:sym typeface="Arial"/>
            </a:endParaRPr>
          </a:p>
        </p:txBody>
      </p:sp>
      <p:sp>
        <p:nvSpPr>
          <p:cNvPr id="686" name="Google Shape;686;p44"/>
          <p:cNvSpPr/>
          <p:nvPr/>
        </p:nvSpPr>
        <p:spPr>
          <a:xfrm>
            <a:off x="788113" y="2036398"/>
            <a:ext cx="88062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Calibri"/>
                <a:ea typeface="Calibri"/>
                <a:cs typeface="Calibri"/>
                <a:sym typeface="Calibri"/>
              </a:rPr>
              <a:t>Exemple</a:t>
            </a:r>
            <a:r>
              <a:rPr b="0" i="0" lang="fr-FR" sz="2000" u="none" cap="none" strike="noStrike">
                <a:solidFill>
                  <a:srgbClr val="000000"/>
                </a:solidFill>
                <a:latin typeface="Calibri"/>
                <a:ea typeface="Calibri"/>
                <a:cs typeface="Calibri"/>
                <a:sym typeface="Calibri"/>
              </a:rPr>
              <a:t> </a:t>
            </a:r>
            <a:r>
              <a:rPr b="0" i="0" lang="fr-FR" sz="2400" u="none" cap="none" strike="noStrike">
                <a:solidFill>
                  <a:srgbClr val="000000"/>
                </a:solidFill>
                <a:latin typeface="Calibri"/>
                <a:ea typeface="Calibri"/>
                <a:cs typeface="Calibri"/>
                <a:sym typeface="Calibri"/>
              </a:rPr>
              <a:t>: un étudiant possède son propre carte d’étudiant.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687" name="Google Shape;687;p4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688" name="Google Shape;688;p44"/>
          <p:cNvSpPr/>
          <p:nvPr/>
        </p:nvSpPr>
        <p:spPr>
          <a:xfrm>
            <a:off x="731900" y="3526850"/>
            <a:ext cx="4735500" cy="3525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9" name="Google Shape;689;p44"/>
          <p:cNvPicPr preferRelativeResize="0"/>
          <p:nvPr/>
        </p:nvPicPr>
        <p:blipFill rotWithShape="1">
          <a:blip r:embed="rId6">
            <a:alphaModFix/>
          </a:blip>
          <a:srcRect b="0" l="0" r="0" t="0"/>
          <a:stretch/>
        </p:blipFill>
        <p:spPr>
          <a:xfrm>
            <a:off x="77925" y="2571750"/>
            <a:ext cx="5732325" cy="2076450"/>
          </a:xfrm>
          <a:prstGeom prst="rect">
            <a:avLst/>
          </a:prstGeom>
          <a:noFill/>
          <a:ln>
            <a:noFill/>
          </a:ln>
        </p:spPr>
      </p:pic>
      <p:sp>
        <p:nvSpPr>
          <p:cNvPr id="690" name="Google Shape;690;p44"/>
          <p:cNvSpPr/>
          <p:nvPr/>
        </p:nvSpPr>
        <p:spPr>
          <a:xfrm>
            <a:off x="561975" y="3600450"/>
            <a:ext cx="4905300" cy="279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1" name="Google Shape;691;p44"/>
          <p:cNvPicPr preferRelativeResize="0"/>
          <p:nvPr/>
        </p:nvPicPr>
        <p:blipFill rotWithShape="1">
          <a:blip r:embed="rId7">
            <a:alphaModFix/>
          </a:blip>
          <a:srcRect b="0" l="0" r="0" t="0"/>
          <a:stretch/>
        </p:blipFill>
        <p:spPr>
          <a:xfrm>
            <a:off x="132600" y="4787863"/>
            <a:ext cx="5934075" cy="1933575"/>
          </a:xfrm>
          <a:prstGeom prst="rect">
            <a:avLst/>
          </a:prstGeom>
          <a:noFill/>
          <a:ln>
            <a:noFill/>
          </a:ln>
        </p:spPr>
      </p:pic>
      <p:sp>
        <p:nvSpPr>
          <p:cNvPr id="692" name="Google Shape;692;p44"/>
          <p:cNvSpPr/>
          <p:nvPr/>
        </p:nvSpPr>
        <p:spPr>
          <a:xfrm>
            <a:off x="6343650" y="3236025"/>
            <a:ext cx="2638500" cy="983700"/>
          </a:xfrm>
          <a:prstGeom prst="wedgeRectCallout">
            <a:avLst>
              <a:gd fmla="val -83573" name="adj1"/>
              <a:gd fmla="val -2303" name="adj2"/>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1" lang="fr-FR" sz="1400" u="none" cap="none" strike="noStrike">
                <a:solidFill>
                  <a:schemeClr val="dk1"/>
                </a:solidFill>
                <a:latin typeface="Arial"/>
                <a:ea typeface="Arial"/>
                <a:cs typeface="Arial"/>
                <a:sym typeface="Arial"/>
              </a:rPr>
              <a:t>⇒ mappedBy</a:t>
            </a:r>
            <a:r>
              <a:rPr b="0" i="0" lang="fr-FR" sz="1400" u="none" cap="none" strike="noStrike">
                <a:solidFill>
                  <a:schemeClr val="dk1"/>
                </a:solidFill>
                <a:latin typeface="Arial"/>
                <a:ea typeface="Arial"/>
                <a:cs typeface="Arial"/>
                <a:sym typeface="Arial"/>
              </a:rPr>
              <a:t> fait référence à l’attribut </a:t>
            </a:r>
            <a:r>
              <a:rPr b="1" i="1" lang="fr-FR" sz="1400" u="none" cap="none" strike="noStrike">
                <a:solidFill>
                  <a:schemeClr val="dk1"/>
                </a:solidFill>
                <a:latin typeface="Arial"/>
                <a:ea typeface="Arial"/>
                <a:cs typeface="Arial"/>
                <a:sym typeface="Arial"/>
              </a:rPr>
              <a:t>student</a:t>
            </a:r>
            <a:r>
              <a:rPr b="0" i="0" lang="fr-FR" sz="1400" u="none" cap="none" strike="noStrike">
                <a:solidFill>
                  <a:schemeClr val="dk1"/>
                </a:solidFill>
                <a:latin typeface="Arial"/>
                <a:ea typeface="Arial"/>
                <a:cs typeface="Arial"/>
                <a:sym typeface="Arial"/>
              </a:rPr>
              <a:t> dans la classe </a:t>
            </a:r>
            <a:r>
              <a:rPr b="1" i="1" lang="fr-FR" sz="1400" u="none" cap="none" strike="noStrike">
                <a:solidFill>
                  <a:schemeClr val="dk1"/>
                </a:solidFill>
                <a:latin typeface="Arial"/>
                <a:ea typeface="Arial"/>
                <a:cs typeface="Arial"/>
                <a:sym typeface="Arial"/>
              </a:rPr>
              <a:t>Studentcart</a:t>
            </a:r>
            <a:endParaRPr b="1"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44"/>
          <p:cNvSpPr/>
          <p:nvPr/>
        </p:nvSpPr>
        <p:spPr>
          <a:xfrm>
            <a:off x="647001" y="5553075"/>
            <a:ext cx="5353800" cy="279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44"/>
          <p:cNvSpPr/>
          <p:nvPr/>
        </p:nvSpPr>
        <p:spPr>
          <a:xfrm>
            <a:off x="6386550" y="5832075"/>
            <a:ext cx="2638500" cy="983700"/>
          </a:xfrm>
          <a:prstGeom prst="wedgeRectCallout">
            <a:avLst>
              <a:gd fmla="val -63900" name="adj1"/>
              <a:gd fmla="val -60933" name="adj2"/>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 </a:t>
            </a:r>
            <a:r>
              <a:rPr b="1" i="1" lang="fr-FR" sz="1400" u="none" cap="none" strike="noStrike">
                <a:solidFill>
                  <a:schemeClr val="dk1"/>
                </a:solidFill>
                <a:latin typeface="Arial"/>
                <a:ea typeface="Arial"/>
                <a:cs typeface="Arial"/>
                <a:sym typeface="Arial"/>
              </a:rPr>
              <a:t>inversedBy</a:t>
            </a:r>
            <a:r>
              <a:rPr b="0" i="0" lang="fr-FR" sz="1400" u="none" cap="none" strike="noStrike">
                <a:solidFill>
                  <a:schemeClr val="dk1"/>
                </a:solidFill>
                <a:latin typeface="Arial"/>
                <a:ea typeface="Arial"/>
                <a:cs typeface="Arial"/>
                <a:sym typeface="Arial"/>
              </a:rPr>
              <a:t> fait référence à l’attribut </a:t>
            </a:r>
            <a:r>
              <a:rPr b="1" i="1" lang="fr-FR" sz="1400" u="none" cap="none" strike="noStrike">
                <a:solidFill>
                  <a:schemeClr val="dk1"/>
                </a:solidFill>
                <a:latin typeface="Arial"/>
                <a:ea typeface="Arial"/>
                <a:cs typeface="Arial"/>
                <a:sym typeface="Arial"/>
              </a:rPr>
              <a:t>cart</a:t>
            </a:r>
            <a:r>
              <a:rPr b="0" i="0" lang="fr-FR" sz="1400" u="none" cap="none" strike="noStrike">
                <a:solidFill>
                  <a:schemeClr val="dk1"/>
                </a:solidFill>
                <a:latin typeface="Arial"/>
                <a:ea typeface="Arial"/>
                <a:cs typeface="Arial"/>
                <a:sym typeface="Arial"/>
              </a:rPr>
              <a:t> dans la classe Adresse</a:t>
            </a:r>
            <a:endParaRPr b="1" i="1" sz="1400" u="none" cap="none" strike="noStrike">
              <a:solidFill>
                <a:schemeClr val="dk1"/>
              </a:solidFill>
              <a:latin typeface="Arial"/>
              <a:ea typeface="Arial"/>
              <a:cs typeface="Arial"/>
              <a:sym typeface="Arial"/>
            </a:endParaRPr>
          </a:p>
        </p:txBody>
      </p:sp>
      <p:pic>
        <p:nvPicPr>
          <p:cNvPr id="695" name="Google Shape;695;p44"/>
          <p:cNvPicPr preferRelativeResize="0"/>
          <p:nvPr/>
        </p:nvPicPr>
        <p:blipFill>
          <a:blip r:embed="rId8">
            <a:alphaModFix/>
          </a:blip>
          <a:stretch>
            <a:fillRect/>
          </a:stretch>
        </p:blipFill>
        <p:spPr>
          <a:xfrm>
            <a:off x="0" y="6780038"/>
            <a:ext cx="1085850" cy="390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701" name="Google Shape;701;p4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702" name="Google Shape;702;p45"/>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703" name="Google Shape;703;p4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704" name="Google Shape;704;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203200" rtl="0" algn="ctr">
              <a:lnSpc>
                <a:spcPct val="100000"/>
              </a:lnSpc>
              <a:spcBef>
                <a:spcPts val="0"/>
              </a:spcBef>
              <a:spcAft>
                <a:spcPts val="0"/>
              </a:spcAft>
              <a:buSzPts val="3200"/>
              <a:buNone/>
            </a:pPr>
            <a:r>
              <a:rPr b="1" lang="fr-FR"/>
              <a:t>Les relations entre les entités</a:t>
            </a:r>
            <a:endParaRPr/>
          </a:p>
        </p:txBody>
      </p:sp>
      <p:sp>
        <p:nvSpPr>
          <p:cNvPr id="705" name="Google Shape;705;p45"/>
          <p:cNvSpPr/>
          <p:nvPr/>
        </p:nvSpPr>
        <p:spPr>
          <a:xfrm>
            <a:off x="383900" y="1702691"/>
            <a:ext cx="3339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 One To Many ,bidirectionnel</a:t>
            </a:r>
            <a:endParaRPr b="1" i="0" sz="1800" u="none" cap="none" strike="noStrike">
              <a:solidFill>
                <a:srgbClr val="000000"/>
              </a:solidFill>
              <a:latin typeface="Arial"/>
              <a:ea typeface="Arial"/>
              <a:cs typeface="Arial"/>
              <a:sym typeface="Arial"/>
            </a:endParaRPr>
          </a:p>
        </p:txBody>
      </p:sp>
      <p:sp>
        <p:nvSpPr>
          <p:cNvPr id="706" name="Google Shape;706;p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707" name="Google Shape;707;p45"/>
          <p:cNvSpPr/>
          <p:nvPr/>
        </p:nvSpPr>
        <p:spPr>
          <a:xfrm>
            <a:off x="710338" y="1931623"/>
            <a:ext cx="88062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000000"/>
                </a:solidFill>
                <a:latin typeface="Calibri"/>
                <a:ea typeface="Calibri"/>
                <a:cs typeface="Calibri"/>
                <a:sym typeface="Calibri"/>
              </a:rPr>
              <a:t>Exemple</a:t>
            </a:r>
            <a:r>
              <a:rPr b="0" i="0" lang="fr-FR" sz="2000" u="none" cap="none" strike="noStrike">
                <a:solidFill>
                  <a:srgbClr val="000000"/>
                </a:solidFill>
                <a:latin typeface="Calibri"/>
                <a:ea typeface="Calibri"/>
                <a:cs typeface="Calibri"/>
                <a:sym typeface="Calibri"/>
              </a:rPr>
              <a:t> </a:t>
            </a:r>
            <a:r>
              <a:rPr b="0" i="0" lang="fr-FR" sz="2400" u="none" cap="none" strike="noStrike">
                <a:solidFill>
                  <a:srgbClr val="000000"/>
                </a:solidFill>
                <a:latin typeface="Calibri"/>
                <a:ea typeface="Calibri"/>
                <a:cs typeface="Calibri"/>
                <a:sym typeface="Calibri"/>
              </a:rPr>
              <a:t>: Une classe contient plusieurs étudiants.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708" name="Google Shape;708;p45"/>
          <p:cNvPicPr preferRelativeResize="0"/>
          <p:nvPr/>
        </p:nvPicPr>
        <p:blipFill rotWithShape="1">
          <a:blip r:embed="rId5">
            <a:alphaModFix/>
          </a:blip>
          <a:srcRect b="0" l="0" r="0" t="0"/>
          <a:stretch/>
        </p:blipFill>
        <p:spPr>
          <a:xfrm>
            <a:off x="48550" y="2552000"/>
            <a:ext cx="4935846" cy="1808737"/>
          </a:xfrm>
          <a:prstGeom prst="rect">
            <a:avLst/>
          </a:prstGeom>
          <a:noFill/>
          <a:ln>
            <a:noFill/>
          </a:ln>
        </p:spPr>
      </p:pic>
      <p:sp>
        <p:nvSpPr>
          <p:cNvPr id="709" name="Google Shape;709;p45"/>
          <p:cNvSpPr/>
          <p:nvPr/>
        </p:nvSpPr>
        <p:spPr>
          <a:xfrm>
            <a:off x="5029575" y="3046975"/>
            <a:ext cx="4113900" cy="1143000"/>
          </a:xfrm>
          <a:prstGeom prst="wedgeRoundRectCallout">
            <a:avLst>
              <a:gd fmla="val -64133" name="adj1"/>
              <a:gd fmla="val -15744" name="adj2"/>
              <a:gd fmla="val 0" name="adj3"/>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1" i="1" lang="fr-FR" sz="1400" u="none" cap="none" strike="noStrike">
                <a:solidFill>
                  <a:srgbClr val="000000"/>
                </a:solidFill>
                <a:latin typeface="Arial"/>
                <a:ea typeface="Arial"/>
                <a:cs typeface="Arial"/>
                <a:sym typeface="Arial"/>
              </a:rPr>
              <a:t>targetEntity : </a:t>
            </a:r>
            <a:r>
              <a:rPr b="0" i="0" lang="fr-FR" sz="1400" u="none" cap="none" strike="noStrike">
                <a:solidFill>
                  <a:srgbClr val="000000"/>
                </a:solidFill>
                <a:latin typeface="Arial"/>
                <a:ea typeface="Arial"/>
                <a:cs typeface="Arial"/>
                <a:sym typeface="Arial"/>
              </a:rPr>
              <a:t>namespace complet vers l’entité liée.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1" lang="fr-FR" sz="1400" u="none" cap="none" strike="noStrike">
                <a:solidFill>
                  <a:srgbClr val="000000"/>
                </a:solidFill>
                <a:latin typeface="Arial"/>
                <a:ea typeface="Arial"/>
                <a:cs typeface="Arial"/>
                <a:sym typeface="Arial"/>
              </a:rPr>
              <a:t>mappedBy :</a:t>
            </a:r>
            <a:r>
              <a:rPr b="0" i="0" lang="fr-FR" sz="1400" u="none" cap="none" strike="noStrike">
                <a:solidFill>
                  <a:srgbClr val="000000"/>
                </a:solidFill>
                <a:latin typeface="Arial"/>
                <a:ea typeface="Arial"/>
                <a:cs typeface="Arial"/>
                <a:sym typeface="Arial"/>
              </a:rPr>
              <a:t> il s’agit de l’attribut de l’entité cible qui illustre la relation entre les deux entités</a:t>
            </a:r>
            <a:endParaRPr b="0" i="0" sz="1400" u="none" cap="none" strike="noStrike">
              <a:solidFill>
                <a:srgbClr val="000000"/>
              </a:solidFill>
              <a:latin typeface="Arial"/>
              <a:ea typeface="Arial"/>
              <a:cs typeface="Arial"/>
              <a:sym typeface="Arial"/>
            </a:endParaRPr>
          </a:p>
        </p:txBody>
      </p:sp>
      <p:pic>
        <p:nvPicPr>
          <p:cNvPr id="710" name="Google Shape;710;p45"/>
          <p:cNvPicPr preferRelativeResize="0"/>
          <p:nvPr/>
        </p:nvPicPr>
        <p:blipFill rotWithShape="1">
          <a:blip r:embed="rId6">
            <a:alphaModFix/>
          </a:blip>
          <a:srcRect b="0" l="0" r="0" t="0"/>
          <a:stretch/>
        </p:blipFill>
        <p:spPr>
          <a:xfrm>
            <a:off x="48538" y="4779938"/>
            <a:ext cx="4714875" cy="1457325"/>
          </a:xfrm>
          <a:prstGeom prst="rect">
            <a:avLst/>
          </a:prstGeom>
          <a:noFill/>
          <a:ln>
            <a:noFill/>
          </a:ln>
        </p:spPr>
      </p:pic>
      <p:sp>
        <p:nvSpPr>
          <p:cNvPr id="711" name="Google Shape;711;p45"/>
          <p:cNvSpPr/>
          <p:nvPr/>
        </p:nvSpPr>
        <p:spPr>
          <a:xfrm>
            <a:off x="590550" y="3113025"/>
            <a:ext cx="3819600" cy="674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45"/>
          <p:cNvSpPr/>
          <p:nvPr/>
        </p:nvSpPr>
        <p:spPr>
          <a:xfrm>
            <a:off x="383900" y="5334125"/>
            <a:ext cx="4113900" cy="674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45"/>
          <p:cNvSpPr/>
          <p:nvPr/>
        </p:nvSpPr>
        <p:spPr>
          <a:xfrm>
            <a:off x="5267325" y="5334125"/>
            <a:ext cx="3638400" cy="939600"/>
          </a:xfrm>
          <a:prstGeom prst="wedgeRoundRectCallout">
            <a:avLst>
              <a:gd fmla="val -69634" name="adj1"/>
              <a:gd fmla="val -22643" name="adj2"/>
              <a:gd fmla="val 0" name="adj3"/>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fr-FR" sz="1400" u="none" cap="none" strike="noStrike">
                <a:solidFill>
                  <a:srgbClr val="FF0000"/>
                </a:solidFill>
                <a:latin typeface="Arial"/>
                <a:ea typeface="Arial"/>
                <a:cs typeface="Arial"/>
                <a:sym typeface="Arial"/>
              </a:rPr>
              <a:t>NB : </a:t>
            </a:r>
            <a:r>
              <a:rPr b="0" i="0" lang="fr-FR" sz="1400" u="none" cap="none" strike="noStrike">
                <a:solidFill>
                  <a:srgbClr val="000000"/>
                </a:solidFill>
                <a:latin typeface="Arial"/>
                <a:ea typeface="Arial"/>
                <a:cs typeface="Arial"/>
                <a:sym typeface="Arial"/>
              </a:rPr>
              <a:t>Obligatoirement dans l’entité </a:t>
            </a:r>
            <a:r>
              <a:rPr b="0" i="1" lang="fr-FR" sz="1400" u="none" cap="none" strike="noStrike">
                <a:solidFill>
                  <a:srgbClr val="000000"/>
                </a:solidFill>
                <a:latin typeface="Arial"/>
                <a:ea typeface="Arial"/>
                <a:cs typeface="Arial"/>
                <a:sym typeface="Arial"/>
              </a:rPr>
              <a:t>target</a:t>
            </a:r>
            <a:r>
              <a:rPr b="0" i="0" lang="fr-FR" sz="1400" u="none" cap="none" strike="noStrike">
                <a:solidFill>
                  <a:srgbClr val="000000"/>
                </a:solidFill>
                <a:latin typeface="Arial"/>
                <a:ea typeface="Arial"/>
                <a:cs typeface="Arial"/>
                <a:sym typeface="Arial"/>
              </a:rPr>
              <a:t> il faut avoir une définition d’attribut avec le mot clé </a:t>
            </a:r>
            <a:r>
              <a:rPr b="0" i="1" lang="fr-FR" sz="1400" u="none" cap="none" strike="noStrike">
                <a:solidFill>
                  <a:srgbClr val="000000"/>
                </a:solidFill>
                <a:latin typeface="Arial"/>
                <a:ea typeface="Arial"/>
                <a:cs typeface="Arial"/>
                <a:sym typeface="Arial"/>
              </a:rPr>
              <a:t>ManyToOne</a:t>
            </a:r>
            <a:endParaRPr b="0" i="1" sz="1400" u="none" cap="none" strike="noStrike">
              <a:solidFill>
                <a:srgbClr val="000000"/>
              </a:solidFill>
              <a:latin typeface="Arial"/>
              <a:ea typeface="Arial"/>
              <a:cs typeface="Arial"/>
              <a:sym typeface="Arial"/>
            </a:endParaRPr>
          </a:p>
        </p:txBody>
      </p:sp>
      <p:pic>
        <p:nvPicPr>
          <p:cNvPr id="714" name="Google Shape;714;p45"/>
          <p:cNvPicPr preferRelativeResize="0"/>
          <p:nvPr/>
        </p:nvPicPr>
        <p:blipFill>
          <a:blip r:embed="rId7">
            <a:alphaModFix/>
          </a:blip>
          <a:stretch>
            <a:fillRect/>
          </a:stretch>
        </p:blipFill>
        <p:spPr>
          <a:xfrm>
            <a:off x="129125" y="6555338"/>
            <a:ext cx="1085850" cy="390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720" name="Google Shape;720;p4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721" name="Google Shape;721;p46"/>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722" name="Google Shape;722;p4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723" name="Google Shape;723;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203200" rtl="0" algn="ctr">
              <a:lnSpc>
                <a:spcPct val="100000"/>
              </a:lnSpc>
              <a:spcBef>
                <a:spcPts val="0"/>
              </a:spcBef>
              <a:spcAft>
                <a:spcPts val="0"/>
              </a:spcAft>
              <a:buSzPts val="3200"/>
              <a:buNone/>
            </a:pPr>
            <a:r>
              <a:rPr b="1" lang="fr-FR"/>
              <a:t>Les relations entre les entités</a:t>
            </a:r>
            <a:endParaRPr/>
          </a:p>
        </p:txBody>
      </p:sp>
      <p:sp>
        <p:nvSpPr>
          <p:cNvPr id="724" name="Google Shape;724;p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725" name="Google Shape;725;p46"/>
          <p:cNvSpPr/>
          <p:nvPr/>
        </p:nvSpPr>
        <p:spPr>
          <a:xfrm>
            <a:off x="474225" y="2050049"/>
            <a:ext cx="8693700" cy="23244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2400"/>
              <a:buFont typeface="Arial"/>
              <a:buChar char="❏"/>
            </a:pPr>
            <a:r>
              <a:rPr b="0" i="0" lang="fr-FR" sz="2400" u="none" cap="none" strike="noStrike">
                <a:solidFill>
                  <a:srgbClr val="000000"/>
                </a:solidFill>
                <a:latin typeface="Calibri"/>
                <a:ea typeface="Calibri"/>
                <a:cs typeface="Calibri"/>
                <a:sym typeface="Calibri"/>
              </a:rPr>
              <a:t>On peut générer la relation entre les deux entités automatiquement: </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Prenons l’exemple d’une relation </a:t>
            </a:r>
            <a:r>
              <a:rPr b="1" i="1" lang="fr-FR" sz="2400" u="none" cap="none" strike="noStrike">
                <a:solidFill>
                  <a:srgbClr val="000000"/>
                </a:solidFill>
                <a:latin typeface="Calibri"/>
                <a:ea typeface="Calibri"/>
                <a:cs typeface="Calibri"/>
                <a:sym typeface="Calibri"/>
              </a:rPr>
              <a:t>ManyToMany</a:t>
            </a:r>
            <a:r>
              <a:rPr b="0" i="0" lang="fr-FR" sz="24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Calibri"/>
                <a:ea typeface="Calibri"/>
                <a:cs typeface="Calibri"/>
                <a:sym typeface="Calibri"/>
              </a:rPr>
              <a:t>⇒ Plusieurs étudiants peuvent appartenir à plusieurs clubs.</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fr-FR" sz="2400" u="none" cap="none" strike="noStrike">
                <a:solidFill>
                  <a:srgbClr val="000000"/>
                </a:solidFill>
                <a:latin typeface="Calibri"/>
                <a:ea typeface="Calibri"/>
                <a:cs typeface="Calibri"/>
                <a:sym typeface="Calibri"/>
              </a:rPr>
              <a:t>On doit tout d’abord modifier notre entité “</a:t>
            </a:r>
            <a:r>
              <a:rPr b="1" i="0" lang="fr-FR" sz="2400" u="none" cap="none" strike="noStrike">
                <a:solidFill>
                  <a:srgbClr val="000000"/>
                </a:solidFill>
                <a:latin typeface="Calibri"/>
                <a:ea typeface="Calibri"/>
                <a:cs typeface="Calibri"/>
                <a:sym typeface="Calibri"/>
              </a:rPr>
              <a:t>Student</a:t>
            </a:r>
            <a:r>
              <a:rPr b="0" i="0" lang="fr-FR" sz="2400" u="none" cap="none" strike="noStrike">
                <a:solidFill>
                  <a:srgbClr val="000000"/>
                </a:solidFill>
                <a:latin typeface="Calibri"/>
                <a:ea typeface="Calibri"/>
                <a:cs typeface="Calibri"/>
                <a:sym typeface="Calibri"/>
              </a:rPr>
              <a:t>” en tapant la commande suivante:</a:t>
            </a:r>
            <a:endParaRPr b="0" i="0" sz="2400" u="none" cap="none" strike="noStrike">
              <a:solidFill>
                <a:srgbClr val="000000"/>
              </a:solidFill>
              <a:latin typeface="Calibri"/>
              <a:ea typeface="Calibri"/>
              <a:cs typeface="Calibri"/>
              <a:sym typeface="Calibri"/>
            </a:endParaRPr>
          </a:p>
        </p:txBody>
      </p:sp>
      <p:pic>
        <p:nvPicPr>
          <p:cNvPr id="726" name="Google Shape;726;p46"/>
          <p:cNvPicPr preferRelativeResize="0"/>
          <p:nvPr/>
        </p:nvPicPr>
        <p:blipFill rotWithShape="1">
          <a:blip r:embed="rId5">
            <a:alphaModFix/>
          </a:blip>
          <a:srcRect b="0" l="0" r="0" t="0"/>
          <a:stretch/>
        </p:blipFill>
        <p:spPr>
          <a:xfrm>
            <a:off x="1548485" y="4433988"/>
            <a:ext cx="6545180" cy="1692312"/>
          </a:xfrm>
          <a:prstGeom prst="rect">
            <a:avLst/>
          </a:prstGeom>
          <a:noFill/>
          <a:ln>
            <a:noFill/>
          </a:ln>
        </p:spPr>
      </p:pic>
      <p:sp>
        <p:nvSpPr>
          <p:cNvPr id="727" name="Google Shape;727;p46"/>
          <p:cNvSpPr/>
          <p:nvPr/>
        </p:nvSpPr>
        <p:spPr>
          <a:xfrm>
            <a:off x="383900" y="1609350"/>
            <a:ext cx="6216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 Many To Many ,bidirectionnelle avec table de jointure</a:t>
            </a:r>
            <a:endParaRPr b="1" i="0" sz="1800" u="none" cap="none" strike="noStrike">
              <a:solidFill>
                <a:srgbClr val="000000"/>
              </a:solidFill>
              <a:latin typeface="Arial"/>
              <a:ea typeface="Arial"/>
              <a:cs typeface="Arial"/>
              <a:sym typeface="Arial"/>
            </a:endParaRPr>
          </a:p>
        </p:txBody>
      </p:sp>
      <p:pic>
        <p:nvPicPr>
          <p:cNvPr id="728" name="Google Shape;728;p46"/>
          <p:cNvPicPr preferRelativeResize="0"/>
          <p:nvPr/>
        </p:nvPicPr>
        <p:blipFill>
          <a:blip r:embed="rId6">
            <a:alphaModFix/>
          </a:blip>
          <a:stretch>
            <a:fillRect/>
          </a:stretch>
        </p:blipFill>
        <p:spPr>
          <a:xfrm>
            <a:off x="79550" y="6308863"/>
            <a:ext cx="1085850" cy="3905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734" name="Google Shape;734;p4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735" name="Google Shape;735;p47"/>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736" name="Google Shape;736;p47"/>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737" name="Google Shape;737;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203200" rtl="0" algn="ctr">
              <a:lnSpc>
                <a:spcPct val="100000"/>
              </a:lnSpc>
              <a:spcBef>
                <a:spcPts val="0"/>
              </a:spcBef>
              <a:spcAft>
                <a:spcPts val="0"/>
              </a:spcAft>
              <a:buSzPts val="3200"/>
              <a:buNone/>
            </a:pPr>
            <a:r>
              <a:rPr b="1" lang="fr-FR"/>
              <a:t>Les relations entre les entités</a:t>
            </a:r>
            <a:endParaRPr/>
          </a:p>
        </p:txBody>
      </p:sp>
      <p:sp>
        <p:nvSpPr>
          <p:cNvPr id="738" name="Google Shape;738;p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739" name="Google Shape;739;p47"/>
          <p:cNvSpPr/>
          <p:nvPr/>
        </p:nvSpPr>
        <p:spPr>
          <a:xfrm>
            <a:off x="474225" y="2050051"/>
            <a:ext cx="8693700" cy="43062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rgbClr val="000000"/>
              </a:buClr>
              <a:buSzPts val="2400"/>
              <a:buFont typeface="Calibri"/>
              <a:buChar char="❏"/>
            </a:pPr>
            <a:r>
              <a:rPr b="0" i="0" lang="fr-FR" sz="2400" u="none" cap="none" strike="noStrike">
                <a:solidFill>
                  <a:srgbClr val="000000"/>
                </a:solidFill>
                <a:latin typeface="Calibri"/>
                <a:ea typeface="Calibri"/>
                <a:cs typeface="Calibri"/>
                <a:sym typeface="Calibri"/>
              </a:rPr>
              <a:t>Maintenant il faut ajouter l’attribut, dans notre cas “</a:t>
            </a:r>
            <a:r>
              <a:rPr b="1" i="0" lang="fr-FR" sz="2400" u="none" cap="none" strike="noStrike">
                <a:solidFill>
                  <a:srgbClr val="000000"/>
                </a:solidFill>
                <a:latin typeface="Calibri"/>
                <a:ea typeface="Calibri"/>
                <a:cs typeface="Calibri"/>
                <a:sym typeface="Calibri"/>
              </a:rPr>
              <a:t>clubs</a:t>
            </a:r>
            <a:r>
              <a:rPr b="0" i="0" lang="fr-FR" sz="2400" u="none" cap="none" strike="noStrike">
                <a:solidFill>
                  <a:srgbClr val="000000"/>
                </a:solidFill>
                <a:latin typeface="Calibri"/>
                <a:ea typeface="Calibri"/>
                <a:cs typeface="Calibri"/>
                <a:sym typeface="Calibri"/>
              </a:rPr>
              <a:t>”:</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fr-FR" sz="2400" u="none" cap="none" strike="noStrike">
                <a:solidFill>
                  <a:srgbClr val="000000"/>
                </a:solidFill>
                <a:latin typeface="Calibri"/>
                <a:ea typeface="Calibri"/>
                <a:cs typeface="Calibri"/>
                <a:sym typeface="Calibri"/>
              </a:rPr>
              <a:t>Spécifier le nom de la classe avec laquelle est reliée qui </a:t>
            </a:r>
            <a:r>
              <a:rPr b="0" i="0" lang="fr-FR" sz="2400" u="none" cap="none" strike="noStrike">
                <a:solidFill>
                  <a:schemeClr val="dk1"/>
                </a:solidFill>
                <a:latin typeface="Calibri"/>
                <a:ea typeface="Calibri"/>
                <a:cs typeface="Calibri"/>
                <a:sym typeface="Calibri"/>
              </a:rPr>
              <a:t>“</a:t>
            </a:r>
            <a:r>
              <a:rPr b="1" i="1" lang="fr-FR" sz="2400" u="none" cap="none" strike="noStrike">
                <a:solidFill>
                  <a:srgbClr val="000000"/>
                </a:solidFill>
                <a:latin typeface="Calibri"/>
                <a:ea typeface="Calibri"/>
                <a:cs typeface="Calibri"/>
                <a:sym typeface="Calibri"/>
              </a:rPr>
              <a:t>Club</a:t>
            </a:r>
            <a:r>
              <a:rPr b="0" i="0" lang="fr-FR" sz="2400" u="none" cap="none" strike="noStrike">
                <a:solidFill>
                  <a:schemeClr val="dk1"/>
                </a:solidFill>
                <a:latin typeface="Calibri"/>
                <a:ea typeface="Calibri"/>
                <a:cs typeface="Calibri"/>
                <a:sym typeface="Calibri"/>
              </a:rPr>
              <a:t>”</a:t>
            </a:r>
            <a:r>
              <a:rPr b="0" i="0" lang="fr-FR" sz="2400" u="none" cap="none" strike="noStrike">
                <a:solidFill>
                  <a:srgbClr val="000000"/>
                </a:solidFill>
                <a:latin typeface="Calibri"/>
                <a:ea typeface="Calibri"/>
                <a:cs typeface="Calibri"/>
                <a:sym typeface="Calibri"/>
              </a:rPr>
              <a:t>:</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fr-FR" sz="2400" u="none" cap="none" strike="noStrike">
                <a:solidFill>
                  <a:srgbClr val="000000"/>
                </a:solidFill>
                <a:latin typeface="Calibri"/>
                <a:ea typeface="Calibri"/>
                <a:cs typeface="Calibri"/>
                <a:sym typeface="Calibri"/>
              </a:rPr>
              <a:t>Spécifier le type de cet attribut, tapez “</a:t>
            </a:r>
            <a:r>
              <a:rPr b="1" i="0" lang="fr-FR" sz="2400" u="none" cap="none" strike="noStrike">
                <a:solidFill>
                  <a:srgbClr val="000000"/>
                </a:solidFill>
                <a:latin typeface="Calibri"/>
                <a:ea typeface="Calibri"/>
                <a:cs typeface="Calibri"/>
                <a:sym typeface="Calibri"/>
              </a:rPr>
              <a:t>relation</a:t>
            </a:r>
            <a:r>
              <a:rPr b="0" i="0" lang="fr-FR" sz="24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740" name="Google Shape;740;p47"/>
          <p:cNvPicPr preferRelativeResize="0"/>
          <p:nvPr/>
        </p:nvPicPr>
        <p:blipFill rotWithShape="1">
          <a:blip r:embed="rId5">
            <a:alphaModFix/>
          </a:blip>
          <a:srcRect b="0" l="0" r="0" t="0"/>
          <a:stretch/>
        </p:blipFill>
        <p:spPr>
          <a:xfrm>
            <a:off x="2085975" y="2762250"/>
            <a:ext cx="4686300" cy="609600"/>
          </a:xfrm>
          <a:prstGeom prst="rect">
            <a:avLst/>
          </a:prstGeom>
          <a:noFill/>
          <a:ln>
            <a:noFill/>
          </a:ln>
        </p:spPr>
      </p:pic>
      <p:pic>
        <p:nvPicPr>
          <p:cNvPr id="741" name="Google Shape;741;p47"/>
          <p:cNvPicPr preferRelativeResize="0"/>
          <p:nvPr/>
        </p:nvPicPr>
        <p:blipFill rotWithShape="1">
          <a:blip r:embed="rId6">
            <a:alphaModFix/>
          </a:blip>
          <a:srcRect b="0" l="0" r="0" t="0"/>
          <a:stretch/>
        </p:blipFill>
        <p:spPr>
          <a:xfrm>
            <a:off x="2667000" y="3922150"/>
            <a:ext cx="3810000" cy="561975"/>
          </a:xfrm>
          <a:prstGeom prst="rect">
            <a:avLst/>
          </a:prstGeom>
          <a:noFill/>
          <a:ln>
            <a:noFill/>
          </a:ln>
        </p:spPr>
      </p:pic>
      <p:pic>
        <p:nvPicPr>
          <p:cNvPr id="742" name="Google Shape;742;p47"/>
          <p:cNvPicPr preferRelativeResize="0"/>
          <p:nvPr/>
        </p:nvPicPr>
        <p:blipFill rotWithShape="1">
          <a:blip r:embed="rId7">
            <a:alphaModFix/>
          </a:blip>
          <a:srcRect b="0" l="0" r="0" t="0"/>
          <a:stretch/>
        </p:blipFill>
        <p:spPr>
          <a:xfrm>
            <a:off x="2166938" y="5184763"/>
            <a:ext cx="5038725" cy="657225"/>
          </a:xfrm>
          <a:prstGeom prst="rect">
            <a:avLst/>
          </a:prstGeom>
          <a:noFill/>
          <a:ln>
            <a:noFill/>
          </a:ln>
        </p:spPr>
      </p:pic>
      <p:sp>
        <p:nvSpPr>
          <p:cNvPr id="743" name="Google Shape;743;p47"/>
          <p:cNvSpPr/>
          <p:nvPr/>
        </p:nvSpPr>
        <p:spPr>
          <a:xfrm>
            <a:off x="383900" y="1609350"/>
            <a:ext cx="6216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 Many To Many ,bidirectionnelle avec table de jointure</a:t>
            </a:r>
            <a:endParaRPr b="1" i="0" sz="1800" u="none" cap="none" strike="noStrike">
              <a:solidFill>
                <a:srgbClr val="000000"/>
              </a:solidFill>
              <a:latin typeface="Arial"/>
              <a:ea typeface="Arial"/>
              <a:cs typeface="Arial"/>
              <a:sym typeface="Arial"/>
            </a:endParaRPr>
          </a:p>
        </p:txBody>
      </p:sp>
      <p:pic>
        <p:nvPicPr>
          <p:cNvPr id="744" name="Google Shape;744;p47"/>
          <p:cNvPicPr preferRelativeResize="0"/>
          <p:nvPr/>
        </p:nvPicPr>
        <p:blipFill>
          <a:blip r:embed="rId8">
            <a:alphaModFix/>
          </a:blip>
          <a:stretch>
            <a:fillRect/>
          </a:stretch>
        </p:blipFill>
        <p:spPr>
          <a:xfrm>
            <a:off x="178700" y="6467463"/>
            <a:ext cx="1085850" cy="3905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4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750" name="Google Shape;750;p4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751" name="Google Shape;751;p48"/>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752" name="Google Shape;752;p48"/>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753" name="Google Shape;753;p48"/>
          <p:cNvSpPr txBox="1"/>
          <p:nvPr>
            <p:ph type="title"/>
          </p:nvPr>
        </p:nvSpPr>
        <p:spPr>
          <a:xfrm>
            <a:off x="184150" y="51907"/>
            <a:ext cx="8229600" cy="1143000"/>
          </a:xfrm>
          <a:prstGeom prst="rect">
            <a:avLst/>
          </a:prstGeom>
          <a:noFill/>
          <a:ln>
            <a:noFill/>
          </a:ln>
        </p:spPr>
        <p:txBody>
          <a:bodyPr anchorCtr="0" anchor="ctr" bIns="45700" lIns="91425" spcFirstLastPara="1" rIns="91425" wrap="square" tIns="45700">
            <a:noAutofit/>
          </a:bodyPr>
          <a:lstStyle/>
          <a:p>
            <a:pPr indent="0" lvl="0" marL="203200" rtl="0" algn="ctr">
              <a:lnSpc>
                <a:spcPct val="100000"/>
              </a:lnSpc>
              <a:spcBef>
                <a:spcPts val="0"/>
              </a:spcBef>
              <a:spcAft>
                <a:spcPts val="0"/>
              </a:spcAft>
              <a:buSzPts val="3200"/>
              <a:buNone/>
            </a:pPr>
            <a:r>
              <a:rPr b="1" lang="fr-FR"/>
              <a:t>Les relations entre les entités</a:t>
            </a:r>
            <a:endParaRPr/>
          </a:p>
        </p:txBody>
      </p:sp>
      <p:sp>
        <p:nvSpPr>
          <p:cNvPr id="754" name="Google Shape;754;p4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755" name="Google Shape;755;p48"/>
          <p:cNvSpPr/>
          <p:nvPr/>
        </p:nvSpPr>
        <p:spPr>
          <a:xfrm>
            <a:off x="474225" y="2050051"/>
            <a:ext cx="8693700" cy="43062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rgbClr val="000000"/>
              </a:buClr>
              <a:buSzPts val="2400"/>
              <a:buFont typeface="Calibri"/>
              <a:buChar char="❏"/>
            </a:pPr>
            <a:r>
              <a:rPr b="0" i="0" lang="fr-FR" sz="2400" u="none" cap="none" strike="noStrike">
                <a:solidFill>
                  <a:srgbClr val="000000"/>
                </a:solidFill>
                <a:latin typeface="Calibri"/>
                <a:ea typeface="Calibri"/>
                <a:cs typeface="Calibri"/>
                <a:sym typeface="Calibri"/>
              </a:rPr>
              <a:t>Par la suite , veuillez indiquer le type de relation : </a:t>
            </a:r>
            <a:r>
              <a:rPr b="1" i="0" lang="fr-FR" sz="2400" u="none" cap="none" strike="noStrike">
                <a:solidFill>
                  <a:srgbClr val="000000"/>
                </a:solidFill>
                <a:latin typeface="Calibri"/>
                <a:ea typeface="Calibri"/>
                <a:cs typeface="Calibri"/>
                <a:sym typeface="Calibri"/>
              </a:rPr>
              <a:t>ManyToMany</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756" name="Google Shape;756;p48"/>
          <p:cNvPicPr preferRelativeResize="0"/>
          <p:nvPr/>
        </p:nvPicPr>
        <p:blipFill rotWithShape="1">
          <a:blip r:embed="rId5">
            <a:alphaModFix/>
          </a:blip>
          <a:srcRect b="0" l="0" r="0" t="0"/>
          <a:stretch/>
        </p:blipFill>
        <p:spPr>
          <a:xfrm>
            <a:off x="1030837" y="2752725"/>
            <a:ext cx="7082324" cy="676275"/>
          </a:xfrm>
          <a:prstGeom prst="rect">
            <a:avLst/>
          </a:prstGeom>
          <a:noFill/>
          <a:ln>
            <a:noFill/>
          </a:ln>
        </p:spPr>
      </p:pic>
      <p:sp>
        <p:nvSpPr>
          <p:cNvPr id="757" name="Google Shape;757;p48"/>
          <p:cNvSpPr/>
          <p:nvPr/>
        </p:nvSpPr>
        <p:spPr>
          <a:xfrm>
            <a:off x="383900" y="1609350"/>
            <a:ext cx="6216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 Many To Many ,bidirectionnelle avec table de jointure</a:t>
            </a:r>
            <a:endParaRPr b="1" i="0" sz="1800" u="none" cap="none" strike="noStrike">
              <a:solidFill>
                <a:srgbClr val="000000"/>
              </a:solidFill>
              <a:latin typeface="Arial"/>
              <a:ea typeface="Arial"/>
              <a:cs typeface="Arial"/>
              <a:sym typeface="Arial"/>
            </a:endParaRPr>
          </a:p>
        </p:txBody>
      </p:sp>
      <p:pic>
        <p:nvPicPr>
          <p:cNvPr id="758" name="Google Shape;758;p48"/>
          <p:cNvPicPr preferRelativeResize="0"/>
          <p:nvPr/>
        </p:nvPicPr>
        <p:blipFill>
          <a:blip r:embed="rId6">
            <a:alphaModFix/>
          </a:blip>
          <a:stretch>
            <a:fillRect/>
          </a:stretch>
        </p:blipFill>
        <p:spPr>
          <a:xfrm>
            <a:off x="184150" y="6427638"/>
            <a:ext cx="1085850" cy="3905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4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764" name="Google Shape;764;p4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765" name="Google Shape;765;p49"/>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766" name="Google Shape;766;p4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767" name="Google Shape;767;p49"/>
          <p:cNvSpPr txBox="1"/>
          <p:nvPr>
            <p:ph type="title"/>
          </p:nvPr>
        </p:nvSpPr>
        <p:spPr>
          <a:xfrm>
            <a:off x="128600" y="38513"/>
            <a:ext cx="8229600" cy="1143000"/>
          </a:xfrm>
          <a:prstGeom prst="rect">
            <a:avLst/>
          </a:prstGeom>
          <a:noFill/>
          <a:ln>
            <a:noFill/>
          </a:ln>
        </p:spPr>
        <p:txBody>
          <a:bodyPr anchorCtr="0" anchor="ctr" bIns="45700" lIns="91425" spcFirstLastPara="1" rIns="91425" wrap="square" tIns="45700">
            <a:noAutofit/>
          </a:bodyPr>
          <a:lstStyle/>
          <a:p>
            <a:pPr indent="0" lvl="0" marL="203200" rtl="0" algn="ctr">
              <a:lnSpc>
                <a:spcPct val="100000"/>
              </a:lnSpc>
              <a:spcBef>
                <a:spcPts val="0"/>
              </a:spcBef>
              <a:spcAft>
                <a:spcPts val="0"/>
              </a:spcAft>
              <a:buSzPts val="3200"/>
              <a:buNone/>
            </a:pPr>
            <a:r>
              <a:rPr b="1" lang="fr-FR"/>
              <a:t>Les relations entre les entités</a:t>
            </a:r>
            <a:endParaRPr/>
          </a:p>
        </p:txBody>
      </p:sp>
      <p:sp>
        <p:nvSpPr>
          <p:cNvPr id="768" name="Google Shape;768;p4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769" name="Google Shape;769;p49"/>
          <p:cNvSpPr/>
          <p:nvPr/>
        </p:nvSpPr>
        <p:spPr>
          <a:xfrm>
            <a:off x="383900" y="1609350"/>
            <a:ext cx="6216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 Many To Many ,bidirectionnelle avec table de jointure</a:t>
            </a:r>
            <a:endParaRPr b="1" i="0" sz="1800" u="none" cap="none" strike="noStrike">
              <a:solidFill>
                <a:srgbClr val="000000"/>
              </a:solidFill>
              <a:latin typeface="Arial"/>
              <a:ea typeface="Arial"/>
              <a:cs typeface="Arial"/>
              <a:sym typeface="Arial"/>
            </a:endParaRPr>
          </a:p>
        </p:txBody>
      </p:sp>
      <p:pic>
        <p:nvPicPr>
          <p:cNvPr id="770" name="Google Shape;770;p49"/>
          <p:cNvPicPr preferRelativeResize="0"/>
          <p:nvPr/>
        </p:nvPicPr>
        <p:blipFill rotWithShape="1">
          <a:blip r:embed="rId5">
            <a:alphaModFix/>
          </a:blip>
          <a:srcRect b="67200" l="0" r="0" t="0"/>
          <a:stretch/>
        </p:blipFill>
        <p:spPr>
          <a:xfrm>
            <a:off x="-23813" y="2525237"/>
            <a:ext cx="5205400" cy="1658925"/>
          </a:xfrm>
          <a:prstGeom prst="rect">
            <a:avLst/>
          </a:prstGeom>
          <a:noFill/>
          <a:ln>
            <a:noFill/>
          </a:ln>
        </p:spPr>
      </p:pic>
      <p:pic>
        <p:nvPicPr>
          <p:cNvPr id="771" name="Google Shape;771;p49"/>
          <p:cNvPicPr preferRelativeResize="0"/>
          <p:nvPr/>
        </p:nvPicPr>
        <p:blipFill rotWithShape="1">
          <a:blip r:embed="rId6">
            <a:alphaModFix/>
          </a:blip>
          <a:srcRect b="0" l="0" r="0" t="0"/>
          <a:stretch/>
        </p:blipFill>
        <p:spPr>
          <a:xfrm>
            <a:off x="3547153" y="4322988"/>
            <a:ext cx="5450234" cy="2000250"/>
          </a:xfrm>
          <a:prstGeom prst="rect">
            <a:avLst/>
          </a:prstGeom>
          <a:noFill/>
          <a:ln>
            <a:noFill/>
          </a:ln>
        </p:spPr>
      </p:pic>
      <p:sp>
        <p:nvSpPr>
          <p:cNvPr id="772" name="Google Shape;772;p49"/>
          <p:cNvSpPr txBox="1"/>
          <p:nvPr/>
        </p:nvSpPr>
        <p:spPr>
          <a:xfrm>
            <a:off x="1816768" y="2128390"/>
            <a:ext cx="1249200" cy="43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FF0000"/>
                </a:solidFill>
                <a:latin typeface="Times New Roman"/>
                <a:ea typeface="Times New Roman"/>
                <a:cs typeface="Times New Roman"/>
                <a:sym typeface="Times New Roman"/>
              </a:rPr>
              <a:t>Student.php</a:t>
            </a:r>
            <a:endParaRPr b="1" i="0" sz="1400" u="none" cap="none" strike="noStrike">
              <a:solidFill>
                <a:srgbClr val="FF0000"/>
              </a:solidFill>
              <a:latin typeface="Times New Roman"/>
              <a:ea typeface="Times New Roman"/>
              <a:cs typeface="Times New Roman"/>
              <a:sym typeface="Times New Roman"/>
            </a:endParaRPr>
          </a:p>
        </p:txBody>
      </p:sp>
      <p:sp>
        <p:nvSpPr>
          <p:cNvPr id="773" name="Google Shape;773;p49"/>
          <p:cNvSpPr txBox="1"/>
          <p:nvPr/>
        </p:nvSpPr>
        <p:spPr>
          <a:xfrm>
            <a:off x="5894550" y="3968312"/>
            <a:ext cx="1249200" cy="43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rgbClr val="FF0000"/>
                </a:solidFill>
                <a:latin typeface="Times New Roman"/>
                <a:ea typeface="Times New Roman"/>
                <a:cs typeface="Times New Roman"/>
                <a:sym typeface="Times New Roman"/>
              </a:rPr>
              <a:t>Club.php</a:t>
            </a:r>
            <a:endParaRPr b="1" i="0" sz="1400" u="none" cap="none" strike="noStrike">
              <a:solidFill>
                <a:srgbClr val="FF0000"/>
              </a:solidFill>
              <a:latin typeface="Times New Roman"/>
              <a:ea typeface="Times New Roman"/>
              <a:cs typeface="Times New Roman"/>
              <a:sym typeface="Times New Roman"/>
            </a:endParaRPr>
          </a:p>
        </p:txBody>
      </p:sp>
      <p:pic>
        <p:nvPicPr>
          <p:cNvPr id="774" name="Google Shape;774;p49"/>
          <p:cNvPicPr preferRelativeResize="0"/>
          <p:nvPr/>
        </p:nvPicPr>
        <p:blipFill>
          <a:blip r:embed="rId7">
            <a:alphaModFix/>
          </a:blip>
          <a:stretch>
            <a:fillRect/>
          </a:stretch>
        </p:blipFill>
        <p:spPr>
          <a:xfrm>
            <a:off x="128600" y="6467463"/>
            <a:ext cx="1085850" cy="39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41" name="Google Shape;141;p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42" name="Google Shape;142;p5"/>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143" name="Google Shape;143;p5"/>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44" name="Google Shape;144;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sz="4400">
                <a:solidFill>
                  <a:schemeClr val="dk1"/>
                </a:solidFill>
                <a:latin typeface="Calibri"/>
                <a:ea typeface="Calibri"/>
                <a:cs typeface="Calibri"/>
                <a:sym typeface="Calibri"/>
              </a:rPr>
              <a:t>Object-Relational Mapping</a:t>
            </a:r>
            <a:endParaRPr b="1" sz="4400">
              <a:solidFill>
                <a:schemeClr val="dk1"/>
              </a:solidFill>
              <a:latin typeface="Calibri"/>
              <a:ea typeface="Calibri"/>
              <a:cs typeface="Calibri"/>
              <a:sym typeface="Calibri"/>
            </a:endParaRPr>
          </a:p>
        </p:txBody>
      </p:sp>
      <p:sp>
        <p:nvSpPr>
          <p:cNvPr id="145" name="Google Shape;145;p5"/>
          <p:cNvSpPr txBox="1"/>
          <p:nvPr/>
        </p:nvSpPr>
        <p:spPr>
          <a:xfrm>
            <a:off x="609600" y="1752600"/>
            <a:ext cx="8229600" cy="4526100"/>
          </a:xfrm>
          <a:prstGeom prst="rect">
            <a:avLst/>
          </a:prstGeom>
          <a:noFill/>
          <a:ln>
            <a:noFill/>
          </a:ln>
        </p:spPr>
        <p:txBody>
          <a:bodyPr anchorCtr="0" anchor="t" bIns="45700" lIns="91425" spcFirstLastPara="1" rIns="91425" wrap="square" tIns="45700">
            <a:noAutofit/>
          </a:bodyPr>
          <a:lstStyle/>
          <a:p>
            <a:pPr indent="0" lvl="0" marL="114300" marR="0" rtl="0" algn="l">
              <a:lnSpc>
                <a:spcPct val="100000"/>
              </a:lnSpc>
              <a:spcBef>
                <a:spcPts val="360"/>
              </a:spcBef>
              <a:spcAft>
                <a:spcPts val="0"/>
              </a:spcAft>
              <a:buClr>
                <a:srgbClr val="000000"/>
              </a:buClr>
              <a:buSzPts val="2400"/>
              <a:buFont typeface="Arial"/>
              <a:buNone/>
            </a:pPr>
            <a:r>
              <a:rPr b="0" i="0" lang="fr-FR" sz="2400" u="none" cap="none" strike="noStrike">
                <a:solidFill>
                  <a:schemeClr val="dk1"/>
                </a:solidFill>
                <a:latin typeface="Calibri"/>
                <a:ea typeface="Calibri"/>
                <a:cs typeface="Calibri"/>
                <a:sym typeface="Calibri"/>
              </a:rPr>
              <a:t>Avantages:</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360"/>
              </a:spcBef>
              <a:spcAft>
                <a:spcPts val="0"/>
              </a:spcAft>
              <a:buClr>
                <a:schemeClr val="dk1"/>
              </a:buClr>
              <a:buSzPts val="1800"/>
              <a:buFont typeface="Noto Sans Symbols"/>
              <a:buChar char="❑"/>
            </a:pPr>
            <a:r>
              <a:rPr b="0" i="0" lang="fr-FR" sz="2400" u="none" cap="none" strike="noStrike">
                <a:solidFill>
                  <a:schemeClr val="dk1"/>
                </a:solidFill>
                <a:latin typeface="Calibri"/>
                <a:ea typeface="Calibri"/>
                <a:cs typeface="Calibri"/>
                <a:sym typeface="Calibri"/>
              </a:rPr>
              <a:t>Simplifie l’accès aux données</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360"/>
              </a:spcBef>
              <a:spcAft>
                <a:spcPts val="0"/>
              </a:spcAft>
              <a:buClr>
                <a:schemeClr val="dk1"/>
              </a:buClr>
              <a:buSzPts val="1800"/>
              <a:buFont typeface="Noto Sans Symbols"/>
              <a:buChar char="❑"/>
            </a:pPr>
            <a:r>
              <a:rPr b="0" i="0" lang="fr-FR" sz="2400" u="none" cap="none" strike="noStrike">
                <a:solidFill>
                  <a:schemeClr val="dk1"/>
                </a:solidFill>
                <a:latin typeface="Calibri"/>
                <a:ea typeface="Calibri"/>
                <a:cs typeface="Calibri"/>
                <a:sym typeface="Calibri"/>
              </a:rPr>
              <a:t>Facilite le changement de SGBDR</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360"/>
              </a:spcBef>
              <a:spcAft>
                <a:spcPts val="0"/>
              </a:spcAft>
              <a:buClr>
                <a:schemeClr val="dk1"/>
              </a:buClr>
              <a:buSzPts val="1800"/>
              <a:buFont typeface="Noto Sans Symbols"/>
              <a:buChar char="❑"/>
            </a:pPr>
            <a:r>
              <a:rPr b="0" i="0" lang="fr-FR" sz="2400" u="none" cap="none" strike="noStrike">
                <a:solidFill>
                  <a:schemeClr val="dk1"/>
                </a:solidFill>
                <a:latin typeface="Calibri"/>
                <a:ea typeface="Calibri"/>
                <a:cs typeface="Calibri"/>
                <a:sym typeface="Calibri"/>
              </a:rPr>
              <a:t>une indépendance du code vis-à-vis du SGBDR utilisé</a:t>
            </a:r>
            <a:endParaRPr b="0" i="0" sz="2400" u="none" cap="none" strike="noStrike">
              <a:solidFill>
                <a:schemeClr val="dk1"/>
              </a:solidFill>
              <a:latin typeface="Calibri"/>
              <a:ea typeface="Calibri"/>
              <a:cs typeface="Calibri"/>
              <a:sym typeface="Calibri"/>
            </a:endParaRPr>
          </a:p>
        </p:txBody>
      </p:sp>
      <p:sp>
        <p:nvSpPr>
          <p:cNvPr id="146" name="Google Shape;14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147" name="Google Shape;147;p5"/>
          <p:cNvPicPr preferRelativeResize="0"/>
          <p:nvPr/>
        </p:nvPicPr>
        <p:blipFill>
          <a:blip r:embed="rId5">
            <a:alphaModFix/>
          </a:blip>
          <a:stretch>
            <a:fillRect/>
          </a:stretch>
        </p:blipFill>
        <p:spPr>
          <a:xfrm>
            <a:off x="0" y="6308863"/>
            <a:ext cx="1085850" cy="3905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5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780" name="Google Shape;780;p50"/>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781" name="Google Shape;781;p50"/>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782" name="Google Shape;782;p50"/>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783" name="Google Shape;783;p50"/>
          <p:cNvSpPr txBox="1"/>
          <p:nvPr>
            <p:ph type="title"/>
          </p:nvPr>
        </p:nvSpPr>
        <p:spPr>
          <a:xfrm>
            <a:off x="128600" y="38513"/>
            <a:ext cx="8229600" cy="1143000"/>
          </a:xfrm>
          <a:prstGeom prst="rect">
            <a:avLst/>
          </a:prstGeom>
          <a:noFill/>
          <a:ln>
            <a:noFill/>
          </a:ln>
        </p:spPr>
        <p:txBody>
          <a:bodyPr anchorCtr="0" anchor="ctr" bIns="45700" lIns="91425" spcFirstLastPara="1" rIns="91425" wrap="square" tIns="45700">
            <a:noAutofit/>
          </a:bodyPr>
          <a:lstStyle/>
          <a:p>
            <a:pPr indent="0" lvl="0" marL="203200" rtl="0" algn="ctr">
              <a:lnSpc>
                <a:spcPct val="100000"/>
              </a:lnSpc>
              <a:spcBef>
                <a:spcPts val="0"/>
              </a:spcBef>
              <a:spcAft>
                <a:spcPts val="0"/>
              </a:spcAft>
              <a:buSzPts val="3200"/>
              <a:buNone/>
            </a:pPr>
            <a:r>
              <a:rPr b="1" lang="fr-FR"/>
              <a:t>Les relations entre les entités</a:t>
            </a:r>
            <a:endParaRPr/>
          </a:p>
        </p:txBody>
      </p:sp>
      <p:sp>
        <p:nvSpPr>
          <p:cNvPr id="784" name="Google Shape;784;p5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785" name="Google Shape;785;p50"/>
          <p:cNvSpPr/>
          <p:nvPr/>
        </p:nvSpPr>
        <p:spPr>
          <a:xfrm>
            <a:off x="-23813" y="1281938"/>
            <a:ext cx="6216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 Cascade</a:t>
            </a:r>
            <a:endParaRPr b="1" i="0" sz="1800" u="none" cap="none" strike="noStrike">
              <a:solidFill>
                <a:srgbClr val="000000"/>
              </a:solidFill>
              <a:latin typeface="Arial"/>
              <a:ea typeface="Arial"/>
              <a:cs typeface="Arial"/>
              <a:sym typeface="Arial"/>
            </a:endParaRPr>
          </a:p>
        </p:txBody>
      </p:sp>
      <p:sp>
        <p:nvSpPr>
          <p:cNvPr id="786" name="Google Shape;786;p50"/>
          <p:cNvSpPr txBox="1"/>
          <p:nvPr/>
        </p:nvSpPr>
        <p:spPr>
          <a:xfrm>
            <a:off x="128600" y="1867001"/>
            <a:ext cx="8331200"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chemeClr val="dk1"/>
                </a:solidFill>
                <a:latin typeface="Arial"/>
                <a:ea typeface="Arial"/>
                <a:cs typeface="Arial"/>
                <a:sym typeface="Arial"/>
              </a:rPr>
              <a:t>Dans doctrine2, toutes les opérations de cascade sont par défaut désactivées, c’est à dire qu'aucune opération ne sera cascadée.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Arial"/>
                <a:ea typeface="Arial"/>
                <a:cs typeface="Arial"/>
                <a:sym typeface="Arial"/>
              </a:rPr>
              <a:t>Si une entité est supprimée ou modifiée, les entités avec lesquelles elle était en relation ne seront pas supprimées ou modifiées dans la base de donnée.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Arial"/>
                <a:ea typeface="Arial"/>
                <a:cs typeface="Arial"/>
                <a:sym typeface="Arial"/>
              </a:rPr>
              <a:t>Pour réaliser la suppression ou la modification en cascade, il faut rajouter l’option </a:t>
            </a:r>
            <a:r>
              <a:rPr b="1" i="0" lang="fr-FR" sz="2400" u="none" cap="none" strike="noStrike">
                <a:solidFill>
                  <a:srgbClr val="000000"/>
                </a:solidFill>
                <a:latin typeface="Arial"/>
                <a:ea typeface="Arial"/>
                <a:cs typeface="Arial"/>
                <a:sym typeface="Arial"/>
              </a:rPr>
              <a:t>cascade={“action”} </a:t>
            </a:r>
            <a:r>
              <a:rPr b="0" i="0" lang="fr-FR" sz="2400" u="none" cap="none" strike="noStrike">
                <a:solidFill>
                  <a:srgbClr val="000000"/>
                </a:solidFill>
                <a:latin typeface="Arial"/>
                <a:ea typeface="Arial"/>
                <a:cs typeface="Arial"/>
                <a:sym typeface="Arial"/>
              </a:rPr>
              <a:t>dans le mapping de l’entité.</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id="787" name="Google Shape;787;p50"/>
          <p:cNvPicPr preferRelativeResize="0"/>
          <p:nvPr/>
        </p:nvPicPr>
        <p:blipFill>
          <a:blip r:embed="rId5">
            <a:alphaModFix/>
          </a:blip>
          <a:stretch>
            <a:fillRect/>
          </a:stretch>
        </p:blipFill>
        <p:spPr>
          <a:xfrm>
            <a:off x="244800" y="6343625"/>
            <a:ext cx="1085850" cy="3905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5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793" name="Google Shape;793;p51"/>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794" name="Google Shape;794;p51"/>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795" name="Google Shape;795;p51"/>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796" name="Google Shape;796;p51"/>
          <p:cNvSpPr txBox="1"/>
          <p:nvPr>
            <p:ph type="title"/>
          </p:nvPr>
        </p:nvSpPr>
        <p:spPr>
          <a:xfrm>
            <a:off x="128600" y="38513"/>
            <a:ext cx="8229600" cy="1143000"/>
          </a:xfrm>
          <a:prstGeom prst="rect">
            <a:avLst/>
          </a:prstGeom>
          <a:noFill/>
          <a:ln>
            <a:noFill/>
          </a:ln>
        </p:spPr>
        <p:txBody>
          <a:bodyPr anchorCtr="0" anchor="ctr" bIns="45700" lIns="91425" spcFirstLastPara="1" rIns="91425" wrap="square" tIns="45700">
            <a:noAutofit/>
          </a:bodyPr>
          <a:lstStyle/>
          <a:p>
            <a:pPr indent="0" lvl="0" marL="203200" rtl="0" algn="ctr">
              <a:lnSpc>
                <a:spcPct val="100000"/>
              </a:lnSpc>
              <a:spcBef>
                <a:spcPts val="0"/>
              </a:spcBef>
              <a:spcAft>
                <a:spcPts val="0"/>
              </a:spcAft>
              <a:buSzPts val="3200"/>
              <a:buNone/>
            </a:pPr>
            <a:r>
              <a:rPr b="1" lang="fr-FR"/>
              <a:t>Les relations entre les entités</a:t>
            </a:r>
            <a:endParaRPr/>
          </a:p>
        </p:txBody>
      </p:sp>
      <p:sp>
        <p:nvSpPr>
          <p:cNvPr id="797" name="Google Shape;797;p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798" name="Google Shape;798;p51"/>
          <p:cNvSpPr/>
          <p:nvPr/>
        </p:nvSpPr>
        <p:spPr>
          <a:xfrm>
            <a:off x="128600" y="1384214"/>
            <a:ext cx="6216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2400" u="none" cap="none" strike="noStrike">
                <a:solidFill>
                  <a:srgbClr val="000000"/>
                </a:solidFill>
                <a:latin typeface="Arial"/>
                <a:ea typeface="Arial"/>
                <a:cs typeface="Arial"/>
                <a:sym typeface="Arial"/>
              </a:rPr>
              <a:t>Les actions en cascade</a:t>
            </a:r>
            <a:endParaRPr b="1" i="0" sz="2400" u="none" cap="none" strike="noStrike">
              <a:solidFill>
                <a:srgbClr val="000000"/>
              </a:solidFill>
              <a:latin typeface="Arial"/>
              <a:ea typeface="Arial"/>
              <a:cs typeface="Arial"/>
              <a:sym typeface="Arial"/>
            </a:endParaRPr>
          </a:p>
        </p:txBody>
      </p:sp>
      <p:sp>
        <p:nvSpPr>
          <p:cNvPr id="799" name="Google Shape;799;p51"/>
          <p:cNvSpPr txBox="1"/>
          <p:nvPr/>
        </p:nvSpPr>
        <p:spPr>
          <a:xfrm>
            <a:off x="184150" y="1856818"/>
            <a:ext cx="8331200"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rgbClr val="000000"/>
                </a:solidFill>
                <a:latin typeface="Arial"/>
                <a:ea typeface="Arial"/>
                <a:cs typeface="Arial"/>
                <a:sym typeface="Arial"/>
              </a:rPr>
              <a:t>persist:</a:t>
            </a:r>
            <a:r>
              <a:rPr b="0" i="0" lang="fr-FR" sz="2400" u="none" cap="none" strike="noStrike">
                <a:solidFill>
                  <a:srgbClr val="000000"/>
                </a:solidFill>
                <a:latin typeface="Arial"/>
                <a:ea typeface="Arial"/>
                <a:cs typeface="Arial"/>
                <a:sym typeface="Arial"/>
              </a:rPr>
              <a:t> Si l’entité est sauvegardée, faire de même avec les entités associées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rgbClr val="000000"/>
                </a:solidFill>
                <a:latin typeface="Arial"/>
                <a:ea typeface="Arial"/>
                <a:cs typeface="Arial"/>
                <a:sym typeface="Arial"/>
              </a:rPr>
              <a:t>remove</a:t>
            </a:r>
            <a:r>
              <a:rPr b="0" i="0" lang="fr-FR" sz="2400" u="none" cap="none" strike="noStrike">
                <a:solidFill>
                  <a:srgbClr val="000000"/>
                </a:solidFill>
                <a:latin typeface="Arial"/>
                <a:ea typeface="Arial"/>
                <a:cs typeface="Arial"/>
                <a:sym typeface="Arial"/>
              </a:rPr>
              <a:t>: Si l’entité est supprimée, faire de même avec les entités associées.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rgbClr val="000000"/>
                </a:solidFill>
                <a:latin typeface="Arial"/>
                <a:ea typeface="Arial"/>
                <a:cs typeface="Arial"/>
                <a:sym typeface="Arial"/>
              </a:rPr>
              <a:t>merge</a:t>
            </a:r>
            <a:r>
              <a:rPr b="0" i="0" lang="fr-FR" sz="2400" u="none" cap="none" strike="noStrike">
                <a:solidFill>
                  <a:srgbClr val="000000"/>
                </a:solidFill>
                <a:latin typeface="Arial"/>
                <a:ea typeface="Arial"/>
                <a:cs typeface="Arial"/>
                <a:sym typeface="Arial"/>
              </a:rPr>
              <a:t>: Cascades fusionne les opérations avec les entités associées.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rgbClr val="000000"/>
                </a:solidFill>
                <a:latin typeface="Arial"/>
                <a:ea typeface="Arial"/>
                <a:cs typeface="Arial"/>
                <a:sym typeface="Arial"/>
              </a:rPr>
              <a:t>detach</a:t>
            </a:r>
            <a:r>
              <a:rPr b="0" i="0" lang="fr-FR" sz="2400" u="none" cap="none" strike="noStrike">
                <a:solidFill>
                  <a:srgbClr val="000000"/>
                </a:solidFill>
                <a:latin typeface="Arial"/>
                <a:ea typeface="Arial"/>
                <a:cs typeface="Arial"/>
                <a:sym typeface="Arial"/>
              </a:rPr>
              <a:t>: Cascades détache les opérations aux entités associées.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rgbClr val="000000"/>
                </a:solidFill>
                <a:latin typeface="Arial"/>
                <a:ea typeface="Arial"/>
                <a:cs typeface="Arial"/>
                <a:sym typeface="Arial"/>
              </a:rPr>
              <a:t>refresh</a:t>
            </a:r>
            <a:r>
              <a:rPr b="0" i="0" lang="fr-FR" sz="2400" u="none" cap="none" strike="noStrike">
                <a:solidFill>
                  <a:srgbClr val="000000"/>
                </a:solidFill>
                <a:latin typeface="Arial"/>
                <a:ea typeface="Arial"/>
                <a:cs typeface="Arial"/>
                <a:sym typeface="Arial"/>
              </a:rPr>
              <a:t>: les opérations d'actualisation des cascades vers les entités associées.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rgbClr val="000000"/>
                </a:solidFill>
                <a:latin typeface="Arial"/>
                <a:ea typeface="Arial"/>
                <a:cs typeface="Arial"/>
                <a:sym typeface="Arial"/>
              </a:rPr>
              <a:t>all</a:t>
            </a:r>
            <a:r>
              <a:rPr b="0" i="0" lang="fr-FR" sz="2400" u="none" cap="none" strike="noStrike">
                <a:solidFill>
                  <a:srgbClr val="000000"/>
                </a:solidFill>
                <a:latin typeface="Arial"/>
                <a:ea typeface="Arial"/>
                <a:cs typeface="Arial"/>
                <a:sym typeface="Arial"/>
              </a:rPr>
              <a:t>: les cascades persistent, suppriment, fusionnent, actualisent et détachent les opérations aux entités associée</a:t>
            </a:r>
            <a:endParaRPr b="0" i="0" sz="2400" u="none" cap="none" strike="noStrike">
              <a:solidFill>
                <a:srgbClr val="000000"/>
              </a:solidFill>
              <a:latin typeface="Arial"/>
              <a:ea typeface="Arial"/>
              <a:cs typeface="Arial"/>
              <a:sym typeface="Arial"/>
            </a:endParaRPr>
          </a:p>
        </p:txBody>
      </p:sp>
      <p:pic>
        <p:nvPicPr>
          <p:cNvPr id="800" name="Google Shape;800;p51"/>
          <p:cNvPicPr preferRelativeResize="0"/>
          <p:nvPr/>
        </p:nvPicPr>
        <p:blipFill>
          <a:blip r:embed="rId5">
            <a:alphaModFix/>
          </a:blip>
          <a:stretch>
            <a:fillRect/>
          </a:stretch>
        </p:blipFill>
        <p:spPr>
          <a:xfrm>
            <a:off x="184150" y="6484413"/>
            <a:ext cx="1085850" cy="3905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5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806" name="Google Shape;806;p52"/>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807" name="Google Shape;807;p52"/>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808" name="Google Shape;808;p52"/>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809" name="Google Shape;809;p52"/>
          <p:cNvSpPr txBox="1"/>
          <p:nvPr>
            <p:ph type="title"/>
          </p:nvPr>
        </p:nvSpPr>
        <p:spPr>
          <a:xfrm>
            <a:off x="128600" y="38513"/>
            <a:ext cx="8229600" cy="1143000"/>
          </a:xfrm>
          <a:prstGeom prst="rect">
            <a:avLst/>
          </a:prstGeom>
          <a:noFill/>
          <a:ln>
            <a:noFill/>
          </a:ln>
        </p:spPr>
        <p:txBody>
          <a:bodyPr anchorCtr="0" anchor="ctr" bIns="45700" lIns="91425" spcFirstLastPara="1" rIns="91425" wrap="square" tIns="45700">
            <a:noAutofit/>
          </a:bodyPr>
          <a:lstStyle/>
          <a:p>
            <a:pPr indent="0" lvl="0" marL="203200" rtl="0" algn="ctr">
              <a:lnSpc>
                <a:spcPct val="100000"/>
              </a:lnSpc>
              <a:spcBef>
                <a:spcPts val="0"/>
              </a:spcBef>
              <a:spcAft>
                <a:spcPts val="0"/>
              </a:spcAft>
              <a:buSzPts val="3200"/>
              <a:buNone/>
            </a:pPr>
            <a:r>
              <a:rPr b="1" lang="fr-FR"/>
              <a:t>Les relations entre les entités</a:t>
            </a:r>
            <a:endParaRPr/>
          </a:p>
        </p:txBody>
      </p:sp>
      <p:sp>
        <p:nvSpPr>
          <p:cNvPr id="810" name="Google Shape;810;p5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811" name="Google Shape;811;p52"/>
          <p:cNvSpPr/>
          <p:nvPr/>
        </p:nvSpPr>
        <p:spPr>
          <a:xfrm>
            <a:off x="-23813" y="1281938"/>
            <a:ext cx="6216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Exemples</a:t>
            </a:r>
            <a:endParaRPr b="1" i="0" sz="1800" u="none" cap="none" strike="noStrike">
              <a:solidFill>
                <a:srgbClr val="000000"/>
              </a:solidFill>
              <a:latin typeface="Arial"/>
              <a:ea typeface="Arial"/>
              <a:cs typeface="Arial"/>
              <a:sym typeface="Arial"/>
            </a:endParaRPr>
          </a:p>
        </p:txBody>
      </p:sp>
      <p:sp>
        <p:nvSpPr>
          <p:cNvPr id="812" name="Google Shape;812;p52"/>
          <p:cNvSpPr txBox="1"/>
          <p:nvPr/>
        </p:nvSpPr>
        <p:spPr>
          <a:xfrm>
            <a:off x="128600" y="1867001"/>
            <a:ext cx="83312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000000"/>
                </a:solidFill>
                <a:latin typeface="Arial"/>
                <a:ea typeface="Arial"/>
                <a:cs typeface="Arial"/>
                <a:sym typeface="Arial"/>
              </a:rPr>
              <a:t>exemple</a:t>
            </a:r>
            <a:endParaRPr b="0" i="0" sz="2400" u="none" cap="none" strike="noStrike">
              <a:solidFill>
                <a:srgbClr val="000000"/>
              </a:solidFill>
              <a:latin typeface="Arial"/>
              <a:ea typeface="Arial"/>
              <a:cs typeface="Arial"/>
              <a:sym typeface="Arial"/>
            </a:endParaRPr>
          </a:p>
        </p:txBody>
      </p:sp>
      <p:pic>
        <p:nvPicPr>
          <p:cNvPr id="813" name="Google Shape;813;p52"/>
          <p:cNvPicPr preferRelativeResize="0"/>
          <p:nvPr/>
        </p:nvPicPr>
        <p:blipFill rotWithShape="1">
          <a:blip r:embed="rId5">
            <a:alphaModFix/>
          </a:blip>
          <a:srcRect b="0" l="0" r="0" t="0"/>
          <a:stretch/>
        </p:blipFill>
        <p:spPr>
          <a:xfrm>
            <a:off x="-23813" y="1651238"/>
            <a:ext cx="5410200" cy="2019300"/>
          </a:xfrm>
          <a:prstGeom prst="rect">
            <a:avLst/>
          </a:prstGeom>
          <a:noFill/>
          <a:ln>
            <a:noFill/>
          </a:ln>
        </p:spPr>
      </p:pic>
      <p:pic>
        <p:nvPicPr>
          <p:cNvPr id="814" name="Google Shape;814;p52"/>
          <p:cNvPicPr preferRelativeResize="0"/>
          <p:nvPr/>
        </p:nvPicPr>
        <p:blipFill rotWithShape="1">
          <a:blip r:embed="rId6">
            <a:alphaModFix/>
          </a:blip>
          <a:srcRect b="0" l="0" r="0" t="0"/>
          <a:stretch/>
        </p:blipFill>
        <p:spPr>
          <a:xfrm>
            <a:off x="2325700" y="2943534"/>
            <a:ext cx="4962525" cy="1981200"/>
          </a:xfrm>
          <a:prstGeom prst="rect">
            <a:avLst/>
          </a:prstGeom>
          <a:noFill/>
          <a:ln>
            <a:noFill/>
          </a:ln>
        </p:spPr>
      </p:pic>
      <p:pic>
        <p:nvPicPr>
          <p:cNvPr id="815" name="Google Shape;815;p52"/>
          <p:cNvPicPr preferRelativeResize="0"/>
          <p:nvPr/>
        </p:nvPicPr>
        <p:blipFill rotWithShape="1">
          <a:blip r:embed="rId7">
            <a:alphaModFix/>
          </a:blip>
          <a:srcRect b="0" l="0" r="0" t="0"/>
          <a:stretch/>
        </p:blipFill>
        <p:spPr>
          <a:xfrm>
            <a:off x="4214813" y="4908257"/>
            <a:ext cx="4953000" cy="1876425"/>
          </a:xfrm>
          <a:prstGeom prst="rect">
            <a:avLst/>
          </a:prstGeom>
          <a:noFill/>
          <a:ln>
            <a:noFill/>
          </a:ln>
        </p:spPr>
      </p:pic>
      <p:pic>
        <p:nvPicPr>
          <p:cNvPr id="816" name="Google Shape;816;p52"/>
          <p:cNvPicPr preferRelativeResize="0"/>
          <p:nvPr/>
        </p:nvPicPr>
        <p:blipFill>
          <a:blip r:embed="rId8">
            <a:alphaModFix/>
          </a:blip>
          <a:stretch>
            <a:fillRect/>
          </a:stretch>
        </p:blipFill>
        <p:spPr>
          <a:xfrm>
            <a:off x="261325" y="6544963"/>
            <a:ext cx="1085850" cy="3905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5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822" name="Google Shape;822;p53"/>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823" name="Google Shape;823;p53"/>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824" name="Google Shape;824;p53"/>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825" name="Google Shape;825;p53"/>
          <p:cNvSpPr txBox="1"/>
          <p:nvPr>
            <p:ph type="title"/>
          </p:nvPr>
        </p:nvSpPr>
        <p:spPr>
          <a:xfrm>
            <a:off x="128600" y="38513"/>
            <a:ext cx="8229600" cy="1143000"/>
          </a:xfrm>
          <a:prstGeom prst="rect">
            <a:avLst/>
          </a:prstGeom>
          <a:noFill/>
          <a:ln>
            <a:noFill/>
          </a:ln>
        </p:spPr>
        <p:txBody>
          <a:bodyPr anchorCtr="0" anchor="ctr" bIns="45700" lIns="91425" spcFirstLastPara="1" rIns="91425" wrap="square" tIns="45700">
            <a:noAutofit/>
          </a:bodyPr>
          <a:lstStyle/>
          <a:p>
            <a:pPr indent="0" lvl="0" marL="203200" rtl="0" algn="ctr">
              <a:lnSpc>
                <a:spcPct val="100000"/>
              </a:lnSpc>
              <a:spcBef>
                <a:spcPts val="0"/>
              </a:spcBef>
              <a:spcAft>
                <a:spcPts val="0"/>
              </a:spcAft>
              <a:buSzPts val="3200"/>
              <a:buNone/>
            </a:pPr>
            <a:r>
              <a:rPr b="1" lang="fr-FR"/>
              <a:t>Les relations entre les entités</a:t>
            </a:r>
            <a:endParaRPr/>
          </a:p>
        </p:txBody>
      </p:sp>
      <p:sp>
        <p:nvSpPr>
          <p:cNvPr id="826" name="Google Shape;826;p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827" name="Google Shape;827;p53"/>
          <p:cNvSpPr/>
          <p:nvPr/>
        </p:nvSpPr>
        <p:spPr>
          <a:xfrm>
            <a:off x="-23813" y="1281938"/>
            <a:ext cx="6216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 Cascade</a:t>
            </a:r>
            <a:endParaRPr b="1" i="0" sz="1800" u="none" cap="none" strike="noStrike">
              <a:solidFill>
                <a:srgbClr val="000000"/>
              </a:solidFill>
              <a:latin typeface="Arial"/>
              <a:ea typeface="Arial"/>
              <a:cs typeface="Arial"/>
              <a:sym typeface="Arial"/>
            </a:endParaRPr>
          </a:p>
        </p:txBody>
      </p:sp>
      <p:sp>
        <p:nvSpPr>
          <p:cNvPr id="828" name="Google Shape;828;p53"/>
          <p:cNvSpPr txBox="1"/>
          <p:nvPr/>
        </p:nvSpPr>
        <p:spPr>
          <a:xfrm>
            <a:off x="128599" y="1867001"/>
            <a:ext cx="9015399"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chemeClr val="dk1"/>
                </a:solidFill>
                <a:latin typeface="Arial"/>
                <a:ea typeface="Arial"/>
                <a:cs typeface="Arial"/>
                <a:sym typeface="Arial"/>
              </a:rPr>
              <a:t>Une style de cascade spécial, </a:t>
            </a:r>
            <a:r>
              <a:rPr b="1" i="0" lang="fr-FR" sz="2400" u="none" cap="none" strike="noStrike">
                <a:solidFill>
                  <a:schemeClr val="dk1"/>
                </a:solidFill>
                <a:latin typeface="Arial"/>
                <a:ea typeface="Arial"/>
                <a:cs typeface="Arial"/>
                <a:sym typeface="Arial"/>
              </a:rPr>
              <a:t>delete-orphan</a:t>
            </a:r>
            <a:r>
              <a:rPr b="0" i="0" lang="fr-FR" sz="2400" u="none" cap="none" strike="noStrike">
                <a:solidFill>
                  <a:schemeClr val="dk1"/>
                </a:solidFill>
                <a:latin typeface="Arial"/>
                <a:ea typeface="Arial"/>
                <a:cs typeface="Arial"/>
                <a:sym typeface="Arial"/>
              </a:rPr>
              <a:t>, s'applique seulement aux associations un-vers-plusieurs si vous répondez par oui a la dernière question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Arial"/>
              <a:ea typeface="Arial"/>
              <a:cs typeface="Arial"/>
              <a:sym typeface="Arial"/>
            </a:endParaRPr>
          </a:p>
        </p:txBody>
      </p:sp>
      <p:pic>
        <p:nvPicPr>
          <p:cNvPr id="829" name="Google Shape;829;p53"/>
          <p:cNvPicPr preferRelativeResize="0"/>
          <p:nvPr/>
        </p:nvPicPr>
        <p:blipFill rotWithShape="1">
          <a:blip r:embed="rId5">
            <a:alphaModFix/>
          </a:blip>
          <a:srcRect b="0" l="0" r="0" t="0"/>
          <a:stretch/>
        </p:blipFill>
        <p:spPr>
          <a:xfrm>
            <a:off x="3084637" y="5240027"/>
            <a:ext cx="4962525" cy="1714500"/>
          </a:xfrm>
          <a:prstGeom prst="rect">
            <a:avLst/>
          </a:prstGeom>
          <a:noFill/>
          <a:ln>
            <a:noFill/>
          </a:ln>
        </p:spPr>
      </p:pic>
      <p:pic>
        <p:nvPicPr>
          <p:cNvPr id="830" name="Google Shape;830;p53"/>
          <p:cNvPicPr preferRelativeResize="0"/>
          <p:nvPr/>
        </p:nvPicPr>
        <p:blipFill rotWithShape="1">
          <a:blip r:embed="rId6">
            <a:alphaModFix/>
          </a:blip>
          <a:srcRect b="0" l="0" r="0" t="0"/>
          <a:stretch/>
        </p:blipFill>
        <p:spPr>
          <a:xfrm>
            <a:off x="184150" y="3286814"/>
            <a:ext cx="8229600" cy="1390650"/>
          </a:xfrm>
          <a:prstGeom prst="rect">
            <a:avLst/>
          </a:prstGeom>
          <a:noFill/>
          <a:ln>
            <a:noFill/>
          </a:ln>
        </p:spPr>
      </p:pic>
      <p:sp>
        <p:nvSpPr>
          <p:cNvPr id="831" name="Google Shape;831;p53"/>
          <p:cNvSpPr/>
          <p:nvPr/>
        </p:nvSpPr>
        <p:spPr>
          <a:xfrm>
            <a:off x="3394074" y="6053975"/>
            <a:ext cx="2343150" cy="244786"/>
          </a:xfrm>
          <a:prstGeom prst="rect">
            <a:avLst/>
          </a:prstGeom>
          <a:no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32" name="Google Shape;832;p53"/>
          <p:cNvSpPr/>
          <p:nvPr/>
        </p:nvSpPr>
        <p:spPr>
          <a:xfrm>
            <a:off x="5886450" y="4243388"/>
            <a:ext cx="1143000" cy="285750"/>
          </a:xfrm>
          <a:prstGeom prst="rect">
            <a:avLst/>
          </a:prstGeom>
          <a:no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833" name="Google Shape;833;p53"/>
          <p:cNvPicPr preferRelativeResize="0"/>
          <p:nvPr/>
        </p:nvPicPr>
        <p:blipFill>
          <a:blip r:embed="rId7">
            <a:alphaModFix/>
          </a:blip>
          <a:stretch>
            <a:fillRect/>
          </a:stretch>
        </p:blipFill>
        <p:spPr>
          <a:xfrm>
            <a:off x="184150" y="6343625"/>
            <a:ext cx="1085850" cy="3905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839" name="Google Shape;839;p54"/>
          <p:cNvPicPr preferRelativeResize="0"/>
          <p:nvPr/>
        </p:nvPicPr>
        <p:blipFill rotWithShape="1">
          <a:blip r:embed="rId3">
            <a:alphaModFix/>
          </a:blip>
          <a:srcRect b="0" l="0" r="0" t="0"/>
          <a:stretch/>
        </p:blipFill>
        <p:spPr>
          <a:xfrm>
            <a:off x="-160337" y="0"/>
            <a:ext cx="9328150" cy="7056439"/>
          </a:xfrm>
          <a:prstGeom prst="rect">
            <a:avLst/>
          </a:prstGeom>
          <a:noFill/>
          <a:ln>
            <a:noFill/>
          </a:ln>
        </p:spPr>
      </p:pic>
      <p:sp>
        <p:nvSpPr>
          <p:cNvPr id="840" name="Google Shape;840;p54"/>
          <p:cNvSpPr txBox="1"/>
          <p:nvPr/>
        </p:nvSpPr>
        <p:spPr>
          <a:xfrm>
            <a:off x="-1331912" y="-184150"/>
            <a:ext cx="78867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1" name="Google Shape;841;p54"/>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842" name="Google Shape;842;p54"/>
          <p:cNvPicPr preferRelativeResize="0"/>
          <p:nvPr/>
        </p:nvPicPr>
        <p:blipFill rotWithShape="1">
          <a:blip r:embed="rId4">
            <a:alphaModFix/>
          </a:blip>
          <a:srcRect b="0" l="0" r="0" t="0"/>
          <a:stretch/>
        </p:blipFill>
        <p:spPr>
          <a:xfrm>
            <a:off x="858837" y="2073275"/>
            <a:ext cx="7145338" cy="3998912"/>
          </a:xfrm>
          <a:prstGeom prst="rect">
            <a:avLst/>
          </a:prstGeom>
          <a:noFill/>
          <a:ln>
            <a:noFill/>
          </a:ln>
        </p:spPr>
      </p:pic>
      <p:pic>
        <p:nvPicPr>
          <p:cNvPr descr="D:\esprit 2014\ESPRIT 2014\charte essprit 2014\render\support final\triangle.png" id="843" name="Google Shape;843;p54"/>
          <p:cNvPicPr preferRelativeResize="0"/>
          <p:nvPr/>
        </p:nvPicPr>
        <p:blipFill rotWithShape="1">
          <a:blip r:embed="rId5">
            <a:alphaModFix/>
          </a:blip>
          <a:srcRect b="0" l="0" r="0" t="0"/>
          <a:stretch/>
        </p:blipFill>
        <p:spPr>
          <a:xfrm>
            <a:off x="7143750" y="0"/>
            <a:ext cx="2000249" cy="1376362"/>
          </a:xfrm>
          <a:prstGeom prst="rect">
            <a:avLst/>
          </a:prstGeom>
          <a:noFill/>
          <a:ln>
            <a:noFill/>
          </a:ln>
        </p:spPr>
      </p:pic>
      <p:sp>
        <p:nvSpPr>
          <p:cNvPr id="844" name="Google Shape;844;p54"/>
          <p:cNvSpPr txBox="1"/>
          <p:nvPr>
            <p:ph idx="1" type="body"/>
          </p:nvPr>
        </p:nvSpPr>
        <p:spPr>
          <a:xfrm>
            <a:off x="1514475" y="1773237"/>
            <a:ext cx="6686400" cy="3240000"/>
          </a:xfrm>
          <a:prstGeom prst="rect">
            <a:avLst/>
          </a:prstGeom>
          <a:noFill/>
          <a:ln>
            <a:noFill/>
          </a:ln>
        </p:spPr>
        <p:txBody>
          <a:bodyPr anchorCtr="0" anchor="t" bIns="45700" lIns="91425" spcFirstLastPara="1" rIns="91425" wrap="square" tIns="45700">
            <a:noAutofit/>
          </a:bodyPr>
          <a:lstStyle/>
          <a:p>
            <a:pPr indent="-139700" lvl="0" marL="342900" marR="0" rtl="0" algn="ctr">
              <a:lnSpc>
                <a:spcPct val="10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0" lvl="0" marL="0" marR="0" rtl="0" algn="ctr">
              <a:lnSpc>
                <a:spcPct val="100000"/>
              </a:lnSpc>
              <a:spcBef>
                <a:spcPts val="880"/>
              </a:spcBef>
              <a:spcAft>
                <a:spcPts val="0"/>
              </a:spcAft>
              <a:buClr>
                <a:schemeClr val="dk1"/>
              </a:buClr>
              <a:buSzPts val="4400"/>
              <a:buNone/>
            </a:pPr>
            <a:r>
              <a:rPr b="1" i="0" lang="fr-FR" sz="4400" u="none">
                <a:solidFill>
                  <a:schemeClr val="dk1"/>
                </a:solidFill>
                <a:latin typeface="Calibri"/>
                <a:ea typeface="Calibri"/>
                <a:cs typeface="Calibri"/>
                <a:sym typeface="Calibri"/>
              </a:rPr>
              <a:t>Atelier 4 </a:t>
            </a:r>
            <a:endParaRPr b="0" i="0" sz="3200" u="none">
              <a:solidFill>
                <a:schemeClr val="dk1"/>
              </a:solidFill>
              <a:latin typeface="Calibri"/>
              <a:ea typeface="Calibri"/>
              <a:cs typeface="Calibri"/>
              <a:sym typeface="Calibri"/>
            </a:endParaRPr>
          </a:p>
          <a:p>
            <a:pPr indent="-139700" lvl="0" marL="342900" marR="0" rtl="0" algn="ctr">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845" name="Google Shape;845;p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pic>
        <p:nvPicPr>
          <p:cNvPr id="846" name="Google Shape;846;p54"/>
          <p:cNvPicPr preferRelativeResize="0"/>
          <p:nvPr/>
        </p:nvPicPr>
        <p:blipFill>
          <a:blip r:embed="rId6">
            <a:alphaModFix/>
          </a:blip>
          <a:stretch>
            <a:fillRect/>
          </a:stretch>
        </p:blipFill>
        <p:spPr>
          <a:xfrm>
            <a:off x="858825" y="6343625"/>
            <a:ext cx="1085850" cy="3905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852" name="Google Shape;852;p55"/>
          <p:cNvPicPr preferRelativeResize="0"/>
          <p:nvPr/>
        </p:nvPicPr>
        <p:blipFill rotWithShape="1">
          <a:blip r:embed="rId3">
            <a:alphaModFix/>
          </a:blip>
          <a:srcRect b="0" l="0" r="0" t="0"/>
          <a:stretch/>
        </p:blipFill>
        <p:spPr>
          <a:xfrm>
            <a:off x="-160337" y="0"/>
            <a:ext cx="9328150" cy="7056439"/>
          </a:xfrm>
          <a:prstGeom prst="rect">
            <a:avLst/>
          </a:prstGeom>
          <a:noFill/>
          <a:ln>
            <a:noFill/>
          </a:ln>
        </p:spPr>
      </p:pic>
      <p:sp>
        <p:nvSpPr>
          <p:cNvPr id="853" name="Google Shape;853;p55"/>
          <p:cNvSpPr txBox="1"/>
          <p:nvPr/>
        </p:nvSpPr>
        <p:spPr>
          <a:xfrm>
            <a:off x="-1331912" y="-184150"/>
            <a:ext cx="78867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4" name="Google Shape;854;p55"/>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855" name="Google Shape;855;p55"/>
          <p:cNvPicPr preferRelativeResize="0"/>
          <p:nvPr/>
        </p:nvPicPr>
        <p:blipFill rotWithShape="1">
          <a:blip r:embed="rId4">
            <a:alphaModFix/>
          </a:blip>
          <a:srcRect b="0" l="0" r="0" t="0"/>
          <a:stretch/>
        </p:blipFill>
        <p:spPr>
          <a:xfrm>
            <a:off x="858837" y="2073275"/>
            <a:ext cx="7145338" cy="3998912"/>
          </a:xfrm>
          <a:prstGeom prst="rect">
            <a:avLst/>
          </a:prstGeom>
          <a:noFill/>
          <a:ln>
            <a:noFill/>
          </a:ln>
        </p:spPr>
      </p:pic>
      <p:pic>
        <p:nvPicPr>
          <p:cNvPr descr="D:\esprit 2014\ESPRIT 2014\charte essprit 2014\render\support final\triangle.png" id="856" name="Google Shape;856;p55"/>
          <p:cNvPicPr preferRelativeResize="0"/>
          <p:nvPr/>
        </p:nvPicPr>
        <p:blipFill rotWithShape="1">
          <a:blip r:embed="rId5">
            <a:alphaModFix/>
          </a:blip>
          <a:srcRect b="0" l="0" r="0" t="0"/>
          <a:stretch/>
        </p:blipFill>
        <p:spPr>
          <a:xfrm>
            <a:off x="7143750" y="0"/>
            <a:ext cx="2000249" cy="1376362"/>
          </a:xfrm>
          <a:prstGeom prst="rect">
            <a:avLst/>
          </a:prstGeom>
          <a:noFill/>
          <a:ln>
            <a:noFill/>
          </a:ln>
        </p:spPr>
      </p:pic>
      <p:sp>
        <p:nvSpPr>
          <p:cNvPr id="857" name="Google Shape;857;p5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Calibri"/>
              <a:buNone/>
            </a:pPr>
            <a:fld id="{00000000-1234-1234-1234-123412341234}" type="slidenum">
              <a:rPr lang="fr-FR"/>
              <a:t>‹#›</a:t>
            </a:fld>
            <a:endParaRPr/>
          </a:p>
        </p:txBody>
      </p:sp>
      <p:sp>
        <p:nvSpPr>
          <p:cNvPr id="858" name="Google Shape;858;p55"/>
          <p:cNvSpPr txBox="1"/>
          <p:nvPr/>
        </p:nvSpPr>
        <p:spPr>
          <a:xfrm>
            <a:off x="51515" y="1770200"/>
            <a:ext cx="9040969" cy="4503600"/>
          </a:xfrm>
          <a:prstGeom prst="rect">
            <a:avLst/>
          </a:prstGeom>
          <a:noFill/>
          <a:ln>
            <a:noFill/>
          </a:ln>
        </p:spPr>
        <p:txBody>
          <a:bodyPr anchorCtr="0" anchor="t" bIns="91425" lIns="91425" spcFirstLastPara="1" rIns="91425" wrap="square" tIns="91425">
            <a:noAutofit/>
          </a:bodyPr>
          <a:lstStyle/>
          <a:p>
            <a:pPr indent="-285750" lvl="0" marL="311150" marR="0" rtl="0" algn="l">
              <a:lnSpc>
                <a:spcPct val="100000"/>
              </a:lnSpc>
              <a:spcBef>
                <a:spcPts val="360"/>
              </a:spcBef>
              <a:spcAft>
                <a:spcPts val="0"/>
              </a:spcAft>
              <a:buClr>
                <a:srgbClr val="000000"/>
              </a:buClr>
              <a:buSzPts val="3200"/>
              <a:buFont typeface="Arial"/>
              <a:buChar char="•"/>
            </a:pPr>
            <a:r>
              <a:rPr b="0" i="0" lang="fr-FR" sz="1800" u="sng" cap="none" strike="noStrike">
                <a:solidFill>
                  <a:schemeClr val="hlink"/>
                </a:solidFill>
                <a:latin typeface="Arial"/>
                <a:ea typeface="Arial"/>
                <a:cs typeface="Arial"/>
                <a:sym typeface="Arial"/>
                <a:hlinkClick r:id="rId6"/>
              </a:rPr>
              <a:t>https://symfony.com/doc/master/bundles/DoctrineMigrationsBundle/index.htmlhttp://php.net/manual/fr/language.oop5.magic.php</a:t>
            </a:r>
            <a:endParaRPr b="0" i="0" sz="1800" u="none" cap="none" strike="noStrike">
              <a:solidFill>
                <a:schemeClr val="dk1"/>
              </a:solidFill>
              <a:latin typeface="Arial"/>
              <a:ea typeface="Arial"/>
              <a:cs typeface="Arial"/>
              <a:sym typeface="Arial"/>
            </a:endParaRPr>
          </a:p>
          <a:p>
            <a:pPr indent="-285750" lvl="0" marL="311150" marR="0" rtl="0" algn="l">
              <a:lnSpc>
                <a:spcPct val="100000"/>
              </a:lnSpc>
              <a:spcBef>
                <a:spcPts val="360"/>
              </a:spcBef>
              <a:spcAft>
                <a:spcPts val="0"/>
              </a:spcAft>
              <a:buClr>
                <a:srgbClr val="000000"/>
              </a:buClr>
              <a:buSzPts val="3200"/>
              <a:buFont typeface="Arial"/>
              <a:buChar char="•"/>
            </a:pPr>
            <a:r>
              <a:rPr b="0" i="0" lang="fr-FR" sz="1800" u="sng" cap="none" strike="noStrike">
                <a:solidFill>
                  <a:schemeClr val="hlink"/>
                </a:solidFill>
                <a:latin typeface="Arial"/>
                <a:ea typeface="Arial"/>
                <a:cs typeface="Arial"/>
                <a:sym typeface="Arial"/>
                <a:hlinkClick r:id="rId7"/>
              </a:rPr>
              <a:t>https://symfony.com/doc/current/doctrine.html#doctrine-queries</a:t>
            </a:r>
            <a:r>
              <a:rPr b="0" i="0" lang="fr-FR"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859" name="Google Shape;859;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fr-FR"/>
              <a:t>Références</a:t>
            </a:r>
            <a:endParaRPr/>
          </a:p>
        </p:txBody>
      </p:sp>
      <p:pic>
        <p:nvPicPr>
          <p:cNvPr id="860" name="Google Shape;860;p55"/>
          <p:cNvPicPr preferRelativeResize="0"/>
          <p:nvPr/>
        </p:nvPicPr>
        <p:blipFill>
          <a:blip r:embed="rId8">
            <a:alphaModFix/>
          </a:blip>
          <a:stretch>
            <a:fillRect/>
          </a:stretch>
        </p:blipFill>
        <p:spPr>
          <a:xfrm>
            <a:off x="457200" y="6467463"/>
            <a:ext cx="1085850" cy="39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53" name="Google Shape;153;p6"/>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54" name="Google Shape;154;p6"/>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155" name="Google Shape;155;p6"/>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56" name="Google Shape;156;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sz="4400">
                <a:solidFill>
                  <a:schemeClr val="dk1"/>
                </a:solidFill>
                <a:latin typeface="Calibri"/>
                <a:ea typeface="Calibri"/>
                <a:cs typeface="Calibri"/>
                <a:sym typeface="Calibri"/>
              </a:rPr>
              <a:t>Object-Relational Mapping</a:t>
            </a:r>
            <a:endParaRPr b="1" sz="4400">
              <a:solidFill>
                <a:schemeClr val="dk1"/>
              </a:solidFill>
              <a:latin typeface="Calibri"/>
              <a:ea typeface="Calibri"/>
              <a:cs typeface="Calibri"/>
              <a:sym typeface="Calibri"/>
            </a:endParaRPr>
          </a:p>
        </p:txBody>
      </p:sp>
      <p:sp>
        <p:nvSpPr>
          <p:cNvPr id="157" name="Google Shape;157;p6"/>
          <p:cNvSpPr txBox="1"/>
          <p:nvPr/>
        </p:nvSpPr>
        <p:spPr>
          <a:xfrm>
            <a:off x="609600" y="1645920"/>
            <a:ext cx="8229600" cy="45261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360"/>
              </a:spcBef>
              <a:spcAft>
                <a:spcPts val="0"/>
              </a:spcAft>
              <a:buClr>
                <a:schemeClr val="dk1"/>
              </a:buClr>
              <a:buSzPts val="1800"/>
              <a:buFont typeface="Noto Sans Symbols"/>
              <a:buChar char="❑"/>
            </a:pPr>
            <a:r>
              <a:rPr b="0" i="0" lang="fr-FR" sz="2800" u="none" cap="none" strike="noStrike">
                <a:solidFill>
                  <a:schemeClr val="dk1"/>
                </a:solidFill>
                <a:latin typeface="Calibri"/>
                <a:ea typeface="Calibri"/>
                <a:cs typeface="Calibri"/>
                <a:sym typeface="Calibri"/>
              </a:rPr>
              <a:t>Les ORM les plus connus:</a:t>
            </a:r>
            <a:endParaRPr b="0" i="0" sz="2800" u="none" cap="none" strike="noStrike">
              <a:solidFill>
                <a:schemeClr val="dk1"/>
              </a:solidFill>
              <a:latin typeface="Calibri"/>
              <a:ea typeface="Calibri"/>
              <a:cs typeface="Calibri"/>
              <a:sym typeface="Calibri"/>
            </a:endParaRPr>
          </a:p>
          <a:p>
            <a:pPr indent="-342900" lvl="0" marL="457200" marR="0" rtl="0" algn="l">
              <a:lnSpc>
                <a:spcPct val="100000"/>
              </a:lnSpc>
              <a:spcBef>
                <a:spcPts val="360"/>
              </a:spcBef>
              <a:spcAft>
                <a:spcPts val="0"/>
              </a:spcAft>
              <a:buClr>
                <a:srgbClr val="000000"/>
              </a:buClr>
              <a:buSzPts val="2800"/>
              <a:buFont typeface="Arial"/>
              <a:buNone/>
            </a:pPr>
            <a:r>
              <a:rPr b="1" i="0" lang="fr-FR" sz="2800" u="none" cap="none" strike="noStrike">
                <a:solidFill>
                  <a:schemeClr val="dk1"/>
                </a:solidFill>
                <a:latin typeface="Calibri"/>
                <a:ea typeface="Calibri"/>
                <a:cs typeface="Calibri"/>
                <a:sym typeface="Calibri"/>
              </a:rPr>
              <a:t>En Java:  - </a:t>
            </a:r>
            <a:r>
              <a:rPr b="0" i="0" lang="fr-FR" sz="2400" u="none" cap="none" strike="noStrike">
                <a:solidFill>
                  <a:schemeClr val="dk1"/>
                </a:solidFill>
                <a:latin typeface="Calibri"/>
                <a:ea typeface="Calibri"/>
                <a:cs typeface="Calibri"/>
                <a:sym typeface="Calibri"/>
              </a:rPr>
              <a:t>Hibernate</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360"/>
              </a:spcBef>
              <a:spcAft>
                <a:spcPts val="0"/>
              </a:spcAft>
              <a:buClr>
                <a:srgbClr val="000000"/>
              </a:buClr>
              <a:buSzPts val="2400"/>
              <a:buFont typeface="Arial"/>
              <a:buNone/>
            </a:pPr>
            <a:r>
              <a:rPr b="0" i="0" lang="fr-FR" sz="2400" u="none" cap="none" strike="noStrike">
                <a:solidFill>
                  <a:schemeClr val="dk1"/>
                </a:solidFill>
                <a:latin typeface="Calibri"/>
                <a:ea typeface="Calibri"/>
                <a:cs typeface="Calibri"/>
                <a:sym typeface="Calibri"/>
              </a:rPr>
              <a:t>                   </a:t>
            </a:r>
            <a:r>
              <a:rPr b="1" i="0" lang="fr-FR" sz="2400" u="none" cap="none" strike="noStrike">
                <a:solidFill>
                  <a:schemeClr val="dk1"/>
                </a:solidFill>
                <a:latin typeface="Calibri"/>
                <a:ea typeface="Calibri"/>
                <a:cs typeface="Calibri"/>
                <a:sym typeface="Calibri"/>
              </a:rPr>
              <a:t>-</a:t>
            </a:r>
            <a:r>
              <a:rPr b="0" i="0" lang="fr-FR" sz="2400" u="none" cap="none" strike="noStrike">
                <a:solidFill>
                  <a:schemeClr val="dk1"/>
                </a:solidFill>
                <a:latin typeface="Calibri"/>
                <a:ea typeface="Calibri"/>
                <a:cs typeface="Calibri"/>
                <a:sym typeface="Calibri"/>
              </a:rPr>
              <a:t> JPA (Java Persistance API)</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360"/>
              </a:spcBef>
              <a:spcAft>
                <a:spcPts val="0"/>
              </a:spcAft>
              <a:buClr>
                <a:srgbClr val="000000"/>
              </a:buClr>
              <a:buSzPts val="2400"/>
              <a:buFont typeface="Arial"/>
              <a:buNone/>
            </a:pPr>
            <a:r>
              <a:rPr b="0" i="0" lang="fr-FR" sz="2400" u="none" cap="none" strike="noStrike">
                <a:solidFill>
                  <a:schemeClr val="dk1"/>
                </a:solidFill>
                <a:latin typeface="Calibri"/>
                <a:ea typeface="Calibri"/>
                <a:cs typeface="Calibri"/>
                <a:sym typeface="Calibri"/>
              </a:rPr>
              <a:t>		        </a:t>
            </a:r>
            <a:r>
              <a:rPr b="1" i="0" lang="fr-FR" sz="2400" u="none" cap="none" strike="noStrike">
                <a:solidFill>
                  <a:schemeClr val="dk1"/>
                </a:solidFill>
                <a:latin typeface="Calibri"/>
                <a:ea typeface="Calibri"/>
                <a:cs typeface="Calibri"/>
                <a:sym typeface="Calibri"/>
              </a:rPr>
              <a:t>-</a:t>
            </a:r>
            <a:r>
              <a:rPr b="0" i="0" lang="fr-FR" sz="2400" u="none" cap="none" strike="noStrike">
                <a:solidFill>
                  <a:schemeClr val="dk1"/>
                </a:solidFill>
                <a:latin typeface="Calibri"/>
                <a:ea typeface="Calibri"/>
                <a:cs typeface="Calibri"/>
                <a:sym typeface="Calibri"/>
              </a:rPr>
              <a:t> SimpleORM</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360"/>
              </a:spcBef>
              <a:spcAft>
                <a:spcPts val="0"/>
              </a:spcAft>
              <a:buClr>
                <a:srgbClr val="000000"/>
              </a:buClr>
              <a:buSzPts val="2800"/>
              <a:buFont typeface="Arial"/>
              <a:buNone/>
            </a:pPr>
            <a:r>
              <a:rPr b="1" i="0" lang="fr-FR" sz="2800" u="none" cap="none" strike="noStrike">
                <a:solidFill>
                  <a:schemeClr val="dk1"/>
                </a:solidFill>
                <a:latin typeface="Calibri"/>
                <a:ea typeface="Calibri"/>
                <a:cs typeface="Calibri"/>
                <a:sym typeface="Calibri"/>
              </a:rPr>
              <a:t>En .NET: - </a:t>
            </a:r>
            <a:r>
              <a:rPr b="0" i="0" lang="fr-FR" sz="2400" u="none" cap="none" strike="noStrike">
                <a:solidFill>
                  <a:schemeClr val="dk1"/>
                </a:solidFill>
                <a:latin typeface="Calibri"/>
                <a:ea typeface="Calibri"/>
                <a:cs typeface="Calibri"/>
                <a:sym typeface="Calibri"/>
              </a:rPr>
              <a:t>Nhibernate</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360"/>
              </a:spcBef>
              <a:spcAft>
                <a:spcPts val="0"/>
              </a:spcAft>
              <a:buClr>
                <a:srgbClr val="000000"/>
              </a:buClr>
              <a:buSzPts val="2400"/>
              <a:buFont typeface="Arial"/>
              <a:buNone/>
            </a:pPr>
            <a:r>
              <a:rPr b="0" i="0" lang="fr-FR" sz="2400" u="none" cap="none" strike="noStrike">
                <a:solidFill>
                  <a:schemeClr val="dk1"/>
                </a:solidFill>
                <a:latin typeface="Calibri"/>
                <a:ea typeface="Calibri"/>
                <a:cs typeface="Calibri"/>
                <a:sym typeface="Calibri"/>
              </a:rPr>
              <a:t>		        </a:t>
            </a:r>
            <a:r>
              <a:rPr b="1" i="0" lang="fr-FR" sz="2400" u="none" cap="none" strike="noStrike">
                <a:solidFill>
                  <a:schemeClr val="dk1"/>
                </a:solidFill>
                <a:latin typeface="Calibri"/>
                <a:ea typeface="Calibri"/>
                <a:cs typeface="Calibri"/>
                <a:sym typeface="Calibri"/>
              </a:rPr>
              <a:t>- </a:t>
            </a:r>
            <a:r>
              <a:rPr b="0" i="0" lang="fr-FR" sz="2400" u="none" cap="none" strike="noStrike">
                <a:solidFill>
                  <a:schemeClr val="dk1"/>
                </a:solidFill>
                <a:latin typeface="Calibri"/>
                <a:ea typeface="Calibri"/>
                <a:cs typeface="Calibri"/>
                <a:sym typeface="Calibri"/>
              </a:rPr>
              <a:t>Entity Framework</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360"/>
              </a:spcBef>
              <a:spcAft>
                <a:spcPts val="0"/>
              </a:spcAft>
              <a:buClr>
                <a:srgbClr val="000000"/>
              </a:buClr>
              <a:buSzPts val="2800"/>
              <a:buFont typeface="Arial"/>
              <a:buNone/>
            </a:pPr>
            <a:r>
              <a:rPr b="1" i="0" lang="fr-FR" sz="2800" u="none" cap="none" strike="noStrike">
                <a:solidFill>
                  <a:schemeClr val="dk1"/>
                </a:solidFill>
                <a:latin typeface="Calibri"/>
                <a:ea typeface="Calibri"/>
                <a:cs typeface="Calibri"/>
                <a:sym typeface="Calibri"/>
              </a:rPr>
              <a:t>Quel choix pour PHP:</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360"/>
              </a:spcBef>
              <a:spcAft>
                <a:spcPts val="0"/>
              </a:spcAft>
              <a:buClr>
                <a:srgbClr val="000000"/>
              </a:buClr>
              <a:buSzPts val="2400"/>
              <a:buFont typeface="Arial"/>
              <a:buNone/>
            </a:pPr>
            <a:r>
              <a:rPr b="0" i="0" lang="fr-FR" sz="2400" u="none" cap="none" strike="noStrike">
                <a:solidFill>
                  <a:srgbClr val="C00000"/>
                </a:solidFill>
                <a:latin typeface="Calibri"/>
                <a:ea typeface="Calibri"/>
                <a:cs typeface="Calibri"/>
                <a:sym typeface="Calibri"/>
              </a:rPr>
              <a:t>	      	        </a:t>
            </a:r>
            <a:r>
              <a:rPr b="1" i="0" lang="fr-FR" sz="2400" u="none" cap="none" strike="noStrike">
                <a:solidFill>
                  <a:srgbClr val="000000"/>
                </a:solidFill>
                <a:latin typeface="Calibri"/>
                <a:ea typeface="Calibri"/>
                <a:cs typeface="Calibri"/>
                <a:sym typeface="Calibri"/>
              </a:rPr>
              <a:t>-</a:t>
            </a:r>
            <a:r>
              <a:rPr b="0" i="0" lang="fr-FR" sz="2400" u="none" cap="none" strike="noStrike">
                <a:solidFill>
                  <a:srgbClr val="000000"/>
                </a:solidFill>
                <a:latin typeface="Calibri"/>
                <a:ea typeface="Calibri"/>
                <a:cs typeface="Calibri"/>
                <a:sym typeface="Calibri"/>
              </a:rPr>
              <a:t> </a:t>
            </a:r>
            <a:r>
              <a:rPr b="1" i="0" lang="fr-FR" sz="2400" u="none" cap="none" strike="noStrike">
                <a:solidFill>
                  <a:srgbClr val="000000"/>
                </a:solidFill>
                <a:latin typeface="Calibri"/>
                <a:ea typeface="Calibri"/>
                <a:cs typeface="Calibri"/>
                <a:sym typeface="Calibri"/>
              </a:rPr>
              <a:t>Doctrine</a:t>
            </a:r>
            <a:endParaRPr b="1" i="0" sz="2400" u="none" cap="none" strike="noStrike">
              <a:solidFill>
                <a:srgbClr val="000000"/>
              </a:solidFill>
              <a:latin typeface="Calibri"/>
              <a:ea typeface="Calibri"/>
              <a:cs typeface="Calibri"/>
              <a:sym typeface="Calibri"/>
            </a:endParaRPr>
          </a:p>
          <a:p>
            <a:pPr indent="-342900" lvl="0" marL="457200" marR="0" rtl="0" algn="l">
              <a:lnSpc>
                <a:spcPct val="100000"/>
              </a:lnSpc>
              <a:spcBef>
                <a:spcPts val="360"/>
              </a:spcBef>
              <a:spcAft>
                <a:spcPts val="0"/>
              </a:spcAft>
              <a:buClr>
                <a:srgbClr val="000000"/>
              </a:buClr>
              <a:buSzPts val="2400"/>
              <a:buFont typeface="Arial"/>
              <a:buNone/>
            </a:pPr>
            <a:r>
              <a:rPr b="0" i="0" lang="fr-FR" sz="2400" u="none" cap="none" strike="noStrike">
                <a:solidFill>
                  <a:schemeClr val="dk1"/>
                </a:solidFill>
                <a:latin typeface="Calibri"/>
                <a:ea typeface="Calibri"/>
                <a:cs typeface="Calibri"/>
                <a:sym typeface="Calibri"/>
              </a:rPr>
              <a:t>                    </a:t>
            </a:r>
            <a:r>
              <a:rPr b="1" i="0" lang="fr-FR" sz="2400" u="none" cap="none" strike="noStrike">
                <a:solidFill>
                  <a:schemeClr val="dk1"/>
                </a:solidFill>
                <a:latin typeface="Calibri"/>
                <a:ea typeface="Calibri"/>
                <a:cs typeface="Calibri"/>
                <a:sym typeface="Calibri"/>
              </a:rPr>
              <a:t>-</a:t>
            </a:r>
            <a:r>
              <a:rPr b="0" i="0" lang="fr-FR" sz="2400" u="none" cap="none" strike="noStrike">
                <a:solidFill>
                  <a:schemeClr val="dk1"/>
                </a:solidFill>
                <a:latin typeface="Calibri"/>
                <a:ea typeface="Calibri"/>
                <a:cs typeface="Calibri"/>
                <a:sym typeface="Calibri"/>
              </a:rPr>
              <a:t> Propel</a:t>
            </a:r>
            <a:endParaRPr b="0"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360"/>
              </a:spcBef>
              <a:spcAft>
                <a:spcPts val="0"/>
              </a:spcAft>
              <a:buClr>
                <a:srgbClr val="000000"/>
              </a:buClr>
              <a:buSzPts val="2400"/>
              <a:buFont typeface="Arial"/>
              <a:buNone/>
            </a:pPr>
            <a:r>
              <a:rPr b="0" i="0" lang="fr-FR" sz="2400" u="none" cap="none" strike="noStrike">
                <a:solidFill>
                  <a:schemeClr val="dk1"/>
                </a:solidFill>
                <a:latin typeface="Calibri"/>
                <a:ea typeface="Calibri"/>
                <a:cs typeface="Calibri"/>
                <a:sym typeface="Calibri"/>
              </a:rPr>
              <a:t>                    </a:t>
            </a:r>
            <a:r>
              <a:rPr b="1" i="0" lang="fr-FR" sz="2400" u="none" cap="none" strike="noStrike">
                <a:solidFill>
                  <a:schemeClr val="dk1"/>
                </a:solidFill>
                <a:latin typeface="Calibri"/>
                <a:ea typeface="Calibri"/>
                <a:cs typeface="Calibri"/>
                <a:sym typeface="Calibri"/>
              </a:rPr>
              <a:t>-</a:t>
            </a:r>
            <a:r>
              <a:rPr b="0" i="0" lang="fr-FR" sz="2400" u="none" cap="none" strike="noStrike">
                <a:solidFill>
                  <a:schemeClr val="dk1"/>
                </a:solidFill>
                <a:latin typeface="Calibri"/>
                <a:ea typeface="Calibri"/>
                <a:cs typeface="Calibri"/>
                <a:sym typeface="Calibri"/>
              </a:rPr>
              <a:t> RedBean</a:t>
            </a:r>
            <a:endParaRPr b="0" i="0" sz="2400" u="none" cap="none" strike="noStrike">
              <a:solidFill>
                <a:schemeClr val="dk1"/>
              </a:solidFill>
              <a:latin typeface="Calibri"/>
              <a:ea typeface="Calibri"/>
              <a:cs typeface="Calibri"/>
              <a:sym typeface="Calibri"/>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p:txBody>
      </p:sp>
      <p:sp>
        <p:nvSpPr>
          <p:cNvPr id="158" name="Google Shape;15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159" name="Google Shape;159;p6"/>
          <p:cNvPicPr preferRelativeResize="0"/>
          <p:nvPr/>
        </p:nvPicPr>
        <p:blipFill>
          <a:blip r:embed="rId5">
            <a:alphaModFix/>
          </a:blip>
          <a:stretch>
            <a:fillRect/>
          </a:stretch>
        </p:blipFill>
        <p:spPr>
          <a:xfrm>
            <a:off x="327425" y="6400313"/>
            <a:ext cx="1085850" cy="39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65" name="Google Shape;165;p7"/>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66" name="Google Shape;166;p7"/>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167" name="Google Shape;167;p7"/>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68" name="Google Shape;168;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sz="4400">
                <a:solidFill>
                  <a:schemeClr val="dk1"/>
                </a:solidFill>
                <a:latin typeface="Calibri"/>
                <a:ea typeface="Calibri"/>
                <a:cs typeface="Calibri"/>
                <a:sym typeface="Calibri"/>
              </a:rPr>
              <a:t>Doctrine</a:t>
            </a:r>
            <a:endParaRPr b="1" sz="4400">
              <a:solidFill>
                <a:schemeClr val="dk1"/>
              </a:solidFill>
              <a:latin typeface="Calibri"/>
              <a:ea typeface="Calibri"/>
              <a:cs typeface="Calibri"/>
              <a:sym typeface="Calibri"/>
            </a:endParaRPr>
          </a:p>
        </p:txBody>
      </p:sp>
      <p:sp>
        <p:nvSpPr>
          <p:cNvPr id="169" name="Google Shape;169;p7"/>
          <p:cNvSpPr txBox="1"/>
          <p:nvPr/>
        </p:nvSpPr>
        <p:spPr>
          <a:xfrm>
            <a:off x="609600" y="1752600"/>
            <a:ext cx="8229600" cy="51054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50000"/>
              </a:lnSpc>
              <a:spcBef>
                <a:spcPts val="360"/>
              </a:spcBef>
              <a:spcAft>
                <a:spcPts val="0"/>
              </a:spcAft>
              <a:buClr>
                <a:schemeClr val="dk1"/>
              </a:buClr>
              <a:buSzPts val="1800"/>
              <a:buFont typeface="Noto Sans Symbols"/>
              <a:buChar char="❑"/>
            </a:pPr>
            <a:r>
              <a:rPr b="0" i="0" lang="fr-FR" sz="2400" u="none" cap="none" strike="noStrike">
                <a:solidFill>
                  <a:schemeClr val="dk1"/>
                </a:solidFill>
                <a:latin typeface="Arial"/>
                <a:ea typeface="Arial"/>
                <a:cs typeface="Arial"/>
                <a:sym typeface="Arial"/>
              </a:rPr>
              <a:t>C’est un ORM pour PHP</a:t>
            </a:r>
            <a:endParaRPr b="0" i="0" sz="2400" u="none" cap="none" strike="noStrike">
              <a:solidFill>
                <a:srgbClr val="000000"/>
              </a:solidFill>
              <a:latin typeface="Arial"/>
              <a:ea typeface="Arial"/>
              <a:cs typeface="Arial"/>
              <a:sym typeface="Arial"/>
            </a:endParaRPr>
          </a:p>
          <a:p>
            <a:pPr indent="-342900" lvl="0" marL="457200" marR="0" rtl="0" algn="l">
              <a:lnSpc>
                <a:spcPct val="150000"/>
              </a:lnSpc>
              <a:spcBef>
                <a:spcPts val="360"/>
              </a:spcBef>
              <a:spcAft>
                <a:spcPts val="0"/>
              </a:spcAft>
              <a:buClr>
                <a:schemeClr val="dk1"/>
              </a:buClr>
              <a:buSzPts val="1800"/>
              <a:buFont typeface="Noto Sans Symbols"/>
              <a:buChar char="❑"/>
            </a:pPr>
            <a:r>
              <a:rPr b="0" i="0" lang="fr-FR" sz="2400" u="none" cap="none" strike="noStrike">
                <a:solidFill>
                  <a:schemeClr val="dk1"/>
                </a:solidFill>
                <a:latin typeface="Arial"/>
                <a:ea typeface="Arial"/>
                <a:cs typeface="Arial"/>
                <a:sym typeface="Arial"/>
              </a:rPr>
              <a:t>Logiciel open source</a:t>
            </a:r>
            <a:endParaRPr b="0" i="0" sz="2400" u="none" cap="none" strike="noStrike">
              <a:solidFill>
                <a:srgbClr val="000000"/>
              </a:solidFill>
              <a:latin typeface="Arial"/>
              <a:ea typeface="Arial"/>
              <a:cs typeface="Arial"/>
              <a:sym typeface="Arial"/>
            </a:endParaRPr>
          </a:p>
          <a:p>
            <a:pPr indent="-342900" lvl="0" marL="457200" marR="0" rtl="0" algn="l">
              <a:lnSpc>
                <a:spcPct val="150000"/>
              </a:lnSpc>
              <a:spcBef>
                <a:spcPts val="360"/>
              </a:spcBef>
              <a:spcAft>
                <a:spcPts val="0"/>
              </a:spcAft>
              <a:buClr>
                <a:schemeClr val="dk1"/>
              </a:buClr>
              <a:buSzPts val="1800"/>
              <a:buFont typeface="Noto Sans Symbols"/>
              <a:buChar char="❑"/>
            </a:pPr>
            <a:r>
              <a:rPr b="0" i="0" lang="fr-FR" sz="2400" u="none" cap="none" strike="noStrike">
                <a:solidFill>
                  <a:schemeClr val="dk1"/>
                </a:solidFill>
                <a:latin typeface="Arial"/>
                <a:ea typeface="Arial"/>
                <a:cs typeface="Arial"/>
                <a:sym typeface="Arial"/>
              </a:rPr>
              <a:t>Dernière version stable:  </a:t>
            </a:r>
            <a:r>
              <a:rPr b="1" i="0" lang="fr-FR" sz="2400" u="none" cap="none" strike="noStrike">
                <a:solidFill>
                  <a:schemeClr val="dk1"/>
                </a:solidFill>
                <a:latin typeface="Arial"/>
                <a:ea typeface="Arial"/>
                <a:cs typeface="Arial"/>
                <a:sym typeface="Arial"/>
              </a:rPr>
              <a:t>2.7.3</a:t>
            </a:r>
            <a:endParaRPr b="1" i="0" sz="2400" u="none" cap="none" strike="noStrike">
              <a:solidFill>
                <a:schemeClr val="dk1"/>
              </a:solidFill>
              <a:latin typeface="Arial"/>
              <a:ea typeface="Arial"/>
              <a:cs typeface="Arial"/>
              <a:sym typeface="Arial"/>
            </a:endParaRPr>
          </a:p>
          <a:p>
            <a:pPr indent="-342900" lvl="0" marL="457200" marR="0" rtl="0" algn="l">
              <a:lnSpc>
                <a:spcPct val="150000"/>
              </a:lnSpc>
              <a:spcBef>
                <a:spcPts val="360"/>
              </a:spcBef>
              <a:spcAft>
                <a:spcPts val="0"/>
              </a:spcAft>
              <a:buClr>
                <a:schemeClr val="dk1"/>
              </a:buClr>
              <a:buSzPts val="1800"/>
              <a:buFont typeface="Noto Sans Symbols"/>
              <a:buChar char="❑"/>
            </a:pPr>
            <a:r>
              <a:rPr b="0" i="0" lang="fr-FR" sz="2400" u="none" cap="none" strike="noStrike">
                <a:solidFill>
                  <a:schemeClr val="dk1"/>
                </a:solidFill>
                <a:latin typeface="Arial"/>
                <a:ea typeface="Arial"/>
                <a:cs typeface="Arial"/>
                <a:sym typeface="Arial"/>
              </a:rPr>
              <a:t>Intégré dans différents Frameworks:</a:t>
            </a:r>
            <a:endParaRPr b="0" i="0" sz="2400" u="none" cap="none" strike="noStrike">
              <a:solidFill>
                <a:srgbClr val="000000"/>
              </a:solidFill>
              <a:latin typeface="Arial"/>
              <a:ea typeface="Arial"/>
              <a:cs typeface="Arial"/>
              <a:sym typeface="Arial"/>
            </a:endParaRPr>
          </a:p>
          <a:p>
            <a:pPr indent="-342900" lvl="2" marL="1371600" marR="0" rtl="0" algn="l">
              <a:lnSpc>
                <a:spcPct val="100000"/>
              </a:lnSpc>
              <a:spcBef>
                <a:spcPts val="0"/>
              </a:spcBef>
              <a:spcAft>
                <a:spcPts val="0"/>
              </a:spcAft>
              <a:buClr>
                <a:schemeClr val="dk1"/>
              </a:buClr>
              <a:buSzPts val="1800"/>
              <a:buFont typeface="Noto Sans Symbols"/>
              <a:buChar char="■"/>
            </a:pPr>
            <a:r>
              <a:rPr b="1" i="0" lang="fr-FR" sz="2400" u="none" cap="none" strike="noStrike">
                <a:solidFill>
                  <a:srgbClr val="000000"/>
                </a:solidFill>
                <a:latin typeface="Arial"/>
                <a:ea typeface="Arial"/>
                <a:cs typeface="Arial"/>
                <a:sym typeface="Arial"/>
              </a:rPr>
              <a:t>Symfony</a:t>
            </a:r>
            <a:r>
              <a:rPr b="0" i="0" lang="fr-FR"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342900" lvl="2" marL="1371600" marR="0" rtl="0" algn="l">
              <a:lnSpc>
                <a:spcPct val="100000"/>
              </a:lnSpc>
              <a:spcBef>
                <a:spcPts val="0"/>
              </a:spcBef>
              <a:spcAft>
                <a:spcPts val="0"/>
              </a:spcAft>
              <a:buClr>
                <a:schemeClr val="dk1"/>
              </a:buClr>
              <a:buSzPts val="1800"/>
              <a:buFont typeface="Noto Sans Symbols"/>
              <a:buChar char="■"/>
            </a:pPr>
            <a:r>
              <a:rPr b="0" i="0" lang="fr-FR" sz="2400" u="none" cap="none" strike="noStrike">
                <a:solidFill>
                  <a:schemeClr val="dk1"/>
                </a:solidFill>
                <a:latin typeface="Arial"/>
                <a:ea typeface="Arial"/>
                <a:cs typeface="Arial"/>
                <a:sym typeface="Arial"/>
              </a:rPr>
              <a:t> Zend Framework</a:t>
            </a:r>
            <a:endParaRPr b="0" i="0" sz="2400" u="none" cap="none" strike="noStrike">
              <a:solidFill>
                <a:schemeClr val="dk1"/>
              </a:solidFill>
              <a:latin typeface="Arial"/>
              <a:ea typeface="Arial"/>
              <a:cs typeface="Arial"/>
              <a:sym typeface="Arial"/>
            </a:endParaRPr>
          </a:p>
          <a:p>
            <a:pPr indent="-342900" lvl="2" marL="1371600" marR="0" rtl="0" algn="l">
              <a:lnSpc>
                <a:spcPct val="100000"/>
              </a:lnSpc>
              <a:spcBef>
                <a:spcPts val="0"/>
              </a:spcBef>
              <a:spcAft>
                <a:spcPts val="0"/>
              </a:spcAft>
              <a:buClr>
                <a:schemeClr val="dk1"/>
              </a:buClr>
              <a:buSzPts val="1800"/>
              <a:buFont typeface="Noto Sans Symbols"/>
              <a:buChar char="■"/>
            </a:pPr>
            <a:r>
              <a:rPr b="0" i="0" lang="fr-FR" sz="2400" u="none" cap="none" strike="noStrike">
                <a:solidFill>
                  <a:schemeClr val="dk1"/>
                </a:solidFill>
                <a:latin typeface="Arial"/>
                <a:ea typeface="Arial"/>
                <a:cs typeface="Arial"/>
                <a:sym typeface="Arial"/>
              </a:rPr>
              <a:t>CodeIgniter</a:t>
            </a:r>
            <a:endParaRPr b="0" i="0" sz="2400" u="none" cap="none" strike="noStrike">
              <a:solidFill>
                <a:schemeClr val="dk1"/>
              </a:solidFill>
              <a:latin typeface="Arial"/>
              <a:ea typeface="Arial"/>
              <a:cs typeface="Arial"/>
              <a:sym typeface="Arial"/>
            </a:endParaRPr>
          </a:p>
          <a:p>
            <a:pPr indent="-228600" lvl="0" marL="457200" marR="0" rtl="0" algn="l">
              <a:lnSpc>
                <a:spcPct val="150000"/>
              </a:lnSpc>
              <a:spcBef>
                <a:spcPts val="360"/>
              </a:spcBef>
              <a:spcAft>
                <a:spcPts val="0"/>
              </a:spcAft>
              <a:buClr>
                <a:schemeClr val="dk1"/>
              </a:buClr>
              <a:buSzPts val="1800"/>
              <a:buFont typeface="Noto Sans Symbols"/>
              <a:buNone/>
            </a:pPr>
            <a:r>
              <a:t/>
            </a:r>
            <a:endParaRPr b="0" i="0" sz="3200" u="none" cap="none" strike="noStrike">
              <a:solidFill>
                <a:schemeClr val="dk1"/>
              </a:solidFill>
              <a:latin typeface="Calibri"/>
              <a:ea typeface="Calibri"/>
              <a:cs typeface="Calibri"/>
              <a:sym typeface="Calibri"/>
            </a:endParaRPr>
          </a:p>
          <a:p>
            <a:pPr indent="-228600" lvl="7" marL="457200" marR="0" rtl="0" algn="l">
              <a:lnSpc>
                <a:spcPct val="100000"/>
              </a:lnSpc>
              <a:spcBef>
                <a:spcPts val="360"/>
              </a:spcBef>
              <a:spcAft>
                <a:spcPts val="0"/>
              </a:spcAft>
              <a:buClr>
                <a:schemeClr val="dk1"/>
              </a:buClr>
              <a:buSzPts val="1800"/>
              <a:buFont typeface="Noto Sans Symbols"/>
              <a:buNone/>
            </a:pPr>
            <a:r>
              <a:t/>
            </a:r>
            <a:endParaRPr b="0" i="0" sz="3200" u="none" cap="none" strike="noStrike">
              <a:solidFill>
                <a:schemeClr val="dk1"/>
              </a:solidFill>
              <a:latin typeface="Calibri"/>
              <a:ea typeface="Calibri"/>
              <a:cs typeface="Calibri"/>
              <a:sym typeface="Calibri"/>
            </a:endParaRPr>
          </a:p>
          <a:p>
            <a:pPr indent="-342900" lvl="7" marL="457200" marR="0" rtl="0" algn="l">
              <a:lnSpc>
                <a:spcPct val="100000"/>
              </a:lnSpc>
              <a:spcBef>
                <a:spcPts val="360"/>
              </a:spcBef>
              <a:spcAft>
                <a:spcPts val="0"/>
              </a:spcAft>
              <a:buClr>
                <a:srgbClr val="000000"/>
              </a:buClr>
              <a:buSzPts val="3200"/>
              <a:buFont typeface="Arial"/>
              <a:buNone/>
            </a:pPr>
            <a:r>
              <a:rPr b="0" i="0" lang="fr-FR"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p:txBody>
      </p:sp>
      <p:sp>
        <p:nvSpPr>
          <p:cNvPr id="170" name="Google Shape;17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171" name="Google Shape;171;p7"/>
          <p:cNvPicPr preferRelativeResize="0"/>
          <p:nvPr/>
        </p:nvPicPr>
        <p:blipFill>
          <a:blip r:embed="rId5">
            <a:alphaModFix/>
          </a:blip>
          <a:stretch>
            <a:fillRect/>
          </a:stretch>
        </p:blipFill>
        <p:spPr>
          <a:xfrm>
            <a:off x="228275" y="6224838"/>
            <a:ext cx="1085850" cy="39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77" name="Google Shape;177;p8"/>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78" name="Google Shape;178;p8"/>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179" name="Google Shape;179;p8"/>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80" name="Google Shape;180;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sz="4400">
                <a:solidFill>
                  <a:schemeClr val="dk1"/>
                </a:solidFill>
                <a:latin typeface="Calibri"/>
                <a:ea typeface="Calibri"/>
                <a:cs typeface="Calibri"/>
                <a:sym typeface="Calibri"/>
              </a:rPr>
              <a:t>Doctrine - Caractéristiques</a:t>
            </a:r>
            <a:endParaRPr b="1" sz="4400">
              <a:solidFill>
                <a:schemeClr val="dk1"/>
              </a:solidFill>
              <a:latin typeface="Calibri"/>
              <a:ea typeface="Calibri"/>
              <a:cs typeface="Calibri"/>
              <a:sym typeface="Calibri"/>
            </a:endParaRPr>
          </a:p>
        </p:txBody>
      </p:sp>
      <p:sp>
        <p:nvSpPr>
          <p:cNvPr id="181" name="Google Shape;181;p8"/>
          <p:cNvSpPr txBox="1"/>
          <p:nvPr/>
        </p:nvSpPr>
        <p:spPr>
          <a:xfrm>
            <a:off x="609600" y="1752600"/>
            <a:ext cx="8229600" cy="4526100"/>
          </a:xfrm>
          <a:prstGeom prst="rect">
            <a:avLst/>
          </a:prstGeom>
          <a:noFill/>
          <a:ln>
            <a:noFill/>
          </a:ln>
        </p:spPr>
        <p:txBody>
          <a:bodyPr anchorCtr="0" anchor="t" bIns="45700" lIns="91425" spcFirstLastPara="1" rIns="91425" wrap="square" tIns="45700">
            <a:noAutofit/>
          </a:bodyPr>
          <a:lstStyle/>
          <a:p>
            <a:pPr indent="0" lvl="0" marL="114300" marR="0" rtl="0" algn="l">
              <a:lnSpc>
                <a:spcPct val="100000"/>
              </a:lnSpc>
              <a:spcBef>
                <a:spcPts val="360"/>
              </a:spcBef>
              <a:spcAft>
                <a:spcPts val="0"/>
              </a:spcAft>
              <a:buClr>
                <a:srgbClr val="000000"/>
              </a:buClr>
              <a:buSzPts val="2400"/>
              <a:buFont typeface="Arial"/>
              <a:buNone/>
            </a:pPr>
            <a:r>
              <a:rPr b="0" i="0" lang="fr-FR" sz="2400" u="none" cap="none" strike="noStrike">
                <a:solidFill>
                  <a:srgbClr val="000000"/>
                </a:solidFill>
                <a:latin typeface="Arial"/>
                <a:ea typeface="Arial"/>
                <a:cs typeface="Arial"/>
                <a:sym typeface="Arial"/>
              </a:rPr>
              <a:t>Une classe qui correspond à chaque table</a:t>
            </a:r>
            <a:endParaRPr b="0" i="0" sz="2400" u="none" cap="none" strike="noStrike">
              <a:solidFill>
                <a:srgbClr val="000000"/>
              </a:solidFill>
              <a:latin typeface="Arial"/>
              <a:ea typeface="Arial"/>
              <a:cs typeface="Arial"/>
              <a:sym typeface="Arial"/>
            </a:endParaRPr>
          </a:p>
          <a:p>
            <a:pPr indent="0" lvl="0" marL="114300" marR="0" rtl="0" algn="l">
              <a:lnSpc>
                <a:spcPct val="100000"/>
              </a:lnSpc>
              <a:spcBef>
                <a:spcPts val="360"/>
              </a:spcBef>
              <a:spcAft>
                <a:spcPts val="0"/>
              </a:spcAft>
              <a:buClr>
                <a:srgbClr val="000000"/>
              </a:buClr>
              <a:buSzPts val="2400"/>
              <a:buFont typeface="Arial"/>
              <a:buNone/>
            </a:pPr>
            <a:r>
              <a:rPr b="0" i="0" lang="fr-FR" sz="2400" u="none" cap="none" strike="noStrike">
                <a:solidFill>
                  <a:srgbClr val="000000"/>
                </a:solidFill>
                <a:latin typeface="Arial"/>
                <a:ea typeface="Arial"/>
                <a:cs typeface="Arial"/>
                <a:sym typeface="Arial"/>
              </a:rPr>
              <a:t>Une classe = une « </a:t>
            </a:r>
            <a:r>
              <a:rPr b="1" i="0" lang="fr-FR" sz="2400" u="none" cap="none" strike="noStrike">
                <a:solidFill>
                  <a:srgbClr val="C00000"/>
                </a:solidFill>
                <a:latin typeface="Arial"/>
                <a:ea typeface="Arial"/>
                <a:cs typeface="Arial"/>
                <a:sym typeface="Arial"/>
              </a:rPr>
              <a:t>Entité</a:t>
            </a:r>
            <a:r>
              <a:rPr b="0" i="0" lang="fr-FR"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a:p>
            <a:pPr indent="-228600" lvl="0" marL="457200" marR="0" rtl="0" algn="l">
              <a:lnSpc>
                <a:spcPct val="150000"/>
              </a:lnSpc>
              <a:spcBef>
                <a:spcPts val="360"/>
              </a:spcBef>
              <a:spcAft>
                <a:spcPts val="0"/>
              </a:spcAft>
              <a:buClr>
                <a:schemeClr val="dk1"/>
              </a:buClr>
              <a:buSzPts val="1800"/>
              <a:buFont typeface="Noto Sans Symbols"/>
              <a:buNone/>
            </a:pPr>
            <a:r>
              <a:t/>
            </a:r>
            <a:endParaRPr b="0" i="0" sz="3200" u="none" cap="none" strike="noStrike">
              <a:solidFill>
                <a:srgbClr val="000000"/>
              </a:solidFill>
              <a:latin typeface="Calibri"/>
              <a:ea typeface="Calibri"/>
              <a:cs typeface="Calibri"/>
              <a:sym typeface="Calibri"/>
            </a:endParaRPr>
          </a:p>
          <a:p>
            <a:pPr indent="-228600" lvl="0" marL="457200" marR="0" rtl="0" algn="l">
              <a:lnSpc>
                <a:spcPct val="150000"/>
              </a:lnSpc>
              <a:spcBef>
                <a:spcPts val="360"/>
              </a:spcBef>
              <a:spcAft>
                <a:spcPts val="0"/>
              </a:spcAft>
              <a:buClr>
                <a:schemeClr val="dk1"/>
              </a:buClr>
              <a:buSzPts val="1800"/>
              <a:buFont typeface="Noto Sans Symbols"/>
              <a:buNone/>
            </a:pPr>
            <a:r>
              <a:t/>
            </a:r>
            <a:endParaRPr b="0" i="0" sz="3200" u="none" cap="none" strike="noStrike">
              <a:solidFill>
                <a:schemeClr val="dk1"/>
              </a:solidFill>
              <a:latin typeface="Calibri"/>
              <a:ea typeface="Calibri"/>
              <a:cs typeface="Calibri"/>
              <a:sym typeface="Calibri"/>
            </a:endParaRPr>
          </a:p>
          <a:p>
            <a:pPr indent="-228600" lvl="0" marL="457200" marR="0" rtl="0" algn="l">
              <a:lnSpc>
                <a:spcPct val="150000"/>
              </a:lnSpc>
              <a:spcBef>
                <a:spcPts val="360"/>
              </a:spcBef>
              <a:spcAft>
                <a:spcPts val="0"/>
              </a:spcAft>
              <a:buClr>
                <a:schemeClr val="dk1"/>
              </a:buClr>
              <a:buSzPts val="1800"/>
              <a:buFont typeface="Noto Sans Symbols"/>
              <a:buNone/>
            </a:pPr>
            <a:r>
              <a:t/>
            </a:r>
            <a:endParaRPr b="0" i="0" sz="3200" u="none" cap="none" strike="noStrike">
              <a:solidFill>
                <a:schemeClr val="dk1"/>
              </a:solidFill>
              <a:latin typeface="Calibri"/>
              <a:ea typeface="Calibri"/>
              <a:cs typeface="Calibri"/>
              <a:sym typeface="Calibri"/>
            </a:endParaRPr>
          </a:p>
          <a:p>
            <a:pPr indent="-228600" lvl="0" marL="457200" marR="0" rtl="0" algn="l">
              <a:lnSpc>
                <a:spcPct val="150000"/>
              </a:lnSpc>
              <a:spcBef>
                <a:spcPts val="360"/>
              </a:spcBef>
              <a:spcAft>
                <a:spcPts val="0"/>
              </a:spcAft>
              <a:buClr>
                <a:schemeClr val="dk1"/>
              </a:buClr>
              <a:buSzPts val="1800"/>
              <a:buFont typeface="Noto Sans Symbols"/>
              <a:buNone/>
            </a:pPr>
            <a:r>
              <a:t/>
            </a:r>
            <a:endParaRPr b="0" i="0" sz="3200" u="none" cap="none" strike="noStrike">
              <a:solidFill>
                <a:schemeClr val="dk1"/>
              </a:solidFill>
              <a:latin typeface="Calibri"/>
              <a:ea typeface="Calibri"/>
              <a:cs typeface="Calibri"/>
              <a:sym typeface="Calibri"/>
            </a:endParaRPr>
          </a:p>
          <a:p>
            <a:pPr indent="-228600" lvl="7" marL="457200" marR="0" rtl="0" algn="l">
              <a:lnSpc>
                <a:spcPct val="100000"/>
              </a:lnSpc>
              <a:spcBef>
                <a:spcPts val="360"/>
              </a:spcBef>
              <a:spcAft>
                <a:spcPts val="0"/>
              </a:spcAft>
              <a:buClr>
                <a:schemeClr val="dk1"/>
              </a:buClr>
              <a:buSzPts val="1800"/>
              <a:buFont typeface="Noto Sans Symbols"/>
              <a:buNone/>
            </a:pPr>
            <a:r>
              <a:t/>
            </a:r>
            <a:endParaRPr b="0" i="0" sz="3200" u="none" cap="none" strike="noStrike">
              <a:solidFill>
                <a:schemeClr val="dk1"/>
              </a:solidFill>
              <a:latin typeface="Calibri"/>
              <a:ea typeface="Calibri"/>
              <a:cs typeface="Calibri"/>
              <a:sym typeface="Calibri"/>
            </a:endParaRPr>
          </a:p>
          <a:p>
            <a:pPr indent="-342900" lvl="7" marL="457200" marR="0" rtl="0" algn="l">
              <a:lnSpc>
                <a:spcPct val="100000"/>
              </a:lnSpc>
              <a:spcBef>
                <a:spcPts val="360"/>
              </a:spcBef>
              <a:spcAft>
                <a:spcPts val="0"/>
              </a:spcAft>
              <a:buClr>
                <a:srgbClr val="000000"/>
              </a:buClr>
              <a:buSzPts val="3200"/>
              <a:buFont typeface="Arial"/>
              <a:buNone/>
            </a:pPr>
            <a:r>
              <a:rPr b="0" i="0" lang="fr-FR"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a:p>
            <a:pPr indent="-228600" lvl="0" marL="457200" marR="0" rtl="0" algn="l">
              <a:lnSpc>
                <a:spcPct val="100000"/>
              </a:lnSpc>
              <a:spcBef>
                <a:spcPts val="36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p:txBody>
      </p:sp>
      <p:pic>
        <p:nvPicPr>
          <p:cNvPr id="182" name="Google Shape;182;p8"/>
          <p:cNvPicPr preferRelativeResize="0"/>
          <p:nvPr/>
        </p:nvPicPr>
        <p:blipFill rotWithShape="1">
          <a:blip r:embed="rId5">
            <a:alphaModFix/>
          </a:blip>
          <a:srcRect b="0" l="0" r="0" t="0"/>
          <a:stretch/>
        </p:blipFill>
        <p:spPr>
          <a:xfrm>
            <a:off x="1178346" y="3211650"/>
            <a:ext cx="2428875" cy="3067050"/>
          </a:xfrm>
          <a:prstGeom prst="rect">
            <a:avLst/>
          </a:prstGeom>
          <a:noFill/>
          <a:ln>
            <a:noFill/>
          </a:ln>
          <a:effectLst>
            <a:outerShdw blurRad="292100" rotWithShape="0" algn="tl" dir="2700000" dist="139700">
              <a:srgbClr val="333333">
                <a:alpha val="62745"/>
              </a:srgbClr>
            </a:outerShdw>
          </a:effectLst>
        </p:spPr>
      </p:pic>
      <p:pic>
        <p:nvPicPr>
          <p:cNvPr id="183" name="Google Shape;183;p8"/>
          <p:cNvPicPr preferRelativeResize="0"/>
          <p:nvPr/>
        </p:nvPicPr>
        <p:blipFill rotWithShape="1">
          <a:blip r:embed="rId6">
            <a:alphaModFix/>
          </a:blip>
          <a:srcRect b="0" l="0" r="0" t="0"/>
          <a:stretch/>
        </p:blipFill>
        <p:spPr>
          <a:xfrm>
            <a:off x="6585384" y="3950595"/>
            <a:ext cx="1828648" cy="1374191"/>
          </a:xfrm>
          <a:prstGeom prst="rect">
            <a:avLst/>
          </a:prstGeom>
          <a:noFill/>
          <a:ln>
            <a:noFill/>
          </a:ln>
        </p:spPr>
      </p:pic>
      <p:pic>
        <p:nvPicPr>
          <p:cNvPr id="184" name="Google Shape;184;p8"/>
          <p:cNvPicPr preferRelativeResize="0"/>
          <p:nvPr/>
        </p:nvPicPr>
        <p:blipFill rotWithShape="1">
          <a:blip r:embed="rId7">
            <a:alphaModFix/>
          </a:blip>
          <a:srcRect b="0" l="0" r="0" t="0"/>
          <a:stretch/>
        </p:blipFill>
        <p:spPr>
          <a:xfrm>
            <a:off x="3934322" y="3528219"/>
            <a:ext cx="1979981" cy="2218944"/>
          </a:xfrm>
          <a:prstGeom prst="rect">
            <a:avLst/>
          </a:prstGeom>
          <a:noFill/>
          <a:ln>
            <a:noFill/>
          </a:ln>
        </p:spPr>
      </p:pic>
      <p:sp>
        <p:nvSpPr>
          <p:cNvPr id="185" name="Google Shape;185;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186" name="Google Shape;186;p8"/>
          <p:cNvPicPr preferRelativeResize="0"/>
          <p:nvPr/>
        </p:nvPicPr>
        <p:blipFill>
          <a:blip r:embed="rId8">
            <a:alphaModFix/>
          </a:blip>
          <a:stretch>
            <a:fillRect/>
          </a:stretch>
        </p:blipFill>
        <p:spPr>
          <a:xfrm>
            <a:off x="294350" y="6613663"/>
            <a:ext cx="1085850" cy="39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92" name="Google Shape;192;p9"/>
          <p:cNvSpPr txBox="1"/>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193" name="Google Shape;193;p9"/>
          <p:cNvPicPr preferRelativeResize="0"/>
          <p:nvPr/>
        </p:nvPicPr>
        <p:blipFill rotWithShape="1">
          <a:blip r:embed="rId3">
            <a:alphaModFix/>
          </a:blip>
          <a:srcRect b="0" l="0" r="0" t="0"/>
          <a:stretch/>
        </p:blipFill>
        <p:spPr>
          <a:xfrm>
            <a:off x="-160337" y="0"/>
            <a:ext cx="9328150" cy="7056439"/>
          </a:xfrm>
          <a:prstGeom prst="rect">
            <a:avLst/>
          </a:prstGeom>
          <a:noFill/>
          <a:ln>
            <a:noFill/>
          </a:ln>
        </p:spPr>
      </p:pic>
      <p:pic>
        <p:nvPicPr>
          <p:cNvPr descr="D:\esprit 2014\ESPRIT 2014\charte essprit 2014\render\support final\triangle.png" id="194" name="Google Shape;194;p9"/>
          <p:cNvPicPr preferRelativeResize="0"/>
          <p:nvPr/>
        </p:nvPicPr>
        <p:blipFill rotWithShape="1">
          <a:blip r:embed="rId4">
            <a:alphaModFix/>
          </a:blip>
          <a:srcRect b="0" l="0" r="0" t="0"/>
          <a:stretch/>
        </p:blipFill>
        <p:spPr>
          <a:xfrm>
            <a:off x="7143750" y="0"/>
            <a:ext cx="2000249" cy="1376362"/>
          </a:xfrm>
          <a:prstGeom prst="rect">
            <a:avLst/>
          </a:prstGeom>
          <a:noFill/>
          <a:ln>
            <a:noFill/>
          </a:ln>
        </p:spPr>
      </p:pic>
      <p:sp>
        <p:nvSpPr>
          <p:cNvPr id="195" name="Google Shape;195;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fr-FR" sz="4400">
                <a:solidFill>
                  <a:schemeClr val="dk1"/>
                </a:solidFill>
                <a:latin typeface="Calibri"/>
                <a:ea typeface="Calibri"/>
                <a:cs typeface="Calibri"/>
                <a:sym typeface="Calibri"/>
              </a:rPr>
              <a:t>Doctrine – Architecture Technique</a:t>
            </a:r>
            <a:endParaRPr b="1" sz="4400">
              <a:solidFill>
                <a:schemeClr val="dk1"/>
              </a:solidFill>
              <a:latin typeface="Calibri"/>
              <a:ea typeface="Calibri"/>
              <a:cs typeface="Calibri"/>
              <a:sym typeface="Calibri"/>
            </a:endParaRPr>
          </a:p>
        </p:txBody>
      </p:sp>
      <p:pic>
        <p:nvPicPr>
          <p:cNvPr descr="http://developpement-informatique.com/upload/c83cdf676436176f5d6a900019284ff94d2c67e9.jpeg" id="196" name="Google Shape;196;p9"/>
          <p:cNvPicPr preferRelativeResize="0"/>
          <p:nvPr/>
        </p:nvPicPr>
        <p:blipFill rotWithShape="1">
          <a:blip r:embed="rId5">
            <a:alphaModFix/>
          </a:blip>
          <a:srcRect b="0" l="0" r="0" t="0"/>
          <a:stretch/>
        </p:blipFill>
        <p:spPr>
          <a:xfrm>
            <a:off x="2167255" y="1363662"/>
            <a:ext cx="4305300" cy="4791076"/>
          </a:xfrm>
          <a:prstGeom prst="rect">
            <a:avLst/>
          </a:prstGeom>
          <a:noFill/>
          <a:ln cap="flat" cmpd="sng" w="9525">
            <a:solidFill>
              <a:schemeClr val="dk1"/>
            </a:solidFill>
            <a:prstDash val="solid"/>
            <a:round/>
            <a:headEnd len="sm" w="sm" type="none"/>
            <a:tailEnd len="sm" w="sm" type="none"/>
          </a:ln>
        </p:spPr>
      </p:pic>
      <p:sp>
        <p:nvSpPr>
          <p:cNvPr id="197" name="Google Shape;197;p9"/>
          <p:cNvSpPr txBox="1"/>
          <p:nvPr/>
        </p:nvSpPr>
        <p:spPr>
          <a:xfrm>
            <a:off x="2057400" y="6446520"/>
            <a:ext cx="52425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Arial"/>
                <a:ea typeface="Arial"/>
                <a:cs typeface="Arial"/>
                <a:sym typeface="Arial"/>
              </a:rPr>
              <a:t>Architecture Technique de Doctrine</a:t>
            </a:r>
            <a:endParaRPr b="1" i="0" sz="1800" u="none" cap="none" strike="noStrike">
              <a:solidFill>
                <a:srgbClr val="000000"/>
              </a:solidFill>
              <a:latin typeface="Arial"/>
              <a:ea typeface="Arial"/>
              <a:cs typeface="Arial"/>
              <a:sym typeface="Arial"/>
            </a:endParaRPr>
          </a:p>
        </p:txBody>
      </p:sp>
      <p:sp>
        <p:nvSpPr>
          <p:cNvPr id="198" name="Google Shape;198;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199" name="Google Shape;199;p9"/>
          <p:cNvPicPr preferRelativeResize="0"/>
          <p:nvPr/>
        </p:nvPicPr>
        <p:blipFill>
          <a:blip r:embed="rId6">
            <a:alphaModFix/>
          </a:blip>
          <a:stretch>
            <a:fillRect/>
          </a:stretch>
        </p:blipFill>
        <p:spPr>
          <a:xfrm>
            <a:off x="162150" y="6435900"/>
            <a:ext cx="1085850" cy="39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