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hlWy4k9mBKQHIVa/QlOwmmoEf9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0F4906-DA16-415A-9260-68DD85D271D3}">
  <a:tblStyle styleId="{880F4906-DA16-415A-9260-68DD85D271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DAE3160-2EB1-4557-8353-FDBE0D1C9DF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 client envoi une requête HTTP.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Chaque requête va exécuter le Front Controller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Le front Controller lance Symfony et lui passe les informations de la requête afin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qu’elle soit traité.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4. Symfony utilise les routes et les contrôleurs afin de créer une réponse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 Symfony retourne une réponse à l’utilisateur.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 client envoi une requête HTTP.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 Chaque requête va exécuter le Front Controller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 Le front Controller lance Symfony et lui passe les informations de la requête afin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qu’elle soit traité.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4. Symfony utilise les routes et les contrôleurs afin de créer une réponse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 Symfony retourne une réponse à l’utilisateur.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7" name="Google Shape;65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0" name="Google Shape;70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5" name="Google Shape;7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4350" y="6356350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5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6.png"/><Relationship Id="rId7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3.png"/><Relationship Id="rId7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hyperlink" Target="https://getcomposer.org/download/" TargetMode="External"/><Relationship Id="rId7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28.png"/><Relationship Id="rId8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0.png"/><Relationship Id="rId7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.jpg"/><Relationship Id="rId7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7.png"/><Relationship Id="rId7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1.png"/><Relationship Id="rId7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32.png"/><Relationship Id="rId6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9.png"/><Relationship Id="rId6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20" Type="http://schemas.openxmlformats.org/officeDocument/2006/relationships/image" Target="../media/image4.png"/><Relationship Id="rId11" Type="http://schemas.openxmlformats.org/officeDocument/2006/relationships/hyperlink" Target="http://symfony.com/" TargetMode="External"/><Relationship Id="rId10" Type="http://schemas.openxmlformats.org/officeDocument/2006/relationships/hyperlink" Target="http://blog.nicolashachet.com/technologies/php/pourquoi-utiliser-un-framework-php/" TargetMode="External"/><Relationship Id="rId13" Type="http://schemas.openxmlformats.org/officeDocument/2006/relationships/hyperlink" Target="https://github.com/symfony/symfony-standard" TargetMode="External"/><Relationship Id="rId12" Type="http://schemas.openxmlformats.org/officeDocument/2006/relationships/hyperlink" Target="http://symfony.com/doc/current/quick_tour/the_architectur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hyperlink" Target="http://blog.nicolashachet.com/technologies/php/pourquoi-utiliser-un-framework-php/" TargetMode="External"/><Relationship Id="rId15" Type="http://schemas.openxmlformats.org/officeDocument/2006/relationships/hyperlink" Target="http://fabien.potencier.org/symfony4-best-practices.html" TargetMode="External"/><Relationship Id="rId14" Type="http://schemas.openxmlformats.org/officeDocument/2006/relationships/hyperlink" Target="http://fabien.potencier.org/symfony4-directory-structure.html" TargetMode="External"/><Relationship Id="rId17" Type="http://schemas.openxmlformats.org/officeDocument/2006/relationships/hyperlink" Target="https://symfony.com/doc/current/introduction/http_fundamentals.html" TargetMode="External"/><Relationship Id="rId16" Type="http://schemas.openxmlformats.org/officeDocument/2006/relationships/hyperlink" Target="http://fabien.potencier.org/symfony4-compose-applications.html" TargetMode="External"/><Relationship Id="rId5" Type="http://schemas.openxmlformats.org/officeDocument/2006/relationships/image" Target="../media/image7.png"/><Relationship Id="rId19" Type="http://schemas.openxmlformats.org/officeDocument/2006/relationships/hyperlink" Target="http://www.javavillage.in/view-topic.php?tag=difference-between-mvc1-mvc2" TargetMode="External"/><Relationship Id="rId6" Type="http://schemas.openxmlformats.org/officeDocument/2006/relationships/hyperlink" Target="http://www.finalclap.com/faq/422-php-comparatif-framework" TargetMode="External"/><Relationship Id="rId18" Type="http://schemas.openxmlformats.org/officeDocument/2006/relationships/hyperlink" Target="http://www.lafermeduweb.net/tutorial/symfony-mvc-les-modeles-p34.html" TargetMode="External"/><Relationship Id="rId7" Type="http://schemas.openxmlformats.org/officeDocument/2006/relationships/hyperlink" Target="http://blog.nicolashachet.com/technologies/php/quel-framework-php-pour-2014/" TargetMode="External"/><Relationship Id="rId8" Type="http://schemas.openxmlformats.org/officeDocument/2006/relationships/hyperlink" Target="https://www.codeur.com/blog/developpement-web-meilleurs-frameworks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5.jp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525" y="0"/>
            <a:ext cx="9280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-136525" y="3124200"/>
            <a:ext cx="9280525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i="0" lang="en-US" sz="4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143000" y="1885950"/>
            <a:ext cx="6781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au Framework Symfony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esprit 2014\ESPRIT 2014\charte essprit 2014\render\support final\triangle.png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350" y="0"/>
            <a:ext cx="3978275" cy="23447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143000" y="5105400"/>
            <a:ext cx="6781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AU: 2021/2022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3" y="5638800"/>
            <a:ext cx="88963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36525" y="133350"/>
            <a:ext cx="3457424" cy="12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24" name="Google Shape;22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utiliser un Framewok?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200025" y="157162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Portabilité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L’abstraction de la base de données et du cache permet à 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votre application d’être utilisée sur de nombreuses configurations de serveurs différents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Temps de développement plus court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Puisque vous n’êtes pas obligé de réécrire le code sur la gestion des utilisateurs, et même de l’authentification, de l’accès à la base de données et aux formulaires, 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temps de développement ce réduit considérablement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Sécurité des applications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Les fonctions de sécurité comme l’authentification et les autorisations sont gérées par le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37" name="Google Shape;23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utiliser un Framewok?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271462" y="15001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Soutenue par la communauté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Les 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ont des forums, des listes de diffusion et des canaux 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IRC (Internet Realy Chat)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pour les soutenir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Plugins et modules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 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bon nombre de membres de la communauté développent des plugins et des modules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que vous pouvez télécharger et utiliser dans votre application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Règles de codage stricts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La plupart des 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vous forcent à suivre des principes de codage, notamment le modèle MVC 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50" name="Google Shape;25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/>
        </p:nvSpPr>
        <p:spPr>
          <a:xfrm>
            <a:off x="404812" y="1416050"/>
            <a:ext cx="8072437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Taille des projets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les petits projets peuvent être développer avec un framework ultralight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une documentation complète est un réel plus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certaines frameworks sont trop gourmands. Même le moindre « Hello World » peut nécessiter l’appel à plus de 100 fichiers différents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Communauté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un forum actif sera synonymes de personne prête à vous aider en cas de problème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Évolutivité 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 quand date la dernière mise à jour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0" y="44450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Critères de comparaison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4865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63" name="Google Shape;26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13"/>
          <p:cNvGraphicFramePr/>
          <p:nvPr/>
        </p:nvGraphicFramePr>
        <p:xfrm>
          <a:off x="302275" y="153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{880F4906-DA16-415A-9260-68DD85D271D3}</a:tableStyleId>
              </a:tblPr>
              <a:tblGrid>
                <a:gridCol w="2227775"/>
                <a:gridCol w="6399625"/>
              </a:tblGrid>
              <a:tr h="149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Adapté au développement d’applications rapides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 principales caractéristiques :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 de configuration nécessaire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Licence MIT 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Entièrement Orienté Objet (OO)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77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 simple à utiliser, performant et d’une vitesse d’exécution remarquable.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 principales caractéristiques  :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Simplicité de prise en main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Nombreuses librairies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Complètement orienté objet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205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Laravel est le framework PHP qui est principalement connu pour son temps de développement réduit avec une approche de codage simple.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 principales caractéristiques  :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Bonne documentation 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Services postaux intégrés 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Mise sur le marché plus rapide 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pic>
        <p:nvPicPr>
          <p:cNvPr descr="C:\Users\Rym\Desktop\ESPRIT\Symphony\Cours\CakePHP.png" id="265" name="Google Shape;26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40000">
            <a:off x="723900" y="1589087"/>
            <a:ext cx="1362075" cy="1363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ym\Desktop\ESPRIT\Symphony\Cours\CodeIgniter.png" id="266" name="Google Shape;26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0412" y="3133725"/>
            <a:ext cx="12954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3"/>
          <p:cNvSpPr txBox="1"/>
          <p:nvPr/>
        </p:nvSpPr>
        <p:spPr>
          <a:xfrm>
            <a:off x="220662" y="958850"/>
            <a:ext cx="64516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Comparaison des Frameworks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0" y="44450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pourquoi Symfony et pas un autre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5650" y="5013325"/>
            <a:ext cx="1300162" cy="123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525" y="65627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80" name="Google Shape;28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14"/>
          <p:cNvGraphicFramePr/>
          <p:nvPr/>
        </p:nvGraphicFramePr>
        <p:xfrm>
          <a:off x="142875" y="1751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{880F4906-DA16-415A-9260-68DD85D271D3}</a:tableStyleId>
              </a:tblPr>
              <a:tblGrid>
                <a:gridCol w="2674925"/>
                <a:gridCol w="6111875"/>
              </a:tblGrid>
              <a:tr h="238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Considéré comme une grosse bibliothèque de fonctionnalités plutôt qu'un framework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n'est pas très simple à comprendre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 principales caractéristiques :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Conception totalement orientée objet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Puissant, extensible et modulaire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Fortement adapté à l’environnement professionnel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Alliés et contributeurs hors normes : Microsoft, Google…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73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est spécialement dédié à la conception d’applications moyennes à très lourdes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 principales caractéristiques :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Licence 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Extensible et modulaire</a:t>
                      </a:r>
                      <a:endParaRPr sz="1400" u="none" cap="none" strike="noStrike"/>
                    </a:p>
                    <a:p>
                      <a:pPr indent="-1143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▪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Supporte </a:t>
                      </a: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Ajax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descr="C:\Users\Rym\Desktop\ESPRIT\Symphony\Cours\ZEND.png" id="282" name="Google Shape;28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2937" y="2036762"/>
            <a:ext cx="1655762" cy="1674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ym\Desktop\ESPRIT\Symphony\Cours\Symfony.png" id="283" name="Google Shape;28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7187" y="4697412"/>
            <a:ext cx="2225675" cy="5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/>
        </p:nvSpPr>
        <p:spPr>
          <a:xfrm>
            <a:off x="428625" y="1106487"/>
            <a:ext cx="64516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Comparaison des Frameworks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0" y="44450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pourquoi Symfony et pas un autre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295" name="Google Shape;2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571500" y="5878512"/>
            <a:ext cx="8072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Comparatif des statistiques Google sur les recherches mondiales ayant pour mot clé le nom d’un framework 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428625" y="1146175"/>
            <a:ext cx="7786687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Comparaison des Frameworks (International)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0" y="44450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pourquoi Symfony et pas un autre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925" y="1695450"/>
            <a:ext cx="8788400" cy="31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4724400"/>
            <a:ext cx="8797925" cy="9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310" name="Google Shape;3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 txBox="1"/>
          <p:nvPr/>
        </p:nvSpPr>
        <p:spPr>
          <a:xfrm>
            <a:off x="571500" y="5878512"/>
            <a:ext cx="8072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Comparatif des statistiques Google sur les recherches mondiales ayant pour mot clé le nom d’un framework 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428625" y="1146175"/>
            <a:ext cx="64516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Comparaison des Frameworks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0" y="44450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pourquoi Symfony et pas un autre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1752600"/>
            <a:ext cx="8797925" cy="293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4150" y="4687887"/>
            <a:ext cx="8797925" cy="9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26" name="Google Shape;32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7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meilleur des Framework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 txBox="1"/>
          <p:nvPr>
            <p:ph idx="1" type="body"/>
          </p:nvPr>
        </p:nvSpPr>
        <p:spPr>
          <a:xfrm>
            <a:off x="1714500" y="2500312"/>
            <a:ext cx="5715000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 est le meilleur des framework? 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1500187" y="5143500"/>
            <a:ext cx="6429375" cy="98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🡺 </a:t>
            </a: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mauvaise question</a:t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40" name="Google Shape;3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8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bonne question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>
            <p:ph idx="1" type="body"/>
          </p:nvPr>
        </p:nvSpPr>
        <p:spPr>
          <a:xfrm>
            <a:off x="628650" y="5783262"/>
            <a:ext cx="7742237" cy="107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 est le framework le mieux adapté à mon besoin ? </a:t>
            </a:r>
            <a:endParaRPr/>
          </a:p>
        </p:txBody>
      </p:sp>
      <p:pic>
        <p:nvPicPr>
          <p:cNvPr descr="http://signos.fr/images/image/MindMapping/Formations/MM3_Analyse_Besoin.png" id="343" name="Google Shape;34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550" y="1328737"/>
            <a:ext cx="7056437" cy="43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353" name="Google Shape;3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9"/>
          <p:cNvSpPr txBox="1"/>
          <p:nvPr/>
        </p:nvSpPr>
        <p:spPr>
          <a:xfrm>
            <a:off x="184150" y="3004344"/>
            <a:ext cx="82296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Une grande réputation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>
            <p:ph idx="1" type="body"/>
          </p:nvPr>
        </p:nvSpPr>
        <p:spPr>
          <a:xfrm>
            <a:off x="-121518" y="3727733"/>
            <a:ext cx="9250511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Lancé en 2005, Symfony est aujourd'hui un framework stable connu et reconnu à </a:t>
            </a:r>
            <a:r>
              <a:rPr lang="en-US" sz="1800"/>
              <a:t>l’international.</a:t>
            </a:r>
            <a:endParaRPr sz="1800"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Symfony dispose aussi une communauté active de développeurs, intégrateurs, utilisateurs et d'autres contributeurs qui participent à l'enrichissement continu de l'outil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19"/>
          <p:cNvSpPr txBox="1"/>
          <p:nvPr/>
        </p:nvSpPr>
        <p:spPr>
          <a:xfrm>
            <a:off x="254000" y="1816100"/>
            <a:ext cx="52863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L’entreprise : SensioLabs.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Sensio est une agence web créée il y a 12 ans. Et plus particulièrement Fabien Potencier et toute son équipe.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6787550" y="2667437"/>
            <a:ext cx="2286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Fabien Potencier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3138" y="45248"/>
            <a:ext cx="90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 : Présentation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02311" y="1126974"/>
            <a:ext cx="1604550" cy="16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074" y="1378744"/>
            <a:ext cx="5356225" cy="15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9"/>
          <p:cNvSpPr txBox="1"/>
          <p:nvPr/>
        </p:nvSpPr>
        <p:spPr>
          <a:xfrm>
            <a:off x="164089" y="808800"/>
            <a:ext cx="6468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est derrière tout ça ?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164089" y="5364179"/>
            <a:ext cx="88200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nombreux sites et applications de toutes tailles et de tous les types !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C'est par exemple le cas de Yahoo! , Dailymotion, Drupal8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209401" y="4925732"/>
            <a:ext cx="6451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 utilise Symfony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2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107" name="Google Shape;10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50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533400" y="914400"/>
            <a:ext cx="8229600" cy="53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et CMS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 4 : Introduction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 4 : Prise en main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L’architecture MVC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Mise en place de l’environnement</a:t>
            </a:r>
            <a:endParaRPr sz="2000">
              <a:solidFill>
                <a:srgbClr val="000000"/>
              </a:solidFill>
            </a:endParaRPr>
          </a:p>
          <a:p>
            <a:pPr indent="-2984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Déroulement d’une application Symfony4</a:t>
            </a:r>
            <a:endParaRPr sz="2000">
              <a:solidFill>
                <a:srgbClr val="000000"/>
              </a:solidFill>
            </a:endParaRPr>
          </a:p>
          <a:p>
            <a:pPr indent="-222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en-US" sz="2000">
                <a:solidFill>
                  <a:srgbClr val="000000"/>
                </a:solidFill>
              </a:rPr>
              <a:t>Créer un Controleur </a:t>
            </a:r>
            <a:endParaRPr sz="2000">
              <a:solidFill>
                <a:srgbClr val="000000"/>
              </a:solidFill>
            </a:endParaRPr>
          </a:p>
          <a:p>
            <a:pPr indent="-222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</a:rPr>
              <a:t>Créer une route</a:t>
            </a:r>
            <a:endParaRPr>
              <a:solidFill>
                <a:srgbClr val="000000"/>
              </a:solidFill>
            </a:endParaRPr>
          </a:p>
          <a:p>
            <a:pPr indent="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57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9450" y="-82107"/>
            <a:ext cx="9282900" cy="702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0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74" name="Google Shape;37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0"/>
          <p:cNvSpPr txBox="1"/>
          <p:nvPr/>
        </p:nvSpPr>
        <p:spPr>
          <a:xfrm>
            <a:off x="37737" y="-6054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version 1.x à la version 2.x à la version 3.x à la version 4.x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-228025" y="-443925"/>
            <a:ext cx="900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Symfony : Présentation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p20"/>
          <p:cNvGraphicFramePr/>
          <p:nvPr/>
        </p:nvGraphicFramePr>
        <p:xfrm>
          <a:off x="6" y="750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{880F4906-DA16-415A-9260-68DD85D271D3}</a:tableStyleId>
              </a:tblPr>
              <a:tblGrid>
                <a:gridCol w="1459425"/>
                <a:gridCol w="1581075"/>
                <a:gridCol w="1885100"/>
                <a:gridCol w="1339575"/>
                <a:gridCol w="3622525"/>
              </a:tblGrid>
              <a:tr h="7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Version Symfony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Version de php utilisée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Utilisation d’un système de Template TWIG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Utilisation des bundles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Avantages 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51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Symfony 1.x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≥ 5.2.4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-ayant connu un succès notable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35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Symfony 2.x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≥ 5.3.3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Oui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-Grâce à la nouvelle gestion des namespaces, Symfony2 a gagné de la rapidité.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-Nouveautés dans le fichier security.yml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-Utilisation des annotations.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Symfony 3.x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≥ 5.5.9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-Plus standard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-Plus découplé et plus que jamais réutilisable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5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Symfony 4.x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≥ 7.4.9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Oui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-Version minimaliste et plus légère de Symfony 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🡺 Libre d’installer des packages supplémentaires.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-Plus besoin de configurer ses bundles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-Déploiement rapide et simple.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-Installation via composer (Composer va faire le nécessaire pour créer un dossier du projet et télécharger les dépendances associées)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-Génération de migration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-Symfony Flex devient obligatoire sur un projet Symfony 4.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78" name="Google Shape;3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87" name="Google Shape;38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1"/>
          <p:cNvSpPr txBox="1"/>
          <p:nvPr/>
        </p:nvSpPr>
        <p:spPr>
          <a:xfrm>
            <a:off x="1928812" y="260350"/>
            <a:ext cx="4953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L’architecture MVC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024" y="1936730"/>
            <a:ext cx="8571428" cy="40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/>
          <p:nvPr/>
        </p:nvSpPr>
        <p:spPr>
          <a:xfrm>
            <a:off x="228599" y="1010525"/>
            <a:ext cx="86868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 est un framework basé sur le modèle MVC (Model View Controller).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1"/>
          <p:cNvCxnSpPr/>
          <p:nvPr/>
        </p:nvCxnSpPr>
        <p:spPr>
          <a:xfrm rot="10800000">
            <a:off x="6881812" y="3268911"/>
            <a:ext cx="0" cy="525167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392" name="Google Shape;392;p21"/>
          <p:cNvCxnSpPr/>
          <p:nvPr/>
        </p:nvCxnSpPr>
        <p:spPr>
          <a:xfrm rot="10800000">
            <a:off x="5431809" y="3268911"/>
            <a:ext cx="1450003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id="393" name="Google Shape;39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401" name="Google Shape;4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2"/>
          <p:cNvSpPr txBox="1"/>
          <p:nvPr/>
        </p:nvSpPr>
        <p:spPr>
          <a:xfrm>
            <a:off x="1928812" y="260350"/>
            <a:ext cx="495300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L’architecture MVC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220797" y="1745043"/>
            <a:ext cx="836903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contrôleur : Permet de traiter la requête de l’utilisateur et de générer une réponse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modèle : Permet de gérer les données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vue : Permet d'afficher les données qu'elle a récupérées auprès du modèle.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 txBox="1"/>
          <p:nvPr>
            <p:ph idx="1" type="body"/>
          </p:nvPr>
        </p:nvSpPr>
        <p:spPr>
          <a:xfrm>
            <a:off x="-286966" y="4021265"/>
            <a:ext cx="9430966" cy="128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🡺 </a:t>
            </a:r>
            <a:r>
              <a:rPr lang="en-US" sz="2400">
                <a:solidFill>
                  <a:srgbClr val="000000"/>
                </a:solidFill>
              </a:rPr>
              <a:t>le modèle MVC va nous aider à séparer les requêtes de la base de données (Modèle), de la logique relative au traitement des demandes (Contrôleur), et à l’affichage (Vue).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100584" y="4096512"/>
            <a:ext cx="8915400" cy="1143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714" y="-198439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3"/>
          <p:cNvSpPr txBox="1"/>
          <p:nvPr/>
        </p:nvSpPr>
        <p:spPr>
          <a:xfrm>
            <a:off x="-1483487" y="1832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82808" y="7014135"/>
            <a:ext cx="4135142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16" name="Google Shape;41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3"/>
          <p:cNvSpPr txBox="1"/>
          <p:nvPr/>
        </p:nvSpPr>
        <p:spPr>
          <a:xfrm>
            <a:off x="734170" y="4759744"/>
            <a:ext cx="3789192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184150" y="2188963"/>
            <a:ext cx="8619381" cy="3016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Composer est un outil de gestion de dépendances PHP.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Permet de déclarer les librairies dont notre projet dépend et s’occuper de les gérer (installation/mis à jour) pour nous.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Permet de gérer toutes les dépendances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Lien d’installation: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https://getcomposer.org/download/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3"/>
          <p:cNvSpPr txBox="1"/>
          <p:nvPr>
            <p:ph idx="1" type="body"/>
          </p:nvPr>
        </p:nvSpPr>
        <p:spPr>
          <a:xfrm>
            <a:off x="-140500" y="-25"/>
            <a:ext cx="9144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b="1" lang="en-US" sz="4400"/>
              <a:t>Composer</a:t>
            </a:r>
            <a:endParaRPr b="1" sz="4400"/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27" name="Google Shape;42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4"/>
          <p:cNvSpPr txBox="1"/>
          <p:nvPr/>
        </p:nvSpPr>
        <p:spPr>
          <a:xfrm>
            <a:off x="-1483487" y="1832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31" name="Google Shape;43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4"/>
          <p:cNvSpPr txBox="1"/>
          <p:nvPr>
            <p:ph idx="1" type="body"/>
          </p:nvPr>
        </p:nvSpPr>
        <p:spPr>
          <a:xfrm>
            <a:off x="0" y="1773225"/>
            <a:ext cx="914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Atelier 2.1: 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4400"/>
              <a:buNone/>
            </a:pPr>
            <a:r>
              <a:rPr b="1" lang="en-US" sz="4400"/>
              <a:t>Mise en place de l'environnement de Symfony 4 et création du premier projet</a:t>
            </a:r>
            <a:endParaRPr b="1" sz="4400"/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40" name="Google Shape;4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44" name="Google Shape;44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5"/>
          <p:cNvSpPr txBox="1"/>
          <p:nvPr/>
        </p:nvSpPr>
        <p:spPr>
          <a:xfrm>
            <a:off x="73817" y="0"/>
            <a:ext cx="871537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L’architecture d’un projet Symfony4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6" name="Google Shape;446;p25"/>
          <p:cNvGraphicFramePr/>
          <p:nvPr/>
        </p:nvGraphicFramePr>
        <p:xfrm>
          <a:off x="2478883" y="846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{880F4906-DA16-415A-9260-68DD85D271D3}</a:tableStyleId>
              </a:tblPr>
              <a:tblGrid>
                <a:gridCol w="1200150"/>
                <a:gridCol w="5476875"/>
              </a:tblGrid>
              <a:tr h="36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</a:t>
                      </a:r>
                      <a:endParaRPr sz="1400" u="none" cap="none" strike="noStrike"/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Contient les fichiers executables (exemple bin/console)</a:t>
                      </a:r>
                      <a:endParaRPr sz="1400" u="none" cap="none" strike="noStrike"/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config</a:t>
                      </a:r>
                      <a:endParaRPr sz="1400" u="none" cap="none" strike="noStrike"/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 dossier va contenir la configuration de notre application Symfony. C’est ici que nous allons configurer les routes, les services, …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 </a:t>
                      </a:r>
                      <a:endParaRPr sz="1400" u="none" cap="none" strike="noStrike"/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Ceci est le dossier d’entré de notre application, mais aussi le dossier public, nous allons y mettre tout les fichiers accessibles au public. Il contient notamment le contrôleur frontal de Symfony.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 fichiers contenant toute la logique de notre projet</a:t>
                      </a:r>
                      <a:endParaRPr sz="1400" u="none" cap="none" strike="noStrike"/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templates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Toutes les pages qui vont être affichées à l'écran vont être ici.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endParaRPr sz="1400" u="none" cap="none" strike="noStrike"/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Contient les tests automatiques (exemple Unit tests)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vendor</a:t>
                      </a:r>
                      <a:endParaRPr sz="1400" u="none" cap="none" strike="noStrike"/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dossier contenant les dépendances nécessaire au fonctionnement de notre projet.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.env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Fichier contenant la configuration de l'environnement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d'exécution de notre code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21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47" name="Google Shape;44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72789" y="1817518"/>
            <a:ext cx="2474012" cy="346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6525" y="6257900"/>
            <a:ext cx="1190625" cy="4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55" name="Google Shape;4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59" name="Google Shape;45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6"/>
          <p:cNvSpPr txBox="1"/>
          <p:nvPr/>
        </p:nvSpPr>
        <p:spPr>
          <a:xfrm>
            <a:off x="95080" y="143530"/>
            <a:ext cx="891097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 de fonctionnement d’une application Symfony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-96033" y="1288764"/>
            <a:ext cx="9008428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 suit un schéma simple et identique pour toutes les requêtes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4503" y="2103190"/>
            <a:ext cx="8532130" cy="393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6525" y="6257900"/>
            <a:ext cx="1268125" cy="4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70" name="Google Shape;4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695" y="6529406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74" name="Google Shape;47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7"/>
          <p:cNvSpPr/>
          <p:nvPr/>
        </p:nvSpPr>
        <p:spPr>
          <a:xfrm>
            <a:off x="-30940" y="1844597"/>
            <a:ext cx="903699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visiteur demande une URL qui est la page « /student 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Cette URL est traitée par le « Contrôleur frontal » qui va charger le « Kernel » et la lui transmet.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« Kernel » appel le « routeur » afin de lui indiquer quel « contrôleur » exécuter pour l'URL « /student ».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« Routeur » cherche le « contrôleur » correspondant et envoie au « Kernel » qu'il faut exécuter le « ControllerStudent »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« Kernel » appel le « ContrôleurStudent »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 « Contrôleur » demande au « Modèle » la liste des étudiants, puis la donne à la « Vue » pour qu'elle construise la page HTML.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contrôleur transmet la page HTML au visiteur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 txBox="1"/>
          <p:nvPr/>
        </p:nvSpPr>
        <p:spPr>
          <a:xfrm>
            <a:off x="95080" y="143530"/>
            <a:ext cx="891097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 applicatif d’une requête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-30940" y="901710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Soit un visiteur qui veut accéder à la page « /student » pour afficher la liste des étudiants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075" y="6539775"/>
            <a:ext cx="1212625" cy="4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714" y="-198439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8"/>
          <p:cNvSpPr txBox="1"/>
          <p:nvPr/>
        </p:nvSpPr>
        <p:spPr>
          <a:xfrm>
            <a:off x="-1483487" y="1832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82808" y="7014135"/>
            <a:ext cx="4135142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88" name="Google Shape;48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8"/>
          <p:cNvSpPr txBox="1"/>
          <p:nvPr/>
        </p:nvSpPr>
        <p:spPr>
          <a:xfrm>
            <a:off x="734170" y="4759744"/>
            <a:ext cx="3789192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577005" y="1692274"/>
            <a:ext cx="7380221" cy="3877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C’est le point d’entrée unique de l’application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🡺 C'est le fichier par lequel passent toutes vos pages.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contrôleur frontal se situe dans le répertoire «public », on l’appelle aussi « index.php »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contrôleur frontal s'occupe de l'envoi de la demande (requête) en appelant le noyau (kernel) de Symfony pour avoir finalement la réponse.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8"/>
          <p:cNvSpPr/>
          <p:nvPr/>
        </p:nvSpPr>
        <p:spPr>
          <a:xfrm>
            <a:off x="2114551" y="136742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Contrôleur frontal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714" y="-198439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82808" y="7014135"/>
            <a:ext cx="4135142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01" name="Google Shape;50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9"/>
          <p:cNvSpPr txBox="1"/>
          <p:nvPr/>
        </p:nvSpPr>
        <p:spPr>
          <a:xfrm>
            <a:off x="734170" y="4759744"/>
            <a:ext cx="3789192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"/>
          <p:cNvSpPr/>
          <p:nvPr/>
        </p:nvSpPr>
        <p:spPr>
          <a:xfrm>
            <a:off x="2850379" y="2714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Contrôleur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9"/>
          <p:cNvSpPr/>
          <p:nvPr/>
        </p:nvSpPr>
        <p:spPr>
          <a:xfrm>
            <a:off x="301056" y="1010165"/>
            <a:ext cx="827873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contrôleur est un élément indispensable de l’architecture MVC.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reçoit une requête et il interagit avec les différents composants d’une application Symfony pour renvoyer une réponse (un objet Response Symfony).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827" y="3500172"/>
            <a:ext cx="4813068" cy="3212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2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50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du cours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57200" y="1783047"/>
            <a:ext cx="8229600" cy="3342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/>
              <a:t>A la validation de ce chapitre  l’étudiant sera capable de 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800"/>
              <a:t>Introduire les fondements théoriques du framework Symfony 4.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2800"/>
              <a:t>Démarrer un projet avec Symfony 4</a:t>
            </a:r>
            <a:endParaRPr/>
          </a:p>
          <a:p>
            <a:pPr indent="0" lvl="0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714" y="-198439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82808" y="7014135"/>
            <a:ext cx="4135142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15" name="Google Shape;51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0"/>
          <p:cNvSpPr txBox="1"/>
          <p:nvPr/>
        </p:nvSpPr>
        <p:spPr>
          <a:xfrm>
            <a:off x="734170" y="4759744"/>
            <a:ext cx="3789192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0"/>
          <p:cNvSpPr/>
          <p:nvPr/>
        </p:nvSpPr>
        <p:spPr>
          <a:xfrm>
            <a:off x="379378" y="1582485"/>
            <a:ext cx="838524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« Request » correspond aux données de la requête utilisateur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« Response » correspond à la  réponse retournée par le contrôleur.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réponse peut être 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5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 page HTML (Twig).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5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document XML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5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tableau JSON sérialisé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5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2850379" y="2714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Contrôleur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714" y="-198439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82808" y="7014135"/>
            <a:ext cx="4135142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28" name="Google Shape;52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1"/>
          <p:cNvSpPr txBox="1"/>
          <p:nvPr/>
        </p:nvSpPr>
        <p:spPr>
          <a:xfrm>
            <a:off x="734170" y="4759744"/>
            <a:ext cx="3789192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379378" y="657160"/>
            <a:ext cx="838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contrôleur est une classe PHP qui hérite de la classe AbstractController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Fonctions de base de la classe AbstractController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2850379" y="2714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Contrôleur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2" name="Google Shape;532;p31"/>
          <p:cNvGraphicFramePr/>
          <p:nvPr/>
        </p:nvGraphicFramePr>
        <p:xfrm>
          <a:off x="281786" y="2130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{4DAE3160-2EB1-4557-8353-FDBE0D1C9DFF}</a:tableStyleId>
              </a:tblPr>
              <a:tblGrid>
                <a:gridCol w="2233375"/>
                <a:gridCol w="3656775"/>
                <a:gridCol w="2690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Méthode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Fonctionnalité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Valeur de retour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generateUrl()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Génère une URL à partir de la route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String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forward(String Action,array ()$parameters)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Forward la requête vers un autre contrôleur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Response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Redirect(string $url, int $statut 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Redirige vers une url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RedirectResponse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RedirectToRoute(string $route, array $parameters)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Redirige vers une route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Rsponse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Render(string $view,array $parameters)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Affiche une vue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Response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Get (string $id 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Retourne un service à travers son id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objet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createNotFoundException(String $message)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Retourne une NotFoundException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NotFoundException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33" name="Google Shape;53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25" y="6431675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714" y="-198439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2"/>
          <p:cNvSpPr txBox="1"/>
          <p:nvPr/>
        </p:nvSpPr>
        <p:spPr>
          <a:xfrm>
            <a:off x="-1483487" y="1832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82808" y="7014135"/>
            <a:ext cx="4135142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43" name="Google Shape;54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2"/>
          <p:cNvSpPr txBox="1"/>
          <p:nvPr/>
        </p:nvSpPr>
        <p:spPr>
          <a:xfrm>
            <a:off x="734170" y="4759744"/>
            <a:ext cx="3789192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2"/>
          <p:cNvSpPr/>
          <p:nvPr/>
        </p:nvSpPr>
        <p:spPr>
          <a:xfrm>
            <a:off x="3173986" y="183275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Routage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2"/>
          <p:cNvSpPr/>
          <p:nvPr/>
        </p:nvSpPr>
        <p:spPr>
          <a:xfrm>
            <a:off x="538230" y="1962745"/>
            <a:ext cx="8067539" cy="2154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route permet de faire correspondre une URL et une action d’un contrôleur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L’objectif du routeur est de chercher la route qui correspond à l'URL appelée, et de retourner les paramètres de cette route.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7" name="Google Shape;54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3" name="Google Shape;5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0714" y="-198439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3"/>
          <p:cNvSpPr txBox="1"/>
          <p:nvPr/>
        </p:nvSpPr>
        <p:spPr>
          <a:xfrm>
            <a:off x="-1483487" y="1832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782808" y="7014135"/>
            <a:ext cx="4135142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57" name="Google Shape;55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33"/>
          <p:cNvSpPr txBox="1"/>
          <p:nvPr/>
        </p:nvSpPr>
        <p:spPr>
          <a:xfrm>
            <a:off x="734170" y="4759744"/>
            <a:ext cx="3789192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3"/>
          <p:cNvSpPr/>
          <p:nvPr/>
        </p:nvSpPr>
        <p:spPr>
          <a:xfrm>
            <a:off x="3173986" y="183275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Routage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0" name="Google Shape;56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4266" y="1642110"/>
            <a:ext cx="6718190" cy="4489767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3"/>
          <p:cNvSpPr/>
          <p:nvPr/>
        </p:nvSpPr>
        <p:spPr>
          <a:xfrm>
            <a:off x="283091" y="1013480"/>
            <a:ext cx="60596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Principe de fonctionnement du routage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2" name="Google Shape;56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111150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71" name="Google Shape;57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4"/>
          <p:cNvSpPr txBox="1"/>
          <p:nvPr>
            <p:ph idx="1" type="body"/>
          </p:nvPr>
        </p:nvSpPr>
        <p:spPr>
          <a:xfrm>
            <a:off x="-140500" y="-198425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</a:t>
            </a:r>
            <a:endParaRPr sz="4400"/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4"/>
          <p:cNvSpPr txBox="1"/>
          <p:nvPr/>
        </p:nvSpPr>
        <p:spPr>
          <a:xfrm>
            <a:off x="-826300" y="-199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 Flex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4"/>
          <p:cNvSpPr txBox="1"/>
          <p:nvPr/>
        </p:nvSpPr>
        <p:spPr>
          <a:xfrm>
            <a:off x="162300" y="1438978"/>
            <a:ext cx="8819400" cy="4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 Flex est un plugin Composer.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permet d'exécuter des tâches sur certaines commandes Composer (require, update et remove).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permet d’automatiser l’installation et la suppression des dépendances en fournissant une configuration par défaut 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🡺sans avoir à aller lire le fichier pour trouver quelle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configuration écrire ou autre tâche à effectuer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4"/>
          <p:cNvSpPr txBox="1"/>
          <p:nvPr/>
        </p:nvSpPr>
        <p:spPr>
          <a:xfrm>
            <a:off x="7772400" y="57927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4"/>
          <p:cNvSpPr/>
          <p:nvPr/>
        </p:nvSpPr>
        <p:spPr>
          <a:xfrm>
            <a:off x="235326" y="3411314"/>
            <a:ext cx="7537074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7" name="Google Shape;57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111150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586" name="Google Shape;58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5"/>
          <p:cNvSpPr txBox="1"/>
          <p:nvPr>
            <p:ph idx="1" type="body"/>
          </p:nvPr>
        </p:nvSpPr>
        <p:spPr>
          <a:xfrm>
            <a:off x="-140500" y="-198425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</a:t>
            </a:r>
            <a:endParaRPr sz="4400"/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5"/>
          <p:cNvSpPr txBox="1"/>
          <p:nvPr/>
        </p:nvSpPr>
        <p:spPr>
          <a:xfrm>
            <a:off x="-92075" y="-2923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 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7772400" y="57927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235326" y="3411314"/>
            <a:ext cx="7537074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5"/>
          <p:cNvSpPr/>
          <p:nvPr/>
        </p:nvSpPr>
        <p:spPr>
          <a:xfrm>
            <a:off x="235326" y="898222"/>
            <a:ext cx="8601862" cy="552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Exemple: Nous souhaitons installer une API 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faut lancer donc la commande «composer require api»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l’application envoie une requête au serveur Symfony Flex avant d’installer le paquetage avec Composer.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« Symfony Flex » va se charger lui-même: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D’enregistrer le bundle dans le « Kernel »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fournir une configuration par défaut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charger les routes nécessaires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🡺 La commande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«composer require api»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suffi pour mettre en place une API REST fonctionnelle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5"/>
          <p:cNvSpPr/>
          <p:nvPr/>
        </p:nvSpPr>
        <p:spPr>
          <a:xfrm>
            <a:off x="499181" y="5450271"/>
            <a:ext cx="8074152" cy="95224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601" name="Google Shape;60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36"/>
          <p:cNvSpPr txBox="1"/>
          <p:nvPr>
            <p:ph idx="1" type="body"/>
          </p:nvPr>
        </p:nvSpPr>
        <p:spPr>
          <a:xfrm>
            <a:off x="-140500" y="-198425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</a:t>
            </a:r>
            <a:endParaRPr sz="4400"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6"/>
          <p:cNvSpPr txBox="1"/>
          <p:nvPr/>
        </p:nvSpPr>
        <p:spPr>
          <a:xfrm>
            <a:off x="-92075" y="-2923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 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6"/>
          <p:cNvSpPr txBox="1"/>
          <p:nvPr/>
        </p:nvSpPr>
        <p:spPr>
          <a:xfrm>
            <a:off x="7772400" y="57927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235326" y="3411314"/>
            <a:ext cx="7537074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6"/>
          <p:cNvSpPr/>
          <p:nvPr/>
        </p:nvSpPr>
        <p:spPr>
          <a:xfrm>
            <a:off x="-92075" y="1932027"/>
            <a:ext cx="8778875" cy="280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Flex laisse une trace des recettes qu'il a installées dans un fichier appelé « 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symfony.lock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».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Ces recettes contiennent des instructions pour indiquer à Flex ce qu’il doit faire pour chaque paquet.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Une recette définit plusieurs informations à savoir les alias.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3" name="Google Shape;6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614" name="Google Shape;61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616" name="Google Shape;61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7"/>
          <p:cNvSpPr txBox="1"/>
          <p:nvPr>
            <p:ph idx="1" type="body"/>
          </p:nvPr>
        </p:nvSpPr>
        <p:spPr>
          <a:xfrm>
            <a:off x="-140500" y="-198425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</a:t>
            </a:r>
            <a:endParaRPr sz="4400"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7"/>
          <p:cNvSpPr txBox="1"/>
          <p:nvPr/>
        </p:nvSpPr>
        <p:spPr>
          <a:xfrm>
            <a:off x="-92075" y="-2923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 Flex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7"/>
          <p:cNvSpPr txBox="1"/>
          <p:nvPr/>
        </p:nvSpPr>
        <p:spPr>
          <a:xfrm>
            <a:off x="7772400" y="57927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235326" y="3411314"/>
            <a:ext cx="7537074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7"/>
          <p:cNvSpPr/>
          <p:nvPr/>
        </p:nvSpPr>
        <p:spPr>
          <a:xfrm>
            <a:off x="42062" y="609859"/>
            <a:ext cx="90099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« alias » permettent à Flex d’installer des paquetages en utilisant des nom courts et facile à retenir.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on revient à l’exemple précédent: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composer require api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paquetage «api» n’existe pas pour composer. Dans ce cas, Flex intervient pour détecter si le nom du paquetage correspondre à un allias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🡺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oui, le composer installe le paquetage correspondant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d’allias: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etc…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7"/>
          <p:cNvSpPr/>
          <p:nvPr/>
        </p:nvSpPr>
        <p:spPr>
          <a:xfrm>
            <a:off x="293840" y="3655916"/>
            <a:ext cx="8539264" cy="43640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213417" cy="4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9" name="Google Shape;6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748" y="2081967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32" name="Google Shape;63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8"/>
          <p:cNvSpPr txBox="1"/>
          <p:nvPr>
            <p:ph idx="1" type="body"/>
          </p:nvPr>
        </p:nvSpPr>
        <p:spPr>
          <a:xfrm>
            <a:off x="-140500" y="-198425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</a:t>
            </a:r>
            <a:endParaRPr sz="4400"/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8"/>
          <p:cNvSpPr txBox="1"/>
          <p:nvPr/>
        </p:nvSpPr>
        <p:spPr>
          <a:xfrm>
            <a:off x="-92075" y="-2923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 Flex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8"/>
          <p:cNvSpPr txBox="1"/>
          <p:nvPr/>
        </p:nvSpPr>
        <p:spPr>
          <a:xfrm>
            <a:off x="7772400" y="57927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235326" y="3411314"/>
            <a:ext cx="7537074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8"/>
          <p:cNvSpPr/>
          <p:nvPr/>
        </p:nvSpPr>
        <p:spPr>
          <a:xfrm>
            <a:off x="207974" y="1550601"/>
            <a:ext cx="8795526" cy="2859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Symfony Flex permet de: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Configurer automatiquement le paquetage dans le projet.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Supprimer toutes les configurations relatives au paquetage, quand vous le supprimez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8" name="Google Shape;63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4" name="Google Shape;6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748" y="2081967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47" name="Google Shape;64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9"/>
          <p:cNvSpPr txBox="1"/>
          <p:nvPr>
            <p:ph idx="1" type="body"/>
          </p:nvPr>
        </p:nvSpPr>
        <p:spPr>
          <a:xfrm>
            <a:off x="-140500" y="-198425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</a:t>
            </a:r>
            <a:endParaRPr sz="4400"/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9"/>
          <p:cNvSpPr txBox="1"/>
          <p:nvPr/>
        </p:nvSpPr>
        <p:spPr>
          <a:xfrm>
            <a:off x="-818793" y="-275471"/>
            <a:ext cx="9645312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MakerBundle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 txBox="1"/>
          <p:nvPr/>
        </p:nvSpPr>
        <p:spPr>
          <a:xfrm>
            <a:off x="7772400" y="57927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9"/>
          <p:cNvSpPr/>
          <p:nvPr/>
        </p:nvSpPr>
        <p:spPr>
          <a:xfrm>
            <a:off x="235326" y="3411314"/>
            <a:ext cx="7537074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9"/>
          <p:cNvSpPr/>
          <p:nvPr/>
        </p:nvSpPr>
        <p:spPr>
          <a:xfrm>
            <a:off x="159548" y="1050229"/>
            <a:ext cx="9249627" cy="3550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Permet de créer des commandes vides, des contrôleurs, des classes de formulaire, des tests etc…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 bundle est une alternative qui nécessite l’utilisation de Symfony 3.4 ou Symfony 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commande suivante permet de l’installer: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Composer require maker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9"/>
          <p:cNvSpPr/>
          <p:nvPr/>
        </p:nvSpPr>
        <p:spPr>
          <a:xfrm>
            <a:off x="0" y="901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-epi.grants.cancer.gov/wp-content/uploads/2012/03/EGRP-Blog-Logo_P4.jpg" id="133" name="Google Shape;13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052512"/>
            <a:ext cx="9144000" cy="592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1428750" y="1071549"/>
            <a:ext cx="6382500" cy="5284800"/>
          </a:xfrm>
          <a:prstGeom prst="wedgeEllipseCallout">
            <a:avLst>
              <a:gd fmla="val 6300" name="adj1"/>
              <a:gd fmla="val 2430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606550" y="2813050"/>
            <a:ext cx="5786437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Framework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150" y="657075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0" name="Google Shape;6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Google Shape;66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748" y="2081967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63" name="Google Shape;66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40"/>
          <p:cNvSpPr txBox="1"/>
          <p:nvPr>
            <p:ph idx="1" type="body"/>
          </p:nvPr>
        </p:nvSpPr>
        <p:spPr>
          <a:xfrm>
            <a:off x="-140500" y="-198425"/>
            <a:ext cx="91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</a:t>
            </a:r>
            <a:endParaRPr sz="4400"/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0"/>
          <p:cNvSpPr txBox="1"/>
          <p:nvPr/>
        </p:nvSpPr>
        <p:spPr>
          <a:xfrm>
            <a:off x="-818793" y="-275471"/>
            <a:ext cx="9645312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MakerBundle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0"/>
          <p:cNvSpPr txBox="1"/>
          <p:nvPr/>
        </p:nvSpPr>
        <p:spPr>
          <a:xfrm>
            <a:off x="7772400" y="579278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0"/>
          <p:cNvSpPr/>
          <p:nvPr/>
        </p:nvSpPr>
        <p:spPr>
          <a:xfrm>
            <a:off x="235326" y="3411314"/>
            <a:ext cx="7537074" cy="387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159549" y="1050229"/>
            <a:ext cx="9076526" cy="26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Quelques exemples de l’utilisation du makerBundle: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4572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make:contoller pour créer un nouveau contrôleur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make:entity pour créer une nouvelle entité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Etc…	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40"/>
          <p:cNvSpPr/>
          <p:nvPr/>
        </p:nvSpPr>
        <p:spPr>
          <a:xfrm>
            <a:off x="0" y="901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0" name="Google Shape;67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Google Shape;6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41"/>
          <p:cNvSpPr txBox="1"/>
          <p:nvPr/>
        </p:nvSpPr>
        <p:spPr>
          <a:xfrm>
            <a:off x="-1483487" y="1832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679" name="Google Shape;67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1"/>
          <p:cNvSpPr txBox="1"/>
          <p:nvPr>
            <p:ph idx="1" type="body"/>
          </p:nvPr>
        </p:nvSpPr>
        <p:spPr>
          <a:xfrm>
            <a:off x="245276" y="-25"/>
            <a:ext cx="9144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b="1" lang="en-US" sz="4400"/>
              <a:t>Créer un Contrôleur</a:t>
            </a:r>
            <a:endParaRPr b="1"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1"/>
          <p:cNvSpPr txBox="1"/>
          <p:nvPr/>
        </p:nvSpPr>
        <p:spPr>
          <a:xfrm>
            <a:off x="184150" y="1376362"/>
            <a:ext cx="8311089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Pour générer un contrôleur via la console, vous pouvez utiliser le makerBundle de Symfony disponible depuis sa version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bin/console make:controller NomController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075" y="-198437"/>
            <a:ext cx="9328150" cy="70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2"/>
          <p:cNvSpPr txBox="1"/>
          <p:nvPr/>
        </p:nvSpPr>
        <p:spPr>
          <a:xfrm>
            <a:off x="-1483487" y="1832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1" name="Google Shape;6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1756" y="2184032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692" name="Google Shape;69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42"/>
          <p:cNvSpPr txBox="1"/>
          <p:nvPr>
            <p:ph idx="1" type="body"/>
          </p:nvPr>
        </p:nvSpPr>
        <p:spPr>
          <a:xfrm>
            <a:off x="245276" y="-25"/>
            <a:ext cx="91440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b="1" lang="en-US" sz="4400"/>
              <a:t>Créer un Contrôleur</a:t>
            </a:r>
            <a:endParaRPr b="1" sz="4400"/>
          </a:p>
        </p:txBody>
      </p:sp>
      <p:sp>
        <p:nvSpPr>
          <p:cNvPr id="694" name="Google Shape;694;p42"/>
          <p:cNvSpPr/>
          <p:nvPr/>
        </p:nvSpPr>
        <p:spPr>
          <a:xfrm>
            <a:off x="283013" y="1405907"/>
            <a:ext cx="8577974" cy="86177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Nous demandons à Symfony de nous créer le contrôleur BlogController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Google Shape;695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3724" y="2404428"/>
            <a:ext cx="7438857" cy="2115087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2"/>
          <p:cNvSpPr/>
          <p:nvPr/>
        </p:nvSpPr>
        <p:spPr>
          <a:xfrm>
            <a:off x="415749" y="4679347"/>
            <a:ext cx="7247106" cy="12926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fichiers ont été créés: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BlogController.php dans src/Controller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index.html.twig dans templates/blog,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3" name="Google Shape;7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3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6" name="Google Shape;70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304803" y="9126167"/>
            <a:ext cx="5685441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707" name="Google Shape;70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43"/>
          <p:cNvSpPr txBox="1"/>
          <p:nvPr/>
        </p:nvSpPr>
        <p:spPr>
          <a:xfrm>
            <a:off x="5000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Route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3"/>
          <p:cNvSpPr txBox="1"/>
          <p:nvPr>
            <p:ph idx="1" type="body"/>
          </p:nvPr>
        </p:nvSpPr>
        <p:spPr>
          <a:xfrm>
            <a:off x="-23813" y="434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Il existe deux méthodes pour créer une route:</a:t>
            </a:r>
            <a:endParaRPr sz="2800"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43"/>
          <p:cNvCxnSpPr/>
          <p:nvPr/>
        </p:nvCxnSpPr>
        <p:spPr>
          <a:xfrm>
            <a:off x="1665623" y="4251900"/>
            <a:ext cx="0" cy="81756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1" name="Google Shape;711;p43"/>
          <p:cNvSpPr txBox="1"/>
          <p:nvPr/>
        </p:nvSpPr>
        <p:spPr>
          <a:xfrm>
            <a:off x="1046498" y="3909000"/>
            <a:ext cx="1568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3"/>
          <p:cNvSpPr txBox="1"/>
          <p:nvPr/>
        </p:nvSpPr>
        <p:spPr>
          <a:xfrm>
            <a:off x="2260935" y="3935987"/>
            <a:ext cx="1568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3"/>
          <p:cNvSpPr txBox="1"/>
          <p:nvPr/>
        </p:nvSpPr>
        <p:spPr>
          <a:xfrm>
            <a:off x="4048460" y="3804225"/>
            <a:ext cx="27114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 du contrôleur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(ici BlogController)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3"/>
          <p:cNvSpPr txBox="1"/>
          <p:nvPr/>
        </p:nvSpPr>
        <p:spPr>
          <a:xfrm>
            <a:off x="6207460" y="3829625"/>
            <a:ext cx="27114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 de la méthode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(ici Index)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3"/>
          <p:cNvSpPr txBox="1"/>
          <p:nvPr/>
        </p:nvSpPr>
        <p:spPr>
          <a:xfrm>
            <a:off x="77823" y="1524217"/>
            <a:ext cx="3937256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ère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méthode: YML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43"/>
          <p:cNvSpPr/>
          <p:nvPr/>
        </p:nvSpPr>
        <p:spPr>
          <a:xfrm>
            <a:off x="77823" y="2173157"/>
            <a:ext cx="8745164" cy="12926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Nous créons une route qui s’appelle index dont le chemin est «/» et qui a comme contrôleur la méthode «index» qui se trouve dans la classe « BlogController ».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" name="Google Shape;717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320" y="5120999"/>
            <a:ext cx="7401679" cy="1118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8" name="Google Shape;718;p43"/>
          <p:cNvCxnSpPr/>
          <p:nvPr/>
        </p:nvCxnSpPr>
        <p:spPr>
          <a:xfrm>
            <a:off x="2291098" y="4305875"/>
            <a:ext cx="0" cy="121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9" name="Google Shape;719;p43"/>
          <p:cNvCxnSpPr/>
          <p:nvPr/>
        </p:nvCxnSpPr>
        <p:spPr>
          <a:xfrm flipH="1">
            <a:off x="5388310" y="4450337"/>
            <a:ext cx="15875" cy="13430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0" name="Google Shape;720;p43"/>
          <p:cNvCxnSpPr/>
          <p:nvPr/>
        </p:nvCxnSpPr>
        <p:spPr>
          <a:xfrm flipH="1">
            <a:off x="7207585" y="4461450"/>
            <a:ext cx="15875" cy="13430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21" name="Google Shape;721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4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729" name="Google Shape;7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44"/>
          <p:cNvSpPr txBox="1"/>
          <p:nvPr/>
        </p:nvSpPr>
        <p:spPr>
          <a:xfrm>
            <a:off x="561097" y="1258887"/>
            <a:ext cx="49544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2ème méthode: Annotation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4"/>
          <p:cNvSpPr txBox="1"/>
          <p:nvPr/>
        </p:nvSpPr>
        <p:spPr>
          <a:xfrm>
            <a:off x="5000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Route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4"/>
          <p:cNvSpPr/>
          <p:nvPr/>
        </p:nvSpPr>
        <p:spPr>
          <a:xfrm>
            <a:off x="-160337" y="1846013"/>
            <a:ext cx="944555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 lieu de placer toutes les routes de l’application dans un seul fichier, il peut-être plus souple d’utiliser les annotations dans le même code du contrôleur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4"/>
          <p:cNvSpPr txBox="1"/>
          <p:nvPr/>
        </p:nvSpPr>
        <p:spPr>
          <a:xfrm>
            <a:off x="1885894" y="3284769"/>
            <a:ext cx="221085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Chemin de la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4"/>
          <p:cNvSpPr txBox="1"/>
          <p:nvPr/>
        </p:nvSpPr>
        <p:spPr>
          <a:xfrm>
            <a:off x="4109748" y="3293648"/>
            <a:ext cx="193989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 de la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4828" y="4117229"/>
            <a:ext cx="5958081" cy="25518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6" name="Google Shape;736;p44"/>
          <p:cNvCxnSpPr/>
          <p:nvPr/>
        </p:nvCxnSpPr>
        <p:spPr>
          <a:xfrm>
            <a:off x="3461997" y="3625781"/>
            <a:ext cx="0" cy="81756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7" name="Google Shape;737;p44"/>
          <p:cNvCxnSpPr/>
          <p:nvPr/>
        </p:nvCxnSpPr>
        <p:spPr>
          <a:xfrm>
            <a:off x="4875750" y="3625781"/>
            <a:ext cx="0" cy="81756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38" name="Google Shape;73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746" name="Google Shape;74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45"/>
          <p:cNvSpPr txBox="1"/>
          <p:nvPr/>
        </p:nvSpPr>
        <p:spPr>
          <a:xfrm>
            <a:off x="561097" y="1258887"/>
            <a:ext cx="79797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routage avec paramètres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5"/>
          <p:cNvSpPr txBox="1"/>
          <p:nvPr/>
        </p:nvSpPr>
        <p:spPr>
          <a:xfrm>
            <a:off x="500062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une Route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5"/>
          <p:cNvSpPr/>
          <p:nvPr/>
        </p:nvSpPr>
        <p:spPr>
          <a:xfrm>
            <a:off x="-160337" y="1846013"/>
            <a:ext cx="94455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utilisons une annotation avec un paramètre variable « id » comme ci-dessous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0" name="Google Shape;75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7150" y="2755968"/>
            <a:ext cx="5945504" cy="232904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45"/>
          <p:cNvSpPr/>
          <p:nvPr/>
        </p:nvSpPr>
        <p:spPr>
          <a:xfrm>
            <a:off x="-46798" y="5314215"/>
            <a:ext cx="97063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"{id}" est la variable qui permettra d'avoir une route dynamique.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méthode view() prend en paramètre la variable « id» pour l’afficher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4865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8" name="Google Shape;75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762" name="Google Shape;76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46"/>
          <p:cNvSpPr txBox="1"/>
          <p:nvPr>
            <p:ph idx="1" type="body"/>
          </p:nvPr>
        </p:nvSpPr>
        <p:spPr>
          <a:xfrm>
            <a:off x="0" y="1773225"/>
            <a:ext cx="8909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Atelier </a:t>
            </a:r>
            <a:r>
              <a:rPr b="1" lang="en-US" sz="4400"/>
              <a:t>2.2</a:t>
            </a: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i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1800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d’un</a:t>
            </a:r>
            <a:r>
              <a:rPr b="1" lang="en-US" sz="4400"/>
              <a:t> </a:t>
            </a: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contrôleur + routing</a:t>
            </a:r>
            <a:endParaRPr/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4" name="Google Shape;76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0" name="Google Shape;77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774" name="Google Shape;77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47"/>
          <p:cNvSpPr txBox="1"/>
          <p:nvPr/>
        </p:nvSpPr>
        <p:spPr>
          <a:xfrm>
            <a:off x="457200" y="714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Références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7"/>
          <p:cNvSpPr txBox="1"/>
          <p:nvPr>
            <p:ph idx="1" type="body"/>
          </p:nvPr>
        </p:nvSpPr>
        <p:spPr>
          <a:xfrm>
            <a:off x="583659" y="13065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http://www.finalclap.com/faq/422-php-comparatif-framework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http://blog.nicolashachet.com/technologies/php/quel-framework-php-pour-2014/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https://www.codeur.com/blog/developpement-web-meilleurs-frameworks/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http</a:t>
            </a:r>
            <a:r>
              <a:rPr b="0" i="0" lang="en-US" sz="1800" u="sng">
                <a:solidFill>
                  <a:schemeClr val="hlink"/>
                </a:solidFill>
                <a:hlinkClick r:id="rId10"/>
              </a:rPr>
              <a:t>://blog.nicolashachet.com/technologies/php/pourquoi-utiliser-un-framework-php/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http://symfony.com/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http://symfony.com/doc/current/quick_tour/the_architecture.html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https://github.com/symfony/symfony-standard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u="sng">
                <a:solidFill>
                  <a:schemeClr val="hlink"/>
                </a:solidFill>
                <a:hlinkClick r:id="rId14"/>
              </a:rPr>
              <a:t>http://fabien.potencier.org/symfony4-directory-structure.html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u="sng">
                <a:solidFill>
                  <a:schemeClr val="hlink"/>
                </a:solidFill>
                <a:hlinkClick r:id="rId15"/>
              </a:rPr>
              <a:t>http://fabien.potencier.org/symfony4-best-practices.html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u="sng">
                <a:solidFill>
                  <a:schemeClr val="hlink"/>
                </a:solidFill>
                <a:hlinkClick r:id="rId16"/>
              </a:rPr>
              <a:t>http://fabien.potencier.org/symfony4-compose-applications.html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u="sng">
                <a:solidFill>
                  <a:schemeClr val="hlink"/>
                </a:solidFill>
                <a:hlinkClick r:id="rId17"/>
              </a:rPr>
              <a:t>https://symfony.com/doc/current/introduction/http_fundamentals.html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http://www.lafermeduweb.net/tutorial/symfony-mvc-les-modeles-p34.html</a:t>
            </a:r>
            <a:endParaRPr b="0" i="0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http://www.javavillage.in/view-topic.php?tag=difference-between-mvc1-mvc2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77" name="Google Shape;777;p4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3" name="Google Shape;78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4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6" name="Google Shape;78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787" name="Google Shape;78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48"/>
          <p:cNvSpPr txBox="1"/>
          <p:nvPr/>
        </p:nvSpPr>
        <p:spPr>
          <a:xfrm>
            <a:off x="1619250" y="3211512"/>
            <a:ext cx="60055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pour votre attention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200626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47" name="Google Shape;1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quoi un Framework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19050" y="1624012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tructurer votre projet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pporter un ensemble d'éléments qui définissent le squelette d'une application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ffrir des  composants et  bibliothèques  réutilisables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58ED5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ffrir une  liberté dans  la réalisation  technique de l’application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984250" y="1212850"/>
            <a:ext cx="64516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Cadre de travail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 flipH="1">
            <a:off x="3668712" y="1658937"/>
            <a:ext cx="355600" cy="371475"/>
          </a:xfrm>
          <a:prstGeom prst="straightConnector1">
            <a:avLst/>
          </a:prstGeom>
          <a:noFill/>
          <a:ln cap="flat" cmpd="sng" w="57150">
            <a:solidFill>
              <a:srgbClr val="BE4B4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" name="Google Shape;152;p5"/>
          <p:cNvCxnSpPr/>
          <p:nvPr/>
        </p:nvCxnSpPr>
        <p:spPr>
          <a:xfrm>
            <a:off x="4572012" y="1658937"/>
            <a:ext cx="282600" cy="371400"/>
          </a:xfrm>
          <a:prstGeom prst="straightConnector1">
            <a:avLst/>
          </a:prstGeom>
          <a:noFill/>
          <a:ln cap="flat" cmpd="sng" w="57150">
            <a:solidFill>
              <a:srgbClr val="BE4B4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3" name="Google Shape;15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50" y="6446925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63" name="Google Shape;1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617537" y="1679575"/>
            <a:ext cx="424497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Panorama Framework PHP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609600" y="268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quoi un Framework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2" y="2388429"/>
            <a:ext cx="8534401" cy="366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000" y="635635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78" name="Google Shape;17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quoi un CMS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CMS/ Content Management System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Système de gestion de contenu, permettant à un ou plusieurs utilisateurs de créer, gérer le contenu d'un site Web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Composé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d’un « noyau » avec les </a:t>
            </a: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 de base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(pages, gestion des utilisateurs, etc.) sur lequel se greffent 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modules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(ou extensions) spécifiques comme par exemple un forum, une newsletter, un annuaire, un glossaire, des actualités…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050" y="6384925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190750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91" name="Google Shape;19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C’est quoi un CMS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428750" y="1657350"/>
            <a:ext cx="6451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ym\Desktop\ESPRIT\Présentation_Mars_14\cms.png" id="194" name="Google Shape;19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2349500"/>
            <a:ext cx="8489950" cy="273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428625" y="1236662"/>
            <a:ext cx="64516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CMS PHP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8305800" y="6356350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06" name="Google Shape;20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CMS et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184150" y="1585912"/>
            <a:ext cx="7359650" cy="273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choix entre un CMS et un Framework dépend du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Besoin du développeur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211137" y="3309937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4551362" y="3265487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9"/>
          <p:cNvCxnSpPr/>
          <p:nvPr/>
        </p:nvCxnSpPr>
        <p:spPr>
          <a:xfrm>
            <a:off x="4464050" y="3744912"/>
            <a:ext cx="14287" cy="24923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9"/>
          <p:cNvSpPr txBox="1"/>
          <p:nvPr/>
        </p:nvSpPr>
        <p:spPr>
          <a:xfrm>
            <a:off x="363537" y="3905250"/>
            <a:ext cx="3449637" cy="241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 standards: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 panier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du back office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4740249" y="3744900"/>
            <a:ext cx="4316700" cy="3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 sur mesure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d’architecture globale du site Web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 de fonctionnalités standards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Liberté de créer ses propres fonctionnalités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25" y="6257900"/>
            <a:ext cx="1143000" cy="41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