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5T20:03:55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 0,'37'0'219,"0"0"-203,0 0 46,-37 37-46,74 0 46,-74 0 1,36-37-16,-36 37-47,37-1 46,-37 38-14,0-37-1,37 0 16,-37-1-16,0 1 0,0 0-15,0 0 0,0 36 30,37-36 1,-37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6T13:57:23.9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6T13:57:44.4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6T13:58:02.3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fitToCurve" value="1"/>
    </inkml:brush>
  </inkml:definitions>
  <inkml:trace contextRef="#ctx0" brushRef="#br0">1509 0 0,'0'37'188,"0"0"-110,0 37 31,-37-74-93,37 36 15,0 1-15,-37-37 0,37 37-1,-36 0 1,36 0 46,-74-37-30,74 37-32,-37-37 31,37 73-16,-37-73 48,37 37-63,-36-37 16,36 37-1,-37-37 1,0 0 15,37 37-15,-37-37 15,-37 0 0,74 36-31,-36-36 16,-1 0 15,0 0 0,0 0-15,0 0 0,1 0 15,36 37-16,-74-37 1,37 0 15,0 0 1,1 0 30,-1 37-31,0-37 16,0 0-16,-36 0 1,36 0 15,0 0-16,0 0 31,0 0-15,0 0 31,37-37-15,-36 37-48,-1-37 95,-37 37-1,74-36-62,-37 36 16,1 0 140,36-37 31,-37 37-187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6T14:38:54.64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fitToCurve" value="1"/>
    </inkml:brush>
  </inkml:definitions>
  <inkml:trace contextRef="#ctx0" brushRef="#br0">0 0 0,'37'0'250,"0"0"-203,37 37 46,-74 0-30,36-37-32,-36 36-15,37 1 15,-37 37 16,37-74-16,-37 37 0,0 0 48,37-37-17,-37 36-46,0 1 156,0 0-1,37-37-46,-37 37-93,0 0 233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6T14:40:33.7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6T14:40:38.14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fitToCurve" value="1"/>
    </inkml:brush>
  </inkml:definitions>
  <inkml:trace contextRef="#ctx0" brushRef="#br0">0 0 0,'37'0'328,"36"0"-219,-73 37-62,37-37 0,-37 37-47,37 0 94,-37 36-63,0-36 47,0 0-31,37-37 0,-37 37-47,0 0 156,0-1-109,0 1 31,0 37 0,37-74-31,-37 37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6T14:40:47.4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fitToCurve" value="1"/>
    </inkml:brush>
  </inkml:definitions>
  <inkml:trace contextRef="#ctx0" brushRef="#br0">0 0 0,'0'37'328,"37"-37"-234,-37 37-63,37-37 1,-37 37-1,37-37-15,-37 37 30,37-37 1,-37 36-31,36-36 31,-36 74 15,0-37-15,74-37-16,-74 37 16,0-1 31,37-36 1,-37 37-33,0 0 48,0 0 125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6T14:38:54.64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fitToCurve" value="1"/>
    </inkml:brush>
  </inkml:definitions>
  <inkml:trace contextRef="#ctx0" brushRef="#br0">0 0 0,'37'0'250,"0"0"-203,37 37 46,-74 0-30,36-37-32,-36 36-15,37 1 15,-37 37 16,37-74-16,-37 37 0,0 0 48,37-37-17,-37 36-46,0 1 156,0 0-1,37-37-46,-37 37-93,0 0 233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6T14:40:33.7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fitToCurve" value="1"/>
    </inkml:brush>
  </inkml:definitions>
  <inkml:trace contextRef="#ctx0" brushRef="#br0">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6T14:40:38.14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fitToCurve" value="1"/>
    </inkml:brush>
  </inkml:definitions>
  <inkml:trace contextRef="#ctx0" brushRef="#br0">0 0 0,'37'0'328,"36"0"-219,-73 37-62,37-37 0,-37 37-47,37 0 94,-37 36-63,0-36 47,0 0-31,37-37 0,-37 37-47,0 0 156,0-1-109,0 1 31,0 37 0,37-74-31,-37 37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5T20:04:10.0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 0,'0'37'172,"37"-37"-110,0 0 1,-37 36-47,36 1 30,-36 0 1,37-37-31,-37 74 15,37-38 0,-37 1 16,0 0 0,37-37 0,-37 37-47,0 0 47,0 0 0,0 36 0,0-36 93,0 0 251,0 0-141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6T14:40:47.4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fitToCurve" value="1"/>
    </inkml:brush>
  </inkml:definitions>
  <inkml:trace contextRef="#ctx0" brushRef="#br0">0 0 0,'0'37'328,"37"-37"-234,-37 37-63,37-37 1,-37 37-1,37-37-15,-37 37 30,37-37 1,-37 36-31,36-36 31,-36 74 15,0-37-15,74-37-16,-74 37 16,0-1 31,37-36 1,-37 37-33,0 0 48,0 0 125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6T15:08:14.90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fitToCurve" value="1"/>
    </inkml:brush>
  </inkml:definitions>
  <inkml:trace contextRef="#ctx0" brushRef="#br0">0 0 0,'36'0'156,"1"0"-77,0 0-33,0 0-30,0 0 15,-1 0 16,1 0 47,-37 37-47,74-37-47,-37 37 15,-37 0 48,36-37-63,-36 37 31,0 36 0,37-73-15,-37 37 47,0 0-17,37-37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5T20:09:18.78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6T13:55:10.4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 0,'0'37'375,"73"-37"-344,-73 37 16,0 36 47,37-73-78,-37 37 46,37 0-15,-37 0 16,0 0-17,37-37-30,-37 36 0,0 1 62,0 37-31,0-37 31,0 0 0,0-1-31,0 1 234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6T14:33:36.1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fitToCurve" value="1"/>
    </inkml:brush>
  </inkml:definitions>
  <inkml:trace contextRef="#ctx0" brushRef="#br0">0 1436 0,'74'0'156,"-37"0"-94,0 0-15,0 0 0,-1 0-16,1 0 1,-37 36-17,37-36 1,0 0 15,-37 37 0,73-37-15,-36 0 0,0 0 15,-37 37-16,37-37 1,0 0 0,-1 0-1,1 74 1,37-74 15,-37 0-15,0 0-1,-1 0 1,1 0 15,0 0-31,0 0 32,36 0-17,-36 0 1,0 0-1,0 0 1,0 0 0,-1 0 15,1 0-31,-37-37 16,74 37-1,-37 0 1,0 0-1,-37-37-15,36 37 16,1-37 15,0 37-15,0 0 15,0-37-15,36 37 15,-73-36-15,37 36-1,0 0 1,0-37 0,-1 0 15,1 37-31,-37-74 15,37 74 17,-37-36-17,74 36 1,-74-37 0,0 0-1,36 0 1,-36 0 62,0 1-62,37-38-16,-37 37 15,0 0 1,0 0-1,37 1 1,-37-1 0,37 0-1,-37-37 17,0 38 14,0-1-30,0 0 0,37 37-1,-37-37 17,0 0-32,0 1 31,37 36-16,-37-37 1,0-37 47,0 37-32,0 0 0,0 1 0,0-1 63,0 0-78,0 0 15,0-36 63,0 36-63,0 0 156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5T20:03:55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 0,'37'0'219,"0"0"-203,0 0 46,-37 37-46,74 0 46,-74 0 1,36-37-16,-36 37-47,37-1 46,-37 38-14,0-37-1,37 0 16,-37-1-16,0 1 0,0 0-15,0 0 0,0 36 30,37-36 1,-37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5T20:04:10.0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 0,'0'37'172,"37"-37"-110,0 0 1,-37 36-47,36 1 30,-36 0 1,37-37-31,-37 74 15,37-38 0,-37 1 16,0 0 0,37-37 0,-37 37-47,0 0 47,0 0 0,0 36 0,0-36 93,0 0 251,0 0-141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5T20:10:23.4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26T13:57:18.5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 0,'37'0'281,"-37"37"-250,74-37 16,-74 36 16,37-36-63,-37 37 46,36 37-14,-36-37-1,0-1 0,37 1 0,-37 0 1,0 0-17,0 0 1,37-37 15,-37 73-15,0-36-1,0 0 1,0 0 31,0 0 15,0-1 17,37-36-33,-37 37-30,0 0 140,0 37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F1A4-4D78-0475-7DF5-B78F3297A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3AF04-469D-28A7-1E83-0F56BE4DF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5F72C-E006-22D7-21D9-70C2FCDE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994-4D21-41F5-A954-ABCEDAE391E5}" type="datetimeFigureOut">
              <a:rPr lang="ar-SA" smtClean="0"/>
              <a:t>27/12/1443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445B-0B9D-3A00-A2D8-EB53786D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1AEA-42AC-1181-7967-1468D71D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FB4D-73B0-4AF2-9799-4FDA2D82F5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206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F029-3F6E-FA48-4318-52A3D235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4FC98-1130-19EC-EB27-4B6E1B9EC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1C893-F8A4-F20B-BD27-EB19B88C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994-4D21-41F5-A954-ABCEDAE391E5}" type="datetimeFigureOut">
              <a:rPr lang="ar-SA" smtClean="0"/>
              <a:t>27/12/1443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9F943-7F03-52D9-1B0E-78537469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2BA57-65A7-EB51-D65B-4491B823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FB4D-73B0-4AF2-9799-4FDA2D82F5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6795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4BB6A-64D9-998A-BA66-0365AE63E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6B8BE-E7FF-8308-E73D-BDC9C3192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01EFE-B1A3-3E8E-9CBD-AF16F970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994-4D21-41F5-A954-ABCEDAE391E5}" type="datetimeFigureOut">
              <a:rPr lang="ar-SA" smtClean="0"/>
              <a:t>27/12/1443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DFC9-AD3A-EF80-D66C-68156FA0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DD27-F5EC-D1B1-487D-F35EAC6B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FB4D-73B0-4AF2-9799-4FDA2D82F5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7117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790A-F5E1-8BBA-2CE5-CAF7BD7A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0A30-64D4-970A-23AE-74001501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77EAA-9795-2527-B122-9E1D2C1A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994-4D21-41F5-A954-ABCEDAE391E5}" type="datetimeFigureOut">
              <a:rPr lang="ar-SA" smtClean="0"/>
              <a:t>27/12/1443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2714D-FEA3-EF12-4FD2-40F6B1D6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1B18-6B4E-FB26-E3F7-88698C01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FB4D-73B0-4AF2-9799-4FDA2D82F5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948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1F85-C002-24CD-5987-4F16C1B4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6B687-B525-70DE-77E7-182AEF167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D312-D7C9-DF26-683E-6FF3E516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994-4D21-41F5-A954-ABCEDAE391E5}" type="datetimeFigureOut">
              <a:rPr lang="ar-SA" smtClean="0"/>
              <a:t>27/12/1443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1FC9C-3996-1C6C-BA93-E368FE80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25F5C-F723-3B8E-BCBA-F739A216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FB4D-73B0-4AF2-9799-4FDA2D82F5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4233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1152-C0C3-1C0F-FD78-DE9AADA6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C3E0-7017-F929-ABB5-C78A84E07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1EBEC-56D6-CD3E-9146-931BCE7D7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9ADAF-DED6-192B-83AB-30142443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994-4D21-41F5-A954-ABCEDAE391E5}" type="datetimeFigureOut">
              <a:rPr lang="ar-SA" smtClean="0"/>
              <a:t>27/12/1443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DD466-EC59-00E0-8D15-D2F0FB1B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14835-ED11-6679-1522-2422E52D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FB4D-73B0-4AF2-9799-4FDA2D82F5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810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0E36-97F4-1165-70E6-17A2F93C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B8862-0BFC-FD83-BBA3-9563F0FFF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49F1C-D6AA-7EFD-D4D6-A0F04A5F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E0B40-0D3D-8889-94DA-5CE300D14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1A21D-4040-595A-AAC2-E1660BBF0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67CC2-FC50-BA5B-2B61-56EB868D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994-4D21-41F5-A954-ABCEDAE391E5}" type="datetimeFigureOut">
              <a:rPr lang="ar-SA" smtClean="0"/>
              <a:t>27/12/1443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13955-210B-3C99-8D61-FEA04B10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156DE-6DCA-0CB0-03E0-F29558C8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FB4D-73B0-4AF2-9799-4FDA2D82F5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6193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B471-9159-40F5-B3D4-6B8C49F1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43C0C-5032-EC78-64D2-BAA74471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994-4D21-41F5-A954-ABCEDAE391E5}" type="datetimeFigureOut">
              <a:rPr lang="ar-SA" smtClean="0"/>
              <a:t>27/12/1443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14200-8A47-F8B8-E5FB-A7F408A0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DFD58-E83B-3061-0503-294F2EBC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FB4D-73B0-4AF2-9799-4FDA2D82F5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8635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249D9-60E3-1DB2-9A9B-67B575BE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994-4D21-41F5-A954-ABCEDAE391E5}" type="datetimeFigureOut">
              <a:rPr lang="ar-SA" smtClean="0"/>
              <a:t>27/12/1443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FEF0B-1D49-0C24-F971-632B91FE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3AF15-010D-7FE7-1803-60FA49BE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FB4D-73B0-4AF2-9799-4FDA2D82F5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065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9C6E-E9C2-9079-871A-118F51B1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63614-F8A2-3BB8-369C-63F59AD3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9CD20-2F1D-F1EF-5C7A-2346772D6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7096C-CD4F-D000-CA90-6FE4AA9C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994-4D21-41F5-A954-ABCEDAE391E5}" type="datetimeFigureOut">
              <a:rPr lang="ar-SA" smtClean="0"/>
              <a:t>27/12/1443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419C4-1412-0404-FDA3-2C5AEDDF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83826-CE7B-1D7B-2257-A5DDF2AF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FB4D-73B0-4AF2-9799-4FDA2D82F5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10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C73D-6512-7005-4A0C-DF6EFB5E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85831-E3CA-984D-101B-AAB11C8EC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74FED-72BC-B12A-64D1-3181D8841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DCB6F-91F0-8D3A-F8F7-C31097A4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994-4D21-41F5-A954-ABCEDAE391E5}" type="datetimeFigureOut">
              <a:rPr lang="ar-SA" smtClean="0"/>
              <a:t>27/12/1443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3F1CD-2A98-50F9-2221-F78243C1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F646D-A928-CD2A-DC0A-40B09B7A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FB4D-73B0-4AF2-9799-4FDA2D82F5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123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52CF0-67B3-9544-BA61-72D57A55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6577C-A863-AD0B-D342-006C802F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43A61-232C-E973-3722-E96D7090B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4B994-4D21-41F5-A954-ABCEDAE391E5}" type="datetimeFigureOut">
              <a:rPr lang="ar-SA" smtClean="0"/>
              <a:t>27/12/1443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7BFAE-C9F3-E3F6-A755-BD45E94A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C51B4-0D78-7C21-785A-FF6D541E1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8FB4D-73B0-4AF2-9799-4FDA2D82F5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8926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5" Type="http://schemas.openxmlformats.org/officeDocument/2006/relationships/customXml" Target="../ink/ink4.xml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customXml" Target="../ink/ink11.xml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customXml" Target="../ink/ink9.xml"/><Relationship Id="rId14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customXml" Target="../ink/ink14.xm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3" Type="http://schemas.openxmlformats.org/officeDocument/2006/relationships/image" Target="../media/image18.png"/><Relationship Id="rId21" Type="http://schemas.openxmlformats.org/officeDocument/2006/relationships/image" Target="../media/image35.png"/><Relationship Id="rId7" Type="http://schemas.openxmlformats.org/officeDocument/2006/relationships/image" Target="../media/image19.png"/><Relationship Id="rId12" Type="http://schemas.openxmlformats.org/officeDocument/2006/relationships/image" Target="../media/image27.png"/><Relationship Id="rId17" Type="http://schemas.openxmlformats.org/officeDocument/2006/relationships/customXml" Target="../ink/ink21.xml"/><Relationship Id="rId2" Type="http://schemas.openxmlformats.org/officeDocument/2006/relationships/customXml" Target="../ink/ink17.xml"/><Relationship Id="rId16" Type="http://schemas.openxmlformats.org/officeDocument/2006/relationships/image" Target="../media/image31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26.png"/><Relationship Id="rId24" Type="http://schemas.openxmlformats.org/officeDocument/2006/relationships/image" Target="../media/image38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23" Type="http://schemas.openxmlformats.org/officeDocument/2006/relationships/image" Target="../media/image37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customXml" Target="../ink/ink18.xml"/><Relationship Id="rId9" Type="http://schemas.openxmlformats.org/officeDocument/2006/relationships/image" Target="../media/image20.png"/><Relationship Id="rId14" Type="http://schemas.openxmlformats.org/officeDocument/2006/relationships/image" Target="../media/image29.png"/><Relationship Id="rId2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92050-CF3D-A1C1-7664-99704A54B925}"/>
              </a:ext>
            </a:extLst>
          </p:cNvPr>
          <p:cNvSpPr txBox="1"/>
          <p:nvPr/>
        </p:nvSpPr>
        <p:spPr>
          <a:xfrm>
            <a:off x="3704608" y="2367171"/>
            <a:ext cx="4782784" cy="212365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400" b="1" dirty="0"/>
              <a:t>Forward kinematics</a:t>
            </a:r>
          </a:p>
          <a:p>
            <a:pPr algn="ctr"/>
            <a:r>
              <a:rPr lang="en-US" sz="4400" b="1" dirty="0"/>
              <a:t>&amp; </a:t>
            </a:r>
          </a:p>
          <a:p>
            <a:pPr algn="ctr"/>
            <a:r>
              <a:rPr lang="en-US" sz="4400" b="1" dirty="0"/>
              <a:t> inverse kinematics </a:t>
            </a:r>
            <a:endParaRPr lang="ar-SA" sz="4400" b="1" dirty="0"/>
          </a:p>
        </p:txBody>
      </p:sp>
    </p:spTree>
    <p:extLst>
      <p:ext uri="{BB962C8B-B14F-4D97-AF65-F5344CB8AC3E}">
        <p14:creationId xmlns:p14="http://schemas.microsoft.com/office/powerpoint/2010/main" val="255945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83CA01-0C5F-79DD-9DE5-F477DA4E0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2" t="13726" r="31692" b="13623"/>
          <a:stretch/>
        </p:blipFill>
        <p:spPr>
          <a:xfrm>
            <a:off x="2916701" y="284645"/>
            <a:ext cx="6358597" cy="6394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E20236-6CEC-7505-EAA0-B954E1D6C803}"/>
              </a:ext>
            </a:extLst>
          </p:cNvPr>
          <p:cNvSpPr txBox="1"/>
          <p:nvPr/>
        </p:nvSpPr>
        <p:spPr>
          <a:xfrm>
            <a:off x="7877907" y="2768073"/>
            <a:ext cx="114807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/>
              <a:t>(50, 30)</a:t>
            </a:r>
            <a:endParaRPr lang="ar-SA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132467-2332-1374-56C6-9B1ED5EAB193}"/>
              </a:ext>
            </a:extLst>
          </p:cNvPr>
          <p:cNvCxnSpPr>
            <a:cxnSpLocks/>
          </p:cNvCxnSpPr>
          <p:nvPr/>
        </p:nvCxnSpPr>
        <p:spPr>
          <a:xfrm>
            <a:off x="4854984" y="4797286"/>
            <a:ext cx="0" cy="139005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3550A7-DDD8-5F4B-60C1-B0F767A59452}"/>
              </a:ext>
            </a:extLst>
          </p:cNvPr>
          <p:cNvCxnSpPr/>
          <p:nvPr/>
        </p:nvCxnSpPr>
        <p:spPr>
          <a:xfrm>
            <a:off x="3472070" y="6174086"/>
            <a:ext cx="1382914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B1FD7AA-CBBF-CDAC-1487-9E166C542B12}"/>
              </a:ext>
            </a:extLst>
          </p:cNvPr>
          <p:cNvSpPr/>
          <p:nvPr/>
        </p:nvSpPr>
        <p:spPr>
          <a:xfrm>
            <a:off x="4731029" y="6029757"/>
            <a:ext cx="123955" cy="144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936608-C60C-9145-8D5A-4C9237C95A14}"/>
              </a:ext>
            </a:extLst>
          </p:cNvPr>
          <p:cNvCxnSpPr>
            <a:cxnSpLocks/>
          </p:cNvCxnSpPr>
          <p:nvPr/>
        </p:nvCxnSpPr>
        <p:spPr>
          <a:xfrm>
            <a:off x="6822932" y="4784034"/>
            <a:ext cx="0" cy="139005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DA59D4-3438-13E7-4930-7A62F04FAF95}"/>
              </a:ext>
            </a:extLst>
          </p:cNvPr>
          <p:cNvSpPr txBox="1"/>
          <p:nvPr/>
        </p:nvSpPr>
        <p:spPr>
          <a:xfrm>
            <a:off x="3564701" y="4993634"/>
            <a:ext cx="42351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  <a:endParaRPr lang="ar-S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7D643E-7C8D-5CCC-0010-4746873E9BDC}"/>
              </a:ext>
            </a:extLst>
          </p:cNvPr>
          <p:cNvSpPr txBox="1"/>
          <p:nvPr/>
        </p:nvSpPr>
        <p:spPr>
          <a:xfrm>
            <a:off x="5762152" y="4338373"/>
            <a:ext cx="42351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L2</a:t>
            </a:r>
            <a:endParaRPr lang="ar-SA" sz="2000" b="1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F99475-8662-20B5-5077-ED2C818BB546}"/>
              </a:ext>
            </a:extLst>
          </p:cNvPr>
          <p:cNvCxnSpPr>
            <a:cxnSpLocks/>
          </p:cNvCxnSpPr>
          <p:nvPr/>
        </p:nvCxnSpPr>
        <p:spPr>
          <a:xfrm>
            <a:off x="8287298" y="3321817"/>
            <a:ext cx="0" cy="285226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0D3DBB-A426-1D0E-4450-C07E01848839}"/>
              </a:ext>
            </a:extLst>
          </p:cNvPr>
          <p:cNvCxnSpPr>
            <a:cxnSpLocks/>
          </p:cNvCxnSpPr>
          <p:nvPr/>
        </p:nvCxnSpPr>
        <p:spPr>
          <a:xfrm>
            <a:off x="6854684" y="4711869"/>
            <a:ext cx="2435090" cy="3240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06D9EBD-115D-185F-48B6-830CCF144593}"/>
              </a:ext>
            </a:extLst>
          </p:cNvPr>
          <p:cNvSpPr/>
          <p:nvPr/>
        </p:nvSpPr>
        <p:spPr>
          <a:xfrm>
            <a:off x="8172718" y="4603622"/>
            <a:ext cx="123955" cy="144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866FA4-EDA9-A66E-1240-D04220F23387}"/>
              </a:ext>
            </a:extLst>
          </p:cNvPr>
          <p:cNvSpPr txBox="1"/>
          <p:nvPr/>
        </p:nvSpPr>
        <p:spPr>
          <a:xfrm>
            <a:off x="7131602" y="3570694"/>
            <a:ext cx="42351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L3</a:t>
            </a:r>
            <a:endParaRPr lang="ar-SA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C617B8-041A-9A85-E455-E4BEBD0AABBA}"/>
                  </a:ext>
                </a:extLst>
              </p:cNvPr>
              <p:cNvSpPr txBox="1"/>
              <p:nvPr/>
            </p:nvSpPr>
            <p:spPr>
              <a:xfrm>
                <a:off x="3797710" y="5763367"/>
                <a:ext cx="474810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C617B8-041A-9A85-E455-E4BEBD0AA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710" y="5763367"/>
                <a:ext cx="474810" cy="400110"/>
              </a:xfrm>
              <a:prstGeom prst="rect">
                <a:avLst/>
              </a:prstGeom>
              <a:blipFill>
                <a:blip r:embed="rId3"/>
                <a:stretch>
                  <a:fillRect t="-7576" r="-11538" b="-25758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D4BA05-517F-D53A-EAC7-1F4427A61594}"/>
                  </a:ext>
                </a:extLst>
              </p14:cNvPr>
              <p14:cNvContentPartPr/>
              <p14:nvPr/>
            </p14:nvContentPartPr>
            <p14:xfrm>
              <a:off x="3644181" y="5936874"/>
              <a:ext cx="119880" cy="225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D4BA05-517F-D53A-EAC7-1F4427A615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5181" y="5927874"/>
                <a:ext cx="1375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22EDC6A-4852-EAB4-40F2-7717C7BE6E59}"/>
                  </a:ext>
                </a:extLst>
              </p14:cNvPr>
              <p14:cNvContentPartPr/>
              <p14:nvPr/>
            </p14:nvContentPartPr>
            <p14:xfrm>
              <a:off x="7050141" y="4492554"/>
              <a:ext cx="81000" cy="225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22EDC6A-4852-EAB4-40F2-7717C7BE6E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1141" y="4483554"/>
                <a:ext cx="986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947B55-4263-BC36-E5A1-5563988173AA}"/>
                  </a:ext>
                </a:extLst>
              </p:cNvPr>
              <p:cNvSpPr txBox="1"/>
              <p:nvPr/>
            </p:nvSpPr>
            <p:spPr>
              <a:xfrm>
                <a:off x="5177709" y="4265859"/>
                <a:ext cx="545342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947B55-4263-BC36-E5A1-55639881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09" y="4265859"/>
                <a:ext cx="54534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C768CC-DC54-61E2-629F-3EDEA2558563}"/>
                  </a:ext>
                </a:extLst>
              </p:cNvPr>
              <p:cNvSpPr txBox="1"/>
              <p:nvPr/>
            </p:nvSpPr>
            <p:spPr>
              <a:xfrm>
                <a:off x="7129605" y="4318164"/>
                <a:ext cx="545342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C768CC-DC54-61E2-629F-3EDEA2558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605" y="4318164"/>
                <a:ext cx="54534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3C32DF-AF2E-0AAA-8878-4A7513317B8F}"/>
                  </a:ext>
                </a:extLst>
              </p14:cNvPr>
              <p14:cNvContentPartPr/>
              <p14:nvPr/>
            </p14:nvContentPartPr>
            <p14:xfrm>
              <a:off x="-1219059" y="512858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3C32DF-AF2E-0AAA-8878-4A7513317B8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228059" y="51195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0007AF-F467-E61F-2AC1-44233CE4E001}"/>
                  </a:ext>
                </a:extLst>
              </p:cNvPr>
              <p:cNvSpPr txBox="1"/>
              <p:nvPr/>
            </p:nvSpPr>
            <p:spPr>
              <a:xfrm>
                <a:off x="4368030" y="4915411"/>
                <a:ext cx="545342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0007AF-F467-E61F-2AC1-44233CE4E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030" y="4915411"/>
                <a:ext cx="54534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7527A7A5-D6CC-2F0F-F8A0-05C260A88796}"/>
              </a:ext>
            </a:extLst>
          </p:cNvPr>
          <p:cNvSpPr/>
          <p:nvPr/>
        </p:nvSpPr>
        <p:spPr>
          <a:xfrm>
            <a:off x="4886865" y="4725121"/>
            <a:ext cx="123955" cy="144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E88E05-F15D-75F0-1E75-769C6972B0F9}"/>
              </a:ext>
            </a:extLst>
          </p:cNvPr>
          <p:cNvCxnSpPr/>
          <p:nvPr/>
        </p:nvCxnSpPr>
        <p:spPr>
          <a:xfrm flipV="1">
            <a:off x="4917517" y="2479010"/>
            <a:ext cx="1972391" cy="214819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CCADC0-3553-CDBA-1B51-8FBB6F10D126}"/>
                  </a:ext>
                </a:extLst>
              </p14:cNvPr>
              <p14:cNvContentPartPr/>
              <p14:nvPr/>
            </p14:nvContentPartPr>
            <p14:xfrm>
              <a:off x="5102181" y="4465914"/>
              <a:ext cx="68040" cy="212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CCADC0-3553-CDBA-1B51-8FBB6F10D1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93181" y="4456914"/>
                <a:ext cx="856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C1AF5E-0610-6197-CE85-38596B98BEEA}"/>
                  </a:ext>
                </a:extLst>
              </p:cNvPr>
              <p:cNvSpPr txBox="1"/>
              <p:nvPr/>
            </p:nvSpPr>
            <p:spPr>
              <a:xfrm>
                <a:off x="4897550" y="5105303"/>
                <a:ext cx="545342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C1AF5E-0610-6197-CE85-38596B98B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550" y="5105303"/>
                <a:ext cx="545342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5DFD90-FB4F-0744-6429-67C12D5538D6}"/>
                  </a:ext>
                </a:extLst>
              </p14:cNvPr>
              <p14:cNvContentPartPr/>
              <p14:nvPr/>
            </p14:nvContentPartPr>
            <p14:xfrm>
              <a:off x="4351593" y="4721798"/>
              <a:ext cx="770040" cy="583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5DFD90-FB4F-0744-6429-67C12D5538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42593" y="4712798"/>
                <a:ext cx="787680" cy="6012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79D5CE6-8808-8803-1F62-DE1C5D7352EC}"/>
              </a:ext>
            </a:extLst>
          </p:cNvPr>
          <p:cNvSpPr txBox="1"/>
          <p:nvPr/>
        </p:nvSpPr>
        <p:spPr>
          <a:xfrm>
            <a:off x="4108221" y="262584"/>
            <a:ext cx="3281732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Given information</a:t>
            </a:r>
            <a:endParaRPr lang="ar-SA" sz="3200" b="1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9E351-5B31-13B5-CC27-E11FB06F6157}"/>
              </a:ext>
            </a:extLst>
          </p:cNvPr>
          <p:cNvSpPr txBox="1"/>
          <p:nvPr/>
        </p:nvSpPr>
        <p:spPr>
          <a:xfrm>
            <a:off x="909788" y="2200032"/>
            <a:ext cx="1008609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X= 50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Y= 30</a:t>
            </a:r>
            <a:endParaRPr lang="ar-SA" sz="2800" b="1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DA3AE5-DB20-6959-B2B4-408DCF034F55}"/>
              </a:ext>
            </a:extLst>
          </p:cNvPr>
          <p:cNvSpPr txBox="1"/>
          <p:nvPr/>
        </p:nvSpPr>
        <p:spPr>
          <a:xfrm>
            <a:off x="0" y="221207"/>
            <a:ext cx="3343416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Inverse kinematics</a:t>
            </a:r>
            <a:endParaRPr lang="ar-SA" sz="3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7314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83CA01-0C5F-79DD-9DE5-F477DA4E0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2" t="13726" r="31692" b="13623"/>
          <a:stretch/>
        </p:blipFill>
        <p:spPr>
          <a:xfrm>
            <a:off x="3870861" y="231637"/>
            <a:ext cx="6358597" cy="6394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E20236-6CEC-7505-EAA0-B954E1D6C803}"/>
              </a:ext>
            </a:extLst>
          </p:cNvPr>
          <p:cNvSpPr txBox="1"/>
          <p:nvPr/>
        </p:nvSpPr>
        <p:spPr>
          <a:xfrm>
            <a:off x="8832067" y="2715065"/>
            <a:ext cx="114807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/>
              <a:t>(50, 30)</a:t>
            </a:r>
            <a:endParaRPr lang="ar-SA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132467-2332-1374-56C6-9B1ED5EAB193}"/>
              </a:ext>
            </a:extLst>
          </p:cNvPr>
          <p:cNvCxnSpPr>
            <a:cxnSpLocks/>
          </p:cNvCxnSpPr>
          <p:nvPr/>
        </p:nvCxnSpPr>
        <p:spPr>
          <a:xfrm>
            <a:off x="5809144" y="4744278"/>
            <a:ext cx="0" cy="139005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3550A7-DDD8-5F4B-60C1-B0F767A59452}"/>
              </a:ext>
            </a:extLst>
          </p:cNvPr>
          <p:cNvCxnSpPr/>
          <p:nvPr/>
        </p:nvCxnSpPr>
        <p:spPr>
          <a:xfrm>
            <a:off x="4426230" y="6121078"/>
            <a:ext cx="1382914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B1FD7AA-CBBF-CDAC-1487-9E166C542B12}"/>
              </a:ext>
            </a:extLst>
          </p:cNvPr>
          <p:cNvSpPr/>
          <p:nvPr/>
        </p:nvSpPr>
        <p:spPr>
          <a:xfrm>
            <a:off x="5685189" y="5976749"/>
            <a:ext cx="123955" cy="144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936608-C60C-9145-8D5A-4C9237C95A14}"/>
              </a:ext>
            </a:extLst>
          </p:cNvPr>
          <p:cNvCxnSpPr>
            <a:cxnSpLocks/>
          </p:cNvCxnSpPr>
          <p:nvPr/>
        </p:nvCxnSpPr>
        <p:spPr>
          <a:xfrm>
            <a:off x="7777092" y="4731026"/>
            <a:ext cx="0" cy="139005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854B8A-E07B-F7E5-87CE-4BF1A8C19E78}"/>
              </a:ext>
            </a:extLst>
          </p:cNvPr>
          <p:cNvSpPr txBox="1"/>
          <p:nvPr/>
        </p:nvSpPr>
        <p:spPr>
          <a:xfrm>
            <a:off x="5809144" y="5212087"/>
            <a:ext cx="44435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15</a:t>
            </a:r>
            <a:endParaRPr lang="ar-SA" sz="2000" b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3A217D-74A6-C741-B960-F7FACC6258D4}"/>
              </a:ext>
            </a:extLst>
          </p:cNvPr>
          <p:cNvSpPr txBox="1"/>
          <p:nvPr/>
        </p:nvSpPr>
        <p:spPr>
          <a:xfrm>
            <a:off x="7808844" y="5239249"/>
            <a:ext cx="44435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15</a:t>
            </a:r>
            <a:endParaRPr lang="ar-SA" sz="20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513810-CB78-180B-BA9C-F25832B4B5A1}"/>
              </a:ext>
            </a:extLst>
          </p:cNvPr>
          <p:cNvSpPr txBox="1"/>
          <p:nvPr/>
        </p:nvSpPr>
        <p:spPr>
          <a:xfrm>
            <a:off x="4847478" y="6173665"/>
            <a:ext cx="44435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15</a:t>
            </a:r>
            <a:endParaRPr lang="ar-SA" sz="20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A59D4-3438-13E7-4930-7A62F04FAF95}"/>
              </a:ext>
            </a:extLst>
          </p:cNvPr>
          <p:cNvSpPr txBox="1"/>
          <p:nvPr/>
        </p:nvSpPr>
        <p:spPr>
          <a:xfrm>
            <a:off x="4518861" y="4940626"/>
            <a:ext cx="77296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21.21</a:t>
            </a:r>
            <a:endParaRPr lang="ar-S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7D643E-7C8D-5CCC-0010-4746873E9BDC}"/>
              </a:ext>
            </a:extLst>
          </p:cNvPr>
          <p:cNvSpPr txBox="1"/>
          <p:nvPr/>
        </p:nvSpPr>
        <p:spPr>
          <a:xfrm>
            <a:off x="6533057" y="4593149"/>
            <a:ext cx="44435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20</a:t>
            </a:r>
            <a:endParaRPr lang="ar-SA" sz="2000" b="1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F99475-8662-20B5-5077-ED2C818BB546}"/>
              </a:ext>
            </a:extLst>
          </p:cNvPr>
          <p:cNvCxnSpPr>
            <a:cxnSpLocks/>
          </p:cNvCxnSpPr>
          <p:nvPr/>
        </p:nvCxnSpPr>
        <p:spPr>
          <a:xfrm>
            <a:off x="9241458" y="3268809"/>
            <a:ext cx="0" cy="285226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0D3DBB-A426-1D0E-4450-C07E01848839}"/>
              </a:ext>
            </a:extLst>
          </p:cNvPr>
          <p:cNvCxnSpPr>
            <a:cxnSpLocks/>
          </p:cNvCxnSpPr>
          <p:nvPr/>
        </p:nvCxnSpPr>
        <p:spPr>
          <a:xfrm>
            <a:off x="7808844" y="4658861"/>
            <a:ext cx="1432614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06D9EBD-115D-185F-48B6-830CCF144593}"/>
              </a:ext>
            </a:extLst>
          </p:cNvPr>
          <p:cNvSpPr/>
          <p:nvPr/>
        </p:nvSpPr>
        <p:spPr>
          <a:xfrm>
            <a:off x="9126878" y="4550614"/>
            <a:ext cx="123955" cy="144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9D3AF0-79C8-7622-BCCB-D2AB9DBB5807}"/>
              </a:ext>
            </a:extLst>
          </p:cNvPr>
          <p:cNvSpPr txBox="1"/>
          <p:nvPr/>
        </p:nvSpPr>
        <p:spPr>
          <a:xfrm>
            <a:off x="8349028" y="4655830"/>
            <a:ext cx="44435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15</a:t>
            </a:r>
            <a:endParaRPr lang="ar-SA" sz="2000" b="1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8F9FB2-9066-CECB-B020-F210E057FEBF}"/>
              </a:ext>
            </a:extLst>
          </p:cNvPr>
          <p:cNvSpPr txBox="1"/>
          <p:nvPr/>
        </p:nvSpPr>
        <p:spPr>
          <a:xfrm>
            <a:off x="9243346" y="3760370"/>
            <a:ext cx="44435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15</a:t>
            </a:r>
            <a:endParaRPr lang="ar-SA" sz="2000" b="1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866FA4-EDA9-A66E-1240-D04220F23387}"/>
              </a:ext>
            </a:extLst>
          </p:cNvPr>
          <p:cNvSpPr txBox="1"/>
          <p:nvPr/>
        </p:nvSpPr>
        <p:spPr>
          <a:xfrm>
            <a:off x="7926729" y="3417852"/>
            <a:ext cx="77296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21.21</a:t>
            </a:r>
            <a:endParaRPr lang="ar-SA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D4BA05-517F-D53A-EAC7-1F4427A61594}"/>
                  </a:ext>
                </a:extLst>
              </p14:cNvPr>
              <p14:cNvContentPartPr/>
              <p14:nvPr/>
            </p14:nvContentPartPr>
            <p14:xfrm>
              <a:off x="4598341" y="5883866"/>
              <a:ext cx="119880" cy="225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D4BA05-517F-D53A-EAC7-1F4427A615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9341" y="5874866"/>
                <a:ext cx="1375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22EDC6A-4852-EAB4-40F2-7717C7BE6E59}"/>
                  </a:ext>
                </a:extLst>
              </p14:cNvPr>
              <p14:cNvContentPartPr/>
              <p14:nvPr/>
            </p14:nvContentPartPr>
            <p14:xfrm>
              <a:off x="8004301" y="4439546"/>
              <a:ext cx="81000" cy="225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22EDC6A-4852-EAB4-40F2-7717C7BE6E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5301" y="4430546"/>
                <a:ext cx="98640" cy="24336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6BE07216-71DE-1A92-4EB3-341F73BF31A7}"/>
              </a:ext>
            </a:extLst>
          </p:cNvPr>
          <p:cNvSpPr txBox="1"/>
          <p:nvPr/>
        </p:nvSpPr>
        <p:spPr>
          <a:xfrm>
            <a:off x="8033450" y="4296247"/>
            <a:ext cx="798617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𝟒𝟓.𝟎𝟏°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AB624EC-2735-C71C-0A85-0F16E0976AA6}"/>
                  </a:ext>
                </a:extLst>
              </p14:cNvPr>
              <p14:cNvContentPartPr/>
              <p14:nvPr/>
            </p14:nvContentPartPr>
            <p14:xfrm>
              <a:off x="742021" y="5870546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AB624EC-2735-C71C-0A85-0F16E0976A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3021" y="586154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AF162D-BBAA-2AE0-1452-FF2934D80B44}"/>
              </a:ext>
            </a:extLst>
          </p:cNvPr>
          <p:cNvCxnSpPr/>
          <p:nvPr/>
        </p:nvCxnSpPr>
        <p:spPr>
          <a:xfrm flipV="1">
            <a:off x="5871677" y="2426002"/>
            <a:ext cx="1972391" cy="214819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9EC73B-A87C-77D0-9323-70661C4A85D2}"/>
              </a:ext>
            </a:extLst>
          </p:cNvPr>
          <p:cNvSpPr txBox="1"/>
          <p:nvPr/>
        </p:nvSpPr>
        <p:spPr>
          <a:xfrm>
            <a:off x="6132994" y="4255111"/>
            <a:ext cx="72487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45.01</a:t>
            </a:r>
            <a:r>
              <a:rPr lang="en-US" sz="1600" dirty="0">
                <a:solidFill>
                  <a:srgbClr val="FF0000"/>
                </a:solidFill>
              </a:rPr>
              <a:t>°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5345F8-0C9D-C5A7-7D45-CBDFF6ED456B}"/>
                  </a:ext>
                </a:extLst>
              </p14:cNvPr>
              <p14:cNvContentPartPr/>
              <p14:nvPr/>
            </p14:nvContentPartPr>
            <p14:xfrm>
              <a:off x="6082621" y="4373306"/>
              <a:ext cx="108000" cy="29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5345F8-0C9D-C5A7-7D45-CBDFF6ED45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73621" y="4364306"/>
                <a:ext cx="1256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CA32F4-7437-45D9-5391-616E7E8707A6}"/>
                  </a:ext>
                </a:extLst>
              </p14:cNvPr>
              <p14:cNvContentPartPr/>
              <p14:nvPr/>
            </p14:nvContentPartPr>
            <p14:xfrm>
              <a:off x="-1126539" y="116606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CA32F4-7437-45D9-5391-616E7E8707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135539" y="11570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AA9822-CDD3-516E-0699-1BF432161C25}"/>
                  </a:ext>
                </a:extLst>
              </p14:cNvPr>
              <p14:cNvContentPartPr/>
              <p14:nvPr/>
            </p14:nvContentPartPr>
            <p14:xfrm>
              <a:off x="569941" y="596342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AA9822-CDD3-516E-0699-1BF432161C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0941" y="59544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F458D4-0D53-27C7-31DF-5BF3291AE4AC}"/>
                  </a:ext>
                </a:extLst>
              </p14:cNvPr>
              <p14:cNvContentPartPr/>
              <p14:nvPr/>
            </p14:nvContentPartPr>
            <p14:xfrm>
              <a:off x="5632261" y="4677866"/>
              <a:ext cx="543600" cy="239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F458D4-0D53-27C7-31DF-5BF3291AE4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23261" y="4668866"/>
                <a:ext cx="561240" cy="25668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99F8573F-CE8E-D429-5649-7413122AAE47}"/>
              </a:ext>
            </a:extLst>
          </p:cNvPr>
          <p:cNvSpPr txBox="1"/>
          <p:nvPr/>
        </p:nvSpPr>
        <p:spPr>
          <a:xfrm>
            <a:off x="5784999" y="4860541"/>
            <a:ext cx="82907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135.01</a:t>
            </a:r>
            <a:r>
              <a:rPr lang="en-US" sz="1600" dirty="0">
                <a:solidFill>
                  <a:srgbClr val="FF0000"/>
                </a:solidFill>
              </a:rPr>
              <a:t>°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688A0D-6607-3DF5-F68A-50A8D4DEBBC3}"/>
              </a:ext>
            </a:extLst>
          </p:cNvPr>
          <p:cNvSpPr txBox="1"/>
          <p:nvPr/>
        </p:nvSpPr>
        <p:spPr>
          <a:xfrm>
            <a:off x="5174878" y="5118773"/>
            <a:ext cx="72487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44.99</a:t>
            </a:r>
            <a:r>
              <a:rPr lang="en-US" sz="1600" dirty="0">
                <a:solidFill>
                  <a:srgbClr val="FF0000"/>
                </a:solidFill>
              </a:rPr>
              <a:t>°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152B8E-3740-1BE8-3F37-C938EB70E0CE}"/>
              </a:ext>
            </a:extLst>
          </p:cNvPr>
          <p:cNvSpPr/>
          <p:nvPr/>
        </p:nvSpPr>
        <p:spPr>
          <a:xfrm>
            <a:off x="5826336" y="4684236"/>
            <a:ext cx="123955" cy="144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4A8651-F657-7F16-C0A7-A3540EAC4CFA}"/>
              </a:ext>
            </a:extLst>
          </p:cNvPr>
          <p:cNvSpPr txBox="1"/>
          <p:nvPr/>
        </p:nvSpPr>
        <p:spPr>
          <a:xfrm>
            <a:off x="4682985" y="5729937"/>
            <a:ext cx="72487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45.01</a:t>
            </a:r>
            <a:r>
              <a:rPr lang="en-US" sz="1600" dirty="0">
                <a:solidFill>
                  <a:srgbClr val="FF0000"/>
                </a:solidFill>
              </a:rPr>
              <a:t>°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2C445F-4F70-FFCF-16E8-3F07ECC20BD9}"/>
                  </a:ext>
                </a:extLst>
              </p:cNvPr>
              <p:cNvSpPr txBox="1"/>
              <p:nvPr/>
            </p:nvSpPr>
            <p:spPr>
              <a:xfrm>
                <a:off x="211594" y="284225"/>
                <a:ext cx="3501895" cy="64969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sz="1600" b="1" dirty="0"/>
                  <a:t>Pythagoras theorem: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e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e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1600" b="1" dirty="0"/>
                            <m:t>  </m:t>
                          </m:r>
                          <m:r>
                            <m:rPr>
                              <m:nor/>
                            </m:rPr>
                            <a:rPr lang="en-US" sz="1600" b="1" i="0" dirty="0" smtClean="0"/>
                            <m:t> 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US" sz="1600" b="1" dirty="0"/>
              </a:p>
              <a:p>
                <a:r>
                  <a:rPr lang="en-US" sz="1600" b="1" dirty="0"/>
                  <a:t>L1 and L3 are equal 21.21</a:t>
                </a:r>
              </a:p>
              <a:p>
                <a:endParaRPr lang="en-US" sz="1600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𝑶𝒑𝒑𝒐𝒔𝒊𝒕𝒆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𝑯𝒚𝒑𝒐𝒕𝒆𝒏𝒖𝒔𝒆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en-US" sz="1600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𝒂𝒓𝒄𝒔𝒊𝒏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en-US" sz="1600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SA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𝟒𝟓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/>
                  <a:t>1 and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/>
                  <a:t>2 are equal 45.01</a:t>
                </a:r>
              </a:p>
              <a:p>
                <a:endParaRPr lang="ar-SA" sz="1600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SA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ar-SA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ar-SA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ar-SA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𝟏𝟖𝟎</m:t>
                      </m:r>
                      <m:r>
                        <a:rPr lang="ar-SA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ar-SA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SA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𝟒𝟓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𝟎𝟏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𝟗𝟎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SA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ar-SA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ar-SA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  <a:p>
                <a:endParaRPr lang="en-US" sz="16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SA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ar-SA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ar-SA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𝟗𝟎</m:t>
                      </m:r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SA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ar-SA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ar-SA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𝟏𝟑𝟒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𝟗𝟗</m:t>
                    </m:r>
                  </m:oMath>
                </a14:m>
                <a:r>
                  <a:rPr lang="en-US" sz="16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600" b="1" dirty="0">
                  <a:ea typeface="Cambria Math" panose="02040503050406030204" pitchFamily="18" charset="0"/>
                </a:endParaRPr>
              </a:p>
              <a:p>
                <a:endParaRPr lang="en-US" sz="16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SA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ar-SA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ar-SA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𝟏𝟖𝟎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ar-SA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ar-SA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ar-SA" sz="1600" b="1" dirty="0">
                    <a:ea typeface="Cambria Math" panose="02040503050406030204" pitchFamily="18" charset="0"/>
                  </a:rPr>
                  <a:t>= </a:t>
                </a:r>
                <a:r>
                  <a:rPr lang="en-US" sz="1600" b="1" dirty="0">
                    <a:ea typeface="Cambria Math" panose="02040503050406030204" pitchFamily="18" charset="0"/>
                  </a:rPr>
                  <a:t> 45.01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600" b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SA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ar-SA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ar-SA" sz="1600" b="1" dirty="0">
                    <a:ea typeface="Cambria Math" panose="02040503050406030204" pitchFamily="18" charset="0"/>
                  </a:rPr>
                  <a:t> </a:t>
                </a:r>
                <a:r>
                  <a:rPr lang="en-US" sz="1600" b="1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ar-SA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ar-SA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ar-SA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>
                    <a:ea typeface="Cambria Math" panose="02040503050406030204" pitchFamily="18" charset="0"/>
                  </a:rPr>
                  <a:t>are equal 45.01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600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2C445F-4F70-FFCF-16E8-3F07ECC20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94" y="284225"/>
                <a:ext cx="3501895" cy="6496907"/>
              </a:xfrm>
              <a:prstGeom prst="rect">
                <a:avLst/>
              </a:prstGeom>
              <a:blipFill>
                <a:blip r:embed="rId16"/>
                <a:stretch>
                  <a:fillRect l="-868" t="-1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1D0278C-629B-CC31-4FC7-82A9BCA1590B}"/>
                  </a:ext>
                </a:extLst>
              </p:cNvPr>
              <p:cNvSpPr txBox="1"/>
              <p:nvPr/>
            </p:nvSpPr>
            <p:spPr>
              <a:xfrm>
                <a:off x="10344038" y="2066622"/>
                <a:ext cx="1846980" cy="31085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1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</a:rPr>
                  <a:t>L1= 21.21</a:t>
                </a:r>
              </a:p>
              <a:p>
                <a:r>
                  <a:rPr lang="en-US" sz="2800" b="1" dirty="0">
                    <a:solidFill>
                      <a:schemeClr val="tx1"/>
                    </a:solidFill>
                  </a:rPr>
                  <a:t>L2= 20</a:t>
                </a:r>
              </a:p>
              <a:p>
                <a:r>
                  <a:rPr lang="en-US" sz="2800" b="1" dirty="0">
                    <a:solidFill>
                      <a:schemeClr val="tx1"/>
                    </a:solidFill>
                  </a:rPr>
                  <a:t>L3=21.21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1= 45.01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= 45.01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= 45.01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2800" b="1" dirty="0">
                  <a:ea typeface="Cambria Math" panose="02040503050406030204" pitchFamily="18" charset="0"/>
                </a:endParaRPr>
              </a:p>
              <a:p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1D0278C-629B-CC31-4FC7-82A9BCA15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038" y="2066622"/>
                <a:ext cx="1846980" cy="3108543"/>
              </a:xfrm>
              <a:prstGeom prst="rect">
                <a:avLst/>
              </a:prstGeom>
              <a:blipFill>
                <a:blip r:embed="rId17"/>
                <a:stretch>
                  <a:fillRect l="-6557" t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874352A-206E-F70B-56B9-43FC115C3F0E}"/>
              </a:ext>
            </a:extLst>
          </p:cNvPr>
          <p:cNvSpPr txBox="1"/>
          <p:nvPr/>
        </p:nvSpPr>
        <p:spPr>
          <a:xfrm>
            <a:off x="5023264" y="284225"/>
            <a:ext cx="229742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/>
              <a:t>The solution</a:t>
            </a:r>
            <a:endParaRPr lang="ar-SA" sz="3200" b="1" dirty="0"/>
          </a:p>
        </p:txBody>
      </p:sp>
    </p:spTree>
    <p:extLst>
      <p:ext uri="{BB962C8B-B14F-4D97-AF65-F5344CB8AC3E}">
        <p14:creationId xmlns:p14="http://schemas.microsoft.com/office/powerpoint/2010/main" val="296349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F35B70-7346-635A-7897-19BEC6717D3F}"/>
              </a:ext>
            </a:extLst>
          </p:cNvPr>
          <p:cNvCxnSpPr/>
          <p:nvPr/>
        </p:nvCxnSpPr>
        <p:spPr>
          <a:xfrm flipV="1">
            <a:off x="3180521" y="1470990"/>
            <a:ext cx="0" cy="4439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A5C94C-95D0-A4D2-7F6A-6B5669B30B84}"/>
              </a:ext>
            </a:extLst>
          </p:cNvPr>
          <p:cNvCxnSpPr>
            <a:cxnSpLocks/>
          </p:cNvCxnSpPr>
          <p:nvPr/>
        </p:nvCxnSpPr>
        <p:spPr>
          <a:xfrm>
            <a:off x="3180521" y="5910469"/>
            <a:ext cx="45587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0F0F88-27A6-F846-9AD4-55EA73E166FA}"/>
              </a:ext>
            </a:extLst>
          </p:cNvPr>
          <p:cNvCxnSpPr/>
          <p:nvPr/>
        </p:nvCxnSpPr>
        <p:spPr>
          <a:xfrm flipV="1">
            <a:off x="3180521" y="4890051"/>
            <a:ext cx="980661" cy="1020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494F1C-4C92-3833-7454-1761A1D2F3D7}"/>
              </a:ext>
            </a:extLst>
          </p:cNvPr>
          <p:cNvCxnSpPr/>
          <p:nvPr/>
        </p:nvCxnSpPr>
        <p:spPr>
          <a:xfrm>
            <a:off x="4161182" y="4903304"/>
            <a:ext cx="23058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C43861-CDCA-088B-C3B9-FA99C9086149}"/>
              </a:ext>
            </a:extLst>
          </p:cNvPr>
          <p:cNvCxnSpPr>
            <a:cxnSpLocks/>
          </p:cNvCxnSpPr>
          <p:nvPr/>
        </p:nvCxnSpPr>
        <p:spPr>
          <a:xfrm flipV="1">
            <a:off x="6480312" y="3419060"/>
            <a:ext cx="1722783" cy="14842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198968-5969-E614-E25F-238235AF8EEC}"/>
                  </a:ext>
                </a:extLst>
              </p14:cNvPr>
              <p14:cNvContentPartPr/>
              <p14:nvPr/>
            </p14:nvContentPartPr>
            <p14:xfrm>
              <a:off x="3379147" y="5724933"/>
              <a:ext cx="120600" cy="172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198968-5969-E614-E25F-238235AF8E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0147" y="5715933"/>
                <a:ext cx="138240" cy="19044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23B73E-AB61-3159-A1BB-124F1D8CDED0}"/>
              </a:ext>
            </a:extLst>
          </p:cNvPr>
          <p:cNvCxnSpPr>
            <a:cxnSpLocks/>
          </p:cNvCxnSpPr>
          <p:nvPr/>
        </p:nvCxnSpPr>
        <p:spPr>
          <a:xfrm flipV="1">
            <a:off x="4147930" y="3021495"/>
            <a:ext cx="1729408" cy="18818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8447E4-C61D-F9FA-6355-10AC083C1E34}"/>
              </a:ext>
            </a:extLst>
          </p:cNvPr>
          <p:cNvCxnSpPr>
            <a:cxnSpLocks/>
          </p:cNvCxnSpPr>
          <p:nvPr/>
        </p:nvCxnSpPr>
        <p:spPr>
          <a:xfrm>
            <a:off x="6480312" y="4903304"/>
            <a:ext cx="2146852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FBEFC78-8B19-7611-70D7-FA0778F38831}"/>
              </a:ext>
            </a:extLst>
          </p:cNvPr>
          <p:cNvSpPr/>
          <p:nvPr/>
        </p:nvSpPr>
        <p:spPr>
          <a:xfrm>
            <a:off x="3193773" y="5838762"/>
            <a:ext cx="45719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D99CEF-4611-2B52-CE5C-D19BE0DD7714}"/>
              </a:ext>
            </a:extLst>
          </p:cNvPr>
          <p:cNvSpPr/>
          <p:nvPr/>
        </p:nvSpPr>
        <p:spPr>
          <a:xfrm>
            <a:off x="4128715" y="4880443"/>
            <a:ext cx="45719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969DE4-EA04-FB93-E283-D8009147213A}"/>
              </a:ext>
            </a:extLst>
          </p:cNvPr>
          <p:cNvSpPr/>
          <p:nvPr/>
        </p:nvSpPr>
        <p:spPr>
          <a:xfrm>
            <a:off x="6457452" y="4857583"/>
            <a:ext cx="45719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A1E7A9-04D0-8F97-0AC5-9A3E087582C1}"/>
              </a:ext>
            </a:extLst>
          </p:cNvPr>
          <p:cNvSpPr/>
          <p:nvPr/>
        </p:nvSpPr>
        <p:spPr>
          <a:xfrm>
            <a:off x="8170630" y="3397998"/>
            <a:ext cx="45719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8AA5506-2731-A985-7248-76CDCBFEE3C4}"/>
                  </a:ext>
                </a:extLst>
              </p14:cNvPr>
              <p14:cNvContentPartPr/>
              <p14:nvPr/>
            </p14:nvContentPartPr>
            <p14:xfrm>
              <a:off x="-423893" y="644061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8AA5506-2731-A985-7248-76CDCBFEE3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32893" y="64316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8C0AF1B-D6C6-4998-2C56-6F2B4ED26C7A}"/>
                  </a:ext>
                </a:extLst>
              </p14:cNvPr>
              <p14:cNvContentPartPr/>
              <p14:nvPr/>
            </p14:nvContentPartPr>
            <p14:xfrm>
              <a:off x="4333507" y="4717653"/>
              <a:ext cx="93240" cy="186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8C0AF1B-D6C6-4998-2C56-6F2B4ED26C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4507" y="4708653"/>
                <a:ext cx="1108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DF96B0-AB8F-0944-8A6C-921C8A613CED}"/>
                  </a:ext>
                </a:extLst>
              </p14:cNvPr>
              <p14:cNvContentPartPr/>
              <p14:nvPr/>
            </p14:nvContentPartPr>
            <p14:xfrm>
              <a:off x="6692227" y="4717653"/>
              <a:ext cx="106560" cy="172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DF96B0-AB8F-0944-8A6C-921C8A613C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83227" y="4708653"/>
                <a:ext cx="124200" cy="190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6A7DD4B-E7A7-DA69-AB22-6C955624ED55}"/>
              </a:ext>
            </a:extLst>
          </p:cNvPr>
          <p:cNvSpPr txBox="1"/>
          <p:nvPr/>
        </p:nvSpPr>
        <p:spPr>
          <a:xfrm>
            <a:off x="3277571" y="5032725"/>
            <a:ext cx="44435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12</a:t>
            </a:r>
            <a:endParaRPr lang="ar-SA" sz="20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D936D9-D342-00F8-044E-C5EB751D7852}"/>
              </a:ext>
            </a:extLst>
          </p:cNvPr>
          <p:cNvSpPr txBox="1"/>
          <p:nvPr/>
        </p:nvSpPr>
        <p:spPr>
          <a:xfrm>
            <a:off x="4997747" y="4540371"/>
            <a:ext cx="44435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15</a:t>
            </a:r>
            <a:endParaRPr lang="ar-SA" sz="20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6D11FC-4648-9812-98F7-CE7282863B1D}"/>
              </a:ext>
            </a:extLst>
          </p:cNvPr>
          <p:cNvSpPr txBox="1"/>
          <p:nvPr/>
        </p:nvSpPr>
        <p:spPr>
          <a:xfrm>
            <a:off x="6746346" y="3844925"/>
            <a:ext cx="44435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18</a:t>
            </a:r>
            <a:endParaRPr lang="ar-SA" sz="2000" b="1" dirty="0">
              <a:solidFill>
                <a:srgbClr val="0070C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DDFBBA-7D59-3714-34FD-3DAD2DE7353C}"/>
              </a:ext>
            </a:extLst>
          </p:cNvPr>
          <p:cNvCxnSpPr>
            <a:cxnSpLocks/>
          </p:cNvCxnSpPr>
          <p:nvPr/>
        </p:nvCxnSpPr>
        <p:spPr>
          <a:xfrm flipH="1">
            <a:off x="4120693" y="4935770"/>
            <a:ext cx="20978" cy="98430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D0C8A5-EB52-82A4-46C1-A7A7C5049DD3}"/>
              </a:ext>
            </a:extLst>
          </p:cNvPr>
          <p:cNvCxnSpPr>
            <a:cxnSpLocks/>
          </p:cNvCxnSpPr>
          <p:nvPr/>
        </p:nvCxnSpPr>
        <p:spPr>
          <a:xfrm flipH="1">
            <a:off x="6457452" y="4921169"/>
            <a:ext cx="22859" cy="9893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50AB40-23B3-BB2D-D93B-FD87BDA7790A}"/>
                  </a:ext>
                </a:extLst>
              </p:cNvPr>
              <p:cNvSpPr txBox="1"/>
              <p:nvPr/>
            </p:nvSpPr>
            <p:spPr>
              <a:xfrm>
                <a:off x="3388235" y="5549121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45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ar-SA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50AB40-23B3-BB2D-D93B-FD87BDA77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35" y="5549121"/>
                <a:ext cx="540533" cy="400110"/>
              </a:xfrm>
              <a:prstGeom prst="rect">
                <a:avLst/>
              </a:prstGeom>
              <a:blipFill>
                <a:blip r:embed="rId10"/>
                <a:stretch>
                  <a:fillRect l="-12500" t="-7576" b="-25758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282C767-CFD8-7CE5-3229-9CB3CA3AADEE}"/>
                  </a:ext>
                </a:extLst>
              </p:cNvPr>
              <p:cNvSpPr txBox="1"/>
              <p:nvPr/>
            </p:nvSpPr>
            <p:spPr>
              <a:xfrm>
                <a:off x="4473506" y="4457473"/>
                <a:ext cx="564578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ar-SA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282C767-CFD8-7CE5-3229-9CB3CA3AA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06" y="4457473"/>
                <a:ext cx="564578" cy="400110"/>
              </a:xfrm>
              <a:prstGeom prst="rect">
                <a:avLst/>
              </a:prstGeom>
              <a:blipFill>
                <a:blip r:embed="rId11"/>
                <a:stretch>
                  <a:fillRect l="-11957" t="-7576" b="-25758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CCFBCE-18DC-A997-9EF2-771E3D99FDCA}"/>
                  </a:ext>
                </a:extLst>
              </p:cNvPr>
              <p:cNvSpPr txBox="1"/>
              <p:nvPr/>
            </p:nvSpPr>
            <p:spPr>
              <a:xfrm>
                <a:off x="6753978" y="4540371"/>
                <a:ext cx="564578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ar-SA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CCFBCE-18DC-A997-9EF2-771E3D99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78" y="4540371"/>
                <a:ext cx="564578" cy="400110"/>
              </a:xfrm>
              <a:prstGeom prst="rect">
                <a:avLst/>
              </a:prstGeom>
              <a:blipFill>
                <a:blip r:embed="rId12"/>
                <a:stretch>
                  <a:fillRect l="-11828" t="-9231" b="-2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820E7B4-BECE-48A2-B536-8C504B7D9C13}"/>
              </a:ext>
            </a:extLst>
          </p:cNvPr>
          <p:cNvSpPr txBox="1"/>
          <p:nvPr/>
        </p:nvSpPr>
        <p:spPr>
          <a:xfrm>
            <a:off x="4108221" y="262584"/>
            <a:ext cx="3281732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Given information</a:t>
            </a:r>
            <a:endParaRPr lang="ar-SA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5CA13-FBDD-D668-58D5-E7924FDD7933}"/>
                  </a:ext>
                </a:extLst>
              </p:cNvPr>
              <p:cNvSpPr txBox="1"/>
              <p:nvPr/>
            </p:nvSpPr>
            <p:spPr>
              <a:xfrm>
                <a:off x="421722" y="1985737"/>
                <a:ext cx="2211246" cy="304698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1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rgbClr val="0070C0"/>
                    </a:solidFill>
                  </a:rPr>
                  <a:t>L1= 12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rgbClr val="0070C0"/>
                    </a:solidFill>
                  </a:rPr>
                  <a:t>L2= 15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rgbClr val="0070C0"/>
                    </a:solidFill>
                  </a:rPr>
                  <a:t>L3= 18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3200" b="1" dirty="0">
                  <a:solidFill>
                    <a:srgbClr val="0070C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3200" b="1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5CA13-FBDD-D668-58D5-E7924FDD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22" y="1985737"/>
                <a:ext cx="2211246" cy="3046988"/>
              </a:xfrm>
              <a:prstGeom prst="rect">
                <a:avLst/>
              </a:prstGeom>
              <a:blipFill>
                <a:blip r:embed="rId13"/>
                <a:stretch>
                  <a:fillRect l="-6027" t="-239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F8268A4-8008-12CC-C1C4-58E7481EB962}"/>
              </a:ext>
            </a:extLst>
          </p:cNvPr>
          <p:cNvSpPr txBox="1"/>
          <p:nvPr/>
        </p:nvSpPr>
        <p:spPr>
          <a:xfrm>
            <a:off x="0" y="221207"/>
            <a:ext cx="364420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Forward kinematics:</a:t>
            </a:r>
            <a:endParaRPr lang="ar-SA" sz="3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5165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F35B70-7346-635A-7897-19BEC6717D3F}"/>
              </a:ext>
            </a:extLst>
          </p:cNvPr>
          <p:cNvCxnSpPr/>
          <p:nvPr/>
        </p:nvCxnSpPr>
        <p:spPr>
          <a:xfrm flipV="1">
            <a:off x="5062303" y="874643"/>
            <a:ext cx="0" cy="4439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A5C94C-95D0-A4D2-7F6A-6B5669B30B84}"/>
              </a:ext>
            </a:extLst>
          </p:cNvPr>
          <p:cNvCxnSpPr>
            <a:cxnSpLocks/>
          </p:cNvCxnSpPr>
          <p:nvPr/>
        </p:nvCxnSpPr>
        <p:spPr>
          <a:xfrm>
            <a:off x="5062303" y="5314122"/>
            <a:ext cx="52611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0F0F88-27A6-F846-9AD4-55EA73E166FA}"/>
              </a:ext>
            </a:extLst>
          </p:cNvPr>
          <p:cNvCxnSpPr/>
          <p:nvPr/>
        </p:nvCxnSpPr>
        <p:spPr>
          <a:xfrm flipV="1">
            <a:off x="5062303" y="4293704"/>
            <a:ext cx="980661" cy="1020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494F1C-4C92-3833-7454-1761A1D2F3D7}"/>
              </a:ext>
            </a:extLst>
          </p:cNvPr>
          <p:cNvCxnSpPr/>
          <p:nvPr/>
        </p:nvCxnSpPr>
        <p:spPr>
          <a:xfrm>
            <a:off x="6042964" y="4306957"/>
            <a:ext cx="23058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C43861-CDCA-088B-C3B9-FA99C9086149}"/>
              </a:ext>
            </a:extLst>
          </p:cNvPr>
          <p:cNvCxnSpPr>
            <a:cxnSpLocks/>
          </p:cNvCxnSpPr>
          <p:nvPr/>
        </p:nvCxnSpPr>
        <p:spPr>
          <a:xfrm flipV="1">
            <a:off x="8362094" y="2822713"/>
            <a:ext cx="1722783" cy="14842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198968-5969-E614-E25F-238235AF8EEC}"/>
                  </a:ext>
                </a:extLst>
              </p14:cNvPr>
              <p14:cNvContentPartPr/>
              <p14:nvPr/>
            </p14:nvContentPartPr>
            <p14:xfrm>
              <a:off x="5260929" y="5128586"/>
              <a:ext cx="120600" cy="172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198968-5969-E614-E25F-238235AF8E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1929" y="5119586"/>
                <a:ext cx="138240" cy="19044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23B73E-AB61-3159-A1BB-124F1D8CDED0}"/>
              </a:ext>
            </a:extLst>
          </p:cNvPr>
          <p:cNvCxnSpPr>
            <a:cxnSpLocks/>
          </p:cNvCxnSpPr>
          <p:nvPr/>
        </p:nvCxnSpPr>
        <p:spPr>
          <a:xfrm flipV="1">
            <a:off x="6029712" y="1688988"/>
            <a:ext cx="2440457" cy="261796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8447E4-C61D-F9FA-6355-10AC083C1E34}"/>
              </a:ext>
            </a:extLst>
          </p:cNvPr>
          <p:cNvCxnSpPr>
            <a:cxnSpLocks/>
          </p:cNvCxnSpPr>
          <p:nvPr/>
        </p:nvCxnSpPr>
        <p:spPr>
          <a:xfrm>
            <a:off x="8362094" y="4306957"/>
            <a:ext cx="217335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FBEFC78-8B19-7611-70D7-FA0778F38831}"/>
              </a:ext>
            </a:extLst>
          </p:cNvPr>
          <p:cNvSpPr/>
          <p:nvPr/>
        </p:nvSpPr>
        <p:spPr>
          <a:xfrm>
            <a:off x="5075555" y="5242415"/>
            <a:ext cx="45719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D99CEF-4611-2B52-CE5C-D19BE0DD7714}"/>
              </a:ext>
            </a:extLst>
          </p:cNvPr>
          <p:cNvSpPr/>
          <p:nvPr/>
        </p:nvSpPr>
        <p:spPr>
          <a:xfrm>
            <a:off x="6010497" y="4284096"/>
            <a:ext cx="45719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969DE4-EA04-FB93-E283-D8009147213A}"/>
              </a:ext>
            </a:extLst>
          </p:cNvPr>
          <p:cNvSpPr/>
          <p:nvPr/>
        </p:nvSpPr>
        <p:spPr>
          <a:xfrm>
            <a:off x="8339234" y="4261236"/>
            <a:ext cx="45719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A1E7A9-04D0-8F97-0AC5-9A3E087582C1}"/>
              </a:ext>
            </a:extLst>
          </p:cNvPr>
          <p:cNvSpPr/>
          <p:nvPr/>
        </p:nvSpPr>
        <p:spPr>
          <a:xfrm>
            <a:off x="10052412" y="2801651"/>
            <a:ext cx="45719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8AA5506-2731-A985-7248-76CDCBFEE3C4}"/>
                  </a:ext>
                </a:extLst>
              </p14:cNvPr>
              <p14:cNvContentPartPr/>
              <p14:nvPr/>
            </p14:nvContentPartPr>
            <p14:xfrm>
              <a:off x="1007321" y="584426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8AA5506-2731-A985-7248-76CDCBFEE3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8321" y="58352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8C0AF1B-D6C6-4998-2C56-6F2B4ED26C7A}"/>
                  </a:ext>
                </a:extLst>
              </p14:cNvPr>
              <p14:cNvContentPartPr/>
              <p14:nvPr/>
            </p14:nvContentPartPr>
            <p14:xfrm>
              <a:off x="6215289" y="4121306"/>
              <a:ext cx="93240" cy="186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8C0AF1B-D6C6-4998-2C56-6F2B4ED26C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06289" y="4112306"/>
                <a:ext cx="1108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DF96B0-AB8F-0944-8A6C-921C8A613CED}"/>
                  </a:ext>
                </a:extLst>
              </p14:cNvPr>
              <p14:cNvContentPartPr/>
              <p14:nvPr/>
            </p14:nvContentPartPr>
            <p14:xfrm>
              <a:off x="8574009" y="4121306"/>
              <a:ext cx="106560" cy="172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DF96B0-AB8F-0944-8A6C-921C8A613C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65009" y="4112306"/>
                <a:ext cx="124200" cy="190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6A7DD4B-E7A7-DA69-AB22-6C955624ED55}"/>
              </a:ext>
            </a:extLst>
          </p:cNvPr>
          <p:cNvSpPr txBox="1"/>
          <p:nvPr/>
        </p:nvSpPr>
        <p:spPr>
          <a:xfrm>
            <a:off x="5159353" y="4436378"/>
            <a:ext cx="44435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12</a:t>
            </a:r>
            <a:endParaRPr lang="ar-SA" sz="20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D936D9-D342-00F8-044E-C5EB751D7852}"/>
              </a:ext>
            </a:extLst>
          </p:cNvPr>
          <p:cNvSpPr txBox="1"/>
          <p:nvPr/>
        </p:nvSpPr>
        <p:spPr>
          <a:xfrm>
            <a:off x="6984608" y="3944024"/>
            <a:ext cx="44435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15</a:t>
            </a:r>
            <a:endParaRPr lang="ar-SA" sz="20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6D11FC-4648-9812-98F7-CE7282863B1D}"/>
              </a:ext>
            </a:extLst>
          </p:cNvPr>
          <p:cNvSpPr txBox="1"/>
          <p:nvPr/>
        </p:nvSpPr>
        <p:spPr>
          <a:xfrm>
            <a:off x="8628128" y="3248578"/>
            <a:ext cx="44435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18</a:t>
            </a:r>
            <a:endParaRPr lang="ar-SA" sz="2000" b="1" dirty="0">
              <a:solidFill>
                <a:srgbClr val="0070C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DDFBBA-7D59-3714-34FD-3DAD2DE7353C}"/>
              </a:ext>
            </a:extLst>
          </p:cNvPr>
          <p:cNvCxnSpPr>
            <a:cxnSpLocks/>
          </p:cNvCxnSpPr>
          <p:nvPr/>
        </p:nvCxnSpPr>
        <p:spPr>
          <a:xfrm flipH="1">
            <a:off x="6002475" y="4339423"/>
            <a:ext cx="20978" cy="98430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D0C8A5-EB52-82A4-46C1-A7A7C5049DD3}"/>
              </a:ext>
            </a:extLst>
          </p:cNvPr>
          <p:cNvCxnSpPr>
            <a:cxnSpLocks/>
          </p:cNvCxnSpPr>
          <p:nvPr/>
        </p:nvCxnSpPr>
        <p:spPr>
          <a:xfrm flipH="1">
            <a:off x="8339234" y="4324822"/>
            <a:ext cx="22859" cy="9893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50AB40-23B3-BB2D-D93B-FD87BDA7790A}"/>
                  </a:ext>
                </a:extLst>
              </p:cNvPr>
              <p:cNvSpPr txBox="1"/>
              <p:nvPr/>
            </p:nvSpPr>
            <p:spPr>
              <a:xfrm>
                <a:off x="5270017" y="4952774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45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ar-SA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50AB40-23B3-BB2D-D93B-FD87BDA77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017" y="4952774"/>
                <a:ext cx="540533" cy="400110"/>
              </a:xfrm>
              <a:prstGeom prst="rect">
                <a:avLst/>
              </a:prstGeom>
              <a:blipFill>
                <a:blip r:embed="rId10"/>
                <a:stretch>
                  <a:fillRect l="-12500" t="-7576" b="-25758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282C767-CFD8-7CE5-3229-9CB3CA3AADEE}"/>
                  </a:ext>
                </a:extLst>
              </p:cNvPr>
              <p:cNvSpPr txBox="1"/>
              <p:nvPr/>
            </p:nvSpPr>
            <p:spPr>
              <a:xfrm>
                <a:off x="6355288" y="3861126"/>
                <a:ext cx="564578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ar-SA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282C767-CFD8-7CE5-3229-9CB3CA3AA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88" y="3861126"/>
                <a:ext cx="564578" cy="400110"/>
              </a:xfrm>
              <a:prstGeom prst="rect">
                <a:avLst/>
              </a:prstGeom>
              <a:blipFill>
                <a:blip r:embed="rId11"/>
                <a:stretch>
                  <a:fillRect l="-11957" t="-7576" b="-25758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CCFBCE-18DC-A997-9EF2-771E3D99FDCA}"/>
                  </a:ext>
                </a:extLst>
              </p:cNvPr>
              <p:cNvSpPr txBox="1"/>
              <p:nvPr/>
            </p:nvSpPr>
            <p:spPr>
              <a:xfrm>
                <a:off x="8635760" y="3944024"/>
                <a:ext cx="564578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ar-SA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CCFBCE-18DC-A997-9EF2-771E3D99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760" y="3944024"/>
                <a:ext cx="564578" cy="400110"/>
              </a:xfrm>
              <a:prstGeom prst="rect">
                <a:avLst/>
              </a:prstGeom>
              <a:blipFill>
                <a:blip r:embed="rId12"/>
                <a:stretch>
                  <a:fillRect l="-11957" t="-9091" b="-25758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BDD66E-4552-38F4-130F-FF8CDA6A7FC3}"/>
                  </a:ext>
                </a:extLst>
              </p:cNvPr>
              <p:cNvSpPr txBox="1"/>
              <p:nvPr/>
            </p:nvSpPr>
            <p:spPr>
              <a:xfrm>
                <a:off x="4514130" y="5313653"/>
                <a:ext cx="1199687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L1 cos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ar-SA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BDD66E-4552-38F4-130F-FF8CDA6A7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30" y="5313653"/>
                <a:ext cx="1199687" cy="400110"/>
              </a:xfrm>
              <a:prstGeom prst="rect">
                <a:avLst/>
              </a:prstGeom>
              <a:blipFill>
                <a:blip r:embed="rId13"/>
                <a:stretch>
                  <a:fillRect l="-5612" t="-9231" b="-2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65BA89-A4A7-8983-2DCE-3AA80B560C9B}"/>
                  </a:ext>
                </a:extLst>
              </p:cNvPr>
              <p:cNvSpPr txBox="1"/>
              <p:nvPr/>
            </p:nvSpPr>
            <p:spPr>
              <a:xfrm>
                <a:off x="10051679" y="4667278"/>
                <a:ext cx="1156086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L1 sin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ar-SA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65BA89-A4A7-8983-2DCE-3AA80B560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679" y="4667278"/>
                <a:ext cx="1156086" cy="400110"/>
              </a:xfrm>
              <a:prstGeom prst="rect">
                <a:avLst/>
              </a:prstGeom>
              <a:blipFill>
                <a:blip r:embed="rId14"/>
                <a:stretch>
                  <a:fillRect l="-5789" t="-9231" b="-2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9D99FD-70CD-79B9-0BE3-ADAB9BA12C05}"/>
              </a:ext>
            </a:extLst>
          </p:cNvPr>
          <p:cNvCxnSpPr>
            <a:cxnSpLocks/>
          </p:cNvCxnSpPr>
          <p:nvPr/>
        </p:nvCxnSpPr>
        <p:spPr>
          <a:xfrm flipH="1">
            <a:off x="10054899" y="4328963"/>
            <a:ext cx="22859" cy="9893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CE930F-02AE-DD31-2E22-1A26BB576913}"/>
              </a:ext>
            </a:extLst>
          </p:cNvPr>
          <p:cNvCxnSpPr>
            <a:cxnSpLocks/>
          </p:cNvCxnSpPr>
          <p:nvPr/>
        </p:nvCxnSpPr>
        <p:spPr>
          <a:xfrm flipH="1">
            <a:off x="10075271" y="2891573"/>
            <a:ext cx="9606" cy="139252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B56138-ECF1-28A9-A14F-01988BDE8859}"/>
                  </a:ext>
                </a:extLst>
              </p:cNvPr>
              <p:cNvSpPr txBox="1"/>
              <p:nvPr/>
            </p:nvSpPr>
            <p:spPr>
              <a:xfrm>
                <a:off x="10085471" y="3448633"/>
                <a:ext cx="1156086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L3 sin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ar-SA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B56138-ECF1-28A9-A14F-01988BDE8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471" y="3448633"/>
                <a:ext cx="1156086" cy="400110"/>
              </a:xfrm>
              <a:prstGeom prst="rect">
                <a:avLst/>
              </a:prstGeom>
              <a:blipFill>
                <a:blip r:embed="rId15"/>
                <a:stretch>
                  <a:fillRect l="-5263" t="-9231" b="-2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7ED3EB-A611-389D-AAD6-7ECAB2BF4D5E}"/>
              </a:ext>
            </a:extLst>
          </p:cNvPr>
          <p:cNvCxnSpPr>
            <a:cxnSpLocks/>
          </p:cNvCxnSpPr>
          <p:nvPr/>
        </p:nvCxnSpPr>
        <p:spPr>
          <a:xfrm>
            <a:off x="5011023" y="2822713"/>
            <a:ext cx="5064248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5FB440-8C06-F50D-6D4E-0A1FCC2B3AA8}"/>
              </a:ext>
            </a:extLst>
          </p:cNvPr>
          <p:cNvCxnSpPr>
            <a:cxnSpLocks/>
          </p:cNvCxnSpPr>
          <p:nvPr/>
        </p:nvCxnSpPr>
        <p:spPr>
          <a:xfrm flipH="1">
            <a:off x="8345922" y="1688520"/>
            <a:ext cx="97297" cy="254402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8347D73-8432-9F55-DC10-ACF13F693D6C}"/>
              </a:ext>
            </a:extLst>
          </p:cNvPr>
          <p:cNvSpPr/>
          <p:nvPr/>
        </p:nvSpPr>
        <p:spPr>
          <a:xfrm>
            <a:off x="5885406" y="5169324"/>
            <a:ext cx="123955" cy="144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9D31D8-2E6D-093A-9E13-8A29342D0A6B}"/>
              </a:ext>
            </a:extLst>
          </p:cNvPr>
          <p:cNvSpPr/>
          <p:nvPr/>
        </p:nvSpPr>
        <p:spPr>
          <a:xfrm>
            <a:off x="9937470" y="4147870"/>
            <a:ext cx="123955" cy="144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4CD9C6-8AA1-CED0-EA33-899BC87992EA}"/>
              </a:ext>
            </a:extLst>
          </p:cNvPr>
          <p:cNvSpPr/>
          <p:nvPr/>
        </p:nvSpPr>
        <p:spPr>
          <a:xfrm>
            <a:off x="8414734" y="2812182"/>
            <a:ext cx="123955" cy="144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C56103D-9047-B289-CC6C-FE6BDB5763D8}"/>
              </a:ext>
            </a:extLst>
          </p:cNvPr>
          <p:cNvSpPr/>
          <p:nvPr/>
        </p:nvSpPr>
        <p:spPr>
          <a:xfrm>
            <a:off x="8379260" y="4324822"/>
            <a:ext cx="123955" cy="144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A0CFD2-3BD9-6C41-7462-CAF2CA011F9B}"/>
                  </a:ext>
                </a:extLst>
              </p:cNvPr>
              <p:cNvSpPr txBox="1"/>
              <p:nvPr/>
            </p:nvSpPr>
            <p:spPr>
              <a:xfrm>
                <a:off x="8317562" y="3702282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58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ar-SA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A0CFD2-3BD9-6C41-7462-CAF2CA011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562" y="3702282"/>
                <a:ext cx="540533" cy="400110"/>
              </a:xfrm>
              <a:prstGeom prst="rect">
                <a:avLst/>
              </a:prstGeom>
              <a:blipFill>
                <a:blip r:embed="rId16"/>
                <a:stretch>
                  <a:fillRect l="-11236" t="-7576" b="-25758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99C6E48-E543-8ED0-C60B-EE3A6A2F5B3D}"/>
                  </a:ext>
                </a:extLst>
              </p14:cNvPr>
              <p14:cNvContentPartPr/>
              <p14:nvPr/>
            </p14:nvContentPartPr>
            <p14:xfrm>
              <a:off x="8349009" y="4041746"/>
              <a:ext cx="172440" cy="106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99C6E48-E543-8ED0-C60B-EE3A6A2F5B3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0009" y="4032746"/>
                <a:ext cx="1900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F0C902-9605-E068-7070-AB14A784E820}"/>
                  </a:ext>
                </a:extLst>
              </p:cNvPr>
              <p:cNvSpPr txBox="1"/>
              <p:nvPr/>
            </p:nvSpPr>
            <p:spPr>
              <a:xfrm>
                <a:off x="8647492" y="4261236"/>
                <a:ext cx="1199687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L3 cos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ar-SA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F0C902-9605-E068-7070-AB14A784E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492" y="4261236"/>
                <a:ext cx="1199687" cy="400110"/>
              </a:xfrm>
              <a:prstGeom prst="rect">
                <a:avLst/>
              </a:prstGeom>
              <a:blipFill>
                <a:blip r:embed="rId19"/>
                <a:stretch>
                  <a:fillRect l="-5612" t="-7576" b="-25758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4A77819-F0DD-0298-4808-A5DE6FD03351}"/>
                  </a:ext>
                </a:extLst>
              </p:cNvPr>
              <p:cNvSpPr txBox="1"/>
              <p:nvPr/>
            </p:nvSpPr>
            <p:spPr>
              <a:xfrm>
                <a:off x="8680569" y="2410944"/>
                <a:ext cx="1199687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L3 cos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ar-SA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4A77819-F0DD-0298-4808-A5DE6FD03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569" y="2410944"/>
                <a:ext cx="1199687" cy="400110"/>
              </a:xfrm>
              <a:prstGeom prst="rect">
                <a:avLst/>
              </a:prstGeom>
              <a:blipFill>
                <a:blip r:embed="rId20"/>
                <a:stretch>
                  <a:fillRect l="-5584" t="-7576" b="-25758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7A2A79-3042-80A5-00D6-EF365694BFE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6033357" y="2818573"/>
            <a:ext cx="51219" cy="146552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5734E54-593D-C85E-1903-2036A9E886F5}"/>
              </a:ext>
            </a:extLst>
          </p:cNvPr>
          <p:cNvSpPr txBox="1"/>
          <p:nvPr/>
        </p:nvSpPr>
        <p:spPr>
          <a:xfrm>
            <a:off x="7041345" y="2447260"/>
            <a:ext cx="44435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15</a:t>
            </a:r>
            <a:endParaRPr lang="ar-SA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5CD9CD5-FCB2-99C7-C3E9-D1C920A7123D}"/>
                  </a:ext>
                </a:extLst>
              </p:cNvPr>
              <p:cNvSpPr txBox="1"/>
              <p:nvPr/>
            </p:nvSpPr>
            <p:spPr>
              <a:xfrm>
                <a:off x="5063177" y="2472469"/>
                <a:ext cx="1199687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L1 cos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ar-SA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5CD9CD5-FCB2-99C7-C3E9-D1C920A71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177" y="2472469"/>
                <a:ext cx="1199687" cy="400110"/>
              </a:xfrm>
              <a:prstGeom prst="rect">
                <a:avLst/>
              </a:prstGeom>
              <a:blipFill>
                <a:blip r:embed="rId21"/>
                <a:stretch>
                  <a:fillRect l="-5612" t="-9231" b="-2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CE126599-AB83-95F2-F6F4-AB56D585ECA5}"/>
              </a:ext>
            </a:extLst>
          </p:cNvPr>
          <p:cNvSpPr txBox="1"/>
          <p:nvPr/>
        </p:nvSpPr>
        <p:spPr>
          <a:xfrm>
            <a:off x="10382685" y="5125493"/>
            <a:ext cx="353770" cy="3975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X</a:t>
            </a:r>
            <a:endParaRPr lang="ar-SA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C190C4-1EB0-5F2F-063D-3ACA7E15D7FB}"/>
              </a:ext>
            </a:extLst>
          </p:cNvPr>
          <p:cNvSpPr txBox="1"/>
          <p:nvPr/>
        </p:nvSpPr>
        <p:spPr>
          <a:xfrm>
            <a:off x="4677705" y="765861"/>
            <a:ext cx="353770" cy="3975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Y</a:t>
            </a:r>
            <a:endParaRPr lang="ar-SA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A1717D9-F8A6-8601-DA1C-3DFB9280B033}"/>
                  </a:ext>
                </a:extLst>
              </p:cNvPr>
              <p:cNvSpPr txBox="1"/>
              <p:nvPr/>
            </p:nvSpPr>
            <p:spPr>
              <a:xfrm>
                <a:off x="114663" y="1992603"/>
                <a:ext cx="457817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1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X= (L1 cos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chemeClr val="tx1"/>
                        </a:solidFill>
                      </a:rPr>
                      <m:t>3 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chemeClr val="tx1"/>
                        </a:solidFill>
                      </a:rPr>
                      <m:t>cos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Y= (L1 sin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+ L3 sin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ar-SA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A1717D9-F8A6-8601-DA1C-3DFB9280B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3" y="1992603"/>
                <a:ext cx="4578176" cy="830997"/>
              </a:xfrm>
              <a:prstGeom prst="rect">
                <a:avLst/>
              </a:prstGeom>
              <a:blipFill>
                <a:blip r:embed="rId22"/>
                <a:stretch>
                  <a:fillRect l="-1992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9C927F5-3BF7-C0CF-B6C2-A5F3F2F9A49E}"/>
                  </a:ext>
                </a:extLst>
              </p:cNvPr>
              <p:cNvSpPr txBox="1"/>
              <p:nvPr/>
            </p:nvSpPr>
            <p:spPr>
              <a:xfrm>
                <a:off x="5972578" y="4553565"/>
                <a:ext cx="1156086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L1 sin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ar-SA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9C927F5-3BF7-C0CF-B6C2-A5F3F2F9A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578" y="4553565"/>
                <a:ext cx="1156086" cy="400110"/>
              </a:xfrm>
              <a:prstGeom prst="rect">
                <a:avLst/>
              </a:prstGeom>
              <a:blipFill>
                <a:blip r:embed="rId23"/>
                <a:stretch>
                  <a:fillRect l="-5820" t="-9091" b="-25758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DD1917-018E-1FDB-5D01-2BD5093E362B}"/>
                  </a:ext>
                </a:extLst>
              </p:cNvPr>
              <p:cNvSpPr txBox="1"/>
              <p:nvPr/>
            </p:nvSpPr>
            <p:spPr>
              <a:xfrm>
                <a:off x="77812" y="3151810"/>
                <a:ext cx="4623060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1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X= (12 cos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𝟏𝟓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1" i="0" dirty="0" smtClean="0">
                        <a:solidFill>
                          <a:schemeClr val="tx1"/>
                        </a:solidFill>
                      </a:rPr>
                      <m:t>18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chemeClr val="tx1"/>
                        </a:solidFill>
                      </a:rPr>
                      <m:t>cos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X= 38.75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Y= (12 sin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+ 18 sin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Y= 18.02</a:t>
                </a:r>
                <a:endParaRPr lang="en-US" sz="2400" b="1" dirty="0"/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x,y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)= (38.75, 18.02)</a:t>
                </a:r>
                <a:endParaRPr lang="ar-SA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DD1917-018E-1FDB-5D01-2BD5093E3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2" y="3151810"/>
                <a:ext cx="4623060" cy="1938992"/>
              </a:xfrm>
              <a:prstGeom prst="rect">
                <a:avLst/>
              </a:prstGeom>
              <a:blipFill>
                <a:blip r:embed="rId24"/>
                <a:stretch>
                  <a:fillRect l="-1974" t="-2188" r="-132" b="-5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C6FC62E8-BB94-2949-05B6-D5296FA1F5EB}"/>
              </a:ext>
            </a:extLst>
          </p:cNvPr>
          <p:cNvSpPr txBox="1"/>
          <p:nvPr/>
        </p:nvSpPr>
        <p:spPr>
          <a:xfrm>
            <a:off x="4391571" y="250466"/>
            <a:ext cx="229742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/>
              <a:t>The solution</a:t>
            </a:r>
            <a:endParaRPr lang="ar-SA" sz="3200" b="1" dirty="0"/>
          </a:p>
        </p:txBody>
      </p:sp>
    </p:spTree>
    <p:extLst>
      <p:ext uri="{BB962C8B-B14F-4D97-AF65-F5344CB8AC3E}">
        <p14:creationId xmlns:p14="http://schemas.microsoft.com/office/powerpoint/2010/main" val="36564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316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Marwan Mohammed Alharasatany</dc:creator>
  <cp:lastModifiedBy>Farah Marwan Mohammed Alharasatany</cp:lastModifiedBy>
  <cp:revision>4</cp:revision>
  <dcterms:created xsi:type="dcterms:W3CDTF">2022-07-25T19:38:50Z</dcterms:created>
  <dcterms:modified xsi:type="dcterms:W3CDTF">2022-07-26T17:24:56Z</dcterms:modified>
</cp:coreProperties>
</file>