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3" r:id="rId3"/>
    <p:sldId id="259" r:id="rId4"/>
    <p:sldId id="260" r:id="rId5"/>
    <p:sldId id="257" r:id="rId6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8" autoAdjust="0"/>
    <p:restoredTop sz="96760" autoAdjust="0"/>
  </p:normalViewPr>
  <p:slideViewPr>
    <p:cSldViewPr snapToGrid="0">
      <p:cViewPr>
        <p:scale>
          <a:sx n="125" d="100"/>
          <a:sy n="125" d="100"/>
        </p:scale>
        <p:origin x="1757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3103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57784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57784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42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343225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295177" y="8243874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事件消歧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197798" y="8134556"/>
            <a:ext cx="2252071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16200000" flipV="1">
            <a:off x="5074768" y="8893389"/>
            <a:ext cx="498483" cy="35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5400000">
            <a:off x="5185898" y="7993730"/>
            <a:ext cx="278763" cy="28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624811" cy="1551093"/>
          </a:xfrm>
          <a:prstGeom prst="bentConnector3">
            <a:avLst>
              <a:gd name="adj1" fmla="val 1365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197797" y="6981175"/>
            <a:ext cx="1128925" cy="1408264"/>
          </a:xfrm>
          <a:prstGeom prst="bentConnector4">
            <a:avLst>
              <a:gd name="adj1" fmla="val -75597"/>
              <a:gd name="adj2" fmla="val 893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6" y="4333461"/>
            <a:ext cx="5577839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3342078" y="4683197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2578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96881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097123"/>
            <a:ext cx="22851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362026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5" y="3641441"/>
            <a:ext cx="5577838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75876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818773" y="8149384"/>
            <a:ext cx="485981" cy="14758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36703" y="8143244"/>
            <a:ext cx="486053" cy="14882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6184471-BD74-A28C-09E6-53D302D53CF8}"/>
              </a:ext>
            </a:extLst>
          </p:cNvPr>
          <p:cNvCxnSpPr>
            <a:cxnSpLocks/>
            <a:stCxn id="162" idx="3"/>
            <a:endCxn id="156" idx="3"/>
          </p:cNvCxnSpPr>
          <p:nvPr/>
        </p:nvCxnSpPr>
        <p:spPr>
          <a:xfrm flipH="1" flipV="1">
            <a:off x="5862430" y="5116760"/>
            <a:ext cx="1670678" cy="9267916"/>
          </a:xfrm>
          <a:prstGeom prst="bentConnector3">
            <a:avLst>
              <a:gd name="adj1" fmla="val -2061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57C0FB6-E184-4ACF-58EC-B45388EB398D}"/>
              </a:ext>
            </a:extLst>
          </p:cNvPr>
          <p:cNvSpPr txBox="1"/>
          <p:nvPr/>
        </p:nvSpPr>
        <p:spPr>
          <a:xfrm>
            <a:off x="6477691" y="4876594"/>
            <a:ext cx="761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i="1" dirty="0">
                <a:solidFill>
                  <a:schemeClr val="accent2"/>
                </a:solidFill>
              </a:rPr>
              <a:t>原始数据</a:t>
            </a:r>
            <a:endParaRPr lang="en-US" sz="900" b="1" i="1" dirty="0">
              <a:solidFill>
                <a:schemeClr val="accent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E9C68F-754D-41B9-2B98-A1721105D96B}"/>
              </a:ext>
            </a:extLst>
          </p:cNvPr>
          <p:cNvSpPr txBox="1"/>
          <p:nvPr/>
        </p:nvSpPr>
        <p:spPr>
          <a:xfrm>
            <a:off x="4174722" y="7936069"/>
            <a:ext cx="761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/>
                </a:solidFill>
              </a:rPr>
              <a:t>实体</a:t>
            </a:r>
            <a:r>
              <a:rPr lang="en-US" altLang="zh-CN" sz="800" b="1" dirty="0">
                <a:solidFill>
                  <a:schemeClr val="accent6"/>
                </a:solidFill>
              </a:rPr>
              <a:t>/</a:t>
            </a:r>
            <a:r>
              <a:rPr lang="zh-CN" altLang="en-US" sz="800" b="1" dirty="0">
                <a:solidFill>
                  <a:schemeClr val="accent6"/>
                </a:solidFill>
              </a:rPr>
              <a:t>事件</a:t>
            </a:r>
            <a:endParaRPr lang="en-US" sz="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1"/>
            <a:ext cx="5577840" cy="482913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57784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42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343225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295177" y="8243874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事件消歧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197798" y="8134556"/>
            <a:ext cx="2252071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16200000" flipV="1">
            <a:off x="5074768" y="8893389"/>
            <a:ext cx="498483" cy="35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5400000">
            <a:off x="5185898" y="7993730"/>
            <a:ext cx="278763" cy="28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624811" cy="1551093"/>
          </a:xfrm>
          <a:prstGeom prst="bentConnector3">
            <a:avLst>
              <a:gd name="adj1" fmla="val 1365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197797" y="6981175"/>
            <a:ext cx="1128925" cy="1408264"/>
          </a:xfrm>
          <a:prstGeom prst="bentConnector4">
            <a:avLst>
              <a:gd name="adj1" fmla="val -75597"/>
              <a:gd name="adj2" fmla="val 893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6" y="4333461"/>
            <a:ext cx="5577839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3342078" y="4683197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2578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96881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097123"/>
            <a:ext cx="22851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205929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5" y="783294"/>
            <a:ext cx="5577838" cy="337475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818773" y="8149384"/>
            <a:ext cx="485981" cy="14758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36703" y="8143244"/>
            <a:ext cx="486053" cy="14882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6184471-BD74-A28C-09E6-53D302D53CF8}"/>
              </a:ext>
            </a:extLst>
          </p:cNvPr>
          <p:cNvCxnSpPr>
            <a:cxnSpLocks/>
            <a:stCxn id="189" idx="3"/>
            <a:endCxn id="156" idx="3"/>
          </p:cNvCxnSpPr>
          <p:nvPr/>
        </p:nvCxnSpPr>
        <p:spPr>
          <a:xfrm flipH="1" flipV="1">
            <a:off x="5862430" y="5116760"/>
            <a:ext cx="1855105" cy="9862397"/>
          </a:xfrm>
          <a:prstGeom prst="bentConnector3">
            <a:avLst>
              <a:gd name="adj1" fmla="val -12323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57C0FB6-E184-4ACF-58EC-B45388EB398D}"/>
              </a:ext>
            </a:extLst>
          </p:cNvPr>
          <p:cNvSpPr txBox="1"/>
          <p:nvPr/>
        </p:nvSpPr>
        <p:spPr>
          <a:xfrm>
            <a:off x="6477691" y="4876594"/>
            <a:ext cx="761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i="1" dirty="0">
                <a:solidFill>
                  <a:schemeClr val="accent2"/>
                </a:solidFill>
              </a:rPr>
              <a:t>原始数据</a:t>
            </a:r>
            <a:endParaRPr lang="en-US" sz="900" b="1" i="1" dirty="0">
              <a:solidFill>
                <a:schemeClr val="accent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E9C68F-754D-41B9-2B98-A1721105D96B}"/>
              </a:ext>
            </a:extLst>
          </p:cNvPr>
          <p:cNvSpPr txBox="1"/>
          <p:nvPr/>
        </p:nvSpPr>
        <p:spPr>
          <a:xfrm>
            <a:off x="4174722" y="7936069"/>
            <a:ext cx="761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/>
                </a:solidFill>
              </a:rPr>
              <a:t>实体</a:t>
            </a:r>
            <a:r>
              <a:rPr lang="en-US" altLang="zh-CN" sz="800" b="1" dirty="0">
                <a:solidFill>
                  <a:schemeClr val="accent6"/>
                </a:solidFill>
              </a:rPr>
              <a:t>/</a:t>
            </a:r>
            <a:r>
              <a:rPr lang="zh-CN" altLang="en-US" sz="800" b="1" dirty="0">
                <a:solidFill>
                  <a:schemeClr val="accent6"/>
                </a:solidFill>
              </a:rPr>
              <a:t>事件</a:t>
            </a:r>
            <a:endParaRPr lang="en-US" sz="800" b="1" dirty="0">
              <a:solidFill>
                <a:schemeClr val="accent6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502EFA6-000C-2D49-8310-B4A26CDCD2FF}"/>
              </a:ext>
            </a:extLst>
          </p:cNvPr>
          <p:cNvSpPr/>
          <p:nvPr/>
        </p:nvSpPr>
        <p:spPr>
          <a:xfrm>
            <a:off x="2893654" y="9555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信息抽取与生成：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概念信息、多账号关联、文献解析、综述生成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59057-C479-EE3D-3E61-B595E63ACE5D}"/>
              </a:ext>
            </a:extLst>
          </p:cNvPr>
          <p:cNvSpPr/>
          <p:nvPr/>
        </p:nvSpPr>
        <p:spPr>
          <a:xfrm>
            <a:off x="2893654" y="12604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智能推荐：</a:t>
            </a:r>
            <a:r>
              <a:rPr lang="zh-CN" altLang="en-US" sz="900" dirty="0">
                <a:solidFill>
                  <a:schemeClr val="tx1"/>
                </a:solidFill>
              </a:rPr>
              <a:t>人才挖掘、技术洞察、相似作者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D2E078E-5735-5839-598B-70F3490581AB}"/>
              </a:ext>
            </a:extLst>
          </p:cNvPr>
          <p:cNvSpPr/>
          <p:nvPr/>
        </p:nvSpPr>
        <p:spPr>
          <a:xfrm>
            <a:off x="2900004" y="15651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关系网络：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+</a:t>
            </a:r>
            <a:r>
              <a:rPr lang="zh-CN" altLang="en-US" sz="900" dirty="0">
                <a:solidFill>
                  <a:schemeClr val="tx1"/>
                </a:solidFill>
              </a:rPr>
              <a:t>概念关系网络、机构社团划分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2B05EAE-2EEC-3F14-ED77-84E58F1C068E}"/>
              </a:ext>
            </a:extLst>
          </p:cNvPr>
          <p:cNvSpPr/>
          <p:nvPr/>
        </p:nvSpPr>
        <p:spPr>
          <a:xfrm>
            <a:off x="2900004" y="18700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趋势预测：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概念研究趋势、团队核心人物演化分析、作者流动分析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7991609-DA32-71C0-C428-D2FEED9306D4}"/>
              </a:ext>
            </a:extLst>
          </p:cNvPr>
          <p:cNvSpPr/>
          <p:nvPr/>
        </p:nvSpPr>
        <p:spPr>
          <a:xfrm>
            <a:off x="2900004" y="21747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智能检索：</a:t>
            </a:r>
            <a:r>
              <a:rPr lang="zh-CN" altLang="en-US" sz="900" dirty="0">
                <a:solidFill>
                  <a:schemeClr val="tx1"/>
                </a:solidFill>
              </a:rPr>
              <a:t>搜索作者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概念、六度搜索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812E8FA-8D85-61DA-31A3-2E5EB4FC793F}"/>
              </a:ext>
            </a:extLst>
          </p:cNvPr>
          <p:cNvSpPr/>
          <p:nvPr/>
        </p:nvSpPr>
        <p:spPr>
          <a:xfrm>
            <a:off x="2900004" y="24796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智能问答：</a:t>
            </a:r>
            <a:r>
              <a:rPr lang="zh-CN" altLang="en-US" sz="900" dirty="0">
                <a:solidFill>
                  <a:schemeClr val="tx1"/>
                </a:solidFill>
              </a:rPr>
              <a:t>视觉问答、知识图谱问答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112D9EB-6E91-8EA1-8019-F4DF86219659}"/>
              </a:ext>
            </a:extLst>
          </p:cNvPr>
          <p:cNvSpPr/>
          <p:nvPr/>
        </p:nvSpPr>
        <p:spPr>
          <a:xfrm>
            <a:off x="2906354" y="27843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评估排名：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出处评估、领域工作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概念榜单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51B80A6-8E26-8781-695E-7AEBD0C1A41B}"/>
              </a:ext>
            </a:extLst>
          </p:cNvPr>
          <p:cNvSpPr/>
          <p:nvPr/>
        </p:nvSpPr>
        <p:spPr>
          <a:xfrm>
            <a:off x="2906354" y="30892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事件分析：</a:t>
            </a:r>
            <a:r>
              <a:rPr lang="zh-CN" altLang="en-US" sz="900" dirty="0">
                <a:solidFill>
                  <a:schemeClr val="tx1"/>
                </a:solidFill>
              </a:rPr>
              <a:t>科技情报事件发现与自动摘要、事件因果分析、事件预测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96A6E045-E6A3-1BD2-F278-65FD31A326B4}"/>
              </a:ext>
            </a:extLst>
          </p:cNvPr>
          <p:cNvSpPr/>
          <p:nvPr/>
        </p:nvSpPr>
        <p:spPr>
          <a:xfrm>
            <a:off x="2906354" y="33939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人格分析与社会评价：</a:t>
            </a:r>
            <a:r>
              <a:rPr lang="zh-CN" altLang="en-US" sz="900" dirty="0">
                <a:solidFill>
                  <a:schemeClr val="tx1"/>
                </a:solidFill>
              </a:rPr>
              <a:t>五维人格分析、人物社会评价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074E22-1F8D-D7AA-18FA-7735B7F096C9}"/>
              </a:ext>
            </a:extLst>
          </p:cNvPr>
          <p:cNvSpPr/>
          <p:nvPr/>
        </p:nvSpPr>
        <p:spPr>
          <a:xfrm>
            <a:off x="2906354" y="36988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用户管理：</a:t>
            </a:r>
            <a:r>
              <a:rPr lang="zh-CN" altLang="en-US" sz="900" dirty="0">
                <a:solidFill>
                  <a:schemeClr val="tx1"/>
                </a:solidFill>
              </a:rPr>
              <a:t>订阅关注作者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概念、阅读管理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7059B6-52ED-D2A4-C350-490AC58A61DD}"/>
              </a:ext>
            </a:extLst>
          </p:cNvPr>
          <p:cNvSpPr txBox="1"/>
          <p:nvPr/>
        </p:nvSpPr>
        <p:spPr>
          <a:xfrm>
            <a:off x="809235" y="233557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altLang="zh-CN" dirty="0" err="1"/>
              <a:t>calligence</a:t>
            </a:r>
            <a:r>
              <a:rPr lang="en-US" altLang="zh-CN" dirty="0"/>
              <a:t> </a:t>
            </a:r>
            <a:r>
              <a:rPr lang="en-US" dirty="0"/>
              <a:t>- 20220521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0E9A47D-F53F-875F-70EB-CBEF1068B9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9224" y="14566854"/>
            <a:ext cx="476408" cy="45546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C8318CB-76EC-AE5B-0ABD-6F27F046E468}"/>
              </a:ext>
            </a:extLst>
          </p:cNvPr>
          <p:cNvSpPr txBox="1"/>
          <p:nvPr/>
        </p:nvSpPr>
        <p:spPr>
          <a:xfrm>
            <a:off x="2760904" y="150223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8966A6-D809-0E19-F0D9-6392ED485DF3}"/>
              </a:ext>
            </a:extLst>
          </p:cNvPr>
          <p:cNvSpPr/>
          <p:nvPr/>
        </p:nvSpPr>
        <p:spPr>
          <a:xfrm>
            <a:off x="3391014" y="14356992"/>
            <a:ext cx="1914098" cy="101627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71BEAE3-E0DA-1A7F-2665-54370B85BE61}"/>
              </a:ext>
            </a:extLst>
          </p:cNvPr>
          <p:cNvSpPr/>
          <p:nvPr/>
        </p:nvSpPr>
        <p:spPr>
          <a:xfrm>
            <a:off x="5696349" y="14356992"/>
            <a:ext cx="1914098" cy="101627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065642-4A23-431B-0733-6ADAB0D3684B}"/>
              </a:ext>
            </a:extLst>
          </p:cNvPr>
          <p:cNvSpPr txBox="1"/>
          <p:nvPr/>
        </p:nvSpPr>
        <p:spPr>
          <a:xfrm>
            <a:off x="5350689" y="1470716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A1C20C-8B55-7724-00F2-8C3796BE937F}"/>
              </a:ext>
            </a:extLst>
          </p:cNvPr>
          <p:cNvSpPr txBox="1"/>
          <p:nvPr/>
        </p:nvSpPr>
        <p:spPr>
          <a:xfrm>
            <a:off x="3986427" y="1542189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B54DF-92AB-BF69-0478-1ABF69472D8F}"/>
              </a:ext>
            </a:extLst>
          </p:cNvPr>
          <p:cNvSpPr txBox="1"/>
          <p:nvPr/>
        </p:nvSpPr>
        <p:spPr>
          <a:xfrm>
            <a:off x="5887804" y="1542189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FEEB79E-9E66-B770-98CA-72B7663FE097}"/>
              </a:ext>
            </a:extLst>
          </p:cNvPr>
          <p:cNvSpPr/>
          <p:nvPr/>
        </p:nvSpPr>
        <p:spPr>
          <a:xfrm>
            <a:off x="3510431" y="1444570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22CAF91-950B-EDDA-EA11-BFEAAE90050E}"/>
              </a:ext>
            </a:extLst>
          </p:cNvPr>
          <p:cNvSpPr/>
          <p:nvPr/>
        </p:nvSpPr>
        <p:spPr>
          <a:xfrm>
            <a:off x="4239450" y="1444570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F55CA20-35C7-523A-FEC5-DC240A5A17CB}"/>
              </a:ext>
            </a:extLst>
          </p:cNvPr>
          <p:cNvSpPr/>
          <p:nvPr/>
        </p:nvSpPr>
        <p:spPr>
          <a:xfrm>
            <a:off x="4662532" y="1444570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A7DCC3A-A8EE-AA19-812B-F358ECC381A5}"/>
              </a:ext>
            </a:extLst>
          </p:cNvPr>
          <p:cNvSpPr/>
          <p:nvPr/>
        </p:nvSpPr>
        <p:spPr>
          <a:xfrm>
            <a:off x="3510431" y="1467847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CB63ED0-1CD5-A655-9C22-1F2DED5BEFC4}"/>
              </a:ext>
            </a:extLst>
          </p:cNvPr>
          <p:cNvSpPr/>
          <p:nvPr/>
        </p:nvSpPr>
        <p:spPr>
          <a:xfrm>
            <a:off x="4056342" y="1467847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C2967B0-B55B-1712-5EAD-A76A80807572}"/>
              </a:ext>
            </a:extLst>
          </p:cNvPr>
          <p:cNvSpPr/>
          <p:nvPr/>
        </p:nvSpPr>
        <p:spPr>
          <a:xfrm>
            <a:off x="4535238" y="1467847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73BEA52A-0742-6006-181B-78125A7723D0}"/>
              </a:ext>
            </a:extLst>
          </p:cNvPr>
          <p:cNvSpPr/>
          <p:nvPr/>
        </p:nvSpPr>
        <p:spPr>
          <a:xfrm>
            <a:off x="3510430" y="1490948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E52EFDF-D1E2-2F54-8797-688F5E36AFFD}"/>
              </a:ext>
            </a:extLst>
          </p:cNvPr>
          <p:cNvSpPr/>
          <p:nvPr/>
        </p:nvSpPr>
        <p:spPr>
          <a:xfrm>
            <a:off x="4101917" y="1491341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57BC70D-D89E-5A57-8029-CAF4E00D76D9}"/>
              </a:ext>
            </a:extLst>
          </p:cNvPr>
          <p:cNvSpPr/>
          <p:nvPr/>
        </p:nvSpPr>
        <p:spPr>
          <a:xfrm>
            <a:off x="4589831" y="1493788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4FA4400-520A-6AF9-5614-44024CBE051B}"/>
              </a:ext>
            </a:extLst>
          </p:cNvPr>
          <p:cNvSpPr/>
          <p:nvPr/>
        </p:nvSpPr>
        <p:spPr>
          <a:xfrm>
            <a:off x="3507016" y="1512071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9D13884-5946-5807-D97A-C0182FD5F6F7}"/>
              </a:ext>
            </a:extLst>
          </p:cNvPr>
          <p:cNvSpPr/>
          <p:nvPr/>
        </p:nvSpPr>
        <p:spPr>
          <a:xfrm>
            <a:off x="3943747" y="1512071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E12556-6EA9-08D4-9301-AE5BAF10552E}"/>
              </a:ext>
            </a:extLst>
          </p:cNvPr>
          <p:cNvSpPr txBox="1"/>
          <p:nvPr/>
        </p:nvSpPr>
        <p:spPr>
          <a:xfrm>
            <a:off x="4700094" y="1507666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9733431-B0A2-478E-DB0B-9DE713884D74}"/>
              </a:ext>
            </a:extLst>
          </p:cNvPr>
          <p:cNvSpPr/>
          <p:nvPr/>
        </p:nvSpPr>
        <p:spPr>
          <a:xfrm>
            <a:off x="5786756" y="1444475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4857B87-A0DB-03F6-F393-C3BB8D1DAD64}"/>
              </a:ext>
            </a:extLst>
          </p:cNvPr>
          <p:cNvSpPr/>
          <p:nvPr/>
        </p:nvSpPr>
        <p:spPr>
          <a:xfrm>
            <a:off x="6329919" y="1444475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918A437-05C0-07DF-8942-BA977B6D0598}"/>
              </a:ext>
            </a:extLst>
          </p:cNvPr>
          <p:cNvSpPr/>
          <p:nvPr/>
        </p:nvSpPr>
        <p:spPr>
          <a:xfrm>
            <a:off x="6873082" y="1444475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45AF1D31-7D2B-48CD-4F8F-0B32BF35049E}"/>
              </a:ext>
            </a:extLst>
          </p:cNvPr>
          <p:cNvSpPr/>
          <p:nvPr/>
        </p:nvSpPr>
        <p:spPr>
          <a:xfrm>
            <a:off x="5786755" y="1466057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1D9A4C8E-F5A3-4C69-A604-DFAF13BDCF8C}"/>
              </a:ext>
            </a:extLst>
          </p:cNvPr>
          <p:cNvSpPr/>
          <p:nvPr/>
        </p:nvSpPr>
        <p:spPr>
          <a:xfrm>
            <a:off x="6295800" y="1466057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98617EA-60AB-624C-1F29-B9D2161AA77D}"/>
              </a:ext>
            </a:extLst>
          </p:cNvPr>
          <p:cNvSpPr/>
          <p:nvPr/>
        </p:nvSpPr>
        <p:spPr>
          <a:xfrm>
            <a:off x="6854025" y="1466057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84249A1-6516-DEE0-B6D3-9D7FB9E4CAF6}"/>
              </a:ext>
            </a:extLst>
          </p:cNvPr>
          <p:cNvSpPr/>
          <p:nvPr/>
        </p:nvSpPr>
        <p:spPr>
          <a:xfrm>
            <a:off x="5786754" y="1488200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0BC2F6F8-2188-2F34-A1A8-D88E41BB41E1}"/>
              </a:ext>
            </a:extLst>
          </p:cNvPr>
          <p:cNvSpPr/>
          <p:nvPr/>
        </p:nvSpPr>
        <p:spPr>
          <a:xfrm>
            <a:off x="6207088" y="1488078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B2932D6-3786-20E6-4533-2DA892E5F072}"/>
              </a:ext>
            </a:extLst>
          </p:cNvPr>
          <p:cNvSpPr/>
          <p:nvPr/>
        </p:nvSpPr>
        <p:spPr>
          <a:xfrm>
            <a:off x="6950891" y="1488078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D976B1D-56B2-88ED-0DD8-4AB90945EAA4}"/>
              </a:ext>
            </a:extLst>
          </p:cNvPr>
          <p:cNvSpPr/>
          <p:nvPr/>
        </p:nvSpPr>
        <p:spPr>
          <a:xfrm>
            <a:off x="5792058" y="1510540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CDF5CA3-4D38-9E06-6BEB-C4AA2D112FDB}"/>
              </a:ext>
            </a:extLst>
          </p:cNvPr>
          <p:cNvSpPr/>
          <p:nvPr/>
        </p:nvSpPr>
        <p:spPr>
          <a:xfrm>
            <a:off x="6408393" y="1510137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8145DC-BCEE-0DF9-3A2C-88622F7E4243}"/>
              </a:ext>
            </a:extLst>
          </p:cNvPr>
          <p:cNvSpPr txBox="1"/>
          <p:nvPr/>
        </p:nvSpPr>
        <p:spPr>
          <a:xfrm>
            <a:off x="7133601" y="1504207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5EAB8624-CC47-8856-5700-03EE9E26FD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8360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364F44C7-D4AE-7651-BAD4-1EAABCF3AD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8289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DB0BD7B2-3200-3633-373D-60A58AC1D8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8526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0238A3-CFAD-A6D4-5846-8CB3C857CA7F}"/>
              </a:ext>
            </a:extLst>
          </p:cNvPr>
          <p:cNvSpPr/>
          <p:nvPr/>
        </p:nvSpPr>
        <p:spPr>
          <a:xfrm>
            <a:off x="3281690" y="14252119"/>
            <a:ext cx="4435845" cy="145407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6106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1570216"/>
            <a:ext cx="5181600" cy="25878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1709462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170946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2056883"/>
            <a:ext cx="165292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多账号关联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D81DC0E-8E2A-2F99-4D05-95182ECA6DC0}"/>
              </a:ext>
            </a:extLst>
          </p:cNvPr>
          <p:cNvSpPr/>
          <p:nvPr/>
        </p:nvSpPr>
        <p:spPr>
          <a:xfrm>
            <a:off x="4446822" y="2056882"/>
            <a:ext cx="942016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文献</a:t>
            </a:r>
            <a:r>
              <a:rPr lang="zh-CN" altLang="en-US" sz="900" dirty="0">
                <a:solidFill>
                  <a:srgbClr val="FF0000"/>
                </a:solidFill>
              </a:rPr>
              <a:t>智能解析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F86BC-AA71-D229-C29F-D480804C223F}"/>
              </a:ext>
            </a:extLst>
          </p:cNvPr>
          <p:cNvSpPr/>
          <p:nvPr/>
        </p:nvSpPr>
        <p:spPr>
          <a:xfrm>
            <a:off x="2686592" y="2747843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智能检索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AB5CB6-9B3E-B0AF-B473-D0B26A952332}"/>
              </a:ext>
            </a:extLst>
          </p:cNvPr>
          <p:cNvSpPr/>
          <p:nvPr/>
        </p:nvSpPr>
        <p:spPr>
          <a:xfrm>
            <a:off x="5470340" y="205688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关系网络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3BFD49A-11FA-8B26-53E1-AE32C958405C}"/>
              </a:ext>
            </a:extLst>
          </p:cNvPr>
          <p:cNvSpPr/>
          <p:nvPr/>
        </p:nvSpPr>
        <p:spPr>
          <a:xfrm>
            <a:off x="2686592" y="2405300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研究趋势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1584CE3-FC7D-0352-66ED-3116CA9791AC}"/>
              </a:ext>
            </a:extLst>
          </p:cNvPr>
          <p:cNvSpPr/>
          <p:nvPr/>
        </p:nvSpPr>
        <p:spPr>
          <a:xfrm>
            <a:off x="3578167" y="2747842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六度搜索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42929A-7EBE-5805-E036-63A6A687859A}"/>
              </a:ext>
            </a:extLst>
          </p:cNvPr>
          <p:cNvSpPr/>
          <p:nvPr/>
        </p:nvSpPr>
        <p:spPr>
          <a:xfrm>
            <a:off x="4475504" y="2747841"/>
            <a:ext cx="91333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zh-CN" altLang="en-US" sz="900" dirty="0">
                <a:solidFill>
                  <a:srgbClr val="FF0000"/>
                </a:solidFill>
              </a:rPr>
              <a:t>社团划分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3039201-A3C6-AB79-843B-C541A68F7BEF}"/>
              </a:ext>
            </a:extLst>
          </p:cNvPr>
          <p:cNvSpPr/>
          <p:nvPr/>
        </p:nvSpPr>
        <p:spPr>
          <a:xfrm>
            <a:off x="5479123" y="2746580"/>
            <a:ext cx="1426190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团队</a:t>
            </a:r>
            <a:r>
              <a:rPr lang="zh-CN" altLang="en-US" sz="900" dirty="0">
                <a:solidFill>
                  <a:srgbClr val="FF0000"/>
                </a:solidFill>
              </a:rPr>
              <a:t>核心人物演化分析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2F4D086-DF4E-BC97-19F3-3E4CE1C2EB73}"/>
              </a:ext>
            </a:extLst>
          </p:cNvPr>
          <p:cNvSpPr/>
          <p:nvPr/>
        </p:nvSpPr>
        <p:spPr>
          <a:xfrm>
            <a:off x="2697046" y="3093684"/>
            <a:ext cx="175922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事件发现</a:t>
            </a:r>
            <a:r>
              <a:rPr lang="zh-CN" altLang="en-US" sz="900" dirty="0"/>
              <a:t>和</a:t>
            </a:r>
            <a:r>
              <a:rPr lang="zh-CN" altLang="en-US" sz="900" dirty="0">
                <a:solidFill>
                  <a:srgbClr val="FF0000"/>
                </a:solidFill>
              </a:rPr>
              <a:t>自动摘要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33416B55-EB25-2453-8B6E-41817A477F85}"/>
              </a:ext>
            </a:extLst>
          </p:cNvPr>
          <p:cNvSpPr/>
          <p:nvPr/>
        </p:nvSpPr>
        <p:spPr>
          <a:xfrm>
            <a:off x="4535141" y="3093474"/>
            <a:ext cx="142270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事件因果分析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840043F-BC8A-ACB2-DBCB-8CFE9731D1BD}"/>
              </a:ext>
            </a:extLst>
          </p:cNvPr>
          <p:cNvSpPr/>
          <p:nvPr/>
        </p:nvSpPr>
        <p:spPr>
          <a:xfrm>
            <a:off x="6039585" y="3088492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26A2A3E-3A39-48F6-6E19-158BA8E7592C}"/>
              </a:ext>
            </a:extLst>
          </p:cNvPr>
          <p:cNvSpPr/>
          <p:nvPr/>
        </p:nvSpPr>
        <p:spPr>
          <a:xfrm>
            <a:off x="5322989" y="3777429"/>
            <a:ext cx="97249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人格分析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4FEFFC5-9208-D5F0-F6F1-B1F044A7B0D0}"/>
              </a:ext>
            </a:extLst>
          </p:cNvPr>
          <p:cNvSpPr/>
          <p:nvPr/>
        </p:nvSpPr>
        <p:spPr>
          <a:xfrm>
            <a:off x="6362815" y="3782934"/>
            <a:ext cx="1201184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事件</a:t>
            </a:r>
            <a:r>
              <a:rPr lang="zh-CN" altLang="en-US" sz="900" dirty="0">
                <a:solidFill>
                  <a:srgbClr val="FF0000"/>
                </a:solidFill>
              </a:rPr>
              <a:t>社会评价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DBAEB9E-4ABD-A679-BCEB-41DB388F994C}"/>
              </a:ext>
            </a:extLst>
          </p:cNvPr>
          <p:cNvSpPr/>
          <p:nvPr/>
        </p:nvSpPr>
        <p:spPr>
          <a:xfrm>
            <a:off x="5963296" y="2409772"/>
            <a:ext cx="135638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作者的</a:t>
            </a:r>
            <a:r>
              <a:rPr lang="zh-CN" altLang="en-US" sz="900" dirty="0">
                <a:solidFill>
                  <a:srgbClr val="FF0000"/>
                </a:solidFill>
              </a:rPr>
              <a:t>论文引用报告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8659904-ADF6-744F-B099-E875D3129AB6}"/>
              </a:ext>
            </a:extLst>
          </p:cNvPr>
          <p:cNvSpPr/>
          <p:nvPr/>
        </p:nvSpPr>
        <p:spPr>
          <a:xfrm>
            <a:off x="4904437" y="2405571"/>
            <a:ext cx="98332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迁徙路线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9273B8B-1598-8423-C061-D73070749E91}"/>
              </a:ext>
            </a:extLst>
          </p:cNvPr>
          <p:cNvSpPr/>
          <p:nvPr/>
        </p:nvSpPr>
        <p:spPr>
          <a:xfrm>
            <a:off x="2686592" y="3779269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智能推荐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B7B8CC-BAA1-342F-143D-045AF94FFE9D}"/>
              </a:ext>
            </a:extLst>
          </p:cNvPr>
          <p:cNvSpPr/>
          <p:nvPr/>
        </p:nvSpPr>
        <p:spPr>
          <a:xfrm>
            <a:off x="4552587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评估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020718F-8C38-A029-15CA-BD68259F566A}"/>
              </a:ext>
            </a:extLst>
          </p:cNvPr>
          <p:cNvSpPr/>
          <p:nvPr/>
        </p:nvSpPr>
        <p:spPr>
          <a:xfrm>
            <a:off x="2687611" y="3441803"/>
            <a:ext cx="94567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文献管理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A621328-238B-0BDF-8AEF-B93992BE6C04}"/>
              </a:ext>
            </a:extLst>
          </p:cNvPr>
          <p:cNvSpPr/>
          <p:nvPr/>
        </p:nvSpPr>
        <p:spPr>
          <a:xfrm>
            <a:off x="3710981" y="344174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订阅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9E657FF-4360-DA0C-61E5-18C8823FD913}"/>
              </a:ext>
            </a:extLst>
          </p:cNvPr>
          <p:cNvSpPr/>
          <p:nvPr/>
        </p:nvSpPr>
        <p:spPr>
          <a:xfrm>
            <a:off x="5920599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领域工作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榜单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2B1C41A-48D1-1EF3-10E0-DBD64A1C2408}"/>
              </a:ext>
            </a:extLst>
          </p:cNvPr>
          <p:cNvSpPr/>
          <p:nvPr/>
        </p:nvSpPr>
        <p:spPr>
          <a:xfrm>
            <a:off x="3556513" y="3778061"/>
            <a:ext cx="89975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知识图谱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7B8EDD0-8EC5-1B4C-E49B-822027E1B891}"/>
              </a:ext>
            </a:extLst>
          </p:cNvPr>
          <p:cNvSpPr/>
          <p:nvPr/>
        </p:nvSpPr>
        <p:spPr>
          <a:xfrm>
            <a:off x="4511189" y="378020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视频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23149</TotalTime>
  <Words>2219</Words>
  <Application>Microsoft Office PowerPoint</Application>
  <PresentationFormat>Custom</PresentationFormat>
  <Paragraphs>397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89</cp:revision>
  <dcterms:created xsi:type="dcterms:W3CDTF">2022-04-08T09:04:02Z</dcterms:created>
  <dcterms:modified xsi:type="dcterms:W3CDTF">2022-05-21T09:21:17Z</dcterms:modified>
</cp:coreProperties>
</file>