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1" r:id="rId2"/>
    <p:sldId id="262" r:id="rId3"/>
    <p:sldId id="259" r:id="rId4"/>
    <p:sldId id="260" r:id="rId5"/>
    <p:sldId id="257" r:id="rId6"/>
  </p:sldIdLst>
  <p:sldSz cx="96012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g Huifan" initials="YH" lastIdx="1" clrIdx="0">
    <p:extLst>
      <p:ext uri="{19B8F6BF-5375-455C-9EA6-DF929625EA0E}">
        <p15:presenceInfo xmlns:p15="http://schemas.microsoft.com/office/powerpoint/2012/main" userId="769c0271702823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88" autoAdjust="0"/>
    <p:restoredTop sz="96760" autoAdjust="0"/>
  </p:normalViewPr>
  <p:slideViewPr>
    <p:cSldViewPr snapToGrid="0">
      <p:cViewPr>
        <p:scale>
          <a:sx n="150" d="100"/>
          <a:sy n="150" d="100"/>
        </p:scale>
        <p:origin x="648" y="-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992968"/>
            <a:ext cx="8161020" cy="636693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9605435"/>
            <a:ext cx="7200900" cy="4415365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39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11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973667"/>
            <a:ext cx="2070259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973667"/>
            <a:ext cx="6090761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82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2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4559305"/>
            <a:ext cx="8281035" cy="760729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12238572"/>
            <a:ext cx="8281035" cy="400049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3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4868333"/>
            <a:ext cx="408051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4868333"/>
            <a:ext cx="408051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30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973671"/>
            <a:ext cx="8281035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4483101"/>
            <a:ext cx="4061757" cy="219709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6680200"/>
            <a:ext cx="4061757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4483101"/>
            <a:ext cx="4081761" cy="219709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6680200"/>
            <a:ext cx="4081761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38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3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0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1219200"/>
            <a:ext cx="3096637" cy="426720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2633138"/>
            <a:ext cx="4860608" cy="129963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5486400"/>
            <a:ext cx="3096637" cy="10164235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01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1219200"/>
            <a:ext cx="3096637" cy="426720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2633138"/>
            <a:ext cx="4860608" cy="129963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5486400"/>
            <a:ext cx="3096637" cy="10164235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5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973671"/>
            <a:ext cx="8281035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4868333"/>
            <a:ext cx="8281035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6950271"/>
            <a:ext cx="216027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065E9-F0BD-4CBA-8514-7C9F3F1A00B0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6950271"/>
            <a:ext cx="3240405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6950271"/>
            <a:ext cx="216027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69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gif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gif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0.png"/><Relationship Id="rId3" Type="http://schemas.openxmlformats.org/officeDocument/2006/relationships/image" Target="../media/image15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image" Target="../media/image14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gif"/><Relationship Id="rId11" Type="http://schemas.openxmlformats.org/officeDocument/2006/relationships/image" Target="../media/image8.jpe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E34CDC-51D2-4460-9CDD-02E7F00E8616}"/>
              </a:ext>
            </a:extLst>
          </p:cNvPr>
          <p:cNvSpPr txBox="1"/>
          <p:nvPr/>
        </p:nvSpPr>
        <p:spPr>
          <a:xfrm>
            <a:off x="1828462" y="3103448"/>
            <a:ext cx="2161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altLang="zh-CN" dirty="0"/>
              <a:t>emplate </a:t>
            </a:r>
            <a:r>
              <a:rPr lang="en-US" dirty="0"/>
              <a:t>- 20220520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74DF8A-48BC-4033-B615-53B418FF90DD}"/>
              </a:ext>
            </a:extLst>
          </p:cNvPr>
          <p:cNvSpPr/>
          <p:nvPr/>
        </p:nvSpPr>
        <p:spPr>
          <a:xfrm>
            <a:off x="2560320" y="11142472"/>
            <a:ext cx="5181600" cy="382930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3D65BC-9823-4A3D-B6F1-A1CC2CFC000C}"/>
              </a:ext>
            </a:extLst>
          </p:cNvPr>
          <p:cNvSpPr txBox="1"/>
          <p:nvPr/>
        </p:nvSpPr>
        <p:spPr>
          <a:xfrm>
            <a:off x="1589150" y="12837349"/>
            <a:ext cx="799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数据</a:t>
            </a:r>
            <a:br>
              <a:rPr lang="en-US" altLang="zh-CN" sz="1600" dirty="0"/>
            </a:br>
            <a:r>
              <a:rPr lang="zh-CN" altLang="en-US" sz="1600" dirty="0"/>
              <a:t>采集层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C1B9AB-FC83-452C-831E-532A4C0B604C}"/>
              </a:ext>
            </a:extLst>
          </p:cNvPr>
          <p:cNvSpPr txBox="1"/>
          <p:nvPr/>
        </p:nvSpPr>
        <p:spPr>
          <a:xfrm>
            <a:off x="3342078" y="13695970"/>
            <a:ext cx="800219" cy="2154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tx1"/>
                </a:solidFill>
              </a:rPr>
              <a:t>非结构化数据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A0524C-984F-4016-92B5-276E92F9A575}"/>
              </a:ext>
            </a:extLst>
          </p:cNvPr>
          <p:cNvSpPr txBox="1"/>
          <p:nvPr/>
        </p:nvSpPr>
        <p:spPr>
          <a:xfrm>
            <a:off x="5096992" y="13695970"/>
            <a:ext cx="800219" cy="215444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tx1"/>
                </a:solidFill>
              </a:rPr>
              <a:t>半结构化数据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325900-36B1-47BC-9BD7-69A54C9CB2BD}"/>
              </a:ext>
            </a:extLst>
          </p:cNvPr>
          <p:cNvSpPr txBox="1"/>
          <p:nvPr/>
        </p:nvSpPr>
        <p:spPr>
          <a:xfrm>
            <a:off x="6541309" y="13695970"/>
            <a:ext cx="697627" cy="215444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800" dirty="0"/>
              <a:t>结构化数据</a:t>
            </a:r>
            <a:endParaRPr lang="en-US" sz="8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79F1265-4DCA-4D02-B315-68939EC307C4}"/>
              </a:ext>
            </a:extLst>
          </p:cNvPr>
          <p:cNvSpPr/>
          <p:nvPr/>
        </p:nvSpPr>
        <p:spPr>
          <a:xfrm>
            <a:off x="2727961" y="11315192"/>
            <a:ext cx="2032001" cy="2331720"/>
          </a:xfrm>
          <a:prstGeom prst="roundRect">
            <a:avLst>
              <a:gd name="adj" fmla="val 506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308D6C-8A10-4D47-9396-1914C72EFC1C}"/>
              </a:ext>
            </a:extLst>
          </p:cNvPr>
          <p:cNvSpPr txBox="1"/>
          <p:nvPr/>
        </p:nvSpPr>
        <p:spPr>
          <a:xfrm>
            <a:off x="3357167" y="13362456"/>
            <a:ext cx="767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b="1" dirty="0"/>
              <a:t>多模态数据</a:t>
            </a:r>
            <a:endParaRPr lang="en-US" sz="9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BB407FA-7BA7-40C9-A7FF-C82B5B089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917" y="11494453"/>
            <a:ext cx="753685" cy="3398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8A4AA5A-6A33-4DD1-AFBB-D9ABBCE23A39}"/>
              </a:ext>
            </a:extLst>
          </p:cNvPr>
          <p:cNvSpPr txBox="1"/>
          <p:nvPr/>
        </p:nvSpPr>
        <p:spPr>
          <a:xfrm>
            <a:off x="3053524" y="11830412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rgbClr val="0070C0"/>
                </a:solidFill>
              </a:rPr>
              <a:t>图片</a:t>
            </a:r>
            <a:endParaRPr lang="en-US" sz="800" b="1" dirty="0">
              <a:solidFill>
                <a:srgbClr val="0070C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41A669-7B93-4E1A-9C50-2A1A73FBB277}"/>
              </a:ext>
            </a:extLst>
          </p:cNvPr>
          <p:cNvSpPr txBox="1"/>
          <p:nvPr/>
        </p:nvSpPr>
        <p:spPr>
          <a:xfrm>
            <a:off x="3909943" y="11836073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rgbClr val="0070C0"/>
                </a:solidFill>
              </a:rPr>
              <a:t>视频</a:t>
            </a:r>
            <a:endParaRPr lang="en-US" sz="800" b="1" dirty="0">
              <a:solidFill>
                <a:srgbClr val="0070C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D441819-DB8A-4EB4-98EB-2AB8D8BA9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706" y="11464637"/>
            <a:ext cx="663117" cy="39946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750204-11D8-4A29-8CD4-E174E262BCD8}"/>
              </a:ext>
            </a:extLst>
          </p:cNvPr>
          <p:cNvSpPr txBox="1"/>
          <p:nvPr/>
        </p:nvSpPr>
        <p:spPr>
          <a:xfrm>
            <a:off x="4136217" y="12810093"/>
            <a:ext cx="766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rgbClr val="0070C0"/>
                </a:solidFill>
              </a:rPr>
              <a:t>多语言</a:t>
            </a:r>
            <a:br>
              <a:rPr lang="en-US" altLang="zh-CN" sz="800" b="1" dirty="0">
                <a:solidFill>
                  <a:srgbClr val="0070C0"/>
                </a:solidFill>
              </a:rPr>
            </a:br>
            <a:r>
              <a:rPr lang="zh-CN" altLang="en-US" sz="800" b="1" dirty="0">
                <a:solidFill>
                  <a:srgbClr val="0070C0"/>
                </a:solidFill>
              </a:rPr>
              <a:t>文本</a:t>
            </a:r>
            <a:endParaRPr lang="en-US" sz="800" b="1" dirty="0">
              <a:solidFill>
                <a:srgbClr val="0070C0"/>
              </a:solidFill>
            </a:endParaRPr>
          </a:p>
        </p:txBody>
      </p:sp>
      <p:pic>
        <p:nvPicPr>
          <p:cNvPr id="20" name="Picture 2" descr="Building multilingual websites">
            <a:extLst>
              <a:ext uri="{FF2B5EF4-FFF2-40B4-BE49-F238E27FC236}">
                <a16:creationId xmlns:a16="http://schemas.microsoft.com/office/drawing/2014/main" id="{C1522BF1-1ADF-4345-9387-6B4021BE5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728" y="12660149"/>
            <a:ext cx="1420665" cy="63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A1C6E5D2-6566-41EA-97FC-8042D84F6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236" y="12061850"/>
            <a:ext cx="633592" cy="355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66E9FFC-485F-447F-A3E6-F6BF77648B31}"/>
              </a:ext>
            </a:extLst>
          </p:cNvPr>
          <p:cNvSpPr txBox="1"/>
          <p:nvPr/>
        </p:nvSpPr>
        <p:spPr>
          <a:xfrm>
            <a:off x="3454160" y="12391887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rgbClr val="0070C0"/>
                </a:solidFill>
              </a:rPr>
              <a:t>音频</a:t>
            </a:r>
            <a:endParaRPr lang="en-US" sz="800" b="1" dirty="0">
              <a:solidFill>
                <a:srgbClr val="0070C0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100FC91-0D60-4EEB-9582-6CE07B62F399}"/>
              </a:ext>
            </a:extLst>
          </p:cNvPr>
          <p:cNvSpPr/>
          <p:nvPr/>
        </p:nvSpPr>
        <p:spPr>
          <a:xfrm>
            <a:off x="4821989" y="11315192"/>
            <a:ext cx="1319732" cy="2331720"/>
          </a:xfrm>
          <a:prstGeom prst="roundRect">
            <a:avLst>
              <a:gd name="adj" fmla="val 5060"/>
            </a:avLst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Xml File Document Icon, Document Icons, File Icons, Xml Icons PNG and  Vector with Transparent Background for Free Download">
            <a:extLst>
              <a:ext uri="{FF2B5EF4-FFF2-40B4-BE49-F238E27FC236}">
                <a16:creationId xmlns:a16="http://schemas.microsoft.com/office/drawing/2014/main" id="{2892D202-6E0C-42B6-8C58-B657D6D52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873" y="12309211"/>
            <a:ext cx="387364" cy="38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oric + JSON | Data Integration">
            <a:extLst>
              <a:ext uri="{FF2B5EF4-FFF2-40B4-BE49-F238E27FC236}">
                <a16:creationId xmlns:a16="http://schemas.microsoft.com/office/drawing/2014/main" id="{1A77670B-7980-4E20-9711-D04F30E3F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992" y="12926743"/>
            <a:ext cx="371853" cy="37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4016AB4-3852-42E0-B811-BB9947535CA6}"/>
              </a:ext>
            </a:extLst>
          </p:cNvPr>
          <p:cNvSpPr txBox="1"/>
          <p:nvPr/>
        </p:nvSpPr>
        <p:spPr>
          <a:xfrm>
            <a:off x="5388837" y="12425579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4">
                    <a:lumMod val="50000"/>
                  </a:schemeClr>
                </a:solidFill>
              </a:rPr>
              <a:t>XML</a:t>
            </a:r>
          </a:p>
        </p:txBody>
      </p:sp>
      <p:pic>
        <p:nvPicPr>
          <p:cNvPr id="25" name="Picture 24" descr="知识图谱的数据类型示例 | 半结构化数据">
            <a:extLst>
              <a:ext uri="{FF2B5EF4-FFF2-40B4-BE49-F238E27FC236}">
                <a16:creationId xmlns:a16="http://schemas.microsoft.com/office/drawing/2014/main" id="{B14FFB7D-8DD6-4615-84D9-78B7C27BE6B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6" t="22213" r="5822" b="20220"/>
          <a:stretch/>
        </p:blipFill>
        <p:spPr bwMode="auto">
          <a:xfrm>
            <a:off x="4875525" y="11496696"/>
            <a:ext cx="1212669" cy="4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80D429C-551E-40A4-BB49-133B1AC37CA5}"/>
              </a:ext>
            </a:extLst>
          </p:cNvPr>
          <p:cNvSpPr txBox="1"/>
          <p:nvPr/>
        </p:nvSpPr>
        <p:spPr>
          <a:xfrm>
            <a:off x="5430426" y="12999957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4">
                    <a:lumMod val="50000"/>
                  </a:schemeClr>
                </a:solidFill>
              </a:rPr>
              <a:t>JSON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17BBB6-B04E-4849-999A-CAEE780B6398}"/>
              </a:ext>
            </a:extLst>
          </p:cNvPr>
          <p:cNvSpPr txBox="1"/>
          <p:nvPr/>
        </p:nvSpPr>
        <p:spPr>
          <a:xfrm>
            <a:off x="5192227" y="11934709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chemeClr val="accent4">
                    <a:lumMod val="50000"/>
                  </a:schemeClr>
                </a:solidFill>
              </a:rPr>
              <a:t>百科</a:t>
            </a:r>
            <a:endParaRPr lang="en-US" sz="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F01CE8A-C11A-498F-B706-F731BB788E4F}"/>
              </a:ext>
            </a:extLst>
          </p:cNvPr>
          <p:cNvSpPr/>
          <p:nvPr/>
        </p:nvSpPr>
        <p:spPr>
          <a:xfrm>
            <a:off x="6213375" y="11315192"/>
            <a:ext cx="1319732" cy="2331720"/>
          </a:xfrm>
          <a:prstGeom prst="roundRect">
            <a:avLst>
              <a:gd name="adj" fmla="val 5060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关系型数据库工作原理| Hello World">
            <a:extLst>
              <a:ext uri="{FF2B5EF4-FFF2-40B4-BE49-F238E27FC236}">
                <a16:creationId xmlns:a16="http://schemas.microsoft.com/office/drawing/2014/main" id="{26F32F53-6F58-4442-9527-DB3ECD7F8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896" y="11458463"/>
            <a:ext cx="570693" cy="60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7A59DCD-8325-46A3-A3D2-7DF8960BB30E}"/>
              </a:ext>
            </a:extLst>
          </p:cNvPr>
          <p:cNvSpPr txBox="1"/>
          <p:nvPr/>
        </p:nvSpPr>
        <p:spPr>
          <a:xfrm>
            <a:off x="6460559" y="12093767"/>
            <a:ext cx="8591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chemeClr val="accent6">
                    <a:lumMod val="50000"/>
                  </a:schemeClr>
                </a:solidFill>
              </a:rPr>
              <a:t>关系型数据库</a:t>
            </a:r>
            <a:endParaRPr lang="en-US" sz="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32D3FC-24DC-46AD-B5EC-922AA5BCAB8B}"/>
              </a:ext>
            </a:extLst>
          </p:cNvPr>
          <p:cNvSpPr txBox="1"/>
          <p:nvPr/>
        </p:nvSpPr>
        <p:spPr>
          <a:xfrm>
            <a:off x="6460559" y="13320418"/>
            <a:ext cx="8591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chemeClr val="accent6">
                    <a:lumMod val="50000"/>
                  </a:schemeClr>
                </a:solidFill>
              </a:rPr>
              <a:t>外部知识库</a:t>
            </a:r>
            <a:endParaRPr lang="en-US" sz="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32" name="Picture 8" descr="Experimentations with Wikidata/Wikibase - Hanging Together">
            <a:extLst>
              <a:ext uri="{FF2B5EF4-FFF2-40B4-BE49-F238E27FC236}">
                <a16:creationId xmlns:a16="http://schemas.microsoft.com/office/drawing/2014/main" id="{8330B451-B607-4DD4-AAFF-111329486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210" y="12461605"/>
            <a:ext cx="646063" cy="25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reebase - Wikidata">
            <a:extLst>
              <a:ext uri="{FF2B5EF4-FFF2-40B4-BE49-F238E27FC236}">
                <a16:creationId xmlns:a16="http://schemas.microsoft.com/office/drawing/2014/main" id="{F6F3E471-9601-481E-8645-1A8A1DDE1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670" y="12786481"/>
            <a:ext cx="554901" cy="101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Bpedia - Wikipedia">
            <a:extLst>
              <a:ext uri="{FF2B5EF4-FFF2-40B4-BE49-F238E27FC236}">
                <a16:creationId xmlns:a16="http://schemas.microsoft.com/office/drawing/2014/main" id="{C295FB82-DEE2-4830-A017-38A6F9B07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367" y="12988498"/>
            <a:ext cx="357980" cy="24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ichpedia - Home | Facebook">
            <a:extLst>
              <a:ext uri="{FF2B5EF4-FFF2-40B4-BE49-F238E27FC236}">
                <a16:creationId xmlns:a16="http://schemas.microsoft.com/office/drawing/2014/main" id="{28269C28-AC91-415D-A519-1F8D22F03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549" y="12957432"/>
            <a:ext cx="334867" cy="334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B1ED10D0-06E3-48BA-B1B4-57523C7682D1}"/>
              </a:ext>
            </a:extLst>
          </p:cNvPr>
          <p:cNvSpPr/>
          <p:nvPr/>
        </p:nvSpPr>
        <p:spPr>
          <a:xfrm>
            <a:off x="2560320" y="5697070"/>
            <a:ext cx="5181600" cy="533805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55139B-2000-48FD-A065-CB7640B31EF3}"/>
              </a:ext>
            </a:extLst>
          </p:cNvPr>
          <p:cNvSpPr txBox="1"/>
          <p:nvPr/>
        </p:nvSpPr>
        <p:spPr>
          <a:xfrm>
            <a:off x="1451443" y="7580554"/>
            <a:ext cx="1137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多模态</a:t>
            </a:r>
            <a:br>
              <a:rPr lang="en-US" altLang="zh-CN" sz="1600" dirty="0"/>
            </a:br>
            <a:r>
              <a:rPr lang="zh-CN" altLang="en-US" sz="1600" dirty="0"/>
              <a:t>知识图谱</a:t>
            </a:r>
            <a:br>
              <a:rPr lang="en-US" altLang="zh-CN" sz="1600" dirty="0"/>
            </a:br>
            <a:r>
              <a:rPr lang="zh-CN" altLang="en-US" sz="1600" dirty="0"/>
              <a:t>构建与</a:t>
            </a:r>
            <a:br>
              <a:rPr lang="en-US" altLang="zh-CN" sz="1600" dirty="0"/>
            </a:br>
            <a:r>
              <a:rPr lang="zh-CN" altLang="en-US" sz="1600" dirty="0"/>
              <a:t>更新层</a:t>
            </a:r>
            <a:endParaRPr 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DC25D9-43D8-4183-8D9F-CF65347B667C}"/>
              </a:ext>
            </a:extLst>
          </p:cNvPr>
          <p:cNvSpPr txBox="1"/>
          <p:nvPr/>
        </p:nvSpPr>
        <p:spPr>
          <a:xfrm>
            <a:off x="2401666" y="9688594"/>
            <a:ext cx="799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7030A0"/>
                </a:solidFill>
              </a:rPr>
              <a:t>信息</a:t>
            </a:r>
            <a:br>
              <a:rPr lang="en-US" altLang="zh-CN" sz="1200" dirty="0">
                <a:solidFill>
                  <a:srgbClr val="7030A0"/>
                </a:solidFill>
              </a:rPr>
            </a:br>
            <a:r>
              <a:rPr lang="zh-CN" altLang="en-US" sz="1200" dirty="0">
                <a:solidFill>
                  <a:srgbClr val="7030A0"/>
                </a:solidFill>
              </a:rPr>
              <a:t>抽取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C74CC2A-F570-4BA6-B720-E0B7B73D2919}"/>
              </a:ext>
            </a:extLst>
          </p:cNvPr>
          <p:cNvSpPr/>
          <p:nvPr/>
        </p:nvSpPr>
        <p:spPr>
          <a:xfrm>
            <a:off x="3053522" y="8998712"/>
            <a:ext cx="4551238" cy="190692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C95B30B4-08BD-411B-A053-0F0C3F5CCCA2}"/>
              </a:ext>
            </a:extLst>
          </p:cNvPr>
          <p:cNvCxnSpPr>
            <a:cxnSpLocks/>
            <a:stCxn id="13" idx="0"/>
            <a:endCxn id="48" idx="2"/>
          </p:cNvCxnSpPr>
          <p:nvPr/>
        </p:nvCxnSpPr>
        <p:spPr>
          <a:xfrm rot="5400000" flipH="1" flipV="1">
            <a:off x="3954146" y="9940076"/>
            <a:ext cx="1164933" cy="1585300"/>
          </a:xfrm>
          <a:prstGeom prst="bentConnector3">
            <a:avLst>
              <a:gd name="adj1" fmla="val 6828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783004D2-C284-4855-935D-4930838BADF7}"/>
              </a:ext>
            </a:extLst>
          </p:cNvPr>
          <p:cNvCxnSpPr>
            <a:cxnSpLocks/>
            <a:stCxn id="21" idx="0"/>
            <a:endCxn id="48" idx="2"/>
          </p:cNvCxnSpPr>
          <p:nvPr/>
        </p:nvCxnSpPr>
        <p:spPr>
          <a:xfrm rot="16200000" flipV="1">
            <a:off x="4823093" y="10656429"/>
            <a:ext cx="1164933" cy="152593"/>
          </a:xfrm>
          <a:prstGeom prst="bentConnector3">
            <a:avLst>
              <a:gd name="adj1" fmla="val 6828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871FC1F-A6CC-4EED-A6F3-1DB956D836F8}"/>
              </a:ext>
            </a:extLst>
          </p:cNvPr>
          <p:cNvSpPr/>
          <p:nvPr/>
        </p:nvSpPr>
        <p:spPr>
          <a:xfrm>
            <a:off x="3327184" y="9130375"/>
            <a:ext cx="1016880" cy="46732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accent1"/>
                </a:solidFill>
              </a:rPr>
              <a:t>文本</a:t>
            </a:r>
            <a:r>
              <a:rPr lang="en-US" altLang="zh-CN" sz="1000" b="1" dirty="0">
                <a:solidFill>
                  <a:schemeClr val="accent1"/>
                </a:solidFill>
              </a:rPr>
              <a:t>/</a:t>
            </a:r>
            <a:r>
              <a:rPr lang="zh-CN" altLang="en-US" sz="1000" b="1" dirty="0">
                <a:solidFill>
                  <a:schemeClr val="accent1"/>
                </a:solidFill>
              </a:rPr>
              <a:t>视觉</a:t>
            </a:r>
            <a:r>
              <a:rPr lang="zh-CN" altLang="en-US" sz="1000" b="1" dirty="0">
                <a:solidFill>
                  <a:schemeClr val="tx1"/>
                </a:solidFill>
              </a:rPr>
              <a:t> </a:t>
            </a:r>
            <a:br>
              <a:rPr lang="en-US" altLang="zh-CN" sz="1000" b="1" dirty="0">
                <a:solidFill>
                  <a:schemeClr val="tx1"/>
                </a:solidFill>
              </a:rPr>
            </a:br>
            <a:r>
              <a:rPr lang="zh-CN" altLang="en-US" sz="1000" b="1" dirty="0">
                <a:solidFill>
                  <a:schemeClr val="tx1"/>
                </a:solidFill>
              </a:rPr>
              <a:t>关系抽取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E988115F-0694-4E31-9D68-14D6F43E6F9C}"/>
              </a:ext>
            </a:extLst>
          </p:cNvPr>
          <p:cNvSpPr/>
          <p:nvPr/>
        </p:nvSpPr>
        <p:spPr>
          <a:xfrm>
            <a:off x="4444157" y="9874682"/>
            <a:ext cx="1770210" cy="2755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accent6">
                    <a:lumMod val="50000"/>
                  </a:schemeClr>
                </a:solidFill>
              </a:rPr>
              <a:t>文本</a:t>
            </a:r>
            <a:r>
              <a:rPr lang="en-US" altLang="zh-CN" sz="1000" b="1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zh-CN" altLang="en-US" sz="1000" b="1" dirty="0">
                <a:solidFill>
                  <a:schemeClr val="accent6">
                    <a:lumMod val="50000"/>
                  </a:schemeClr>
                </a:solidFill>
              </a:rPr>
              <a:t>视觉 </a:t>
            </a:r>
            <a:r>
              <a:rPr lang="zh-CN" altLang="en-US" sz="1000" b="1" dirty="0">
                <a:solidFill>
                  <a:schemeClr val="tx1"/>
                </a:solidFill>
              </a:rPr>
              <a:t>实体抽取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A2B2354-32C0-4653-A99A-8B1B9BB3BBC2}"/>
              </a:ext>
            </a:extLst>
          </p:cNvPr>
          <p:cNvSpPr/>
          <p:nvPr/>
        </p:nvSpPr>
        <p:spPr>
          <a:xfrm>
            <a:off x="3529604" y="10267294"/>
            <a:ext cx="1641836" cy="5217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700" dirty="0">
                <a:solidFill>
                  <a:schemeClr val="accent6">
                    <a:lumMod val="50000"/>
                  </a:schemeClr>
                </a:solidFill>
              </a:rPr>
              <a:t>音频</a:t>
            </a:r>
            <a:r>
              <a:rPr lang="zh-CN" altLang="en-US" sz="700" dirty="0">
                <a:solidFill>
                  <a:schemeClr val="tx1"/>
                </a:solidFill>
              </a:rPr>
              <a:t>包含文本和声音的两方面特征：</a:t>
            </a:r>
            <a:endParaRPr lang="en-US" altLang="zh-CN" sz="7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zh-CN" altLang="en-US" sz="700" dirty="0">
                <a:solidFill>
                  <a:schemeClr val="tx1"/>
                </a:solidFill>
              </a:rPr>
              <a:t>获得文本特征：</a:t>
            </a:r>
            <a:r>
              <a:rPr lang="zh-CN" altLang="en-US" sz="700" dirty="0">
                <a:solidFill>
                  <a:schemeClr val="accent6">
                    <a:lumMod val="50000"/>
                  </a:schemeClr>
                </a:solidFill>
              </a:rPr>
              <a:t>音频</a:t>
            </a:r>
            <a:r>
              <a:rPr lang="en-US" altLang="zh-CN" sz="700" dirty="0">
                <a:solidFill>
                  <a:schemeClr val="accent6">
                    <a:lumMod val="50000"/>
                  </a:schemeClr>
                </a:solidFill>
              </a:rPr>
              <a:t>-&gt;</a:t>
            </a:r>
            <a:r>
              <a:rPr lang="zh-CN" altLang="en-US" sz="700" dirty="0">
                <a:solidFill>
                  <a:schemeClr val="accent6">
                    <a:lumMod val="50000"/>
                  </a:schemeClr>
                </a:solidFill>
              </a:rPr>
              <a:t>文本转换</a:t>
            </a:r>
            <a:endParaRPr lang="en-US" altLang="zh-CN" sz="700" dirty="0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zh-CN" altLang="en-US" sz="700" dirty="0">
                <a:solidFill>
                  <a:schemeClr val="tx1"/>
                </a:solidFill>
              </a:rPr>
              <a:t>获得声音特征：</a:t>
            </a:r>
            <a:r>
              <a:rPr lang="zh-CN" altLang="en-US" sz="700" dirty="0">
                <a:solidFill>
                  <a:schemeClr val="accent6">
                    <a:lumMod val="50000"/>
                  </a:schemeClr>
                </a:solidFill>
              </a:rPr>
              <a:t>音频属性抽取</a:t>
            </a:r>
            <a:endParaRPr lang="en-US" sz="7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6A5EDB2-23A1-4B9B-A327-32B02D2041F2}"/>
              </a:ext>
            </a:extLst>
          </p:cNvPr>
          <p:cNvSpPr/>
          <p:nvPr/>
        </p:nvSpPr>
        <p:spPr>
          <a:xfrm>
            <a:off x="4682898" y="9142805"/>
            <a:ext cx="1282571" cy="45482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accent2">
                    <a:lumMod val="50000"/>
                  </a:schemeClr>
                </a:solidFill>
              </a:rPr>
              <a:t>文本</a:t>
            </a:r>
            <a:r>
              <a:rPr lang="en-US" altLang="zh-CN" sz="1000" b="1" dirty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zh-CN" altLang="en-US" sz="1000" b="1" dirty="0">
                <a:solidFill>
                  <a:schemeClr val="accent2">
                    <a:lumMod val="50000"/>
                  </a:schemeClr>
                </a:solidFill>
              </a:rPr>
              <a:t>视觉</a:t>
            </a:r>
            <a:r>
              <a:rPr lang="en-US" altLang="zh-CN" sz="1000" b="1" dirty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zh-CN" altLang="en-US" sz="1000" b="1" dirty="0">
                <a:solidFill>
                  <a:schemeClr val="accent2">
                    <a:lumMod val="50000"/>
                  </a:schemeClr>
                </a:solidFill>
              </a:rPr>
              <a:t>音频</a:t>
            </a:r>
            <a:br>
              <a:rPr lang="en-US" altLang="zh-CN" sz="1000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zh-CN" altLang="en-US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1000" b="1" dirty="0">
                <a:solidFill>
                  <a:schemeClr val="tx1"/>
                </a:solidFill>
              </a:rPr>
              <a:t>属性抽取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D016723-4BF0-4AA5-98FB-332434171373}"/>
              </a:ext>
            </a:extLst>
          </p:cNvPr>
          <p:cNvSpPr/>
          <p:nvPr/>
        </p:nvSpPr>
        <p:spPr>
          <a:xfrm>
            <a:off x="6291252" y="9130303"/>
            <a:ext cx="1016880" cy="46732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accent4">
                    <a:lumMod val="50000"/>
                  </a:schemeClr>
                </a:solidFill>
              </a:rPr>
              <a:t>文本</a:t>
            </a:r>
            <a:r>
              <a:rPr lang="en-US" altLang="zh-CN" sz="1000" b="1" dirty="0">
                <a:solidFill>
                  <a:schemeClr val="accent4">
                    <a:lumMod val="50000"/>
                  </a:schemeClr>
                </a:solidFill>
              </a:rPr>
              <a:t>/</a:t>
            </a:r>
            <a:r>
              <a:rPr lang="zh-CN" altLang="en-US" sz="1000" b="1" dirty="0">
                <a:solidFill>
                  <a:schemeClr val="accent4">
                    <a:lumMod val="50000"/>
                  </a:schemeClr>
                </a:solidFill>
              </a:rPr>
              <a:t>视觉</a:t>
            </a:r>
            <a:r>
              <a:rPr lang="zh-CN" altLang="en-US" sz="1000" b="1" dirty="0">
                <a:solidFill>
                  <a:schemeClr val="tx1"/>
                </a:solidFill>
              </a:rPr>
              <a:t> </a:t>
            </a:r>
            <a:br>
              <a:rPr lang="en-US" altLang="zh-CN" sz="1000" b="1" dirty="0">
                <a:solidFill>
                  <a:schemeClr val="tx1"/>
                </a:solidFill>
              </a:rPr>
            </a:br>
            <a:r>
              <a:rPr lang="zh-CN" altLang="en-US" sz="1000" b="1" dirty="0">
                <a:solidFill>
                  <a:schemeClr val="tx1"/>
                </a:solidFill>
              </a:rPr>
              <a:t>事件抽取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5BFB315-9FDF-4D94-B01E-0ED9BAD88DB1}"/>
              </a:ext>
            </a:extLst>
          </p:cNvPr>
          <p:cNvCxnSpPr>
            <a:cxnSpLocks/>
            <a:stCxn id="48" idx="0"/>
            <a:endCxn id="47" idx="2"/>
          </p:cNvCxnSpPr>
          <p:nvPr/>
        </p:nvCxnSpPr>
        <p:spPr>
          <a:xfrm rot="16200000" flipV="1">
            <a:off x="4443954" y="8989374"/>
            <a:ext cx="276978" cy="1493638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24D8286A-EE69-4595-BB3D-9AB002EA6E5C}"/>
              </a:ext>
            </a:extLst>
          </p:cNvPr>
          <p:cNvCxnSpPr>
            <a:cxnSpLocks/>
            <a:stCxn id="48" idx="0"/>
            <a:endCxn id="56" idx="2"/>
          </p:cNvCxnSpPr>
          <p:nvPr/>
        </p:nvCxnSpPr>
        <p:spPr>
          <a:xfrm rot="16200000" flipV="1">
            <a:off x="5188198" y="9733618"/>
            <a:ext cx="277050" cy="5078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CE04F96F-D147-447B-B49B-88EB647C6F9C}"/>
              </a:ext>
            </a:extLst>
          </p:cNvPr>
          <p:cNvCxnSpPr>
            <a:cxnSpLocks/>
            <a:stCxn id="48" idx="0"/>
            <a:endCxn id="57" idx="2"/>
          </p:cNvCxnSpPr>
          <p:nvPr/>
        </p:nvCxnSpPr>
        <p:spPr>
          <a:xfrm rot="5400000" flipH="1" flipV="1">
            <a:off x="5925952" y="9000942"/>
            <a:ext cx="277050" cy="147043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FC29E0C-C3F4-450A-AA43-DB38F3CF69C5}"/>
              </a:ext>
            </a:extLst>
          </p:cNvPr>
          <p:cNvSpPr txBox="1"/>
          <p:nvPr/>
        </p:nvSpPr>
        <p:spPr>
          <a:xfrm>
            <a:off x="2408056" y="7890726"/>
            <a:ext cx="799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7030A0"/>
                </a:solidFill>
              </a:rPr>
              <a:t>知识</a:t>
            </a:r>
            <a:br>
              <a:rPr lang="en-US" altLang="zh-CN" sz="1200" dirty="0">
                <a:solidFill>
                  <a:srgbClr val="7030A0"/>
                </a:solidFill>
              </a:rPr>
            </a:br>
            <a:r>
              <a:rPr lang="zh-CN" altLang="en-US" sz="1200" dirty="0">
                <a:solidFill>
                  <a:srgbClr val="7030A0"/>
                </a:solidFill>
              </a:rPr>
              <a:t>融合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650EF01-A0B9-4CD0-87E1-7AB8A8B4972B}"/>
              </a:ext>
            </a:extLst>
          </p:cNvPr>
          <p:cNvSpPr/>
          <p:nvPr/>
        </p:nvSpPr>
        <p:spPr>
          <a:xfrm>
            <a:off x="3044313" y="7379320"/>
            <a:ext cx="4551238" cy="14288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3F7F9B9D-8C83-45F2-8FE3-B8FA11B5987F}"/>
              </a:ext>
            </a:extLst>
          </p:cNvPr>
          <p:cNvSpPr/>
          <p:nvPr/>
        </p:nvSpPr>
        <p:spPr>
          <a:xfrm>
            <a:off x="4343225" y="8243874"/>
            <a:ext cx="799687" cy="3027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共指消解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F3E0014D-B98A-46FA-A939-C49AE49A3F2C}"/>
              </a:ext>
            </a:extLst>
          </p:cNvPr>
          <p:cNvSpPr/>
          <p:nvPr/>
        </p:nvSpPr>
        <p:spPr>
          <a:xfrm>
            <a:off x="5295177" y="8243874"/>
            <a:ext cx="1037486" cy="3027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实体</a:t>
            </a:r>
            <a:r>
              <a:rPr lang="en-US" altLang="zh-CN" sz="1000" b="1" dirty="0">
                <a:solidFill>
                  <a:schemeClr val="tx1"/>
                </a:solidFill>
              </a:rPr>
              <a:t>/</a:t>
            </a:r>
            <a:r>
              <a:rPr lang="zh-CN" altLang="en-US" sz="1000" b="1" dirty="0">
                <a:solidFill>
                  <a:schemeClr val="tx1"/>
                </a:solidFill>
              </a:rPr>
              <a:t>事件消歧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B878E69-39CC-42FF-BD21-D6212B9D59B7}"/>
              </a:ext>
            </a:extLst>
          </p:cNvPr>
          <p:cNvSpPr/>
          <p:nvPr/>
        </p:nvSpPr>
        <p:spPr>
          <a:xfrm>
            <a:off x="4197798" y="8134556"/>
            <a:ext cx="2252071" cy="509766"/>
          </a:xfrm>
          <a:prstGeom prst="rect">
            <a:avLst/>
          </a:prstGeom>
          <a:noFill/>
          <a:ln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60B1698C-4CD4-4A3A-97C4-C53AA8F256C4}"/>
              </a:ext>
            </a:extLst>
          </p:cNvPr>
          <p:cNvCxnSpPr>
            <a:cxnSpLocks/>
            <a:stCxn id="56" idx="0"/>
            <a:endCxn id="76" idx="2"/>
          </p:cNvCxnSpPr>
          <p:nvPr/>
        </p:nvCxnSpPr>
        <p:spPr>
          <a:xfrm rot="16200000" flipV="1">
            <a:off x="5074768" y="8893389"/>
            <a:ext cx="498483" cy="35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0680DED7-E511-420C-8EB5-86A5EAF4089C}"/>
              </a:ext>
            </a:extLst>
          </p:cNvPr>
          <p:cNvSpPr/>
          <p:nvPr/>
        </p:nvSpPr>
        <p:spPr>
          <a:xfrm>
            <a:off x="4863582" y="7567840"/>
            <a:ext cx="926281" cy="2879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知识合并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C9642EAA-67BB-44E6-8F8C-185BF380F433}"/>
              </a:ext>
            </a:extLst>
          </p:cNvPr>
          <p:cNvCxnSpPr>
            <a:cxnSpLocks/>
            <a:endCxn id="81" idx="3"/>
          </p:cNvCxnSpPr>
          <p:nvPr/>
        </p:nvCxnSpPr>
        <p:spPr>
          <a:xfrm rot="16200000" flipV="1">
            <a:off x="4806494" y="8695185"/>
            <a:ext cx="3625823" cy="1659084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BFFFD379-C3D0-42A6-B89A-819D231D2D0D}"/>
              </a:ext>
            </a:extLst>
          </p:cNvPr>
          <p:cNvCxnSpPr>
            <a:cxnSpLocks/>
            <a:stCxn id="81" idx="2"/>
            <a:endCxn id="76" idx="0"/>
          </p:cNvCxnSpPr>
          <p:nvPr/>
        </p:nvCxnSpPr>
        <p:spPr>
          <a:xfrm rot="5400000">
            <a:off x="5185898" y="7993730"/>
            <a:ext cx="278763" cy="2889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Flowchart: Magnetic Disk 97">
            <a:extLst>
              <a:ext uri="{FF2B5EF4-FFF2-40B4-BE49-F238E27FC236}">
                <a16:creationId xmlns:a16="http://schemas.microsoft.com/office/drawing/2014/main" id="{27D9A06F-7E20-4251-9CFD-6947F34A483A}"/>
              </a:ext>
            </a:extLst>
          </p:cNvPr>
          <p:cNvSpPr/>
          <p:nvPr/>
        </p:nvSpPr>
        <p:spPr>
          <a:xfrm>
            <a:off x="3565123" y="7517038"/>
            <a:ext cx="850040" cy="39306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b="1" i="1" dirty="0"/>
              <a:t>第三方</a:t>
            </a:r>
            <a:br>
              <a:rPr lang="en-US" altLang="zh-CN" sz="800" b="1" i="1" dirty="0"/>
            </a:br>
            <a:r>
              <a:rPr lang="zh-CN" altLang="en-US" sz="800" b="1" i="1" dirty="0"/>
              <a:t>知识图谱</a:t>
            </a:r>
            <a:endParaRPr lang="en-US" sz="800" b="1" i="1" dirty="0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133E2216-AFBC-4DAB-9DE0-1DF2E933AF2F}"/>
              </a:ext>
            </a:extLst>
          </p:cNvPr>
          <p:cNvCxnSpPr>
            <a:cxnSpLocks/>
            <a:stCxn id="98" idx="4"/>
            <a:endCxn id="81" idx="1"/>
          </p:cNvCxnSpPr>
          <p:nvPr/>
        </p:nvCxnSpPr>
        <p:spPr>
          <a:xfrm flipV="1">
            <a:off x="4415165" y="7711815"/>
            <a:ext cx="448417" cy="1756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783FF76-6D0A-437C-9CA7-7BF5A4ED8217}"/>
              </a:ext>
            </a:extLst>
          </p:cNvPr>
          <p:cNvSpPr/>
          <p:nvPr/>
        </p:nvSpPr>
        <p:spPr>
          <a:xfrm>
            <a:off x="3040942" y="6505831"/>
            <a:ext cx="4551238" cy="7641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5D033BA-8D25-4414-A0F5-62320DFB9F9C}"/>
              </a:ext>
            </a:extLst>
          </p:cNvPr>
          <p:cNvSpPr txBox="1"/>
          <p:nvPr/>
        </p:nvSpPr>
        <p:spPr>
          <a:xfrm>
            <a:off x="2408056" y="6657084"/>
            <a:ext cx="799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7030A0"/>
                </a:solidFill>
              </a:rPr>
              <a:t>知识</a:t>
            </a:r>
            <a:br>
              <a:rPr lang="en-US" altLang="zh-CN" sz="1200" dirty="0">
                <a:solidFill>
                  <a:srgbClr val="7030A0"/>
                </a:solidFill>
              </a:rPr>
            </a:br>
            <a:r>
              <a:rPr lang="zh-CN" altLang="en-US" sz="1200" dirty="0">
                <a:solidFill>
                  <a:srgbClr val="7030A0"/>
                </a:solidFill>
              </a:rPr>
              <a:t>加工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E247DE23-0AD7-4FE1-ABD7-B2DAB2733ED1}"/>
              </a:ext>
            </a:extLst>
          </p:cNvPr>
          <p:cNvCxnSpPr>
            <a:cxnSpLocks/>
            <a:stCxn id="76" idx="1"/>
            <a:endCxn id="109" idx="1"/>
          </p:cNvCxnSpPr>
          <p:nvPr/>
        </p:nvCxnSpPr>
        <p:spPr>
          <a:xfrm rot="10800000">
            <a:off x="3572988" y="6838347"/>
            <a:ext cx="624811" cy="1551093"/>
          </a:xfrm>
          <a:prstGeom prst="bentConnector3">
            <a:avLst>
              <a:gd name="adj1" fmla="val 13658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7D9B6B57-E32E-4DE2-B5BC-7AC8233F556F}"/>
              </a:ext>
            </a:extLst>
          </p:cNvPr>
          <p:cNvSpPr/>
          <p:nvPr/>
        </p:nvSpPr>
        <p:spPr>
          <a:xfrm>
            <a:off x="4863582" y="6693222"/>
            <a:ext cx="926281" cy="2879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质量评估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B584225A-9C8C-4B12-9656-C8497CD9A3D6}"/>
              </a:ext>
            </a:extLst>
          </p:cNvPr>
          <p:cNvSpPr/>
          <p:nvPr/>
        </p:nvSpPr>
        <p:spPr>
          <a:xfrm>
            <a:off x="3572987" y="6694369"/>
            <a:ext cx="926281" cy="2879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本体抽取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ABAF7B1-5565-4200-8372-7D3AF97B362F}"/>
              </a:ext>
            </a:extLst>
          </p:cNvPr>
          <p:cNvCxnSpPr>
            <a:cxnSpLocks/>
            <a:stCxn id="76" idx="1"/>
            <a:endCxn id="108" idx="2"/>
          </p:cNvCxnSpPr>
          <p:nvPr/>
        </p:nvCxnSpPr>
        <p:spPr>
          <a:xfrm rot="10800000" flipH="1">
            <a:off x="4197797" y="6981175"/>
            <a:ext cx="1128925" cy="1408264"/>
          </a:xfrm>
          <a:prstGeom prst="bentConnector4">
            <a:avLst>
              <a:gd name="adj1" fmla="val -75597"/>
              <a:gd name="adj2" fmla="val 89351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0FA3798E-BECD-4009-B008-F56C2C789B3D}"/>
              </a:ext>
            </a:extLst>
          </p:cNvPr>
          <p:cNvCxnSpPr>
            <a:cxnSpLocks/>
            <a:stCxn id="109" idx="3"/>
            <a:endCxn id="108" idx="1"/>
          </p:cNvCxnSpPr>
          <p:nvPr/>
        </p:nvCxnSpPr>
        <p:spPr>
          <a:xfrm flipV="1">
            <a:off x="4499266" y="6837199"/>
            <a:ext cx="364314" cy="1147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2F15E72B-EB40-48B1-A92B-26CB43221264}"/>
              </a:ext>
            </a:extLst>
          </p:cNvPr>
          <p:cNvSpPr/>
          <p:nvPr/>
        </p:nvSpPr>
        <p:spPr>
          <a:xfrm>
            <a:off x="6160550" y="6694604"/>
            <a:ext cx="926281" cy="2879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知识推理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2CE8C31B-D9C3-4B68-85F4-CC8E0AA9D424}"/>
              </a:ext>
            </a:extLst>
          </p:cNvPr>
          <p:cNvCxnSpPr>
            <a:cxnSpLocks/>
            <a:stCxn id="124" idx="1"/>
            <a:endCxn id="108" idx="3"/>
          </p:cNvCxnSpPr>
          <p:nvPr/>
        </p:nvCxnSpPr>
        <p:spPr>
          <a:xfrm rot="10800000">
            <a:off x="5789864" y="6837197"/>
            <a:ext cx="370687" cy="1382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E78ADFFF-8041-4A7E-9B0C-B42996B9F2BC}"/>
              </a:ext>
            </a:extLst>
          </p:cNvPr>
          <p:cNvCxnSpPr>
            <a:cxnSpLocks/>
            <a:stCxn id="108" idx="0"/>
            <a:endCxn id="135" idx="3"/>
          </p:cNvCxnSpPr>
          <p:nvPr/>
        </p:nvCxnSpPr>
        <p:spPr>
          <a:xfrm rot="16200000" flipV="1">
            <a:off x="5138300" y="6504798"/>
            <a:ext cx="375253" cy="1595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Flowchart: Magnetic Disk 134">
            <a:extLst>
              <a:ext uri="{FF2B5EF4-FFF2-40B4-BE49-F238E27FC236}">
                <a16:creationId xmlns:a16="http://schemas.microsoft.com/office/drawing/2014/main" id="{946A59E7-1CEE-4F34-B7F7-BF172BEC7E74}"/>
              </a:ext>
            </a:extLst>
          </p:cNvPr>
          <p:cNvSpPr/>
          <p:nvPr/>
        </p:nvSpPr>
        <p:spPr>
          <a:xfrm>
            <a:off x="4810760" y="5827876"/>
            <a:ext cx="1028732" cy="490093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b="1" i="1" dirty="0"/>
              <a:t>多模态</a:t>
            </a:r>
            <a:br>
              <a:rPr lang="en-US" altLang="zh-CN" sz="1050" b="1" i="1" dirty="0"/>
            </a:br>
            <a:r>
              <a:rPr lang="zh-CN" altLang="en-US" sz="1050" b="1" i="1" dirty="0"/>
              <a:t>知识图谱</a:t>
            </a:r>
            <a:endParaRPr lang="en-US" sz="1050" b="1" i="1" dirty="0"/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A91F112B-69E1-404A-8B85-0BDE44EB0727}"/>
              </a:ext>
            </a:extLst>
          </p:cNvPr>
          <p:cNvCxnSpPr>
            <a:cxnSpLocks/>
            <a:stCxn id="135" idx="4"/>
            <a:endCxn id="124" idx="0"/>
          </p:cNvCxnSpPr>
          <p:nvPr/>
        </p:nvCxnSpPr>
        <p:spPr>
          <a:xfrm>
            <a:off x="5839494" y="6072923"/>
            <a:ext cx="784197" cy="621681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164D2F63-B4C4-403F-B996-E10EDA715582}"/>
              </a:ext>
            </a:extLst>
          </p:cNvPr>
          <p:cNvSpPr txBox="1"/>
          <p:nvPr/>
        </p:nvSpPr>
        <p:spPr>
          <a:xfrm>
            <a:off x="1604937" y="4675367"/>
            <a:ext cx="819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知识库</a:t>
            </a:r>
            <a:br>
              <a:rPr lang="en-US" altLang="zh-CN" sz="1600" dirty="0"/>
            </a:br>
            <a:r>
              <a:rPr lang="zh-CN" altLang="en-US" sz="1600" dirty="0"/>
              <a:t>存储层</a:t>
            </a:r>
            <a:endParaRPr lang="en-US" sz="1600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C3AB1D1-67B1-4252-BDD7-BBBBCD615621}"/>
              </a:ext>
            </a:extLst>
          </p:cNvPr>
          <p:cNvSpPr/>
          <p:nvPr/>
        </p:nvSpPr>
        <p:spPr>
          <a:xfrm>
            <a:off x="2554797" y="4333461"/>
            <a:ext cx="5181600" cy="126858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E2030300-A620-440F-859E-6D8BBC579A74}"/>
              </a:ext>
            </a:extLst>
          </p:cNvPr>
          <p:cNvSpPr/>
          <p:nvPr/>
        </p:nvSpPr>
        <p:spPr>
          <a:xfrm>
            <a:off x="6364220" y="5033772"/>
            <a:ext cx="818211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元数据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C91BF776-B887-4C1B-9B0A-12304D035051}"/>
              </a:ext>
            </a:extLst>
          </p:cNvPr>
          <p:cNvSpPr/>
          <p:nvPr/>
        </p:nvSpPr>
        <p:spPr>
          <a:xfrm>
            <a:off x="3334892" y="5156245"/>
            <a:ext cx="819256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索引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60A9ECCE-CDA9-48B9-B66B-18DF9F6D7119}"/>
              </a:ext>
            </a:extLst>
          </p:cNvPr>
          <p:cNvSpPr/>
          <p:nvPr/>
        </p:nvSpPr>
        <p:spPr>
          <a:xfrm>
            <a:off x="3334892" y="4826572"/>
            <a:ext cx="819256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存储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4648EB36-F36F-4EAC-B7E9-1F9B2EFAB428}"/>
              </a:ext>
            </a:extLst>
          </p:cNvPr>
          <p:cNvSpPr/>
          <p:nvPr/>
        </p:nvSpPr>
        <p:spPr>
          <a:xfrm>
            <a:off x="4748633" y="4469048"/>
            <a:ext cx="1139131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存取界面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86AB71DF-4BF7-4AAB-99E4-95744A70D91C}"/>
              </a:ext>
            </a:extLst>
          </p:cNvPr>
          <p:cNvCxnSpPr>
            <a:cxnSpLocks/>
          </p:cNvCxnSpPr>
          <p:nvPr/>
        </p:nvCxnSpPr>
        <p:spPr>
          <a:xfrm flipH="1" flipV="1">
            <a:off x="5318197" y="4741614"/>
            <a:ext cx="110" cy="22343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74A25F3A-1AC1-4394-8B7A-AC2DD8ECF07C}"/>
              </a:ext>
            </a:extLst>
          </p:cNvPr>
          <p:cNvCxnSpPr>
            <a:cxnSpLocks/>
          </p:cNvCxnSpPr>
          <p:nvPr/>
        </p:nvCxnSpPr>
        <p:spPr>
          <a:xfrm>
            <a:off x="4326874" y="5158083"/>
            <a:ext cx="228512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188DC119-B9A3-4BA1-83BA-6F078D8A541B}"/>
              </a:ext>
            </a:extLst>
          </p:cNvPr>
          <p:cNvCxnSpPr>
            <a:cxnSpLocks/>
          </p:cNvCxnSpPr>
          <p:nvPr/>
        </p:nvCxnSpPr>
        <p:spPr>
          <a:xfrm flipH="1">
            <a:off x="5998210" y="5156245"/>
            <a:ext cx="247443" cy="216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720CA74D-8620-445D-A645-08216FAFCB25}"/>
              </a:ext>
            </a:extLst>
          </p:cNvPr>
          <p:cNvCxnSpPr>
            <a:cxnSpLocks/>
          </p:cNvCxnSpPr>
          <p:nvPr/>
        </p:nvCxnSpPr>
        <p:spPr>
          <a:xfrm flipV="1">
            <a:off x="5315828" y="4165209"/>
            <a:ext cx="0" cy="30383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A7AD86B2-6BA0-4A1F-A2F5-148FA4AA5B2A}"/>
              </a:ext>
            </a:extLst>
          </p:cNvPr>
          <p:cNvSpPr txBox="1"/>
          <p:nvPr/>
        </p:nvSpPr>
        <p:spPr>
          <a:xfrm>
            <a:off x="1604937" y="3620269"/>
            <a:ext cx="819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应用</a:t>
            </a:r>
            <a:br>
              <a:rPr lang="en-US" altLang="zh-CN" sz="1600" dirty="0"/>
            </a:br>
            <a:r>
              <a:rPr lang="zh-CN" altLang="en-US" sz="1600" dirty="0"/>
              <a:t>服务层</a:t>
            </a:r>
            <a:endParaRPr lang="en-US" sz="1600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D7FC1E19-ECEA-4B86-85A4-A96CA82C583B}"/>
              </a:ext>
            </a:extLst>
          </p:cNvPr>
          <p:cNvSpPr/>
          <p:nvPr/>
        </p:nvSpPr>
        <p:spPr>
          <a:xfrm>
            <a:off x="2554796" y="3641441"/>
            <a:ext cx="5181600" cy="51660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57C34E0-51D2-4666-A3D4-81AEE864BAFF}"/>
              </a:ext>
            </a:extLst>
          </p:cNvPr>
          <p:cNvSpPr txBox="1"/>
          <p:nvPr/>
        </p:nvSpPr>
        <p:spPr>
          <a:xfrm>
            <a:off x="4780082" y="496287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一些数据库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24F3881-9991-4AAE-8286-BD98D933F738}"/>
              </a:ext>
            </a:extLst>
          </p:cNvPr>
          <p:cNvSpPr txBox="1"/>
          <p:nvPr/>
        </p:nvSpPr>
        <p:spPr>
          <a:xfrm>
            <a:off x="4527803" y="3758769"/>
            <a:ext cx="1383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所有功能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服务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C78FF786-A794-4DE8-A2D5-0054611E0A11}"/>
              </a:ext>
            </a:extLst>
          </p:cNvPr>
          <p:cNvCxnSpPr>
            <a:cxnSpLocks/>
            <a:stCxn id="135" idx="1"/>
            <a:endCxn id="156" idx="2"/>
          </p:cNvCxnSpPr>
          <p:nvPr/>
        </p:nvCxnSpPr>
        <p:spPr>
          <a:xfrm rot="16200000" flipV="1">
            <a:off x="5044577" y="5547325"/>
            <a:ext cx="557228" cy="387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F634278-7822-417A-B7A6-04A64F6A69BA}"/>
              </a:ext>
            </a:extLst>
          </p:cNvPr>
          <p:cNvSpPr/>
          <p:nvPr/>
        </p:nvSpPr>
        <p:spPr>
          <a:xfrm>
            <a:off x="2727961" y="14122793"/>
            <a:ext cx="4805147" cy="523766"/>
          </a:xfrm>
          <a:prstGeom prst="rect">
            <a:avLst/>
          </a:prstGeom>
          <a:noFill/>
          <a:ln>
            <a:solidFill>
              <a:schemeClr val="accent2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E5831844-9AFD-410E-8D3C-97EC29EDAE1E}"/>
              </a:ext>
            </a:extLst>
          </p:cNvPr>
          <p:cNvSpPr txBox="1"/>
          <p:nvPr/>
        </p:nvSpPr>
        <p:spPr>
          <a:xfrm>
            <a:off x="4903547" y="14709142"/>
            <a:ext cx="453970" cy="200055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700" dirty="0">
                <a:solidFill>
                  <a:schemeClr val="tx1"/>
                </a:solidFill>
              </a:rPr>
              <a:t>数据源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164" name="Connector: Curved 163">
            <a:extLst>
              <a:ext uri="{FF2B5EF4-FFF2-40B4-BE49-F238E27FC236}">
                <a16:creationId xmlns:a16="http://schemas.microsoft.com/office/drawing/2014/main" id="{A3FBB7C5-8653-4150-AFA3-2A1F99B1A149}"/>
              </a:ext>
            </a:extLst>
          </p:cNvPr>
          <p:cNvCxnSpPr>
            <a:cxnSpLocks/>
            <a:endCxn id="8" idx="2"/>
          </p:cNvCxnSpPr>
          <p:nvPr/>
        </p:nvCxnSpPr>
        <p:spPr>
          <a:xfrm rot="16200000" flipV="1">
            <a:off x="3730962" y="13922643"/>
            <a:ext cx="211379" cy="188925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86109975-7BEA-4A30-B350-C4A208D1C20E}"/>
              </a:ext>
            </a:extLst>
          </p:cNvPr>
          <p:cNvSpPr txBox="1"/>
          <p:nvPr/>
        </p:nvSpPr>
        <p:spPr>
          <a:xfrm>
            <a:off x="4434026" y="14246421"/>
            <a:ext cx="1252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所有数据来源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4" name="Connector: Curved 173">
            <a:extLst>
              <a:ext uri="{FF2B5EF4-FFF2-40B4-BE49-F238E27FC236}">
                <a16:creationId xmlns:a16="http://schemas.microsoft.com/office/drawing/2014/main" id="{2AEA8FAD-AE80-4607-932A-9ECB2233B5DC}"/>
              </a:ext>
            </a:extLst>
          </p:cNvPr>
          <p:cNvCxnSpPr>
            <a:cxnSpLocks/>
          </p:cNvCxnSpPr>
          <p:nvPr/>
        </p:nvCxnSpPr>
        <p:spPr>
          <a:xfrm rot="16200000" flipV="1">
            <a:off x="5424652" y="13921930"/>
            <a:ext cx="211379" cy="188925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or: Curved 174">
            <a:extLst>
              <a:ext uri="{FF2B5EF4-FFF2-40B4-BE49-F238E27FC236}">
                <a16:creationId xmlns:a16="http://schemas.microsoft.com/office/drawing/2014/main" id="{5EB34ADF-475C-4CDC-A0BF-DE0D4D6C0414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65635" y="13924301"/>
            <a:ext cx="211379" cy="188925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08A84E4A-A596-4B96-B655-CEB7CA157225}"/>
              </a:ext>
            </a:extLst>
          </p:cNvPr>
          <p:cNvSpPr/>
          <p:nvPr/>
        </p:nvSpPr>
        <p:spPr>
          <a:xfrm>
            <a:off x="5413766" y="10408167"/>
            <a:ext cx="820388" cy="20205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</a:rPr>
              <a:t>音频</a:t>
            </a:r>
            <a:r>
              <a:rPr lang="en-US" altLang="zh-CN" sz="700" b="1" dirty="0">
                <a:solidFill>
                  <a:schemeClr val="tx1"/>
                </a:solidFill>
              </a:rPr>
              <a:t>-&gt;</a:t>
            </a:r>
            <a:r>
              <a:rPr lang="zh-CN" altLang="en-US" sz="700" b="1" dirty="0">
                <a:solidFill>
                  <a:schemeClr val="tx1"/>
                </a:solidFill>
              </a:rPr>
              <a:t>文本转换</a:t>
            </a:r>
            <a:endParaRPr lang="en-US" sz="700" b="1" dirty="0">
              <a:solidFill>
                <a:schemeClr val="tx1"/>
              </a:solidFill>
            </a:endParaRP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6F6DA65A-38B4-2008-07C3-4003ABEDAEE8}"/>
              </a:ext>
            </a:extLst>
          </p:cNvPr>
          <p:cNvCxnSpPr>
            <a:cxnSpLocks/>
            <a:stCxn id="57" idx="0"/>
            <a:endCxn id="76" idx="2"/>
          </p:cNvCxnSpPr>
          <p:nvPr/>
        </p:nvCxnSpPr>
        <p:spPr>
          <a:xfrm rot="16200000" flipV="1">
            <a:off x="5818773" y="8149384"/>
            <a:ext cx="485981" cy="1475858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1F0F1586-C31C-783D-4E13-2EDC5A4B1383}"/>
              </a:ext>
            </a:extLst>
          </p:cNvPr>
          <p:cNvCxnSpPr>
            <a:cxnSpLocks/>
            <a:stCxn id="47" idx="0"/>
            <a:endCxn id="76" idx="2"/>
          </p:cNvCxnSpPr>
          <p:nvPr/>
        </p:nvCxnSpPr>
        <p:spPr>
          <a:xfrm rot="5400000" flipH="1" flipV="1">
            <a:off x="4336703" y="8143244"/>
            <a:ext cx="486053" cy="148821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06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E34CDC-51D2-4460-9CDD-02E7F00E8616}"/>
              </a:ext>
            </a:extLst>
          </p:cNvPr>
          <p:cNvSpPr txBox="1"/>
          <p:nvPr/>
        </p:nvSpPr>
        <p:spPr>
          <a:xfrm>
            <a:off x="809235" y="233557"/>
            <a:ext cx="2352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</a:t>
            </a:r>
            <a:r>
              <a:rPr lang="en-US" altLang="zh-CN" dirty="0" err="1"/>
              <a:t>calligence</a:t>
            </a:r>
            <a:r>
              <a:rPr lang="en-US" altLang="zh-CN" dirty="0"/>
              <a:t> </a:t>
            </a:r>
            <a:r>
              <a:rPr lang="en-US" dirty="0"/>
              <a:t>- 20220520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74DF8A-48BC-4033-B615-53B418FF90DD}"/>
              </a:ext>
            </a:extLst>
          </p:cNvPr>
          <p:cNvSpPr/>
          <p:nvPr/>
        </p:nvSpPr>
        <p:spPr>
          <a:xfrm>
            <a:off x="2560320" y="11142472"/>
            <a:ext cx="5181600" cy="4547108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3D65BC-9823-4A3D-B6F1-A1CC2CFC000C}"/>
              </a:ext>
            </a:extLst>
          </p:cNvPr>
          <p:cNvSpPr txBox="1"/>
          <p:nvPr/>
        </p:nvSpPr>
        <p:spPr>
          <a:xfrm>
            <a:off x="1589150" y="12837349"/>
            <a:ext cx="799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数据</a:t>
            </a:r>
            <a:br>
              <a:rPr lang="en-US" altLang="zh-CN" sz="1600" dirty="0"/>
            </a:br>
            <a:r>
              <a:rPr lang="zh-CN" altLang="en-US" sz="1600" dirty="0"/>
              <a:t>采集层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C1B9AB-FC83-452C-831E-532A4C0B604C}"/>
              </a:ext>
            </a:extLst>
          </p:cNvPr>
          <p:cNvSpPr txBox="1"/>
          <p:nvPr/>
        </p:nvSpPr>
        <p:spPr>
          <a:xfrm>
            <a:off x="3342078" y="13695970"/>
            <a:ext cx="800219" cy="2154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tx1"/>
                </a:solidFill>
              </a:rPr>
              <a:t>非结构化数据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A0524C-984F-4016-92B5-276E92F9A575}"/>
              </a:ext>
            </a:extLst>
          </p:cNvPr>
          <p:cNvSpPr txBox="1"/>
          <p:nvPr/>
        </p:nvSpPr>
        <p:spPr>
          <a:xfrm>
            <a:off x="5096992" y="13695970"/>
            <a:ext cx="800219" cy="215444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tx1"/>
                </a:solidFill>
              </a:rPr>
              <a:t>半结构化数据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325900-36B1-47BC-9BD7-69A54C9CB2BD}"/>
              </a:ext>
            </a:extLst>
          </p:cNvPr>
          <p:cNvSpPr txBox="1"/>
          <p:nvPr/>
        </p:nvSpPr>
        <p:spPr>
          <a:xfrm>
            <a:off x="6541309" y="13695970"/>
            <a:ext cx="697627" cy="215444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800" dirty="0"/>
              <a:t>结构化数据</a:t>
            </a:r>
            <a:endParaRPr lang="en-US" sz="8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79F1265-4DCA-4D02-B315-68939EC307C4}"/>
              </a:ext>
            </a:extLst>
          </p:cNvPr>
          <p:cNvSpPr/>
          <p:nvPr/>
        </p:nvSpPr>
        <p:spPr>
          <a:xfrm>
            <a:off x="2727961" y="11315192"/>
            <a:ext cx="2032001" cy="2331720"/>
          </a:xfrm>
          <a:prstGeom prst="roundRect">
            <a:avLst>
              <a:gd name="adj" fmla="val 506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308D6C-8A10-4D47-9396-1914C72EFC1C}"/>
              </a:ext>
            </a:extLst>
          </p:cNvPr>
          <p:cNvSpPr txBox="1"/>
          <p:nvPr/>
        </p:nvSpPr>
        <p:spPr>
          <a:xfrm>
            <a:off x="3357167" y="13362456"/>
            <a:ext cx="767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b="1" dirty="0"/>
              <a:t>多模态数据</a:t>
            </a:r>
            <a:endParaRPr lang="en-US" sz="9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BB407FA-7BA7-40C9-A7FF-C82B5B089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917" y="11494453"/>
            <a:ext cx="753685" cy="3398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8A4AA5A-6A33-4DD1-AFBB-D9ABBCE23A39}"/>
              </a:ext>
            </a:extLst>
          </p:cNvPr>
          <p:cNvSpPr txBox="1"/>
          <p:nvPr/>
        </p:nvSpPr>
        <p:spPr>
          <a:xfrm>
            <a:off x="3053524" y="11830412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rgbClr val="0070C0"/>
                </a:solidFill>
              </a:rPr>
              <a:t>图片</a:t>
            </a:r>
            <a:endParaRPr lang="en-US" sz="800" b="1" dirty="0">
              <a:solidFill>
                <a:srgbClr val="0070C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41A669-7B93-4E1A-9C50-2A1A73FBB277}"/>
              </a:ext>
            </a:extLst>
          </p:cNvPr>
          <p:cNvSpPr txBox="1"/>
          <p:nvPr/>
        </p:nvSpPr>
        <p:spPr>
          <a:xfrm>
            <a:off x="3909943" y="11836073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rgbClr val="0070C0"/>
                </a:solidFill>
              </a:rPr>
              <a:t>视频</a:t>
            </a:r>
            <a:endParaRPr lang="en-US" sz="800" b="1" dirty="0">
              <a:solidFill>
                <a:srgbClr val="0070C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D441819-DB8A-4EB4-98EB-2AB8D8BA9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706" y="11464637"/>
            <a:ext cx="663117" cy="39946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750204-11D8-4A29-8CD4-E174E262BCD8}"/>
              </a:ext>
            </a:extLst>
          </p:cNvPr>
          <p:cNvSpPr txBox="1"/>
          <p:nvPr/>
        </p:nvSpPr>
        <p:spPr>
          <a:xfrm>
            <a:off x="4136217" y="12810093"/>
            <a:ext cx="766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rgbClr val="0070C0"/>
                </a:solidFill>
              </a:rPr>
              <a:t>多语言</a:t>
            </a:r>
            <a:br>
              <a:rPr lang="en-US" altLang="zh-CN" sz="800" b="1" dirty="0">
                <a:solidFill>
                  <a:srgbClr val="0070C0"/>
                </a:solidFill>
              </a:rPr>
            </a:br>
            <a:r>
              <a:rPr lang="zh-CN" altLang="en-US" sz="800" b="1" dirty="0">
                <a:solidFill>
                  <a:srgbClr val="0070C0"/>
                </a:solidFill>
              </a:rPr>
              <a:t>文本</a:t>
            </a:r>
            <a:endParaRPr lang="en-US" sz="800" b="1" dirty="0">
              <a:solidFill>
                <a:srgbClr val="0070C0"/>
              </a:solidFill>
            </a:endParaRPr>
          </a:p>
        </p:txBody>
      </p:sp>
      <p:pic>
        <p:nvPicPr>
          <p:cNvPr id="20" name="Picture 2" descr="Building multilingual websites">
            <a:extLst>
              <a:ext uri="{FF2B5EF4-FFF2-40B4-BE49-F238E27FC236}">
                <a16:creationId xmlns:a16="http://schemas.microsoft.com/office/drawing/2014/main" id="{C1522BF1-1ADF-4345-9387-6B4021BE5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728" y="12660149"/>
            <a:ext cx="1420665" cy="63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A1C6E5D2-6566-41EA-97FC-8042D84F6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236" y="12061850"/>
            <a:ext cx="633592" cy="355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66E9FFC-485F-447F-A3E6-F6BF77648B31}"/>
              </a:ext>
            </a:extLst>
          </p:cNvPr>
          <p:cNvSpPr txBox="1"/>
          <p:nvPr/>
        </p:nvSpPr>
        <p:spPr>
          <a:xfrm>
            <a:off x="3454160" y="12391887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rgbClr val="0070C0"/>
                </a:solidFill>
              </a:rPr>
              <a:t>音频</a:t>
            </a:r>
            <a:endParaRPr lang="en-US" sz="800" b="1" dirty="0">
              <a:solidFill>
                <a:srgbClr val="0070C0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100FC91-0D60-4EEB-9582-6CE07B62F399}"/>
              </a:ext>
            </a:extLst>
          </p:cNvPr>
          <p:cNvSpPr/>
          <p:nvPr/>
        </p:nvSpPr>
        <p:spPr>
          <a:xfrm>
            <a:off x="4821989" y="11315192"/>
            <a:ext cx="1319732" cy="2331720"/>
          </a:xfrm>
          <a:prstGeom prst="roundRect">
            <a:avLst>
              <a:gd name="adj" fmla="val 5060"/>
            </a:avLst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Xml File Document Icon, Document Icons, File Icons, Xml Icons PNG and  Vector with Transparent Background for Free Download">
            <a:extLst>
              <a:ext uri="{FF2B5EF4-FFF2-40B4-BE49-F238E27FC236}">
                <a16:creationId xmlns:a16="http://schemas.microsoft.com/office/drawing/2014/main" id="{2892D202-6E0C-42B6-8C58-B657D6D52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873" y="12309211"/>
            <a:ext cx="387364" cy="38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oric + JSON | Data Integration">
            <a:extLst>
              <a:ext uri="{FF2B5EF4-FFF2-40B4-BE49-F238E27FC236}">
                <a16:creationId xmlns:a16="http://schemas.microsoft.com/office/drawing/2014/main" id="{1A77670B-7980-4E20-9711-D04F30E3F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992" y="12926743"/>
            <a:ext cx="371853" cy="37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4016AB4-3852-42E0-B811-BB9947535CA6}"/>
              </a:ext>
            </a:extLst>
          </p:cNvPr>
          <p:cNvSpPr txBox="1"/>
          <p:nvPr/>
        </p:nvSpPr>
        <p:spPr>
          <a:xfrm>
            <a:off x="5388837" y="12425579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4">
                    <a:lumMod val="50000"/>
                  </a:schemeClr>
                </a:solidFill>
              </a:rPr>
              <a:t>XML</a:t>
            </a:r>
          </a:p>
        </p:txBody>
      </p:sp>
      <p:pic>
        <p:nvPicPr>
          <p:cNvPr id="25" name="Picture 24" descr="知识图谱的数据类型示例 | 半结构化数据">
            <a:extLst>
              <a:ext uri="{FF2B5EF4-FFF2-40B4-BE49-F238E27FC236}">
                <a16:creationId xmlns:a16="http://schemas.microsoft.com/office/drawing/2014/main" id="{B14FFB7D-8DD6-4615-84D9-78B7C27BE6B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6" t="22213" r="5822" b="20220"/>
          <a:stretch/>
        </p:blipFill>
        <p:spPr bwMode="auto">
          <a:xfrm>
            <a:off x="4875525" y="11496696"/>
            <a:ext cx="1212669" cy="4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80D429C-551E-40A4-BB49-133B1AC37CA5}"/>
              </a:ext>
            </a:extLst>
          </p:cNvPr>
          <p:cNvSpPr txBox="1"/>
          <p:nvPr/>
        </p:nvSpPr>
        <p:spPr>
          <a:xfrm>
            <a:off x="5430426" y="12999957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4">
                    <a:lumMod val="50000"/>
                  </a:schemeClr>
                </a:solidFill>
              </a:rPr>
              <a:t>JSON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17BBB6-B04E-4849-999A-CAEE780B6398}"/>
              </a:ext>
            </a:extLst>
          </p:cNvPr>
          <p:cNvSpPr txBox="1"/>
          <p:nvPr/>
        </p:nvSpPr>
        <p:spPr>
          <a:xfrm>
            <a:off x="5192227" y="11934709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chemeClr val="accent4">
                    <a:lumMod val="50000"/>
                  </a:schemeClr>
                </a:solidFill>
              </a:rPr>
              <a:t>百科</a:t>
            </a:r>
            <a:endParaRPr lang="en-US" sz="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F01CE8A-C11A-498F-B706-F731BB788E4F}"/>
              </a:ext>
            </a:extLst>
          </p:cNvPr>
          <p:cNvSpPr/>
          <p:nvPr/>
        </p:nvSpPr>
        <p:spPr>
          <a:xfrm>
            <a:off x="6213375" y="11315192"/>
            <a:ext cx="1319732" cy="2331720"/>
          </a:xfrm>
          <a:prstGeom prst="roundRect">
            <a:avLst>
              <a:gd name="adj" fmla="val 5060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关系型数据库工作原理| Hello World">
            <a:extLst>
              <a:ext uri="{FF2B5EF4-FFF2-40B4-BE49-F238E27FC236}">
                <a16:creationId xmlns:a16="http://schemas.microsoft.com/office/drawing/2014/main" id="{26F32F53-6F58-4442-9527-DB3ECD7F8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896" y="11458463"/>
            <a:ext cx="570693" cy="60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7A59DCD-8325-46A3-A3D2-7DF8960BB30E}"/>
              </a:ext>
            </a:extLst>
          </p:cNvPr>
          <p:cNvSpPr txBox="1"/>
          <p:nvPr/>
        </p:nvSpPr>
        <p:spPr>
          <a:xfrm>
            <a:off x="6460559" y="12093767"/>
            <a:ext cx="8591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chemeClr val="accent6">
                    <a:lumMod val="50000"/>
                  </a:schemeClr>
                </a:solidFill>
              </a:rPr>
              <a:t>关系型数据库</a:t>
            </a:r>
            <a:endParaRPr lang="en-US" sz="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32D3FC-24DC-46AD-B5EC-922AA5BCAB8B}"/>
              </a:ext>
            </a:extLst>
          </p:cNvPr>
          <p:cNvSpPr txBox="1"/>
          <p:nvPr/>
        </p:nvSpPr>
        <p:spPr>
          <a:xfrm>
            <a:off x="6460559" y="13320418"/>
            <a:ext cx="8591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chemeClr val="accent6">
                    <a:lumMod val="50000"/>
                  </a:schemeClr>
                </a:solidFill>
              </a:rPr>
              <a:t>外部知识库</a:t>
            </a:r>
            <a:endParaRPr lang="en-US" sz="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32" name="Picture 8" descr="Experimentations with Wikidata/Wikibase - Hanging Together">
            <a:extLst>
              <a:ext uri="{FF2B5EF4-FFF2-40B4-BE49-F238E27FC236}">
                <a16:creationId xmlns:a16="http://schemas.microsoft.com/office/drawing/2014/main" id="{8330B451-B607-4DD4-AAFF-111329486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210" y="12461605"/>
            <a:ext cx="646063" cy="25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reebase - Wikidata">
            <a:extLst>
              <a:ext uri="{FF2B5EF4-FFF2-40B4-BE49-F238E27FC236}">
                <a16:creationId xmlns:a16="http://schemas.microsoft.com/office/drawing/2014/main" id="{F6F3E471-9601-481E-8645-1A8A1DDE1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670" y="12786481"/>
            <a:ext cx="554901" cy="101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Bpedia - Wikipedia">
            <a:extLst>
              <a:ext uri="{FF2B5EF4-FFF2-40B4-BE49-F238E27FC236}">
                <a16:creationId xmlns:a16="http://schemas.microsoft.com/office/drawing/2014/main" id="{C295FB82-DEE2-4830-A017-38A6F9B07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367" y="12988498"/>
            <a:ext cx="357980" cy="24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ichpedia - Home | Facebook">
            <a:extLst>
              <a:ext uri="{FF2B5EF4-FFF2-40B4-BE49-F238E27FC236}">
                <a16:creationId xmlns:a16="http://schemas.microsoft.com/office/drawing/2014/main" id="{28269C28-AC91-415D-A519-1F8D22F03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549" y="12957432"/>
            <a:ext cx="334867" cy="334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B1ED10D0-06E3-48BA-B1B4-57523C7682D1}"/>
              </a:ext>
            </a:extLst>
          </p:cNvPr>
          <p:cNvSpPr/>
          <p:nvPr/>
        </p:nvSpPr>
        <p:spPr>
          <a:xfrm>
            <a:off x="2560320" y="5697070"/>
            <a:ext cx="5181600" cy="533805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55139B-2000-48FD-A065-CB7640B31EF3}"/>
              </a:ext>
            </a:extLst>
          </p:cNvPr>
          <p:cNvSpPr txBox="1"/>
          <p:nvPr/>
        </p:nvSpPr>
        <p:spPr>
          <a:xfrm>
            <a:off x="1451443" y="7580554"/>
            <a:ext cx="1137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多模态</a:t>
            </a:r>
            <a:br>
              <a:rPr lang="en-US" altLang="zh-CN" sz="1600" dirty="0"/>
            </a:br>
            <a:r>
              <a:rPr lang="zh-CN" altLang="en-US" sz="1600" dirty="0"/>
              <a:t>知识图谱</a:t>
            </a:r>
            <a:br>
              <a:rPr lang="en-US" altLang="zh-CN" sz="1600" dirty="0"/>
            </a:br>
            <a:r>
              <a:rPr lang="zh-CN" altLang="en-US" sz="1600" dirty="0"/>
              <a:t>构建与</a:t>
            </a:r>
            <a:br>
              <a:rPr lang="en-US" altLang="zh-CN" sz="1600" dirty="0"/>
            </a:br>
            <a:r>
              <a:rPr lang="zh-CN" altLang="en-US" sz="1600" dirty="0"/>
              <a:t>更新层</a:t>
            </a:r>
            <a:endParaRPr 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DC25D9-43D8-4183-8D9F-CF65347B667C}"/>
              </a:ext>
            </a:extLst>
          </p:cNvPr>
          <p:cNvSpPr txBox="1"/>
          <p:nvPr/>
        </p:nvSpPr>
        <p:spPr>
          <a:xfrm>
            <a:off x="2401666" y="9688594"/>
            <a:ext cx="799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7030A0"/>
                </a:solidFill>
              </a:rPr>
              <a:t>信息</a:t>
            </a:r>
            <a:br>
              <a:rPr lang="en-US" altLang="zh-CN" sz="1200" dirty="0">
                <a:solidFill>
                  <a:srgbClr val="7030A0"/>
                </a:solidFill>
              </a:rPr>
            </a:br>
            <a:r>
              <a:rPr lang="zh-CN" altLang="en-US" sz="1200" dirty="0">
                <a:solidFill>
                  <a:srgbClr val="7030A0"/>
                </a:solidFill>
              </a:rPr>
              <a:t>抽取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C74CC2A-F570-4BA6-B720-E0B7B73D2919}"/>
              </a:ext>
            </a:extLst>
          </p:cNvPr>
          <p:cNvSpPr/>
          <p:nvPr/>
        </p:nvSpPr>
        <p:spPr>
          <a:xfrm>
            <a:off x="3053522" y="8998712"/>
            <a:ext cx="4551238" cy="190692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C95B30B4-08BD-411B-A053-0F0C3F5CCCA2}"/>
              </a:ext>
            </a:extLst>
          </p:cNvPr>
          <p:cNvCxnSpPr>
            <a:cxnSpLocks/>
            <a:stCxn id="13" idx="0"/>
            <a:endCxn id="48" idx="2"/>
          </p:cNvCxnSpPr>
          <p:nvPr/>
        </p:nvCxnSpPr>
        <p:spPr>
          <a:xfrm rot="5400000" flipH="1" flipV="1">
            <a:off x="3954146" y="9940076"/>
            <a:ext cx="1164933" cy="1585300"/>
          </a:xfrm>
          <a:prstGeom prst="bentConnector3">
            <a:avLst>
              <a:gd name="adj1" fmla="val 6828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783004D2-C284-4855-935D-4930838BADF7}"/>
              </a:ext>
            </a:extLst>
          </p:cNvPr>
          <p:cNvCxnSpPr>
            <a:cxnSpLocks/>
            <a:stCxn id="21" idx="0"/>
            <a:endCxn id="48" idx="2"/>
          </p:cNvCxnSpPr>
          <p:nvPr/>
        </p:nvCxnSpPr>
        <p:spPr>
          <a:xfrm rot="16200000" flipV="1">
            <a:off x="4823093" y="10656429"/>
            <a:ext cx="1164933" cy="152593"/>
          </a:xfrm>
          <a:prstGeom prst="bentConnector3">
            <a:avLst>
              <a:gd name="adj1" fmla="val 6828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871FC1F-A6CC-4EED-A6F3-1DB956D836F8}"/>
              </a:ext>
            </a:extLst>
          </p:cNvPr>
          <p:cNvSpPr/>
          <p:nvPr/>
        </p:nvSpPr>
        <p:spPr>
          <a:xfrm>
            <a:off x="3327184" y="9130375"/>
            <a:ext cx="1016880" cy="46732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accent1"/>
                </a:solidFill>
              </a:rPr>
              <a:t>文本</a:t>
            </a:r>
            <a:r>
              <a:rPr lang="en-US" altLang="zh-CN" sz="1000" b="1" dirty="0">
                <a:solidFill>
                  <a:schemeClr val="accent1"/>
                </a:solidFill>
              </a:rPr>
              <a:t>/</a:t>
            </a:r>
            <a:r>
              <a:rPr lang="zh-CN" altLang="en-US" sz="1000" b="1" dirty="0">
                <a:solidFill>
                  <a:schemeClr val="accent1"/>
                </a:solidFill>
              </a:rPr>
              <a:t>视觉</a:t>
            </a:r>
            <a:r>
              <a:rPr lang="zh-CN" altLang="en-US" sz="1000" b="1" dirty="0">
                <a:solidFill>
                  <a:schemeClr val="tx1"/>
                </a:solidFill>
              </a:rPr>
              <a:t> </a:t>
            </a:r>
            <a:br>
              <a:rPr lang="en-US" altLang="zh-CN" sz="1000" b="1" dirty="0">
                <a:solidFill>
                  <a:schemeClr val="tx1"/>
                </a:solidFill>
              </a:rPr>
            </a:br>
            <a:r>
              <a:rPr lang="zh-CN" altLang="en-US" sz="1000" b="1" dirty="0">
                <a:solidFill>
                  <a:schemeClr val="tx1"/>
                </a:solidFill>
              </a:rPr>
              <a:t>关系抽取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E988115F-0694-4E31-9D68-14D6F43E6F9C}"/>
              </a:ext>
            </a:extLst>
          </p:cNvPr>
          <p:cNvSpPr/>
          <p:nvPr/>
        </p:nvSpPr>
        <p:spPr>
          <a:xfrm>
            <a:off x="4444157" y="9874682"/>
            <a:ext cx="1770210" cy="2755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accent6">
                    <a:lumMod val="50000"/>
                  </a:schemeClr>
                </a:solidFill>
              </a:rPr>
              <a:t>文本</a:t>
            </a:r>
            <a:r>
              <a:rPr lang="en-US" altLang="zh-CN" sz="1000" b="1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zh-CN" altLang="en-US" sz="1000" b="1" dirty="0">
                <a:solidFill>
                  <a:schemeClr val="accent6">
                    <a:lumMod val="50000"/>
                  </a:schemeClr>
                </a:solidFill>
              </a:rPr>
              <a:t>视觉 </a:t>
            </a:r>
            <a:r>
              <a:rPr lang="zh-CN" altLang="en-US" sz="1000" b="1" dirty="0">
                <a:solidFill>
                  <a:schemeClr val="tx1"/>
                </a:solidFill>
              </a:rPr>
              <a:t>实体抽取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A2B2354-32C0-4653-A99A-8B1B9BB3BBC2}"/>
              </a:ext>
            </a:extLst>
          </p:cNvPr>
          <p:cNvSpPr/>
          <p:nvPr/>
        </p:nvSpPr>
        <p:spPr>
          <a:xfrm>
            <a:off x="3529604" y="10267294"/>
            <a:ext cx="1641836" cy="5217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700" dirty="0">
                <a:solidFill>
                  <a:schemeClr val="accent6">
                    <a:lumMod val="50000"/>
                  </a:schemeClr>
                </a:solidFill>
              </a:rPr>
              <a:t>音频</a:t>
            </a:r>
            <a:r>
              <a:rPr lang="zh-CN" altLang="en-US" sz="700" dirty="0">
                <a:solidFill>
                  <a:schemeClr val="tx1"/>
                </a:solidFill>
              </a:rPr>
              <a:t>包含文本和声音的两方面特征：</a:t>
            </a:r>
            <a:endParaRPr lang="en-US" altLang="zh-CN" sz="7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zh-CN" altLang="en-US" sz="700" dirty="0">
                <a:solidFill>
                  <a:schemeClr val="tx1"/>
                </a:solidFill>
              </a:rPr>
              <a:t>获得文本特征：</a:t>
            </a:r>
            <a:r>
              <a:rPr lang="zh-CN" altLang="en-US" sz="700" dirty="0">
                <a:solidFill>
                  <a:schemeClr val="accent6">
                    <a:lumMod val="50000"/>
                  </a:schemeClr>
                </a:solidFill>
              </a:rPr>
              <a:t>音频</a:t>
            </a:r>
            <a:r>
              <a:rPr lang="en-US" altLang="zh-CN" sz="700" dirty="0">
                <a:solidFill>
                  <a:schemeClr val="accent6">
                    <a:lumMod val="50000"/>
                  </a:schemeClr>
                </a:solidFill>
              </a:rPr>
              <a:t>-&gt;</a:t>
            </a:r>
            <a:r>
              <a:rPr lang="zh-CN" altLang="en-US" sz="700" dirty="0">
                <a:solidFill>
                  <a:schemeClr val="accent6">
                    <a:lumMod val="50000"/>
                  </a:schemeClr>
                </a:solidFill>
              </a:rPr>
              <a:t>文本转换</a:t>
            </a:r>
            <a:endParaRPr lang="en-US" altLang="zh-CN" sz="700" dirty="0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zh-CN" altLang="en-US" sz="700" dirty="0">
                <a:solidFill>
                  <a:schemeClr val="tx1"/>
                </a:solidFill>
              </a:rPr>
              <a:t>获得声音特征：</a:t>
            </a:r>
            <a:r>
              <a:rPr lang="zh-CN" altLang="en-US" sz="700" dirty="0">
                <a:solidFill>
                  <a:schemeClr val="accent6">
                    <a:lumMod val="50000"/>
                  </a:schemeClr>
                </a:solidFill>
              </a:rPr>
              <a:t>音频属性抽取</a:t>
            </a:r>
            <a:endParaRPr lang="en-US" sz="7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6A5EDB2-23A1-4B9B-A327-32B02D2041F2}"/>
              </a:ext>
            </a:extLst>
          </p:cNvPr>
          <p:cNvSpPr/>
          <p:nvPr/>
        </p:nvSpPr>
        <p:spPr>
          <a:xfrm>
            <a:off x="4682898" y="9142805"/>
            <a:ext cx="1282571" cy="45482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accent2">
                    <a:lumMod val="50000"/>
                  </a:schemeClr>
                </a:solidFill>
              </a:rPr>
              <a:t>文本</a:t>
            </a:r>
            <a:r>
              <a:rPr lang="en-US" altLang="zh-CN" sz="1000" b="1" dirty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zh-CN" altLang="en-US" sz="1000" b="1" dirty="0">
                <a:solidFill>
                  <a:schemeClr val="accent2">
                    <a:lumMod val="50000"/>
                  </a:schemeClr>
                </a:solidFill>
              </a:rPr>
              <a:t>视觉</a:t>
            </a:r>
            <a:r>
              <a:rPr lang="en-US" altLang="zh-CN" sz="1000" b="1" dirty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zh-CN" altLang="en-US" sz="1000" b="1" dirty="0">
                <a:solidFill>
                  <a:schemeClr val="accent2">
                    <a:lumMod val="50000"/>
                  </a:schemeClr>
                </a:solidFill>
              </a:rPr>
              <a:t>音频</a:t>
            </a:r>
            <a:br>
              <a:rPr lang="en-US" altLang="zh-CN" sz="1000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zh-CN" altLang="en-US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1000" b="1" dirty="0">
                <a:solidFill>
                  <a:schemeClr val="tx1"/>
                </a:solidFill>
              </a:rPr>
              <a:t>属性抽取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D016723-4BF0-4AA5-98FB-332434171373}"/>
              </a:ext>
            </a:extLst>
          </p:cNvPr>
          <p:cNvSpPr/>
          <p:nvPr/>
        </p:nvSpPr>
        <p:spPr>
          <a:xfrm>
            <a:off x="6291252" y="9130303"/>
            <a:ext cx="1016880" cy="46732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accent4">
                    <a:lumMod val="50000"/>
                  </a:schemeClr>
                </a:solidFill>
              </a:rPr>
              <a:t>文本</a:t>
            </a:r>
            <a:r>
              <a:rPr lang="en-US" altLang="zh-CN" sz="1000" b="1" dirty="0">
                <a:solidFill>
                  <a:schemeClr val="accent4">
                    <a:lumMod val="50000"/>
                  </a:schemeClr>
                </a:solidFill>
              </a:rPr>
              <a:t>/</a:t>
            </a:r>
            <a:r>
              <a:rPr lang="zh-CN" altLang="en-US" sz="1000" b="1" dirty="0">
                <a:solidFill>
                  <a:schemeClr val="accent4">
                    <a:lumMod val="50000"/>
                  </a:schemeClr>
                </a:solidFill>
              </a:rPr>
              <a:t>视觉</a:t>
            </a:r>
            <a:r>
              <a:rPr lang="zh-CN" altLang="en-US" sz="1000" b="1" dirty="0">
                <a:solidFill>
                  <a:schemeClr val="tx1"/>
                </a:solidFill>
              </a:rPr>
              <a:t> </a:t>
            </a:r>
            <a:br>
              <a:rPr lang="en-US" altLang="zh-CN" sz="1000" b="1" dirty="0">
                <a:solidFill>
                  <a:schemeClr val="tx1"/>
                </a:solidFill>
              </a:rPr>
            </a:br>
            <a:r>
              <a:rPr lang="zh-CN" altLang="en-US" sz="1000" b="1" dirty="0">
                <a:solidFill>
                  <a:schemeClr val="tx1"/>
                </a:solidFill>
              </a:rPr>
              <a:t>事件抽取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5BFB315-9FDF-4D94-B01E-0ED9BAD88DB1}"/>
              </a:ext>
            </a:extLst>
          </p:cNvPr>
          <p:cNvCxnSpPr>
            <a:cxnSpLocks/>
            <a:stCxn id="48" idx="0"/>
            <a:endCxn id="47" idx="2"/>
          </p:cNvCxnSpPr>
          <p:nvPr/>
        </p:nvCxnSpPr>
        <p:spPr>
          <a:xfrm rot="16200000" flipV="1">
            <a:off x="4443954" y="8989374"/>
            <a:ext cx="276978" cy="1493638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24D8286A-EE69-4595-BB3D-9AB002EA6E5C}"/>
              </a:ext>
            </a:extLst>
          </p:cNvPr>
          <p:cNvCxnSpPr>
            <a:cxnSpLocks/>
            <a:stCxn id="48" idx="0"/>
            <a:endCxn id="56" idx="2"/>
          </p:cNvCxnSpPr>
          <p:nvPr/>
        </p:nvCxnSpPr>
        <p:spPr>
          <a:xfrm rot="16200000" flipV="1">
            <a:off x="5188198" y="9733618"/>
            <a:ext cx="277050" cy="5078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CE04F96F-D147-447B-B49B-88EB647C6F9C}"/>
              </a:ext>
            </a:extLst>
          </p:cNvPr>
          <p:cNvCxnSpPr>
            <a:cxnSpLocks/>
            <a:stCxn id="48" idx="0"/>
            <a:endCxn id="57" idx="2"/>
          </p:cNvCxnSpPr>
          <p:nvPr/>
        </p:nvCxnSpPr>
        <p:spPr>
          <a:xfrm rot="5400000" flipH="1" flipV="1">
            <a:off x="5925952" y="9000942"/>
            <a:ext cx="277050" cy="147043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FC29E0C-C3F4-450A-AA43-DB38F3CF69C5}"/>
              </a:ext>
            </a:extLst>
          </p:cNvPr>
          <p:cNvSpPr txBox="1"/>
          <p:nvPr/>
        </p:nvSpPr>
        <p:spPr>
          <a:xfrm>
            <a:off x="2408056" y="7890726"/>
            <a:ext cx="799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7030A0"/>
                </a:solidFill>
              </a:rPr>
              <a:t>知识</a:t>
            </a:r>
            <a:br>
              <a:rPr lang="en-US" altLang="zh-CN" sz="1200" dirty="0">
                <a:solidFill>
                  <a:srgbClr val="7030A0"/>
                </a:solidFill>
              </a:rPr>
            </a:br>
            <a:r>
              <a:rPr lang="zh-CN" altLang="en-US" sz="1200" dirty="0">
                <a:solidFill>
                  <a:srgbClr val="7030A0"/>
                </a:solidFill>
              </a:rPr>
              <a:t>融合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650EF01-A0B9-4CD0-87E1-7AB8A8B4972B}"/>
              </a:ext>
            </a:extLst>
          </p:cNvPr>
          <p:cNvSpPr/>
          <p:nvPr/>
        </p:nvSpPr>
        <p:spPr>
          <a:xfrm>
            <a:off x="3044313" y="7379320"/>
            <a:ext cx="4551238" cy="14288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3F7F9B9D-8C83-45F2-8FE3-B8FA11B5987F}"/>
              </a:ext>
            </a:extLst>
          </p:cNvPr>
          <p:cNvSpPr/>
          <p:nvPr/>
        </p:nvSpPr>
        <p:spPr>
          <a:xfrm>
            <a:off x="4343225" y="8243874"/>
            <a:ext cx="799687" cy="3027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共指消解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F3E0014D-B98A-46FA-A939-C49AE49A3F2C}"/>
              </a:ext>
            </a:extLst>
          </p:cNvPr>
          <p:cNvSpPr/>
          <p:nvPr/>
        </p:nvSpPr>
        <p:spPr>
          <a:xfrm>
            <a:off x="5295177" y="8243874"/>
            <a:ext cx="1037486" cy="3027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实体</a:t>
            </a:r>
            <a:r>
              <a:rPr lang="en-US" altLang="zh-CN" sz="1000" b="1" dirty="0">
                <a:solidFill>
                  <a:schemeClr val="tx1"/>
                </a:solidFill>
              </a:rPr>
              <a:t>/</a:t>
            </a:r>
            <a:r>
              <a:rPr lang="zh-CN" altLang="en-US" sz="1000" b="1" dirty="0">
                <a:solidFill>
                  <a:schemeClr val="tx1"/>
                </a:solidFill>
              </a:rPr>
              <a:t>事件消歧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B878E69-39CC-42FF-BD21-D6212B9D59B7}"/>
              </a:ext>
            </a:extLst>
          </p:cNvPr>
          <p:cNvSpPr/>
          <p:nvPr/>
        </p:nvSpPr>
        <p:spPr>
          <a:xfrm>
            <a:off x="4197798" y="8134556"/>
            <a:ext cx="2252071" cy="509766"/>
          </a:xfrm>
          <a:prstGeom prst="rect">
            <a:avLst/>
          </a:prstGeom>
          <a:noFill/>
          <a:ln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60B1698C-4CD4-4A3A-97C4-C53AA8F256C4}"/>
              </a:ext>
            </a:extLst>
          </p:cNvPr>
          <p:cNvCxnSpPr>
            <a:cxnSpLocks/>
            <a:stCxn id="56" idx="0"/>
            <a:endCxn id="76" idx="2"/>
          </p:cNvCxnSpPr>
          <p:nvPr/>
        </p:nvCxnSpPr>
        <p:spPr>
          <a:xfrm rot="16200000" flipV="1">
            <a:off x="5074768" y="8893389"/>
            <a:ext cx="498483" cy="35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0680DED7-E511-420C-8EB5-86A5EAF4089C}"/>
              </a:ext>
            </a:extLst>
          </p:cNvPr>
          <p:cNvSpPr/>
          <p:nvPr/>
        </p:nvSpPr>
        <p:spPr>
          <a:xfrm>
            <a:off x="4863582" y="7567840"/>
            <a:ext cx="926281" cy="2879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知识合并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C9642EAA-67BB-44E6-8F8C-185BF380F433}"/>
              </a:ext>
            </a:extLst>
          </p:cNvPr>
          <p:cNvCxnSpPr>
            <a:cxnSpLocks/>
            <a:endCxn id="81" idx="3"/>
          </p:cNvCxnSpPr>
          <p:nvPr/>
        </p:nvCxnSpPr>
        <p:spPr>
          <a:xfrm rot="16200000" flipV="1">
            <a:off x="4806494" y="8695185"/>
            <a:ext cx="3625823" cy="1659084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BFFFD379-C3D0-42A6-B89A-819D231D2D0D}"/>
              </a:ext>
            </a:extLst>
          </p:cNvPr>
          <p:cNvCxnSpPr>
            <a:cxnSpLocks/>
            <a:stCxn id="81" idx="2"/>
            <a:endCxn id="76" idx="0"/>
          </p:cNvCxnSpPr>
          <p:nvPr/>
        </p:nvCxnSpPr>
        <p:spPr>
          <a:xfrm rot="5400000">
            <a:off x="5185898" y="7993730"/>
            <a:ext cx="278763" cy="2889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Flowchart: Magnetic Disk 97">
            <a:extLst>
              <a:ext uri="{FF2B5EF4-FFF2-40B4-BE49-F238E27FC236}">
                <a16:creationId xmlns:a16="http://schemas.microsoft.com/office/drawing/2014/main" id="{27D9A06F-7E20-4251-9CFD-6947F34A483A}"/>
              </a:ext>
            </a:extLst>
          </p:cNvPr>
          <p:cNvSpPr/>
          <p:nvPr/>
        </p:nvSpPr>
        <p:spPr>
          <a:xfrm>
            <a:off x="3565123" y="7517038"/>
            <a:ext cx="850040" cy="39306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b="1" i="1" dirty="0"/>
              <a:t>第三方</a:t>
            </a:r>
            <a:br>
              <a:rPr lang="en-US" altLang="zh-CN" sz="800" b="1" i="1" dirty="0"/>
            </a:br>
            <a:r>
              <a:rPr lang="zh-CN" altLang="en-US" sz="800" b="1" i="1" dirty="0"/>
              <a:t>知识图谱</a:t>
            </a:r>
            <a:endParaRPr lang="en-US" sz="800" b="1" i="1" dirty="0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133E2216-AFBC-4DAB-9DE0-1DF2E933AF2F}"/>
              </a:ext>
            </a:extLst>
          </p:cNvPr>
          <p:cNvCxnSpPr>
            <a:cxnSpLocks/>
            <a:stCxn id="98" idx="4"/>
            <a:endCxn id="81" idx="1"/>
          </p:cNvCxnSpPr>
          <p:nvPr/>
        </p:nvCxnSpPr>
        <p:spPr>
          <a:xfrm flipV="1">
            <a:off x="4415165" y="7711815"/>
            <a:ext cx="448417" cy="1756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783FF76-6D0A-437C-9CA7-7BF5A4ED8217}"/>
              </a:ext>
            </a:extLst>
          </p:cNvPr>
          <p:cNvSpPr/>
          <p:nvPr/>
        </p:nvSpPr>
        <p:spPr>
          <a:xfrm>
            <a:off x="3040942" y="6505831"/>
            <a:ext cx="4551238" cy="7641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5D033BA-8D25-4414-A0F5-62320DFB9F9C}"/>
              </a:ext>
            </a:extLst>
          </p:cNvPr>
          <p:cNvSpPr txBox="1"/>
          <p:nvPr/>
        </p:nvSpPr>
        <p:spPr>
          <a:xfrm>
            <a:off x="2408056" y="6657084"/>
            <a:ext cx="799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7030A0"/>
                </a:solidFill>
              </a:rPr>
              <a:t>知识</a:t>
            </a:r>
            <a:br>
              <a:rPr lang="en-US" altLang="zh-CN" sz="1200" dirty="0">
                <a:solidFill>
                  <a:srgbClr val="7030A0"/>
                </a:solidFill>
              </a:rPr>
            </a:br>
            <a:r>
              <a:rPr lang="zh-CN" altLang="en-US" sz="1200" dirty="0">
                <a:solidFill>
                  <a:srgbClr val="7030A0"/>
                </a:solidFill>
              </a:rPr>
              <a:t>加工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E247DE23-0AD7-4FE1-ABD7-B2DAB2733ED1}"/>
              </a:ext>
            </a:extLst>
          </p:cNvPr>
          <p:cNvCxnSpPr>
            <a:cxnSpLocks/>
            <a:stCxn id="76" idx="1"/>
            <a:endCxn id="109" idx="1"/>
          </p:cNvCxnSpPr>
          <p:nvPr/>
        </p:nvCxnSpPr>
        <p:spPr>
          <a:xfrm rot="10800000">
            <a:off x="3572988" y="6838347"/>
            <a:ext cx="624811" cy="1551093"/>
          </a:xfrm>
          <a:prstGeom prst="bentConnector3">
            <a:avLst>
              <a:gd name="adj1" fmla="val 13658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7D9B6B57-E32E-4DE2-B5BC-7AC8233F556F}"/>
              </a:ext>
            </a:extLst>
          </p:cNvPr>
          <p:cNvSpPr/>
          <p:nvPr/>
        </p:nvSpPr>
        <p:spPr>
          <a:xfrm>
            <a:off x="4863582" y="6693222"/>
            <a:ext cx="926281" cy="2879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质量评估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B584225A-9C8C-4B12-9656-C8497CD9A3D6}"/>
              </a:ext>
            </a:extLst>
          </p:cNvPr>
          <p:cNvSpPr/>
          <p:nvPr/>
        </p:nvSpPr>
        <p:spPr>
          <a:xfrm>
            <a:off x="3572987" y="6694369"/>
            <a:ext cx="926281" cy="2879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本体抽取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ABAF7B1-5565-4200-8372-7D3AF97B362F}"/>
              </a:ext>
            </a:extLst>
          </p:cNvPr>
          <p:cNvCxnSpPr>
            <a:cxnSpLocks/>
            <a:stCxn id="76" idx="1"/>
            <a:endCxn id="108" idx="2"/>
          </p:cNvCxnSpPr>
          <p:nvPr/>
        </p:nvCxnSpPr>
        <p:spPr>
          <a:xfrm rot="10800000" flipH="1">
            <a:off x="4197797" y="6981175"/>
            <a:ext cx="1128925" cy="1408264"/>
          </a:xfrm>
          <a:prstGeom prst="bentConnector4">
            <a:avLst>
              <a:gd name="adj1" fmla="val -75597"/>
              <a:gd name="adj2" fmla="val 89351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0FA3798E-BECD-4009-B008-F56C2C789B3D}"/>
              </a:ext>
            </a:extLst>
          </p:cNvPr>
          <p:cNvCxnSpPr>
            <a:cxnSpLocks/>
            <a:stCxn id="109" idx="3"/>
            <a:endCxn id="108" idx="1"/>
          </p:cNvCxnSpPr>
          <p:nvPr/>
        </p:nvCxnSpPr>
        <p:spPr>
          <a:xfrm flipV="1">
            <a:off x="4499266" y="6837199"/>
            <a:ext cx="364314" cy="1147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2F15E72B-EB40-48B1-A92B-26CB43221264}"/>
              </a:ext>
            </a:extLst>
          </p:cNvPr>
          <p:cNvSpPr/>
          <p:nvPr/>
        </p:nvSpPr>
        <p:spPr>
          <a:xfrm>
            <a:off x="6160550" y="6694604"/>
            <a:ext cx="926281" cy="2879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知识推理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2CE8C31B-D9C3-4B68-85F4-CC8E0AA9D424}"/>
              </a:ext>
            </a:extLst>
          </p:cNvPr>
          <p:cNvCxnSpPr>
            <a:cxnSpLocks/>
            <a:stCxn id="124" idx="1"/>
            <a:endCxn id="108" idx="3"/>
          </p:cNvCxnSpPr>
          <p:nvPr/>
        </p:nvCxnSpPr>
        <p:spPr>
          <a:xfrm rot="10800000">
            <a:off x="5789864" y="6837197"/>
            <a:ext cx="370687" cy="1382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E78ADFFF-8041-4A7E-9B0C-B42996B9F2BC}"/>
              </a:ext>
            </a:extLst>
          </p:cNvPr>
          <p:cNvCxnSpPr>
            <a:cxnSpLocks/>
            <a:stCxn id="108" idx="0"/>
            <a:endCxn id="135" idx="3"/>
          </p:cNvCxnSpPr>
          <p:nvPr/>
        </p:nvCxnSpPr>
        <p:spPr>
          <a:xfrm rot="16200000" flipV="1">
            <a:off x="5138300" y="6504798"/>
            <a:ext cx="375253" cy="1595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Flowchart: Magnetic Disk 134">
            <a:extLst>
              <a:ext uri="{FF2B5EF4-FFF2-40B4-BE49-F238E27FC236}">
                <a16:creationId xmlns:a16="http://schemas.microsoft.com/office/drawing/2014/main" id="{946A59E7-1CEE-4F34-B7F7-BF172BEC7E74}"/>
              </a:ext>
            </a:extLst>
          </p:cNvPr>
          <p:cNvSpPr/>
          <p:nvPr/>
        </p:nvSpPr>
        <p:spPr>
          <a:xfrm>
            <a:off x="4810760" y="5827876"/>
            <a:ext cx="1028732" cy="490093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b="1" i="1" dirty="0"/>
              <a:t>多模态</a:t>
            </a:r>
            <a:br>
              <a:rPr lang="en-US" altLang="zh-CN" sz="1050" b="1" i="1" dirty="0"/>
            </a:br>
            <a:r>
              <a:rPr lang="zh-CN" altLang="en-US" sz="1050" b="1" i="1" dirty="0"/>
              <a:t>知识图谱</a:t>
            </a:r>
            <a:endParaRPr lang="en-US" sz="1050" b="1" i="1" dirty="0"/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A91F112B-69E1-404A-8B85-0BDE44EB0727}"/>
              </a:ext>
            </a:extLst>
          </p:cNvPr>
          <p:cNvCxnSpPr>
            <a:cxnSpLocks/>
            <a:stCxn id="135" idx="4"/>
            <a:endCxn id="124" idx="0"/>
          </p:cNvCxnSpPr>
          <p:nvPr/>
        </p:nvCxnSpPr>
        <p:spPr>
          <a:xfrm>
            <a:off x="5839494" y="6072923"/>
            <a:ext cx="784197" cy="621681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164D2F63-B4C4-403F-B996-E10EDA715582}"/>
              </a:ext>
            </a:extLst>
          </p:cNvPr>
          <p:cNvSpPr txBox="1"/>
          <p:nvPr/>
        </p:nvSpPr>
        <p:spPr>
          <a:xfrm>
            <a:off x="1604937" y="4675367"/>
            <a:ext cx="819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知识库</a:t>
            </a:r>
            <a:br>
              <a:rPr lang="en-US" altLang="zh-CN" sz="1600" dirty="0"/>
            </a:br>
            <a:r>
              <a:rPr lang="zh-CN" altLang="en-US" sz="1600" dirty="0"/>
              <a:t>存储层</a:t>
            </a:r>
            <a:endParaRPr lang="en-US" sz="1600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C3AB1D1-67B1-4252-BDD7-BBBBCD615621}"/>
              </a:ext>
            </a:extLst>
          </p:cNvPr>
          <p:cNvSpPr/>
          <p:nvPr/>
        </p:nvSpPr>
        <p:spPr>
          <a:xfrm>
            <a:off x="2554797" y="4333461"/>
            <a:ext cx="5181600" cy="126858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E2030300-A620-440F-859E-6D8BBC579A74}"/>
              </a:ext>
            </a:extLst>
          </p:cNvPr>
          <p:cNvSpPr/>
          <p:nvPr/>
        </p:nvSpPr>
        <p:spPr>
          <a:xfrm>
            <a:off x="6364220" y="5033772"/>
            <a:ext cx="818211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元数据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C91BF776-B887-4C1B-9B0A-12304D035051}"/>
              </a:ext>
            </a:extLst>
          </p:cNvPr>
          <p:cNvSpPr/>
          <p:nvPr/>
        </p:nvSpPr>
        <p:spPr>
          <a:xfrm>
            <a:off x="3334892" y="5156245"/>
            <a:ext cx="819256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索引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60A9ECCE-CDA9-48B9-B66B-18DF9F6D7119}"/>
              </a:ext>
            </a:extLst>
          </p:cNvPr>
          <p:cNvSpPr/>
          <p:nvPr/>
        </p:nvSpPr>
        <p:spPr>
          <a:xfrm>
            <a:off x="3334892" y="4826572"/>
            <a:ext cx="819256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存储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4648EB36-F36F-4EAC-B7E9-1F9B2EFAB428}"/>
              </a:ext>
            </a:extLst>
          </p:cNvPr>
          <p:cNvSpPr/>
          <p:nvPr/>
        </p:nvSpPr>
        <p:spPr>
          <a:xfrm>
            <a:off x="4748633" y="4469048"/>
            <a:ext cx="1139131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存取界面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86AB71DF-4BF7-4AAB-99E4-95744A70D91C}"/>
              </a:ext>
            </a:extLst>
          </p:cNvPr>
          <p:cNvCxnSpPr>
            <a:cxnSpLocks/>
          </p:cNvCxnSpPr>
          <p:nvPr/>
        </p:nvCxnSpPr>
        <p:spPr>
          <a:xfrm flipH="1" flipV="1">
            <a:off x="5318197" y="4741614"/>
            <a:ext cx="110" cy="22343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74A25F3A-1AC1-4394-8B7A-AC2DD8ECF07C}"/>
              </a:ext>
            </a:extLst>
          </p:cNvPr>
          <p:cNvCxnSpPr>
            <a:cxnSpLocks/>
          </p:cNvCxnSpPr>
          <p:nvPr/>
        </p:nvCxnSpPr>
        <p:spPr>
          <a:xfrm>
            <a:off x="4326874" y="5158083"/>
            <a:ext cx="228512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188DC119-B9A3-4BA1-83BA-6F078D8A541B}"/>
              </a:ext>
            </a:extLst>
          </p:cNvPr>
          <p:cNvCxnSpPr>
            <a:cxnSpLocks/>
          </p:cNvCxnSpPr>
          <p:nvPr/>
        </p:nvCxnSpPr>
        <p:spPr>
          <a:xfrm flipH="1">
            <a:off x="5998210" y="5156245"/>
            <a:ext cx="247443" cy="216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720CA74D-8620-445D-A645-08216FAFCB25}"/>
              </a:ext>
            </a:extLst>
          </p:cNvPr>
          <p:cNvCxnSpPr>
            <a:cxnSpLocks/>
          </p:cNvCxnSpPr>
          <p:nvPr/>
        </p:nvCxnSpPr>
        <p:spPr>
          <a:xfrm flipV="1">
            <a:off x="5315828" y="4165209"/>
            <a:ext cx="0" cy="30383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A7AD86B2-6BA0-4A1F-A2F5-148FA4AA5B2A}"/>
              </a:ext>
            </a:extLst>
          </p:cNvPr>
          <p:cNvSpPr txBox="1"/>
          <p:nvPr/>
        </p:nvSpPr>
        <p:spPr>
          <a:xfrm>
            <a:off x="1604937" y="2060702"/>
            <a:ext cx="819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应用</a:t>
            </a:r>
            <a:br>
              <a:rPr lang="en-US" altLang="zh-CN" sz="1600" dirty="0"/>
            </a:br>
            <a:r>
              <a:rPr lang="zh-CN" altLang="en-US" sz="1600" dirty="0"/>
              <a:t>服务层</a:t>
            </a:r>
            <a:endParaRPr lang="en-US" sz="1600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D7FC1E19-ECEA-4B86-85A4-A96CA82C583B}"/>
              </a:ext>
            </a:extLst>
          </p:cNvPr>
          <p:cNvSpPr/>
          <p:nvPr/>
        </p:nvSpPr>
        <p:spPr>
          <a:xfrm>
            <a:off x="2554796" y="783294"/>
            <a:ext cx="5181600" cy="337475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57C34E0-51D2-4666-A3D4-81AEE864BAFF}"/>
              </a:ext>
            </a:extLst>
          </p:cNvPr>
          <p:cNvSpPr txBox="1"/>
          <p:nvPr/>
        </p:nvSpPr>
        <p:spPr>
          <a:xfrm>
            <a:off x="4780082" y="496287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一些数据库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C78FF786-A794-4DE8-A2D5-0054611E0A11}"/>
              </a:ext>
            </a:extLst>
          </p:cNvPr>
          <p:cNvCxnSpPr>
            <a:cxnSpLocks/>
            <a:stCxn id="135" idx="1"/>
            <a:endCxn id="156" idx="2"/>
          </p:cNvCxnSpPr>
          <p:nvPr/>
        </p:nvCxnSpPr>
        <p:spPr>
          <a:xfrm rot="16200000" flipV="1">
            <a:off x="5044577" y="5547325"/>
            <a:ext cx="557228" cy="387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08A84E4A-A596-4B96-B655-CEB7CA157225}"/>
              </a:ext>
            </a:extLst>
          </p:cNvPr>
          <p:cNvSpPr/>
          <p:nvPr/>
        </p:nvSpPr>
        <p:spPr>
          <a:xfrm>
            <a:off x="5413766" y="10408167"/>
            <a:ext cx="820388" cy="20205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</a:rPr>
              <a:t>音频</a:t>
            </a:r>
            <a:r>
              <a:rPr lang="en-US" altLang="zh-CN" sz="700" b="1" dirty="0">
                <a:solidFill>
                  <a:schemeClr val="tx1"/>
                </a:solidFill>
              </a:rPr>
              <a:t>-&gt;</a:t>
            </a:r>
            <a:r>
              <a:rPr lang="zh-CN" altLang="en-US" sz="700" b="1" dirty="0">
                <a:solidFill>
                  <a:schemeClr val="tx1"/>
                </a:solidFill>
              </a:rPr>
              <a:t>文本转换</a:t>
            </a:r>
            <a:endParaRPr lang="en-US" sz="700" b="1" dirty="0">
              <a:solidFill>
                <a:schemeClr val="tx1"/>
              </a:solidFill>
            </a:endParaRP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6F6DA65A-38B4-2008-07C3-4003ABEDAEE8}"/>
              </a:ext>
            </a:extLst>
          </p:cNvPr>
          <p:cNvCxnSpPr>
            <a:cxnSpLocks/>
            <a:stCxn id="57" idx="0"/>
            <a:endCxn id="76" idx="2"/>
          </p:cNvCxnSpPr>
          <p:nvPr/>
        </p:nvCxnSpPr>
        <p:spPr>
          <a:xfrm rot="16200000" flipV="1">
            <a:off x="5818773" y="8149384"/>
            <a:ext cx="485981" cy="1475858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1F0F1586-C31C-783D-4E13-2EDC5A4B1383}"/>
              </a:ext>
            </a:extLst>
          </p:cNvPr>
          <p:cNvCxnSpPr>
            <a:cxnSpLocks/>
            <a:stCxn id="47" idx="0"/>
            <a:endCxn id="76" idx="2"/>
          </p:cNvCxnSpPr>
          <p:nvPr/>
        </p:nvCxnSpPr>
        <p:spPr>
          <a:xfrm rot="5400000" flipH="1" flipV="1">
            <a:off x="4336703" y="8143244"/>
            <a:ext cx="486053" cy="148821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F4D7C230-66E8-2286-6AE1-AC8CBB41A9A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39224" y="14475414"/>
            <a:ext cx="476408" cy="455467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0D6BB116-619B-47B5-5A99-70321B3D72C6}"/>
              </a:ext>
            </a:extLst>
          </p:cNvPr>
          <p:cNvSpPr txBox="1"/>
          <p:nvPr/>
        </p:nvSpPr>
        <p:spPr>
          <a:xfrm>
            <a:off x="2760904" y="1493088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网络</a:t>
            </a:r>
            <a:endParaRPr lang="en-US" sz="1000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F671BCD-B1DD-1013-2574-B11867B8BEEB}"/>
              </a:ext>
            </a:extLst>
          </p:cNvPr>
          <p:cNvSpPr/>
          <p:nvPr/>
        </p:nvSpPr>
        <p:spPr>
          <a:xfrm>
            <a:off x="3391014" y="14265552"/>
            <a:ext cx="1914098" cy="1016273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AF4EB77-6189-C54E-3FD0-67633E46AB5D}"/>
              </a:ext>
            </a:extLst>
          </p:cNvPr>
          <p:cNvSpPr/>
          <p:nvPr/>
        </p:nvSpPr>
        <p:spPr>
          <a:xfrm>
            <a:off x="5696349" y="14265552"/>
            <a:ext cx="1914098" cy="1016273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D956A80-F060-608B-98B3-ABE4CAC2DE69}"/>
              </a:ext>
            </a:extLst>
          </p:cNvPr>
          <p:cNvSpPr txBox="1"/>
          <p:nvPr/>
        </p:nvSpPr>
        <p:spPr>
          <a:xfrm>
            <a:off x="5350689" y="14615723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A793141-783A-2D94-0AEA-465427DB19C2}"/>
              </a:ext>
            </a:extLst>
          </p:cNvPr>
          <p:cNvSpPr txBox="1"/>
          <p:nvPr/>
        </p:nvSpPr>
        <p:spPr>
          <a:xfrm>
            <a:off x="3986427" y="15330459"/>
            <a:ext cx="723275" cy="2000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700" dirty="0"/>
              <a:t>学术搜索系统</a:t>
            </a:r>
            <a:endParaRPr lang="en-US" sz="7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8C9DE45-4F94-6831-5F31-FE2F8BADB9F1}"/>
              </a:ext>
            </a:extLst>
          </p:cNvPr>
          <p:cNvSpPr txBox="1"/>
          <p:nvPr/>
        </p:nvSpPr>
        <p:spPr>
          <a:xfrm>
            <a:off x="5887804" y="15330458"/>
            <a:ext cx="1531188" cy="2000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700" dirty="0"/>
              <a:t>社交媒体、新闻站点、网络论坛等</a:t>
            </a:r>
            <a:endParaRPr lang="en-US" sz="700" dirty="0"/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9DEEF8A7-B967-ED2A-E1CE-6FCF7F855BC6}"/>
              </a:ext>
            </a:extLst>
          </p:cNvPr>
          <p:cNvSpPr/>
          <p:nvPr/>
        </p:nvSpPr>
        <p:spPr>
          <a:xfrm>
            <a:off x="3510431" y="14354260"/>
            <a:ext cx="675564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Google Scholar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3EED4578-4825-0853-999C-49680C03EBBE}"/>
              </a:ext>
            </a:extLst>
          </p:cNvPr>
          <p:cNvSpPr/>
          <p:nvPr/>
        </p:nvSpPr>
        <p:spPr>
          <a:xfrm>
            <a:off x="4239450" y="14354260"/>
            <a:ext cx="369626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DBLP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F1EB9984-D729-86BB-E61B-4E788D000D3D}"/>
              </a:ext>
            </a:extLst>
          </p:cNvPr>
          <p:cNvSpPr/>
          <p:nvPr/>
        </p:nvSpPr>
        <p:spPr>
          <a:xfrm>
            <a:off x="4662532" y="14354260"/>
            <a:ext cx="451514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ACM DL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DF1BDC5B-99F2-E7C3-90BF-635449BECE4D}"/>
              </a:ext>
            </a:extLst>
          </p:cNvPr>
          <p:cNvSpPr/>
          <p:nvPr/>
        </p:nvSpPr>
        <p:spPr>
          <a:xfrm>
            <a:off x="3510431" y="14587033"/>
            <a:ext cx="500332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CiteSeerX</a:t>
            </a:r>
            <a:endParaRPr lang="en-US" sz="600" dirty="0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05EEA8CC-FC4A-8B68-9F1F-3CAFAFBEC519}"/>
              </a:ext>
            </a:extLst>
          </p:cNvPr>
          <p:cNvSpPr/>
          <p:nvPr/>
        </p:nvSpPr>
        <p:spPr>
          <a:xfrm>
            <a:off x="4056342" y="14587033"/>
            <a:ext cx="433319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/>
              <a:t>AMiner</a:t>
            </a:r>
            <a:endParaRPr lang="en-US" sz="600" dirty="0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C393F4B9-9C5B-9084-5AC2-870D48FF1D1B}"/>
              </a:ext>
            </a:extLst>
          </p:cNvPr>
          <p:cNvSpPr/>
          <p:nvPr/>
        </p:nvSpPr>
        <p:spPr>
          <a:xfrm>
            <a:off x="4535238" y="14587033"/>
            <a:ext cx="698227" cy="2107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Open Academic Graph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AF501D37-F947-64C8-1AF4-0C395A6FB91F}"/>
              </a:ext>
            </a:extLst>
          </p:cNvPr>
          <p:cNvSpPr/>
          <p:nvPr/>
        </p:nvSpPr>
        <p:spPr>
          <a:xfrm>
            <a:off x="3510430" y="14818041"/>
            <a:ext cx="545910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/>
              <a:t>OpenAlex</a:t>
            </a:r>
            <a:endParaRPr lang="en-US" sz="600" dirty="0"/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D2726EFB-148F-EA1C-9F1A-535FCDEDC9B4}"/>
              </a:ext>
            </a:extLst>
          </p:cNvPr>
          <p:cNvSpPr/>
          <p:nvPr/>
        </p:nvSpPr>
        <p:spPr>
          <a:xfrm>
            <a:off x="4101917" y="14821972"/>
            <a:ext cx="387742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知网</a:t>
            </a:r>
            <a:endParaRPr lang="en-US" sz="600" dirty="0"/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22E81422-43C2-E69B-FA0A-99B7972DB1EB}"/>
              </a:ext>
            </a:extLst>
          </p:cNvPr>
          <p:cNvSpPr/>
          <p:nvPr/>
        </p:nvSpPr>
        <p:spPr>
          <a:xfrm>
            <a:off x="4589831" y="14846447"/>
            <a:ext cx="517393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维普期刊</a:t>
            </a:r>
            <a:endParaRPr lang="en-US" sz="600" dirty="0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AD7F33E1-821E-0ECA-E8D8-5798F4531FE4}"/>
              </a:ext>
            </a:extLst>
          </p:cNvPr>
          <p:cNvSpPr/>
          <p:nvPr/>
        </p:nvSpPr>
        <p:spPr>
          <a:xfrm>
            <a:off x="3507016" y="15029274"/>
            <a:ext cx="387742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万方</a:t>
            </a:r>
            <a:endParaRPr lang="en-US" sz="600" dirty="0"/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2D9F1887-3439-3B80-2A2C-64C4C107F312}"/>
              </a:ext>
            </a:extLst>
          </p:cNvPr>
          <p:cNvSpPr/>
          <p:nvPr/>
        </p:nvSpPr>
        <p:spPr>
          <a:xfrm>
            <a:off x="3943747" y="15029274"/>
            <a:ext cx="51861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超星发现</a:t>
            </a:r>
            <a:endParaRPr lang="en-US" sz="6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CFC61D6-ECDE-7F78-D217-B07D3404B8BF}"/>
              </a:ext>
            </a:extLst>
          </p:cNvPr>
          <p:cNvSpPr txBox="1"/>
          <p:nvPr/>
        </p:nvSpPr>
        <p:spPr>
          <a:xfrm>
            <a:off x="4700094" y="14985227"/>
            <a:ext cx="282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6ECFEB8F-8D01-0FDB-0F33-0DCA598562E3}"/>
              </a:ext>
            </a:extLst>
          </p:cNvPr>
          <p:cNvSpPr/>
          <p:nvPr/>
        </p:nvSpPr>
        <p:spPr>
          <a:xfrm>
            <a:off x="5786756" y="14353315"/>
            <a:ext cx="49758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Facebook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181119EB-1990-0A88-1162-0B413B06AAE6}"/>
              </a:ext>
            </a:extLst>
          </p:cNvPr>
          <p:cNvSpPr/>
          <p:nvPr/>
        </p:nvSpPr>
        <p:spPr>
          <a:xfrm>
            <a:off x="6329919" y="14353315"/>
            <a:ext cx="49758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Y</a:t>
            </a:r>
            <a:r>
              <a:rPr lang="en-US" altLang="zh-CN" sz="600" dirty="0"/>
              <a:t>ouTube</a:t>
            </a:r>
            <a:endParaRPr lang="en-US" sz="600" dirty="0"/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DADE4A24-9101-2A4A-4955-271DA6BD5DC4}"/>
              </a:ext>
            </a:extLst>
          </p:cNvPr>
          <p:cNvSpPr/>
          <p:nvPr/>
        </p:nvSpPr>
        <p:spPr>
          <a:xfrm>
            <a:off x="6873082" y="14353315"/>
            <a:ext cx="42460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Twitter</a:t>
            </a:r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361E4213-B96A-0CA3-DE25-239B58B12A1D}"/>
              </a:ext>
            </a:extLst>
          </p:cNvPr>
          <p:cNvSpPr/>
          <p:nvPr/>
        </p:nvSpPr>
        <p:spPr>
          <a:xfrm>
            <a:off x="5786755" y="14569134"/>
            <a:ext cx="46346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LinkedIn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1459EBC4-61C3-9ADD-724A-D66D8BAFCB82}"/>
              </a:ext>
            </a:extLst>
          </p:cNvPr>
          <p:cNvSpPr/>
          <p:nvPr/>
        </p:nvSpPr>
        <p:spPr>
          <a:xfrm>
            <a:off x="6295800" y="14569134"/>
            <a:ext cx="49758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Google +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1AE7D661-B2EF-F99A-9AC7-9F2B45360C70}"/>
              </a:ext>
            </a:extLst>
          </p:cNvPr>
          <p:cNvSpPr/>
          <p:nvPr/>
        </p:nvSpPr>
        <p:spPr>
          <a:xfrm>
            <a:off x="6854025" y="14569134"/>
            <a:ext cx="61084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Yahoo! News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0ACEE7D4-8F3A-A972-D936-1E9782956080}"/>
              </a:ext>
            </a:extLst>
          </p:cNvPr>
          <p:cNvSpPr/>
          <p:nvPr/>
        </p:nvSpPr>
        <p:spPr>
          <a:xfrm>
            <a:off x="5786754" y="14790562"/>
            <a:ext cx="374756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CNN</a:t>
            </a: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6027D800-AC0A-62D4-A52C-A5CF1D20DE4A}"/>
              </a:ext>
            </a:extLst>
          </p:cNvPr>
          <p:cNvSpPr/>
          <p:nvPr/>
        </p:nvSpPr>
        <p:spPr>
          <a:xfrm>
            <a:off x="6207088" y="14789347"/>
            <a:ext cx="698224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New York Times</a:t>
            </a: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E9E6C8DF-F6DC-70B5-85F0-8D1E4209FE1A}"/>
              </a:ext>
            </a:extLst>
          </p:cNvPr>
          <p:cNvSpPr/>
          <p:nvPr/>
        </p:nvSpPr>
        <p:spPr>
          <a:xfrm>
            <a:off x="6950891" y="14789347"/>
            <a:ext cx="513980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Fox News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0D564465-5129-E5F4-6E6A-F5566E56D91C}"/>
              </a:ext>
            </a:extLst>
          </p:cNvPr>
          <p:cNvSpPr/>
          <p:nvPr/>
        </p:nvSpPr>
        <p:spPr>
          <a:xfrm>
            <a:off x="5792058" y="15013960"/>
            <a:ext cx="57075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ACADEMIA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1003758A-AC59-C770-705C-DDA53A5F018D}"/>
              </a:ext>
            </a:extLst>
          </p:cNvPr>
          <p:cNvSpPr/>
          <p:nvPr/>
        </p:nvSpPr>
        <p:spPr>
          <a:xfrm>
            <a:off x="6408393" y="15009936"/>
            <a:ext cx="64363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ResearchGate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C59E2B4-F04D-20E9-5238-AF6C362F7ABC}"/>
              </a:ext>
            </a:extLst>
          </p:cNvPr>
          <p:cNvSpPr txBox="1"/>
          <p:nvPr/>
        </p:nvSpPr>
        <p:spPr>
          <a:xfrm>
            <a:off x="7133601" y="14950632"/>
            <a:ext cx="282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…</a:t>
            </a:r>
          </a:p>
        </p:txBody>
      </p:sp>
      <p:cxnSp>
        <p:nvCxnSpPr>
          <p:cNvPr id="142" name="Connector: Curved 141">
            <a:extLst>
              <a:ext uri="{FF2B5EF4-FFF2-40B4-BE49-F238E27FC236}">
                <a16:creationId xmlns:a16="http://schemas.microsoft.com/office/drawing/2014/main" id="{7E8693BE-9218-8721-2F85-89D2FF8D4F78}"/>
              </a:ext>
            </a:extLst>
          </p:cNvPr>
          <p:cNvCxnSpPr>
            <a:cxnSpLocks/>
          </p:cNvCxnSpPr>
          <p:nvPr/>
        </p:nvCxnSpPr>
        <p:spPr>
          <a:xfrm rot="16200000" flipV="1">
            <a:off x="3730962" y="13977507"/>
            <a:ext cx="211379" cy="188925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Curved 142">
            <a:extLst>
              <a:ext uri="{FF2B5EF4-FFF2-40B4-BE49-F238E27FC236}">
                <a16:creationId xmlns:a16="http://schemas.microsoft.com/office/drawing/2014/main" id="{D18AA2C7-3ABE-0AAE-285A-7582B08F207A}"/>
              </a:ext>
            </a:extLst>
          </p:cNvPr>
          <p:cNvCxnSpPr>
            <a:cxnSpLocks/>
          </p:cNvCxnSpPr>
          <p:nvPr/>
        </p:nvCxnSpPr>
        <p:spPr>
          <a:xfrm rot="16200000" flipV="1">
            <a:off x="5424652" y="13976794"/>
            <a:ext cx="211379" cy="188925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Curved 158">
            <a:extLst>
              <a:ext uri="{FF2B5EF4-FFF2-40B4-BE49-F238E27FC236}">
                <a16:creationId xmlns:a16="http://schemas.microsoft.com/office/drawing/2014/main" id="{D3A5C8E4-63CD-41F2-A729-C74C782D6940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65635" y="13979165"/>
            <a:ext cx="211379" cy="188925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6FEFA09B-470B-37C8-4AB7-5A0EAFE3A15B}"/>
              </a:ext>
            </a:extLst>
          </p:cNvPr>
          <p:cNvSpPr/>
          <p:nvPr/>
        </p:nvSpPr>
        <p:spPr>
          <a:xfrm>
            <a:off x="2692486" y="961661"/>
            <a:ext cx="4893344" cy="29270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900" b="1" dirty="0">
                <a:solidFill>
                  <a:schemeClr val="tx1"/>
                </a:solidFill>
              </a:rPr>
              <a:t>信息抽取与生成：</a:t>
            </a:r>
            <a:r>
              <a:rPr lang="zh-CN" altLang="en-US" sz="900" dirty="0">
                <a:solidFill>
                  <a:schemeClr val="tx1"/>
                </a:solidFill>
              </a:rPr>
              <a:t>作者</a:t>
            </a:r>
            <a:r>
              <a:rPr lang="en-US" altLang="zh-CN" sz="900" dirty="0">
                <a:solidFill>
                  <a:schemeClr val="tx1"/>
                </a:solidFill>
              </a:rPr>
              <a:t>/</a:t>
            </a:r>
            <a:r>
              <a:rPr lang="zh-CN" altLang="en-US" sz="900" dirty="0">
                <a:solidFill>
                  <a:schemeClr val="tx1"/>
                </a:solidFill>
              </a:rPr>
              <a:t>机构</a:t>
            </a:r>
            <a:r>
              <a:rPr lang="en-US" altLang="zh-CN" sz="900" dirty="0">
                <a:solidFill>
                  <a:schemeClr val="tx1"/>
                </a:solidFill>
              </a:rPr>
              <a:t>/</a:t>
            </a:r>
            <a:r>
              <a:rPr lang="zh-CN" altLang="en-US" sz="900" dirty="0">
                <a:solidFill>
                  <a:schemeClr val="tx1"/>
                </a:solidFill>
              </a:rPr>
              <a:t>出处</a:t>
            </a:r>
            <a:r>
              <a:rPr lang="en-US" altLang="zh-CN" sz="900" dirty="0">
                <a:solidFill>
                  <a:schemeClr val="tx1"/>
                </a:solidFill>
              </a:rPr>
              <a:t>/</a:t>
            </a:r>
            <a:r>
              <a:rPr lang="zh-CN" altLang="en-US" sz="900" dirty="0">
                <a:solidFill>
                  <a:schemeClr val="tx1"/>
                </a:solidFill>
              </a:rPr>
              <a:t>工作</a:t>
            </a:r>
            <a:r>
              <a:rPr lang="en-US" altLang="zh-CN" sz="900" dirty="0">
                <a:solidFill>
                  <a:schemeClr val="tx1"/>
                </a:solidFill>
              </a:rPr>
              <a:t>/</a:t>
            </a:r>
            <a:r>
              <a:rPr lang="zh-CN" altLang="en-US" sz="900" dirty="0">
                <a:solidFill>
                  <a:schemeClr val="tx1"/>
                </a:solidFill>
              </a:rPr>
              <a:t>概念信息、多账号关联、文献解析、综述生成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D1E62A8D-65EF-6C7F-F0E8-1D5B55A8C2E2}"/>
              </a:ext>
            </a:extLst>
          </p:cNvPr>
          <p:cNvSpPr/>
          <p:nvPr/>
        </p:nvSpPr>
        <p:spPr>
          <a:xfrm>
            <a:off x="2692486" y="1266592"/>
            <a:ext cx="4893344" cy="29270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900" b="1" dirty="0">
                <a:solidFill>
                  <a:schemeClr val="tx1"/>
                </a:solidFill>
              </a:rPr>
              <a:t>智能推荐：</a:t>
            </a:r>
            <a:r>
              <a:rPr lang="zh-CN" altLang="en-US" sz="900" dirty="0">
                <a:solidFill>
                  <a:schemeClr val="tx1"/>
                </a:solidFill>
              </a:rPr>
              <a:t>人才挖掘、技术洞察、相似作者</a:t>
            </a:r>
            <a:r>
              <a:rPr lang="en-US" altLang="zh-CN" sz="900" dirty="0">
                <a:solidFill>
                  <a:schemeClr val="tx1"/>
                </a:solidFill>
              </a:rPr>
              <a:t>/</a:t>
            </a:r>
            <a:r>
              <a:rPr lang="zh-CN" altLang="en-US" sz="900" dirty="0">
                <a:solidFill>
                  <a:schemeClr val="tx1"/>
                </a:solidFill>
              </a:rPr>
              <a:t>机构</a:t>
            </a:r>
            <a:r>
              <a:rPr lang="en-US" altLang="zh-CN" sz="900" dirty="0">
                <a:solidFill>
                  <a:schemeClr val="tx1"/>
                </a:solidFill>
              </a:rPr>
              <a:t>/</a:t>
            </a:r>
            <a:r>
              <a:rPr lang="zh-CN" altLang="en-US" sz="900" dirty="0">
                <a:solidFill>
                  <a:schemeClr val="tx1"/>
                </a:solidFill>
              </a:rPr>
              <a:t>出处</a:t>
            </a:r>
            <a:r>
              <a:rPr lang="en-US" altLang="zh-CN" sz="900" dirty="0">
                <a:solidFill>
                  <a:schemeClr val="tx1"/>
                </a:solidFill>
              </a:rPr>
              <a:t>/</a:t>
            </a:r>
            <a:r>
              <a:rPr lang="zh-CN" altLang="en-US" sz="900" dirty="0">
                <a:solidFill>
                  <a:schemeClr val="tx1"/>
                </a:solidFill>
              </a:rPr>
              <a:t>工作</a:t>
            </a:r>
            <a:r>
              <a:rPr lang="en-US" altLang="zh-CN" sz="900" dirty="0">
                <a:solidFill>
                  <a:schemeClr val="tx1"/>
                </a:solidFill>
              </a:rPr>
              <a:t>/</a:t>
            </a:r>
            <a:r>
              <a:rPr lang="zh-CN" altLang="en-US" sz="900" dirty="0">
                <a:solidFill>
                  <a:schemeClr val="tx1"/>
                </a:solidFill>
              </a:rPr>
              <a:t>概念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D633ECD3-0D2E-9018-7540-77DB3413D6F0}"/>
              </a:ext>
            </a:extLst>
          </p:cNvPr>
          <p:cNvSpPr/>
          <p:nvPr/>
        </p:nvSpPr>
        <p:spPr>
          <a:xfrm>
            <a:off x="2698836" y="1571261"/>
            <a:ext cx="4893344" cy="29270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900" b="1" dirty="0">
                <a:solidFill>
                  <a:schemeClr val="tx1"/>
                </a:solidFill>
              </a:rPr>
              <a:t>关系网络：</a:t>
            </a:r>
            <a:r>
              <a:rPr lang="zh-CN" altLang="en-US" sz="900" dirty="0">
                <a:solidFill>
                  <a:schemeClr val="tx1"/>
                </a:solidFill>
              </a:rPr>
              <a:t>作者</a:t>
            </a:r>
            <a:r>
              <a:rPr lang="en-US" altLang="zh-CN" sz="900" dirty="0">
                <a:solidFill>
                  <a:schemeClr val="tx1"/>
                </a:solidFill>
              </a:rPr>
              <a:t>/</a:t>
            </a:r>
            <a:r>
              <a:rPr lang="zh-CN" altLang="en-US" sz="900" dirty="0">
                <a:solidFill>
                  <a:schemeClr val="tx1"/>
                </a:solidFill>
              </a:rPr>
              <a:t>机构</a:t>
            </a:r>
            <a:r>
              <a:rPr lang="en-US" altLang="zh-CN" sz="900" dirty="0">
                <a:solidFill>
                  <a:schemeClr val="tx1"/>
                </a:solidFill>
              </a:rPr>
              <a:t>/</a:t>
            </a:r>
            <a:r>
              <a:rPr lang="zh-CN" altLang="en-US" sz="900" dirty="0">
                <a:solidFill>
                  <a:schemeClr val="tx1"/>
                </a:solidFill>
              </a:rPr>
              <a:t>工作</a:t>
            </a:r>
            <a:r>
              <a:rPr lang="en-US" altLang="zh-CN" sz="900" dirty="0">
                <a:solidFill>
                  <a:schemeClr val="tx1"/>
                </a:solidFill>
              </a:rPr>
              <a:t>+</a:t>
            </a:r>
            <a:r>
              <a:rPr lang="zh-CN" altLang="en-US" sz="900" dirty="0">
                <a:solidFill>
                  <a:schemeClr val="tx1"/>
                </a:solidFill>
              </a:rPr>
              <a:t>概念关系网络、机构社团划分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B9A9EB46-5535-DC0F-3CCF-169A44AD07FF}"/>
              </a:ext>
            </a:extLst>
          </p:cNvPr>
          <p:cNvSpPr/>
          <p:nvPr/>
        </p:nvSpPr>
        <p:spPr>
          <a:xfrm>
            <a:off x="2698836" y="1876192"/>
            <a:ext cx="4893344" cy="29270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900" b="1" dirty="0">
                <a:solidFill>
                  <a:schemeClr val="tx1"/>
                </a:solidFill>
              </a:rPr>
              <a:t>趋势预测：</a:t>
            </a:r>
            <a:r>
              <a:rPr lang="zh-CN" altLang="en-US" sz="900" dirty="0">
                <a:solidFill>
                  <a:schemeClr val="tx1"/>
                </a:solidFill>
              </a:rPr>
              <a:t>作者</a:t>
            </a:r>
            <a:r>
              <a:rPr lang="en-US" altLang="zh-CN" sz="900" dirty="0">
                <a:solidFill>
                  <a:schemeClr val="tx1"/>
                </a:solidFill>
              </a:rPr>
              <a:t>/</a:t>
            </a:r>
            <a:r>
              <a:rPr lang="zh-CN" altLang="en-US" sz="900" dirty="0">
                <a:solidFill>
                  <a:schemeClr val="tx1"/>
                </a:solidFill>
              </a:rPr>
              <a:t>机构</a:t>
            </a:r>
            <a:r>
              <a:rPr lang="en-US" altLang="zh-CN" sz="900" dirty="0">
                <a:solidFill>
                  <a:schemeClr val="tx1"/>
                </a:solidFill>
              </a:rPr>
              <a:t>/</a:t>
            </a:r>
            <a:r>
              <a:rPr lang="zh-CN" altLang="en-US" sz="900" dirty="0">
                <a:solidFill>
                  <a:schemeClr val="tx1"/>
                </a:solidFill>
              </a:rPr>
              <a:t>出处</a:t>
            </a:r>
            <a:r>
              <a:rPr lang="en-US" altLang="zh-CN" sz="900" dirty="0">
                <a:solidFill>
                  <a:schemeClr val="tx1"/>
                </a:solidFill>
              </a:rPr>
              <a:t>/</a:t>
            </a:r>
            <a:r>
              <a:rPr lang="zh-CN" altLang="en-US" sz="900" dirty="0">
                <a:solidFill>
                  <a:schemeClr val="tx1"/>
                </a:solidFill>
              </a:rPr>
              <a:t>概念研究趋势、团队核心人物演化分析、作者流动分析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20E48300-7A74-99A2-30FA-E3DE3A0F5406}"/>
              </a:ext>
            </a:extLst>
          </p:cNvPr>
          <p:cNvSpPr/>
          <p:nvPr/>
        </p:nvSpPr>
        <p:spPr>
          <a:xfrm>
            <a:off x="2698836" y="2180861"/>
            <a:ext cx="4893344" cy="29270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900" b="1" dirty="0">
                <a:solidFill>
                  <a:schemeClr val="tx1"/>
                </a:solidFill>
              </a:rPr>
              <a:t>智能检索：</a:t>
            </a:r>
            <a:r>
              <a:rPr lang="zh-CN" altLang="en-US" sz="900" dirty="0">
                <a:solidFill>
                  <a:schemeClr val="tx1"/>
                </a:solidFill>
              </a:rPr>
              <a:t>搜索作者</a:t>
            </a:r>
            <a:r>
              <a:rPr lang="en-US" altLang="zh-CN" sz="900" dirty="0">
                <a:solidFill>
                  <a:schemeClr val="tx1"/>
                </a:solidFill>
              </a:rPr>
              <a:t>/</a:t>
            </a:r>
            <a:r>
              <a:rPr lang="zh-CN" altLang="en-US" sz="900" dirty="0">
                <a:solidFill>
                  <a:schemeClr val="tx1"/>
                </a:solidFill>
              </a:rPr>
              <a:t>机构</a:t>
            </a:r>
            <a:r>
              <a:rPr lang="en-US" altLang="zh-CN" sz="900" dirty="0">
                <a:solidFill>
                  <a:schemeClr val="tx1"/>
                </a:solidFill>
              </a:rPr>
              <a:t>/</a:t>
            </a:r>
            <a:r>
              <a:rPr lang="zh-CN" altLang="en-US" sz="900" dirty="0">
                <a:solidFill>
                  <a:schemeClr val="tx1"/>
                </a:solidFill>
              </a:rPr>
              <a:t>出处</a:t>
            </a:r>
            <a:r>
              <a:rPr lang="en-US" altLang="zh-CN" sz="900" dirty="0">
                <a:solidFill>
                  <a:schemeClr val="tx1"/>
                </a:solidFill>
              </a:rPr>
              <a:t>/</a:t>
            </a:r>
            <a:r>
              <a:rPr lang="zh-CN" altLang="en-US" sz="900" dirty="0">
                <a:solidFill>
                  <a:schemeClr val="tx1"/>
                </a:solidFill>
              </a:rPr>
              <a:t>工作</a:t>
            </a:r>
            <a:r>
              <a:rPr lang="en-US" altLang="zh-CN" sz="900" dirty="0">
                <a:solidFill>
                  <a:schemeClr val="tx1"/>
                </a:solidFill>
              </a:rPr>
              <a:t>/</a:t>
            </a:r>
            <a:r>
              <a:rPr lang="zh-CN" altLang="en-US" sz="900" dirty="0">
                <a:solidFill>
                  <a:schemeClr val="tx1"/>
                </a:solidFill>
              </a:rPr>
              <a:t>概念、六度搜索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F2B18707-A47E-4976-2A51-6850768C8A7B}"/>
              </a:ext>
            </a:extLst>
          </p:cNvPr>
          <p:cNvSpPr/>
          <p:nvPr/>
        </p:nvSpPr>
        <p:spPr>
          <a:xfrm>
            <a:off x="2698836" y="2485792"/>
            <a:ext cx="4893344" cy="29270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900" b="1" dirty="0">
                <a:solidFill>
                  <a:schemeClr val="tx1"/>
                </a:solidFill>
              </a:rPr>
              <a:t>智能问答：</a:t>
            </a:r>
            <a:r>
              <a:rPr lang="zh-CN" altLang="en-US" sz="900" dirty="0">
                <a:solidFill>
                  <a:schemeClr val="tx1"/>
                </a:solidFill>
              </a:rPr>
              <a:t>视觉问答、知识图谱问答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518AB024-B809-B7EB-6BA7-0C9E9348E8ED}"/>
              </a:ext>
            </a:extLst>
          </p:cNvPr>
          <p:cNvSpPr/>
          <p:nvPr/>
        </p:nvSpPr>
        <p:spPr>
          <a:xfrm>
            <a:off x="2705186" y="2790461"/>
            <a:ext cx="4893344" cy="29270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900" b="1" dirty="0">
                <a:solidFill>
                  <a:schemeClr val="tx1"/>
                </a:solidFill>
              </a:rPr>
              <a:t>评估排名：</a:t>
            </a:r>
            <a:r>
              <a:rPr lang="zh-CN" altLang="en-US" sz="900" dirty="0">
                <a:solidFill>
                  <a:schemeClr val="tx1"/>
                </a:solidFill>
              </a:rPr>
              <a:t>作者</a:t>
            </a:r>
            <a:r>
              <a:rPr lang="en-US" altLang="zh-CN" sz="900" dirty="0">
                <a:solidFill>
                  <a:schemeClr val="tx1"/>
                </a:solidFill>
              </a:rPr>
              <a:t>/</a:t>
            </a:r>
            <a:r>
              <a:rPr lang="zh-CN" altLang="en-US" sz="900" dirty="0">
                <a:solidFill>
                  <a:schemeClr val="tx1"/>
                </a:solidFill>
              </a:rPr>
              <a:t>机构</a:t>
            </a:r>
            <a:r>
              <a:rPr lang="en-US" altLang="zh-CN" sz="900" dirty="0">
                <a:solidFill>
                  <a:schemeClr val="tx1"/>
                </a:solidFill>
              </a:rPr>
              <a:t>/</a:t>
            </a:r>
            <a:r>
              <a:rPr lang="zh-CN" altLang="en-US" sz="900" dirty="0">
                <a:solidFill>
                  <a:schemeClr val="tx1"/>
                </a:solidFill>
              </a:rPr>
              <a:t>出处评估、领域工作</a:t>
            </a:r>
            <a:r>
              <a:rPr lang="en-US" altLang="zh-CN" sz="900" dirty="0">
                <a:solidFill>
                  <a:schemeClr val="tx1"/>
                </a:solidFill>
              </a:rPr>
              <a:t>/</a:t>
            </a:r>
            <a:r>
              <a:rPr lang="zh-CN" altLang="en-US" sz="900" dirty="0">
                <a:solidFill>
                  <a:schemeClr val="tx1"/>
                </a:solidFill>
              </a:rPr>
              <a:t>概念榜单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09BBCAA7-41F5-F0C4-51D9-E9E975FE4814}"/>
              </a:ext>
            </a:extLst>
          </p:cNvPr>
          <p:cNvSpPr/>
          <p:nvPr/>
        </p:nvSpPr>
        <p:spPr>
          <a:xfrm>
            <a:off x="2705186" y="3095392"/>
            <a:ext cx="4893344" cy="29270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900" b="1" dirty="0">
                <a:solidFill>
                  <a:schemeClr val="tx1"/>
                </a:solidFill>
              </a:rPr>
              <a:t>事件分析：</a:t>
            </a:r>
            <a:r>
              <a:rPr lang="zh-CN" altLang="en-US" sz="900" dirty="0">
                <a:solidFill>
                  <a:schemeClr val="tx1"/>
                </a:solidFill>
              </a:rPr>
              <a:t>科技情报事件发现与自动摘要、事件因果分析、事件预测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32EAE051-C93D-5E96-5AE7-39335BD5D5BD}"/>
              </a:ext>
            </a:extLst>
          </p:cNvPr>
          <p:cNvSpPr/>
          <p:nvPr/>
        </p:nvSpPr>
        <p:spPr>
          <a:xfrm>
            <a:off x="2705186" y="3400061"/>
            <a:ext cx="4893344" cy="29270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900" b="1" dirty="0">
                <a:solidFill>
                  <a:schemeClr val="tx1"/>
                </a:solidFill>
              </a:rPr>
              <a:t>人格分析与社会评价：</a:t>
            </a:r>
            <a:r>
              <a:rPr lang="zh-CN" altLang="en-US" sz="900" dirty="0">
                <a:solidFill>
                  <a:schemeClr val="tx1"/>
                </a:solidFill>
              </a:rPr>
              <a:t>五维人格分析、人物社会评价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79B05480-036F-CF75-ADE4-78707120AD0E}"/>
              </a:ext>
            </a:extLst>
          </p:cNvPr>
          <p:cNvSpPr/>
          <p:nvPr/>
        </p:nvSpPr>
        <p:spPr>
          <a:xfrm>
            <a:off x="2705186" y="3704992"/>
            <a:ext cx="4893344" cy="29270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900" b="1" dirty="0">
                <a:solidFill>
                  <a:schemeClr val="tx1"/>
                </a:solidFill>
              </a:rPr>
              <a:t>用户管理：</a:t>
            </a:r>
            <a:r>
              <a:rPr lang="zh-CN" altLang="en-US" sz="900" dirty="0">
                <a:solidFill>
                  <a:schemeClr val="tx1"/>
                </a:solidFill>
              </a:rPr>
              <a:t>订阅关注作者</a:t>
            </a:r>
            <a:r>
              <a:rPr lang="en-US" altLang="zh-CN" sz="900" dirty="0">
                <a:solidFill>
                  <a:schemeClr val="tx1"/>
                </a:solidFill>
              </a:rPr>
              <a:t>/</a:t>
            </a:r>
            <a:r>
              <a:rPr lang="zh-CN" altLang="en-US" sz="900" dirty="0">
                <a:solidFill>
                  <a:schemeClr val="tx1"/>
                </a:solidFill>
              </a:rPr>
              <a:t>机构</a:t>
            </a:r>
            <a:r>
              <a:rPr lang="en-US" altLang="zh-CN" sz="900" dirty="0">
                <a:solidFill>
                  <a:schemeClr val="tx1"/>
                </a:solidFill>
              </a:rPr>
              <a:t>/</a:t>
            </a:r>
            <a:r>
              <a:rPr lang="zh-CN" altLang="en-US" sz="900" dirty="0">
                <a:solidFill>
                  <a:schemeClr val="tx1"/>
                </a:solidFill>
              </a:rPr>
              <a:t>出处</a:t>
            </a:r>
            <a:r>
              <a:rPr lang="en-US" altLang="zh-CN" sz="900" dirty="0">
                <a:solidFill>
                  <a:schemeClr val="tx1"/>
                </a:solidFill>
              </a:rPr>
              <a:t>/</a:t>
            </a:r>
            <a:r>
              <a:rPr lang="zh-CN" altLang="en-US" sz="900" dirty="0">
                <a:solidFill>
                  <a:schemeClr val="tx1"/>
                </a:solidFill>
              </a:rPr>
              <a:t>概念、阅读管理</a:t>
            </a:r>
            <a:endParaRPr 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266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icture 4" descr="Neo4j – Bloor Research">
            <a:extLst>
              <a:ext uri="{FF2B5EF4-FFF2-40B4-BE49-F238E27FC236}">
                <a16:creationId xmlns:a16="http://schemas.microsoft.com/office/drawing/2014/main" id="{BBAC1AA3-F7F8-3D7C-BC7B-60E537A50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690" y="4866174"/>
            <a:ext cx="897682" cy="57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Picture 6" descr="What is Apache HBase? | AWS">
            <a:extLst>
              <a:ext uri="{FF2B5EF4-FFF2-40B4-BE49-F238E27FC236}">
                <a16:creationId xmlns:a16="http://schemas.microsoft.com/office/drawing/2014/main" id="{12B4D582-C988-223B-468B-AC748A1A3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915" y="4874090"/>
            <a:ext cx="646599" cy="470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E34CDC-51D2-4460-9CDD-02E7F00E8616}"/>
              </a:ext>
            </a:extLst>
          </p:cNvPr>
          <p:cNvSpPr txBox="1"/>
          <p:nvPr/>
        </p:nvSpPr>
        <p:spPr>
          <a:xfrm>
            <a:off x="848465" y="240870"/>
            <a:ext cx="2352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Acalligence</a:t>
            </a:r>
            <a:r>
              <a:rPr lang="en-US" altLang="zh-CN" dirty="0"/>
              <a:t> </a:t>
            </a:r>
            <a:r>
              <a:rPr lang="en-US" dirty="0"/>
              <a:t>- 20220504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74DF8A-48BC-4033-B615-53B418FF90DD}"/>
              </a:ext>
            </a:extLst>
          </p:cNvPr>
          <p:cNvSpPr/>
          <p:nvPr/>
        </p:nvSpPr>
        <p:spPr>
          <a:xfrm>
            <a:off x="2560320" y="11142472"/>
            <a:ext cx="5181600" cy="4585208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3D65BC-9823-4A3D-B6F1-A1CC2CFC000C}"/>
              </a:ext>
            </a:extLst>
          </p:cNvPr>
          <p:cNvSpPr txBox="1"/>
          <p:nvPr/>
        </p:nvSpPr>
        <p:spPr>
          <a:xfrm>
            <a:off x="1620559" y="13243474"/>
            <a:ext cx="799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数据</a:t>
            </a:r>
            <a:br>
              <a:rPr lang="en-US" altLang="zh-CN" sz="1600" dirty="0"/>
            </a:br>
            <a:r>
              <a:rPr lang="zh-CN" altLang="en-US" sz="1600" dirty="0"/>
              <a:t>采集层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C1B9AB-FC83-452C-831E-532A4C0B604C}"/>
              </a:ext>
            </a:extLst>
          </p:cNvPr>
          <p:cNvSpPr txBox="1"/>
          <p:nvPr/>
        </p:nvSpPr>
        <p:spPr>
          <a:xfrm>
            <a:off x="3342078" y="13695970"/>
            <a:ext cx="800219" cy="2154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tx1"/>
                </a:solidFill>
              </a:rPr>
              <a:t>非结构化数据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A0524C-984F-4016-92B5-276E92F9A575}"/>
              </a:ext>
            </a:extLst>
          </p:cNvPr>
          <p:cNvSpPr txBox="1"/>
          <p:nvPr/>
        </p:nvSpPr>
        <p:spPr>
          <a:xfrm>
            <a:off x="5096992" y="13695970"/>
            <a:ext cx="800219" cy="215444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tx1"/>
                </a:solidFill>
              </a:rPr>
              <a:t>半结构化数据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325900-36B1-47BC-9BD7-69A54C9CB2BD}"/>
              </a:ext>
            </a:extLst>
          </p:cNvPr>
          <p:cNvSpPr txBox="1"/>
          <p:nvPr/>
        </p:nvSpPr>
        <p:spPr>
          <a:xfrm>
            <a:off x="6541309" y="13695970"/>
            <a:ext cx="697627" cy="215444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800" dirty="0"/>
              <a:t>结构化数据</a:t>
            </a:r>
            <a:endParaRPr lang="en-US" sz="8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79F1265-4DCA-4D02-B315-68939EC307C4}"/>
              </a:ext>
            </a:extLst>
          </p:cNvPr>
          <p:cNvSpPr/>
          <p:nvPr/>
        </p:nvSpPr>
        <p:spPr>
          <a:xfrm>
            <a:off x="2727961" y="11315192"/>
            <a:ext cx="2032001" cy="2331720"/>
          </a:xfrm>
          <a:prstGeom prst="roundRect">
            <a:avLst>
              <a:gd name="adj" fmla="val 506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308D6C-8A10-4D47-9396-1914C72EFC1C}"/>
              </a:ext>
            </a:extLst>
          </p:cNvPr>
          <p:cNvSpPr txBox="1"/>
          <p:nvPr/>
        </p:nvSpPr>
        <p:spPr>
          <a:xfrm>
            <a:off x="3357167" y="13362456"/>
            <a:ext cx="767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b="1" dirty="0"/>
              <a:t>多模态数据</a:t>
            </a:r>
            <a:endParaRPr lang="en-US" sz="9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BB407FA-7BA7-40C9-A7FF-C82B5B089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0917" y="11494453"/>
            <a:ext cx="753685" cy="3398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8A4AA5A-6A33-4DD1-AFBB-D9ABBCE23A39}"/>
              </a:ext>
            </a:extLst>
          </p:cNvPr>
          <p:cNvSpPr txBox="1"/>
          <p:nvPr/>
        </p:nvSpPr>
        <p:spPr>
          <a:xfrm>
            <a:off x="3053524" y="11830412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rgbClr val="0070C0"/>
                </a:solidFill>
              </a:rPr>
              <a:t>图片</a:t>
            </a:r>
            <a:endParaRPr lang="en-US" sz="800" b="1" dirty="0">
              <a:solidFill>
                <a:srgbClr val="0070C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41A669-7B93-4E1A-9C50-2A1A73FBB277}"/>
              </a:ext>
            </a:extLst>
          </p:cNvPr>
          <p:cNvSpPr txBox="1"/>
          <p:nvPr/>
        </p:nvSpPr>
        <p:spPr>
          <a:xfrm>
            <a:off x="3909943" y="11836073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rgbClr val="0070C0"/>
                </a:solidFill>
              </a:rPr>
              <a:t>视频</a:t>
            </a:r>
            <a:endParaRPr lang="en-US" sz="800" b="1" dirty="0">
              <a:solidFill>
                <a:srgbClr val="0070C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D441819-DB8A-4EB4-98EB-2AB8D8BA9B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0706" y="11464637"/>
            <a:ext cx="663117" cy="39946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750204-11D8-4A29-8CD4-E174E262BCD8}"/>
              </a:ext>
            </a:extLst>
          </p:cNvPr>
          <p:cNvSpPr txBox="1"/>
          <p:nvPr/>
        </p:nvSpPr>
        <p:spPr>
          <a:xfrm>
            <a:off x="4136217" y="12810093"/>
            <a:ext cx="766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rgbClr val="0070C0"/>
                </a:solidFill>
              </a:rPr>
              <a:t>多语言</a:t>
            </a:r>
            <a:br>
              <a:rPr lang="en-US" altLang="zh-CN" sz="800" b="1" dirty="0">
                <a:solidFill>
                  <a:srgbClr val="0070C0"/>
                </a:solidFill>
              </a:rPr>
            </a:br>
            <a:r>
              <a:rPr lang="zh-CN" altLang="en-US" sz="800" b="1" dirty="0">
                <a:solidFill>
                  <a:srgbClr val="0070C0"/>
                </a:solidFill>
              </a:rPr>
              <a:t>文本</a:t>
            </a:r>
            <a:endParaRPr lang="en-US" sz="800" b="1" dirty="0">
              <a:solidFill>
                <a:srgbClr val="0070C0"/>
              </a:solidFill>
            </a:endParaRPr>
          </a:p>
        </p:txBody>
      </p:sp>
      <p:pic>
        <p:nvPicPr>
          <p:cNvPr id="20" name="Picture 2" descr="Building multilingual websites">
            <a:extLst>
              <a:ext uri="{FF2B5EF4-FFF2-40B4-BE49-F238E27FC236}">
                <a16:creationId xmlns:a16="http://schemas.microsoft.com/office/drawing/2014/main" id="{C1522BF1-1ADF-4345-9387-6B4021BE5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728" y="12660149"/>
            <a:ext cx="1420665" cy="63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A1C6E5D2-6566-41EA-97FC-8042D84F6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236" y="12061850"/>
            <a:ext cx="633592" cy="355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66E9FFC-485F-447F-A3E6-F6BF77648B31}"/>
              </a:ext>
            </a:extLst>
          </p:cNvPr>
          <p:cNvSpPr txBox="1"/>
          <p:nvPr/>
        </p:nvSpPr>
        <p:spPr>
          <a:xfrm>
            <a:off x="3454160" y="12391887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rgbClr val="0070C0"/>
                </a:solidFill>
              </a:rPr>
              <a:t>音频</a:t>
            </a:r>
            <a:endParaRPr lang="en-US" sz="800" b="1" dirty="0">
              <a:solidFill>
                <a:srgbClr val="0070C0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100FC91-0D60-4EEB-9582-6CE07B62F399}"/>
              </a:ext>
            </a:extLst>
          </p:cNvPr>
          <p:cNvSpPr/>
          <p:nvPr/>
        </p:nvSpPr>
        <p:spPr>
          <a:xfrm>
            <a:off x="4821989" y="11315192"/>
            <a:ext cx="1319732" cy="2331720"/>
          </a:xfrm>
          <a:prstGeom prst="roundRect">
            <a:avLst>
              <a:gd name="adj" fmla="val 5060"/>
            </a:avLst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Xml File Document Icon, Document Icons, File Icons, Xml Icons PNG and  Vector with Transparent Background for Free Download">
            <a:extLst>
              <a:ext uri="{FF2B5EF4-FFF2-40B4-BE49-F238E27FC236}">
                <a16:creationId xmlns:a16="http://schemas.microsoft.com/office/drawing/2014/main" id="{2892D202-6E0C-42B6-8C58-B657D6D52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873" y="12309211"/>
            <a:ext cx="387364" cy="38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oric + JSON | Data Integration">
            <a:extLst>
              <a:ext uri="{FF2B5EF4-FFF2-40B4-BE49-F238E27FC236}">
                <a16:creationId xmlns:a16="http://schemas.microsoft.com/office/drawing/2014/main" id="{1A77670B-7980-4E20-9711-D04F30E3F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992" y="12926743"/>
            <a:ext cx="371853" cy="37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4016AB4-3852-42E0-B811-BB9947535CA6}"/>
              </a:ext>
            </a:extLst>
          </p:cNvPr>
          <p:cNvSpPr txBox="1"/>
          <p:nvPr/>
        </p:nvSpPr>
        <p:spPr>
          <a:xfrm>
            <a:off x="5388837" y="12425579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4">
                    <a:lumMod val="50000"/>
                  </a:schemeClr>
                </a:solidFill>
              </a:rPr>
              <a:t>XML</a:t>
            </a:r>
          </a:p>
        </p:txBody>
      </p:sp>
      <p:pic>
        <p:nvPicPr>
          <p:cNvPr id="25" name="Picture 24" descr="知识图谱的数据类型示例 | 半结构化数据">
            <a:extLst>
              <a:ext uri="{FF2B5EF4-FFF2-40B4-BE49-F238E27FC236}">
                <a16:creationId xmlns:a16="http://schemas.microsoft.com/office/drawing/2014/main" id="{B14FFB7D-8DD6-4615-84D9-78B7C27BE6B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6" t="22213" r="5822" b="20220"/>
          <a:stretch/>
        </p:blipFill>
        <p:spPr bwMode="auto">
          <a:xfrm>
            <a:off x="4875525" y="11496696"/>
            <a:ext cx="1212669" cy="4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80D429C-551E-40A4-BB49-133B1AC37CA5}"/>
              </a:ext>
            </a:extLst>
          </p:cNvPr>
          <p:cNvSpPr txBox="1"/>
          <p:nvPr/>
        </p:nvSpPr>
        <p:spPr>
          <a:xfrm>
            <a:off x="5430426" y="12999957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4">
                    <a:lumMod val="50000"/>
                  </a:schemeClr>
                </a:solidFill>
              </a:rPr>
              <a:t>JSON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17BBB6-B04E-4849-999A-CAEE780B6398}"/>
              </a:ext>
            </a:extLst>
          </p:cNvPr>
          <p:cNvSpPr txBox="1"/>
          <p:nvPr/>
        </p:nvSpPr>
        <p:spPr>
          <a:xfrm>
            <a:off x="5192227" y="11934709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chemeClr val="accent4">
                    <a:lumMod val="50000"/>
                  </a:schemeClr>
                </a:solidFill>
              </a:rPr>
              <a:t>百科</a:t>
            </a:r>
            <a:endParaRPr lang="en-US" sz="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F01CE8A-C11A-498F-B706-F731BB788E4F}"/>
              </a:ext>
            </a:extLst>
          </p:cNvPr>
          <p:cNvSpPr/>
          <p:nvPr/>
        </p:nvSpPr>
        <p:spPr>
          <a:xfrm>
            <a:off x="6213375" y="11315192"/>
            <a:ext cx="1319732" cy="2331720"/>
          </a:xfrm>
          <a:prstGeom prst="roundRect">
            <a:avLst>
              <a:gd name="adj" fmla="val 5060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关系型数据库工作原理| Hello World">
            <a:extLst>
              <a:ext uri="{FF2B5EF4-FFF2-40B4-BE49-F238E27FC236}">
                <a16:creationId xmlns:a16="http://schemas.microsoft.com/office/drawing/2014/main" id="{26F32F53-6F58-4442-9527-DB3ECD7F8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896" y="11458463"/>
            <a:ext cx="570693" cy="60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7A59DCD-8325-46A3-A3D2-7DF8960BB30E}"/>
              </a:ext>
            </a:extLst>
          </p:cNvPr>
          <p:cNvSpPr txBox="1"/>
          <p:nvPr/>
        </p:nvSpPr>
        <p:spPr>
          <a:xfrm>
            <a:off x="6460559" y="12093767"/>
            <a:ext cx="8591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chemeClr val="accent6">
                    <a:lumMod val="50000"/>
                  </a:schemeClr>
                </a:solidFill>
              </a:rPr>
              <a:t>关系型数据库</a:t>
            </a:r>
            <a:endParaRPr lang="en-US" sz="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32D3FC-24DC-46AD-B5EC-922AA5BCAB8B}"/>
              </a:ext>
            </a:extLst>
          </p:cNvPr>
          <p:cNvSpPr txBox="1"/>
          <p:nvPr/>
        </p:nvSpPr>
        <p:spPr>
          <a:xfrm>
            <a:off x="6460559" y="13320418"/>
            <a:ext cx="8591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chemeClr val="accent6">
                    <a:lumMod val="50000"/>
                  </a:schemeClr>
                </a:solidFill>
              </a:rPr>
              <a:t>外部知识库</a:t>
            </a:r>
            <a:endParaRPr lang="en-US" sz="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32" name="Picture 8" descr="Experimentations with Wikidata/Wikibase - Hanging Together">
            <a:extLst>
              <a:ext uri="{FF2B5EF4-FFF2-40B4-BE49-F238E27FC236}">
                <a16:creationId xmlns:a16="http://schemas.microsoft.com/office/drawing/2014/main" id="{8330B451-B607-4DD4-AAFF-111329486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210" y="12461605"/>
            <a:ext cx="646063" cy="25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reebase - Wikidata">
            <a:extLst>
              <a:ext uri="{FF2B5EF4-FFF2-40B4-BE49-F238E27FC236}">
                <a16:creationId xmlns:a16="http://schemas.microsoft.com/office/drawing/2014/main" id="{F6F3E471-9601-481E-8645-1A8A1DDE1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670" y="12786481"/>
            <a:ext cx="554901" cy="101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Bpedia - Wikipedia">
            <a:extLst>
              <a:ext uri="{FF2B5EF4-FFF2-40B4-BE49-F238E27FC236}">
                <a16:creationId xmlns:a16="http://schemas.microsoft.com/office/drawing/2014/main" id="{C295FB82-DEE2-4830-A017-38A6F9B07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367" y="12988498"/>
            <a:ext cx="357980" cy="24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ichpedia - Home | Facebook">
            <a:extLst>
              <a:ext uri="{FF2B5EF4-FFF2-40B4-BE49-F238E27FC236}">
                <a16:creationId xmlns:a16="http://schemas.microsoft.com/office/drawing/2014/main" id="{28269C28-AC91-415D-A519-1F8D22F03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549" y="12957432"/>
            <a:ext cx="334867" cy="334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B1ED10D0-06E3-48BA-B1B4-57523C7682D1}"/>
              </a:ext>
            </a:extLst>
          </p:cNvPr>
          <p:cNvSpPr/>
          <p:nvPr/>
        </p:nvSpPr>
        <p:spPr>
          <a:xfrm>
            <a:off x="2560320" y="5697070"/>
            <a:ext cx="5181600" cy="533805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55139B-2000-48FD-A065-CB7640B31EF3}"/>
              </a:ext>
            </a:extLst>
          </p:cNvPr>
          <p:cNvSpPr txBox="1"/>
          <p:nvPr/>
        </p:nvSpPr>
        <p:spPr>
          <a:xfrm>
            <a:off x="1451443" y="7580554"/>
            <a:ext cx="1137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多模态</a:t>
            </a:r>
            <a:br>
              <a:rPr lang="en-US" altLang="zh-CN" sz="1600" dirty="0"/>
            </a:br>
            <a:r>
              <a:rPr lang="zh-CN" altLang="en-US" sz="1600" dirty="0"/>
              <a:t>知识图谱</a:t>
            </a:r>
            <a:br>
              <a:rPr lang="en-US" altLang="zh-CN" sz="1600" dirty="0"/>
            </a:br>
            <a:r>
              <a:rPr lang="zh-CN" altLang="en-US" sz="1600" dirty="0"/>
              <a:t>构建与</a:t>
            </a:r>
            <a:br>
              <a:rPr lang="en-US" altLang="zh-CN" sz="1600" dirty="0"/>
            </a:br>
            <a:r>
              <a:rPr lang="zh-CN" altLang="en-US" sz="1600" dirty="0"/>
              <a:t>更新层</a:t>
            </a:r>
            <a:endParaRPr 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DC25D9-43D8-4183-8D9F-CF65347B667C}"/>
              </a:ext>
            </a:extLst>
          </p:cNvPr>
          <p:cNvSpPr txBox="1"/>
          <p:nvPr/>
        </p:nvSpPr>
        <p:spPr>
          <a:xfrm>
            <a:off x="2401666" y="9688594"/>
            <a:ext cx="799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7030A0"/>
                </a:solidFill>
              </a:rPr>
              <a:t>信息</a:t>
            </a:r>
            <a:br>
              <a:rPr lang="en-US" altLang="zh-CN" sz="1200" dirty="0">
                <a:solidFill>
                  <a:srgbClr val="7030A0"/>
                </a:solidFill>
              </a:rPr>
            </a:br>
            <a:r>
              <a:rPr lang="zh-CN" altLang="en-US" sz="1200" dirty="0">
                <a:solidFill>
                  <a:srgbClr val="7030A0"/>
                </a:solidFill>
              </a:rPr>
              <a:t>抽取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C74CC2A-F570-4BA6-B720-E0B7B73D2919}"/>
              </a:ext>
            </a:extLst>
          </p:cNvPr>
          <p:cNvSpPr/>
          <p:nvPr/>
        </p:nvSpPr>
        <p:spPr>
          <a:xfrm>
            <a:off x="3053522" y="8998712"/>
            <a:ext cx="4551238" cy="190692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C95B30B4-08BD-411B-A053-0F0C3F5CCCA2}"/>
              </a:ext>
            </a:extLst>
          </p:cNvPr>
          <p:cNvCxnSpPr>
            <a:cxnSpLocks/>
            <a:stCxn id="13" idx="0"/>
            <a:endCxn id="48" idx="2"/>
          </p:cNvCxnSpPr>
          <p:nvPr/>
        </p:nvCxnSpPr>
        <p:spPr>
          <a:xfrm rot="5400000" flipH="1" flipV="1">
            <a:off x="3950336" y="9943884"/>
            <a:ext cx="1164935" cy="1577682"/>
          </a:xfrm>
          <a:prstGeom prst="bentConnector3">
            <a:avLst>
              <a:gd name="adj1" fmla="val 7264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783004D2-C284-4855-935D-4930838BADF7}"/>
              </a:ext>
            </a:extLst>
          </p:cNvPr>
          <p:cNvCxnSpPr>
            <a:cxnSpLocks/>
            <a:stCxn id="21" idx="0"/>
            <a:endCxn id="48" idx="2"/>
          </p:cNvCxnSpPr>
          <p:nvPr/>
        </p:nvCxnSpPr>
        <p:spPr>
          <a:xfrm rot="16200000" flipV="1">
            <a:off x="4819284" y="10652620"/>
            <a:ext cx="1164935" cy="160213"/>
          </a:xfrm>
          <a:prstGeom prst="bentConnector3">
            <a:avLst>
              <a:gd name="adj1" fmla="val 7265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871FC1F-A6CC-4EED-A6F3-1DB956D836F8}"/>
              </a:ext>
            </a:extLst>
          </p:cNvPr>
          <p:cNvSpPr/>
          <p:nvPr/>
        </p:nvSpPr>
        <p:spPr>
          <a:xfrm>
            <a:off x="3327184" y="9130375"/>
            <a:ext cx="1016880" cy="46732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accent1"/>
                </a:solidFill>
              </a:rPr>
              <a:t>文本</a:t>
            </a:r>
            <a:r>
              <a:rPr lang="en-US" altLang="zh-CN" sz="1000" b="1" dirty="0">
                <a:solidFill>
                  <a:schemeClr val="accent1"/>
                </a:solidFill>
              </a:rPr>
              <a:t>/</a:t>
            </a:r>
            <a:r>
              <a:rPr lang="zh-CN" altLang="en-US" sz="1000" b="1" dirty="0">
                <a:solidFill>
                  <a:schemeClr val="accent1"/>
                </a:solidFill>
              </a:rPr>
              <a:t>视觉</a:t>
            </a:r>
            <a:r>
              <a:rPr lang="zh-CN" altLang="en-US" sz="1000" b="1" dirty="0">
                <a:solidFill>
                  <a:schemeClr val="tx1"/>
                </a:solidFill>
              </a:rPr>
              <a:t> </a:t>
            </a:r>
            <a:br>
              <a:rPr lang="en-US" altLang="zh-CN" sz="1000" b="1" dirty="0">
                <a:solidFill>
                  <a:schemeClr val="tx1"/>
                </a:solidFill>
              </a:rPr>
            </a:br>
            <a:r>
              <a:rPr lang="zh-CN" altLang="en-US" sz="1000" b="1" dirty="0">
                <a:solidFill>
                  <a:schemeClr val="tx1"/>
                </a:solidFill>
              </a:rPr>
              <a:t>关系抽取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E988115F-0694-4E31-9D68-14D6F43E6F9C}"/>
              </a:ext>
            </a:extLst>
          </p:cNvPr>
          <p:cNvSpPr/>
          <p:nvPr/>
        </p:nvSpPr>
        <p:spPr>
          <a:xfrm>
            <a:off x="4436537" y="9874682"/>
            <a:ext cx="1770210" cy="2755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accent6">
                    <a:lumMod val="50000"/>
                  </a:schemeClr>
                </a:solidFill>
              </a:rPr>
              <a:t>文本</a:t>
            </a:r>
            <a:r>
              <a:rPr lang="en-US" altLang="zh-CN" sz="1000" b="1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zh-CN" altLang="en-US" sz="1000" b="1" dirty="0">
                <a:solidFill>
                  <a:schemeClr val="accent6">
                    <a:lumMod val="50000"/>
                  </a:schemeClr>
                </a:solidFill>
              </a:rPr>
              <a:t>视觉 </a:t>
            </a:r>
            <a:r>
              <a:rPr lang="zh-CN" altLang="en-US" sz="1000" b="1" dirty="0">
                <a:solidFill>
                  <a:schemeClr val="tx1"/>
                </a:solidFill>
              </a:rPr>
              <a:t>实体抽取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A2B2354-32C0-4653-A99A-8B1B9BB3BBC2}"/>
              </a:ext>
            </a:extLst>
          </p:cNvPr>
          <p:cNvSpPr/>
          <p:nvPr/>
        </p:nvSpPr>
        <p:spPr>
          <a:xfrm>
            <a:off x="3529604" y="10267294"/>
            <a:ext cx="1641836" cy="5217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700" dirty="0">
                <a:solidFill>
                  <a:schemeClr val="accent6">
                    <a:lumMod val="50000"/>
                  </a:schemeClr>
                </a:solidFill>
              </a:rPr>
              <a:t>音频</a:t>
            </a:r>
            <a:r>
              <a:rPr lang="zh-CN" altLang="en-US" sz="700" dirty="0">
                <a:solidFill>
                  <a:schemeClr val="tx1"/>
                </a:solidFill>
              </a:rPr>
              <a:t>包含文本和声音的两方面特征：</a:t>
            </a:r>
            <a:endParaRPr lang="en-US" altLang="zh-CN" sz="7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zh-CN" altLang="en-US" sz="700" dirty="0">
                <a:solidFill>
                  <a:schemeClr val="tx1"/>
                </a:solidFill>
              </a:rPr>
              <a:t>获得文本特征：</a:t>
            </a:r>
            <a:r>
              <a:rPr lang="zh-CN" altLang="en-US" sz="700" dirty="0">
                <a:solidFill>
                  <a:schemeClr val="accent6">
                    <a:lumMod val="50000"/>
                  </a:schemeClr>
                </a:solidFill>
              </a:rPr>
              <a:t>音频</a:t>
            </a:r>
            <a:r>
              <a:rPr lang="en-US" altLang="zh-CN" sz="700" dirty="0">
                <a:solidFill>
                  <a:schemeClr val="accent6">
                    <a:lumMod val="50000"/>
                  </a:schemeClr>
                </a:solidFill>
              </a:rPr>
              <a:t>-&gt;</a:t>
            </a:r>
            <a:r>
              <a:rPr lang="zh-CN" altLang="en-US" sz="700" dirty="0">
                <a:solidFill>
                  <a:schemeClr val="accent6">
                    <a:lumMod val="50000"/>
                  </a:schemeClr>
                </a:solidFill>
              </a:rPr>
              <a:t>文本转换</a:t>
            </a:r>
            <a:endParaRPr lang="en-US" altLang="zh-CN" sz="700" dirty="0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zh-CN" altLang="en-US" sz="700" dirty="0">
                <a:solidFill>
                  <a:schemeClr val="tx1"/>
                </a:solidFill>
              </a:rPr>
              <a:t>获得声音特征：</a:t>
            </a:r>
            <a:r>
              <a:rPr lang="zh-CN" altLang="en-US" sz="700" dirty="0">
                <a:solidFill>
                  <a:schemeClr val="accent6">
                    <a:lumMod val="50000"/>
                  </a:schemeClr>
                </a:solidFill>
              </a:rPr>
              <a:t>音频属性抽取</a:t>
            </a:r>
            <a:endParaRPr lang="en-US" sz="7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6A5EDB2-23A1-4B9B-A327-32B02D2041F2}"/>
              </a:ext>
            </a:extLst>
          </p:cNvPr>
          <p:cNvSpPr/>
          <p:nvPr/>
        </p:nvSpPr>
        <p:spPr>
          <a:xfrm>
            <a:off x="4675278" y="9142805"/>
            <a:ext cx="1282571" cy="45482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accent2">
                    <a:lumMod val="50000"/>
                  </a:schemeClr>
                </a:solidFill>
              </a:rPr>
              <a:t>文本</a:t>
            </a:r>
            <a:r>
              <a:rPr lang="en-US" altLang="zh-CN" sz="1000" b="1" dirty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zh-CN" altLang="en-US" sz="1000" b="1" dirty="0">
                <a:solidFill>
                  <a:schemeClr val="accent2">
                    <a:lumMod val="50000"/>
                  </a:schemeClr>
                </a:solidFill>
              </a:rPr>
              <a:t>视觉</a:t>
            </a:r>
            <a:r>
              <a:rPr lang="en-US" altLang="zh-CN" sz="1000" b="1" dirty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zh-CN" altLang="en-US" sz="1000" b="1" dirty="0">
                <a:solidFill>
                  <a:schemeClr val="accent2">
                    <a:lumMod val="50000"/>
                  </a:schemeClr>
                </a:solidFill>
              </a:rPr>
              <a:t>音频</a:t>
            </a:r>
            <a:br>
              <a:rPr lang="en-US" altLang="zh-CN" sz="1000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zh-CN" altLang="en-US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1000" b="1" dirty="0">
                <a:solidFill>
                  <a:schemeClr val="tx1"/>
                </a:solidFill>
              </a:rPr>
              <a:t>属性抽取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D016723-4BF0-4AA5-98FB-332434171373}"/>
              </a:ext>
            </a:extLst>
          </p:cNvPr>
          <p:cNvSpPr/>
          <p:nvPr/>
        </p:nvSpPr>
        <p:spPr>
          <a:xfrm>
            <a:off x="6291252" y="9130303"/>
            <a:ext cx="1016880" cy="46732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accent4">
                    <a:lumMod val="50000"/>
                  </a:schemeClr>
                </a:solidFill>
              </a:rPr>
              <a:t>文本</a:t>
            </a:r>
            <a:r>
              <a:rPr lang="en-US" altLang="zh-CN" sz="1000" b="1" dirty="0">
                <a:solidFill>
                  <a:schemeClr val="accent4">
                    <a:lumMod val="50000"/>
                  </a:schemeClr>
                </a:solidFill>
              </a:rPr>
              <a:t>/</a:t>
            </a:r>
            <a:r>
              <a:rPr lang="zh-CN" altLang="en-US" sz="1000" b="1" dirty="0">
                <a:solidFill>
                  <a:schemeClr val="accent4">
                    <a:lumMod val="50000"/>
                  </a:schemeClr>
                </a:solidFill>
              </a:rPr>
              <a:t>视觉</a:t>
            </a:r>
            <a:r>
              <a:rPr lang="zh-CN" altLang="en-US" sz="1000" b="1" dirty="0">
                <a:solidFill>
                  <a:schemeClr val="tx1"/>
                </a:solidFill>
              </a:rPr>
              <a:t> </a:t>
            </a:r>
            <a:br>
              <a:rPr lang="en-US" altLang="zh-CN" sz="1000" b="1" dirty="0">
                <a:solidFill>
                  <a:schemeClr val="tx1"/>
                </a:solidFill>
              </a:rPr>
            </a:br>
            <a:r>
              <a:rPr lang="zh-CN" altLang="en-US" sz="1000" b="1" dirty="0">
                <a:solidFill>
                  <a:schemeClr val="tx1"/>
                </a:solidFill>
              </a:rPr>
              <a:t>事件抽取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5BFB315-9FDF-4D94-B01E-0ED9BAD88DB1}"/>
              </a:ext>
            </a:extLst>
          </p:cNvPr>
          <p:cNvCxnSpPr>
            <a:cxnSpLocks/>
            <a:stCxn id="48" idx="0"/>
            <a:endCxn id="47" idx="2"/>
          </p:cNvCxnSpPr>
          <p:nvPr/>
        </p:nvCxnSpPr>
        <p:spPr>
          <a:xfrm rot="16200000" flipV="1">
            <a:off x="4440144" y="8993182"/>
            <a:ext cx="276978" cy="1486018"/>
          </a:xfrm>
          <a:prstGeom prst="bentConnector3">
            <a:avLst>
              <a:gd name="adj1" fmla="val 42664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24D8286A-EE69-4595-BB3D-9AB002EA6E5C}"/>
              </a:ext>
            </a:extLst>
          </p:cNvPr>
          <p:cNvCxnSpPr>
            <a:cxnSpLocks/>
            <a:stCxn id="48" idx="0"/>
            <a:endCxn id="56" idx="2"/>
          </p:cNvCxnSpPr>
          <p:nvPr/>
        </p:nvCxnSpPr>
        <p:spPr>
          <a:xfrm rot="16200000" flipV="1">
            <a:off x="5180577" y="9733615"/>
            <a:ext cx="277050" cy="508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CE04F96F-D147-447B-B49B-88EB647C6F9C}"/>
              </a:ext>
            </a:extLst>
          </p:cNvPr>
          <p:cNvCxnSpPr>
            <a:cxnSpLocks/>
            <a:stCxn id="48" idx="0"/>
            <a:endCxn id="57" idx="2"/>
          </p:cNvCxnSpPr>
          <p:nvPr/>
        </p:nvCxnSpPr>
        <p:spPr>
          <a:xfrm rot="5400000" flipH="1" flipV="1">
            <a:off x="5922142" y="8997130"/>
            <a:ext cx="277050" cy="1478050"/>
          </a:xfrm>
          <a:prstGeom prst="bentConnector3">
            <a:avLst>
              <a:gd name="adj1" fmla="val 42666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FC29E0C-C3F4-450A-AA43-DB38F3CF69C5}"/>
              </a:ext>
            </a:extLst>
          </p:cNvPr>
          <p:cNvSpPr txBox="1"/>
          <p:nvPr/>
        </p:nvSpPr>
        <p:spPr>
          <a:xfrm>
            <a:off x="2408056" y="7890726"/>
            <a:ext cx="799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7030A0"/>
                </a:solidFill>
              </a:rPr>
              <a:t>知识</a:t>
            </a:r>
            <a:br>
              <a:rPr lang="en-US" altLang="zh-CN" sz="1200" dirty="0">
                <a:solidFill>
                  <a:srgbClr val="7030A0"/>
                </a:solidFill>
              </a:rPr>
            </a:br>
            <a:r>
              <a:rPr lang="zh-CN" altLang="en-US" sz="1200" dirty="0">
                <a:solidFill>
                  <a:srgbClr val="7030A0"/>
                </a:solidFill>
              </a:rPr>
              <a:t>融合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650EF01-A0B9-4CD0-87E1-7AB8A8B4972B}"/>
              </a:ext>
            </a:extLst>
          </p:cNvPr>
          <p:cNvSpPr/>
          <p:nvPr/>
        </p:nvSpPr>
        <p:spPr>
          <a:xfrm>
            <a:off x="3044313" y="7379320"/>
            <a:ext cx="4551238" cy="151204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3F7F9B9D-8C83-45F2-8FE3-B8FA11B5987F}"/>
              </a:ext>
            </a:extLst>
          </p:cNvPr>
          <p:cNvSpPr/>
          <p:nvPr/>
        </p:nvSpPr>
        <p:spPr>
          <a:xfrm>
            <a:off x="4434665" y="8358174"/>
            <a:ext cx="799687" cy="3027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共指消解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F3E0014D-B98A-46FA-A939-C49AE49A3F2C}"/>
              </a:ext>
            </a:extLst>
          </p:cNvPr>
          <p:cNvSpPr/>
          <p:nvPr/>
        </p:nvSpPr>
        <p:spPr>
          <a:xfrm>
            <a:off x="5407062" y="8358174"/>
            <a:ext cx="799687" cy="3027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实体消歧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B878E69-39CC-42FF-BD21-D6212B9D59B7}"/>
              </a:ext>
            </a:extLst>
          </p:cNvPr>
          <p:cNvSpPr/>
          <p:nvPr/>
        </p:nvSpPr>
        <p:spPr>
          <a:xfrm>
            <a:off x="4289238" y="8248856"/>
            <a:ext cx="2078215" cy="509766"/>
          </a:xfrm>
          <a:prstGeom prst="rect">
            <a:avLst/>
          </a:prstGeom>
          <a:noFill/>
          <a:ln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60B1698C-4CD4-4A3A-97C4-C53AA8F256C4}"/>
              </a:ext>
            </a:extLst>
          </p:cNvPr>
          <p:cNvCxnSpPr>
            <a:cxnSpLocks/>
            <a:stCxn id="36" idx="0"/>
            <a:endCxn id="76" idx="2"/>
          </p:cNvCxnSpPr>
          <p:nvPr/>
        </p:nvCxnSpPr>
        <p:spPr>
          <a:xfrm rot="16200000" flipV="1">
            <a:off x="5208698" y="8878270"/>
            <a:ext cx="240090" cy="797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B6173F9-1507-44B3-8532-0D9AEE7FA30E}"/>
              </a:ext>
            </a:extLst>
          </p:cNvPr>
          <p:cNvSpPr txBox="1"/>
          <p:nvPr/>
        </p:nvSpPr>
        <p:spPr>
          <a:xfrm>
            <a:off x="4132097" y="7995287"/>
            <a:ext cx="7996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chemeClr val="accent6">
                    <a:lumMod val="50000"/>
                  </a:schemeClr>
                </a:solidFill>
              </a:rPr>
              <a:t>实体链接</a:t>
            </a:r>
            <a:endParaRPr lang="en-US" sz="1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0680DED7-E511-420C-8EB5-86A5EAF4089C}"/>
              </a:ext>
            </a:extLst>
          </p:cNvPr>
          <p:cNvSpPr/>
          <p:nvPr/>
        </p:nvSpPr>
        <p:spPr>
          <a:xfrm>
            <a:off x="4863582" y="7567840"/>
            <a:ext cx="926281" cy="2879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知识合并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C9642EAA-67BB-44E6-8F8C-185BF380F433}"/>
              </a:ext>
            </a:extLst>
          </p:cNvPr>
          <p:cNvCxnSpPr>
            <a:cxnSpLocks/>
            <a:endCxn id="81" idx="3"/>
          </p:cNvCxnSpPr>
          <p:nvPr/>
        </p:nvCxnSpPr>
        <p:spPr>
          <a:xfrm rot="16200000" flipV="1">
            <a:off x="4806494" y="8695185"/>
            <a:ext cx="3625823" cy="1659084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BFFFD379-C3D0-42A6-B89A-819D231D2D0D}"/>
              </a:ext>
            </a:extLst>
          </p:cNvPr>
          <p:cNvCxnSpPr>
            <a:cxnSpLocks/>
            <a:stCxn id="81" idx="2"/>
            <a:endCxn id="76" idx="0"/>
          </p:cNvCxnSpPr>
          <p:nvPr/>
        </p:nvCxnSpPr>
        <p:spPr>
          <a:xfrm rot="16200000" flipH="1">
            <a:off x="5131002" y="8051513"/>
            <a:ext cx="393065" cy="1623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Flowchart: Magnetic Disk 97">
            <a:extLst>
              <a:ext uri="{FF2B5EF4-FFF2-40B4-BE49-F238E27FC236}">
                <a16:creationId xmlns:a16="http://schemas.microsoft.com/office/drawing/2014/main" id="{27D9A06F-7E20-4251-9CFD-6947F34A483A}"/>
              </a:ext>
            </a:extLst>
          </p:cNvPr>
          <p:cNvSpPr/>
          <p:nvPr/>
        </p:nvSpPr>
        <p:spPr>
          <a:xfrm>
            <a:off x="3565123" y="7517038"/>
            <a:ext cx="850040" cy="39306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b="1" i="1" dirty="0"/>
              <a:t>第三方</a:t>
            </a:r>
            <a:br>
              <a:rPr lang="en-US" altLang="zh-CN" sz="800" b="1" i="1" dirty="0"/>
            </a:br>
            <a:r>
              <a:rPr lang="zh-CN" altLang="en-US" sz="800" b="1" i="1" dirty="0"/>
              <a:t>知识图谱</a:t>
            </a:r>
            <a:endParaRPr lang="en-US" sz="800" b="1" i="1" dirty="0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133E2216-AFBC-4DAB-9DE0-1DF2E933AF2F}"/>
              </a:ext>
            </a:extLst>
          </p:cNvPr>
          <p:cNvCxnSpPr>
            <a:cxnSpLocks/>
            <a:stCxn id="98" idx="4"/>
            <a:endCxn id="81" idx="1"/>
          </p:cNvCxnSpPr>
          <p:nvPr/>
        </p:nvCxnSpPr>
        <p:spPr>
          <a:xfrm flipV="1">
            <a:off x="4415165" y="7711815"/>
            <a:ext cx="448417" cy="1756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783FF76-6D0A-437C-9CA7-7BF5A4ED8217}"/>
              </a:ext>
            </a:extLst>
          </p:cNvPr>
          <p:cNvSpPr/>
          <p:nvPr/>
        </p:nvSpPr>
        <p:spPr>
          <a:xfrm>
            <a:off x="3040942" y="6505831"/>
            <a:ext cx="4551238" cy="7641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5D033BA-8D25-4414-A0F5-62320DFB9F9C}"/>
              </a:ext>
            </a:extLst>
          </p:cNvPr>
          <p:cNvSpPr txBox="1"/>
          <p:nvPr/>
        </p:nvSpPr>
        <p:spPr>
          <a:xfrm>
            <a:off x="2408056" y="6657084"/>
            <a:ext cx="799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7030A0"/>
                </a:solidFill>
              </a:rPr>
              <a:t>知识</a:t>
            </a:r>
            <a:br>
              <a:rPr lang="en-US" altLang="zh-CN" sz="1200" dirty="0">
                <a:solidFill>
                  <a:srgbClr val="7030A0"/>
                </a:solidFill>
              </a:rPr>
            </a:br>
            <a:r>
              <a:rPr lang="zh-CN" altLang="en-US" sz="1200" dirty="0">
                <a:solidFill>
                  <a:srgbClr val="7030A0"/>
                </a:solidFill>
              </a:rPr>
              <a:t>加工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E247DE23-0AD7-4FE1-ABD7-B2DAB2733ED1}"/>
              </a:ext>
            </a:extLst>
          </p:cNvPr>
          <p:cNvCxnSpPr>
            <a:cxnSpLocks/>
            <a:stCxn id="76" idx="1"/>
            <a:endCxn id="109" idx="1"/>
          </p:cNvCxnSpPr>
          <p:nvPr/>
        </p:nvCxnSpPr>
        <p:spPr>
          <a:xfrm rot="10800000">
            <a:off x="3572988" y="6838347"/>
            <a:ext cx="716251" cy="1665395"/>
          </a:xfrm>
          <a:prstGeom prst="bentConnector3">
            <a:avLst>
              <a:gd name="adj1" fmla="val 131916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7D9B6B57-E32E-4DE2-B5BC-7AC8233F556F}"/>
              </a:ext>
            </a:extLst>
          </p:cNvPr>
          <p:cNvSpPr/>
          <p:nvPr/>
        </p:nvSpPr>
        <p:spPr>
          <a:xfrm>
            <a:off x="4863582" y="6693222"/>
            <a:ext cx="926281" cy="2879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质量评估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B584225A-9C8C-4B12-9656-C8497CD9A3D6}"/>
              </a:ext>
            </a:extLst>
          </p:cNvPr>
          <p:cNvSpPr/>
          <p:nvPr/>
        </p:nvSpPr>
        <p:spPr>
          <a:xfrm>
            <a:off x="3572987" y="6694369"/>
            <a:ext cx="926281" cy="2879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本体抽取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ABAF7B1-5565-4200-8372-7D3AF97B362F}"/>
              </a:ext>
            </a:extLst>
          </p:cNvPr>
          <p:cNvCxnSpPr>
            <a:cxnSpLocks/>
            <a:stCxn id="76" idx="1"/>
            <a:endCxn id="108" idx="2"/>
          </p:cNvCxnSpPr>
          <p:nvPr/>
        </p:nvCxnSpPr>
        <p:spPr>
          <a:xfrm rot="10800000" flipH="1">
            <a:off x="4289237" y="6981173"/>
            <a:ext cx="1037485" cy="1522566"/>
          </a:xfrm>
          <a:prstGeom prst="bentConnector4">
            <a:avLst>
              <a:gd name="adj1" fmla="val -91074"/>
              <a:gd name="adj2" fmla="val 88732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0FA3798E-BECD-4009-B008-F56C2C789B3D}"/>
              </a:ext>
            </a:extLst>
          </p:cNvPr>
          <p:cNvCxnSpPr>
            <a:cxnSpLocks/>
            <a:stCxn id="109" idx="3"/>
            <a:endCxn id="108" idx="1"/>
          </p:cNvCxnSpPr>
          <p:nvPr/>
        </p:nvCxnSpPr>
        <p:spPr>
          <a:xfrm flipV="1">
            <a:off x="4499266" y="6837199"/>
            <a:ext cx="364314" cy="1147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2F15E72B-EB40-48B1-A92B-26CB43221264}"/>
              </a:ext>
            </a:extLst>
          </p:cNvPr>
          <p:cNvSpPr/>
          <p:nvPr/>
        </p:nvSpPr>
        <p:spPr>
          <a:xfrm>
            <a:off x="6160550" y="6694604"/>
            <a:ext cx="926281" cy="2879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知识推理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2CE8C31B-D9C3-4B68-85F4-CC8E0AA9D424}"/>
              </a:ext>
            </a:extLst>
          </p:cNvPr>
          <p:cNvCxnSpPr>
            <a:cxnSpLocks/>
            <a:stCxn id="124" idx="1"/>
            <a:endCxn id="108" idx="3"/>
          </p:cNvCxnSpPr>
          <p:nvPr/>
        </p:nvCxnSpPr>
        <p:spPr>
          <a:xfrm rot="10800000">
            <a:off x="5789864" y="6837197"/>
            <a:ext cx="370687" cy="1382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E78ADFFF-8041-4A7E-9B0C-B42996B9F2BC}"/>
              </a:ext>
            </a:extLst>
          </p:cNvPr>
          <p:cNvCxnSpPr>
            <a:cxnSpLocks/>
            <a:stCxn id="108" idx="0"/>
            <a:endCxn id="135" idx="3"/>
          </p:cNvCxnSpPr>
          <p:nvPr/>
        </p:nvCxnSpPr>
        <p:spPr>
          <a:xfrm rot="16200000" flipV="1">
            <a:off x="5138300" y="6504798"/>
            <a:ext cx="375253" cy="1595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Flowchart: Magnetic Disk 134">
            <a:extLst>
              <a:ext uri="{FF2B5EF4-FFF2-40B4-BE49-F238E27FC236}">
                <a16:creationId xmlns:a16="http://schemas.microsoft.com/office/drawing/2014/main" id="{946A59E7-1CEE-4F34-B7F7-BF172BEC7E74}"/>
              </a:ext>
            </a:extLst>
          </p:cNvPr>
          <p:cNvSpPr/>
          <p:nvPr/>
        </p:nvSpPr>
        <p:spPr>
          <a:xfrm>
            <a:off x="4810760" y="5827876"/>
            <a:ext cx="1028732" cy="490093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b="1" i="1" dirty="0"/>
              <a:t>多模态</a:t>
            </a:r>
            <a:br>
              <a:rPr lang="en-US" altLang="zh-CN" sz="1050" b="1" i="1" dirty="0"/>
            </a:br>
            <a:r>
              <a:rPr lang="zh-CN" altLang="en-US" sz="1050" b="1" i="1" dirty="0"/>
              <a:t>知识图谱</a:t>
            </a:r>
            <a:endParaRPr lang="en-US" sz="1050" b="1" i="1" dirty="0"/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A91F112B-69E1-404A-8B85-0BDE44EB0727}"/>
              </a:ext>
            </a:extLst>
          </p:cNvPr>
          <p:cNvCxnSpPr>
            <a:cxnSpLocks/>
            <a:stCxn id="135" idx="4"/>
            <a:endCxn id="124" idx="0"/>
          </p:cNvCxnSpPr>
          <p:nvPr/>
        </p:nvCxnSpPr>
        <p:spPr>
          <a:xfrm>
            <a:off x="5839494" y="6072923"/>
            <a:ext cx="784197" cy="621681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164D2F63-B4C4-403F-B996-E10EDA715582}"/>
              </a:ext>
            </a:extLst>
          </p:cNvPr>
          <p:cNvSpPr txBox="1"/>
          <p:nvPr/>
        </p:nvSpPr>
        <p:spPr>
          <a:xfrm>
            <a:off x="1604937" y="4675367"/>
            <a:ext cx="819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知识库</a:t>
            </a:r>
            <a:br>
              <a:rPr lang="en-US" altLang="zh-CN" sz="1600" dirty="0"/>
            </a:br>
            <a:r>
              <a:rPr lang="zh-CN" altLang="en-US" sz="1600" dirty="0"/>
              <a:t>存储层</a:t>
            </a:r>
            <a:endParaRPr lang="en-US" sz="1600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C3AB1D1-67B1-4252-BDD7-BBBBCD615621}"/>
              </a:ext>
            </a:extLst>
          </p:cNvPr>
          <p:cNvSpPr/>
          <p:nvPr/>
        </p:nvSpPr>
        <p:spPr>
          <a:xfrm>
            <a:off x="2554797" y="4333461"/>
            <a:ext cx="5181600" cy="126858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E2030300-A620-440F-859E-6D8BBC579A74}"/>
              </a:ext>
            </a:extLst>
          </p:cNvPr>
          <p:cNvSpPr/>
          <p:nvPr/>
        </p:nvSpPr>
        <p:spPr>
          <a:xfrm>
            <a:off x="6364220" y="5033772"/>
            <a:ext cx="818211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元数据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C91BF776-B887-4C1B-9B0A-12304D035051}"/>
              </a:ext>
            </a:extLst>
          </p:cNvPr>
          <p:cNvSpPr/>
          <p:nvPr/>
        </p:nvSpPr>
        <p:spPr>
          <a:xfrm>
            <a:off x="3334892" y="5156245"/>
            <a:ext cx="819256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索引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60A9ECCE-CDA9-48B9-B66B-18DF9F6D7119}"/>
              </a:ext>
            </a:extLst>
          </p:cNvPr>
          <p:cNvSpPr/>
          <p:nvPr/>
        </p:nvSpPr>
        <p:spPr>
          <a:xfrm>
            <a:off x="3334892" y="4826572"/>
            <a:ext cx="819256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存储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4648EB36-F36F-4EAC-B7E9-1F9B2EFAB428}"/>
              </a:ext>
            </a:extLst>
          </p:cNvPr>
          <p:cNvSpPr/>
          <p:nvPr/>
        </p:nvSpPr>
        <p:spPr>
          <a:xfrm>
            <a:off x="4748633" y="4469048"/>
            <a:ext cx="1139131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存取界面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86AB71DF-4BF7-4AAB-99E4-95744A70D91C}"/>
              </a:ext>
            </a:extLst>
          </p:cNvPr>
          <p:cNvCxnSpPr>
            <a:cxnSpLocks/>
          </p:cNvCxnSpPr>
          <p:nvPr/>
        </p:nvCxnSpPr>
        <p:spPr>
          <a:xfrm flipH="1" flipV="1">
            <a:off x="5318197" y="4741614"/>
            <a:ext cx="110" cy="22343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74A25F3A-1AC1-4394-8B7A-AC2DD8ECF07C}"/>
              </a:ext>
            </a:extLst>
          </p:cNvPr>
          <p:cNvCxnSpPr>
            <a:cxnSpLocks/>
          </p:cNvCxnSpPr>
          <p:nvPr/>
        </p:nvCxnSpPr>
        <p:spPr>
          <a:xfrm>
            <a:off x="4326874" y="5158083"/>
            <a:ext cx="228512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188DC119-B9A3-4BA1-83BA-6F078D8A541B}"/>
              </a:ext>
            </a:extLst>
          </p:cNvPr>
          <p:cNvCxnSpPr>
            <a:cxnSpLocks/>
          </p:cNvCxnSpPr>
          <p:nvPr/>
        </p:nvCxnSpPr>
        <p:spPr>
          <a:xfrm flipH="1">
            <a:off x="5998210" y="5156245"/>
            <a:ext cx="247443" cy="216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720CA74D-8620-445D-A645-08216FAFCB25}"/>
              </a:ext>
            </a:extLst>
          </p:cNvPr>
          <p:cNvCxnSpPr>
            <a:cxnSpLocks/>
          </p:cNvCxnSpPr>
          <p:nvPr/>
        </p:nvCxnSpPr>
        <p:spPr>
          <a:xfrm flipV="1">
            <a:off x="5315828" y="4165209"/>
            <a:ext cx="0" cy="30383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A7AD86B2-6BA0-4A1F-A2F5-148FA4AA5B2A}"/>
              </a:ext>
            </a:extLst>
          </p:cNvPr>
          <p:cNvSpPr txBox="1"/>
          <p:nvPr/>
        </p:nvSpPr>
        <p:spPr>
          <a:xfrm>
            <a:off x="1620559" y="2610665"/>
            <a:ext cx="819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应用</a:t>
            </a:r>
            <a:br>
              <a:rPr lang="en-US" altLang="zh-CN" sz="1600" dirty="0"/>
            </a:br>
            <a:r>
              <a:rPr lang="zh-CN" altLang="en-US" sz="1600" dirty="0"/>
              <a:t>服务层</a:t>
            </a:r>
            <a:endParaRPr lang="en-US" sz="1600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D7FC1E19-ECEA-4B86-85A4-A96CA82C583B}"/>
              </a:ext>
            </a:extLst>
          </p:cNvPr>
          <p:cNvSpPr/>
          <p:nvPr/>
        </p:nvSpPr>
        <p:spPr>
          <a:xfrm>
            <a:off x="2554796" y="1570216"/>
            <a:ext cx="5181600" cy="258782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C78FF786-A794-4DE8-A2D5-0054611E0A11}"/>
              </a:ext>
            </a:extLst>
          </p:cNvPr>
          <p:cNvCxnSpPr>
            <a:cxnSpLocks/>
            <a:stCxn id="135" idx="1"/>
          </p:cNvCxnSpPr>
          <p:nvPr/>
        </p:nvCxnSpPr>
        <p:spPr>
          <a:xfrm rot="16200000" flipV="1">
            <a:off x="5044577" y="5547325"/>
            <a:ext cx="557228" cy="387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08A84E4A-A596-4B96-B655-CEB7CA157225}"/>
              </a:ext>
            </a:extLst>
          </p:cNvPr>
          <p:cNvSpPr/>
          <p:nvPr/>
        </p:nvSpPr>
        <p:spPr>
          <a:xfrm>
            <a:off x="5413766" y="10408167"/>
            <a:ext cx="820388" cy="20205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</a:rPr>
              <a:t>音频</a:t>
            </a:r>
            <a:r>
              <a:rPr lang="en-US" altLang="zh-CN" sz="700" b="1" dirty="0">
                <a:solidFill>
                  <a:schemeClr val="tx1"/>
                </a:solidFill>
              </a:rPr>
              <a:t>-&gt;</a:t>
            </a:r>
            <a:r>
              <a:rPr lang="zh-CN" altLang="en-US" sz="700" b="1" dirty="0">
                <a:solidFill>
                  <a:schemeClr val="tx1"/>
                </a:solidFill>
              </a:rPr>
              <a:t>文本转换</a:t>
            </a:r>
            <a:endParaRPr lang="en-US" sz="700" b="1" dirty="0">
              <a:solidFill>
                <a:schemeClr val="tx1"/>
              </a:solidFill>
            </a:endParaRP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2C3C2A9F-D3DB-4C08-0E2F-500BEA5E15D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39224" y="14475414"/>
            <a:ext cx="476408" cy="455467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43CC3F10-1A8C-8C51-EB61-70D91D025272}"/>
              </a:ext>
            </a:extLst>
          </p:cNvPr>
          <p:cNvSpPr txBox="1"/>
          <p:nvPr/>
        </p:nvSpPr>
        <p:spPr>
          <a:xfrm>
            <a:off x="2760904" y="1493088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网络</a:t>
            </a:r>
            <a:endParaRPr lang="en-US" sz="1000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D7329AC-D16E-3379-F8BA-D8BE5A2B0C4F}"/>
              </a:ext>
            </a:extLst>
          </p:cNvPr>
          <p:cNvSpPr/>
          <p:nvPr/>
        </p:nvSpPr>
        <p:spPr>
          <a:xfrm>
            <a:off x="3391014" y="14265552"/>
            <a:ext cx="1914098" cy="1016273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CC7D826-E432-2AED-BCA9-C5AF00932900}"/>
              </a:ext>
            </a:extLst>
          </p:cNvPr>
          <p:cNvSpPr/>
          <p:nvPr/>
        </p:nvSpPr>
        <p:spPr>
          <a:xfrm>
            <a:off x="5696349" y="14265552"/>
            <a:ext cx="1914098" cy="1016273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599830A-5943-72E4-9DF9-FAFB5101B65A}"/>
              </a:ext>
            </a:extLst>
          </p:cNvPr>
          <p:cNvSpPr txBox="1"/>
          <p:nvPr/>
        </p:nvSpPr>
        <p:spPr>
          <a:xfrm>
            <a:off x="5350689" y="14615723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26F77A3-3350-84A7-4EAD-B1DC117714A8}"/>
              </a:ext>
            </a:extLst>
          </p:cNvPr>
          <p:cNvSpPr txBox="1"/>
          <p:nvPr/>
        </p:nvSpPr>
        <p:spPr>
          <a:xfrm>
            <a:off x="3986427" y="15330459"/>
            <a:ext cx="723275" cy="2000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700" dirty="0"/>
              <a:t>学术搜索系统</a:t>
            </a:r>
            <a:endParaRPr lang="en-US" sz="7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2E38C1A-5AD2-5D73-07BD-21ADB5034990}"/>
              </a:ext>
            </a:extLst>
          </p:cNvPr>
          <p:cNvSpPr txBox="1"/>
          <p:nvPr/>
        </p:nvSpPr>
        <p:spPr>
          <a:xfrm>
            <a:off x="5887804" y="15330458"/>
            <a:ext cx="1531188" cy="2000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700" dirty="0"/>
              <a:t>社交媒体、新闻站点、网络论坛等</a:t>
            </a:r>
            <a:endParaRPr lang="en-US" sz="700" dirty="0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24DBDD66-BC86-9AA1-27C5-EB7BBFE8702A}"/>
              </a:ext>
            </a:extLst>
          </p:cNvPr>
          <p:cNvSpPr/>
          <p:nvPr/>
        </p:nvSpPr>
        <p:spPr>
          <a:xfrm>
            <a:off x="3510431" y="14354260"/>
            <a:ext cx="675564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Google Scholar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6ACF4BA6-0EEF-2C32-FB76-CE9D20E5B4E7}"/>
              </a:ext>
            </a:extLst>
          </p:cNvPr>
          <p:cNvSpPr/>
          <p:nvPr/>
        </p:nvSpPr>
        <p:spPr>
          <a:xfrm>
            <a:off x="4239450" y="14354260"/>
            <a:ext cx="369626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DBLP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53230F9F-B92A-C542-9579-33E4D7E5BC36}"/>
              </a:ext>
            </a:extLst>
          </p:cNvPr>
          <p:cNvSpPr/>
          <p:nvPr/>
        </p:nvSpPr>
        <p:spPr>
          <a:xfrm>
            <a:off x="4662532" y="14354260"/>
            <a:ext cx="451514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ACM DL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33FD4655-9331-8F78-B222-2BF2E8ACCCA8}"/>
              </a:ext>
            </a:extLst>
          </p:cNvPr>
          <p:cNvSpPr/>
          <p:nvPr/>
        </p:nvSpPr>
        <p:spPr>
          <a:xfrm>
            <a:off x="3510431" y="14587033"/>
            <a:ext cx="500332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CiteSeerX</a:t>
            </a:r>
            <a:endParaRPr lang="en-US" sz="600" dirty="0"/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778BE697-A929-62B7-88F8-A40FFEBACFE7}"/>
              </a:ext>
            </a:extLst>
          </p:cNvPr>
          <p:cNvSpPr/>
          <p:nvPr/>
        </p:nvSpPr>
        <p:spPr>
          <a:xfrm>
            <a:off x="4056342" y="14587033"/>
            <a:ext cx="433319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/>
              <a:t>AMiner</a:t>
            </a:r>
            <a:endParaRPr lang="en-US" sz="600" dirty="0"/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268133CF-E809-EA37-FD11-73A712FE3553}"/>
              </a:ext>
            </a:extLst>
          </p:cNvPr>
          <p:cNvSpPr/>
          <p:nvPr/>
        </p:nvSpPr>
        <p:spPr>
          <a:xfrm>
            <a:off x="4535238" y="14587033"/>
            <a:ext cx="698227" cy="2107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Open Academic Graph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DDD0DE9A-F354-C395-F6DE-BBE8B6E830FC}"/>
              </a:ext>
            </a:extLst>
          </p:cNvPr>
          <p:cNvSpPr/>
          <p:nvPr/>
        </p:nvSpPr>
        <p:spPr>
          <a:xfrm>
            <a:off x="3510430" y="14818041"/>
            <a:ext cx="545910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/>
              <a:t>OpenAlex</a:t>
            </a:r>
            <a:endParaRPr lang="en-US" sz="600" dirty="0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9028A385-5B57-7B97-EA03-C85AF6C428F9}"/>
              </a:ext>
            </a:extLst>
          </p:cNvPr>
          <p:cNvSpPr/>
          <p:nvPr/>
        </p:nvSpPr>
        <p:spPr>
          <a:xfrm>
            <a:off x="4101917" y="14821972"/>
            <a:ext cx="387742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知网</a:t>
            </a:r>
            <a:endParaRPr lang="en-US" sz="600" dirty="0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6F1EB387-0D79-AC6E-2FB4-1C6A341EA883}"/>
              </a:ext>
            </a:extLst>
          </p:cNvPr>
          <p:cNvSpPr/>
          <p:nvPr/>
        </p:nvSpPr>
        <p:spPr>
          <a:xfrm>
            <a:off x="4589831" y="14846447"/>
            <a:ext cx="517393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维普期刊</a:t>
            </a:r>
            <a:endParaRPr lang="en-US" sz="600" dirty="0"/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B5C39B8F-4C2C-A692-13DA-D5DC3A476516}"/>
              </a:ext>
            </a:extLst>
          </p:cNvPr>
          <p:cNvSpPr/>
          <p:nvPr/>
        </p:nvSpPr>
        <p:spPr>
          <a:xfrm>
            <a:off x="3507016" y="15029274"/>
            <a:ext cx="387742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万方</a:t>
            </a:r>
            <a:endParaRPr lang="en-US" sz="600" dirty="0"/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5DC68BC2-1F36-649B-54CD-A7BEB3CA7B26}"/>
              </a:ext>
            </a:extLst>
          </p:cNvPr>
          <p:cNvSpPr/>
          <p:nvPr/>
        </p:nvSpPr>
        <p:spPr>
          <a:xfrm>
            <a:off x="3943747" y="15029274"/>
            <a:ext cx="51861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超星发现</a:t>
            </a:r>
            <a:endParaRPr lang="en-US" sz="6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D15AD74-4561-2252-C8ED-F31AF19A16AE}"/>
              </a:ext>
            </a:extLst>
          </p:cNvPr>
          <p:cNvSpPr txBox="1"/>
          <p:nvPr/>
        </p:nvSpPr>
        <p:spPr>
          <a:xfrm>
            <a:off x="4700094" y="14985227"/>
            <a:ext cx="282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EA18A23D-664C-910D-DFF6-23A728F6E366}"/>
              </a:ext>
            </a:extLst>
          </p:cNvPr>
          <p:cNvSpPr/>
          <p:nvPr/>
        </p:nvSpPr>
        <p:spPr>
          <a:xfrm>
            <a:off x="5786756" y="14353315"/>
            <a:ext cx="49758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Facebook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2DB82B79-E9CB-2EFA-C27C-347A0FAB2F2C}"/>
              </a:ext>
            </a:extLst>
          </p:cNvPr>
          <p:cNvSpPr/>
          <p:nvPr/>
        </p:nvSpPr>
        <p:spPr>
          <a:xfrm>
            <a:off x="6329919" y="14353315"/>
            <a:ext cx="49758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Y</a:t>
            </a:r>
            <a:r>
              <a:rPr lang="en-US" altLang="zh-CN" sz="600" dirty="0"/>
              <a:t>ouTube</a:t>
            </a:r>
            <a:endParaRPr lang="en-US" sz="600" dirty="0"/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15C25CBC-5644-04B7-6C35-1A039ABA0A84}"/>
              </a:ext>
            </a:extLst>
          </p:cNvPr>
          <p:cNvSpPr/>
          <p:nvPr/>
        </p:nvSpPr>
        <p:spPr>
          <a:xfrm>
            <a:off x="6873082" y="14353315"/>
            <a:ext cx="42460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Twitter</a:t>
            </a: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165CCC4F-BF7E-2DBD-B81F-C1B6EB614E57}"/>
              </a:ext>
            </a:extLst>
          </p:cNvPr>
          <p:cNvSpPr/>
          <p:nvPr/>
        </p:nvSpPr>
        <p:spPr>
          <a:xfrm>
            <a:off x="5786755" y="14569134"/>
            <a:ext cx="46346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LinkedIn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BDA5177A-0DB2-4B24-17B8-2509B842B607}"/>
              </a:ext>
            </a:extLst>
          </p:cNvPr>
          <p:cNvSpPr/>
          <p:nvPr/>
        </p:nvSpPr>
        <p:spPr>
          <a:xfrm>
            <a:off x="6295800" y="14569134"/>
            <a:ext cx="49758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Google +</a:t>
            </a: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4EB916D9-0638-0128-5464-F68372434F92}"/>
              </a:ext>
            </a:extLst>
          </p:cNvPr>
          <p:cNvSpPr/>
          <p:nvPr/>
        </p:nvSpPr>
        <p:spPr>
          <a:xfrm>
            <a:off x="6854025" y="14569134"/>
            <a:ext cx="61084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Yahoo! News</a:t>
            </a:r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06C93DA2-0A0E-28FD-B5DF-E7259ADF0434}"/>
              </a:ext>
            </a:extLst>
          </p:cNvPr>
          <p:cNvSpPr/>
          <p:nvPr/>
        </p:nvSpPr>
        <p:spPr>
          <a:xfrm>
            <a:off x="5786754" y="14790562"/>
            <a:ext cx="374756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CNN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C40ADCC8-D48C-F4FB-3D04-0F944131EE37}"/>
              </a:ext>
            </a:extLst>
          </p:cNvPr>
          <p:cNvSpPr/>
          <p:nvPr/>
        </p:nvSpPr>
        <p:spPr>
          <a:xfrm>
            <a:off x="6207088" y="14789347"/>
            <a:ext cx="698224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New York Times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50A309AC-8527-320B-5422-59D140AA93F5}"/>
              </a:ext>
            </a:extLst>
          </p:cNvPr>
          <p:cNvSpPr/>
          <p:nvPr/>
        </p:nvSpPr>
        <p:spPr>
          <a:xfrm>
            <a:off x="6950891" y="14789347"/>
            <a:ext cx="513980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Fox News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C43DE9D9-E10C-50D8-F34B-D632CD7DC615}"/>
              </a:ext>
            </a:extLst>
          </p:cNvPr>
          <p:cNvSpPr/>
          <p:nvPr/>
        </p:nvSpPr>
        <p:spPr>
          <a:xfrm>
            <a:off x="5792058" y="15013960"/>
            <a:ext cx="57075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ACADEMIA</a:t>
            </a: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1AD97A17-9E97-279E-FDAE-B9A3E20BF3D3}"/>
              </a:ext>
            </a:extLst>
          </p:cNvPr>
          <p:cNvSpPr/>
          <p:nvPr/>
        </p:nvSpPr>
        <p:spPr>
          <a:xfrm>
            <a:off x="6408393" y="15009936"/>
            <a:ext cx="64363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ResearchGate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2CAB2E9-8546-642A-95C9-32E0B078F45D}"/>
              </a:ext>
            </a:extLst>
          </p:cNvPr>
          <p:cNvSpPr txBox="1"/>
          <p:nvPr/>
        </p:nvSpPr>
        <p:spPr>
          <a:xfrm>
            <a:off x="7133601" y="14950632"/>
            <a:ext cx="282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…</a:t>
            </a:r>
          </a:p>
        </p:txBody>
      </p:sp>
      <p:cxnSp>
        <p:nvCxnSpPr>
          <p:cNvPr id="139" name="Connector: Curved 138">
            <a:extLst>
              <a:ext uri="{FF2B5EF4-FFF2-40B4-BE49-F238E27FC236}">
                <a16:creationId xmlns:a16="http://schemas.microsoft.com/office/drawing/2014/main" id="{3B0F70BC-2883-98D1-C686-8FD331A99E42}"/>
              </a:ext>
            </a:extLst>
          </p:cNvPr>
          <p:cNvCxnSpPr>
            <a:cxnSpLocks/>
          </p:cNvCxnSpPr>
          <p:nvPr/>
        </p:nvCxnSpPr>
        <p:spPr>
          <a:xfrm rot="16200000" flipV="1">
            <a:off x="3730962" y="13977507"/>
            <a:ext cx="211379" cy="188925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Curved 139">
            <a:extLst>
              <a:ext uri="{FF2B5EF4-FFF2-40B4-BE49-F238E27FC236}">
                <a16:creationId xmlns:a16="http://schemas.microsoft.com/office/drawing/2014/main" id="{9D746FCE-CA8D-84CE-13B2-59C6D1F96FEE}"/>
              </a:ext>
            </a:extLst>
          </p:cNvPr>
          <p:cNvCxnSpPr>
            <a:cxnSpLocks/>
          </p:cNvCxnSpPr>
          <p:nvPr/>
        </p:nvCxnSpPr>
        <p:spPr>
          <a:xfrm rot="16200000" flipV="1">
            <a:off x="5424652" y="13976794"/>
            <a:ext cx="211379" cy="188925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Curved 140">
            <a:extLst>
              <a:ext uri="{FF2B5EF4-FFF2-40B4-BE49-F238E27FC236}">
                <a16:creationId xmlns:a16="http://schemas.microsoft.com/office/drawing/2014/main" id="{331D8CA3-EE67-E4EC-3471-27B89E723C53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65635" y="13979165"/>
            <a:ext cx="211379" cy="188925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500CF14E-5852-D707-2969-B24E50BEE681}"/>
              </a:ext>
            </a:extLst>
          </p:cNvPr>
          <p:cNvSpPr/>
          <p:nvPr/>
        </p:nvSpPr>
        <p:spPr>
          <a:xfrm>
            <a:off x="2691847" y="1709462"/>
            <a:ext cx="2142175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学者</a:t>
            </a:r>
            <a:r>
              <a:rPr lang="en-US" altLang="zh-CN" sz="900" dirty="0"/>
              <a:t>/</a:t>
            </a:r>
            <a:r>
              <a:rPr lang="zh-CN" altLang="en-US" sz="900" dirty="0"/>
              <a:t>机构</a:t>
            </a:r>
            <a:r>
              <a:rPr lang="en-US" altLang="zh-CN" sz="900" dirty="0"/>
              <a:t>/</a:t>
            </a:r>
            <a:r>
              <a:rPr lang="zh-CN" altLang="en-US" sz="900" dirty="0"/>
              <a:t>出处</a:t>
            </a:r>
            <a:r>
              <a:rPr lang="en-US" altLang="zh-CN" sz="900" dirty="0"/>
              <a:t>/</a:t>
            </a:r>
            <a:r>
              <a:rPr lang="zh-CN" altLang="en-US" sz="900" dirty="0"/>
              <a:t>工作</a:t>
            </a:r>
            <a:r>
              <a:rPr lang="en-US" altLang="zh-CN" sz="900" dirty="0"/>
              <a:t>/</a:t>
            </a:r>
            <a:r>
              <a:rPr lang="zh-CN" altLang="en-US" sz="900" dirty="0"/>
              <a:t>概念</a:t>
            </a:r>
            <a:r>
              <a:rPr lang="zh-CN" altLang="en-US" sz="900" dirty="0">
                <a:solidFill>
                  <a:srgbClr val="FF0000"/>
                </a:solidFill>
              </a:rPr>
              <a:t>信息整合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999C963D-AC83-59C4-8E1A-3D0A520EA0C8}"/>
              </a:ext>
            </a:extLst>
          </p:cNvPr>
          <p:cNvSpPr/>
          <p:nvPr/>
        </p:nvSpPr>
        <p:spPr>
          <a:xfrm>
            <a:off x="4964460" y="1709461"/>
            <a:ext cx="2142175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0000"/>
                </a:solidFill>
              </a:rPr>
              <a:t>相似</a:t>
            </a:r>
            <a:r>
              <a:rPr lang="zh-CN" altLang="en-US" sz="900" dirty="0"/>
              <a:t>学者</a:t>
            </a:r>
            <a:r>
              <a:rPr lang="en-US" altLang="zh-CN" sz="900" dirty="0"/>
              <a:t>/</a:t>
            </a:r>
            <a:r>
              <a:rPr lang="zh-CN" altLang="en-US" sz="900" dirty="0"/>
              <a:t>机构</a:t>
            </a:r>
            <a:r>
              <a:rPr lang="en-US" altLang="zh-CN" sz="900" dirty="0"/>
              <a:t>/</a:t>
            </a:r>
            <a:r>
              <a:rPr lang="zh-CN" altLang="en-US" sz="900" dirty="0"/>
              <a:t>出处</a:t>
            </a:r>
            <a:r>
              <a:rPr lang="en-US" altLang="zh-CN" sz="900" dirty="0"/>
              <a:t>/</a:t>
            </a:r>
            <a:r>
              <a:rPr lang="zh-CN" altLang="en-US" sz="900" dirty="0"/>
              <a:t>工作</a:t>
            </a:r>
            <a:r>
              <a:rPr lang="en-US" altLang="zh-CN" sz="900" dirty="0"/>
              <a:t>/</a:t>
            </a:r>
            <a:r>
              <a:rPr lang="zh-CN" altLang="en-US" sz="900" dirty="0"/>
              <a:t>概念</a:t>
            </a:r>
            <a:r>
              <a:rPr lang="zh-CN" altLang="en-US" sz="900" dirty="0">
                <a:solidFill>
                  <a:srgbClr val="FF0000"/>
                </a:solidFill>
              </a:rPr>
              <a:t>挖掘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C7D20BF6-E93E-78C8-EC4A-76762D209BCE}"/>
              </a:ext>
            </a:extLst>
          </p:cNvPr>
          <p:cNvSpPr/>
          <p:nvPr/>
        </p:nvSpPr>
        <p:spPr>
          <a:xfrm>
            <a:off x="2691141" y="2056883"/>
            <a:ext cx="1652923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学者</a:t>
            </a:r>
            <a:r>
              <a:rPr lang="en-US" altLang="zh-CN" sz="900" dirty="0"/>
              <a:t>/</a:t>
            </a:r>
            <a:r>
              <a:rPr lang="zh-CN" altLang="en-US" sz="900" dirty="0"/>
              <a:t>机构</a:t>
            </a:r>
            <a:r>
              <a:rPr lang="en-US" altLang="zh-CN" sz="900" dirty="0"/>
              <a:t>/</a:t>
            </a:r>
            <a:r>
              <a:rPr lang="zh-CN" altLang="en-US" sz="900" dirty="0"/>
              <a:t>出处</a:t>
            </a:r>
            <a:r>
              <a:rPr lang="zh-CN" altLang="en-US" sz="900" dirty="0">
                <a:solidFill>
                  <a:srgbClr val="FF0000"/>
                </a:solidFill>
              </a:rPr>
              <a:t>多账号关联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1D81DC0E-8E2A-2F99-4D05-95182ECA6DC0}"/>
              </a:ext>
            </a:extLst>
          </p:cNvPr>
          <p:cNvSpPr/>
          <p:nvPr/>
        </p:nvSpPr>
        <p:spPr>
          <a:xfrm>
            <a:off x="4446822" y="2056882"/>
            <a:ext cx="942016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文献</a:t>
            </a:r>
            <a:r>
              <a:rPr lang="zh-CN" altLang="en-US" sz="900" dirty="0">
                <a:solidFill>
                  <a:srgbClr val="FF0000"/>
                </a:solidFill>
              </a:rPr>
              <a:t>智能解析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899F86BC-AA71-D229-C29F-D480804C223F}"/>
              </a:ext>
            </a:extLst>
          </p:cNvPr>
          <p:cNvSpPr/>
          <p:nvPr/>
        </p:nvSpPr>
        <p:spPr>
          <a:xfrm>
            <a:off x="2686592" y="2747843"/>
            <a:ext cx="817692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0000"/>
                </a:solidFill>
              </a:rPr>
              <a:t>智能检索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5AAB5CB6-9B3E-B0AF-B473-D0B26A952332}"/>
              </a:ext>
            </a:extLst>
          </p:cNvPr>
          <p:cNvSpPr/>
          <p:nvPr/>
        </p:nvSpPr>
        <p:spPr>
          <a:xfrm>
            <a:off x="5470340" y="2056881"/>
            <a:ext cx="2142175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学者</a:t>
            </a:r>
            <a:r>
              <a:rPr lang="en-US" altLang="zh-CN" sz="900" dirty="0"/>
              <a:t>/</a:t>
            </a:r>
            <a:r>
              <a:rPr lang="zh-CN" altLang="en-US" sz="900" dirty="0"/>
              <a:t>机构</a:t>
            </a:r>
            <a:r>
              <a:rPr lang="en-US" altLang="zh-CN" sz="900" dirty="0"/>
              <a:t>/</a:t>
            </a:r>
            <a:r>
              <a:rPr lang="zh-CN" altLang="en-US" sz="900" dirty="0"/>
              <a:t>出处</a:t>
            </a:r>
            <a:r>
              <a:rPr lang="en-US" altLang="zh-CN" sz="900" dirty="0"/>
              <a:t>/</a:t>
            </a:r>
            <a:r>
              <a:rPr lang="zh-CN" altLang="en-US" sz="900" dirty="0"/>
              <a:t>工作</a:t>
            </a:r>
            <a:r>
              <a:rPr lang="en-US" altLang="zh-CN" sz="900" dirty="0"/>
              <a:t>/</a:t>
            </a:r>
            <a:r>
              <a:rPr lang="zh-CN" altLang="en-US" sz="900" dirty="0"/>
              <a:t>概念</a:t>
            </a:r>
            <a:r>
              <a:rPr lang="zh-CN" altLang="en-US" sz="900" dirty="0">
                <a:solidFill>
                  <a:srgbClr val="FF0000"/>
                </a:solidFill>
              </a:rPr>
              <a:t>关系网络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B3BFD49A-11FA-8B26-53E1-AE32C958405C}"/>
              </a:ext>
            </a:extLst>
          </p:cNvPr>
          <p:cNvSpPr/>
          <p:nvPr/>
        </p:nvSpPr>
        <p:spPr>
          <a:xfrm>
            <a:off x="2686592" y="2405300"/>
            <a:ext cx="2142175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学者</a:t>
            </a:r>
            <a:r>
              <a:rPr lang="en-US" altLang="zh-CN" sz="900" dirty="0"/>
              <a:t>/</a:t>
            </a:r>
            <a:r>
              <a:rPr lang="zh-CN" altLang="en-US" sz="900" dirty="0"/>
              <a:t>机构</a:t>
            </a:r>
            <a:r>
              <a:rPr lang="en-US" altLang="zh-CN" sz="900" dirty="0"/>
              <a:t>/</a:t>
            </a:r>
            <a:r>
              <a:rPr lang="zh-CN" altLang="en-US" sz="900" dirty="0"/>
              <a:t>出处</a:t>
            </a:r>
            <a:r>
              <a:rPr lang="en-US" altLang="zh-CN" sz="900" dirty="0"/>
              <a:t>/</a:t>
            </a:r>
            <a:r>
              <a:rPr lang="zh-CN" altLang="en-US" sz="900" dirty="0"/>
              <a:t>工作</a:t>
            </a:r>
            <a:r>
              <a:rPr lang="en-US" altLang="zh-CN" sz="900" dirty="0"/>
              <a:t>/</a:t>
            </a:r>
            <a:r>
              <a:rPr lang="zh-CN" altLang="en-US" sz="900" dirty="0"/>
              <a:t>概念</a:t>
            </a:r>
            <a:r>
              <a:rPr lang="zh-CN" altLang="en-US" sz="900" dirty="0">
                <a:solidFill>
                  <a:srgbClr val="FF0000"/>
                </a:solidFill>
              </a:rPr>
              <a:t>研究趋势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61584CE3-FC7D-0352-66ED-3116CA9791AC}"/>
              </a:ext>
            </a:extLst>
          </p:cNvPr>
          <p:cNvSpPr/>
          <p:nvPr/>
        </p:nvSpPr>
        <p:spPr>
          <a:xfrm>
            <a:off x="3578167" y="2747842"/>
            <a:ext cx="817692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0000"/>
                </a:solidFill>
              </a:rPr>
              <a:t>六度搜索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4042929A-7EBE-5805-E036-63A6A687859A}"/>
              </a:ext>
            </a:extLst>
          </p:cNvPr>
          <p:cNvSpPr/>
          <p:nvPr/>
        </p:nvSpPr>
        <p:spPr>
          <a:xfrm>
            <a:off x="4475504" y="2747841"/>
            <a:ext cx="913333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机构</a:t>
            </a:r>
            <a:r>
              <a:rPr lang="zh-CN" altLang="en-US" sz="900" dirty="0">
                <a:solidFill>
                  <a:srgbClr val="FF0000"/>
                </a:solidFill>
              </a:rPr>
              <a:t>社团划分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13039201-A3C6-AB79-843B-C541A68F7BEF}"/>
              </a:ext>
            </a:extLst>
          </p:cNvPr>
          <p:cNvSpPr/>
          <p:nvPr/>
        </p:nvSpPr>
        <p:spPr>
          <a:xfrm>
            <a:off x="5479123" y="2746580"/>
            <a:ext cx="1426190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团队</a:t>
            </a:r>
            <a:r>
              <a:rPr lang="zh-CN" altLang="en-US" sz="900" dirty="0">
                <a:solidFill>
                  <a:srgbClr val="FF0000"/>
                </a:solidFill>
              </a:rPr>
              <a:t>核心人物演化分析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D2F4D086-DF4E-BC97-19F3-3E4CE1C2EB73}"/>
              </a:ext>
            </a:extLst>
          </p:cNvPr>
          <p:cNvSpPr/>
          <p:nvPr/>
        </p:nvSpPr>
        <p:spPr>
          <a:xfrm>
            <a:off x="2697046" y="3093684"/>
            <a:ext cx="1759222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科技情报</a:t>
            </a:r>
            <a:r>
              <a:rPr lang="zh-CN" altLang="en-US" sz="900" dirty="0">
                <a:solidFill>
                  <a:srgbClr val="FF0000"/>
                </a:solidFill>
              </a:rPr>
              <a:t>事件发现</a:t>
            </a:r>
            <a:r>
              <a:rPr lang="zh-CN" altLang="en-US" sz="900" dirty="0"/>
              <a:t>和</a:t>
            </a:r>
            <a:r>
              <a:rPr lang="zh-CN" altLang="en-US" sz="900" dirty="0">
                <a:solidFill>
                  <a:srgbClr val="FF0000"/>
                </a:solidFill>
              </a:rPr>
              <a:t>自动摘要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33416B55-EB25-2453-8B6E-41817A477F85}"/>
              </a:ext>
            </a:extLst>
          </p:cNvPr>
          <p:cNvSpPr/>
          <p:nvPr/>
        </p:nvSpPr>
        <p:spPr>
          <a:xfrm>
            <a:off x="4535141" y="3093474"/>
            <a:ext cx="1422708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科技情报</a:t>
            </a:r>
            <a:r>
              <a:rPr lang="zh-CN" altLang="en-US" sz="900" dirty="0">
                <a:solidFill>
                  <a:srgbClr val="FF0000"/>
                </a:solidFill>
              </a:rPr>
              <a:t>事件因果分析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5840043F-BC8A-ACB2-DBCB-8CFE9731D1BD}"/>
              </a:ext>
            </a:extLst>
          </p:cNvPr>
          <p:cNvSpPr/>
          <p:nvPr/>
        </p:nvSpPr>
        <p:spPr>
          <a:xfrm>
            <a:off x="6039585" y="3088492"/>
            <a:ext cx="1199351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科技情报</a:t>
            </a:r>
            <a:r>
              <a:rPr lang="zh-CN" altLang="en-US" sz="900" dirty="0">
                <a:solidFill>
                  <a:srgbClr val="FF0000"/>
                </a:solidFill>
              </a:rPr>
              <a:t>事件预测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926A2A3E-3A39-48F6-6E19-158BA8E7592C}"/>
              </a:ext>
            </a:extLst>
          </p:cNvPr>
          <p:cNvSpPr/>
          <p:nvPr/>
        </p:nvSpPr>
        <p:spPr>
          <a:xfrm>
            <a:off x="5322989" y="3777429"/>
            <a:ext cx="972497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学者</a:t>
            </a:r>
            <a:r>
              <a:rPr lang="zh-CN" altLang="en-US" sz="900" dirty="0">
                <a:solidFill>
                  <a:srgbClr val="FF0000"/>
                </a:solidFill>
              </a:rPr>
              <a:t>人格分析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F4FEFFC5-9208-D5F0-F6F1-B1F044A7B0D0}"/>
              </a:ext>
            </a:extLst>
          </p:cNvPr>
          <p:cNvSpPr/>
          <p:nvPr/>
        </p:nvSpPr>
        <p:spPr>
          <a:xfrm>
            <a:off x="6362815" y="3782934"/>
            <a:ext cx="1201184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学者</a:t>
            </a:r>
            <a:r>
              <a:rPr lang="en-US" altLang="zh-CN" sz="900" dirty="0">
                <a:solidFill>
                  <a:schemeClr val="tx1"/>
                </a:solidFill>
              </a:rPr>
              <a:t>/</a:t>
            </a:r>
            <a:r>
              <a:rPr lang="zh-CN" altLang="en-US" sz="900" dirty="0">
                <a:solidFill>
                  <a:schemeClr val="tx1"/>
                </a:solidFill>
              </a:rPr>
              <a:t>事件</a:t>
            </a:r>
            <a:r>
              <a:rPr lang="zh-CN" altLang="en-US" sz="900" dirty="0">
                <a:solidFill>
                  <a:srgbClr val="FF0000"/>
                </a:solidFill>
              </a:rPr>
              <a:t>社会评价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2DBAEB9E-4ABD-A679-BCEB-41DB388F994C}"/>
              </a:ext>
            </a:extLst>
          </p:cNvPr>
          <p:cNvSpPr/>
          <p:nvPr/>
        </p:nvSpPr>
        <p:spPr>
          <a:xfrm>
            <a:off x="5963296" y="2409772"/>
            <a:ext cx="1356388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作者的</a:t>
            </a:r>
            <a:r>
              <a:rPr lang="zh-CN" altLang="en-US" sz="900" dirty="0">
                <a:solidFill>
                  <a:srgbClr val="FF0000"/>
                </a:solidFill>
              </a:rPr>
              <a:t>论文引用报告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38659904-ADF6-744F-B099-E875D3129AB6}"/>
              </a:ext>
            </a:extLst>
          </p:cNvPr>
          <p:cNvSpPr/>
          <p:nvPr/>
        </p:nvSpPr>
        <p:spPr>
          <a:xfrm>
            <a:off x="4904437" y="2405571"/>
            <a:ext cx="983327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学者</a:t>
            </a:r>
            <a:r>
              <a:rPr lang="zh-CN" altLang="en-US" sz="900" dirty="0">
                <a:solidFill>
                  <a:srgbClr val="FF0000"/>
                </a:solidFill>
              </a:rPr>
              <a:t>迁徙路线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74" name="Rectangle: Rounded Corners 173">
            <a:extLst>
              <a:ext uri="{FF2B5EF4-FFF2-40B4-BE49-F238E27FC236}">
                <a16:creationId xmlns:a16="http://schemas.microsoft.com/office/drawing/2014/main" id="{F9273B8B-1598-8423-C061-D73070749E91}"/>
              </a:ext>
            </a:extLst>
          </p:cNvPr>
          <p:cNvSpPr/>
          <p:nvPr/>
        </p:nvSpPr>
        <p:spPr>
          <a:xfrm>
            <a:off x="2686592" y="3779269"/>
            <a:ext cx="817692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0000"/>
                </a:solidFill>
              </a:rPr>
              <a:t>智能推荐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ACB7B8CC-BAA1-342F-143D-045AF94FFE9D}"/>
              </a:ext>
            </a:extLst>
          </p:cNvPr>
          <p:cNvSpPr/>
          <p:nvPr/>
        </p:nvSpPr>
        <p:spPr>
          <a:xfrm>
            <a:off x="4552587" y="3438174"/>
            <a:ext cx="1290992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学者</a:t>
            </a:r>
            <a:r>
              <a:rPr lang="en-US" altLang="zh-CN" sz="900" dirty="0"/>
              <a:t>/</a:t>
            </a:r>
            <a:r>
              <a:rPr lang="zh-CN" altLang="en-US" sz="900" dirty="0"/>
              <a:t>机构</a:t>
            </a:r>
            <a:r>
              <a:rPr lang="en-US" altLang="zh-CN" sz="900" dirty="0"/>
              <a:t>/</a:t>
            </a:r>
            <a:r>
              <a:rPr lang="zh-CN" altLang="en-US" sz="900" dirty="0"/>
              <a:t>出处</a:t>
            </a:r>
            <a:r>
              <a:rPr lang="zh-CN" altLang="en-US" sz="900" dirty="0">
                <a:solidFill>
                  <a:srgbClr val="FF0000"/>
                </a:solidFill>
              </a:rPr>
              <a:t>评估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A020718F-8C38-A029-15CA-BD68259F566A}"/>
              </a:ext>
            </a:extLst>
          </p:cNvPr>
          <p:cNvSpPr/>
          <p:nvPr/>
        </p:nvSpPr>
        <p:spPr>
          <a:xfrm>
            <a:off x="2687611" y="3441803"/>
            <a:ext cx="945671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用户</a:t>
            </a:r>
            <a:r>
              <a:rPr lang="zh-CN" altLang="en-US" sz="900" dirty="0">
                <a:solidFill>
                  <a:srgbClr val="FF0000"/>
                </a:solidFill>
              </a:rPr>
              <a:t>文献管理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77" name="Rectangle: Rounded Corners 176">
            <a:extLst>
              <a:ext uri="{FF2B5EF4-FFF2-40B4-BE49-F238E27FC236}">
                <a16:creationId xmlns:a16="http://schemas.microsoft.com/office/drawing/2014/main" id="{5A621328-238B-0BDF-8AEF-B93992BE6C04}"/>
              </a:ext>
            </a:extLst>
          </p:cNvPr>
          <p:cNvSpPr/>
          <p:nvPr/>
        </p:nvSpPr>
        <p:spPr>
          <a:xfrm>
            <a:off x="3710981" y="3441747"/>
            <a:ext cx="757838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用户</a:t>
            </a:r>
            <a:r>
              <a:rPr lang="zh-CN" altLang="en-US" sz="900" dirty="0">
                <a:solidFill>
                  <a:srgbClr val="FF0000"/>
                </a:solidFill>
              </a:rPr>
              <a:t>订阅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78" name="Rectangle: Rounded Corners 177">
            <a:extLst>
              <a:ext uri="{FF2B5EF4-FFF2-40B4-BE49-F238E27FC236}">
                <a16:creationId xmlns:a16="http://schemas.microsoft.com/office/drawing/2014/main" id="{49E657FF-4360-DA0C-61E5-18C8823FD913}"/>
              </a:ext>
            </a:extLst>
          </p:cNvPr>
          <p:cNvSpPr/>
          <p:nvPr/>
        </p:nvSpPr>
        <p:spPr>
          <a:xfrm>
            <a:off x="5920599" y="3438174"/>
            <a:ext cx="1290992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领域工作</a:t>
            </a:r>
            <a:r>
              <a:rPr lang="en-US" altLang="zh-CN" sz="900" dirty="0"/>
              <a:t>/</a:t>
            </a:r>
            <a:r>
              <a:rPr lang="zh-CN" altLang="en-US" sz="900" dirty="0"/>
              <a:t>概念</a:t>
            </a:r>
            <a:r>
              <a:rPr lang="zh-CN" altLang="en-US" sz="900" dirty="0">
                <a:solidFill>
                  <a:srgbClr val="FF0000"/>
                </a:solidFill>
              </a:rPr>
              <a:t>榜单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92B1C41A-48D1-1EF3-10E0-DBD64A1C2408}"/>
              </a:ext>
            </a:extLst>
          </p:cNvPr>
          <p:cNvSpPr/>
          <p:nvPr/>
        </p:nvSpPr>
        <p:spPr>
          <a:xfrm>
            <a:off x="3556513" y="3778061"/>
            <a:ext cx="899755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知识图谱</a:t>
            </a:r>
            <a:r>
              <a:rPr lang="zh-CN" altLang="en-US" sz="900" dirty="0">
                <a:solidFill>
                  <a:srgbClr val="FF0000"/>
                </a:solidFill>
              </a:rPr>
              <a:t>问答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80" name="Rectangle: Rounded Corners 179">
            <a:extLst>
              <a:ext uri="{FF2B5EF4-FFF2-40B4-BE49-F238E27FC236}">
                <a16:creationId xmlns:a16="http://schemas.microsoft.com/office/drawing/2014/main" id="{D7B8EDD0-8EC5-1B4C-E49B-822027E1B891}"/>
              </a:ext>
            </a:extLst>
          </p:cNvPr>
          <p:cNvSpPr/>
          <p:nvPr/>
        </p:nvSpPr>
        <p:spPr>
          <a:xfrm>
            <a:off x="4511189" y="3780207"/>
            <a:ext cx="757838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视频</a:t>
            </a:r>
            <a:r>
              <a:rPr lang="zh-CN" altLang="en-US" sz="900" dirty="0">
                <a:solidFill>
                  <a:srgbClr val="FF0000"/>
                </a:solidFill>
              </a:rPr>
              <a:t>问答</a:t>
            </a:r>
            <a:endParaRPr 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501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894FE3-1689-4C0B-9DF3-A6BF4AC9B1B5}"/>
              </a:ext>
            </a:extLst>
          </p:cNvPr>
          <p:cNvSpPr txBox="1"/>
          <p:nvPr/>
        </p:nvSpPr>
        <p:spPr>
          <a:xfrm>
            <a:off x="1564790" y="13241606"/>
            <a:ext cx="799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数据</a:t>
            </a:r>
            <a:br>
              <a:rPr lang="en-US" altLang="zh-CN" sz="1600" dirty="0"/>
            </a:br>
            <a:r>
              <a:rPr lang="zh-CN" altLang="en-US" sz="1600" dirty="0"/>
              <a:t>采集层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F1C7C2-6EF7-4E05-9337-90CD7F8C6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496" y="13896294"/>
            <a:ext cx="476408" cy="4554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33E02D-0527-40F2-9F3E-31B8B9C665E7}"/>
              </a:ext>
            </a:extLst>
          </p:cNvPr>
          <p:cNvSpPr txBox="1"/>
          <p:nvPr/>
        </p:nvSpPr>
        <p:spPr>
          <a:xfrm>
            <a:off x="2651176" y="1435176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网络</a:t>
            </a:r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68DCB1-F95A-40A2-BFE9-7E65C8FD0B5E}"/>
              </a:ext>
            </a:extLst>
          </p:cNvPr>
          <p:cNvSpPr/>
          <p:nvPr/>
        </p:nvSpPr>
        <p:spPr>
          <a:xfrm>
            <a:off x="3330054" y="13686432"/>
            <a:ext cx="1914098" cy="1016273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F1A33B-C52C-40D6-B075-A0440D070186}"/>
              </a:ext>
            </a:extLst>
          </p:cNvPr>
          <p:cNvSpPr/>
          <p:nvPr/>
        </p:nvSpPr>
        <p:spPr>
          <a:xfrm>
            <a:off x="5635389" y="13686432"/>
            <a:ext cx="1914098" cy="1016273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2FB825-395B-415E-B4D9-2C373672B467}"/>
              </a:ext>
            </a:extLst>
          </p:cNvPr>
          <p:cNvSpPr txBox="1"/>
          <p:nvPr/>
        </p:nvSpPr>
        <p:spPr>
          <a:xfrm>
            <a:off x="5289729" y="14036603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7434B-B8AA-4B22-BD69-06364258C977}"/>
              </a:ext>
            </a:extLst>
          </p:cNvPr>
          <p:cNvSpPr txBox="1"/>
          <p:nvPr/>
        </p:nvSpPr>
        <p:spPr>
          <a:xfrm>
            <a:off x="3925467" y="14751339"/>
            <a:ext cx="723275" cy="2000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700" dirty="0"/>
              <a:t>学术搜索系统</a:t>
            </a:r>
            <a:endParaRPr lang="en-US" sz="7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937488-28EC-44B0-B199-E67A859D290A}"/>
              </a:ext>
            </a:extLst>
          </p:cNvPr>
          <p:cNvSpPr txBox="1"/>
          <p:nvPr/>
        </p:nvSpPr>
        <p:spPr>
          <a:xfrm>
            <a:off x="5826844" y="14751338"/>
            <a:ext cx="1531188" cy="2000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700" dirty="0"/>
              <a:t>社交媒体、新闻站点、网络论坛等</a:t>
            </a:r>
            <a:endParaRPr lang="en-US" sz="7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028FCE7-09AC-4720-94BE-2EF2C003FB9F}"/>
              </a:ext>
            </a:extLst>
          </p:cNvPr>
          <p:cNvSpPr/>
          <p:nvPr/>
        </p:nvSpPr>
        <p:spPr>
          <a:xfrm>
            <a:off x="3449471" y="13775140"/>
            <a:ext cx="675564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Google Scholar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FF356BF-490A-49A0-B43E-BA35EFDA7AF3}"/>
              </a:ext>
            </a:extLst>
          </p:cNvPr>
          <p:cNvSpPr/>
          <p:nvPr/>
        </p:nvSpPr>
        <p:spPr>
          <a:xfrm>
            <a:off x="4178490" y="13775140"/>
            <a:ext cx="369626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DBLP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DF02D21-2CF5-4E65-9F3A-812A8BEEDC66}"/>
              </a:ext>
            </a:extLst>
          </p:cNvPr>
          <p:cNvSpPr/>
          <p:nvPr/>
        </p:nvSpPr>
        <p:spPr>
          <a:xfrm>
            <a:off x="4601572" y="13775140"/>
            <a:ext cx="451514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ACM DL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8F04523-8288-49B2-BC49-F5CCD4D2388C}"/>
              </a:ext>
            </a:extLst>
          </p:cNvPr>
          <p:cNvSpPr/>
          <p:nvPr/>
        </p:nvSpPr>
        <p:spPr>
          <a:xfrm>
            <a:off x="3449471" y="14007913"/>
            <a:ext cx="500332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CiteSeerX</a:t>
            </a:r>
            <a:endParaRPr lang="en-US" sz="6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2FC42E9-76F8-40C5-BC8B-8BC7747F3E3E}"/>
              </a:ext>
            </a:extLst>
          </p:cNvPr>
          <p:cNvSpPr/>
          <p:nvPr/>
        </p:nvSpPr>
        <p:spPr>
          <a:xfrm>
            <a:off x="3995382" y="14007913"/>
            <a:ext cx="433319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/>
              <a:t>AMiner</a:t>
            </a:r>
            <a:endParaRPr lang="en-US" sz="6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07DDEFA-A2FC-4F89-922E-4D851DA8AF00}"/>
              </a:ext>
            </a:extLst>
          </p:cNvPr>
          <p:cNvSpPr/>
          <p:nvPr/>
        </p:nvSpPr>
        <p:spPr>
          <a:xfrm>
            <a:off x="4474278" y="14007913"/>
            <a:ext cx="698227" cy="2107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Open Academic Graph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0CF0B28-A453-4523-A5D0-49F3C1F31F63}"/>
              </a:ext>
            </a:extLst>
          </p:cNvPr>
          <p:cNvSpPr/>
          <p:nvPr/>
        </p:nvSpPr>
        <p:spPr>
          <a:xfrm>
            <a:off x="3449470" y="14238921"/>
            <a:ext cx="545910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/>
              <a:t>OpenAlex</a:t>
            </a:r>
            <a:endParaRPr lang="en-US" sz="6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0145842-7375-431A-8042-18268D3C4023}"/>
              </a:ext>
            </a:extLst>
          </p:cNvPr>
          <p:cNvSpPr/>
          <p:nvPr/>
        </p:nvSpPr>
        <p:spPr>
          <a:xfrm>
            <a:off x="4040957" y="14242852"/>
            <a:ext cx="387742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知网</a:t>
            </a:r>
            <a:endParaRPr lang="en-US" sz="6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6852A2A-C51B-498A-914B-CC9467197217}"/>
              </a:ext>
            </a:extLst>
          </p:cNvPr>
          <p:cNvSpPr/>
          <p:nvPr/>
        </p:nvSpPr>
        <p:spPr>
          <a:xfrm>
            <a:off x="4528871" y="14267327"/>
            <a:ext cx="517393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维普期刊</a:t>
            </a:r>
            <a:endParaRPr lang="en-US" sz="6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774AE03-1B37-4DF8-86D3-3C734D9321A0}"/>
              </a:ext>
            </a:extLst>
          </p:cNvPr>
          <p:cNvSpPr/>
          <p:nvPr/>
        </p:nvSpPr>
        <p:spPr>
          <a:xfrm>
            <a:off x="3446056" y="14450154"/>
            <a:ext cx="387742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万方</a:t>
            </a:r>
            <a:endParaRPr lang="en-US" sz="6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F6E3CB6-B6BA-442B-B834-57F904383BF6}"/>
              </a:ext>
            </a:extLst>
          </p:cNvPr>
          <p:cNvSpPr/>
          <p:nvPr/>
        </p:nvSpPr>
        <p:spPr>
          <a:xfrm>
            <a:off x="3882787" y="14450154"/>
            <a:ext cx="51861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超星发现</a:t>
            </a:r>
            <a:endParaRPr lang="en-US" sz="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1221A9-4C78-4CE5-8013-751361BEB414}"/>
              </a:ext>
            </a:extLst>
          </p:cNvPr>
          <p:cNvSpPr txBox="1"/>
          <p:nvPr/>
        </p:nvSpPr>
        <p:spPr>
          <a:xfrm>
            <a:off x="4639134" y="14406107"/>
            <a:ext cx="282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E09A532-1A4C-48E7-BC30-EB2D09AD3018}"/>
              </a:ext>
            </a:extLst>
          </p:cNvPr>
          <p:cNvSpPr/>
          <p:nvPr/>
        </p:nvSpPr>
        <p:spPr>
          <a:xfrm>
            <a:off x="5725796" y="13774195"/>
            <a:ext cx="49758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Facebook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A6CE638-639E-43B7-AF97-FB9D22D1D4D3}"/>
              </a:ext>
            </a:extLst>
          </p:cNvPr>
          <p:cNvSpPr/>
          <p:nvPr/>
        </p:nvSpPr>
        <p:spPr>
          <a:xfrm>
            <a:off x="6268959" y="13774195"/>
            <a:ext cx="49758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Y</a:t>
            </a:r>
            <a:r>
              <a:rPr lang="en-US" altLang="zh-CN" sz="600" dirty="0"/>
              <a:t>ouTube</a:t>
            </a:r>
            <a:endParaRPr lang="en-US" sz="6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E0615B1-3747-4EF3-B3B3-7E548A09F781}"/>
              </a:ext>
            </a:extLst>
          </p:cNvPr>
          <p:cNvSpPr/>
          <p:nvPr/>
        </p:nvSpPr>
        <p:spPr>
          <a:xfrm>
            <a:off x="6812122" y="13774195"/>
            <a:ext cx="42460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Twitter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B1D1439-A336-49C3-A60B-C3F944E0FBFB}"/>
              </a:ext>
            </a:extLst>
          </p:cNvPr>
          <p:cNvSpPr/>
          <p:nvPr/>
        </p:nvSpPr>
        <p:spPr>
          <a:xfrm>
            <a:off x="5725795" y="13990014"/>
            <a:ext cx="46346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LinkedIn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4363F30-E7A7-4A00-BE85-9997D80953F1}"/>
              </a:ext>
            </a:extLst>
          </p:cNvPr>
          <p:cNvSpPr/>
          <p:nvPr/>
        </p:nvSpPr>
        <p:spPr>
          <a:xfrm>
            <a:off x="6234840" y="13990014"/>
            <a:ext cx="49758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Google +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25A92BD-35A4-473C-8FFF-EEC8C1CFC6F6}"/>
              </a:ext>
            </a:extLst>
          </p:cNvPr>
          <p:cNvSpPr/>
          <p:nvPr/>
        </p:nvSpPr>
        <p:spPr>
          <a:xfrm>
            <a:off x="6793065" y="13990014"/>
            <a:ext cx="61084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Yahoo! News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A061FEB-BF74-48D9-9B45-D89611A05CA8}"/>
              </a:ext>
            </a:extLst>
          </p:cNvPr>
          <p:cNvSpPr/>
          <p:nvPr/>
        </p:nvSpPr>
        <p:spPr>
          <a:xfrm>
            <a:off x="5725794" y="14211442"/>
            <a:ext cx="374756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CNN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3251F38-8691-4727-94D0-B170538E9532}"/>
              </a:ext>
            </a:extLst>
          </p:cNvPr>
          <p:cNvSpPr/>
          <p:nvPr/>
        </p:nvSpPr>
        <p:spPr>
          <a:xfrm>
            <a:off x="6146128" y="14210227"/>
            <a:ext cx="698224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New York Times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58DD421-BCAB-43A8-BB74-231ACC39C00B}"/>
              </a:ext>
            </a:extLst>
          </p:cNvPr>
          <p:cNvSpPr/>
          <p:nvPr/>
        </p:nvSpPr>
        <p:spPr>
          <a:xfrm>
            <a:off x="6889931" y="14210227"/>
            <a:ext cx="513980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Fox News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E90A8C3-467F-491F-9076-1A9B81A6B71E}"/>
              </a:ext>
            </a:extLst>
          </p:cNvPr>
          <p:cNvSpPr/>
          <p:nvPr/>
        </p:nvSpPr>
        <p:spPr>
          <a:xfrm>
            <a:off x="5731098" y="14434840"/>
            <a:ext cx="57075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ACADEMIA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9D3BCAF-309D-4DD3-A503-712669E87FFA}"/>
              </a:ext>
            </a:extLst>
          </p:cNvPr>
          <p:cNvSpPr/>
          <p:nvPr/>
        </p:nvSpPr>
        <p:spPr>
          <a:xfrm>
            <a:off x="6347433" y="14430816"/>
            <a:ext cx="64363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ResearchGate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B77CCE-16AF-4400-8D9C-2B139E0AEE4A}"/>
              </a:ext>
            </a:extLst>
          </p:cNvPr>
          <p:cNvSpPr txBox="1"/>
          <p:nvPr/>
        </p:nvSpPr>
        <p:spPr>
          <a:xfrm>
            <a:off x="7072641" y="14371512"/>
            <a:ext cx="282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C7A7C75-B7FA-46FB-8384-19116EF1B631}"/>
              </a:ext>
            </a:extLst>
          </p:cNvPr>
          <p:cNvSpPr/>
          <p:nvPr/>
        </p:nvSpPr>
        <p:spPr>
          <a:xfrm>
            <a:off x="2629498" y="12268202"/>
            <a:ext cx="4919991" cy="115145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3FD278-A638-4C99-B8A7-5A3B676BB10D}"/>
              </a:ext>
            </a:extLst>
          </p:cNvPr>
          <p:cNvSpPr txBox="1"/>
          <p:nvPr/>
        </p:nvSpPr>
        <p:spPr>
          <a:xfrm>
            <a:off x="2574920" y="12645292"/>
            <a:ext cx="60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b="1" dirty="0"/>
              <a:t>多模态数据</a:t>
            </a:r>
            <a:endParaRPr lang="en-US" sz="900" b="1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5627483-4486-42A2-A869-5A613CB13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917" y="12604941"/>
            <a:ext cx="753685" cy="33984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01BDF66-7BFB-40FD-AF98-24C51C7823C7}"/>
              </a:ext>
            </a:extLst>
          </p:cNvPr>
          <p:cNvSpPr txBox="1"/>
          <p:nvPr/>
        </p:nvSpPr>
        <p:spPr>
          <a:xfrm>
            <a:off x="3307524" y="12986620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/>
              <a:t>图片</a:t>
            </a:r>
            <a:endParaRPr lang="en-US" sz="8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427DC3D-F40C-4380-9B53-C97C1E1CBB5B}"/>
              </a:ext>
            </a:extLst>
          </p:cNvPr>
          <p:cNvSpPr txBox="1"/>
          <p:nvPr/>
        </p:nvSpPr>
        <p:spPr>
          <a:xfrm>
            <a:off x="4163943" y="12992281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/>
              <a:t>视频</a:t>
            </a:r>
            <a:endParaRPr lang="en-US" sz="800" b="1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6510AA41-108C-4765-85C6-78BB6F32D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706" y="12575125"/>
            <a:ext cx="663117" cy="399468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7B34568-F999-4AA9-8863-AD2C1E7FCB97}"/>
              </a:ext>
            </a:extLst>
          </p:cNvPr>
          <p:cNvSpPr txBox="1"/>
          <p:nvPr/>
        </p:nvSpPr>
        <p:spPr>
          <a:xfrm>
            <a:off x="6257479" y="13097499"/>
            <a:ext cx="7669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/>
              <a:t>多语言文本</a:t>
            </a:r>
            <a:endParaRPr lang="en-US" sz="800" b="1" dirty="0"/>
          </a:p>
        </p:txBody>
      </p:sp>
      <p:pic>
        <p:nvPicPr>
          <p:cNvPr id="1026" name="Picture 2" descr="Building multilingual websites">
            <a:extLst>
              <a:ext uri="{FF2B5EF4-FFF2-40B4-BE49-F238E27FC236}">
                <a16:creationId xmlns:a16="http://schemas.microsoft.com/office/drawing/2014/main" id="{80BB425A-A932-4FE4-8D43-5AED984A5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798" y="12483136"/>
            <a:ext cx="1420665" cy="63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1BDED91E-2C3E-4318-AF5D-1EA8490602D7}"/>
              </a:ext>
            </a:extLst>
          </p:cNvPr>
          <p:cNvCxnSpPr>
            <a:cxnSpLocks/>
          </p:cNvCxnSpPr>
          <p:nvPr/>
        </p:nvCxnSpPr>
        <p:spPr>
          <a:xfrm rot="16200000" flipV="1">
            <a:off x="4217359" y="13434974"/>
            <a:ext cx="224644" cy="198036"/>
          </a:xfrm>
          <a:prstGeom prst="curvedConnector3">
            <a:avLst>
              <a:gd name="adj1" fmla="val 34171"/>
            </a:avLst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E491DA1A-8825-42F1-96BF-E36ED19125C8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06409" y="13434974"/>
            <a:ext cx="224644" cy="198036"/>
          </a:xfrm>
          <a:prstGeom prst="curvedConnector3">
            <a:avLst>
              <a:gd name="adj1" fmla="val 34171"/>
            </a:avLst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DB166E6C-D07E-4601-9CD3-B0CF14A84CCE}"/>
              </a:ext>
            </a:extLst>
          </p:cNvPr>
          <p:cNvSpPr/>
          <p:nvPr/>
        </p:nvSpPr>
        <p:spPr>
          <a:xfrm>
            <a:off x="2452063" y="12071244"/>
            <a:ext cx="5289859" cy="3036676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97803B-9B13-453A-978F-216CB3AB4382}"/>
              </a:ext>
            </a:extLst>
          </p:cNvPr>
          <p:cNvSpPr txBox="1"/>
          <p:nvPr/>
        </p:nvSpPr>
        <p:spPr>
          <a:xfrm>
            <a:off x="1371602" y="9636845"/>
            <a:ext cx="1080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多模态</a:t>
            </a:r>
            <a:br>
              <a:rPr lang="en-US" altLang="zh-CN" sz="1600" dirty="0"/>
            </a:br>
            <a:r>
              <a:rPr lang="zh-CN" altLang="en-US" sz="1600" dirty="0"/>
              <a:t>知识</a:t>
            </a:r>
            <a:br>
              <a:rPr lang="en-US" altLang="zh-CN" sz="1600" dirty="0"/>
            </a:br>
            <a:r>
              <a:rPr lang="zh-CN" altLang="en-US" sz="1600" dirty="0"/>
              <a:t>获取层</a:t>
            </a:r>
            <a:endParaRPr lang="en-US" sz="16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D3D8DA0-BBF9-4979-9BAE-07031C68D90F}"/>
              </a:ext>
            </a:extLst>
          </p:cNvPr>
          <p:cNvSpPr/>
          <p:nvPr/>
        </p:nvSpPr>
        <p:spPr>
          <a:xfrm>
            <a:off x="3115435" y="12428823"/>
            <a:ext cx="1750054" cy="862309"/>
          </a:xfrm>
          <a:prstGeom prst="rect">
            <a:avLst/>
          </a:prstGeom>
          <a:noFill/>
          <a:ln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F4EA0A0-EA72-4995-997E-CE2E52F5C7F9}"/>
              </a:ext>
            </a:extLst>
          </p:cNvPr>
          <p:cNvSpPr/>
          <p:nvPr/>
        </p:nvSpPr>
        <p:spPr>
          <a:xfrm>
            <a:off x="5822196" y="12380113"/>
            <a:ext cx="1604835" cy="911019"/>
          </a:xfrm>
          <a:prstGeom prst="rect">
            <a:avLst/>
          </a:prstGeom>
          <a:noFill/>
          <a:ln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2347D683-F144-485D-8C02-851995C46259}"/>
              </a:ext>
            </a:extLst>
          </p:cNvPr>
          <p:cNvCxnSpPr>
            <a:cxnSpLocks/>
          </p:cNvCxnSpPr>
          <p:nvPr/>
        </p:nvCxnSpPr>
        <p:spPr>
          <a:xfrm flipV="1">
            <a:off x="3633514" y="11753093"/>
            <a:ext cx="0" cy="68386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4EB49B9-B20F-4F1F-BC03-4E68C8B1C21B}"/>
              </a:ext>
            </a:extLst>
          </p:cNvPr>
          <p:cNvCxnSpPr>
            <a:cxnSpLocks/>
          </p:cNvCxnSpPr>
          <p:nvPr/>
        </p:nvCxnSpPr>
        <p:spPr>
          <a:xfrm flipV="1">
            <a:off x="6679517" y="11744962"/>
            <a:ext cx="0" cy="63515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F2DA36D7-8EFF-4E0A-B06F-58B78D06A1F6}"/>
              </a:ext>
            </a:extLst>
          </p:cNvPr>
          <p:cNvSpPr/>
          <p:nvPr/>
        </p:nvSpPr>
        <p:spPr>
          <a:xfrm>
            <a:off x="5905796" y="11473882"/>
            <a:ext cx="1507444" cy="2755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文本实体抽取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D3CCD47-63B6-4804-8AC1-B1508E71E36C}"/>
              </a:ext>
            </a:extLst>
          </p:cNvPr>
          <p:cNvSpPr/>
          <p:nvPr/>
        </p:nvSpPr>
        <p:spPr>
          <a:xfrm>
            <a:off x="2452063" y="8148322"/>
            <a:ext cx="5289859" cy="3808045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CB613177-F646-447D-A7F7-AACE50C142DC}"/>
              </a:ext>
            </a:extLst>
          </p:cNvPr>
          <p:cNvSpPr/>
          <p:nvPr/>
        </p:nvSpPr>
        <p:spPr>
          <a:xfrm>
            <a:off x="5905796" y="10975922"/>
            <a:ext cx="1507444" cy="2755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文本实体链接和消歧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2853033-DA6B-45FC-B475-8DB7C32237F7}"/>
              </a:ext>
            </a:extLst>
          </p:cNvPr>
          <p:cNvCxnSpPr>
            <a:cxnSpLocks/>
          </p:cNvCxnSpPr>
          <p:nvPr/>
        </p:nvCxnSpPr>
        <p:spPr>
          <a:xfrm flipV="1">
            <a:off x="6659518" y="11253560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Flowchart: Magnetic Disk 1031">
            <a:extLst>
              <a:ext uri="{FF2B5EF4-FFF2-40B4-BE49-F238E27FC236}">
                <a16:creationId xmlns:a16="http://schemas.microsoft.com/office/drawing/2014/main" id="{7C8A06A2-3EDD-4C88-97EA-F89A802EE209}"/>
              </a:ext>
            </a:extLst>
          </p:cNvPr>
          <p:cNvSpPr/>
          <p:nvPr/>
        </p:nvSpPr>
        <p:spPr>
          <a:xfrm>
            <a:off x="4543171" y="10890524"/>
            <a:ext cx="1206690" cy="446371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b="1" i="1" dirty="0"/>
              <a:t>外部知识库</a:t>
            </a:r>
            <a:br>
              <a:rPr lang="en-US" altLang="zh-CN" sz="800" b="1" i="1" dirty="0"/>
            </a:br>
            <a:r>
              <a:rPr lang="zh-CN" altLang="en-US" sz="800" b="1" i="1" dirty="0"/>
              <a:t>（</a:t>
            </a:r>
            <a:r>
              <a:rPr lang="en-US" altLang="zh-CN" sz="800" b="1" i="1" dirty="0"/>
              <a:t>WIKIPEDIA, Freebase</a:t>
            </a:r>
            <a:r>
              <a:rPr lang="zh-CN" altLang="en-US" sz="800" b="1" i="1" dirty="0"/>
              <a:t>）</a:t>
            </a:r>
            <a:endParaRPr lang="en-US" sz="800" b="1" i="1" dirty="0"/>
          </a:p>
        </p:txBody>
      </p:sp>
      <p:cxnSp>
        <p:nvCxnSpPr>
          <p:cNvPr id="1034" name="Connector: Elbow 1033">
            <a:extLst>
              <a:ext uri="{FF2B5EF4-FFF2-40B4-BE49-F238E27FC236}">
                <a16:creationId xmlns:a16="http://schemas.microsoft.com/office/drawing/2014/main" id="{F4A2A02C-82BC-4C29-B99C-74D1588CE52F}"/>
              </a:ext>
            </a:extLst>
          </p:cNvPr>
          <p:cNvCxnSpPr>
            <a:cxnSpLocks/>
            <a:stCxn id="1032" idx="4"/>
            <a:endCxn id="73" idx="1"/>
          </p:cNvCxnSpPr>
          <p:nvPr/>
        </p:nvCxnSpPr>
        <p:spPr>
          <a:xfrm>
            <a:off x="5749863" y="11113710"/>
            <a:ext cx="155935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883E245-C4B4-4EFF-9867-4BB6BDA67563}"/>
              </a:ext>
            </a:extLst>
          </p:cNvPr>
          <p:cNvCxnSpPr>
            <a:cxnSpLocks/>
          </p:cNvCxnSpPr>
          <p:nvPr/>
        </p:nvCxnSpPr>
        <p:spPr>
          <a:xfrm flipV="1">
            <a:off x="7106558" y="10755600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225DF5C-3472-47AE-ACD4-C259EB76904C}"/>
              </a:ext>
            </a:extLst>
          </p:cNvPr>
          <p:cNvCxnSpPr>
            <a:cxnSpLocks/>
          </p:cNvCxnSpPr>
          <p:nvPr/>
        </p:nvCxnSpPr>
        <p:spPr>
          <a:xfrm flipV="1">
            <a:off x="6207997" y="10755600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0A842B12-4C77-4D01-AE44-F22023600476}"/>
              </a:ext>
            </a:extLst>
          </p:cNvPr>
          <p:cNvSpPr/>
          <p:nvPr/>
        </p:nvSpPr>
        <p:spPr>
          <a:xfrm>
            <a:off x="5913628" y="9785620"/>
            <a:ext cx="595503" cy="9722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文本关系抽取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E95BF847-1CAC-4128-A0C9-CA41838EF4D2}"/>
              </a:ext>
            </a:extLst>
          </p:cNvPr>
          <p:cNvSpPr/>
          <p:nvPr/>
        </p:nvSpPr>
        <p:spPr>
          <a:xfrm>
            <a:off x="6815168" y="9785619"/>
            <a:ext cx="595503" cy="9722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文本事件抽取和消歧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3EBDB24-57F0-4E0C-B5AC-288DAB6AF057}"/>
              </a:ext>
            </a:extLst>
          </p:cNvPr>
          <p:cNvCxnSpPr>
            <a:cxnSpLocks/>
          </p:cNvCxnSpPr>
          <p:nvPr/>
        </p:nvCxnSpPr>
        <p:spPr>
          <a:xfrm flipV="1">
            <a:off x="7106558" y="9565299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53C8BAA-E0CE-4205-BD6E-939D8A6445A3}"/>
              </a:ext>
            </a:extLst>
          </p:cNvPr>
          <p:cNvCxnSpPr>
            <a:cxnSpLocks/>
          </p:cNvCxnSpPr>
          <p:nvPr/>
        </p:nvCxnSpPr>
        <p:spPr>
          <a:xfrm flipV="1">
            <a:off x="6207997" y="9565299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BCA1A15-5059-44BB-AD29-B1FC7C1FF388}"/>
              </a:ext>
            </a:extLst>
          </p:cNvPr>
          <p:cNvCxnSpPr>
            <a:cxnSpLocks/>
          </p:cNvCxnSpPr>
          <p:nvPr/>
        </p:nvCxnSpPr>
        <p:spPr>
          <a:xfrm flipV="1">
            <a:off x="6659518" y="9565301"/>
            <a:ext cx="0" cy="141062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lowchart: Magnetic Disk 91">
            <a:extLst>
              <a:ext uri="{FF2B5EF4-FFF2-40B4-BE49-F238E27FC236}">
                <a16:creationId xmlns:a16="http://schemas.microsoft.com/office/drawing/2014/main" id="{C1B6F907-3227-4A5D-8D95-F5D9BD0389E7}"/>
              </a:ext>
            </a:extLst>
          </p:cNvPr>
          <p:cNvSpPr/>
          <p:nvPr/>
        </p:nvSpPr>
        <p:spPr>
          <a:xfrm>
            <a:off x="5979306" y="9282580"/>
            <a:ext cx="1371547" cy="279930"/>
          </a:xfrm>
          <a:prstGeom prst="flowChartMagneticDisk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b="1" dirty="0"/>
              <a:t>文本知识库</a:t>
            </a:r>
            <a:endParaRPr lang="en-US" sz="800" b="1" dirty="0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65FB317E-2732-4E96-92E3-79DBDA15CE9B}"/>
              </a:ext>
            </a:extLst>
          </p:cNvPr>
          <p:cNvSpPr/>
          <p:nvPr/>
        </p:nvSpPr>
        <p:spPr>
          <a:xfrm>
            <a:off x="2879792" y="11478436"/>
            <a:ext cx="1507444" cy="2755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视觉实体抽取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40C0D8BD-ACB8-4F8D-A27F-031D5BEFEE5A}"/>
              </a:ext>
            </a:extLst>
          </p:cNvPr>
          <p:cNvSpPr/>
          <p:nvPr/>
        </p:nvSpPr>
        <p:spPr>
          <a:xfrm>
            <a:off x="2879792" y="10980476"/>
            <a:ext cx="1507444" cy="2755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视觉实体链接和消歧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1D65D6E-E635-4A80-B585-3AD230AC8682}"/>
              </a:ext>
            </a:extLst>
          </p:cNvPr>
          <p:cNvCxnSpPr>
            <a:cxnSpLocks/>
          </p:cNvCxnSpPr>
          <p:nvPr/>
        </p:nvCxnSpPr>
        <p:spPr>
          <a:xfrm flipV="1">
            <a:off x="3633514" y="11258114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9B834118-7E85-4476-8B37-05B6BE7D3636}"/>
              </a:ext>
            </a:extLst>
          </p:cNvPr>
          <p:cNvCxnSpPr>
            <a:cxnSpLocks/>
            <a:stCxn id="1032" idx="2"/>
            <a:endCxn id="94" idx="3"/>
          </p:cNvCxnSpPr>
          <p:nvPr/>
        </p:nvCxnSpPr>
        <p:spPr>
          <a:xfrm rot="10800000" flipV="1">
            <a:off x="4387239" y="11113709"/>
            <a:ext cx="155935" cy="455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347B604-FC16-4B81-8A0F-7AA6176F16E3}"/>
              </a:ext>
            </a:extLst>
          </p:cNvPr>
          <p:cNvCxnSpPr>
            <a:cxnSpLocks/>
          </p:cNvCxnSpPr>
          <p:nvPr/>
        </p:nvCxnSpPr>
        <p:spPr>
          <a:xfrm flipV="1">
            <a:off x="4080554" y="10760154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6FF8EEA-770C-4C08-BBE6-6E053C20888C}"/>
              </a:ext>
            </a:extLst>
          </p:cNvPr>
          <p:cNvCxnSpPr>
            <a:cxnSpLocks/>
          </p:cNvCxnSpPr>
          <p:nvPr/>
        </p:nvCxnSpPr>
        <p:spPr>
          <a:xfrm flipV="1">
            <a:off x="3181993" y="10760154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D318641C-C059-4E82-A533-AD7A4D10BCA3}"/>
              </a:ext>
            </a:extLst>
          </p:cNvPr>
          <p:cNvSpPr/>
          <p:nvPr/>
        </p:nvSpPr>
        <p:spPr>
          <a:xfrm>
            <a:off x="2887624" y="9790174"/>
            <a:ext cx="595503" cy="9722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视觉关系抽取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BA3046B0-0806-4DEB-A4A8-EC5380FD664D}"/>
              </a:ext>
            </a:extLst>
          </p:cNvPr>
          <p:cNvSpPr/>
          <p:nvPr/>
        </p:nvSpPr>
        <p:spPr>
          <a:xfrm>
            <a:off x="3789164" y="9790173"/>
            <a:ext cx="595503" cy="9722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视觉事件抽取和消歧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946827F-88AF-4B67-AA6C-D5FFFD5F7E1B}"/>
              </a:ext>
            </a:extLst>
          </p:cNvPr>
          <p:cNvCxnSpPr>
            <a:cxnSpLocks/>
          </p:cNvCxnSpPr>
          <p:nvPr/>
        </p:nvCxnSpPr>
        <p:spPr>
          <a:xfrm flipV="1">
            <a:off x="4080554" y="9569853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123E858-A227-418A-B855-C6136F8503B2}"/>
              </a:ext>
            </a:extLst>
          </p:cNvPr>
          <p:cNvCxnSpPr>
            <a:cxnSpLocks/>
          </p:cNvCxnSpPr>
          <p:nvPr/>
        </p:nvCxnSpPr>
        <p:spPr>
          <a:xfrm flipV="1">
            <a:off x="3181993" y="9569853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8C58C06-04A0-48E1-B0BF-075A54C48CC5}"/>
              </a:ext>
            </a:extLst>
          </p:cNvPr>
          <p:cNvCxnSpPr>
            <a:cxnSpLocks/>
          </p:cNvCxnSpPr>
          <p:nvPr/>
        </p:nvCxnSpPr>
        <p:spPr>
          <a:xfrm flipV="1">
            <a:off x="3633514" y="9569855"/>
            <a:ext cx="0" cy="141062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Flowchart: Magnetic Disk 103">
            <a:extLst>
              <a:ext uri="{FF2B5EF4-FFF2-40B4-BE49-F238E27FC236}">
                <a16:creationId xmlns:a16="http://schemas.microsoft.com/office/drawing/2014/main" id="{FD1B448E-DDC0-460C-B1CB-A73069C4698C}"/>
              </a:ext>
            </a:extLst>
          </p:cNvPr>
          <p:cNvSpPr/>
          <p:nvPr/>
        </p:nvSpPr>
        <p:spPr>
          <a:xfrm>
            <a:off x="2953302" y="9287134"/>
            <a:ext cx="1371547" cy="279930"/>
          </a:xfrm>
          <a:prstGeom prst="flowChartMagneticDisk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b="1" dirty="0"/>
              <a:t>视觉知识库</a:t>
            </a:r>
            <a:endParaRPr lang="en-US" sz="800" b="1" dirty="0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CA202649-14DA-4BA4-909E-8844853DF4E8}"/>
              </a:ext>
            </a:extLst>
          </p:cNvPr>
          <p:cNvSpPr/>
          <p:nvPr/>
        </p:nvSpPr>
        <p:spPr>
          <a:xfrm>
            <a:off x="4401402" y="8860165"/>
            <a:ext cx="1507444" cy="2755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跨模态融合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F027DAD2-9774-4D05-98A9-E5AF2F78ADEC}"/>
              </a:ext>
            </a:extLst>
          </p:cNvPr>
          <p:cNvCxnSpPr>
            <a:cxnSpLocks/>
            <a:stCxn id="104" idx="1"/>
            <a:endCxn id="109" idx="1"/>
          </p:cNvCxnSpPr>
          <p:nvPr/>
        </p:nvCxnSpPr>
        <p:spPr>
          <a:xfrm rot="5400000" flipH="1" flipV="1">
            <a:off x="3875647" y="8761379"/>
            <a:ext cx="289182" cy="762328"/>
          </a:xfrm>
          <a:prstGeom prst="bentConnector2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3EE66C56-1F6D-4DF9-BF6D-9A7C877073BC}"/>
              </a:ext>
            </a:extLst>
          </p:cNvPr>
          <p:cNvCxnSpPr>
            <a:cxnSpLocks/>
            <a:stCxn id="92" idx="1"/>
            <a:endCxn id="109" idx="3"/>
          </p:cNvCxnSpPr>
          <p:nvPr/>
        </p:nvCxnSpPr>
        <p:spPr>
          <a:xfrm rot="16200000" flipV="1">
            <a:off x="6144648" y="8762150"/>
            <a:ext cx="284628" cy="756232"/>
          </a:xfrm>
          <a:prstGeom prst="bentConnector2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0BF5BAE-75F3-4B90-A20D-0C0534E79A5E}"/>
              </a:ext>
            </a:extLst>
          </p:cNvPr>
          <p:cNvCxnSpPr>
            <a:cxnSpLocks/>
          </p:cNvCxnSpPr>
          <p:nvPr/>
        </p:nvCxnSpPr>
        <p:spPr>
          <a:xfrm flipV="1">
            <a:off x="5146516" y="8639843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Flowchart: Magnetic Disk 116">
            <a:extLst>
              <a:ext uri="{FF2B5EF4-FFF2-40B4-BE49-F238E27FC236}">
                <a16:creationId xmlns:a16="http://schemas.microsoft.com/office/drawing/2014/main" id="{51621D5E-BEAF-45BF-B2CC-ABE914E5D31B}"/>
              </a:ext>
            </a:extLst>
          </p:cNvPr>
          <p:cNvSpPr/>
          <p:nvPr/>
        </p:nvSpPr>
        <p:spPr>
          <a:xfrm>
            <a:off x="4455299" y="8314662"/>
            <a:ext cx="1371547" cy="325041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schemeClr val="tx1"/>
                </a:solidFill>
              </a:rPr>
              <a:t>多模态知识库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711252C-4E07-4018-A114-E350E734F505}"/>
              </a:ext>
            </a:extLst>
          </p:cNvPr>
          <p:cNvSpPr txBox="1"/>
          <p:nvPr/>
        </p:nvSpPr>
        <p:spPr>
          <a:xfrm>
            <a:off x="1502202" y="7098607"/>
            <a:ext cx="819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知识库</a:t>
            </a:r>
            <a:br>
              <a:rPr lang="en-US" altLang="zh-CN" sz="1600" dirty="0"/>
            </a:br>
            <a:r>
              <a:rPr lang="zh-CN" altLang="en-US" sz="1600" dirty="0"/>
              <a:t>存储层</a:t>
            </a:r>
            <a:endParaRPr lang="en-US" sz="1600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95DF8DF-8E2D-486D-A537-6333AFB4DA9A}"/>
              </a:ext>
            </a:extLst>
          </p:cNvPr>
          <p:cNvSpPr/>
          <p:nvPr/>
        </p:nvSpPr>
        <p:spPr>
          <a:xfrm>
            <a:off x="2452063" y="6756701"/>
            <a:ext cx="5274859" cy="1268589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5EC25CBE-28E9-4DAC-95D0-1E88E32EAF16}"/>
              </a:ext>
            </a:extLst>
          </p:cNvPr>
          <p:cNvSpPr/>
          <p:nvPr/>
        </p:nvSpPr>
        <p:spPr>
          <a:xfrm>
            <a:off x="6195445" y="7309692"/>
            <a:ext cx="818211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元数据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50B60890-4065-482A-A6B0-4BA900D85BEC}"/>
              </a:ext>
            </a:extLst>
          </p:cNvPr>
          <p:cNvSpPr/>
          <p:nvPr/>
        </p:nvSpPr>
        <p:spPr>
          <a:xfrm>
            <a:off x="3018797" y="7432165"/>
            <a:ext cx="819256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索引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A1E60349-D034-4A34-91DB-D4C8A507B5F0}"/>
              </a:ext>
            </a:extLst>
          </p:cNvPr>
          <p:cNvSpPr/>
          <p:nvPr/>
        </p:nvSpPr>
        <p:spPr>
          <a:xfrm>
            <a:off x="3018797" y="7102492"/>
            <a:ext cx="819256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存储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0B34EEF9-9B28-4772-BCD6-EC759F8ABE9A}"/>
              </a:ext>
            </a:extLst>
          </p:cNvPr>
          <p:cNvSpPr/>
          <p:nvPr/>
        </p:nvSpPr>
        <p:spPr>
          <a:xfrm>
            <a:off x="4554458" y="6907528"/>
            <a:ext cx="1139131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存取界面</a:t>
            </a:r>
            <a:endParaRPr lang="en-US" sz="1000" b="1" dirty="0">
              <a:solidFill>
                <a:schemeClr val="tx1"/>
              </a:solidFill>
            </a:endParaRPr>
          </a:p>
        </p:txBody>
      </p:sp>
      <p:pic>
        <p:nvPicPr>
          <p:cNvPr id="1048" name="Picture 4" descr="Neo4j – Bloor Research">
            <a:extLst>
              <a:ext uri="{FF2B5EF4-FFF2-40B4-BE49-F238E27FC236}">
                <a16:creationId xmlns:a16="http://schemas.microsoft.com/office/drawing/2014/main" id="{E603BD8F-951B-46DA-A806-4DB05759A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847" y="7297748"/>
            <a:ext cx="897682" cy="57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6" descr="What is Apache HBase? | AWS">
            <a:extLst>
              <a:ext uri="{FF2B5EF4-FFF2-40B4-BE49-F238E27FC236}">
                <a16:creationId xmlns:a16="http://schemas.microsoft.com/office/drawing/2014/main" id="{3597C59A-1565-488A-AF32-E7D4E602F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072" y="7305664"/>
            <a:ext cx="646599" cy="470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15CC647-A2E7-444B-ABD8-B40342DB01B8}"/>
              </a:ext>
            </a:extLst>
          </p:cNvPr>
          <p:cNvCxnSpPr>
            <a:cxnSpLocks/>
          </p:cNvCxnSpPr>
          <p:nvPr/>
        </p:nvCxnSpPr>
        <p:spPr>
          <a:xfrm flipH="1" flipV="1">
            <a:off x="5124022" y="7180094"/>
            <a:ext cx="110" cy="223431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5EC2353-139F-4758-89C2-3F58E02425D2}"/>
              </a:ext>
            </a:extLst>
          </p:cNvPr>
          <p:cNvCxnSpPr>
            <a:cxnSpLocks/>
          </p:cNvCxnSpPr>
          <p:nvPr/>
        </p:nvCxnSpPr>
        <p:spPr>
          <a:xfrm>
            <a:off x="4010779" y="7434003"/>
            <a:ext cx="228512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7AB1EB1-70B1-468D-B23B-078163A3FAAE}"/>
              </a:ext>
            </a:extLst>
          </p:cNvPr>
          <p:cNvCxnSpPr>
            <a:cxnSpLocks/>
          </p:cNvCxnSpPr>
          <p:nvPr/>
        </p:nvCxnSpPr>
        <p:spPr>
          <a:xfrm flipH="1">
            <a:off x="5829435" y="7432165"/>
            <a:ext cx="247443" cy="2161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3E11571-AC5B-4559-BCBA-EDBC9ED2AFAE}"/>
              </a:ext>
            </a:extLst>
          </p:cNvPr>
          <p:cNvCxnSpPr>
            <a:cxnSpLocks/>
          </p:cNvCxnSpPr>
          <p:nvPr/>
        </p:nvCxnSpPr>
        <p:spPr>
          <a:xfrm flipV="1">
            <a:off x="5121653" y="6603689"/>
            <a:ext cx="0" cy="303839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F022829-484F-44FD-BFD0-1B92DCCA5A6F}"/>
              </a:ext>
            </a:extLst>
          </p:cNvPr>
          <p:cNvCxnSpPr>
            <a:cxnSpLocks/>
          </p:cNvCxnSpPr>
          <p:nvPr/>
        </p:nvCxnSpPr>
        <p:spPr>
          <a:xfrm flipV="1">
            <a:off x="5124022" y="7726680"/>
            <a:ext cx="0" cy="58798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E5FB8DA4-4EAC-4857-A56D-2DA3267DCD73}"/>
              </a:ext>
            </a:extLst>
          </p:cNvPr>
          <p:cNvSpPr txBox="1"/>
          <p:nvPr/>
        </p:nvSpPr>
        <p:spPr>
          <a:xfrm>
            <a:off x="1502202" y="5619408"/>
            <a:ext cx="819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应用</a:t>
            </a:r>
            <a:br>
              <a:rPr lang="en-US" altLang="zh-CN" sz="1600" dirty="0"/>
            </a:br>
            <a:r>
              <a:rPr lang="zh-CN" altLang="en-US" sz="1600" dirty="0"/>
              <a:t>服务层</a:t>
            </a:r>
            <a:endParaRPr lang="en-US" sz="1600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955BB6D-CBC3-4A2E-8EE7-C948DB0E0F4F}"/>
              </a:ext>
            </a:extLst>
          </p:cNvPr>
          <p:cNvSpPr/>
          <p:nvPr/>
        </p:nvSpPr>
        <p:spPr>
          <a:xfrm>
            <a:off x="2452062" y="5294410"/>
            <a:ext cx="5274859" cy="1268589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2B2BE27-67EC-4532-B048-91DBB50D0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007" y="12589065"/>
            <a:ext cx="633592" cy="355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D516CDDB-A4BE-413C-8E8B-F6646E5D6B58}"/>
              </a:ext>
            </a:extLst>
          </p:cNvPr>
          <p:cNvSpPr txBox="1"/>
          <p:nvPr/>
        </p:nvSpPr>
        <p:spPr>
          <a:xfrm>
            <a:off x="5053088" y="12980820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/>
              <a:t>音频</a:t>
            </a:r>
            <a:endParaRPr lang="en-US" sz="800" b="1" dirty="0"/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98D84B66-0EAD-4DD5-9776-12B4EB780BC0}"/>
              </a:ext>
            </a:extLst>
          </p:cNvPr>
          <p:cNvCxnSpPr>
            <a:cxnSpLocks/>
            <a:stCxn id="108" idx="0"/>
            <a:endCxn id="71" idx="1"/>
          </p:cNvCxnSpPr>
          <p:nvPr/>
        </p:nvCxnSpPr>
        <p:spPr>
          <a:xfrm rot="5400000" flipH="1" flipV="1">
            <a:off x="5210985" y="11734010"/>
            <a:ext cx="817152" cy="572470"/>
          </a:xfrm>
          <a:prstGeom prst="bentConnector2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6E36A590-269D-4DF4-BCCB-480E784FC4A7}"/>
              </a:ext>
            </a:extLst>
          </p:cNvPr>
          <p:cNvSpPr/>
          <p:nvPr/>
        </p:nvSpPr>
        <p:spPr>
          <a:xfrm>
            <a:off x="4773688" y="11491348"/>
            <a:ext cx="917610" cy="24238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chemeClr val="tx1"/>
                </a:solidFill>
              </a:rPr>
              <a:t>声音</a:t>
            </a:r>
            <a:r>
              <a:rPr lang="en-US" altLang="zh-CN" sz="800" b="1" dirty="0">
                <a:solidFill>
                  <a:schemeClr val="tx1"/>
                </a:solidFill>
              </a:rPr>
              <a:t>-</a:t>
            </a:r>
            <a:r>
              <a:rPr lang="zh-CN" altLang="en-US" sz="800" b="1" dirty="0">
                <a:solidFill>
                  <a:schemeClr val="tx1"/>
                </a:solidFill>
              </a:rPr>
              <a:t>文本转换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FD3C0D5-2736-4621-9327-1C73DF30F2F4}"/>
              </a:ext>
            </a:extLst>
          </p:cNvPr>
          <p:cNvSpPr/>
          <p:nvPr/>
        </p:nvSpPr>
        <p:spPr>
          <a:xfrm>
            <a:off x="4941283" y="12428823"/>
            <a:ext cx="784086" cy="862309"/>
          </a:xfrm>
          <a:prstGeom prst="rect">
            <a:avLst/>
          </a:prstGeom>
          <a:noFill/>
          <a:ln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DF51F88-9A6E-476E-BDE7-957B038571FE}"/>
              </a:ext>
            </a:extLst>
          </p:cNvPr>
          <p:cNvSpPr txBox="1"/>
          <p:nvPr/>
        </p:nvSpPr>
        <p:spPr>
          <a:xfrm>
            <a:off x="1729581" y="3526465"/>
            <a:ext cx="2712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 version - 20220429</a:t>
            </a:r>
          </a:p>
        </p:txBody>
      </p:sp>
    </p:spTree>
    <p:extLst>
      <p:ext uri="{BB962C8B-B14F-4D97-AF65-F5344CB8AC3E}">
        <p14:creationId xmlns:p14="http://schemas.microsoft.com/office/powerpoint/2010/main" val="602569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7DB09C-6493-4103-86B2-3E1AAEBCE6CC}"/>
              </a:ext>
            </a:extLst>
          </p:cNvPr>
          <p:cNvSpPr txBox="1"/>
          <p:nvPr/>
        </p:nvSpPr>
        <p:spPr>
          <a:xfrm>
            <a:off x="1729580" y="13882714"/>
            <a:ext cx="781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数据获取</a:t>
            </a: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C34BF5-C90D-400C-8CAF-C9AC89309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496" y="13896294"/>
            <a:ext cx="476408" cy="4554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C96842-6F0A-4FF2-9781-F42F248C2E79}"/>
              </a:ext>
            </a:extLst>
          </p:cNvPr>
          <p:cNvSpPr txBox="1"/>
          <p:nvPr/>
        </p:nvSpPr>
        <p:spPr>
          <a:xfrm>
            <a:off x="2651176" y="1435176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网络</a:t>
            </a:r>
            <a:endParaRPr lang="en-US" sz="1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1A6ABE-9E14-41AB-BC25-3844BAF55A24}"/>
              </a:ext>
            </a:extLst>
          </p:cNvPr>
          <p:cNvSpPr/>
          <p:nvPr/>
        </p:nvSpPr>
        <p:spPr>
          <a:xfrm>
            <a:off x="3330054" y="13686432"/>
            <a:ext cx="1914098" cy="1016273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D93318-0F48-45AB-8FAE-E5ADBE80E6DE}"/>
              </a:ext>
            </a:extLst>
          </p:cNvPr>
          <p:cNvSpPr/>
          <p:nvPr/>
        </p:nvSpPr>
        <p:spPr>
          <a:xfrm>
            <a:off x="5635389" y="13686432"/>
            <a:ext cx="1914098" cy="1016273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6270B-0C1D-4C89-AB37-3A47910C1153}"/>
              </a:ext>
            </a:extLst>
          </p:cNvPr>
          <p:cNvSpPr txBox="1"/>
          <p:nvPr/>
        </p:nvSpPr>
        <p:spPr>
          <a:xfrm>
            <a:off x="5289729" y="14036603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9979CF-FEA0-4165-A5CE-B37AE19A9ED0}"/>
              </a:ext>
            </a:extLst>
          </p:cNvPr>
          <p:cNvSpPr txBox="1"/>
          <p:nvPr/>
        </p:nvSpPr>
        <p:spPr>
          <a:xfrm>
            <a:off x="3925467" y="14751339"/>
            <a:ext cx="723275" cy="2000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700" dirty="0"/>
              <a:t>学术搜索系统</a:t>
            </a:r>
            <a:endParaRPr 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34966D-B54A-4DA4-B30D-8B6444CFF261}"/>
              </a:ext>
            </a:extLst>
          </p:cNvPr>
          <p:cNvSpPr txBox="1"/>
          <p:nvPr/>
        </p:nvSpPr>
        <p:spPr>
          <a:xfrm>
            <a:off x="5826844" y="14751338"/>
            <a:ext cx="1531188" cy="2000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700" dirty="0"/>
              <a:t>社交媒体、新闻站点、网络论坛等</a:t>
            </a:r>
            <a:endParaRPr lang="en-US" sz="7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4539F97-7CA8-4126-A895-1A4E5AF3A43A}"/>
              </a:ext>
            </a:extLst>
          </p:cNvPr>
          <p:cNvSpPr/>
          <p:nvPr/>
        </p:nvSpPr>
        <p:spPr>
          <a:xfrm>
            <a:off x="3449471" y="13775140"/>
            <a:ext cx="675564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Google Scholar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B03CCD1-9BE1-4683-81DC-7AF8635AD899}"/>
              </a:ext>
            </a:extLst>
          </p:cNvPr>
          <p:cNvSpPr/>
          <p:nvPr/>
        </p:nvSpPr>
        <p:spPr>
          <a:xfrm>
            <a:off x="4178490" y="13775140"/>
            <a:ext cx="369626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DBLP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6389C23-654C-4414-8E6E-62B99622AB92}"/>
              </a:ext>
            </a:extLst>
          </p:cNvPr>
          <p:cNvSpPr/>
          <p:nvPr/>
        </p:nvSpPr>
        <p:spPr>
          <a:xfrm>
            <a:off x="4601572" y="13775140"/>
            <a:ext cx="451514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ACM DL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12A7A4A-D939-4076-8A24-77E650F11139}"/>
              </a:ext>
            </a:extLst>
          </p:cNvPr>
          <p:cNvSpPr/>
          <p:nvPr/>
        </p:nvSpPr>
        <p:spPr>
          <a:xfrm>
            <a:off x="3449471" y="14007913"/>
            <a:ext cx="500332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CiteSeerX</a:t>
            </a:r>
            <a:endParaRPr lang="en-US" sz="6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C8CB58F-3F18-4357-AB39-CDBD1D242CFA}"/>
              </a:ext>
            </a:extLst>
          </p:cNvPr>
          <p:cNvSpPr/>
          <p:nvPr/>
        </p:nvSpPr>
        <p:spPr>
          <a:xfrm>
            <a:off x="3995382" y="14007913"/>
            <a:ext cx="433319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/>
              <a:t>AMiner</a:t>
            </a:r>
            <a:endParaRPr lang="en-US" sz="6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6B53AF1-99E1-440A-B83F-019E8443A3F3}"/>
              </a:ext>
            </a:extLst>
          </p:cNvPr>
          <p:cNvSpPr/>
          <p:nvPr/>
        </p:nvSpPr>
        <p:spPr>
          <a:xfrm>
            <a:off x="4474278" y="14007913"/>
            <a:ext cx="698227" cy="2107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Open Academic Graph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2FEC920-4687-4AB3-87BA-98B79A04890A}"/>
              </a:ext>
            </a:extLst>
          </p:cNvPr>
          <p:cNvSpPr/>
          <p:nvPr/>
        </p:nvSpPr>
        <p:spPr>
          <a:xfrm>
            <a:off x="3449470" y="14238921"/>
            <a:ext cx="545910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/>
              <a:t>OpenAlex</a:t>
            </a:r>
            <a:endParaRPr lang="en-US" sz="6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E13689A-D12D-4990-821E-C20F9146E1D7}"/>
              </a:ext>
            </a:extLst>
          </p:cNvPr>
          <p:cNvSpPr/>
          <p:nvPr/>
        </p:nvSpPr>
        <p:spPr>
          <a:xfrm>
            <a:off x="4040957" y="14242852"/>
            <a:ext cx="387742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知网</a:t>
            </a:r>
            <a:endParaRPr lang="en-US" sz="6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38D77FF-5230-45A0-AE20-9D56222B01C1}"/>
              </a:ext>
            </a:extLst>
          </p:cNvPr>
          <p:cNvSpPr/>
          <p:nvPr/>
        </p:nvSpPr>
        <p:spPr>
          <a:xfrm>
            <a:off x="4528871" y="14267327"/>
            <a:ext cx="517393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维普期刊</a:t>
            </a:r>
            <a:endParaRPr lang="en-US" sz="60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9F7A03E-DCBA-4E94-BA89-DEF88DE3C044}"/>
              </a:ext>
            </a:extLst>
          </p:cNvPr>
          <p:cNvSpPr/>
          <p:nvPr/>
        </p:nvSpPr>
        <p:spPr>
          <a:xfrm>
            <a:off x="3446056" y="14450154"/>
            <a:ext cx="387742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万方</a:t>
            </a:r>
            <a:endParaRPr lang="en-US" sz="6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49404EE-8CF0-4EEA-9194-25D8640CC0CA}"/>
              </a:ext>
            </a:extLst>
          </p:cNvPr>
          <p:cNvSpPr/>
          <p:nvPr/>
        </p:nvSpPr>
        <p:spPr>
          <a:xfrm>
            <a:off x="3882787" y="14450154"/>
            <a:ext cx="51861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超星发现</a:t>
            </a:r>
            <a:endParaRPr lang="en-US" sz="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6A5438-DE8E-46F9-83C8-7F07FFACE48A}"/>
              </a:ext>
            </a:extLst>
          </p:cNvPr>
          <p:cNvSpPr txBox="1"/>
          <p:nvPr/>
        </p:nvSpPr>
        <p:spPr>
          <a:xfrm>
            <a:off x="4639134" y="14406107"/>
            <a:ext cx="282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92F0D97-0385-448F-A45A-24BFAF86D4A4}"/>
              </a:ext>
            </a:extLst>
          </p:cNvPr>
          <p:cNvSpPr/>
          <p:nvPr/>
        </p:nvSpPr>
        <p:spPr>
          <a:xfrm>
            <a:off x="5725796" y="13774195"/>
            <a:ext cx="49758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Facebook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B3AC4BE-7E2D-4D0D-B601-7403180DD74D}"/>
              </a:ext>
            </a:extLst>
          </p:cNvPr>
          <p:cNvSpPr/>
          <p:nvPr/>
        </p:nvSpPr>
        <p:spPr>
          <a:xfrm>
            <a:off x="6268959" y="13774195"/>
            <a:ext cx="49758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Y</a:t>
            </a:r>
            <a:r>
              <a:rPr lang="en-US" altLang="zh-CN" sz="600" dirty="0"/>
              <a:t>ouTube</a:t>
            </a:r>
            <a:endParaRPr lang="en-US" sz="6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016D8D6-AFBF-4177-96CF-45D08F9275CF}"/>
              </a:ext>
            </a:extLst>
          </p:cNvPr>
          <p:cNvSpPr/>
          <p:nvPr/>
        </p:nvSpPr>
        <p:spPr>
          <a:xfrm>
            <a:off x="6812122" y="13774195"/>
            <a:ext cx="42460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Twitter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2EC28B2-03D9-45A1-8EE3-3E4805E717D2}"/>
              </a:ext>
            </a:extLst>
          </p:cNvPr>
          <p:cNvSpPr/>
          <p:nvPr/>
        </p:nvSpPr>
        <p:spPr>
          <a:xfrm>
            <a:off x="5725795" y="13990014"/>
            <a:ext cx="46346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LinkedIn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445E368-B61C-4C93-BA0F-9A299B640180}"/>
              </a:ext>
            </a:extLst>
          </p:cNvPr>
          <p:cNvSpPr/>
          <p:nvPr/>
        </p:nvSpPr>
        <p:spPr>
          <a:xfrm>
            <a:off x="6234840" y="13990014"/>
            <a:ext cx="49758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Google +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A57C2F9-BA4E-43B9-B862-527213A13DF8}"/>
              </a:ext>
            </a:extLst>
          </p:cNvPr>
          <p:cNvSpPr/>
          <p:nvPr/>
        </p:nvSpPr>
        <p:spPr>
          <a:xfrm>
            <a:off x="6793065" y="13990014"/>
            <a:ext cx="61084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Yahoo! News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8760EDE-089C-4404-9435-95A3227D3F14}"/>
              </a:ext>
            </a:extLst>
          </p:cNvPr>
          <p:cNvSpPr/>
          <p:nvPr/>
        </p:nvSpPr>
        <p:spPr>
          <a:xfrm>
            <a:off x="5725794" y="14211442"/>
            <a:ext cx="374756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CNN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E25C170-7BAD-4520-B8AA-7AEA9454CE35}"/>
              </a:ext>
            </a:extLst>
          </p:cNvPr>
          <p:cNvSpPr/>
          <p:nvPr/>
        </p:nvSpPr>
        <p:spPr>
          <a:xfrm>
            <a:off x="6146128" y="14210227"/>
            <a:ext cx="698224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New York Times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64CB72B-5036-4D42-BF92-C163FA1E994B}"/>
              </a:ext>
            </a:extLst>
          </p:cNvPr>
          <p:cNvSpPr/>
          <p:nvPr/>
        </p:nvSpPr>
        <p:spPr>
          <a:xfrm>
            <a:off x="6889931" y="14210227"/>
            <a:ext cx="513980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Fox News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FA225B0-4EF2-4C9B-973B-C2CD58E4D171}"/>
              </a:ext>
            </a:extLst>
          </p:cNvPr>
          <p:cNvSpPr/>
          <p:nvPr/>
        </p:nvSpPr>
        <p:spPr>
          <a:xfrm>
            <a:off x="5731098" y="14434840"/>
            <a:ext cx="57075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ACADEMIA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84EB3A2-40AF-4F3B-8715-0F178D7EC8C2}"/>
              </a:ext>
            </a:extLst>
          </p:cNvPr>
          <p:cNvSpPr/>
          <p:nvPr/>
        </p:nvSpPr>
        <p:spPr>
          <a:xfrm>
            <a:off x="6347433" y="14430816"/>
            <a:ext cx="64363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ResearchGate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1B1F152-DA97-43CE-BFDB-629949855CEB}"/>
              </a:ext>
            </a:extLst>
          </p:cNvPr>
          <p:cNvSpPr txBox="1"/>
          <p:nvPr/>
        </p:nvSpPr>
        <p:spPr>
          <a:xfrm>
            <a:off x="7072641" y="14371512"/>
            <a:ext cx="282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494A47-F529-44EE-99BC-FEA13D2070E7}"/>
              </a:ext>
            </a:extLst>
          </p:cNvPr>
          <p:cNvSpPr txBox="1"/>
          <p:nvPr/>
        </p:nvSpPr>
        <p:spPr>
          <a:xfrm>
            <a:off x="1729580" y="12339379"/>
            <a:ext cx="7810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信息抽取</a:t>
            </a:r>
            <a:endParaRPr lang="en-US" altLang="zh-CN" sz="1600" dirty="0"/>
          </a:p>
          <a:p>
            <a:r>
              <a:rPr lang="zh-CN" altLang="en-US" sz="1600" dirty="0">
                <a:solidFill>
                  <a:srgbClr val="FF0000"/>
                </a:solidFill>
              </a:rPr>
              <a:t>（关键技术）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049936F-6E5B-4DC5-8AA5-FCB6AAF5286B}"/>
              </a:ext>
            </a:extLst>
          </p:cNvPr>
          <p:cNvSpPr/>
          <p:nvPr/>
        </p:nvSpPr>
        <p:spPr>
          <a:xfrm>
            <a:off x="2514602" y="11973638"/>
            <a:ext cx="5274859" cy="131654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BCC91C22-A085-4D18-815E-D2AF18451D87}"/>
              </a:ext>
            </a:extLst>
          </p:cNvPr>
          <p:cNvSpPr/>
          <p:nvPr/>
        </p:nvSpPr>
        <p:spPr>
          <a:xfrm rot="10800000">
            <a:off x="4178490" y="13357006"/>
            <a:ext cx="115492" cy="250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28E9F5C9-7B7D-4C28-AE69-DF45D8948800}"/>
              </a:ext>
            </a:extLst>
          </p:cNvPr>
          <p:cNvSpPr/>
          <p:nvPr/>
        </p:nvSpPr>
        <p:spPr>
          <a:xfrm rot="10800000">
            <a:off x="6487041" y="13351706"/>
            <a:ext cx="115492" cy="250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726F866-A79C-45B3-9C9F-B243FC6555E5}"/>
              </a:ext>
            </a:extLst>
          </p:cNvPr>
          <p:cNvSpPr/>
          <p:nvPr/>
        </p:nvSpPr>
        <p:spPr>
          <a:xfrm>
            <a:off x="2629495" y="12268560"/>
            <a:ext cx="936882" cy="8880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标题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作者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机构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发表时间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关键词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引用量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altLang="zh-CN" sz="600" dirty="0"/>
              <a:t>……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1897F11-F8E6-494C-AB2D-E9CB3833608A}"/>
              </a:ext>
            </a:extLst>
          </p:cNvPr>
          <p:cNvSpPr txBox="1"/>
          <p:nvPr/>
        </p:nvSpPr>
        <p:spPr>
          <a:xfrm>
            <a:off x="2695628" y="12041650"/>
            <a:ext cx="8290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工作（</a:t>
            </a:r>
            <a:r>
              <a:rPr lang="en-US" altLang="zh-CN" sz="800" b="1" dirty="0"/>
              <a:t>Work</a:t>
            </a:r>
            <a:r>
              <a:rPr lang="zh-CN" altLang="en-US" sz="800" b="1" dirty="0"/>
              <a:t>）</a:t>
            </a:r>
            <a:endParaRPr lang="en-US" sz="800" b="1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46980E9E-576A-4F2E-8591-C9C578F2755B}"/>
              </a:ext>
            </a:extLst>
          </p:cNvPr>
          <p:cNvSpPr/>
          <p:nvPr/>
        </p:nvSpPr>
        <p:spPr>
          <a:xfrm>
            <a:off x="3664690" y="12268560"/>
            <a:ext cx="936882" cy="8880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名称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照片、视频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所属机构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工作成果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研究领域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教育经历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工作经历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altLang="zh-CN" sz="600" dirty="0"/>
              <a:t>……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6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74A25CA-32D7-4B37-9349-D9E207146BC6}"/>
              </a:ext>
            </a:extLst>
          </p:cNvPr>
          <p:cNvSpPr/>
          <p:nvPr/>
        </p:nvSpPr>
        <p:spPr>
          <a:xfrm>
            <a:off x="4696317" y="12270557"/>
            <a:ext cx="936882" cy="8880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名称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出版机构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出版的工作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引用量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网络主页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600" dirty="0"/>
              <a:t>……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DEF7BE0-8586-446E-B1A6-255B7EC84C25}"/>
              </a:ext>
            </a:extLst>
          </p:cNvPr>
          <p:cNvSpPr/>
          <p:nvPr/>
        </p:nvSpPr>
        <p:spPr>
          <a:xfrm>
            <a:off x="5718400" y="12274514"/>
            <a:ext cx="936882" cy="8880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名称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所属国家或地区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照片、视频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网络主页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研究领域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工作成果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600" dirty="0"/>
              <a:t>……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65A0B1B9-0E50-47A9-8562-A5858B165F7E}"/>
              </a:ext>
            </a:extLst>
          </p:cNvPr>
          <p:cNvSpPr/>
          <p:nvPr/>
        </p:nvSpPr>
        <p:spPr>
          <a:xfrm>
            <a:off x="6732423" y="12280108"/>
            <a:ext cx="936882" cy="8880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名称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图片、视频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范围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描述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产生时间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相关工作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相关概念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600" dirty="0"/>
              <a:t>……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AEC8032-5CBB-4F65-9029-0E553475306E}"/>
              </a:ext>
            </a:extLst>
          </p:cNvPr>
          <p:cNvSpPr txBox="1"/>
          <p:nvPr/>
        </p:nvSpPr>
        <p:spPr>
          <a:xfrm>
            <a:off x="3722427" y="12041650"/>
            <a:ext cx="8931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作者（</a:t>
            </a:r>
            <a:r>
              <a:rPr lang="en-US" altLang="zh-CN" sz="800" b="1" dirty="0"/>
              <a:t>Author</a:t>
            </a:r>
            <a:r>
              <a:rPr lang="zh-CN" altLang="en-US" sz="800" b="1" dirty="0"/>
              <a:t>）</a:t>
            </a:r>
            <a:endParaRPr lang="en-US" sz="8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9880940-F38E-4750-B477-2F9B37B67FF1}"/>
              </a:ext>
            </a:extLst>
          </p:cNvPr>
          <p:cNvSpPr txBox="1"/>
          <p:nvPr/>
        </p:nvSpPr>
        <p:spPr>
          <a:xfrm>
            <a:off x="4779506" y="12041650"/>
            <a:ext cx="8675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出处（</a:t>
            </a:r>
            <a:r>
              <a:rPr lang="en-US" altLang="zh-CN" sz="800" b="1" dirty="0"/>
              <a:t>Venue</a:t>
            </a:r>
            <a:r>
              <a:rPr lang="zh-CN" altLang="en-US" sz="800" b="1" dirty="0"/>
              <a:t>）</a:t>
            </a:r>
            <a:endParaRPr lang="en-US" sz="8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1FE0B8-9068-4440-8780-A5C0CA37E64F}"/>
              </a:ext>
            </a:extLst>
          </p:cNvPr>
          <p:cNvSpPr txBox="1"/>
          <p:nvPr/>
        </p:nvSpPr>
        <p:spPr>
          <a:xfrm>
            <a:off x="5734379" y="12041650"/>
            <a:ext cx="10390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机构（</a:t>
            </a:r>
            <a:r>
              <a:rPr lang="en-US" altLang="zh-CN" sz="800" b="1" dirty="0"/>
              <a:t>Institution</a:t>
            </a:r>
            <a:r>
              <a:rPr lang="zh-CN" altLang="en-US" sz="800" b="1" dirty="0"/>
              <a:t>）</a:t>
            </a:r>
            <a:endParaRPr lang="en-US" sz="8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33920F6-48C6-47A1-A1C4-C19252E57611}"/>
              </a:ext>
            </a:extLst>
          </p:cNvPr>
          <p:cNvSpPr txBox="1"/>
          <p:nvPr/>
        </p:nvSpPr>
        <p:spPr>
          <a:xfrm>
            <a:off x="6783291" y="12034960"/>
            <a:ext cx="9428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概念（</a:t>
            </a:r>
            <a:r>
              <a:rPr lang="en-US" altLang="zh-CN" sz="800" b="1" dirty="0"/>
              <a:t>Concept</a:t>
            </a:r>
            <a:r>
              <a:rPr lang="zh-CN" altLang="en-US" sz="800" b="1" dirty="0"/>
              <a:t>）</a:t>
            </a:r>
            <a:endParaRPr lang="en-US" sz="8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4753E7D-E26B-455C-A2FF-1A2F29B23224}"/>
              </a:ext>
            </a:extLst>
          </p:cNvPr>
          <p:cNvSpPr txBox="1"/>
          <p:nvPr/>
        </p:nvSpPr>
        <p:spPr>
          <a:xfrm>
            <a:off x="1702204" y="10441334"/>
            <a:ext cx="781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数据融合</a:t>
            </a:r>
            <a:endParaRPr lang="en-US" sz="1600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F47A5075-70B2-46E1-8549-6397F0006C6E}"/>
              </a:ext>
            </a:extLst>
          </p:cNvPr>
          <p:cNvSpPr/>
          <p:nvPr/>
        </p:nvSpPr>
        <p:spPr>
          <a:xfrm>
            <a:off x="2714231" y="10246732"/>
            <a:ext cx="2094400" cy="25006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050" b="1" dirty="0">
                <a:solidFill>
                  <a:schemeClr val="tx1"/>
                </a:solidFill>
              </a:rPr>
              <a:t>解决实体方面的歧义性、异构性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C6BF28EA-4A3C-43D3-BC9C-4571CD145F9A}"/>
              </a:ext>
            </a:extLst>
          </p:cNvPr>
          <p:cNvSpPr/>
          <p:nvPr/>
        </p:nvSpPr>
        <p:spPr>
          <a:xfrm rot="10800000">
            <a:off x="4995339" y="11625672"/>
            <a:ext cx="115492" cy="250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23884CF-7E7D-47A2-B45C-25D7E0034C5C}"/>
              </a:ext>
            </a:extLst>
          </p:cNvPr>
          <p:cNvSpPr txBox="1"/>
          <p:nvPr/>
        </p:nvSpPr>
        <p:spPr>
          <a:xfrm>
            <a:off x="1729580" y="8764461"/>
            <a:ext cx="781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网络存储</a:t>
            </a:r>
            <a:endParaRPr lang="en-US" sz="16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BE0B381-39AA-4AD8-8675-0E7100612074}"/>
              </a:ext>
            </a:extLst>
          </p:cNvPr>
          <p:cNvSpPr/>
          <p:nvPr/>
        </p:nvSpPr>
        <p:spPr>
          <a:xfrm>
            <a:off x="2483256" y="8444251"/>
            <a:ext cx="5274859" cy="126858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rrow: Down 63">
            <a:extLst>
              <a:ext uri="{FF2B5EF4-FFF2-40B4-BE49-F238E27FC236}">
                <a16:creationId xmlns:a16="http://schemas.microsoft.com/office/drawing/2014/main" id="{7FBDF80C-6873-4AB3-88DC-09B55E6BC8B0}"/>
              </a:ext>
            </a:extLst>
          </p:cNvPr>
          <p:cNvSpPr/>
          <p:nvPr/>
        </p:nvSpPr>
        <p:spPr>
          <a:xfrm rot="10800000">
            <a:off x="4988516" y="9793269"/>
            <a:ext cx="115492" cy="250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Magnetic Disk 64">
            <a:extLst>
              <a:ext uri="{FF2B5EF4-FFF2-40B4-BE49-F238E27FC236}">
                <a16:creationId xmlns:a16="http://schemas.microsoft.com/office/drawing/2014/main" id="{ADDC9771-C6D1-4129-A01A-0D6B30D41742}"/>
              </a:ext>
            </a:extLst>
          </p:cNvPr>
          <p:cNvSpPr/>
          <p:nvPr/>
        </p:nvSpPr>
        <p:spPr>
          <a:xfrm>
            <a:off x="4305443" y="9163239"/>
            <a:ext cx="1946030" cy="367832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科技情报知识图谱（知识库）</a:t>
            </a:r>
            <a:endParaRPr lang="en-US" sz="1000" b="1" dirty="0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C7CAC07-F3B3-481F-B7EE-53821DD9E66B}"/>
              </a:ext>
            </a:extLst>
          </p:cNvPr>
          <p:cNvSpPr/>
          <p:nvPr/>
        </p:nvSpPr>
        <p:spPr>
          <a:xfrm>
            <a:off x="6708842" y="8993763"/>
            <a:ext cx="818211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元数据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7" name="Arrow: Down 66">
            <a:extLst>
              <a:ext uri="{FF2B5EF4-FFF2-40B4-BE49-F238E27FC236}">
                <a16:creationId xmlns:a16="http://schemas.microsoft.com/office/drawing/2014/main" id="{5F155522-8D80-456B-BF8C-2A203BE1C2C5}"/>
              </a:ext>
            </a:extLst>
          </p:cNvPr>
          <p:cNvSpPr/>
          <p:nvPr/>
        </p:nvSpPr>
        <p:spPr>
          <a:xfrm rot="5400000">
            <a:off x="6409221" y="9000264"/>
            <a:ext cx="115492" cy="250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41225D4A-2E52-4507-B96E-C5CBD39B0008}"/>
              </a:ext>
            </a:extLst>
          </p:cNvPr>
          <p:cNvSpPr/>
          <p:nvPr/>
        </p:nvSpPr>
        <p:spPr>
          <a:xfrm rot="16200000">
            <a:off x="3978724" y="8997769"/>
            <a:ext cx="115492" cy="250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03B6B067-A887-414E-B3D9-39957B749A11}"/>
              </a:ext>
            </a:extLst>
          </p:cNvPr>
          <p:cNvSpPr/>
          <p:nvPr/>
        </p:nvSpPr>
        <p:spPr>
          <a:xfrm>
            <a:off x="2967997" y="9245725"/>
            <a:ext cx="819256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索引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9CCAEF4F-9226-4330-8239-4116B735AAAF}"/>
              </a:ext>
            </a:extLst>
          </p:cNvPr>
          <p:cNvSpPr/>
          <p:nvPr/>
        </p:nvSpPr>
        <p:spPr>
          <a:xfrm>
            <a:off x="2967997" y="8916052"/>
            <a:ext cx="819256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存储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1" name="Arrow: Down 70">
            <a:extLst>
              <a:ext uri="{FF2B5EF4-FFF2-40B4-BE49-F238E27FC236}">
                <a16:creationId xmlns:a16="http://schemas.microsoft.com/office/drawing/2014/main" id="{20E70AD7-6873-4685-A76C-7C7069027C87}"/>
              </a:ext>
            </a:extLst>
          </p:cNvPr>
          <p:cNvSpPr/>
          <p:nvPr/>
        </p:nvSpPr>
        <p:spPr>
          <a:xfrm rot="10800000">
            <a:off x="5231983" y="8923590"/>
            <a:ext cx="115492" cy="1793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82233E59-1580-4A16-B2E6-BA005DB04D74}"/>
              </a:ext>
            </a:extLst>
          </p:cNvPr>
          <p:cNvSpPr/>
          <p:nvPr/>
        </p:nvSpPr>
        <p:spPr>
          <a:xfrm>
            <a:off x="4708894" y="8617761"/>
            <a:ext cx="1139131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存取界面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3" name="Arrow: Down 72">
            <a:extLst>
              <a:ext uri="{FF2B5EF4-FFF2-40B4-BE49-F238E27FC236}">
                <a16:creationId xmlns:a16="http://schemas.microsoft.com/office/drawing/2014/main" id="{62CFBBBD-452F-403F-8F5A-55823DF4A2C6}"/>
              </a:ext>
            </a:extLst>
          </p:cNvPr>
          <p:cNvSpPr/>
          <p:nvPr/>
        </p:nvSpPr>
        <p:spPr>
          <a:xfrm rot="10800000">
            <a:off x="4988516" y="8091944"/>
            <a:ext cx="115492" cy="250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BB54053-E281-4E62-BA3F-CBD53242C49C}"/>
              </a:ext>
            </a:extLst>
          </p:cNvPr>
          <p:cNvSpPr txBox="1"/>
          <p:nvPr/>
        </p:nvSpPr>
        <p:spPr>
          <a:xfrm>
            <a:off x="1729580" y="6996272"/>
            <a:ext cx="7810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服务应用</a:t>
            </a:r>
            <a:endParaRPr lang="en-US" altLang="zh-CN" sz="1600" dirty="0"/>
          </a:p>
          <a:p>
            <a:r>
              <a:rPr lang="zh-CN" altLang="en-US" sz="1600" dirty="0">
                <a:solidFill>
                  <a:srgbClr val="FF0000"/>
                </a:solidFill>
              </a:rPr>
              <a:t>（关键技术）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D599E78-E2AD-4DC3-8488-269E3BC683C4}"/>
              </a:ext>
            </a:extLst>
          </p:cNvPr>
          <p:cNvSpPr/>
          <p:nvPr/>
        </p:nvSpPr>
        <p:spPr>
          <a:xfrm>
            <a:off x="2483255" y="6599986"/>
            <a:ext cx="4958188" cy="140520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ECD854B7-D7E3-4418-BCAC-FCB6A3682E7C}"/>
              </a:ext>
            </a:extLst>
          </p:cNvPr>
          <p:cNvSpPr/>
          <p:nvPr/>
        </p:nvSpPr>
        <p:spPr>
          <a:xfrm>
            <a:off x="2671173" y="6941473"/>
            <a:ext cx="1051252" cy="8880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学者描述信息抽取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学者兴趣挖掘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学者账号自动关联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机构描述信息抽取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机构研究领域挖掘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altLang="zh-CN" sz="600" dirty="0"/>
              <a:t>……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6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6DD9620-3374-45F9-AB02-5DCAA48EFD44}"/>
              </a:ext>
            </a:extLst>
          </p:cNvPr>
          <p:cNvSpPr txBox="1"/>
          <p:nvPr/>
        </p:nvSpPr>
        <p:spPr>
          <a:xfrm>
            <a:off x="2711580" y="6714563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学者、机构画像</a:t>
            </a:r>
            <a:endParaRPr lang="en-US" sz="800" b="1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3F79739-2EF1-4EBE-91C0-707975E18B68}"/>
              </a:ext>
            </a:extLst>
          </p:cNvPr>
          <p:cNvSpPr/>
          <p:nvPr/>
        </p:nvSpPr>
        <p:spPr>
          <a:xfrm>
            <a:off x="3833798" y="6939918"/>
            <a:ext cx="1051252" cy="8880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学者搜索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论文搜索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概念搜索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关联关系搜索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altLang="zh-CN" sz="600" dirty="0"/>
              <a:t>……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6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F8F0FE6-014A-41FE-9D39-B6339BA9ABDC}"/>
              </a:ext>
            </a:extLst>
          </p:cNvPr>
          <p:cNvSpPr txBox="1"/>
          <p:nvPr/>
        </p:nvSpPr>
        <p:spPr>
          <a:xfrm>
            <a:off x="4070547" y="671456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学术搜索</a:t>
            </a:r>
            <a:endParaRPr lang="en-US" sz="800" b="1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60C61B0C-A88E-4A38-87DC-DB4259A008B9}"/>
              </a:ext>
            </a:extLst>
          </p:cNvPr>
          <p:cNvSpPr/>
          <p:nvPr/>
        </p:nvSpPr>
        <p:spPr>
          <a:xfrm>
            <a:off x="5011551" y="6938720"/>
            <a:ext cx="1051252" cy="8880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领域学者推荐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权威审稿人推荐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“伯乐”推荐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相关论文推荐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优秀论文推荐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会议、期刊推荐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altLang="zh-CN" sz="600" dirty="0"/>
              <a:t>……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6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67E141C-D339-4AA9-BD2A-8E1F12D6364E}"/>
              </a:ext>
            </a:extLst>
          </p:cNvPr>
          <p:cNvSpPr txBox="1"/>
          <p:nvPr/>
        </p:nvSpPr>
        <p:spPr>
          <a:xfrm>
            <a:off x="5214502" y="671456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学术推荐</a:t>
            </a:r>
            <a:endParaRPr lang="en-US" sz="800" b="1" dirty="0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63E8905-3388-46BA-B06F-6D22BB621036}"/>
              </a:ext>
            </a:extLst>
          </p:cNvPr>
          <p:cNvSpPr/>
          <p:nvPr/>
        </p:nvSpPr>
        <p:spPr>
          <a:xfrm>
            <a:off x="6189260" y="6934314"/>
            <a:ext cx="1051252" cy="8880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领域专家发现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学者关系推理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学者发展脉络分析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热点话题发现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论文引用模式挖掘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altLang="zh-CN" sz="600" dirty="0"/>
              <a:t>……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6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C1B6294-7F09-48E0-BCA6-701F04912DC8}"/>
              </a:ext>
            </a:extLst>
          </p:cNvPr>
          <p:cNvSpPr txBox="1"/>
          <p:nvPr/>
        </p:nvSpPr>
        <p:spPr>
          <a:xfrm>
            <a:off x="6301820" y="6712371"/>
            <a:ext cx="8451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深层分析</a:t>
            </a:r>
            <a:r>
              <a:rPr lang="en-US" altLang="zh-CN" sz="800" b="1" dirty="0"/>
              <a:t>/</a:t>
            </a:r>
            <a:r>
              <a:rPr lang="zh-CN" altLang="en-US" sz="800" b="1" dirty="0"/>
              <a:t>挖掘</a:t>
            </a:r>
            <a:endParaRPr lang="en-US" sz="800" b="1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D7A1B47-0BA7-42F5-9B59-D4FEE34776E4}"/>
              </a:ext>
            </a:extLst>
          </p:cNvPr>
          <p:cNvSpPr/>
          <p:nvPr/>
        </p:nvSpPr>
        <p:spPr>
          <a:xfrm>
            <a:off x="2483256" y="10156329"/>
            <a:ext cx="5274859" cy="139085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D0D81E59-A02D-4E82-B4D6-50C1178B2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301" y="10508265"/>
            <a:ext cx="1301907" cy="96694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83BDCCAA-9144-4F80-B15B-A3D30F62DCD0}"/>
              </a:ext>
            </a:extLst>
          </p:cNvPr>
          <p:cNvSpPr/>
          <p:nvPr/>
        </p:nvSpPr>
        <p:spPr>
          <a:xfrm>
            <a:off x="5419767" y="10242969"/>
            <a:ext cx="2094400" cy="25006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050" b="1" dirty="0">
                <a:solidFill>
                  <a:schemeClr val="tx1"/>
                </a:solidFill>
              </a:rPr>
              <a:t>跨语言的知识链接</a:t>
            </a:r>
            <a:endParaRPr lang="en-US" sz="1050" b="1" dirty="0">
              <a:solidFill>
                <a:schemeClr val="tx1"/>
              </a:solidFill>
            </a:endParaRP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7F1826B6-D51F-45DB-AC70-03DEF31D4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8959" y="10496002"/>
            <a:ext cx="1767032" cy="988187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995880AD-265B-4706-95B9-C2F187DDBF80}"/>
              </a:ext>
            </a:extLst>
          </p:cNvPr>
          <p:cNvSpPr txBox="1"/>
          <p:nvPr/>
        </p:nvSpPr>
        <p:spPr>
          <a:xfrm>
            <a:off x="2775661" y="8523937"/>
            <a:ext cx="3429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Neo4j &amp; HBase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8EBD89-18E6-4D22-8762-8ADEE79D0B5D}"/>
              </a:ext>
            </a:extLst>
          </p:cNvPr>
          <p:cNvSpPr txBox="1"/>
          <p:nvPr/>
        </p:nvSpPr>
        <p:spPr>
          <a:xfrm>
            <a:off x="2864587" y="5769741"/>
            <a:ext cx="3737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A</a:t>
            </a:r>
            <a:r>
              <a:rPr lang="en-US" altLang="zh-CN" dirty="0" err="1">
                <a:solidFill>
                  <a:schemeClr val="accent1"/>
                </a:solidFill>
              </a:rPr>
              <a:t>calligence</a:t>
            </a:r>
            <a:r>
              <a:rPr lang="en-US" altLang="zh-CN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  <a:sym typeface="Wingdings" panose="05000000000000000000" pitchFamily="2" charset="2"/>
              </a:rPr>
              <a:t> Academy + Intelligence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9F50451-EFA6-4C39-8FFB-43239F4E2334}"/>
              </a:ext>
            </a:extLst>
          </p:cNvPr>
          <p:cNvSpPr txBox="1"/>
          <p:nvPr/>
        </p:nvSpPr>
        <p:spPr>
          <a:xfrm>
            <a:off x="1612358" y="4597820"/>
            <a:ext cx="633429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功能：情报</a:t>
            </a:r>
            <a:r>
              <a:rPr lang="en-US" altLang="zh-CN" sz="1100" dirty="0"/>
              <a:t>-》</a:t>
            </a:r>
            <a:r>
              <a:rPr lang="zh-CN" altLang="en-US" sz="1100" dirty="0"/>
              <a:t>技术发展趋势，新方向，学者研究领域变化趋势，主题发现；画像（学术工作</a:t>
            </a:r>
            <a:r>
              <a:rPr lang="en-US" altLang="zh-CN" sz="1100" dirty="0"/>
              <a:t>/</a:t>
            </a:r>
            <a:r>
              <a:rPr lang="zh-CN" altLang="en-US" sz="1100" dirty="0"/>
              <a:t>学者社交）。问答。人格分析，行为预测。事件因果分析。</a:t>
            </a:r>
            <a:endParaRPr lang="en-US" altLang="zh-CN" sz="1100" dirty="0"/>
          </a:p>
          <a:p>
            <a:r>
              <a:rPr lang="zh-CN" altLang="en-US" sz="1100" dirty="0"/>
              <a:t>特色：分析对标系统的不足</a:t>
            </a:r>
            <a:endParaRPr lang="en-US" altLang="zh-CN" sz="1100" dirty="0"/>
          </a:p>
          <a:p>
            <a:r>
              <a:rPr lang="zh-CN" altLang="en-US" sz="1100" dirty="0"/>
              <a:t>技术：多模态知识图谱构建，网络存储（</a:t>
            </a:r>
            <a:r>
              <a:rPr lang="en-US" altLang="zh-CN" sz="1100" dirty="0"/>
              <a:t>neo4j</a:t>
            </a:r>
            <a:r>
              <a:rPr lang="zh-CN" altLang="en-US" sz="1100" dirty="0"/>
              <a:t>），服务的核心技术</a:t>
            </a:r>
            <a:endParaRPr lang="en-US" altLang="zh-CN" sz="1100" dirty="0"/>
          </a:p>
          <a:p>
            <a:r>
              <a:rPr lang="zh-CN" altLang="en-US" sz="1100" dirty="0"/>
              <a:t>创新性：技术，功能（</a:t>
            </a:r>
            <a:r>
              <a:rPr lang="en-US" altLang="zh-CN" sz="1100" dirty="0"/>
              <a:t>3-4</a:t>
            </a:r>
            <a:r>
              <a:rPr lang="zh-CN" altLang="en-US" sz="1100" dirty="0"/>
              <a:t>个）</a:t>
            </a:r>
            <a:endParaRPr lang="en-US" altLang="zh-CN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328E7F-E43D-4D31-ACF3-1BE6C77B22CE}"/>
              </a:ext>
            </a:extLst>
          </p:cNvPr>
          <p:cNvSpPr txBox="1"/>
          <p:nvPr/>
        </p:nvSpPr>
        <p:spPr>
          <a:xfrm>
            <a:off x="1729581" y="3526465"/>
            <a:ext cx="2428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version - 20220414</a:t>
            </a:r>
          </a:p>
        </p:txBody>
      </p:sp>
    </p:spTree>
    <p:extLst>
      <p:ext uri="{BB962C8B-B14F-4D97-AF65-F5344CB8AC3E}">
        <p14:creationId xmlns:p14="http://schemas.microsoft.com/office/powerpoint/2010/main" val="1540060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23099</TotalTime>
  <Words>2201</Words>
  <Application>Microsoft Office PowerPoint</Application>
  <PresentationFormat>Custom</PresentationFormat>
  <Paragraphs>393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Huifan</dc:creator>
  <cp:lastModifiedBy>Yang Huifan</cp:lastModifiedBy>
  <cp:revision>85</cp:revision>
  <dcterms:created xsi:type="dcterms:W3CDTF">2022-04-08T09:04:02Z</dcterms:created>
  <dcterms:modified xsi:type="dcterms:W3CDTF">2022-05-20T07:04:43Z</dcterms:modified>
</cp:coreProperties>
</file>