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6760" autoAdjust="0"/>
  </p:normalViewPr>
  <p:slideViewPr>
    <p:cSldViewPr snapToGrid="0">
      <p:cViewPr>
        <p:scale>
          <a:sx n="150" d="100"/>
          <a:sy n="150" d="100"/>
        </p:scale>
        <p:origin x="2294" y="-4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7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8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7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65E9-F0BD-4CBA-8514-7C9F3F1A00B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5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DB09C-6493-4103-86B2-3E1AAEBCE6CC}"/>
              </a:ext>
            </a:extLst>
          </p:cNvPr>
          <p:cNvSpPr txBox="1"/>
          <p:nvPr/>
        </p:nvSpPr>
        <p:spPr>
          <a:xfrm>
            <a:off x="357980" y="10834712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数据获取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34BF5-C90D-400C-8CAF-C9AC8930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96" y="10848292"/>
            <a:ext cx="476408" cy="455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96842-6F0A-4FF2-9781-F42F248C2E79}"/>
              </a:ext>
            </a:extLst>
          </p:cNvPr>
          <p:cNvSpPr txBox="1"/>
          <p:nvPr/>
        </p:nvSpPr>
        <p:spPr>
          <a:xfrm>
            <a:off x="1279576" y="113037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A6ABE-9E14-41AB-BC25-3844BAF55A24}"/>
              </a:ext>
            </a:extLst>
          </p:cNvPr>
          <p:cNvSpPr/>
          <p:nvPr/>
        </p:nvSpPr>
        <p:spPr>
          <a:xfrm>
            <a:off x="1958454" y="10638430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93318-0F48-45AB-8FAE-E5ADBE80E6DE}"/>
              </a:ext>
            </a:extLst>
          </p:cNvPr>
          <p:cNvSpPr/>
          <p:nvPr/>
        </p:nvSpPr>
        <p:spPr>
          <a:xfrm>
            <a:off x="4263789" y="10638430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6270B-0C1D-4C89-AB37-3A47910C1153}"/>
              </a:ext>
            </a:extLst>
          </p:cNvPr>
          <p:cNvSpPr txBox="1"/>
          <p:nvPr/>
        </p:nvSpPr>
        <p:spPr>
          <a:xfrm>
            <a:off x="3918129" y="1098860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979CF-FEA0-4165-A5CE-B37AE19A9ED0}"/>
              </a:ext>
            </a:extLst>
          </p:cNvPr>
          <p:cNvSpPr txBox="1"/>
          <p:nvPr/>
        </p:nvSpPr>
        <p:spPr>
          <a:xfrm>
            <a:off x="2553865" y="11703337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4966D-B54A-4DA4-B30D-8B6444CFF261}"/>
              </a:ext>
            </a:extLst>
          </p:cNvPr>
          <p:cNvSpPr txBox="1"/>
          <p:nvPr/>
        </p:nvSpPr>
        <p:spPr>
          <a:xfrm>
            <a:off x="4455244" y="11703336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539F97-7CA8-4126-A895-1A4E5AF3A43A}"/>
              </a:ext>
            </a:extLst>
          </p:cNvPr>
          <p:cNvSpPr/>
          <p:nvPr/>
        </p:nvSpPr>
        <p:spPr>
          <a:xfrm>
            <a:off x="2077871" y="10727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03CCD1-9BE1-4683-81DC-7AF8635AD899}"/>
              </a:ext>
            </a:extLst>
          </p:cNvPr>
          <p:cNvSpPr/>
          <p:nvPr/>
        </p:nvSpPr>
        <p:spPr>
          <a:xfrm>
            <a:off x="2806890" y="10727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389C23-654C-4414-8E6E-62B99622AB92}"/>
              </a:ext>
            </a:extLst>
          </p:cNvPr>
          <p:cNvSpPr/>
          <p:nvPr/>
        </p:nvSpPr>
        <p:spPr>
          <a:xfrm>
            <a:off x="3229972" y="10727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2A7A4A-D939-4076-8A24-77E650F11139}"/>
              </a:ext>
            </a:extLst>
          </p:cNvPr>
          <p:cNvSpPr/>
          <p:nvPr/>
        </p:nvSpPr>
        <p:spPr>
          <a:xfrm>
            <a:off x="2077871" y="10959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8CB58F-3F18-4357-AB39-CDBD1D242CFA}"/>
              </a:ext>
            </a:extLst>
          </p:cNvPr>
          <p:cNvSpPr/>
          <p:nvPr/>
        </p:nvSpPr>
        <p:spPr>
          <a:xfrm>
            <a:off x="2623780" y="10959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B53AF1-99E1-440A-B83F-019E8443A3F3}"/>
              </a:ext>
            </a:extLst>
          </p:cNvPr>
          <p:cNvSpPr/>
          <p:nvPr/>
        </p:nvSpPr>
        <p:spPr>
          <a:xfrm>
            <a:off x="3102676" y="10959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FEC920-4687-4AB3-87BA-98B79A04890A}"/>
              </a:ext>
            </a:extLst>
          </p:cNvPr>
          <p:cNvSpPr/>
          <p:nvPr/>
        </p:nvSpPr>
        <p:spPr>
          <a:xfrm>
            <a:off x="2077870" y="11190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13689A-D12D-4990-821E-C20F9146E1D7}"/>
              </a:ext>
            </a:extLst>
          </p:cNvPr>
          <p:cNvSpPr/>
          <p:nvPr/>
        </p:nvSpPr>
        <p:spPr>
          <a:xfrm>
            <a:off x="2669357" y="11194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8D77FF-5230-45A0-AE20-9D56222B01C1}"/>
              </a:ext>
            </a:extLst>
          </p:cNvPr>
          <p:cNvSpPr/>
          <p:nvPr/>
        </p:nvSpPr>
        <p:spPr>
          <a:xfrm>
            <a:off x="3157269" y="11219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F7A03E-DCBA-4E94-BA89-DEF88DE3C044}"/>
              </a:ext>
            </a:extLst>
          </p:cNvPr>
          <p:cNvSpPr/>
          <p:nvPr/>
        </p:nvSpPr>
        <p:spPr>
          <a:xfrm>
            <a:off x="2074456" y="11402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9404EE-8CF0-4EEA-9194-25D8640CC0CA}"/>
              </a:ext>
            </a:extLst>
          </p:cNvPr>
          <p:cNvSpPr/>
          <p:nvPr/>
        </p:nvSpPr>
        <p:spPr>
          <a:xfrm>
            <a:off x="2511185" y="11402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A5438-DE8E-46F9-83C8-7F07FFACE48A}"/>
              </a:ext>
            </a:extLst>
          </p:cNvPr>
          <p:cNvSpPr txBox="1"/>
          <p:nvPr/>
        </p:nvSpPr>
        <p:spPr>
          <a:xfrm>
            <a:off x="3267534" y="11358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2F0D97-0385-448F-A45A-24BFAF86D4A4}"/>
              </a:ext>
            </a:extLst>
          </p:cNvPr>
          <p:cNvSpPr/>
          <p:nvPr/>
        </p:nvSpPr>
        <p:spPr>
          <a:xfrm>
            <a:off x="4354194" y="10726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3AC4BE-7E2D-4D0D-B601-7403180DD74D}"/>
              </a:ext>
            </a:extLst>
          </p:cNvPr>
          <p:cNvSpPr/>
          <p:nvPr/>
        </p:nvSpPr>
        <p:spPr>
          <a:xfrm>
            <a:off x="4897357" y="10726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16D8D6-AFBF-4177-96CF-45D08F9275CF}"/>
              </a:ext>
            </a:extLst>
          </p:cNvPr>
          <p:cNvSpPr/>
          <p:nvPr/>
        </p:nvSpPr>
        <p:spPr>
          <a:xfrm>
            <a:off x="5440520" y="10726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2EC28B2-03D9-45A1-8EE3-3E4805E717D2}"/>
              </a:ext>
            </a:extLst>
          </p:cNvPr>
          <p:cNvSpPr/>
          <p:nvPr/>
        </p:nvSpPr>
        <p:spPr>
          <a:xfrm>
            <a:off x="4354193" y="10942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45E368-B61C-4C93-BA0F-9A299B640180}"/>
              </a:ext>
            </a:extLst>
          </p:cNvPr>
          <p:cNvSpPr/>
          <p:nvPr/>
        </p:nvSpPr>
        <p:spPr>
          <a:xfrm>
            <a:off x="4863238" y="10942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7C2F9-BA4E-43B9-B862-527213A13DF8}"/>
              </a:ext>
            </a:extLst>
          </p:cNvPr>
          <p:cNvSpPr/>
          <p:nvPr/>
        </p:nvSpPr>
        <p:spPr>
          <a:xfrm>
            <a:off x="5421463" y="10942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8760EDE-089C-4404-9435-95A3227D3F14}"/>
              </a:ext>
            </a:extLst>
          </p:cNvPr>
          <p:cNvSpPr/>
          <p:nvPr/>
        </p:nvSpPr>
        <p:spPr>
          <a:xfrm>
            <a:off x="4354194" y="11163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25C170-7BAD-4520-B8AA-7AEA9454CE35}"/>
              </a:ext>
            </a:extLst>
          </p:cNvPr>
          <p:cNvSpPr/>
          <p:nvPr/>
        </p:nvSpPr>
        <p:spPr>
          <a:xfrm>
            <a:off x="4774528" y="11162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4CB72B-5036-4D42-BF92-C163FA1E994B}"/>
              </a:ext>
            </a:extLst>
          </p:cNvPr>
          <p:cNvSpPr/>
          <p:nvPr/>
        </p:nvSpPr>
        <p:spPr>
          <a:xfrm>
            <a:off x="5518331" y="11162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FA225B0-4EF2-4C9B-973B-C2CD58E4D171}"/>
              </a:ext>
            </a:extLst>
          </p:cNvPr>
          <p:cNvSpPr/>
          <p:nvPr/>
        </p:nvSpPr>
        <p:spPr>
          <a:xfrm>
            <a:off x="4359496" y="11386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4EB3A2-40AF-4F3B-8715-0F178D7EC8C2}"/>
              </a:ext>
            </a:extLst>
          </p:cNvPr>
          <p:cNvSpPr/>
          <p:nvPr/>
        </p:nvSpPr>
        <p:spPr>
          <a:xfrm>
            <a:off x="4975831" y="11382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1F152-DA97-43CE-BFDB-629949855CEB}"/>
              </a:ext>
            </a:extLst>
          </p:cNvPr>
          <p:cNvSpPr txBox="1"/>
          <p:nvPr/>
        </p:nvSpPr>
        <p:spPr>
          <a:xfrm>
            <a:off x="5701041" y="11323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494A47-F529-44EE-99BC-FEA13D2070E7}"/>
              </a:ext>
            </a:extLst>
          </p:cNvPr>
          <p:cNvSpPr txBox="1"/>
          <p:nvPr/>
        </p:nvSpPr>
        <p:spPr>
          <a:xfrm>
            <a:off x="357980" y="9291377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信息抽取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9936F-6E5B-4DC5-8AA5-FCB6AAF5286B}"/>
              </a:ext>
            </a:extLst>
          </p:cNvPr>
          <p:cNvSpPr/>
          <p:nvPr/>
        </p:nvSpPr>
        <p:spPr>
          <a:xfrm>
            <a:off x="1143000" y="8925636"/>
            <a:ext cx="5274859" cy="13165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BCC91C22-A085-4D18-815E-D2AF18451D87}"/>
              </a:ext>
            </a:extLst>
          </p:cNvPr>
          <p:cNvSpPr/>
          <p:nvPr/>
        </p:nvSpPr>
        <p:spPr>
          <a:xfrm rot="10800000">
            <a:off x="2806890" y="1030900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8E9F5C9-7B7D-4C28-AE69-DF45D8948800}"/>
              </a:ext>
            </a:extLst>
          </p:cNvPr>
          <p:cNvSpPr/>
          <p:nvPr/>
        </p:nvSpPr>
        <p:spPr>
          <a:xfrm rot="10800000">
            <a:off x="5115441" y="1030370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726F866-A79C-45B3-9C9F-B243FC6555E5}"/>
              </a:ext>
            </a:extLst>
          </p:cNvPr>
          <p:cNvSpPr/>
          <p:nvPr/>
        </p:nvSpPr>
        <p:spPr>
          <a:xfrm>
            <a:off x="1257895" y="9220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标题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作者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发表时间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关键词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97F11-F8E6-494C-AB2D-E9CB3833608A}"/>
              </a:ext>
            </a:extLst>
          </p:cNvPr>
          <p:cNvSpPr txBox="1"/>
          <p:nvPr/>
        </p:nvSpPr>
        <p:spPr>
          <a:xfrm>
            <a:off x="1324026" y="89936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工作（</a:t>
            </a:r>
            <a:r>
              <a:rPr lang="en-US" altLang="zh-CN" sz="800" b="1" dirty="0"/>
              <a:t>Work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6980E9E-576A-4F2E-8591-C9C578F2755B}"/>
              </a:ext>
            </a:extLst>
          </p:cNvPr>
          <p:cNvSpPr/>
          <p:nvPr/>
        </p:nvSpPr>
        <p:spPr>
          <a:xfrm>
            <a:off x="2293090" y="9220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教育经历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74A25CA-32D7-4B37-9349-D9E207146BC6}"/>
              </a:ext>
            </a:extLst>
          </p:cNvPr>
          <p:cNvSpPr/>
          <p:nvPr/>
        </p:nvSpPr>
        <p:spPr>
          <a:xfrm>
            <a:off x="3324717" y="9222557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出版的工作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DEF7BE0-8586-446E-B1A6-255B7EC84C25}"/>
              </a:ext>
            </a:extLst>
          </p:cNvPr>
          <p:cNvSpPr/>
          <p:nvPr/>
        </p:nvSpPr>
        <p:spPr>
          <a:xfrm>
            <a:off x="4346800" y="9226514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所属国家或地区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5A0B1B9-0E50-47A9-8562-A5858B165F7E}"/>
              </a:ext>
            </a:extLst>
          </p:cNvPr>
          <p:cNvSpPr/>
          <p:nvPr/>
        </p:nvSpPr>
        <p:spPr>
          <a:xfrm>
            <a:off x="5360823" y="9232108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图片、视频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范围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描述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产生时间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相关概念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EC8032-5CBB-4F65-9029-0E553475306E}"/>
              </a:ext>
            </a:extLst>
          </p:cNvPr>
          <p:cNvSpPr txBox="1"/>
          <p:nvPr/>
        </p:nvSpPr>
        <p:spPr>
          <a:xfrm>
            <a:off x="2350825" y="8993650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作者（</a:t>
            </a:r>
            <a:r>
              <a:rPr lang="en-US" altLang="zh-CN" sz="800" b="1" dirty="0"/>
              <a:t>Author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880940-F38E-4750-B477-2F9B37B67FF1}"/>
              </a:ext>
            </a:extLst>
          </p:cNvPr>
          <p:cNvSpPr txBox="1"/>
          <p:nvPr/>
        </p:nvSpPr>
        <p:spPr>
          <a:xfrm>
            <a:off x="3407904" y="8993650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出处（</a:t>
            </a:r>
            <a:r>
              <a:rPr lang="en-US" altLang="zh-CN" sz="800" b="1" dirty="0"/>
              <a:t>Venue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1FE0B8-9068-4440-8780-A5C0CA37E64F}"/>
              </a:ext>
            </a:extLst>
          </p:cNvPr>
          <p:cNvSpPr txBox="1"/>
          <p:nvPr/>
        </p:nvSpPr>
        <p:spPr>
          <a:xfrm>
            <a:off x="4362777" y="899365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机构（</a:t>
            </a:r>
            <a:r>
              <a:rPr lang="en-US" altLang="zh-CN" sz="800" b="1" dirty="0"/>
              <a:t>Institution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3920F6-48C6-47A1-A1C4-C19252E57611}"/>
              </a:ext>
            </a:extLst>
          </p:cNvPr>
          <p:cNvSpPr txBox="1"/>
          <p:nvPr/>
        </p:nvSpPr>
        <p:spPr>
          <a:xfrm>
            <a:off x="5411689" y="8986960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概念（</a:t>
            </a:r>
            <a:r>
              <a:rPr lang="en-US" altLang="zh-CN" sz="800" b="1" dirty="0"/>
              <a:t>Concept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753E7D-E26B-455C-A2FF-1A2F29B23224}"/>
              </a:ext>
            </a:extLst>
          </p:cNvPr>
          <p:cNvSpPr txBox="1"/>
          <p:nvPr/>
        </p:nvSpPr>
        <p:spPr>
          <a:xfrm>
            <a:off x="330604" y="7393332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数据融合</a:t>
            </a:r>
            <a:endParaRPr lang="en-US" sz="16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47A5075-70B2-46E1-8549-6397F0006C6E}"/>
              </a:ext>
            </a:extLst>
          </p:cNvPr>
          <p:cNvSpPr/>
          <p:nvPr/>
        </p:nvSpPr>
        <p:spPr>
          <a:xfrm>
            <a:off x="1342631" y="7198730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解决实体方面的歧义性、异构性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6BF28EA-4A3C-43D3-BC9C-4571CD145F9A}"/>
              </a:ext>
            </a:extLst>
          </p:cNvPr>
          <p:cNvSpPr/>
          <p:nvPr/>
        </p:nvSpPr>
        <p:spPr>
          <a:xfrm rot="10800000">
            <a:off x="3623739" y="8577670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884CF-7E7D-47A2-B45C-25D7E0034C5C}"/>
              </a:ext>
            </a:extLst>
          </p:cNvPr>
          <p:cNvSpPr txBox="1"/>
          <p:nvPr/>
        </p:nvSpPr>
        <p:spPr>
          <a:xfrm>
            <a:off x="357980" y="5716459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网络存储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0B381-39AA-4AD8-8675-0E7100612074}"/>
              </a:ext>
            </a:extLst>
          </p:cNvPr>
          <p:cNvSpPr/>
          <p:nvPr/>
        </p:nvSpPr>
        <p:spPr>
          <a:xfrm>
            <a:off x="1111654" y="5396249"/>
            <a:ext cx="5274859" cy="12685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7FBDF80C-6873-4AB3-88DC-09B55E6BC8B0}"/>
              </a:ext>
            </a:extLst>
          </p:cNvPr>
          <p:cNvSpPr/>
          <p:nvPr/>
        </p:nvSpPr>
        <p:spPr>
          <a:xfrm rot="10800000">
            <a:off x="3616916" y="6745267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ADDC9771-C6D1-4129-A01A-0D6B30D41742}"/>
              </a:ext>
            </a:extLst>
          </p:cNvPr>
          <p:cNvSpPr/>
          <p:nvPr/>
        </p:nvSpPr>
        <p:spPr>
          <a:xfrm>
            <a:off x="2933843" y="6115239"/>
            <a:ext cx="1946030" cy="36783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科技情报知识图谱（知识库）</a:t>
            </a:r>
            <a:endParaRPr lang="en-US" sz="1000" b="1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C7CAC07-F3B3-481F-B7EE-53821DD9E66B}"/>
              </a:ext>
            </a:extLst>
          </p:cNvPr>
          <p:cNvSpPr/>
          <p:nvPr/>
        </p:nvSpPr>
        <p:spPr>
          <a:xfrm>
            <a:off x="5337240" y="5945761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F155522-8D80-456B-BF8C-2A203BE1C2C5}"/>
              </a:ext>
            </a:extLst>
          </p:cNvPr>
          <p:cNvSpPr/>
          <p:nvPr/>
        </p:nvSpPr>
        <p:spPr>
          <a:xfrm rot="5400000">
            <a:off x="5037621" y="5952262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41225D4A-2E52-4507-B96E-C5CBD39B0008}"/>
              </a:ext>
            </a:extLst>
          </p:cNvPr>
          <p:cNvSpPr/>
          <p:nvPr/>
        </p:nvSpPr>
        <p:spPr>
          <a:xfrm rot="16200000">
            <a:off x="2607124" y="5949767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3B6B067-A887-414E-B3D9-39957B749A11}"/>
              </a:ext>
            </a:extLst>
          </p:cNvPr>
          <p:cNvSpPr/>
          <p:nvPr/>
        </p:nvSpPr>
        <p:spPr>
          <a:xfrm>
            <a:off x="1596397" y="6197723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CCAEF4F-9226-4330-8239-4116B735AAAF}"/>
              </a:ext>
            </a:extLst>
          </p:cNvPr>
          <p:cNvSpPr/>
          <p:nvPr/>
        </p:nvSpPr>
        <p:spPr>
          <a:xfrm>
            <a:off x="1596397" y="5868050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20E70AD7-6873-4685-A76C-7C7069027C87}"/>
              </a:ext>
            </a:extLst>
          </p:cNvPr>
          <p:cNvSpPr/>
          <p:nvPr/>
        </p:nvSpPr>
        <p:spPr>
          <a:xfrm rot="10800000">
            <a:off x="3860383" y="5875588"/>
            <a:ext cx="115492" cy="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233E59-1580-4A16-B2E6-BA005DB04D74}"/>
              </a:ext>
            </a:extLst>
          </p:cNvPr>
          <p:cNvSpPr/>
          <p:nvPr/>
        </p:nvSpPr>
        <p:spPr>
          <a:xfrm>
            <a:off x="3337292" y="5569759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62CFBBBD-452F-403F-8F5A-55823DF4A2C6}"/>
              </a:ext>
            </a:extLst>
          </p:cNvPr>
          <p:cNvSpPr/>
          <p:nvPr/>
        </p:nvSpPr>
        <p:spPr>
          <a:xfrm rot="10800000">
            <a:off x="3616916" y="5043942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54053-E281-4E62-BA3F-CBD53242C49C}"/>
              </a:ext>
            </a:extLst>
          </p:cNvPr>
          <p:cNvSpPr txBox="1"/>
          <p:nvPr/>
        </p:nvSpPr>
        <p:spPr>
          <a:xfrm>
            <a:off x="357980" y="3948270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服务应用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599E78-E2AD-4DC3-8488-269E3BC683C4}"/>
              </a:ext>
            </a:extLst>
          </p:cNvPr>
          <p:cNvSpPr/>
          <p:nvPr/>
        </p:nvSpPr>
        <p:spPr>
          <a:xfrm>
            <a:off x="1111655" y="3551984"/>
            <a:ext cx="4958188" cy="140520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CD854B7-D7E3-4418-BCAC-FCB6A3682E7C}"/>
              </a:ext>
            </a:extLst>
          </p:cNvPr>
          <p:cNvSpPr/>
          <p:nvPr/>
        </p:nvSpPr>
        <p:spPr>
          <a:xfrm>
            <a:off x="1299573" y="3893473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学者兴趣挖掘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学者账号自动关联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机构研究领域挖掘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DD9620-3374-45F9-AB02-5DCAA48EFD44}"/>
              </a:ext>
            </a:extLst>
          </p:cNvPr>
          <p:cNvSpPr txBox="1"/>
          <p:nvPr/>
        </p:nvSpPr>
        <p:spPr>
          <a:xfrm>
            <a:off x="1339978" y="366656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学者、机构画像</a:t>
            </a:r>
            <a:endParaRPr lang="en-US" sz="800" b="1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3F79739-2EF1-4EBE-91C0-707975E18B68}"/>
              </a:ext>
            </a:extLst>
          </p:cNvPr>
          <p:cNvSpPr/>
          <p:nvPr/>
        </p:nvSpPr>
        <p:spPr>
          <a:xfrm>
            <a:off x="2462198" y="3891918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概念搜索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关联关系搜索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8F0FE6-014A-41FE-9D39-B6339BA9ABDC}"/>
              </a:ext>
            </a:extLst>
          </p:cNvPr>
          <p:cNvSpPr txBox="1"/>
          <p:nvPr/>
        </p:nvSpPr>
        <p:spPr>
          <a:xfrm>
            <a:off x="2698945" y="3666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学术搜索</a:t>
            </a:r>
            <a:endParaRPr lang="en-US" sz="8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C61B0C-A88E-4A38-87DC-DB4259A008B9}"/>
              </a:ext>
            </a:extLst>
          </p:cNvPr>
          <p:cNvSpPr/>
          <p:nvPr/>
        </p:nvSpPr>
        <p:spPr>
          <a:xfrm>
            <a:off x="3639951" y="3890720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领域学者推荐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权威审稿人推荐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“伯乐”推荐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优秀论文推荐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会议、期刊推荐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7E141C-D339-4AA9-BD2A-8E1F12D6364E}"/>
              </a:ext>
            </a:extLst>
          </p:cNvPr>
          <p:cNvSpPr txBox="1"/>
          <p:nvPr/>
        </p:nvSpPr>
        <p:spPr>
          <a:xfrm>
            <a:off x="3842900" y="3666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学术推荐</a:t>
            </a:r>
            <a:endParaRPr lang="en-US" sz="8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3E8905-3388-46BA-B06F-6D22BB621036}"/>
              </a:ext>
            </a:extLst>
          </p:cNvPr>
          <p:cNvSpPr/>
          <p:nvPr/>
        </p:nvSpPr>
        <p:spPr>
          <a:xfrm>
            <a:off x="4817660" y="3886314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领域专家发现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学者关系推理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学者发展脉络分析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热点话题发现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论文引用模式挖掘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1B6294-7F09-48E0-BCA6-701F04912DC8}"/>
              </a:ext>
            </a:extLst>
          </p:cNvPr>
          <p:cNvSpPr txBox="1"/>
          <p:nvPr/>
        </p:nvSpPr>
        <p:spPr>
          <a:xfrm>
            <a:off x="4930218" y="3664371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深层分析</a:t>
            </a:r>
            <a:r>
              <a:rPr lang="en-US" altLang="zh-CN" sz="800" b="1" dirty="0"/>
              <a:t>/</a:t>
            </a:r>
            <a:r>
              <a:rPr lang="zh-CN" altLang="en-US" sz="800" b="1" dirty="0"/>
              <a:t>挖掘</a:t>
            </a:r>
            <a:endParaRPr lang="en-US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A1B47-0BA7-42F5-9B59-D4FEE34776E4}"/>
              </a:ext>
            </a:extLst>
          </p:cNvPr>
          <p:cNvSpPr/>
          <p:nvPr/>
        </p:nvSpPr>
        <p:spPr>
          <a:xfrm>
            <a:off x="1111654" y="7108329"/>
            <a:ext cx="5274859" cy="13908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0D81E59-A02D-4E82-B4D6-50C1178B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99" y="7460265"/>
            <a:ext cx="1301907" cy="96694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3BDCCAA-9144-4F80-B15B-A3D30F62DCD0}"/>
              </a:ext>
            </a:extLst>
          </p:cNvPr>
          <p:cNvSpPr/>
          <p:nvPr/>
        </p:nvSpPr>
        <p:spPr>
          <a:xfrm>
            <a:off x="4048167" y="7194967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跨语言的知识链接</a:t>
            </a:r>
            <a:endParaRPr lang="en-US" sz="1050" b="1" dirty="0">
              <a:solidFill>
                <a:schemeClr val="tx1"/>
              </a:solidFill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F1826B6-D51F-45DB-AC70-03DEF31D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359" y="7448000"/>
            <a:ext cx="1767032" cy="98818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95880AD-265B-4706-95B9-C2F187DDBF80}"/>
              </a:ext>
            </a:extLst>
          </p:cNvPr>
          <p:cNvSpPr txBox="1"/>
          <p:nvPr/>
        </p:nvSpPr>
        <p:spPr>
          <a:xfrm>
            <a:off x="1404061" y="5475937"/>
            <a:ext cx="3429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Neo4j &amp; HBase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EBD89-18E6-4D22-8762-8ADEE79D0B5D}"/>
              </a:ext>
            </a:extLst>
          </p:cNvPr>
          <p:cNvSpPr txBox="1"/>
          <p:nvPr/>
        </p:nvSpPr>
        <p:spPr>
          <a:xfrm>
            <a:off x="1492987" y="2721741"/>
            <a:ext cx="373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altLang="zh-CN" dirty="0" err="1">
                <a:solidFill>
                  <a:schemeClr val="accent1"/>
                </a:solidFill>
              </a:rPr>
              <a:t>calligence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  <a:sym typeface="Wingdings" panose="05000000000000000000" pitchFamily="2" charset="2"/>
              </a:rPr>
              <a:t> Academy + Intelligence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F50451-EFA6-4C39-8FFB-43239F4E2334}"/>
              </a:ext>
            </a:extLst>
          </p:cNvPr>
          <p:cNvSpPr txBox="1"/>
          <p:nvPr/>
        </p:nvSpPr>
        <p:spPr>
          <a:xfrm>
            <a:off x="240758" y="1549818"/>
            <a:ext cx="6334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功能：情报</a:t>
            </a:r>
            <a:r>
              <a:rPr lang="en-US" altLang="zh-CN" sz="1100" dirty="0"/>
              <a:t>-》</a:t>
            </a:r>
            <a:r>
              <a:rPr lang="zh-CN" altLang="en-US" sz="1100" dirty="0"/>
              <a:t>技术发展趋势，新方向，学者研究领域变化趋势，主题发现；画像（学术工作</a:t>
            </a:r>
            <a:r>
              <a:rPr lang="en-US" altLang="zh-CN" sz="1100" dirty="0"/>
              <a:t>/</a:t>
            </a:r>
            <a:r>
              <a:rPr lang="zh-CN" altLang="en-US" sz="1100" dirty="0"/>
              <a:t>学者社交）。问答。人格分析，行为预测。事件因果分析。</a:t>
            </a:r>
            <a:endParaRPr lang="en-US" altLang="zh-CN" sz="1100" dirty="0"/>
          </a:p>
          <a:p>
            <a:r>
              <a:rPr lang="zh-CN" altLang="en-US" sz="1100" dirty="0"/>
              <a:t>特色：分析对标系统的不足</a:t>
            </a:r>
            <a:endParaRPr lang="en-US" altLang="zh-CN" sz="1100" dirty="0"/>
          </a:p>
          <a:p>
            <a:r>
              <a:rPr lang="zh-CN" altLang="en-US" sz="1100" dirty="0"/>
              <a:t>技术：多模态知识图谱构建，网络存储（</a:t>
            </a:r>
            <a:r>
              <a:rPr lang="en-US" altLang="zh-CN" sz="1100" dirty="0"/>
              <a:t>neo4j</a:t>
            </a:r>
            <a:r>
              <a:rPr lang="zh-CN" altLang="en-US" sz="1100" dirty="0"/>
              <a:t>），服务的核心技术</a:t>
            </a:r>
            <a:endParaRPr lang="en-US" altLang="zh-CN" sz="1100" dirty="0"/>
          </a:p>
          <a:p>
            <a:r>
              <a:rPr lang="zh-CN" altLang="en-US" sz="1100" dirty="0"/>
              <a:t>创新性：技术，功能（</a:t>
            </a:r>
            <a:r>
              <a:rPr lang="en-US" altLang="zh-CN" sz="1100" dirty="0"/>
              <a:t>3-4</a:t>
            </a:r>
            <a:r>
              <a:rPr lang="zh-CN" altLang="en-US" sz="1100" dirty="0"/>
              <a:t>个）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54006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94FE3-1689-4C0B-9DF3-A6BF4AC9B1B5}"/>
              </a:ext>
            </a:extLst>
          </p:cNvPr>
          <p:cNvSpPr txBox="1"/>
          <p:nvPr/>
        </p:nvSpPr>
        <p:spPr>
          <a:xfrm>
            <a:off x="193188" y="10193604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1C7C2-6EF7-4E05-9337-90CD7F8C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96" y="10848292"/>
            <a:ext cx="476408" cy="455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3E02D-0527-40F2-9F3E-31B8B9C665E7}"/>
              </a:ext>
            </a:extLst>
          </p:cNvPr>
          <p:cNvSpPr txBox="1"/>
          <p:nvPr/>
        </p:nvSpPr>
        <p:spPr>
          <a:xfrm>
            <a:off x="1279576" y="113037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8DCB1-F95A-40A2-BFE9-7E65C8FD0B5E}"/>
              </a:ext>
            </a:extLst>
          </p:cNvPr>
          <p:cNvSpPr/>
          <p:nvPr/>
        </p:nvSpPr>
        <p:spPr>
          <a:xfrm>
            <a:off x="1958454" y="10638430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1A33B-C52C-40D6-B075-A0440D070186}"/>
              </a:ext>
            </a:extLst>
          </p:cNvPr>
          <p:cNvSpPr/>
          <p:nvPr/>
        </p:nvSpPr>
        <p:spPr>
          <a:xfrm>
            <a:off x="4263789" y="10638430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FB825-395B-415E-B4D9-2C373672B467}"/>
              </a:ext>
            </a:extLst>
          </p:cNvPr>
          <p:cNvSpPr txBox="1"/>
          <p:nvPr/>
        </p:nvSpPr>
        <p:spPr>
          <a:xfrm>
            <a:off x="3918129" y="1098860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7434B-B8AA-4B22-BD69-06364258C977}"/>
              </a:ext>
            </a:extLst>
          </p:cNvPr>
          <p:cNvSpPr txBox="1"/>
          <p:nvPr/>
        </p:nvSpPr>
        <p:spPr>
          <a:xfrm>
            <a:off x="2553865" y="11703337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37488-28EC-44B0-B199-E67A859D290A}"/>
              </a:ext>
            </a:extLst>
          </p:cNvPr>
          <p:cNvSpPr txBox="1"/>
          <p:nvPr/>
        </p:nvSpPr>
        <p:spPr>
          <a:xfrm>
            <a:off x="4455244" y="11703336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28FCE7-09AC-4720-94BE-2EF2C003FB9F}"/>
              </a:ext>
            </a:extLst>
          </p:cNvPr>
          <p:cNvSpPr/>
          <p:nvPr/>
        </p:nvSpPr>
        <p:spPr>
          <a:xfrm>
            <a:off x="2077871" y="10727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F356BF-490A-49A0-B43E-BA35EFDA7AF3}"/>
              </a:ext>
            </a:extLst>
          </p:cNvPr>
          <p:cNvSpPr/>
          <p:nvPr/>
        </p:nvSpPr>
        <p:spPr>
          <a:xfrm>
            <a:off x="2806890" y="10727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F02D21-2CF5-4E65-9F3A-812A8BEEDC66}"/>
              </a:ext>
            </a:extLst>
          </p:cNvPr>
          <p:cNvSpPr/>
          <p:nvPr/>
        </p:nvSpPr>
        <p:spPr>
          <a:xfrm>
            <a:off x="3229972" y="10727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F04523-8288-49B2-BC49-F5CCD4D2388C}"/>
              </a:ext>
            </a:extLst>
          </p:cNvPr>
          <p:cNvSpPr/>
          <p:nvPr/>
        </p:nvSpPr>
        <p:spPr>
          <a:xfrm>
            <a:off x="2077871" y="10959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FC42E9-76F8-40C5-BC8B-8BC7747F3E3E}"/>
              </a:ext>
            </a:extLst>
          </p:cNvPr>
          <p:cNvSpPr/>
          <p:nvPr/>
        </p:nvSpPr>
        <p:spPr>
          <a:xfrm>
            <a:off x="2623780" y="10959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7DDEFA-A2FC-4F89-922E-4D851DA8AF00}"/>
              </a:ext>
            </a:extLst>
          </p:cNvPr>
          <p:cNvSpPr/>
          <p:nvPr/>
        </p:nvSpPr>
        <p:spPr>
          <a:xfrm>
            <a:off x="3102676" y="10959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CF0B28-A453-4523-A5D0-49F3C1F31F63}"/>
              </a:ext>
            </a:extLst>
          </p:cNvPr>
          <p:cNvSpPr/>
          <p:nvPr/>
        </p:nvSpPr>
        <p:spPr>
          <a:xfrm>
            <a:off x="2077870" y="11190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145842-7375-431A-8042-18268D3C4023}"/>
              </a:ext>
            </a:extLst>
          </p:cNvPr>
          <p:cNvSpPr/>
          <p:nvPr/>
        </p:nvSpPr>
        <p:spPr>
          <a:xfrm>
            <a:off x="2669357" y="11194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852A2A-C51B-498A-914B-CC9467197217}"/>
              </a:ext>
            </a:extLst>
          </p:cNvPr>
          <p:cNvSpPr/>
          <p:nvPr/>
        </p:nvSpPr>
        <p:spPr>
          <a:xfrm>
            <a:off x="3157269" y="11219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74AE03-1B37-4DF8-86D3-3C734D9321A0}"/>
              </a:ext>
            </a:extLst>
          </p:cNvPr>
          <p:cNvSpPr/>
          <p:nvPr/>
        </p:nvSpPr>
        <p:spPr>
          <a:xfrm>
            <a:off x="2074456" y="11402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6E3CB6-B6BA-442B-B834-57F904383BF6}"/>
              </a:ext>
            </a:extLst>
          </p:cNvPr>
          <p:cNvSpPr/>
          <p:nvPr/>
        </p:nvSpPr>
        <p:spPr>
          <a:xfrm>
            <a:off x="2511185" y="11402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221A9-4C78-4CE5-8013-751361BEB414}"/>
              </a:ext>
            </a:extLst>
          </p:cNvPr>
          <p:cNvSpPr txBox="1"/>
          <p:nvPr/>
        </p:nvSpPr>
        <p:spPr>
          <a:xfrm>
            <a:off x="3267534" y="11358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E09A532-1A4C-48E7-BC30-EB2D09AD3018}"/>
              </a:ext>
            </a:extLst>
          </p:cNvPr>
          <p:cNvSpPr/>
          <p:nvPr/>
        </p:nvSpPr>
        <p:spPr>
          <a:xfrm>
            <a:off x="4354194" y="10726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6CE638-639E-43B7-AF97-FB9D22D1D4D3}"/>
              </a:ext>
            </a:extLst>
          </p:cNvPr>
          <p:cNvSpPr/>
          <p:nvPr/>
        </p:nvSpPr>
        <p:spPr>
          <a:xfrm>
            <a:off x="4897357" y="10726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0615B1-3747-4EF3-B3B3-7E548A09F781}"/>
              </a:ext>
            </a:extLst>
          </p:cNvPr>
          <p:cNvSpPr/>
          <p:nvPr/>
        </p:nvSpPr>
        <p:spPr>
          <a:xfrm>
            <a:off x="5440520" y="10726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1D1439-A336-49C3-A60B-C3F944E0FBFB}"/>
              </a:ext>
            </a:extLst>
          </p:cNvPr>
          <p:cNvSpPr/>
          <p:nvPr/>
        </p:nvSpPr>
        <p:spPr>
          <a:xfrm>
            <a:off x="4354193" y="10942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363F30-E7A7-4A00-BE85-9997D80953F1}"/>
              </a:ext>
            </a:extLst>
          </p:cNvPr>
          <p:cNvSpPr/>
          <p:nvPr/>
        </p:nvSpPr>
        <p:spPr>
          <a:xfrm>
            <a:off x="4863238" y="10942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5A92BD-35A4-473C-8FFF-EEC8C1CFC6F6}"/>
              </a:ext>
            </a:extLst>
          </p:cNvPr>
          <p:cNvSpPr/>
          <p:nvPr/>
        </p:nvSpPr>
        <p:spPr>
          <a:xfrm>
            <a:off x="5421463" y="10942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061FEB-BF74-48D9-9B45-D89611A05CA8}"/>
              </a:ext>
            </a:extLst>
          </p:cNvPr>
          <p:cNvSpPr/>
          <p:nvPr/>
        </p:nvSpPr>
        <p:spPr>
          <a:xfrm>
            <a:off x="4354194" y="11163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251F38-8691-4727-94D0-B170538E9532}"/>
              </a:ext>
            </a:extLst>
          </p:cNvPr>
          <p:cNvSpPr/>
          <p:nvPr/>
        </p:nvSpPr>
        <p:spPr>
          <a:xfrm>
            <a:off x="4774528" y="11162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58DD421-BCAB-43A8-BB74-231ACC39C00B}"/>
              </a:ext>
            </a:extLst>
          </p:cNvPr>
          <p:cNvSpPr/>
          <p:nvPr/>
        </p:nvSpPr>
        <p:spPr>
          <a:xfrm>
            <a:off x="5518331" y="11162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E90A8C3-467F-491F-9076-1A9B81A6B71E}"/>
              </a:ext>
            </a:extLst>
          </p:cNvPr>
          <p:cNvSpPr/>
          <p:nvPr/>
        </p:nvSpPr>
        <p:spPr>
          <a:xfrm>
            <a:off x="4359496" y="11386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D3BCAF-309D-4DD3-A503-712669E87FFA}"/>
              </a:ext>
            </a:extLst>
          </p:cNvPr>
          <p:cNvSpPr/>
          <p:nvPr/>
        </p:nvSpPr>
        <p:spPr>
          <a:xfrm>
            <a:off x="4975831" y="11382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B77CCE-16AF-4400-8D9C-2B139E0AEE4A}"/>
              </a:ext>
            </a:extLst>
          </p:cNvPr>
          <p:cNvSpPr txBox="1"/>
          <p:nvPr/>
        </p:nvSpPr>
        <p:spPr>
          <a:xfrm>
            <a:off x="5701041" y="11323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7A7C75-B7FA-46FB-8384-19116EF1B631}"/>
              </a:ext>
            </a:extLst>
          </p:cNvPr>
          <p:cNvSpPr/>
          <p:nvPr/>
        </p:nvSpPr>
        <p:spPr>
          <a:xfrm>
            <a:off x="1257896" y="9220200"/>
            <a:ext cx="4919991" cy="11514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FD278-A638-4C99-B8A7-5A3B676BB10D}"/>
              </a:ext>
            </a:extLst>
          </p:cNvPr>
          <p:cNvSpPr txBox="1"/>
          <p:nvPr/>
        </p:nvSpPr>
        <p:spPr>
          <a:xfrm>
            <a:off x="1203318" y="9597292"/>
            <a:ext cx="6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5627483-4486-42A2-A869-5A613CB1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15" y="9556939"/>
            <a:ext cx="753685" cy="3398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1BDF66-7BFB-40FD-AF98-24C51C7823C7}"/>
              </a:ext>
            </a:extLst>
          </p:cNvPr>
          <p:cNvSpPr txBox="1"/>
          <p:nvPr/>
        </p:nvSpPr>
        <p:spPr>
          <a:xfrm>
            <a:off x="1935922" y="99386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图片</a:t>
            </a:r>
            <a:endParaRPr 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C3D-F40C-4380-9B53-C97C1E1CBB5B}"/>
              </a:ext>
            </a:extLst>
          </p:cNvPr>
          <p:cNvSpPr txBox="1"/>
          <p:nvPr/>
        </p:nvSpPr>
        <p:spPr>
          <a:xfrm>
            <a:off x="2792341" y="9944281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视频</a:t>
            </a:r>
            <a:endParaRPr lang="en-US" sz="8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510AA41-108C-4765-85C6-78BB6F32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104" y="9527125"/>
            <a:ext cx="663117" cy="3994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B34568-F999-4AA9-8863-AD2C1E7FCB97}"/>
              </a:ext>
            </a:extLst>
          </p:cNvPr>
          <p:cNvSpPr txBox="1"/>
          <p:nvPr/>
        </p:nvSpPr>
        <p:spPr>
          <a:xfrm>
            <a:off x="4885877" y="10049499"/>
            <a:ext cx="766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多语言文本</a:t>
            </a:r>
            <a:endParaRPr lang="en-US" sz="800" b="1" dirty="0"/>
          </a:p>
        </p:txBody>
      </p:sp>
      <p:pic>
        <p:nvPicPr>
          <p:cNvPr id="1026" name="Picture 2" descr="Building multilingual websites">
            <a:extLst>
              <a:ext uri="{FF2B5EF4-FFF2-40B4-BE49-F238E27FC236}">
                <a16:creationId xmlns:a16="http://schemas.microsoft.com/office/drawing/2014/main" id="{80BB425A-A932-4FE4-8D43-5AED984A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96" y="9435134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BDED91E-2C3E-4318-AF5D-1EA8490602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45759" y="10386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491DA1A-8825-42F1-96BF-E36ED19125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34809" y="10386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B166E6C-D07E-4601-9CD3-B0CF14A84CCE}"/>
              </a:ext>
            </a:extLst>
          </p:cNvPr>
          <p:cNvSpPr/>
          <p:nvPr/>
        </p:nvSpPr>
        <p:spPr>
          <a:xfrm>
            <a:off x="1080461" y="9023244"/>
            <a:ext cx="5289859" cy="303667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97803B-9B13-453A-978F-216CB3AB4382}"/>
              </a:ext>
            </a:extLst>
          </p:cNvPr>
          <p:cNvSpPr txBox="1"/>
          <p:nvPr/>
        </p:nvSpPr>
        <p:spPr>
          <a:xfrm>
            <a:off x="0" y="6588843"/>
            <a:ext cx="1080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</a:t>
            </a:r>
            <a:br>
              <a:rPr lang="en-US" altLang="zh-CN" sz="1600" dirty="0"/>
            </a:br>
            <a:r>
              <a:rPr lang="zh-CN" altLang="en-US" sz="1600" dirty="0"/>
              <a:t>获取层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3D8DA0-BBF9-4979-9BAE-07031C68D90F}"/>
              </a:ext>
            </a:extLst>
          </p:cNvPr>
          <p:cNvSpPr/>
          <p:nvPr/>
        </p:nvSpPr>
        <p:spPr>
          <a:xfrm>
            <a:off x="1743835" y="9380821"/>
            <a:ext cx="1750054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4EA0A0-EA72-4995-997E-CE2E52F5C7F9}"/>
              </a:ext>
            </a:extLst>
          </p:cNvPr>
          <p:cNvSpPr/>
          <p:nvPr/>
        </p:nvSpPr>
        <p:spPr>
          <a:xfrm>
            <a:off x="4450594" y="9332111"/>
            <a:ext cx="1604835" cy="91101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347D683-F144-485D-8C02-851995C46259}"/>
              </a:ext>
            </a:extLst>
          </p:cNvPr>
          <p:cNvCxnSpPr>
            <a:cxnSpLocks/>
          </p:cNvCxnSpPr>
          <p:nvPr/>
        </p:nvCxnSpPr>
        <p:spPr>
          <a:xfrm flipV="1">
            <a:off x="2261914" y="8705091"/>
            <a:ext cx="0" cy="68386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EB49B9-B20F-4F1F-BC03-4E68C8B1C21B}"/>
              </a:ext>
            </a:extLst>
          </p:cNvPr>
          <p:cNvCxnSpPr>
            <a:cxnSpLocks/>
          </p:cNvCxnSpPr>
          <p:nvPr/>
        </p:nvCxnSpPr>
        <p:spPr>
          <a:xfrm flipV="1">
            <a:off x="5307917" y="8696960"/>
            <a:ext cx="0" cy="63515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2DA36D7-8EFF-4E0A-B06F-58B78D06A1F6}"/>
              </a:ext>
            </a:extLst>
          </p:cNvPr>
          <p:cNvSpPr/>
          <p:nvPr/>
        </p:nvSpPr>
        <p:spPr>
          <a:xfrm>
            <a:off x="4534196" y="8425880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CCD47-63B6-4804-8AC1-B1508E71E36C}"/>
              </a:ext>
            </a:extLst>
          </p:cNvPr>
          <p:cNvSpPr/>
          <p:nvPr/>
        </p:nvSpPr>
        <p:spPr>
          <a:xfrm>
            <a:off x="1080461" y="5100320"/>
            <a:ext cx="5289859" cy="380804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613177-F646-447D-A7F7-AACE50C142DC}"/>
              </a:ext>
            </a:extLst>
          </p:cNvPr>
          <p:cNvSpPr/>
          <p:nvPr/>
        </p:nvSpPr>
        <p:spPr>
          <a:xfrm>
            <a:off x="4534196" y="7927920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853033-DA6B-45FC-B475-8DB7C32237F7}"/>
              </a:ext>
            </a:extLst>
          </p:cNvPr>
          <p:cNvCxnSpPr>
            <a:cxnSpLocks/>
          </p:cNvCxnSpPr>
          <p:nvPr/>
        </p:nvCxnSpPr>
        <p:spPr>
          <a:xfrm flipV="1">
            <a:off x="5287918" y="820556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Magnetic Disk 1031">
            <a:extLst>
              <a:ext uri="{FF2B5EF4-FFF2-40B4-BE49-F238E27FC236}">
                <a16:creationId xmlns:a16="http://schemas.microsoft.com/office/drawing/2014/main" id="{7C8A06A2-3EDD-4C88-97EA-F89A802EE209}"/>
              </a:ext>
            </a:extLst>
          </p:cNvPr>
          <p:cNvSpPr/>
          <p:nvPr/>
        </p:nvSpPr>
        <p:spPr>
          <a:xfrm>
            <a:off x="3171571" y="7842522"/>
            <a:ext cx="1206690" cy="44637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外部知识库</a:t>
            </a:r>
            <a:br>
              <a:rPr lang="en-US" altLang="zh-CN" sz="800" b="1" i="1" dirty="0"/>
            </a:br>
            <a:r>
              <a:rPr lang="zh-CN" altLang="en-US" sz="800" b="1" i="1" dirty="0"/>
              <a:t>（</a:t>
            </a:r>
            <a:r>
              <a:rPr lang="en-US" altLang="zh-CN" sz="800" b="1" i="1" dirty="0"/>
              <a:t>WIKIPEDIA, Freebase</a:t>
            </a:r>
            <a:r>
              <a:rPr lang="zh-CN" altLang="en-US" sz="800" b="1" i="1" dirty="0"/>
              <a:t>）</a:t>
            </a:r>
            <a:endParaRPr lang="en-US" sz="800" b="1" i="1" dirty="0"/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F4A2A02C-82BC-4C29-B99C-74D1588CE52F}"/>
              </a:ext>
            </a:extLst>
          </p:cNvPr>
          <p:cNvCxnSpPr>
            <a:cxnSpLocks/>
            <a:stCxn id="1032" idx="4"/>
            <a:endCxn id="73" idx="1"/>
          </p:cNvCxnSpPr>
          <p:nvPr/>
        </p:nvCxnSpPr>
        <p:spPr>
          <a:xfrm>
            <a:off x="4378261" y="8065708"/>
            <a:ext cx="15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83E245-C4B4-4EFF-9867-4BB6BDA67563}"/>
              </a:ext>
            </a:extLst>
          </p:cNvPr>
          <p:cNvCxnSpPr>
            <a:cxnSpLocks/>
          </p:cNvCxnSpPr>
          <p:nvPr/>
        </p:nvCxnSpPr>
        <p:spPr>
          <a:xfrm flipV="1">
            <a:off x="5734958" y="7707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25DF5C-3472-47AE-ACD4-C259EB76904C}"/>
              </a:ext>
            </a:extLst>
          </p:cNvPr>
          <p:cNvCxnSpPr>
            <a:cxnSpLocks/>
          </p:cNvCxnSpPr>
          <p:nvPr/>
        </p:nvCxnSpPr>
        <p:spPr>
          <a:xfrm flipV="1">
            <a:off x="4836397" y="7707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A842B12-4C77-4D01-AE44-F22023600476}"/>
              </a:ext>
            </a:extLst>
          </p:cNvPr>
          <p:cNvSpPr/>
          <p:nvPr/>
        </p:nvSpPr>
        <p:spPr>
          <a:xfrm>
            <a:off x="4542026" y="6737620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95BF847-1CAC-4128-A0C9-CA41838EF4D2}"/>
              </a:ext>
            </a:extLst>
          </p:cNvPr>
          <p:cNvSpPr/>
          <p:nvPr/>
        </p:nvSpPr>
        <p:spPr>
          <a:xfrm>
            <a:off x="5443566" y="6737619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3EBDB24-57F0-4E0C-B5AC-288DAB6AF057}"/>
              </a:ext>
            </a:extLst>
          </p:cNvPr>
          <p:cNvCxnSpPr>
            <a:cxnSpLocks/>
          </p:cNvCxnSpPr>
          <p:nvPr/>
        </p:nvCxnSpPr>
        <p:spPr>
          <a:xfrm flipV="1">
            <a:off x="5734958" y="6517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3C8BAA-E0CE-4205-BD6E-939D8A6445A3}"/>
              </a:ext>
            </a:extLst>
          </p:cNvPr>
          <p:cNvCxnSpPr>
            <a:cxnSpLocks/>
          </p:cNvCxnSpPr>
          <p:nvPr/>
        </p:nvCxnSpPr>
        <p:spPr>
          <a:xfrm flipV="1">
            <a:off x="4836397" y="6517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BCA1A15-5059-44BB-AD29-B1FC7C1FF388}"/>
              </a:ext>
            </a:extLst>
          </p:cNvPr>
          <p:cNvCxnSpPr>
            <a:cxnSpLocks/>
          </p:cNvCxnSpPr>
          <p:nvPr/>
        </p:nvCxnSpPr>
        <p:spPr>
          <a:xfrm flipV="1">
            <a:off x="5287918" y="6517299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C1B6F907-3227-4A5D-8D95-F5D9BD0389E7}"/>
              </a:ext>
            </a:extLst>
          </p:cNvPr>
          <p:cNvSpPr/>
          <p:nvPr/>
        </p:nvSpPr>
        <p:spPr>
          <a:xfrm>
            <a:off x="4607704" y="6234580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文本知识库</a:t>
            </a:r>
            <a:endParaRPr lang="en-US" sz="800" b="1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5FB317E-2732-4E96-92E3-79DBDA15CE9B}"/>
              </a:ext>
            </a:extLst>
          </p:cNvPr>
          <p:cNvSpPr/>
          <p:nvPr/>
        </p:nvSpPr>
        <p:spPr>
          <a:xfrm>
            <a:off x="1508192" y="8430434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0C0D8BD-ACB8-4F8D-A27F-031D5BEFEE5A}"/>
              </a:ext>
            </a:extLst>
          </p:cNvPr>
          <p:cNvSpPr/>
          <p:nvPr/>
        </p:nvSpPr>
        <p:spPr>
          <a:xfrm>
            <a:off x="1508192" y="7932474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1D65D6E-E635-4A80-B585-3AD230AC8682}"/>
              </a:ext>
            </a:extLst>
          </p:cNvPr>
          <p:cNvCxnSpPr>
            <a:cxnSpLocks/>
          </p:cNvCxnSpPr>
          <p:nvPr/>
        </p:nvCxnSpPr>
        <p:spPr>
          <a:xfrm flipV="1">
            <a:off x="2261914" y="821011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B834118-7E85-4476-8B37-05B6BE7D3636}"/>
              </a:ext>
            </a:extLst>
          </p:cNvPr>
          <p:cNvCxnSpPr>
            <a:cxnSpLocks/>
            <a:stCxn id="1032" idx="2"/>
            <a:endCxn id="94" idx="3"/>
          </p:cNvCxnSpPr>
          <p:nvPr/>
        </p:nvCxnSpPr>
        <p:spPr>
          <a:xfrm rot="10800000" flipV="1">
            <a:off x="3015637" y="8065707"/>
            <a:ext cx="155935" cy="45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47B604-FC16-4B81-8A0F-7AA6176F16E3}"/>
              </a:ext>
            </a:extLst>
          </p:cNvPr>
          <p:cNvCxnSpPr>
            <a:cxnSpLocks/>
          </p:cNvCxnSpPr>
          <p:nvPr/>
        </p:nvCxnSpPr>
        <p:spPr>
          <a:xfrm flipV="1">
            <a:off x="2708954" y="7712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FF8EEA-770C-4C08-BBE6-6E053C20888C}"/>
              </a:ext>
            </a:extLst>
          </p:cNvPr>
          <p:cNvCxnSpPr>
            <a:cxnSpLocks/>
          </p:cNvCxnSpPr>
          <p:nvPr/>
        </p:nvCxnSpPr>
        <p:spPr>
          <a:xfrm flipV="1">
            <a:off x="1810393" y="7712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18641C-C059-4E82-A533-AD7A4D10BCA3}"/>
              </a:ext>
            </a:extLst>
          </p:cNvPr>
          <p:cNvSpPr/>
          <p:nvPr/>
        </p:nvSpPr>
        <p:spPr>
          <a:xfrm>
            <a:off x="1516022" y="6742174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A3046B0-0806-4DEB-A4A8-EC5380FD664D}"/>
              </a:ext>
            </a:extLst>
          </p:cNvPr>
          <p:cNvSpPr/>
          <p:nvPr/>
        </p:nvSpPr>
        <p:spPr>
          <a:xfrm>
            <a:off x="2417562" y="6742173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46827F-88AF-4B67-AA6C-D5FFFD5F7E1B}"/>
              </a:ext>
            </a:extLst>
          </p:cNvPr>
          <p:cNvCxnSpPr>
            <a:cxnSpLocks/>
          </p:cNvCxnSpPr>
          <p:nvPr/>
        </p:nvCxnSpPr>
        <p:spPr>
          <a:xfrm flipV="1">
            <a:off x="2708954" y="6521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123E858-A227-418A-B855-C6136F8503B2}"/>
              </a:ext>
            </a:extLst>
          </p:cNvPr>
          <p:cNvCxnSpPr>
            <a:cxnSpLocks/>
          </p:cNvCxnSpPr>
          <p:nvPr/>
        </p:nvCxnSpPr>
        <p:spPr>
          <a:xfrm flipV="1">
            <a:off x="1810393" y="6521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C58C06-04A0-48E1-B0BF-075A54C48CC5}"/>
              </a:ext>
            </a:extLst>
          </p:cNvPr>
          <p:cNvCxnSpPr>
            <a:cxnSpLocks/>
          </p:cNvCxnSpPr>
          <p:nvPr/>
        </p:nvCxnSpPr>
        <p:spPr>
          <a:xfrm flipV="1">
            <a:off x="2261914" y="6521853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FD1B448E-DDC0-460C-B1CB-A73069C4698C}"/>
              </a:ext>
            </a:extLst>
          </p:cNvPr>
          <p:cNvSpPr/>
          <p:nvPr/>
        </p:nvSpPr>
        <p:spPr>
          <a:xfrm>
            <a:off x="1581700" y="6239134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视觉知识库</a:t>
            </a:r>
            <a:endParaRPr lang="en-US" sz="8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A202649-14DA-4BA4-909E-8844853DF4E8}"/>
              </a:ext>
            </a:extLst>
          </p:cNvPr>
          <p:cNvSpPr/>
          <p:nvPr/>
        </p:nvSpPr>
        <p:spPr>
          <a:xfrm>
            <a:off x="3029802" y="5812163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跨模态融合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027DAD2-9774-4D05-98A9-E5AF2F78ADEC}"/>
              </a:ext>
            </a:extLst>
          </p:cNvPr>
          <p:cNvCxnSpPr>
            <a:cxnSpLocks/>
            <a:stCxn id="104" idx="1"/>
            <a:endCxn id="109" idx="1"/>
          </p:cNvCxnSpPr>
          <p:nvPr/>
        </p:nvCxnSpPr>
        <p:spPr>
          <a:xfrm rot="5400000" flipH="1" flipV="1">
            <a:off x="2504047" y="5713379"/>
            <a:ext cx="289182" cy="762328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EE66C56-1F6D-4DF9-BF6D-9A7C877073BC}"/>
              </a:ext>
            </a:extLst>
          </p:cNvPr>
          <p:cNvCxnSpPr>
            <a:cxnSpLocks/>
            <a:stCxn id="92" idx="1"/>
            <a:endCxn id="109" idx="3"/>
          </p:cNvCxnSpPr>
          <p:nvPr/>
        </p:nvCxnSpPr>
        <p:spPr>
          <a:xfrm rot="16200000" flipV="1">
            <a:off x="4773048" y="5714150"/>
            <a:ext cx="284628" cy="756232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BF5BAE-75F3-4B90-A20D-0C0534E79A5E}"/>
              </a:ext>
            </a:extLst>
          </p:cNvPr>
          <p:cNvCxnSpPr>
            <a:cxnSpLocks/>
          </p:cNvCxnSpPr>
          <p:nvPr/>
        </p:nvCxnSpPr>
        <p:spPr>
          <a:xfrm flipV="1">
            <a:off x="3774916" y="559184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51621D5E-BEAF-45BF-B2CC-ABE914E5D31B}"/>
              </a:ext>
            </a:extLst>
          </p:cNvPr>
          <p:cNvSpPr/>
          <p:nvPr/>
        </p:nvSpPr>
        <p:spPr>
          <a:xfrm>
            <a:off x="3083697" y="5266660"/>
            <a:ext cx="1371547" cy="32504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多模态知识库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1252C-4E07-4018-A114-E350E734F505}"/>
              </a:ext>
            </a:extLst>
          </p:cNvPr>
          <p:cNvSpPr txBox="1"/>
          <p:nvPr/>
        </p:nvSpPr>
        <p:spPr>
          <a:xfrm>
            <a:off x="130602" y="4050605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95DF8DF-8E2D-486D-A537-6333AFB4DA9A}"/>
              </a:ext>
            </a:extLst>
          </p:cNvPr>
          <p:cNvSpPr/>
          <p:nvPr/>
        </p:nvSpPr>
        <p:spPr>
          <a:xfrm>
            <a:off x="1080461" y="3708699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EC25CBE-28E9-4DAC-95D0-1E88E32EAF16}"/>
              </a:ext>
            </a:extLst>
          </p:cNvPr>
          <p:cNvSpPr/>
          <p:nvPr/>
        </p:nvSpPr>
        <p:spPr>
          <a:xfrm>
            <a:off x="4823843" y="4261690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0B60890-4065-482A-A6B0-4BA900D85BEC}"/>
              </a:ext>
            </a:extLst>
          </p:cNvPr>
          <p:cNvSpPr/>
          <p:nvPr/>
        </p:nvSpPr>
        <p:spPr>
          <a:xfrm>
            <a:off x="1647197" y="4384163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1E60349-D034-4A34-91DB-D4C8A507B5F0}"/>
              </a:ext>
            </a:extLst>
          </p:cNvPr>
          <p:cNvSpPr/>
          <p:nvPr/>
        </p:nvSpPr>
        <p:spPr>
          <a:xfrm>
            <a:off x="1647197" y="4054490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B34EEF9-9B28-4772-BCD6-EC759F8ABE9A}"/>
              </a:ext>
            </a:extLst>
          </p:cNvPr>
          <p:cNvSpPr/>
          <p:nvPr/>
        </p:nvSpPr>
        <p:spPr>
          <a:xfrm>
            <a:off x="3182856" y="3859526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48" name="Picture 4" descr="Neo4j – Bloor Research">
            <a:extLst>
              <a:ext uri="{FF2B5EF4-FFF2-40B4-BE49-F238E27FC236}">
                <a16:creationId xmlns:a16="http://schemas.microsoft.com/office/drawing/2014/main" id="{E603BD8F-951B-46DA-A806-4DB05759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247" y="4249748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What is Apache HBase? | AWS">
            <a:extLst>
              <a:ext uri="{FF2B5EF4-FFF2-40B4-BE49-F238E27FC236}">
                <a16:creationId xmlns:a16="http://schemas.microsoft.com/office/drawing/2014/main" id="{3597C59A-1565-488A-AF32-E7D4E602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70" y="4257664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5CC647-A2E7-444B-ABD8-B40342DB01B8}"/>
              </a:ext>
            </a:extLst>
          </p:cNvPr>
          <p:cNvCxnSpPr>
            <a:cxnSpLocks/>
          </p:cNvCxnSpPr>
          <p:nvPr/>
        </p:nvCxnSpPr>
        <p:spPr>
          <a:xfrm flipH="1" flipV="1">
            <a:off x="3752422" y="4132092"/>
            <a:ext cx="110" cy="22343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5EC2353-139F-4758-89C2-3F58E02425D2}"/>
              </a:ext>
            </a:extLst>
          </p:cNvPr>
          <p:cNvCxnSpPr>
            <a:cxnSpLocks/>
          </p:cNvCxnSpPr>
          <p:nvPr/>
        </p:nvCxnSpPr>
        <p:spPr>
          <a:xfrm>
            <a:off x="2639179" y="4386003"/>
            <a:ext cx="22851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7AB1EB1-70B1-468D-B23B-078163A3FAAE}"/>
              </a:ext>
            </a:extLst>
          </p:cNvPr>
          <p:cNvCxnSpPr>
            <a:cxnSpLocks/>
          </p:cNvCxnSpPr>
          <p:nvPr/>
        </p:nvCxnSpPr>
        <p:spPr>
          <a:xfrm flipH="1">
            <a:off x="4457833" y="4384163"/>
            <a:ext cx="247443" cy="21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E11571-AC5B-4559-BCBA-EDBC9ED2AFAE}"/>
              </a:ext>
            </a:extLst>
          </p:cNvPr>
          <p:cNvCxnSpPr>
            <a:cxnSpLocks/>
          </p:cNvCxnSpPr>
          <p:nvPr/>
        </p:nvCxnSpPr>
        <p:spPr>
          <a:xfrm flipV="1">
            <a:off x="3750053" y="3555687"/>
            <a:ext cx="0" cy="30383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022829-484F-44FD-BFD0-1B92DCCA5A6F}"/>
              </a:ext>
            </a:extLst>
          </p:cNvPr>
          <p:cNvCxnSpPr>
            <a:cxnSpLocks/>
          </p:cNvCxnSpPr>
          <p:nvPr/>
        </p:nvCxnSpPr>
        <p:spPr>
          <a:xfrm flipV="1">
            <a:off x="3752422" y="4678680"/>
            <a:ext cx="0" cy="58798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5FB8DA4-4EAC-4857-A56D-2DA3267DCD73}"/>
              </a:ext>
            </a:extLst>
          </p:cNvPr>
          <p:cNvSpPr txBox="1"/>
          <p:nvPr/>
        </p:nvSpPr>
        <p:spPr>
          <a:xfrm>
            <a:off x="130602" y="2571406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955BB6D-CBC3-4A2E-8EE7-C948DB0E0F4F}"/>
              </a:ext>
            </a:extLst>
          </p:cNvPr>
          <p:cNvSpPr/>
          <p:nvPr/>
        </p:nvSpPr>
        <p:spPr>
          <a:xfrm>
            <a:off x="1080460" y="2246408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B2BE27-67EC-4532-B048-91DBB50D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07" y="9541063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516CDDB-A4BE-413C-8E8B-F6646E5D6B58}"/>
              </a:ext>
            </a:extLst>
          </p:cNvPr>
          <p:cNvSpPr txBox="1"/>
          <p:nvPr/>
        </p:nvSpPr>
        <p:spPr>
          <a:xfrm>
            <a:off x="3681486" y="99328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音频</a:t>
            </a:r>
            <a:endParaRPr lang="en-US" sz="800" b="1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8D84B66-0EAD-4DD5-9776-12B4EB780BC0}"/>
              </a:ext>
            </a:extLst>
          </p:cNvPr>
          <p:cNvCxnSpPr>
            <a:cxnSpLocks/>
            <a:stCxn id="108" idx="0"/>
            <a:endCxn id="71" idx="1"/>
          </p:cNvCxnSpPr>
          <p:nvPr/>
        </p:nvCxnSpPr>
        <p:spPr>
          <a:xfrm rot="5400000" flipH="1" flipV="1">
            <a:off x="3839385" y="8686010"/>
            <a:ext cx="817152" cy="572470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E36A590-269D-4DF4-BCCB-480E784FC4A7}"/>
              </a:ext>
            </a:extLst>
          </p:cNvPr>
          <p:cNvSpPr/>
          <p:nvPr/>
        </p:nvSpPr>
        <p:spPr>
          <a:xfrm>
            <a:off x="3402088" y="8443348"/>
            <a:ext cx="917610" cy="242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声音</a:t>
            </a:r>
            <a:r>
              <a:rPr lang="en-US" altLang="zh-CN" sz="800" b="1" dirty="0">
                <a:solidFill>
                  <a:schemeClr val="tx1"/>
                </a:solidFill>
              </a:rPr>
              <a:t>-</a:t>
            </a:r>
            <a:r>
              <a:rPr lang="zh-CN" altLang="en-US" sz="800" b="1" dirty="0">
                <a:solidFill>
                  <a:schemeClr val="tx1"/>
                </a:solidFill>
              </a:rPr>
              <a:t>文本转换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D3C0D5-2736-4621-9327-1C73DF30F2F4}"/>
              </a:ext>
            </a:extLst>
          </p:cNvPr>
          <p:cNvSpPr/>
          <p:nvPr/>
        </p:nvSpPr>
        <p:spPr>
          <a:xfrm>
            <a:off x="3569683" y="9380821"/>
            <a:ext cx="784086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4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21292</TotalTime>
  <Words>787</Words>
  <Application>Microsoft Office PowerPoint</Application>
  <PresentationFormat>Widescreen</PresentationFormat>
  <Paragraphs>172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Huifan</dc:creator>
  <cp:lastModifiedBy>Yang Huifan</cp:lastModifiedBy>
  <cp:revision>40</cp:revision>
  <dcterms:created xsi:type="dcterms:W3CDTF">2022-04-08T09:04:02Z</dcterms:created>
  <dcterms:modified xsi:type="dcterms:W3CDTF">2022-04-30T06:44:17Z</dcterms:modified>
</cp:coreProperties>
</file>