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54" autoAdjust="0"/>
  </p:normalViewPr>
  <p:slideViewPr>
    <p:cSldViewPr snapToGrid="0">
      <p:cViewPr varScale="1">
        <p:scale>
          <a:sx n="98" d="100"/>
          <a:sy n="98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599F-FB98-474F-B137-A5EE8E0E5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9BB48-6EFB-48AA-8F13-AAD172ACC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5E10-3FD2-4E8E-9881-1370374C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CDC9-0BFB-44A5-B9B4-A7ABD2A5238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0E46-8C9C-4797-900E-C7F68BF7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DFD6-FF1D-4554-AFCB-8CF15605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3EC-F8B2-4018-8F76-E62C4B25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FEBF-88FE-4A51-B8EA-D416EA10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9B09B-95C7-428C-B19B-CD9E2437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77EA-FE53-45AB-9BBE-2C672AF5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CDC9-0BFB-44A5-B9B4-A7ABD2A5238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06819-FBE6-4A65-9A8D-44569355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C620-CF43-4A13-B440-96F5658D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3EC-F8B2-4018-8F76-E62C4B25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3876B-8677-478C-8EA8-215DF2706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53454-C635-4E39-A749-CC4D2A337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2BD59-3F13-4E47-94F7-F2681CBA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CDC9-0BFB-44A5-B9B4-A7ABD2A5238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47728-144D-4F5B-AE05-502946C7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64BA-D129-4D13-85D6-44FABDC5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3EC-F8B2-4018-8F76-E62C4B25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5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F691-4605-4FEA-A36E-B79EBFC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118A-C22F-49B1-AA4E-BD719DE5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79880-ABDD-45D0-AAB1-49AD4F80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CDC9-0BFB-44A5-B9B4-A7ABD2A5238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6E329-614D-4E10-9315-8EDFD46D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ADDA-7E8F-4BCD-83A1-D1102124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3EC-F8B2-4018-8F76-E62C4B25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3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A106-4CFC-41FD-8149-E4C90DEF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C663C-97A0-4E14-A63D-A1C651AE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DBE29-9606-4B75-9C73-8030F07B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CDC9-0BFB-44A5-B9B4-A7ABD2A5238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2621-8DD6-4400-ABCF-05C21CEE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C086-A735-4D29-A3E2-C662683B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3EC-F8B2-4018-8F76-E62C4B25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8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75CA-A24F-4D59-8A92-05F8284F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78A60-71D2-4960-9299-0A0165BED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53AE-935B-449C-A40D-0CF5DC22E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B5B34-FC44-4054-BB4A-6D078515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CDC9-0BFB-44A5-B9B4-A7ABD2A5238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D4114-810D-4AE8-A00E-6B98B7EA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EA781-42A1-429F-99EC-8F7030DE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3EC-F8B2-4018-8F76-E62C4B25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6817-6970-4D6A-A599-53D7AD62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52DA-A5ED-494F-918E-6CE5C3C4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CFEE-36A7-4055-B63D-E482B11C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7A9A9-F179-490E-A603-073199961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E333A-B282-41A6-B58A-25922179E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06284-56FE-44ED-B919-42C656D9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CDC9-0BFB-44A5-B9B4-A7ABD2A5238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3449F-F168-4891-A1C0-40EFA083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D3B7E-39EC-44C7-919D-82FB3EE9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3EC-F8B2-4018-8F76-E62C4B25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6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04F6-16B8-4726-BD24-E35C634C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D3C17-8961-4263-84B7-3AB9ED3B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CDC9-0BFB-44A5-B9B4-A7ABD2A5238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795B6-5989-49BC-9873-27D5293B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52FF-7525-47AD-84D5-39FC1665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3EC-F8B2-4018-8F76-E62C4B25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7907D-9849-488D-888F-A4027260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CDC9-0BFB-44A5-B9B4-A7ABD2A5238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E25FC-795C-4F98-868F-8E1B9F0C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88AED-D377-4464-8703-B497DDE1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3EC-F8B2-4018-8F76-E62C4B25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6083-E0D6-4EE0-B9F1-EA7AC3EF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96EB-2B1B-419A-98C6-61AAE64F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529E2-7402-487A-B5D2-2F1616180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686B8-9ADC-4139-8BA2-AEAF5BE3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CDC9-0BFB-44A5-B9B4-A7ABD2A5238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8DFE2-3485-48E1-8BF4-898BFB30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1FDBD-2752-4880-A866-BDA4D9E2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3EC-F8B2-4018-8F76-E62C4B25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9419-CC70-4765-996E-73935E7E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94240-E0B8-416D-93E6-3934F79AD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318F5-31C5-494C-BDED-AAF5A6339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5A968-9B95-4E66-AA3C-4854FFDF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CDC9-0BFB-44A5-B9B4-A7ABD2A5238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E1B5B-6B83-4738-9881-C9CD67FA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C5C2B-9F87-48D0-9099-A6FCC3F7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3EC-F8B2-4018-8F76-E62C4B25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1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18849-9D40-4911-AC0E-741A5A87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6B646-1832-4974-9A15-903AE8B9C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9412D-C5D3-486B-9A1A-18437BFB3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CDC9-0BFB-44A5-B9B4-A7ABD2A5238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2803A-0EFE-445F-AD9C-9C97021E3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CFDF1-F588-4E14-BBB5-E25AFD2E8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103EC-F8B2-4018-8F76-E62C4B25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6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653C-7333-4DC9-96EE-A99483F8E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网络开源多模态科技情报智能分析系统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556A-4A79-4C85-9776-6A520E084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2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9DF7-C173-4BD6-8C8F-800A44E6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8C4F0-B42B-4EE5-8719-584C87A6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描述了</a:t>
            </a:r>
            <a:r>
              <a:rPr lang="en-US" altLang="zh-CN" dirty="0"/>
              <a:t>5</a:t>
            </a:r>
            <a:r>
              <a:rPr lang="zh-CN" altLang="en-US" dirty="0"/>
              <a:t>类学术实体以及这些实际之间的联系：</a:t>
            </a:r>
          </a:p>
          <a:p>
            <a:r>
              <a:rPr lang="zh-CN" altLang="en-US" dirty="0"/>
              <a:t>成果：包括论文、书籍、数据集等，会引用其他成果</a:t>
            </a:r>
          </a:p>
          <a:p>
            <a:r>
              <a:rPr lang="zh-CN" altLang="en-US" dirty="0"/>
              <a:t>作者：做出成果的人</a:t>
            </a:r>
          </a:p>
          <a:p>
            <a:r>
              <a:rPr lang="zh-CN" altLang="en-US" dirty="0"/>
              <a:t>出处：刊载成果的期刊或资源库</a:t>
            </a:r>
          </a:p>
          <a:p>
            <a:r>
              <a:rPr lang="zh-CN" altLang="en-US" dirty="0"/>
              <a:t>机构：（通过作者）与成果相关的大学或其他组织</a:t>
            </a:r>
          </a:p>
          <a:p>
            <a:r>
              <a:rPr lang="zh-CN" altLang="en-US" dirty="0"/>
              <a:t>概念：以话题方式对成果进行标签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443A-462E-47C6-AED5-FC52D071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解决实体方面的歧义性、异构性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DA230-C6F4-474C-8811-E51BA97D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主要的难点体现在以下三个方面：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•</a:t>
            </a:r>
            <a:r>
              <a:rPr lang="zh-CN" altLang="en-US" dirty="0">
                <a:solidFill>
                  <a:schemeClr val="accent1"/>
                </a:solidFill>
              </a:rPr>
              <a:t>实体异构</a:t>
            </a:r>
            <a:r>
              <a:rPr lang="zh-CN" altLang="en-US" dirty="0"/>
              <a:t>。不同类型的实体具有异构性，它们都有各自不同的特征。例如，出版地点的主要属性是名称，而论文有不同类型的属性，如题目，作者列表，年份等。此外，不同数据源的相同属性也有异构性。例如论文作者可能存在不同的格式，如</a:t>
            </a:r>
            <a:r>
              <a:rPr lang="en-US" altLang="zh-CN" dirty="0"/>
              <a:t>Quoc Le </a:t>
            </a:r>
            <a:r>
              <a:rPr lang="zh-CN" altLang="en-US" dirty="0"/>
              <a:t>和</a:t>
            </a:r>
            <a:r>
              <a:rPr lang="en-US" altLang="zh-CN" dirty="0"/>
              <a:t>Le, Quoc</a:t>
            </a:r>
            <a:r>
              <a:rPr lang="zh-CN" altLang="en-US" dirty="0"/>
              <a:t>；发表地点有全称或缩写等多种形式。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•</a:t>
            </a:r>
            <a:r>
              <a:rPr lang="zh-CN" altLang="en-US" dirty="0">
                <a:solidFill>
                  <a:schemeClr val="accent1"/>
                </a:solidFill>
              </a:rPr>
              <a:t>实体歧义</a:t>
            </a:r>
            <a:r>
              <a:rPr lang="zh-CN" altLang="en-US" dirty="0"/>
              <a:t>。同一名称可以表示多个实体，这也给图谱连接带来了很大困难。比如常见姓名通常是作者匹配的难点。对于论文来说，相同的题目也可能代表不同的论文，如在</a:t>
            </a:r>
            <a:r>
              <a:rPr lang="en-US" altLang="zh-CN" dirty="0"/>
              <a:t>KDD 2016</a:t>
            </a:r>
            <a:r>
              <a:rPr lang="zh-CN" altLang="en-US" dirty="0"/>
              <a:t>中收集了两篇题为“</a:t>
            </a:r>
            <a:r>
              <a:rPr lang="en-US" altLang="zh-CN" dirty="0"/>
              <a:t>robust influence maximization”</a:t>
            </a:r>
            <a:r>
              <a:rPr lang="zh-CN" altLang="en-US" dirty="0"/>
              <a:t>的不同论文。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• </a:t>
            </a:r>
            <a:r>
              <a:rPr lang="zh-CN" altLang="en-US" dirty="0">
                <a:solidFill>
                  <a:schemeClr val="accent1"/>
                </a:solidFill>
              </a:rPr>
              <a:t>大规模匹配</a:t>
            </a:r>
            <a:r>
              <a:rPr lang="zh-CN" altLang="en-US" dirty="0"/>
              <a:t>。要实现亿级数据集成，如何进行高效计算是另一个重要挑战。以已经公布的论文数据为例，</a:t>
            </a:r>
            <a:r>
              <a:rPr lang="en-US" altLang="zh-CN" dirty="0" err="1"/>
              <a:t>AMiner</a:t>
            </a:r>
            <a:r>
              <a:rPr lang="zh-CN" altLang="en-US" dirty="0"/>
              <a:t>和</a:t>
            </a:r>
            <a:r>
              <a:rPr lang="en-US" altLang="zh-CN" dirty="0"/>
              <a:t>MAG</a:t>
            </a:r>
            <a:r>
              <a:rPr lang="zh-CN" altLang="en-US" dirty="0"/>
              <a:t>各自有约</a:t>
            </a:r>
            <a:r>
              <a:rPr lang="en-US" altLang="zh-CN" dirty="0"/>
              <a:t>1.7</a:t>
            </a:r>
            <a:r>
              <a:rPr lang="zh-CN" altLang="en-US" dirty="0"/>
              <a:t>亿和</a:t>
            </a:r>
            <a:r>
              <a:rPr lang="en-US" altLang="zh-CN" dirty="0"/>
              <a:t>2</a:t>
            </a:r>
            <a:r>
              <a:rPr lang="zh-CN" altLang="en-US" dirty="0"/>
              <a:t>亿篇论文，因此需要设计一个高效的匹配框架。</a:t>
            </a:r>
          </a:p>
        </p:txBody>
      </p:sp>
    </p:spTree>
    <p:extLst>
      <p:ext uri="{BB962C8B-B14F-4D97-AF65-F5344CB8AC3E}">
        <p14:creationId xmlns:p14="http://schemas.microsoft.com/office/powerpoint/2010/main" val="211894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F8A5-202B-43E0-B8CD-08CF60B6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跨语言的知识链接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DB1518-02EB-446D-8C1B-EED2726D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B2EE5-63A1-4065-9F84-4EF59642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75" y="1520825"/>
            <a:ext cx="8502549" cy="47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3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F8A5-202B-43E0-B8CD-08CF60B6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跨语言的知识链接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37EB-73BB-44E8-8D38-35F04269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9300" cy="4351338"/>
          </a:xfrm>
        </p:spPr>
        <p:txBody>
          <a:bodyPr/>
          <a:lstStyle/>
          <a:p>
            <a:r>
              <a:rPr lang="zh-CN" altLang="en-US" dirty="0"/>
              <a:t>构建和集成学术领域的知识图谱，</a:t>
            </a:r>
            <a:r>
              <a:rPr lang="zh-CN" altLang="en-US" dirty="0">
                <a:solidFill>
                  <a:schemeClr val="accent1"/>
                </a:solidFill>
              </a:rPr>
              <a:t>从文献中抽取只的是概念，并与知识库进行连接</a:t>
            </a:r>
            <a:r>
              <a:rPr lang="zh-CN" altLang="en-US" dirty="0"/>
              <a:t>，挖掘相关概念并分析知识概念的上下位</a:t>
            </a:r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222D6-0E07-4B15-9DCE-23101F1CA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735" y="1825625"/>
            <a:ext cx="5824128" cy="32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F8A5-202B-43E0-B8CD-08CF60B6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跨语言的知识链接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37EB-73BB-44E8-8D38-35F04269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93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当前各类百科资源存在不同语言的知识分布极不平衡的问题。如果能够在英文维基百科和中文百度百科（或互动百科）之间有效地建立跨语言知识链接，将大大提高中英文知识的跨语言共享。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222D6-0E07-4B15-9DCE-23101F1CA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735" y="1825625"/>
            <a:ext cx="5824128" cy="32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3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F8A5-202B-43E0-B8CD-08CF60B6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跨语言的知识链接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37EB-73BB-44E8-8D38-35F04269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93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展示了一个扩语言知识链接的实例。左边是英文维基百科上的“</a:t>
            </a:r>
            <a:r>
              <a:rPr lang="en-US" altLang="zh-CN" dirty="0"/>
              <a:t>Anaerobic exercise”</a:t>
            </a:r>
            <a:r>
              <a:rPr lang="zh-CN" altLang="en-US" dirty="0"/>
              <a:t>，右边是百度百科上的“无氧运动”。</a:t>
            </a:r>
            <a:endParaRPr lang="en-US" altLang="zh-CN" dirty="0"/>
          </a:p>
          <a:p>
            <a:r>
              <a:rPr lang="zh-CN" altLang="en-US" dirty="0"/>
              <a:t>很多关键特征可以用来帮忙建立中英文维基之间的关联。例如，图中标出了一些有用的特征，包括标题，出链，类别和作者等。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222D6-0E07-4B15-9DCE-23101F1CA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735" y="1825625"/>
            <a:ext cx="5824128" cy="32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4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471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网络开源多模态科技情报智能分析系统</vt:lpstr>
      <vt:lpstr>PowerPoint 演示文稿</vt:lpstr>
      <vt:lpstr>解决实体方面的歧义性、异构性</vt:lpstr>
      <vt:lpstr>跨语言的知识链接</vt:lpstr>
      <vt:lpstr>跨语言的知识链接</vt:lpstr>
      <vt:lpstr>跨语言的知识链接</vt:lpstr>
      <vt:lpstr>跨语言的知识链接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网络开源多模态科技情报智能分析系统</dc:title>
  <dc:creator>Yang Huifan</dc:creator>
  <cp:lastModifiedBy>Jinsheng Qi</cp:lastModifiedBy>
  <cp:revision>6</cp:revision>
  <dcterms:created xsi:type="dcterms:W3CDTF">2022-04-14T08:12:46Z</dcterms:created>
  <dcterms:modified xsi:type="dcterms:W3CDTF">2022-04-14T09:50:19Z</dcterms:modified>
</cp:coreProperties>
</file>