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59" r:id="rId3"/>
    <p:sldId id="260" r:id="rId4"/>
    <p:sldId id="257" r:id="rId5"/>
  </p:sldIdLst>
  <p:sldSz cx="9601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Huifan" initials="YH" lastIdx="1" clrIdx="0">
    <p:extLst>
      <p:ext uri="{19B8F6BF-5375-455C-9EA6-DF929625EA0E}">
        <p15:presenceInfo xmlns:p15="http://schemas.microsoft.com/office/powerpoint/2012/main" userId="769c0271702823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6760" autoAdjust="0"/>
  </p:normalViewPr>
  <p:slideViewPr>
    <p:cSldViewPr snapToGrid="0">
      <p:cViewPr>
        <p:scale>
          <a:sx n="125" d="100"/>
          <a:sy n="125" d="100"/>
        </p:scale>
        <p:origin x="17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992968"/>
            <a:ext cx="8161020" cy="636693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9605435"/>
            <a:ext cx="7200900" cy="4415365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973667"/>
            <a:ext cx="2070259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973667"/>
            <a:ext cx="6090761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4559305"/>
            <a:ext cx="8281035" cy="76072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12238572"/>
            <a:ext cx="8281035" cy="40004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4868333"/>
            <a:ext cx="40805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4868333"/>
            <a:ext cx="40805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973671"/>
            <a:ext cx="8281035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4483101"/>
            <a:ext cx="4061757" cy="219709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6680200"/>
            <a:ext cx="406175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4483101"/>
            <a:ext cx="4081761" cy="219709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6680200"/>
            <a:ext cx="408176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0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219200"/>
            <a:ext cx="3096637" cy="42672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2633138"/>
            <a:ext cx="4860608" cy="129963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5486400"/>
            <a:ext cx="3096637" cy="1016423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219200"/>
            <a:ext cx="3096637" cy="42672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2633138"/>
            <a:ext cx="4860608" cy="129963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5486400"/>
            <a:ext cx="3096637" cy="1016423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973671"/>
            <a:ext cx="8281035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4868333"/>
            <a:ext cx="828103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6950271"/>
            <a:ext cx="21602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65E9-F0BD-4CBA-8514-7C9F3F1A00B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6950271"/>
            <a:ext cx="324040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6950271"/>
            <a:ext cx="21602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1828462" y="3103448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emplate </a:t>
            </a:r>
            <a:r>
              <a:rPr lang="en-US" dirty="0"/>
              <a:t>- 20220503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2"/>
            <a:ext cx="5181600" cy="38293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589150" y="12837349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697070"/>
            <a:ext cx="518160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0336" y="9943884"/>
            <a:ext cx="1164935" cy="1577682"/>
          </a:xfrm>
          <a:prstGeom prst="bentConnector3">
            <a:avLst>
              <a:gd name="adj1" fmla="val 72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19284" y="10652620"/>
            <a:ext cx="1164935" cy="160213"/>
          </a:xfrm>
          <a:prstGeom prst="bentConnector3">
            <a:avLst>
              <a:gd name="adj1" fmla="val 726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3653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7527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0144" y="8993182"/>
            <a:ext cx="276978" cy="1486018"/>
          </a:xfrm>
          <a:prstGeom prst="bentConnector3">
            <a:avLst>
              <a:gd name="adj1" fmla="val 42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0577" y="9733615"/>
            <a:ext cx="277050" cy="50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2142" y="8997130"/>
            <a:ext cx="277050" cy="1478050"/>
          </a:xfrm>
          <a:prstGeom prst="bentConnector3">
            <a:avLst>
              <a:gd name="adj1" fmla="val 4266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7379320"/>
            <a:ext cx="4551238" cy="15120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434665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407062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289238" y="8248856"/>
            <a:ext cx="2078215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36" idx="0"/>
            <a:endCxn id="76" idx="2"/>
          </p:cNvCxnSpPr>
          <p:nvPr/>
        </p:nvCxnSpPr>
        <p:spPr>
          <a:xfrm rot="16200000" flipV="1">
            <a:off x="5208698" y="8878270"/>
            <a:ext cx="240090" cy="79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B6173F9-1507-44B3-8532-0D9AEE7FA30E}"/>
              </a:ext>
            </a:extLst>
          </p:cNvPr>
          <p:cNvSpPr txBox="1"/>
          <p:nvPr/>
        </p:nvSpPr>
        <p:spPr>
          <a:xfrm>
            <a:off x="4132097" y="7995287"/>
            <a:ext cx="79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实体链接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756784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8695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16200000" flipH="1">
            <a:off x="5131002" y="8051513"/>
            <a:ext cx="393065" cy="16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7517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7711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6505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665708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838347"/>
            <a:ext cx="716251" cy="1665395"/>
          </a:xfrm>
          <a:prstGeom prst="bentConnector3">
            <a:avLst>
              <a:gd name="adj1" fmla="val 1319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669322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669436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289237" y="6981173"/>
            <a:ext cx="1037485" cy="1522566"/>
          </a:xfrm>
          <a:prstGeom prst="bentConnector4">
            <a:avLst>
              <a:gd name="adj1" fmla="val -91074"/>
              <a:gd name="adj2" fmla="val 8873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83719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669460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837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38300" y="6504798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82787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4" y="6072923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46753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7" y="4333461"/>
            <a:ext cx="5181600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6364220" y="503377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515624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82657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446904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741614"/>
            <a:ext cx="110" cy="2234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5158083"/>
            <a:ext cx="2285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88DC119-B9A3-4BA1-83BA-6F078D8A541B}"/>
              </a:ext>
            </a:extLst>
          </p:cNvPr>
          <p:cNvCxnSpPr>
            <a:cxnSpLocks/>
          </p:cNvCxnSpPr>
          <p:nvPr/>
        </p:nvCxnSpPr>
        <p:spPr>
          <a:xfrm flipH="1">
            <a:off x="5998210" y="5156245"/>
            <a:ext cx="247443" cy="2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4165209"/>
            <a:ext cx="0" cy="303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04937" y="3620269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6" y="3641441"/>
            <a:ext cx="5181600" cy="5166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57C34E0-51D2-4666-A3D4-81AEE864BAFF}"/>
              </a:ext>
            </a:extLst>
          </p:cNvPr>
          <p:cNvSpPr txBox="1"/>
          <p:nvPr/>
        </p:nvSpPr>
        <p:spPr>
          <a:xfrm>
            <a:off x="4780082" y="496287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一些数据库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24F3881-9991-4AAE-8286-BD98D933F738}"/>
              </a:ext>
            </a:extLst>
          </p:cNvPr>
          <p:cNvSpPr txBox="1"/>
          <p:nvPr/>
        </p:nvSpPr>
        <p:spPr>
          <a:xfrm>
            <a:off x="4527803" y="3758769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所有功能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服务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  <a:endCxn id="156" idx="2"/>
          </p:cNvCxnSpPr>
          <p:nvPr/>
        </p:nvCxnSpPr>
        <p:spPr>
          <a:xfrm rot="16200000" flipV="1">
            <a:off x="5044577" y="5547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F634278-7822-417A-B7A6-04A64F6A69BA}"/>
              </a:ext>
            </a:extLst>
          </p:cNvPr>
          <p:cNvSpPr/>
          <p:nvPr/>
        </p:nvSpPr>
        <p:spPr>
          <a:xfrm>
            <a:off x="2727961" y="14122793"/>
            <a:ext cx="4805147" cy="523766"/>
          </a:xfrm>
          <a:prstGeom prst="rect">
            <a:avLst/>
          </a:prstGeom>
          <a:noFill/>
          <a:ln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5831844-9AFD-410E-8D3C-97EC29EDAE1E}"/>
              </a:ext>
            </a:extLst>
          </p:cNvPr>
          <p:cNvSpPr txBox="1"/>
          <p:nvPr/>
        </p:nvSpPr>
        <p:spPr>
          <a:xfrm>
            <a:off x="4903547" y="14709142"/>
            <a:ext cx="453970" cy="20005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tx1"/>
                </a:solidFill>
              </a:rPr>
              <a:t>数据源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A3FBB7C5-8653-4150-AFA3-2A1F99B1A149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3730962" y="13922643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6109975-7BEA-4A30-B350-C4A208D1C20E}"/>
              </a:ext>
            </a:extLst>
          </p:cNvPr>
          <p:cNvSpPr txBox="1"/>
          <p:nvPr/>
        </p:nvSpPr>
        <p:spPr>
          <a:xfrm>
            <a:off x="4434026" y="14246421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所有数据来源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2AEA8FAD-AE80-4607-932A-9ECB2233B5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21930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5EB34ADF-475C-4CDC-A0BF-DE0D4D6C04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24301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4" descr="Neo4j – Bloor Research">
            <a:extLst>
              <a:ext uri="{FF2B5EF4-FFF2-40B4-BE49-F238E27FC236}">
                <a16:creationId xmlns:a16="http://schemas.microsoft.com/office/drawing/2014/main" id="{BBAC1AA3-F7F8-3D7C-BC7B-60E537A5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90" y="4866174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6" descr="What is Apache HBase? | AWS">
            <a:extLst>
              <a:ext uri="{FF2B5EF4-FFF2-40B4-BE49-F238E27FC236}">
                <a16:creationId xmlns:a16="http://schemas.microsoft.com/office/drawing/2014/main" id="{12B4D582-C988-223B-468B-AC748A1A3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15" y="4874090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848465" y="240870"/>
            <a:ext cx="23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Acalligence</a:t>
            </a:r>
            <a:r>
              <a:rPr lang="en-US" altLang="zh-CN" dirty="0"/>
              <a:t> </a:t>
            </a:r>
            <a:r>
              <a:rPr lang="en-US" dirty="0"/>
              <a:t>- 20220504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2"/>
            <a:ext cx="5181600" cy="458520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620559" y="13243474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697070"/>
            <a:ext cx="518160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0336" y="9943884"/>
            <a:ext cx="1164935" cy="1577682"/>
          </a:xfrm>
          <a:prstGeom prst="bentConnector3">
            <a:avLst>
              <a:gd name="adj1" fmla="val 72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19284" y="10652620"/>
            <a:ext cx="1164935" cy="160213"/>
          </a:xfrm>
          <a:prstGeom prst="bentConnector3">
            <a:avLst>
              <a:gd name="adj1" fmla="val 726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3653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7527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0144" y="8993182"/>
            <a:ext cx="276978" cy="1486018"/>
          </a:xfrm>
          <a:prstGeom prst="bentConnector3">
            <a:avLst>
              <a:gd name="adj1" fmla="val 42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0577" y="9733615"/>
            <a:ext cx="277050" cy="50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2142" y="8997130"/>
            <a:ext cx="277050" cy="1478050"/>
          </a:xfrm>
          <a:prstGeom prst="bentConnector3">
            <a:avLst>
              <a:gd name="adj1" fmla="val 4266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7379320"/>
            <a:ext cx="4551238" cy="15120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434665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407062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289238" y="8248856"/>
            <a:ext cx="2078215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36" idx="0"/>
            <a:endCxn id="76" idx="2"/>
          </p:cNvCxnSpPr>
          <p:nvPr/>
        </p:nvCxnSpPr>
        <p:spPr>
          <a:xfrm rot="16200000" flipV="1">
            <a:off x="5208698" y="8878270"/>
            <a:ext cx="240090" cy="79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B6173F9-1507-44B3-8532-0D9AEE7FA30E}"/>
              </a:ext>
            </a:extLst>
          </p:cNvPr>
          <p:cNvSpPr txBox="1"/>
          <p:nvPr/>
        </p:nvSpPr>
        <p:spPr>
          <a:xfrm>
            <a:off x="4132097" y="7995287"/>
            <a:ext cx="79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实体链接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756784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8695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16200000" flipH="1">
            <a:off x="5131002" y="8051513"/>
            <a:ext cx="393065" cy="16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7517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7711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6505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665708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838347"/>
            <a:ext cx="716251" cy="1665395"/>
          </a:xfrm>
          <a:prstGeom prst="bentConnector3">
            <a:avLst>
              <a:gd name="adj1" fmla="val 1319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669322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669436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289237" y="6981173"/>
            <a:ext cx="1037485" cy="1522566"/>
          </a:xfrm>
          <a:prstGeom prst="bentConnector4">
            <a:avLst>
              <a:gd name="adj1" fmla="val -91074"/>
              <a:gd name="adj2" fmla="val 8873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83719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669460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837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38300" y="6504798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82787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4" y="6072923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46753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7" y="4333461"/>
            <a:ext cx="5181600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6364220" y="503377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515624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82657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446904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741614"/>
            <a:ext cx="110" cy="2234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5158083"/>
            <a:ext cx="2285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88DC119-B9A3-4BA1-83BA-6F078D8A541B}"/>
              </a:ext>
            </a:extLst>
          </p:cNvPr>
          <p:cNvCxnSpPr>
            <a:cxnSpLocks/>
          </p:cNvCxnSpPr>
          <p:nvPr/>
        </p:nvCxnSpPr>
        <p:spPr>
          <a:xfrm flipH="1">
            <a:off x="5998210" y="5156245"/>
            <a:ext cx="247443" cy="2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4165209"/>
            <a:ext cx="0" cy="303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20559" y="2610665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6" y="1570216"/>
            <a:ext cx="5181600" cy="25878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</p:cNvCxnSpPr>
          <p:nvPr/>
        </p:nvCxnSpPr>
        <p:spPr>
          <a:xfrm rot="16200000" flipV="1">
            <a:off x="5044577" y="5547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2C3C2A9F-D3DB-4C08-0E2F-500BEA5E15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39224" y="14475414"/>
            <a:ext cx="476408" cy="45546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3CC3F10-1A8C-8C51-EB61-70D91D025272}"/>
              </a:ext>
            </a:extLst>
          </p:cNvPr>
          <p:cNvSpPr txBox="1"/>
          <p:nvPr/>
        </p:nvSpPr>
        <p:spPr>
          <a:xfrm>
            <a:off x="2760904" y="149308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D7329AC-D16E-3379-F8BA-D8BE5A2B0C4F}"/>
              </a:ext>
            </a:extLst>
          </p:cNvPr>
          <p:cNvSpPr/>
          <p:nvPr/>
        </p:nvSpPr>
        <p:spPr>
          <a:xfrm>
            <a:off x="3391014" y="1426555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CC7D826-E432-2AED-BCA9-C5AF00932900}"/>
              </a:ext>
            </a:extLst>
          </p:cNvPr>
          <p:cNvSpPr/>
          <p:nvPr/>
        </p:nvSpPr>
        <p:spPr>
          <a:xfrm>
            <a:off x="5696349" y="1426555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599830A-5943-72E4-9DF9-FAFB5101B65A}"/>
              </a:ext>
            </a:extLst>
          </p:cNvPr>
          <p:cNvSpPr txBox="1"/>
          <p:nvPr/>
        </p:nvSpPr>
        <p:spPr>
          <a:xfrm>
            <a:off x="5350689" y="1461572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6F77A3-3350-84A7-4EAD-B1DC117714A8}"/>
              </a:ext>
            </a:extLst>
          </p:cNvPr>
          <p:cNvSpPr txBox="1"/>
          <p:nvPr/>
        </p:nvSpPr>
        <p:spPr>
          <a:xfrm>
            <a:off x="3986427" y="1533045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2E38C1A-5AD2-5D73-07BD-21ADB5034990}"/>
              </a:ext>
            </a:extLst>
          </p:cNvPr>
          <p:cNvSpPr txBox="1"/>
          <p:nvPr/>
        </p:nvSpPr>
        <p:spPr>
          <a:xfrm>
            <a:off x="5887804" y="1533045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4DBDD66-BC86-9AA1-27C5-EB7BBFE8702A}"/>
              </a:ext>
            </a:extLst>
          </p:cNvPr>
          <p:cNvSpPr/>
          <p:nvPr/>
        </p:nvSpPr>
        <p:spPr>
          <a:xfrm>
            <a:off x="3510431" y="1435426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ACF4BA6-0EEF-2C32-FB76-CE9D20E5B4E7}"/>
              </a:ext>
            </a:extLst>
          </p:cNvPr>
          <p:cNvSpPr/>
          <p:nvPr/>
        </p:nvSpPr>
        <p:spPr>
          <a:xfrm>
            <a:off x="4239450" y="1435426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3230F9F-B92A-C542-9579-33E4D7E5BC36}"/>
              </a:ext>
            </a:extLst>
          </p:cNvPr>
          <p:cNvSpPr/>
          <p:nvPr/>
        </p:nvSpPr>
        <p:spPr>
          <a:xfrm>
            <a:off x="4662532" y="1435426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3FD4655-9331-8F78-B222-2BF2E8ACCCA8}"/>
              </a:ext>
            </a:extLst>
          </p:cNvPr>
          <p:cNvSpPr/>
          <p:nvPr/>
        </p:nvSpPr>
        <p:spPr>
          <a:xfrm>
            <a:off x="3510431" y="1458703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78BE697-A929-62B7-88F8-A40FFEBACFE7}"/>
              </a:ext>
            </a:extLst>
          </p:cNvPr>
          <p:cNvSpPr/>
          <p:nvPr/>
        </p:nvSpPr>
        <p:spPr>
          <a:xfrm>
            <a:off x="4056342" y="1458703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68133CF-E809-EA37-FD11-73A712FE3553}"/>
              </a:ext>
            </a:extLst>
          </p:cNvPr>
          <p:cNvSpPr/>
          <p:nvPr/>
        </p:nvSpPr>
        <p:spPr>
          <a:xfrm>
            <a:off x="4535238" y="1458703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DD0DE9A-F354-C395-F6DE-BBE8B6E830FC}"/>
              </a:ext>
            </a:extLst>
          </p:cNvPr>
          <p:cNvSpPr/>
          <p:nvPr/>
        </p:nvSpPr>
        <p:spPr>
          <a:xfrm>
            <a:off x="3510430" y="1481804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028A385-5B57-7B97-EA03-C85AF6C428F9}"/>
              </a:ext>
            </a:extLst>
          </p:cNvPr>
          <p:cNvSpPr/>
          <p:nvPr/>
        </p:nvSpPr>
        <p:spPr>
          <a:xfrm>
            <a:off x="4101917" y="1482197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6F1EB387-0D79-AC6E-2FB4-1C6A341EA883}"/>
              </a:ext>
            </a:extLst>
          </p:cNvPr>
          <p:cNvSpPr/>
          <p:nvPr/>
        </p:nvSpPr>
        <p:spPr>
          <a:xfrm>
            <a:off x="4589831" y="1484644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5C39B8F-4C2C-A692-13DA-D5DC3A476516}"/>
              </a:ext>
            </a:extLst>
          </p:cNvPr>
          <p:cNvSpPr/>
          <p:nvPr/>
        </p:nvSpPr>
        <p:spPr>
          <a:xfrm>
            <a:off x="3507016" y="1502927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DC68BC2-1F36-649B-54CD-A7BEB3CA7B26}"/>
              </a:ext>
            </a:extLst>
          </p:cNvPr>
          <p:cNvSpPr/>
          <p:nvPr/>
        </p:nvSpPr>
        <p:spPr>
          <a:xfrm>
            <a:off x="3943747" y="1502927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D15AD74-4561-2252-C8ED-F31AF19A16AE}"/>
              </a:ext>
            </a:extLst>
          </p:cNvPr>
          <p:cNvSpPr txBox="1"/>
          <p:nvPr/>
        </p:nvSpPr>
        <p:spPr>
          <a:xfrm>
            <a:off x="4700094" y="1498522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A18A23D-664C-910D-DFF6-23A728F6E366}"/>
              </a:ext>
            </a:extLst>
          </p:cNvPr>
          <p:cNvSpPr/>
          <p:nvPr/>
        </p:nvSpPr>
        <p:spPr>
          <a:xfrm>
            <a:off x="5786756" y="1435331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DB82B79-E9CB-2EFA-C27C-347A0FAB2F2C}"/>
              </a:ext>
            </a:extLst>
          </p:cNvPr>
          <p:cNvSpPr/>
          <p:nvPr/>
        </p:nvSpPr>
        <p:spPr>
          <a:xfrm>
            <a:off x="6329919" y="1435331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5C25CBC-5644-04B7-6C35-1A039ABA0A84}"/>
              </a:ext>
            </a:extLst>
          </p:cNvPr>
          <p:cNvSpPr/>
          <p:nvPr/>
        </p:nvSpPr>
        <p:spPr>
          <a:xfrm>
            <a:off x="6873082" y="1435331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65CCC4F-BF7E-2DBD-B81F-C1B6EB614E57}"/>
              </a:ext>
            </a:extLst>
          </p:cNvPr>
          <p:cNvSpPr/>
          <p:nvPr/>
        </p:nvSpPr>
        <p:spPr>
          <a:xfrm>
            <a:off x="5786755" y="1456913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BDA5177A-0DB2-4B24-17B8-2509B842B607}"/>
              </a:ext>
            </a:extLst>
          </p:cNvPr>
          <p:cNvSpPr/>
          <p:nvPr/>
        </p:nvSpPr>
        <p:spPr>
          <a:xfrm>
            <a:off x="6295800" y="1456913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EB916D9-0638-0128-5464-F68372434F92}"/>
              </a:ext>
            </a:extLst>
          </p:cNvPr>
          <p:cNvSpPr/>
          <p:nvPr/>
        </p:nvSpPr>
        <p:spPr>
          <a:xfrm>
            <a:off x="6854025" y="1456913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06C93DA2-0A0E-28FD-B5DF-E7259ADF0434}"/>
              </a:ext>
            </a:extLst>
          </p:cNvPr>
          <p:cNvSpPr/>
          <p:nvPr/>
        </p:nvSpPr>
        <p:spPr>
          <a:xfrm>
            <a:off x="5786754" y="1479056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40ADCC8-D48C-F4FB-3D04-0F944131EE37}"/>
              </a:ext>
            </a:extLst>
          </p:cNvPr>
          <p:cNvSpPr/>
          <p:nvPr/>
        </p:nvSpPr>
        <p:spPr>
          <a:xfrm>
            <a:off x="6207088" y="1478934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A309AC-8527-320B-5422-59D140AA93F5}"/>
              </a:ext>
            </a:extLst>
          </p:cNvPr>
          <p:cNvSpPr/>
          <p:nvPr/>
        </p:nvSpPr>
        <p:spPr>
          <a:xfrm>
            <a:off x="6950891" y="1478934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43DE9D9-E10C-50D8-F34B-D632CD7DC615}"/>
              </a:ext>
            </a:extLst>
          </p:cNvPr>
          <p:cNvSpPr/>
          <p:nvPr/>
        </p:nvSpPr>
        <p:spPr>
          <a:xfrm>
            <a:off x="5792058" y="1501396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1AD97A17-9E97-279E-FDAE-B9A3E20BF3D3}"/>
              </a:ext>
            </a:extLst>
          </p:cNvPr>
          <p:cNvSpPr/>
          <p:nvPr/>
        </p:nvSpPr>
        <p:spPr>
          <a:xfrm>
            <a:off x="6408393" y="1500993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CAB2E9-8546-642A-95C9-32E0B078F45D}"/>
              </a:ext>
            </a:extLst>
          </p:cNvPr>
          <p:cNvSpPr txBox="1"/>
          <p:nvPr/>
        </p:nvSpPr>
        <p:spPr>
          <a:xfrm>
            <a:off x="7133601" y="1495063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3B0F70BC-2883-98D1-C686-8FD331A99E4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30962" y="13977507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9D746FCE-CA8D-84CE-13B2-59C6D1F96F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76794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331D8CA3-EE67-E4EC-3471-27B89E723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79165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00CF14E-5852-D707-2969-B24E50BEE681}"/>
              </a:ext>
            </a:extLst>
          </p:cNvPr>
          <p:cNvSpPr/>
          <p:nvPr/>
        </p:nvSpPr>
        <p:spPr>
          <a:xfrm>
            <a:off x="2691847" y="1709462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信息整合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999C963D-AC83-59C4-8E1A-3D0A520EA0C8}"/>
              </a:ext>
            </a:extLst>
          </p:cNvPr>
          <p:cNvSpPr/>
          <p:nvPr/>
        </p:nvSpPr>
        <p:spPr>
          <a:xfrm>
            <a:off x="4964460" y="1709461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相似</a:t>
            </a:r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挖掘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7D20BF6-E93E-78C8-EC4A-76762D209BCE}"/>
              </a:ext>
            </a:extLst>
          </p:cNvPr>
          <p:cNvSpPr/>
          <p:nvPr/>
        </p:nvSpPr>
        <p:spPr>
          <a:xfrm>
            <a:off x="2691141" y="2056883"/>
            <a:ext cx="1652923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zh-CN" altLang="en-US" sz="900" dirty="0">
                <a:solidFill>
                  <a:srgbClr val="FF0000"/>
                </a:solidFill>
              </a:rPr>
              <a:t>多账号关联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D81DC0E-8E2A-2F99-4D05-95182ECA6DC0}"/>
              </a:ext>
            </a:extLst>
          </p:cNvPr>
          <p:cNvSpPr/>
          <p:nvPr/>
        </p:nvSpPr>
        <p:spPr>
          <a:xfrm>
            <a:off x="4446822" y="2056882"/>
            <a:ext cx="942016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文献</a:t>
            </a:r>
            <a:r>
              <a:rPr lang="zh-CN" altLang="en-US" sz="900" dirty="0">
                <a:solidFill>
                  <a:srgbClr val="FF0000"/>
                </a:solidFill>
              </a:rPr>
              <a:t>智能解析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899F86BC-AA71-D229-C29F-D480804C223F}"/>
              </a:ext>
            </a:extLst>
          </p:cNvPr>
          <p:cNvSpPr/>
          <p:nvPr/>
        </p:nvSpPr>
        <p:spPr>
          <a:xfrm>
            <a:off x="2686592" y="2747843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智能检索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5AAB5CB6-9B3E-B0AF-B473-D0B26A952332}"/>
              </a:ext>
            </a:extLst>
          </p:cNvPr>
          <p:cNvSpPr/>
          <p:nvPr/>
        </p:nvSpPr>
        <p:spPr>
          <a:xfrm>
            <a:off x="5470340" y="2056881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关系网络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3BFD49A-11FA-8B26-53E1-AE32C958405C}"/>
              </a:ext>
            </a:extLst>
          </p:cNvPr>
          <p:cNvSpPr/>
          <p:nvPr/>
        </p:nvSpPr>
        <p:spPr>
          <a:xfrm>
            <a:off x="2686592" y="2405300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研究趋势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61584CE3-FC7D-0352-66ED-3116CA9791AC}"/>
              </a:ext>
            </a:extLst>
          </p:cNvPr>
          <p:cNvSpPr/>
          <p:nvPr/>
        </p:nvSpPr>
        <p:spPr>
          <a:xfrm>
            <a:off x="3578167" y="2747842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六度搜索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4042929A-7EBE-5805-E036-63A6A687859A}"/>
              </a:ext>
            </a:extLst>
          </p:cNvPr>
          <p:cNvSpPr/>
          <p:nvPr/>
        </p:nvSpPr>
        <p:spPr>
          <a:xfrm>
            <a:off x="4475504" y="2747841"/>
            <a:ext cx="913333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zh-CN" altLang="en-US" sz="900" dirty="0">
                <a:solidFill>
                  <a:srgbClr val="FF0000"/>
                </a:solidFill>
              </a:rPr>
              <a:t>社团划分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13039201-A3C6-AB79-843B-C541A68F7BEF}"/>
              </a:ext>
            </a:extLst>
          </p:cNvPr>
          <p:cNvSpPr/>
          <p:nvPr/>
        </p:nvSpPr>
        <p:spPr>
          <a:xfrm>
            <a:off x="5479123" y="2746580"/>
            <a:ext cx="1426190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团队</a:t>
            </a:r>
            <a:r>
              <a:rPr lang="zh-CN" altLang="en-US" sz="900" dirty="0">
                <a:solidFill>
                  <a:srgbClr val="FF0000"/>
                </a:solidFill>
              </a:rPr>
              <a:t>核心人物演化分析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D2F4D086-DF4E-BC97-19F3-3E4CE1C2EB73}"/>
              </a:ext>
            </a:extLst>
          </p:cNvPr>
          <p:cNvSpPr/>
          <p:nvPr/>
        </p:nvSpPr>
        <p:spPr>
          <a:xfrm>
            <a:off x="2697046" y="3093684"/>
            <a:ext cx="175922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事件发现</a:t>
            </a:r>
            <a:r>
              <a:rPr lang="zh-CN" altLang="en-US" sz="900" dirty="0"/>
              <a:t>和</a:t>
            </a:r>
            <a:r>
              <a:rPr lang="zh-CN" altLang="en-US" sz="900" dirty="0">
                <a:solidFill>
                  <a:srgbClr val="FF0000"/>
                </a:solidFill>
              </a:rPr>
              <a:t>自动摘要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33416B55-EB25-2453-8B6E-41817A477F85}"/>
              </a:ext>
            </a:extLst>
          </p:cNvPr>
          <p:cNvSpPr/>
          <p:nvPr/>
        </p:nvSpPr>
        <p:spPr>
          <a:xfrm>
            <a:off x="4535141" y="3093474"/>
            <a:ext cx="142270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事件因果分析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5840043F-BC8A-ACB2-DBCB-8CFE9731D1BD}"/>
              </a:ext>
            </a:extLst>
          </p:cNvPr>
          <p:cNvSpPr/>
          <p:nvPr/>
        </p:nvSpPr>
        <p:spPr>
          <a:xfrm>
            <a:off x="6039585" y="3088492"/>
            <a:ext cx="1199351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事件预测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926A2A3E-3A39-48F6-6E19-158BA8E7592C}"/>
              </a:ext>
            </a:extLst>
          </p:cNvPr>
          <p:cNvSpPr/>
          <p:nvPr/>
        </p:nvSpPr>
        <p:spPr>
          <a:xfrm>
            <a:off x="5322989" y="3777429"/>
            <a:ext cx="972497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zh-CN" altLang="en-US" sz="900" dirty="0">
                <a:solidFill>
                  <a:srgbClr val="FF0000"/>
                </a:solidFill>
              </a:rPr>
              <a:t>人格分析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F4FEFFC5-9208-D5F0-F6F1-B1F044A7B0D0}"/>
              </a:ext>
            </a:extLst>
          </p:cNvPr>
          <p:cNvSpPr/>
          <p:nvPr/>
        </p:nvSpPr>
        <p:spPr>
          <a:xfrm>
            <a:off x="6362815" y="3782934"/>
            <a:ext cx="1201184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事件</a:t>
            </a:r>
            <a:r>
              <a:rPr lang="zh-CN" altLang="en-US" sz="900" dirty="0">
                <a:solidFill>
                  <a:srgbClr val="FF0000"/>
                </a:solidFill>
              </a:rPr>
              <a:t>社会评价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2DBAEB9E-4ABD-A679-BCEB-41DB388F994C}"/>
              </a:ext>
            </a:extLst>
          </p:cNvPr>
          <p:cNvSpPr/>
          <p:nvPr/>
        </p:nvSpPr>
        <p:spPr>
          <a:xfrm>
            <a:off x="5963296" y="2409772"/>
            <a:ext cx="135638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作者的</a:t>
            </a:r>
            <a:r>
              <a:rPr lang="zh-CN" altLang="en-US" sz="900" dirty="0">
                <a:solidFill>
                  <a:srgbClr val="FF0000"/>
                </a:solidFill>
              </a:rPr>
              <a:t>论文引用报告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38659904-ADF6-744F-B099-E875D3129AB6}"/>
              </a:ext>
            </a:extLst>
          </p:cNvPr>
          <p:cNvSpPr/>
          <p:nvPr/>
        </p:nvSpPr>
        <p:spPr>
          <a:xfrm>
            <a:off x="4904437" y="2405571"/>
            <a:ext cx="983327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zh-CN" altLang="en-US" sz="900" dirty="0">
                <a:solidFill>
                  <a:srgbClr val="FF0000"/>
                </a:solidFill>
              </a:rPr>
              <a:t>迁徙路线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F9273B8B-1598-8423-C061-D73070749E91}"/>
              </a:ext>
            </a:extLst>
          </p:cNvPr>
          <p:cNvSpPr/>
          <p:nvPr/>
        </p:nvSpPr>
        <p:spPr>
          <a:xfrm>
            <a:off x="2686592" y="3779269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智能推荐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ACB7B8CC-BAA1-342F-143D-045AF94FFE9D}"/>
              </a:ext>
            </a:extLst>
          </p:cNvPr>
          <p:cNvSpPr/>
          <p:nvPr/>
        </p:nvSpPr>
        <p:spPr>
          <a:xfrm>
            <a:off x="4552587" y="3438174"/>
            <a:ext cx="12909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zh-CN" altLang="en-US" sz="900" dirty="0">
                <a:solidFill>
                  <a:srgbClr val="FF0000"/>
                </a:solidFill>
              </a:rPr>
              <a:t>评估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A020718F-8C38-A029-15CA-BD68259F566A}"/>
              </a:ext>
            </a:extLst>
          </p:cNvPr>
          <p:cNvSpPr/>
          <p:nvPr/>
        </p:nvSpPr>
        <p:spPr>
          <a:xfrm>
            <a:off x="2687611" y="3441803"/>
            <a:ext cx="945671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用户</a:t>
            </a:r>
            <a:r>
              <a:rPr lang="zh-CN" altLang="en-US" sz="900" dirty="0">
                <a:solidFill>
                  <a:srgbClr val="FF0000"/>
                </a:solidFill>
              </a:rPr>
              <a:t>文献管理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5A621328-238B-0BDF-8AEF-B93992BE6C04}"/>
              </a:ext>
            </a:extLst>
          </p:cNvPr>
          <p:cNvSpPr/>
          <p:nvPr/>
        </p:nvSpPr>
        <p:spPr>
          <a:xfrm>
            <a:off x="3710981" y="3441747"/>
            <a:ext cx="75783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用户</a:t>
            </a:r>
            <a:r>
              <a:rPr lang="zh-CN" altLang="en-US" sz="900" dirty="0">
                <a:solidFill>
                  <a:srgbClr val="FF0000"/>
                </a:solidFill>
              </a:rPr>
              <a:t>订阅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49E657FF-4360-DA0C-61E5-18C8823FD913}"/>
              </a:ext>
            </a:extLst>
          </p:cNvPr>
          <p:cNvSpPr/>
          <p:nvPr/>
        </p:nvSpPr>
        <p:spPr>
          <a:xfrm>
            <a:off x="5920599" y="3438174"/>
            <a:ext cx="12909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领域工作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榜单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92B1C41A-48D1-1EF3-10E0-DBD64A1C2408}"/>
              </a:ext>
            </a:extLst>
          </p:cNvPr>
          <p:cNvSpPr/>
          <p:nvPr/>
        </p:nvSpPr>
        <p:spPr>
          <a:xfrm>
            <a:off x="3556513" y="3778061"/>
            <a:ext cx="89975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知识图谱</a:t>
            </a:r>
            <a:r>
              <a:rPr lang="zh-CN" altLang="en-US" sz="900" dirty="0">
                <a:solidFill>
                  <a:srgbClr val="FF0000"/>
                </a:solidFill>
              </a:rPr>
              <a:t>问答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D7B8EDD0-8EC5-1B4C-E49B-822027E1B891}"/>
              </a:ext>
            </a:extLst>
          </p:cNvPr>
          <p:cNvSpPr/>
          <p:nvPr/>
        </p:nvSpPr>
        <p:spPr>
          <a:xfrm>
            <a:off x="4511189" y="3780207"/>
            <a:ext cx="75783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视频</a:t>
            </a:r>
            <a:r>
              <a:rPr lang="zh-CN" altLang="en-US" sz="900" dirty="0">
                <a:solidFill>
                  <a:srgbClr val="FF0000"/>
                </a:solidFill>
              </a:rPr>
              <a:t>问答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0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94FE3-1689-4C0B-9DF3-A6BF4AC9B1B5}"/>
              </a:ext>
            </a:extLst>
          </p:cNvPr>
          <p:cNvSpPr txBox="1"/>
          <p:nvPr/>
        </p:nvSpPr>
        <p:spPr>
          <a:xfrm>
            <a:off x="1564790" y="13241606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1C7C2-6EF7-4E05-9337-90CD7F8C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6" y="13896294"/>
            <a:ext cx="476408" cy="455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3E02D-0527-40F2-9F3E-31B8B9C665E7}"/>
              </a:ext>
            </a:extLst>
          </p:cNvPr>
          <p:cNvSpPr txBox="1"/>
          <p:nvPr/>
        </p:nvSpPr>
        <p:spPr>
          <a:xfrm>
            <a:off x="2651176" y="14351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8DCB1-F95A-40A2-BFE9-7E65C8FD0B5E}"/>
              </a:ext>
            </a:extLst>
          </p:cNvPr>
          <p:cNvSpPr/>
          <p:nvPr/>
        </p:nvSpPr>
        <p:spPr>
          <a:xfrm>
            <a:off x="3330054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1A33B-C52C-40D6-B075-A0440D070186}"/>
              </a:ext>
            </a:extLst>
          </p:cNvPr>
          <p:cNvSpPr/>
          <p:nvPr/>
        </p:nvSpPr>
        <p:spPr>
          <a:xfrm>
            <a:off x="5635389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FB825-395B-415E-B4D9-2C373672B467}"/>
              </a:ext>
            </a:extLst>
          </p:cNvPr>
          <p:cNvSpPr txBox="1"/>
          <p:nvPr/>
        </p:nvSpPr>
        <p:spPr>
          <a:xfrm>
            <a:off x="5289729" y="1403660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7434B-B8AA-4B22-BD69-06364258C977}"/>
              </a:ext>
            </a:extLst>
          </p:cNvPr>
          <p:cNvSpPr txBox="1"/>
          <p:nvPr/>
        </p:nvSpPr>
        <p:spPr>
          <a:xfrm>
            <a:off x="3925467" y="1475133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37488-28EC-44B0-B199-E67A859D290A}"/>
              </a:ext>
            </a:extLst>
          </p:cNvPr>
          <p:cNvSpPr txBox="1"/>
          <p:nvPr/>
        </p:nvSpPr>
        <p:spPr>
          <a:xfrm>
            <a:off x="5826844" y="1475133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28FCE7-09AC-4720-94BE-2EF2C003FB9F}"/>
              </a:ext>
            </a:extLst>
          </p:cNvPr>
          <p:cNvSpPr/>
          <p:nvPr/>
        </p:nvSpPr>
        <p:spPr>
          <a:xfrm>
            <a:off x="3449471" y="13775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F356BF-490A-49A0-B43E-BA35EFDA7AF3}"/>
              </a:ext>
            </a:extLst>
          </p:cNvPr>
          <p:cNvSpPr/>
          <p:nvPr/>
        </p:nvSpPr>
        <p:spPr>
          <a:xfrm>
            <a:off x="4178490" y="13775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F02D21-2CF5-4E65-9F3A-812A8BEEDC66}"/>
              </a:ext>
            </a:extLst>
          </p:cNvPr>
          <p:cNvSpPr/>
          <p:nvPr/>
        </p:nvSpPr>
        <p:spPr>
          <a:xfrm>
            <a:off x="4601572" y="13775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F04523-8288-49B2-BC49-F5CCD4D2388C}"/>
              </a:ext>
            </a:extLst>
          </p:cNvPr>
          <p:cNvSpPr/>
          <p:nvPr/>
        </p:nvSpPr>
        <p:spPr>
          <a:xfrm>
            <a:off x="3449471" y="14007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FC42E9-76F8-40C5-BC8B-8BC7747F3E3E}"/>
              </a:ext>
            </a:extLst>
          </p:cNvPr>
          <p:cNvSpPr/>
          <p:nvPr/>
        </p:nvSpPr>
        <p:spPr>
          <a:xfrm>
            <a:off x="3995382" y="14007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7DDEFA-A2FC-4F89-922E-4D851DA8AF00}"/>
              </a:ext>
            </a:extLst>
          </p:cNvPr>
          <p:cNvSpPr/>
          <p:nvPr/>
        </p:nvSpPr>
        <p:spPr>
          <a:xfrm>
            <a:off x="4474278" y="14007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CF0B28-A453-4523-A5D0-49F3C1F31F63}"/>
              </a:ext>
            </a:extLst>
          </p:cNvPr>
          <p:cNvSpPr/>
          <p:nvPr/>
        </p:nvSpPr>
        <p:spPr>
          <a:xfrm>
            <a:off x="3449470" y="14238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145842-7375-431A-8042-18268D3C4023}"/>
              </a:ext>
            </a:extLst>
          </p:cNvPr>
          <p:cNvSpPr/>
          <p:nvPr/>
        </p:nvSpPr>
        <p:spPr>
          <a:xfrm>
            <a:off x="4040957" y="14242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852A2A-C51B-498A-914B-CC9467197217}"/>
              </a:ext>
            </a:extLst>
          </p:cNvPr>
          <p:cNvSpPr/>
          <p:nvPr/>
        </p:nvSpPr>
        <p:spPr>
          <a:xfrm>
            <a:off x="4528871" y="14267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74AE03-1B37-4DF8-86D3-3C734D9321A0}"/>
              </a:ext>
            </a:extLst>
          </p:cNvPr>
          <p:cNvSpPr/>
          <p:nvPr/>
        </p:nvSpPr>
        <p:spPr>
          <a:xfrm>
            <a:off x="3446056" y="14450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6E3CB6-B6BA-442B-B834-57F904383BF6}"/>
              </a:ext>
            </a:extLst>
          </p:cNvPr>
          <p:cNvSpPr/>
          <p:nvPr/>
        </p:nvSpPr>
        <p:spPr>
          <a:xfrm>
            <a:off x="3882787" y="14450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221A9-4C78-4CE5-8013-751361BEB414}"/>
              </a:ext>
            </a:extLst>
          </p:cNvPr>
          <p:cNvSpPr txBox="1"/>
          <p:nvPr/>
        </p:nvSpPr>
        <p:spPr>
          <a:xfrm>
            <a:off x="4639134" y="14406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E09A532-1A4C-48E7-BC30-EB2D09AD3018}"/>
              </a:ext>
            </a:extLst>
          </p:cNvPr>
          <p:cNvSpPr/>
          <p:nvPr/>
        </p:nvSpPr>
        <p:spPr>
          <a:xfrm>
            <a:off x="5725796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6CE638-639E-43B7-AF97-FB9D22D1D4D3}"/>
              </a:ext>
            </a:extLst>
          </p:cNvPr>
          <p:cNvSpPr/>
          <p:nvPr/>
        </p:nvSpPr>
        <p:spPr>
          <a:xfrm>
            <a:off x="6268959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0615B1-3747-4EF3-B3B3-7E548A09F781}"/>
              </a:ext>
            </a:extLst>
          </p:cNvPr>
          <p:cNvSpPr/>
          <p:nvPr/>
        </p:nvSpPr>
        <p:spPr>
          <a:xfrm>
            <a:off x="6812122" y="13774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1D1439-A336-49C3-A60B-C3F944E0FBFB}"/>
              </a:ext>
            </a:extLst>
          </p:cNvPr>
          <p:cNvSpPr/>
          <p:nvPr/>
        </p:nvSpPr>
        <p:spPr>
          <a:xfrm>
            <a:off x="5725795" y="13990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363F30-E7A7-4A00-BE85-9997D80953F1}"/>
              </a:ext>
            </a:extLst>
          </p:cNvPr>
          <p:cNvSpPr/>
          <p:nvPr/>
        </p:nvSpPr>
        <p:spPr>
          <a:xfrm>
            <a:off x="6234840" y="13990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5A92BD-35A4-473C-8FFF-EEC8C1CFC6F6}"/>
              </a:ext>
            </a:extLst>
          </p:cNvPr>
          <p:cNvSpPr/>
          <p:nvPr/>
        </p:nvSpPr>
        <p:spPr>
          <a:xfrm>
            <a:off x="6793065" y="13990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061FEB-BF74-48D9-9B45-D89611A05CA8}"/>
              </a:ext>
            </a:extLst>
          </p:cNvPr>
          <p:cNvSpPr/>
          <p:nvPr/>
        </p:nvSpPr>
        <p:spPr>
          <a:xfrm>
            <a:off x="5725794" y="14211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251F38-8691-4727-94D0-B170538E9532}"/>
              </a:ext>
            </a:extLst>
          </p:cNvPr>
          <p:cNvSpPr/>
          <p:nvPr/>
        </p:nvSpPr>
        <p:spPr>
          <a:xfrm>
            <a:off x="6146128" y="14210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58DD421-BCAB-43A8-BB74-231ACC39C00B}"/>
              </a:ext>
            </a:extLst>
          </p:cNvPr>
          <p:cNvSpPr/>
          <p:nvPr/>
        </p:nvSpPr>
        <p:spPr>
          <a:xfrm>
            <a:off x="6889931" y="14210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E90A8C3-467F-491F-9076-1A9B81A6B71E}"/>
              </a:ext>
            </a:extLst>
          </p:cNvPr>
          <p:cNvSpPr/>
          <p:nvPr/>
        </p:nvSpPr>
        <p:spPr>
          <a:xfrm>
            <a:off x="5731098" y="14434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D3BCAF-309D-4DD3-A503-712669E87FFA}"/>
              </a:ext>
            </a:extLst>
          </p:cNvPr>
          <p:cNvSpPr/>
          <p:nvPr/>
        </p:nvSpPr>
        <p:spPr>
          <a:xfrm>
            <a:off x="6347433" y="14430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B77CCE-16AF-4400-8D9C-2B139E0AEE4A}"/>
              </a:ext>
            </a:extLst>
          </p:cNvPr>
          <p:cNvSpPr txBox="1"/>
          <p:nvPr/>
        </p:nvSpPr>
        <p:spPr>
          <a:xfrm>
            <a:off x="7072641" y="14371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7A7C75-B7FA-46FB-8384-19116EF1B631}"/>
              </a:ext>
            </a:extLst>
          </p:cNvPr>
          <p:cNvSpPr/>
          <p:nvPr/>
        </p:nvSpPr>
        <p:spPr>
          <a:xfrm>
            <a:off x="2629498" y="12268202"/>
            <a:ext cx="4919991" cy="11514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FD278-A638-4C99-B8A7-5A3B676BB10D}"/>
              </a:ext>
            </a:extLst>
          </p:cNvPr>
          <p:cNvSpPr txBox="1"/>
          <p:nvPr/>
        </p:nvSpPr>
        <p:spPr>
          <a:xfrm>
            <a:off x="2574920" y="12645292"/>
            <a:ext cx="6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5627483-4486-42A2-A869-5A613CB1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17" y="12604941"/>
            <a:ext cx="753685" cy="3398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1BDF66-7BFB-40FD-AF98-24C51C7823C7}"/>
              </a:ext>
            </a:extLst>
          </p:cNvPr>
          <p:cNvSpPr txBox="1"/>
          <p:nvPr/>
        </p:nvSpPr>
        <p:spPr>
          <a:xfrm>
            <a:off x="3307524" y="129866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图片</a:t>
            </a:r>
            <a:endParaRPr 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C3D-F40C-4380-9B53-C97C1E1CBB5B}"/>
              </a:ext>
            </a:extLst>
          </p:cNvPr>
          <p:cNvSpPr txBox="1"/>
          <p:nvPr/>
        </p:nvSpPr>
        <p:spPr>
          <a:xfrm>
            <a:off x="4163943" y="12992281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视频</a:t>
            </a:r>
            <a:endParaRPr lang="en-US" sz="8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510AA41-108C-4765-85C6-78BB6F32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706" y="12575125"/>
            <a:ext cx="663117" cy="3994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B34568-F999-4AA9-8863-AD2C1E7FCB97}"/>
              </a:ext>
            </a:extLst>
          </p:cNvPr>
          <p:cNvSpPr txBox="1"/>
          <p:nvPr/>
        </p:nvSpPr>
        <p:spPr>
          <a:xfrm>
            <a:off x="6257479" y="13097499"/>
            <a:ext cx="766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多语言文本</a:t>
            </a:r>
            <a:endParaRPr lang="en-US" sz="800" b="1" dirty="0"/>
          </a:p>
        </p:txBody>
      </p:sp>
      <p:pic>
        <p:nvPicPr>
          <p:cNvPr id="1026" name="Picture 2" descr="Building multilingual websites">
            <a:extLst>
              <a:ext uri="{FF2B5EF4-FFF2-40B4-BE49-F238E27FC236}">
                <a16:creationId xmlns:a16="http://schemas.microsoft.com/office/drawing/2014/main" id="{80BB425A-A932-4FE4-8D43-5AED984A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98" y="12483136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BDED91E-2C3E-4318-AF5D-1EA8490602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17359" y="13434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491DA1A-8825-42F1-96BF-E36ED19125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6409" y="13434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B166E6C-D07E-4601-9CD3-B0CF14A84CCE}"/>
              </a:ext>
            </a:extLst>
          </p:cNvPr>
          <p:cNvSpPr/>
          <p:nvPr/>
        </p:nvSpPr>
        <p:spPr>
          <a:xfrm>
            <a:off x="2452063" y="12071244"/>
            <a:ext cx="5289859" cy="303667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97803B-9B13-453A-978F-216CB3AB4382}"/>
              </a:ext>
            </a:extLst>
          </p:cNvPr>
          <p:cNvSpPr txBox="1"/>
          <p:nvPr/>
        </p:nvSpPr>
        <p:spPr>
          <a:xfrm>
            <a:off x="1371602" y="9636845"/>
            <a:ext cx="1080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</a:t>
            </a:r>
            <a:br>
              <a:rPr lang="en-US" altLang="zh-CN" sz="1600" dirty="0"/>
            </a:br>
            <a:r>
              <a:rPr lang="zh-CN" altLang="en-US" sz="1600" dirty="0"/>
              <a:t>获取层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3D8DA0-BBF9-4979-9BAE-07031C68D90F}"/>
              </a:ext>
            </a:extLst>
          </p:cNvPr>
          <p:cNvSpPr/>
          <p:nvPr/>
        </p:nvSpPr>
        <p:spPr>
          <a:xfrm>
            <a:off x="3115435" y="12428823"/>
            <a:ext cx="1750054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4EA0A0-EA72-4995-997E-CE2E52F5C7F9}"/>
              </a:ext>
            </a:extLst>
          </p:cNvPr>
          <p:cNvSpPr/>
          <p:nvPr/>
        </p:nvSpPr>
        <p:spPr>
          <a:xfrm>
            <a:off x="5822196" y="12380113"/>
            <a:ext cx="1604835" cy="91101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347D683-F144-485D-8C02-851995C46259}"/>
              </a:ext>
            </a:extLst>
          </p:cNvPr>
          <p:cNvCxnSpPr>
            <a:cxnSpLocks/>
          </p:cNvCxnSpPr>
          <p:nvPr/>
        </p:nvCxnSpPr>
        <p:spPr>
          <a:xfrm flipV="1">
            <a:off x="3633514" y="11753093"/>
            <a:ext cx="0" cy="68386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EB49B9-B20F-4F1F-BC03-4E68C8B1C21B}"/>
              </a:ext>
            </a:extLst>
          </p:cNvPr>
          <p:cNvCxnSpPr>
            <a:cxnSpLocks/>
          </p:cNvCxnSpPr>
          <p:nvPr/>
        </p:nvCxnSpPr>
        <p:spPr>
          <a:xfrm flipV="1">
            <a:off x="6679517" y="11744962"/>
            <a:ext cx="0" cy="63515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2DA36D7-8EFF-4E0A-B06F-58B78D06A1F6}"/>
              </a:ext>
            </a:extLst>
          </p:cNvPr>
          <p:cNvSpPr/>
          <p:nvPr/>
        </p:nvSpPr>
        <p:spPr>
          <a:xfrm>
            <a:off x="5905796" y="11473882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CCD47-63B6-4804-8AC1-B1508E71E36C}"/>
              </a:ext>
            </a:extLst>
          </p:cNvPr>
          <p:cNvSpPr/>
          <p:nvPr/>
        </p:nvSpPr>
        <p:spPr>
          <a:xfrm>
            <a:off x="2452063" y="8148322"/>
            <a:ext cx="5289859" cy="380804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613177-F646-447D-A7F7-AACE50C142DC}"/>
              </a:ext>
            </a:extLst>
          </p:cNvPr>
          <p:cNvSpPr/>
          <p:nvPr/>
        </p:nvSpPr>
        <p:spPr>
          <a:xfrm>
            <a:off x="5905796" y="10975922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853033-DA6B-45FC-B475-8DB7C32237F7}"/>
              </a:ext>
            </a:extLst>
          </p:cNvPr>
          <p:cNvCxnSpPr>
            <a:cxnSpLocks/>
          </p:cNvCxnSpPr>
          <p:nvPr/>
        </p:nvCxnSpPr>
        <p:spPr>
          <a:xfrm flipV="1">
            <a:off x="6659518" y="1125356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Magnetic Disk 1031">
            <a:extLst>
              <a:ext uri="{FF2B5EF4-FFF2-40B4-BE49-F238E27FC236}">
                <a16:creationId xmlns:a16="http://schemas.microsoft.com/office/drawing/2014/main" id="{7C8A06A2-3EDD-4C88-97EA-F89A802EE209}"/>
              </a:ext>
            </a:extLst>
          </p:cNvPr>
          <p:cNvSpPr/>
          <p:nvPr/>
        </p:nvSpPr>
        <p:spPr>
          <a:xfrm>
            <a:off x="4543171" y="10890524"/>
            <a:ext cx="1206690" cy="44637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外部知识库</a:t>
            </a:r>
            <a:br>
              <a:rPr lang="en-US" altLang="zh-CN" sz="800" b="1" i="1" dirty="0"/>
            </a:br>
            <a:r>
              <a:rPr lang="zh-CN" altLang="en-US" sz="800" b="1" i="1" dirty="0"/>
              <a:t>（</a:t>
            </a:r>
            <a:r>
              <a:rPr lang="en-US" altLang="zh-CN" sz="800" b="1" i="1" dirty="0"/>
              <a:t>WIKIPEDIA, Freebase</a:t>
            </a:r>
            <a:r>
              <a:rPr lang="zh-CN" altLang="en-US" sz="800" b="1" i="1" dirty="0"/>
              <a:t>）</a:t>
            </a:r>
            <a:endParaRPr lang="en-US" sz="800" b="1" i="1" dirty="0"/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F4A2A02C-82BC-4C29-B99C-74D1588CE52F}"/>
              </a:ext>
            </a:extLst>
          </p:cNvPr>
          <p:cNvCxnSpPr>
            <a:cxnSpLocks/>
            <a:stCxn id="1032" idx="4"/>
            <a:endCxn id="73" idx="1"/>
          </p:cNvCxnSpPr>
          <p:nvPr/>
        </p:nvCxnSpPr>
        <p:spPr>
          <a:xfrm>
            <a:off x="5749863" y="11113710"/>
            <a:ext cx="15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83E245-C4B4-4EFF-9867-4BB6BDA67563}"/>
              </a:ext>
            </a:extLst>
          </p:cNvPr>
          <p:cNvCxnSpPr>
            <a:cxnSpLocks/>
          </p:cNvCxnSpPr>
          <p:nvPr/>
        </p:nvCxnSpPr>
        <p:spPr>
          <a:xfrm flipV="1">
            <a:off x="7106558" y="10755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25DF5C-3472-47AE-ACD4-C259EB76904C}"/>
              </a:ext>
            </a:extLst>
          </p:cNvPr>
          <p:cNvCxnSpPr>
            <a:cxnSpLocks/>
          </p:cNvCxnSpPr>
          <p:nvPr/>
        </p:nvCxnSpPr>
        <p:spPr>
          <a:xfrm flipV="1">
            <a:off x="6207997" y="10755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A842B12-4C77-4D01-AE44-F22023600476}"/>
              </a:ext>
            </a:extLst>
          </p:cNvPr>
          <p:cNvSpPr/>
          <p:nvPr/>
        </p:nvSpPr>
        <p:spPr>
          <a:xfrm>
            <a:off x="5913628" y="9785620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95BF847-1CAC-4128-A0C9-CA41838EF4D2}"/>
              </a:ext>
            </a:extLst>
          </p:cNvPr>
          <p:cNvSpPr/>
          <p:nvPr/>
        </p:nvSpPr>
        <p:spPr>
          <a:xfrm>
            <a:off x="6815168" y="9785619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3EBDB24-57F0-4E0C-B5AC-288DAB6AF057}"/>
              </a:ext>
            </a:extLst>
          </p:cNvPr>
          <p:cNvCxnSpPr>
            <a:cxnSpLocks/>
          </p:cNvCxnSpPr>
          <p:nvPr/>
        </p:nvCxnSpPr>
        <p:spPr>
          <a:xfrm flipV="1">
            <a:off x="7106558" y="9565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3C8BAA-E0CE-4205-BD6E-939D8A6445A3}"/>
              </a:ext>
            </a:extLst>
          </p:cNvPr>
          <p:cNvCxnSpPr>
            <a:cxnSpLocks/>
          </p:cNvCxnSpPr>
          <p:nvPr/>
        </p:nvCxnSpPr>
        <p:spPr>
          <a:xfrm flipV="1">
            <a:off x="6207997" y="9565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BCA1A15-5059-44BB-AD29-B1FC7C1FF388}"/>
              </a:ext>
            </a:extLst>
          </p:cNvPr>
          <p:cNvCxnSpPr>
            <a:cxnSpLocks/>
          </p:cNvCxnSpPr>
          <p:nvPr/>
        </p:nvCxnSpPr>
        <p:spPr>
          <a:xfrm flipV="1">
            <a:off x="6659518" y="9565301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C1B6F907-3227-4A5D-8D95-F5D9BD0389E7}"/>
              </a:ext>
            </a:extLst>
          </p:cNvPr>
          <p:cNvSpPr/>
          <p:nvPr/>
        </p:nvSpPr>
        <p:spPr>
          <a:xfrm>
            <a:off x="5979306" y="9282580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文本知识库</a:t>
            </a:r>
            <a:endParaRPr lang="en-US" sz="800" b="1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5FB317E-2732-4E96-92E3-79DBDA15CE9B}"/>
              </a:ext>
            </a:extLst>
          </p:cNvPr>
          <p:cNvSpPr/>
          <p:nvPr/>
        </p:nvSpPr>
        <p:spPr>
          <a:xfrm>
            <a:off x="2879792" y="11478436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0C0D8BD-ACB8-4F8D-A27F-031D5BEFEE5A}"/>
              </a:ext>
            </a:extLst>
          </p:cNvPr>
          <p:cNvSpPr/>
          <p:nvPr/>
        </p:nvSpPr>
        <p:spPr>
          <a:xfrm>
            <a:off x="2879792" y="10980476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1D65D6E-E635-4A80-B585-3AD230AC8682}"/>
              </a:ext>
            </a:extLst>
          </p:cNvPr>
          <p:cNvCxnSpPr>
            <a:cxnSpLocks/>
          </p:cNvCxnSpPr>
          <p:nvPr/>
        </p:nvCxnSpPr>
        <p:spPr>
          <a:xfrm flipV="1">
            <a:off x="3633514" y="1125811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B834118-7E85-4476-8B37-05B6BE7D3636}"/>
              </a:ext>
            </a:extLst>
          </p:cNvPr>
          <p:cNvCxnSpPr>
            <a:cxnSpLocks/>
            <a:stCxn id="1032" idx="2"/>
            <a:endCxn id="94" idx="3"/>
          </p:cNvCxnSpPr>
          <p:nvPr/>
        </p:nvCxnSpPr>
        <p:spPr>
          <a:xfrm rot="10800000" flipV="1">
            <a:off x="4387239" y="11113709"/>
            <a:ext cx="155935" cy="45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47B604-FC16-4B81-8A0F-7AA6176F16E3}"/>
              </a:ext>
            </a:extLst>
          </p:cNvPr>
          <p:cNvCxnSpPr>
            <a:cxnSpLocks/>
          </p:cNvCxnSpPr>
          <p:nvPr/>
        </p:nvCxnSpPr>
        <p:spPr>
          <a:xfrm flipV="1">
            <a:off x="4080554" y="10760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FF8EEA-770C-4C08-BBE6-6E053C20888C}"/>
              </a:ext>
            </a:extLst>
          </p:cNvPr>
          <p:cNvCxnSpPr>
            <a:cxnSpLocks/>
          </p:cNvCxnSpPr>
          <p:nvPr/>
        </p:nvCxnSpPr>
        <p:spPr>
          <a:xfrm flipV="1">
            <a:off x="3181993" y="10760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18641C-C059-4E82-A533-AD7A4D10BCA3}"/>
              </a:ext>
            </a:extLst>
          </p:cNvPr>
          <p:cNvSpPr/>
          <p:nvPr/>
        </p:nvSpPr>
        <p:spPr>
          <a:xfrm>
            <a:off x="2887624" y="9790174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A3046B0-0806-4DEB-A4A8-EC5380FD664D}"/>
              </a:ext>
            </a:extLst>
          </p:cNvPr>
          <p:cNvSpPr/>
          <p:nvPr/>
        </p:nvSpPr>
        <p:spPr>
          <a:xfrm>
            <a:off x="3789164" y="9790173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46827F-88AF-4B67-AA6C-D5FFFD5F7E1B}"/>
              </a:ext>
            </a:extLst>
          </p:cNvPr>
          <p:cNvCxnSpPr>
            <a:cxnSpLocks/>
          </p:cNvCxnSpPr>
          <p:nvPr/>
        </p:nvCxnSpPr>
        <p:spPr>
          <a:xfrm flipV="1">
            <a:off x="4080554" y="9569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123E858-A227-418A-B855-C6136F8503B2}"/>
              </a:ext>
            </a:extLst>
          </p:cNvPr>
          <p:cNvCxnSpPr>
            <a:cxnSpLocks/>
          </p:cNvCxnSpPr>
          <p:nvPr/>
        </p:nvCxnSpPr>
        <p:spPr>
          <a:xfrm flipV="1">
            <a:off x="3181993" y="9569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C58C06-04A0-48E1-B0BF-075A54C48CC5}"/>
              </a:ext>
            </a:extLst>
          </p:cNvPr>
          <p:cNvCxnSpPr>
            <a:cxnSpLocks/>
          </p:cNvCxnSpPr>
          <p:nvPr/>
        </p:nvCxnSpPr>
        <p:spPr>
          <a:xfrm flipV="1">
            <a:off x="3633514" y="9569855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FD1B448E-DDC0-460C-B1CB-A73069C4698C}"/>
              </a:ext>
            </a:extLst>
          </p:cNvPr>
          <p:cNvSpPr/>
          <p:nvPr/>
        </p:nvSpPr>
        <p:spPr>
          <a:xfrm>
            <a:off x="2953302" y="9287134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视觉知识库</a:t>
            </a:r>
            <a:endParaRPr lang="en-US" sz="8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A202649-14DA-4BA4-909E-8844853DF4E8}"/>
              </a:ext>
            </a:extLst>
          </p:cNvPr>
          <p:cNvSpPr/>
          <p:nvPr/>
        </p:nvSpPr>
        <p:spPr>
          <a:xfrm>
            <a:off x="4401402" y="8860165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跨模态融合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027DAD2-9774-4D05-98A9-E5AF2F78ADEC}"/>
              </a:ext>
            </a:extLst>
          </p:cNvPr>
          <p:cNvCxnSpPr>
            <a:cxnSpLocks/>
            <a:stCxn id="104" idx="1"/>
            <a:endCxn id="109" idx="1"/>
          </p:cNvCxnSpPr>
          <p:nvPr/>
        </p:nvCxnSpPr>
        <p:spPr>
          <a:xfrm rot="5400000" flipH="1" flipV="1">
            <a:off x="3875647" y="8761379"/>
            <a:ext cx="289182" cy="762328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EE66C56-1F6D-4DF9-BF6D-9A7C877073BC}"/>
              </a:ext>
            </a:extLst>
          </p:cNvPr>
          <p:cNvCxnSpPr>
            <a:cxnSpLocks/>
            <a:stCxn id="92" idx="1"/>
            <a:endCxn id="109" idx="3"/>
          </p:cNvCxnSpPr>
          <p:nvPr/>
        </p:nvCxnSpPr>
        <p:spPr>
          <a:xfrm rot="16200000" flipV="1">
            <a:off x="6144648" y="8762150"/>
            <a:ext cx="284628" cy="756232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BF5BAE-75F3-4B90-A20D-0C0534E79A5E}"/>
              </a:ext>
            </a:extLst>
          </p:cNvPr>
          <p:cNvCxnSpPr>
            <a:cxnSpLocks/>
          </p:cNvCxnSpPr>
          <p:nvPr/>
        </p:nvCxnSpPr>
        <p:spPr>
          <a:xfrm flipV="1">
            <a:off x="5146516" y="863984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51621D5E-BEAF-45BF-B2CC-ABE914E5D31B}"/>
              </a:ext>
            </a:extLst>
          </p:cNvPr>
          <p:cNvSpPr/>
          <p:nvPr/>
        </p:nvSpPr>
        <p:spPr>
          <a:xfrm>
            <a:off x="4455299" y="8314662"/>
            <a:ext cx="1371547" cy="32504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多模态知识库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1252C-4E07-4018-A114-E350E734F505}"/>
              </a:ext>
            </a:extLst>
          </p:cNvPr>
          <p:cNvSpPr txBox="1"/>
          <p:nvPr/>
        </p:nvSpPr>
        <p:spPr>
          <a:xfrm>
            <a:off x="1502202" y="709860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95DF8DF-8E2D-486D-A537-6333AFB4DA9A}"/>
              </a:ext>
            </a:extLst>
          </p:cNvPr>
          <p:cNvSpPr/>
          <p:nvPr/>
        </p:nvSpPr>
        <p:spPr>
          <a:xfrm>
            <a:off x="2452063" y="6756701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EC25CBE-28E9-4DAC-95D0-1E88E32EAF16}"/>
              </a:ext>
            </a:extLst>
          </p:cNvPr>
          <p:cNvSpPr/>
          <p:nvPr/>
        </p:nvSpPr>
        <p:spPr>
          <a:xfrm>
            <a:off x="6195445" y="730969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0B60890-4065-482A-A6B0-4BA900D85BEC}"/>
              </a:ext>
            </a:extLst>
          </p:cNvPr>
          <p:cNvSpPr/>
          <p:nvPr/>
        </p:nvSpPr>
        <p:spPr>
          <a:xfrm>
            <a:off x="3018797" y="743216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1E60349-D034-4A34-91DB-D4C8A507B5F0}"/>
              </a:ext>
            </a:extLst>
          </p:cNvPr>
          <p:cNvSpPr/>
          <p:nvPr/>
        </p:nvSpPr>
        <p:spPr>
          <a:xfrm>
            <a:off x="3018797" y="710249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B34EEF9-9B28-4772-BCD6-EC759F8ABE9A}"/>
              </a:ext>
            </a:extLst>
          </p:cNvPr>
          <p:cNvSpPr/>
          <p:nvPr/>
        </p:nvSpPr>
        <p:spPr>
          <a:xfrm>
            <a:off x="4554458" y="690752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48" name="Picture 4" descr="Neo4j – Bloor Research">
            <a:extLst>
              <a:ext uri="{FF2B5EF4-FFF2-40B4-BE49-F238E27FC236}">
                <a16:creationId xmlns:a16="http://schemas.microsoft.com/office/drawing/2014/main" id="{E603BD8F-951B-46DA-A806-4DB05759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47" y="7297748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What is Apache HBase? | AWS">
            <a:extLst>
              <a:ext uri="{FF2B5EF4-FFF2-40B4-BE49-F238E27FC236}">
                <a16:creationId xmlns:a16="http://schemas.microsoft.com/office/drawing/2014/main" id="{3597C59A-1565-488A-AF32-E7D4E602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072" y="7305664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5CC647-A2E7-444B-ABD8-B40342DB01B8}"/>
              </a:ext>
            </a:extLst>
          </p:cNvPr>
          <p:cNvCxnSpPr>
            <a:cxnSpLocks/>
          </p:cNvCxnSpPr>
          <p:nvPr/>
        </p:nvCxnSpPr>
        <p:spPr>
          <a:xfrm flipH="1" flipV="1">
            <a:off x="5124022" y="7180094"/>
            <a:ext cx="110" cy="22343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5EC2353-139F-4758-89C2-3F58E02425D2}"/>
              </a:ext>
            </a:extLst>
          </p:cNvPr>
          <p:cNvCxnSpPr>
            <a:cxnSpLocks/>
          </p:cNvCxnSpPr>
          <p:nvPr/>
        </p:nvCxnSpPr>
        <p:spPr>
          <a:xfrm>
            <a:off x="4010779" y="7434003"/>
            <a:ext cx="22851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7AB1EB1-70B1-468D-B23B-078163A3FAAE}"/>
              </a:ext>
            </a:extLst>
          </p:cNvPr>
          <p:cNvCxnSpPr>
            <a:cxnSpLocks/>
          </p:cNvCxnSpPr>
          <p:nvPr/>
        </p:nvCxnSpPr>
        <p:spPr>
          <a:xfrm flipH="1">
            <a:off x="5829435" y="7432165"/>
            <a:ext cx="247443" cy="21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E11571-AC5B-4559-BCBA-EDBC9ED2AFAE}"/>
              </a:ext>
            </a:extLst>
          </p:cNvPr>
          <p:cNvCxnSpPr>
            <a:cxnSpLocks/>
          </p:cNvCxnSpPr>
          <p:nvPr/>
        </p:nvCxnSpPr>
        <p:spPr>
          <a:xfrm flipV="1">
            <a:off x="5121653" y="6603689"/>
            <a:ext cx="0" cy="30383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022829-484F-44FD-BFD0-1B92DCCA5A6F}"/>
              </a:ext>
            </a:extLst>
          </p:cNvPr>
          <p:cNvCxnSpPr>
            <a:cxnSpLocks/>
          </p:cNvCxnSpPr>
          <p:nvPr/>
        </p:nvCxnSpPr>
        <p:spPr>
          <a:xfrm flipV="1">
            <a:off x="5124022" y="7726680"/>
            <a:ext cx="0" cy="58798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5FB8DA4-4EAC-4857-A56D-2DA3267DCD73}"/>
              </a:ext>
            </a:extLst>
          </p:cNvPr>
          <p:cNvSpPr txBox="1"/>
          <p:nvPr/>
        </p:nvSpPr>
        <p:spPr>
          <a:xfrm>
            <a:off x="1502202" y="5619408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955BB6D-CBC3-4A2E-8EE7-C948DB0E0F4F}"/>
              </a:ext>
            </a:extLst>
          </p:cNvPr>
          <p:cNvSpPr/>
          <p:nvPr/>
        </p:nvSpPr>
        <p:spPr>
          <a:xfrm>
            <a:off x="2452062" y="5294410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B2BE27-67EC-4532-B048-91DBB50D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07" y="12589065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516CDDB-A4BE-413C-8E8B-F6646E5D6B58}"/>
              </a:ext>
            </a:extLst>
          </p:cNvPr>
          <p:cNvSpPr txBox="1"/>
          <p:nvPr/>
        </p:nvSpPr>
        <p:spPr>
          <a:xfrm>
            <a:off x="5053088" y="129808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音频</a:t>
            </a:r>
            <a:endParaRPr lang="en-US" sz="800" b="1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8D84B66-0EAD-4DD5-9776-12B4EB780BC0}"/>
              </a:ext>
            </a:extLst>
          </p:cNvPr>
          <p:cNvCxnSpPr>
            <a:cxnSpLocks/>
            <a:stCxn id="108" idx="0"/>
            <a:endCxn id="71" idx="1"/>
          </p:cNvCxnSpPr>
          <p:nvPr/>
        </p:nvCxnSpPr>
        <p:spPr>
          <a:xfrm rot="5400000" flipH="1" flipV="1">
            <a:off x="5210985" y="11734010"/>
            <a:ext cx="817152" cy="572470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E36A590-269D-4DF4-BCCB-480E784FC4A7}"/>
              </a:ext>
            </a:extLst>
          </p:cNvPr>
          <p:cNvSpPr/>
          <p:nvPr/>
        </p:nvSpPr>
        <p:spPr>
          <a:xfrm>
            <a:off x="4773688" y="11491348"/>
            <a:ext cx="917610" cy="242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声音</a:t>
            </a:r>
            <a:r>
              <a:rPr lang="en-US" altLang="zh-CN" sz="800" b="1" dirty="0">
                <a:solidFill>
                  <a:schemeClr val="tx1"/>
                </a:solidFill>
              </a:rPr>
              <a:t>-</a:t>
            </a:r>
            <a:r>
              <a:rPr lang="zh-CN" altLang="en-US" sz="800" b="1" dirty="0">
                <a:solidFill>
                  <a:schemeClr val="tx1"/>
                </a:solidFill>
              </a:rPr>
              <a:t>文本转换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D3C0D5-2736-4621-9327-1C73DF30F2F4}"/>
              </a:ext>
            </a:extLst>
          </p:cNvPr>
          <p:cNvSpPr/>
          <p:nvPr/>
        </p:nvSpPr>
        <p:spPr>
          <a:xfrm>
            <a:off x="4941283" y="12428823"/>
            <a:ext cx="784086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F51F88-9A6E-476E-BDE7-957B038571FE}"/>
              </a:ext>
            </a:extLst>
          </p:cNvPr>
          <p:cNvSpPr txBox="1"/>
          <p:nvPr/>
        </p:nvSpPr>
        <p:spPr>
          <a:xfrm>
            <a:off x="1729581" y="3526465"/>
            <a:ext cx="27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version - 20220429</a:t>
            </a:r>
          </a:p>
        </p:txBody>
      </p:sp>
    </p:spTree>
    <p:extLst>
      <p:ext uri="{BB962C8B-B14F-4D97-AF65-F5344CB8AC3E}">
        <p14:creationId xmlns:p14="http://schemas.microsoft.com/office/powerpoint/2010/main" val="60256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DB09C-6493-4103-86B2-3E1AAEBCE6CC}"/>
              </a:ext>
            </a:extLst>
          </p:cNvPr>
          <p:cNvSpPr txBox="1"/>
          <p:nvPr/>
        </p:nvSpPr>
        <p:spPr>
          <a:xfrm>
            <a:off x="1729580" y="13882714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数据获取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34BF5-C90D-400C-8CAF-C9AC8930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6" y="13896294"/>
            <a:ext cx="476408" cy="455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96842-6F0A-4FF2-9781-F42F248C2E79}"/>
              </a:ext>
            </a:extLst>
          </p:cNvPr>
          <p:cNvSpPr txBox="1"/>
          <p:nvPr/>
        </p:nvSpPr>
        <p:spPr>
          <a:xfrm>
            <a:off x="2651176" y="14351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A6ABE-9E14-41AB-BC25-3844BAF55A24}"/>
              </a:ext>
            </a:extLst>
          </p:cNvPr>
          <p:cNvSpPr/>
          <p:nvPr/>
        </p:nvSpPr>
        <p:spPr>
          <a:xfrm>
            <a:off x="3330054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93318-0F48-45AB-8FAE-E5ADBE80E6DE}"/>
              </a:ext>
            </a:extLst>
          </p:cNvPr>
          <p:cNvSpPr/>
          <p:nvPr/>
        </p:nvSpPr>
        <p:spPr>
          <a:xfrm>
            <a:off x="5635389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6270B-0C1D-4C89-AB37-3A47910C1153}"/>
              </a:ext>
            </a:extLst>
          </p:cNvPr>
          <p:cNvSpPr txBox="1"/>
          <p:nvPr/>
        </p:nvSpPr>
        <p:spPr>
          <a:xfrm>
            <a:off x="5289729" y="1403660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979CF-FEA0-4165-A5CE-B37AE19A9ED0}"/>
              </a:ext>
            </a:extLst>
          </p:cNvPr>
          <p:cNvSpPr txBox="1"/>
          <p:nvPr/>
        </p:nvSpPr>
        <p:spPr>
          <a:xfrm>
            <a:off x="3925467" y="1475133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4966D-B54A-4DA4-B30D-8B6444CFF261}"/>
              </a:ext>
            </a:extLst>
          </p:cNvPr>
          <p:cNvSpPr txBox="1"/>
          <p:nvPr/>
        </p:nvSpPr>
        <p:spPr>
          <a:xfrm>
            <a:off x="5826844" y="1475133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539F97-7CA8-4126-A895-1A4E5AF3A43A}"/>
              </a:ext>
            </a:extLst>
          </p:cNvPr>
          <p:cNvSpPr/>
          <p:nvPr/>
        </p:nvSpPr>
        <p:spPr>
          <a:xfrm>
            <a:off x="3449471" y="13775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03CCD1-9BE1-4683-81DC-7AF8635AD899}"/>
              </a:ext>
            </a:extLst>
          </p:cNvPr>
          <p:cNvSpPr/>
          <p:nvPr/>
        </p:nvSpPr>
        <p:spPr>
          <a:xfrm>
            <a:off x="4178490" y="13775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389C23-654C-4414-8E6E-62B99622AB92}"/>
              </a:ext>
            </a:extLst>
          </p:cNvPr>
          <p:cNvSpPr/>
          <p:nvPr/>
        </p:nvSpPr>
        <p:spPr>
          <a:xfrm>
            <a:off x="4601572" y="13775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2A7A4A-D939-4076-8A24-77E650F11139}"/>
              </a:ext>
            </a:extLst>
          </p:cNvPr>
          <p:cNvSpPr/>
          <p:nvPr/>
        </p:nvSpPr>
        <p:spPr>
          <a:xfrm>
            <a:off x="3449471" y="14007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8CB58F-3F18-4357-AB39-CDBD1D242CFA}"/>
              </a:ext>
            </a:extLst>
          </p:cNvPr>
          <p:cNvSpPr/>
          <p:nvPr/>
        </p:nvSpPr>
        <p:spPr>
          <a:xfrm>
            <a:off x="3995382" y="14007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B53AF1-99E1-440A-B83F-019E8443A3F3}"/>
              </a:ext>
            </a:extLst>
          </p:cNvPr>
          <p:cNvSpPr/>
          <p:nvPr/>
        </p:nvSpPr>
        <p:spPr>
          <a:xfrm>
            <a:off x="4474278" y="14007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FEC920-4687-4AB3-87BA-98B79A04890A}"/>
              </a:ext>
            </a:extLst>
          </p:cNvPr>
          <p:cNvSpPr/>
          <p:nvPr/>
        </p:nvSpPr>
        <p:spPr>
          <a:xfrm>
            <a:off x="3449470" y="14238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13689A-D12D-4990-821E-C20F9146E1D7}"/>
              </a:ext>
            </a:extLst>
          </p:cNvPr>
          <p:cNvSpPr/>
          <p:nvPr/>
        </p:nvSpPr>
        <p:spPr>
          <a:xfrm>
            <a:off x="4040957" y="14242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8D77FF-5230-45A0-AE20-9D56222B01C1}"/>
              </a:ext>
            </a:extLst>
          </p:cNvPr>
          <p:cNvSpPr/>
          <p:nvPr/>
        </p:nvSpPr>
        <p:spPr>
          <a:xfrm>
            <a:off x="4528871" y="14267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F7A03E-DCBA-4E94-BA89-DEF88DE3C044}"/>
              </a:ext>
            </a:extLst>
          </p:cNvPr>
          <p:cNvSpPr/>
          <p:nvPr/>
        </p:nvSpPr>
        <p:spPr>
          <a:xfrm>
            <a:off x="3446056" y="14450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9404EE-8CF0-4EEA-9194-25D8640CC0CA}"/>
              </a:ext>
            </a:extLst>
          </p:cNvPr>
          <p:cNvSpPr/>
          <p:nvPr/>
        </p:nvSpPr>
        <p:spPr>
          <a:xfrm>
            <a:off x="3882787" y="14450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A5438-DE8E-46F9-83C8-7F07FFACE48A}"/>
              </a:ext>
            </a:extLst>
          </p:cNvPr>
          <p:cNvSpPr txBox="1"/>
          <p:nvPr/>
        </p:nvSpPr>
        <p:spPr>
          <a:xfrm>
            <a:off x="4639134" y="14406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2F0D97-0385-448F-A45A-24BFAF86D4A4}"/>
              </a:ext>
            </a:extLst>
          </p:cNvPr>
          <p:cNvSpPr/>
          <p:nvPr/>
        </p:nvSpPr>
        <p:spPr>
          <a:xfrm>
            <a:off x="5725796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3AC4BE-7E2D-4D0D-B601-7403180DD74D}"/>
              </a:ext>
            </a:extLst>
          </p:cNvPr>
          <p:cNvSpPr/>
          <p:nvPr/>
        </p:nvSpPr>
        <p:spPr>
          <a:xfrm>
            <a:off x="6268959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16D8D6-AFBF-4177-96CF-45D08F9275CF}"/>
              </a:ext>
            </a:extLst>
          </p:cNvPr>
          <p:cNvSpPr/>
          <p:nvPr/>
        </p:nvSpPr>
        <p:spPr>
          <a:xfrm>
            <a:off x="6812122" y="13774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2EC28B2-03D9-45A1-8EE3-3E4805E717D2}"/>
              </a:ext>
            </a:extLst>
          </p:cNvPr>
          <p:cNvSpPr/>
          <p:nvPr/>
        </p:nvSpPr>
        <p:spPr>
          <a:xfrm>
            <a:off x="5725795" y="13990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45E368-B61C-4C93-BA0F-9A299B640180}"/>
              </a:ext>
            </a:extLst>
          </p:cNvPr>
          <p:cNvSpPr/>
          <p:nvPr/>
        </p:nvSpPr>
        <p:spPr>
          <a:xfrm>
            <a:off x="6234840" y="13990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7C2F9-BA4E-43B9-B862-527213A13DF8}"/>
              </a:ext>
            </a:extLst>
          </p:cNvPr>
          <p:cNvSpPr/>
          <p:nvPr/>
        </p:nvSpPr>
        <p:spPr>
          <a:xfrm>
            <a:off x="6793065" y="13990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8760EDE-089C-4404-9435-95A3227D3F14}"/>
              </a:ext>
            </a:extLst>
          </p:cNvPr>
          <p:cNvSpPr/>
          <p:nvPr/>
        </p:nvSpPr>
        <p:spPr>
          <a:xfrm>
            <a:off x="5725794" y="14211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25C170-7BAD-4520-B8AA-7AEA9454CE35}"/>
              </a:ext>
            </a:extLst>
          </p:cNvPr>
          <p:cNvSpPr/>
          <p:nvPr/>
        </p:nvSpPr>
        <p:spPr>
          <a:xfrm>
            <a:off x="6146128" y="14210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4CB72B-5036-4D42-BF92-C163FA1E994B}"/>
              </a:ext>
            </a:extLst>
          </p:cNvPr>
          <p:cNvSpPr/>
          <p:nvPr/>
        </p:nvSpPr>
        <p:spPr>
          <a:xfrm>
            <a:off x="6889931" y="14210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FA225B0-4EF2-4C9B-973B-C2CD58E4D171}"/>
              </a:ext>
            </a:extLst>
          </p:cNvPr>
          <p:cNvSpPr/>
          <p:nvPr/>
        </p:nvSpPr>
        <p:spPr>
          <a:xfrm>
            <a:off x="5731098" y="14434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4EB3A2-40AF-4F3B-8715-0F178D7EC8C2}"/>
              </a:ext>
            </a:extLst>
          </p:cNvPr>
          <p:cNvSpPr/>
          <p:nvPr/>
        </p:nvSpPr>
        <p:spPr>
          <a:xfrm>
            <a:off x="6347433" y="14430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1F152-DA97-43CE-BFDB-629949855CEB}"/>
              </a:ext>
            </a:extLst>
          </p:cNvPr>
          <p:cNvSpPr txBox="1"/>
          <p:nvPr/>
        </p:nvSpPr>
        <p:spPr>
          <a:xfrm>
            <a:off x="7072641" y="14371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494A47-F529-44EE-99BC-FEA13D2070E7}"/>
              </a:ext>
            </a:extLst>
          </p:cNvPr>
          <p:cNvSpPr txBox="1"/>
          <p:nvPr/>
        </p:nvSpPr>
        <p:spPr>
          <a:xfrm>
            <a:off x="1729580" y="12339379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信息抽取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9936F-6E5B-4DC5-8AA5-FCB6AAF5286B}"/>
              </a:ext>
            </a:extLst>
          </p:cNvPr>
          <p:cNvSpPr/>
          <p:nvPr/>
        </p:nvSpPr>
        <p:spPr>
          <a:xfrm>
            <a:off x="2514602" y="11973638"/>
            <a:ext cx="5274859" cy="13165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BCC91C22-A085-4D18-815E-D2AF18451D87}"/>
              </a:ext>
            </a:extLst>
          </p:cNvPr>
          <p:cNvSpPr/>
          <p:nvPr/>
        </p:nvSpPr>
        <p:spPr>
          <a:xfrm rot="10800000">
            <a:off x="4178490" y="13357006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8E9F5C9-7B7D-4C28-AE69-DF45D8948800}"/>
              </a:ext>
            </a:extLst>
          </p:cNvPr>
          <p:cNvSpPr/>
          <p:nvPr/>
        </p:nvSpPr>
        <p:spPr>
          <a:xfrm rot="10800000">
            <a:off x="6487041" y="13351706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726F866-A79C-45B3-9C9F-B243FC6555E5}"/>
              </a:ext>
            </a:extLst>
          </p:cNvPr>
          <p:cNvSpPr/>
          <p:nvPr/>
        </p:nvSpPr>
        <p:spPr>
          <a:xfrm>
            <a:off x="2629495" y="12268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标题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作者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发表时间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关键词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97F11-F8E6-494C-AB2D-E9CB3833608A}"/>
              </a:ext>
            </a:extLst>
          </p:cNvPr>
          <p:cNvSpPr txBox="1"/>
          <p:nvPr/>
        </p:nvSpPr>
        <p:spPr>
          <a:xfrm>
            <a:off x="2695628" y="120416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工作（</a:t>
            </a:r>
            <a:r>
              <a:rPr lang="en-US" altLang="zh-CN" sz="800" b="1" dirty="0"/>
              <a:t>Work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6980E9E-576A-4F2E-8591-C9C578F2755B}"/>
              </a:ext>
            </a:extLst>
          </p:cNvPr>
          <p:cNvSpPr/>
          <p:nvPr/>
        </p:nvSpPr>
        <p:spPr>
          <a:xfrm>
            <a:off x="3664690" y="12268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教育经历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74A25CA-32D7-4B37-9349-D9E207146BC6}"/>
              </a:ext>
            </a:extLst>
          </p:cNvPr>
          <p:cNvSpPr/>
          <p:nvPr/>
        </p:nvSpPr>
        <p:spPr>
          <a:xfrm>
            <a:off x="4696317" y="12270557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出版的工作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DEF7BE0-8586-446E-B1A6-255B7EC84C25}"/>
              </a:ext>
            </a:extLst>
          </p:cNvPr>
          <p:cNvSpPr/>
          <p:nvPr/>
        </p:nvSpPr>
        <p:spPr>
          <a:xfrm>
            <a:off x="5718400" y="12274514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所属国家或地区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5A0B1B9-0E50-47A9-8562-A5858B165F7E}"/>
              </a:ext>
            </a:extLst>
          </p:cNvPr>
          <p:cNvSpPr/>
          <p:nvPr/>
        </p:nvSpPr>
        <p:spPr>
          <a:xfrm>
            <a:off x="6732423" y="12280108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图片、视频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范围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描述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产生时间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相关概念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EC8032-5CBB-4F65-9029-0E553475306E}"/>
              </a:ext>
            </a:extLst>
          </p:cNvPr>
          <p:cNvSpPr txBox="1"/>
          <p:nvPr/>
        </p:nvSpPr>
        <p:spPr>
          <a:xfrm>
            <a:off x="3722427" y="12041650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作者（</a:t>
            </a:r>
            <a:r>
              <a:rPr lang="en-US" altLang="zh-CN" sz="800" b="1" dirty="0"/>
              <a:t>Author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880940-F38E-4750-B477-2F9B37B67FF1}"/>
              </a:ext>
            </a:extLst>
          </p:cNvPr>
          <p:cNvSpPr txBox="1"/>
          <p:nvPr/>
        </p:nvSpPr>
        <p:spPr>
          <a:xfrm>
            <a:off x="4779506" y="12041650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出处（</a:t>
            </a:r>
            <a:r>
              <a:rPr lang="en-US" altLang="zh-CN" sz="800" b="1" dirty="0"/>
              <a:t>Venue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1FE0B8-9068-4440-8780-A5C0CA37E64F}"/>
              </a:ext>
            </a:extLst>
          </p:cNvPr>
          <p:cNvSpPr txBox="1"/>
          <p:nvPr/>
        </p:nvSpPr>
        <p:spPr>
          <a:xfrm>
            <a:off x="5734379" y="1204165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机构（</a:t>
            </a:r>
            <a:r>
              <a:rPr lang="en-US" altLang="zh-CN" sz="800" b="1" dirty="0"/>
              <a:t>Institution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3920F6-48C6-47A1-A1C4-C19252E57611}"/>
              </a:ext>
            </a:extLst>
          </p:cNvPr>
          <p:cNvSpPr txBox="1"/>
          <p:nvPr/>
        </p:nvSpPr>
        <p:spPr>
          <a:xfrm>
            <a:off x="6783291" y="12034960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概念（</a:t>
            </a:r>
            <a:r>
              <a:rPr lang="en-US" altLang="zh-CN" sz="800" b="1" dirty="0"/>
              <a:t>Concept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753E7D-E26B-455C-A2FF-1A2F29B23224}"/>
              </a:ext>
            </a:extLst>
          </p:cNvPr>
          <p:cNvSpPr txBox="1"/>
          <p:nvPr/>
        </p:nvSpPr>
        <p:spPr>
          <a:xfrm>
            <a:off x="1702204" y="10441334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数据融合</a:t>
            </a:r>
            <a:endParaRPr lang="en-US" sz="16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47A5075-70B2-46E1-8549-6397F0006C6E}"/>
              </a:ext>
            </a:extLst>
          </p:cNvPr>
          <p:cNvSpPr/>
          <p:nvPr/>
        </p:nvSpPr>
        <p:spPr>
          <a:xfrm>
            <a:off x="2714231" y="10246732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解决实体方面的歧义性、异构性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6BF28EA-4A3C-43D3-BC9C-4571CD145F9A}"/>
              </a:ext>
            </a:extLst>
          </p:cNvPr>
          <p:cNvSpPr/>
          <p:nvPr/>
        </p:nvSpPr>
        <p:spPr>
          <a:xfrm rot="10800000">
            <a:off x="4995339" y="11625672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884CF-7E7D-47A2-B45C-25D7E0034C5C}"/>
              </a:ext>
            </a:extLst>
          </p:cNvPr>
          <p:cNvSpPr txBox="1"/>
          <p:nvPr/>
        </p:nvSpPr>
        <p:spPr>
          <a:xfrm>
            <a:off x="1729580" y="8764461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网络存储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0B381-39AA-4AD8-8675-0E7100612074}"/>
              </a:ext>
            </a:extLst>
          </p:cNvPr>
          <p:cNvSpPr/>
          <p:nvPr/>
        </p:nvSpPr>
        <p:spPr>
          <a:xfrm>
            <a:off x="2483256" y="8444251"/>
            <a:ext cx="5274859" cy="12685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7FBDF80C-6873-4AB3-88DC-09B55E6BC8B0}"/>
              </a:ext>
            </a:extLst>
          </p:cNvPr>
          <p:cNvSpPr/>
          <p:nvPr/>
        </p:nvSpPr>
        <p:spPr>
          <a:xfrm rot="10800000">
            <a:off x="4988516" y="9793269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ADDC9771-C6D1-4129-A01A-0D6B30D41742}"/>
              </a:ext>
            </a:extLst>
          </p:cNvPr>
          <p:cNvSpPr/>
          <p:nvPr/>
        </p:nvSpPr>
        <p:spPr>
          <a:xfrm>
            <a:off x="4305443" y="9163239"/>
            <a:ext cx="1946030" cy="36783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科技情报知识图谱（知识库）</a:t>
            </a:r>
            <a:endParaRPr lang="en-US" sz="1000" b="1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C7CAC07-F3B3-481F-B7EE-53821DD9E66B}"/>
              </a:ext>
            </a:extLst>
          </p:cNvPr>
          <p:cNvSpPr/>
          <p:nvPr/>
        </p:nvSpPr>
        <p:spPr>
          <a:xfrm>
            <a:off x="6708842" y="8993763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F155522-8D80-456B-BF8C-2A203BE1C2C5}"/>
              </a:ext>
            </a:extLst>
          </p:cNvPr>
          <p:cNvSpPr/>
          <p:nvPr/>
        </p:nvSpPr>
        <p:spPr>
          <a:xfrm rot="5400000">
            <a:off x="6409221" y="900026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41225D4A-2E52-4507-B96E-C5CBD39B0008}"/>
              </a:ext>
            </a:extLst>
          </p:cNvPr>
          <p:cNvSpPr/>
          <p:nvPr/>
        </p:nvSpPr>
        <p:spPr>
          <a:xfrm rot="16200000">
            <a:off x="3978724" y="8997769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3B6B067-A887-414E-B3D9-39957B749A11}"/>
              </a:ext>
            </a:extLst>
          </p:cNvPr>
          <p:cNvSpPr/>
          <p:nvPr/>
        </p:nvSpPr>
        <p:spPr>
          <a:xfrm>
            <a:off x="2967997" y="924572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CCAEF4F-9226-4330-8239-4116B735AAAF}"/>
              </a:ext>
            </a:extLst>
          </p:cNvPr>
          <p:cNvSpPr/>
          <p:nvPr/>
        </p:nvSpPr>
        <p:spPr>
          <a:xfrm>
            <a:off x="2967997" y="891605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20E70AD7-6873-4685-A76C-7C7069027C87}"/>
              </a:ext>
            </a:extLst>
          </p:cNvPr>
          <p:cNvSpPr/>
          <p:nvPr/>
        </p:nvSpPr>
        <p:spPr>
          <a:xfrm rot="10800000">
            <a:off x="5231983" y="8923590"/>
            <a:ext cx="115492" cy="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233E59-1580-4A16-B2E6-BA005DB04D74}"/>
              </a:ext>
            </a:extLst>
          </p:cNvPr>
          <p:cNvSpPr/>
          <p:nvPr/>
        </p:nvSpPr>
        <p:spPr>
          <a:xfrm>
            <a:off x="4708894" y="8617761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62CFBBBD-452F-403F-8F5A-55823DF4A2C6}"/>
              </a:ext>
            </a:extLst>
          </p:cNvPr>
          <p:cNvSpPr/>
          <p:nvPr/>
        </p:nvSpPr>
        <p:spPr>
          <a:xfrm rot="10800000">
            <a:off x="4988516" y="809194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54053-E281-4E62-BA3F-CBD53242C49C}"/>
              </a:ext>
            </a:extLst>
          </p:cNvPr>
          <p:cNvSpPr txBox="1"/>
          <p:nvPr/>
        </p:nvSpPr>
        <p:spPr>
          <a:xfrm>
            <a:off x="1729580" y="6996272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服务应用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599E78-E2AD-4DC3-8488-269E3BC683C4}"/>
              </a:ext>
            </a:extLst>
          </p:cNvPr>
          <p:cNvSpPr/>
          <p:nvPr/>
        </p:nvSpPr>
        <p:spPr>
          <a:xfrm>
            <a:off x="2483255" y="6599986"/>
            <a:ext cx="4958188" cy="140520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CD854B7-D7E3-4418-BCAC-FCB6A3682E7C}"/>
              </a:ext>
            </a:extLst>
          </p:cNvPr>
          <p:cNvSpPr/>
          <p:nvPr/>
        </p:nvSpPr>
        <p:spPr>
          <a:xfrm>
            <a:off x="2671173" y="6941473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学者兴趣挖掘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学者账号自动关联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机构研究领域挖掘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DD9620-3374-45F9-AB02-5DCAA48EFD44}"/>
              </a:ext>
            </a:extLst>
          </p:cNvPr>
          <p:cNvSpPr txBox="1"/>
          <p:nvPr/>
        </p:nvSpPr>
        <p:spPr>
          <a:xfrm>
            <a:off x="2711580" y="671456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学者、机构画像</a:t>
            </a:r>
            <a:endParaRPr lang="en-US" sz="800" b="1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3F79739-2EF1-4EBE-91C0-707975E18B68}"/>
              </a:ext>
            </a:extLst>
          </p:cNvPr>
          <p:cNvSpPr/>
          <p:nvPr/>
        </p:nvSpPr>
        <p:spPr>
          <a:xfrm>
            <a:off x="3833798" y="6939918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概念搜索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关联关系搜索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8F0FE6-014A-41FE-9D39-B6339BA9ABDC}"/>
              </a:ext>
            </a:extLst>
          </p:cNvPr>
          <p:cNvSpPr txBox="1"/>
          <p:nvPr/>
        </p:nvSpPr>
        <p:spPr>
          <a:xfrm>
            <a:off x="4070547" y="6714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学术搜索</a:t>
            </a:r>
            <a:endParaRPr lang="en-US" sz="8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C61B0C-A88E-4A38-87DC-DB4259A008B9}"/>
              </a:ext>
            </a:extLst>
          </p:cNvPr>
          <p:cNvSpPr/>
          <p:nvPr/>
        </p:nvSpPr>
        <p:spPr>
          <a:xfrm>
            <a:off x="5011551" y="6938720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领域学者推荐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权威审稿人推荐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“伯乐”推荐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优秀论文推荐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会议、期刊推荐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7E141C-D339-4AA9-BD2A-8E1F12D6364E}"/>
              </a:ext>
            </a:extLst>
          </p:cNvPr>
          <p:cNvSpPr txBox="1"/>
          <p:nvPr/>
        </p:nvSpPr>
        <p:spPr>
          <a:xfrm>
            <a:off x="5214502" y="6714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学术推荐</a:t>
            </a:r>
            <a:endParaRPr lang="en-US" sz="8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3E8905-3388-46BA-B06F-6D22BB621036}"/>
              </a:ext>
            </a:extLst>
          </p:cNvPr>
          <p:cNvSpPr/>
          <p:nvPr/>
        </p:nvSpPr>
        <p:spPr>
          <a:xfrm>
            <a:off x="6189260" y="6934314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领域专家发现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学者关系推理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学者发展脉络分析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热点话题发现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论文引用模式挖掘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1B6294-7F09-48E0-BCA6-701F04912DC8}"/>
              </a:ext>
            </a:extLst>
          </p:cNvPr>
          <p:cNvSpPr txBox="1"/>
          <p:nvPr/>
        </p:nvSpPr>
        <p:spPr>
          <a:xfrm>
            <a:off x="6301820" y="6712371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深层分析</a:t>
            </a:r>
            <a:r>
              <a:rPr lang="en-US" altLang="zh-CN" sz="800" b="1" dirty="0"/>
              <a:t>/</a:t>
            </a:r>
            <a:r>
              <a:rPr lang="zh-CN" altLang="en-US" sz="800" b="1" dirty="0"/>
              <a:t>挖掘</a:t>
            </a:r>
            <a:endParaRPr lang="en-US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A1B47-0BA7-42F5-9B59-D4FEE34776E4}"/>
              </a:ext>
            </a:extLst>
          </p:cNvPr>
          <p:cNvSpPr/>
          <p:nvPr/>
        </p:nvSpPr>
        <p:spPr>
          <a:xfrm>
            <a:off x="2483256" y="10156329"/>
            <a:ext cx="5274859" cy="13908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0D81E59-A02D-4E82-B4D6-50C1178B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01" y="10508265"/>
            <a:ext cx="1301907" cy="96694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3BDCCAA-9144-4F80-B15B-A3D30F62DCD0}"/>
              </a:ext>
            </a:extLst>
          </p:cNvPr>
          <p:cNvSpPr/>
          <p:nvPr/>
        </p:nvSpPr>
        <p:spPr>
          <a:xfrm>
            <a:off x="5419767" y="10242969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跨语言的知识链接</a:t>
            </a:r>
            <a:endParaRPr lang="en-US" sz="1050" b="1" dirty="0">
              <a:solidFill>
                <a:schemeClr val="tx1"/>
              </a:solidFill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F1826B6-D51F-45DB-AC70-03DEF31D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959" y="10496002"/>
            <a:ext cx="1767032" cy="98818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95880AD-265B-4706-95B9-C2F187DDBF80}"/>
              </a:ext>
            </a:extLst>
          </p:cNvPr>
          <p:cNvSpPr txBox="1"/>
          <p:nvPr/>
        </p:nvSpPr>
        <p:spPr>
          <a:xfrm>
            <a:off x="2775661" y="8523937"/>
            <a:ext cx="3429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Neo4j &amp; HBase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EBD89-18E6-4D22-8762-8ADEE79D0B5D}"/>
              </a:ext>
            </a:extLst>
          </p:cNvPr>
          <p:cNvSpPr txBox="1"/>
          <p:nvPr/>
        </p:nvSpPr>
        <p:spPr>
          <a:xfrm>
            <a:off x="2864587" y="5769741"/>
            <a:ext cx="373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altLang="zh-CN" dirty="0" err="1">
                <a:solidFill>
                  <a:schemeClr val="accent1"/>
                </a:solidFill>
              </a:rPr>
              <a:t>calligence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  <a:sym typeface="Wingdings" panose="05000000000000000000" pitchFamily="2" charset="2"/>
              </a:rPr>
              <a:t> Academy + Intelligence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F50451-EFA6-4C39-8FFB-43239F4E2334}"/>
              </a:ext>
            </a:extLst>
          </p:cNvPr>
          <p:cNvSpPr txBox="1"/>
          <p:nvPr/>
        </p:nvSpPr>
        <p:spPr>
          <a:xfrm>
            <a:off x="1612358" y="4597820"/>
            <a:ext cx="6334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功能：情报</a:t>
            </a:r>
            <a:r>
              <a:rPr lang="en-US" altLang="zh-CN" sz="1100" dirty="0"/>
              <a:t>-》</a:t>
            </a:r>
            <a:r>
              <a:rPr lang="zh-CN" altLang="en-US" sz="1100" dirty="0"/>
              <a:t>技术发展趋势，新方向，学者研究领域变化趋势，主题发现；画像（学术工作</a:t>
            </a:r>
            <a:r>
              <a:rPr lang="en-US" altLang="zh-CN" sz="1100" dirty="0"/>
              <a:t>/</a:t>
            </a:r>
            <a:r>
              <a:rPr lang="zh-CN" altLang="en-US" sz="1100" dirty="0"/>
              <a:t>学者社交）。问答。人格分析，行为预测。事件因果分析。</a:t>
            </a:r>
            <a:endParaRPr lang="en-US" altLang="zh-CN" sz="1100" dirty="0"/>
          </a:p>
          <a:p>
            <a:r>
              <a:rPr lang="zh-CN" altLang="en-US" sz="1100" dirty="0"/>
              <a:t>特色：分析对标系统的不足</a:t>
            </a:r>
            <a:endParaRPr lang="en-US" altLang="zh-CN" sz="1100" dirty="0"/>
          </a:p>
          <a:p>
            <a:r>
              <a:rPr lang="zh-CN" altLang="en-US" sz="1100" dirty="0"/>
              <a:t>技术：多模态知识图谱构建，网络存储（</a:t>
            </a:r>
            <a:r>
              <a:rPr lang="en-US" altLang="zh-CN" sz="1100" dirty="0"/>
              <a:t>neo4j</a:t>
            </a:r>
            <a:r>
              <a:rPr lang="zh-CN" altLang="en-US" sz="1100" dirty="0"/>
              <a:t>），服务的核心技术</a:t>
            </a:r>
            <a:endParaRPr lang="en-US" altLang="zh-CN" sz="1100" dirty="0"/>
          </a:p>
          <a:p>
            <a:r>
              <a:rPr lang="zh-CN" altLang="en-US" sz="1100" dirty="0"/>
              <a:t>创新性：技术，功能（</a:t>
            </a:r>
            <a:r>
              <a:rPr lang="en-US" altLang="zh-CN" sz="1100" dirty="0"/>
              <a:t>3-4</a:t>
            </a:r>
            <a:r>
              <a:rPr lang="zh-CN" altLang="en-US" sz="1100" dirty="0"/>
              <a:t>个）</a:t>
            </a:r>
            <a:endParaRPr lang="en-US" altLang="zh-C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8E7F-E43D-4D31-ACF3-1BE6C77B22CE}"/>
              </a:ext>
            </a:extLst>
          </p:cNvPr>
          <p:cNvSpPr txBox="1"/>
          <p:nvPr/>
        </p:nvSpPr>
        <p:spPr>
          <a:xfrm>
            <a:off x="1729581" y="3526465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version - 20220414</a:t>
            </a:r>
          </a:p>
        </p:txBody>
      </p:sp>
    </p:spTree>
    <p:extLst>
      <p:ext uri="{BB962C8B-B14F-4D97-AF65-F5344CB8AC3E}">
        <p14:creationId xmlns:p14="http://schemas.microsoft.com/office/powerpoint/2010/main" val="154006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22981</TotalTime>
  <Words>1601</Words>
  <Application>Microsoft Office PowerPoint</Application>
  <PresentationFormat>Custom</PresentationFormat>
  <Paragraphs>314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Huifan</dc:creator>
  <cp:lastModifiedBy>Yang Huifan</cp:lastModifiedBy>
  <cp:revision>78</cp:revision>
  <dcterms:created xsi:type="dcterms:W3CDTF">2022-04-08T09:04:02Z</dcterms:created>
  <dcterms:modified xsi:type="dcterms:W3CDTF">2022-05-05T09:09:55Z</dcterms:modified>
</cp:coreProperties>
</file>