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7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Huifan" initials="YH" lastIdx="1" clrIdx="0">
    <p:extLst>
      <p:ext uri="{19B8F6BF-5375-455C-9EA6-DF929625EA0E}">
        <p15:presenceInfo xmlns:p15="http://schemas.microsoft.com/office/powerpoint/2012/main" userId="769c0271702823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8" autoAdjust="0"/>
    <p:restoredTop sz="96760" autoAdjust="0"/>
  </p:normalViewPr>
  <p:slideViewPr>
    <p:cSldViewPr snapToGrid="0">
      <p:cViewPr varScale="1">
        <p:scale>
          <a:sx n="84" d="100"/>
          <a:sy n="84" d="100"/>
        </p:scale>
        <p:origin x="37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1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3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7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4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8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7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065E9-F0BD-4CBA-8514-7C9F3F1A00B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5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34CDC-51D2-4460-9CDD-02E7F00E8616}"/>
              </a:ext>
            </a:extLst>
          </p:cNvPr>
          <p:cNvSpPr txBox="1"/>
          <p:nvPr/>
        </p:nvSpPr>
        <p:spPr>
          <a:xfrm>
            <a:off x="456861" y="55448"/>
            <a:ext cx="21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emplate </a:t>
            </a:r>
            <a:r>
              <a:rPr lang="en-US" dirty="0"/>
              <a:t>- 20220501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4DF8A-48BC-4033-B615-53B418FF90DD}"/>
              </a:ext>
            </a:extLst>
          </p:cNvPr>
          <p:cNvSpPr/>
          <p:nvPr/>
        </p:nvSpPr>
        <p:spPr>
          <a:xfrm>
            <a:off x="1188720" y="8094472"/>
            <a:ext cx="5181600" cy="382930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65BC-9823-4A3D-B6F1-A1CC2CFC000C}"/>
              </a:ext>
            </a:extLst>
          </p:cNvPr>
          <p:cNvSpPr txBox="1"/>
          <p:nvPr/>
        </p:nvSpPr>
        <p:spPr>
          <a:xfrm>
            <a:off x="217548" y="9789347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1B9AB-FC83-452C-831E-532A4C0B604C}"/>
              </a:ext>
            </a:extLst>
          </p:cNvPr>
          <p:cNvSpPr txBox="1"/>
          <p:nvPr/>
        </p:nvSpPr>
        <p:spPr>
          <a:xfrm>
            <a:off x="1970476" y="10647970"/>
            <a:ext cx="80021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非结构化数据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0524C-984F-4016-92B5-276E92F9A575}"/>
              </a:ext>
            </a:extLst>
          </p:cNvPr>
          <p:cNvSpPr txBox="1"/>
          <p:nvPr/>
        </p:nvSpPr>
        <p:spPr>
          <a:xfrm>
            <a:off x="3725390" y="10647970"/>
            <a:ext cx="800219" cy="21544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半结构化数据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25900-36B1-47BC-9BD7-69A54C9CB2BD}"/>
              </a:ext>
            </a:extLst>
          </p:cNvPr>
          <p:cNvSpPr txBox="1"/>
          <p:nvPr/>
        </p:nvSpPr>
        <p:spPr>
          <a:xfrm>
            <a:off x="5169707" y="10647970"/>
            <a:ext cx="697627" cy="21544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/>
              <a:t>结构化数据</a:t>
            </a:r>
            <a:endParaRPr lang="en-US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9F1265-4DCA-4D02-B315-68939EC307C4}"/>
              </a:ext>
            </a:extLst>
          </p:cNvPr>
          <p:cNvSpPr/>
          <p:nvPr/>
        </p:nvSpPr>
        <p:spPr>
          <a:xfrm>
            <a:off x="1356359" y="8267192"/>
            <a:ext cx="2032001" cy="2331720"/>
          </a:xfrm>
          <a:prstGeom prst="roundRect">
            <a:avLst>
              <a:gd name="adj" fmla="val 506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08D6C-8A10-4D47-9396-1914C72EFC1C}"/>
              </a:ext>
            </a:extLst>
          </p:cNvPr>
          <p:cNvSpPr txBox="1"/>
          <p:nvPr/>
        </p:nvSpPr>
        <p:spPr>
          <a:xfrm>
            <a:off x="1985567" y="10314456"/>
            <a:ext cx="767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B407FA-7BA7-40C9-A7FF-C82B5B08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15" y="8446451"/>
            <a:ext cx="753685" cy="339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A4AA5A-6A33-4DD1-AFBB-D9ABBCE23A39}"/>
              </a:ext>
            </a:extLst>
          </p:cNvPr>
          <p:cNvSpPr txBox="1"/>
          <p:nvPr/>
        </p:nvSpPr>
        <p:spPr>
          <a:xfrm>
            <a:off x="1681922" y="8782412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图片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1A669-7B93-4E1A-9C50-2A1A73FBB277}"/>
              </a:ext>
            </a:extLst>
          </p:cNvPr>
          <p:cNvSpPr txBox="1"/>
          <p:nvPr/>
        </p:nvSpPr>
        <p:spPr>
          <a:xfrm>
            <a:off x="2538341" y="8788073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视频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441819-DB8A-4EB4-98EB-2AB8D8BA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104" y="8416637"/>
            <a:ext cx="663117" cy="3994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750204-11D8-4A29-8CD4-E174E262BCD8}"/>
              </a:ext>
            </a:extLst>
          </p:cNvPr>
          <p:cNvSpPr txBox="1"/>
          <p:nvPr/>
        </p:nvSpPr>
        <p:spPr>
          <a:xfrm>
            <a:off x="2764615" y="9762093"/>
            <a:ext cx="76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多语言</a:t>
            </a:r>
            <a:br>
              <a:rPr lang="en-US" altLang="zh-CN" sz="800" b="1" dirty="0">
                <a:solidFill>
                  <a:srgbClr val="0070C0"/>
                </a:solidFill>
              </a:rPr>
            </a:br>
            <a:r>
              <a:rPr lang="zh-CN" altLang="en-US" sz="800" b="1" dirty="0">
                <a:solidFill>
                  <a:srgbClr val="0070C0"/>
                </a:solidFill>
              </a:rPr>
              <a:t>文本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20" name="Picture 2" descr="Building multilingual websites">
            <a:extLst>
              <a:ext uri="{FF2B5EF4-FFF2-40B4-BE49-F238E27FC236}">
                <a16:creationId xmlns:a16="http://schemas.microsoft.com/office/drawing/2014/main" id="{C1522BF1-1ADF-4345-9387-6B4021BE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126" y="9612147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1C6E5D2-6566-41EA-97FC-8042D84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636" y="9013848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6E9FFC-485F-447F-A3E6-F6BF77648B31}"/>
              </a:ext>
            </a:extLst>
          </p:cNvPr>
          <p:cNvSpPr txBox="1"/>
          <p:nvPr/>
        </p:nvSpPr>
        <p:spPr>
          <a:xfrm>
            <a:off x="2082558" y="934388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音频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00FC91-0D60-4EEB-9582-6CE07B62F399}"/>
              </a:ext>
            </a:extLst>
          </p:cNvPr>
          <p:cNvSpPr/>
          <p:nvPr/>
        </p:nvSpPr>
        <p:spPr>
          <a:xfrm>
            <a:off x="3450389" y="8267192"/>
            <a:ext cx="1319732" cy="2331720"/>
          </a:xfrm>
          <a:prstGeom prst="roundRect">
            <a:avLst>
              <a:gd name="adj" fmla="val 5060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ml File Document Icon, Document Icons, File Icons, Xml Icons PNG and  Vector with Transparent Background for Free Download">
            <a:extLst>
              <a:ext uri="{FF2B5EF4-FFF2-40B4-BE49-F238E27FC236}">
                <a16:creationId xmlns:a16="http://schemas.microsoft.com/office/drawing/2014/main" id="{2892D202-6E0C-42B6-8C58-B657D6D5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273" y="9261211"/>
            <a:ext cx="387364" cy="3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ic + JSON | Data Integration">
            <a:extLst>
              <a:ext uri="{FF2B5EF4-FFF2-40B4-BE49-F238E27FC236}">
                <a16:creationId xmlns:a16="http://schemas.microsoft.com/office/drawing/2014/main" id="{1A77670B-7980-4E20-9711-D04F30E3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90" y="9878741"/>
            <a:ext cx="371853" cy="37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16AB4-3852-42E0-B811-BB9947535CA6}"/>
              </a:ext>
            </a:extLst>
          </p:cNvPr>
          <p:cNvSpPr txBox="1"/>
          <p:nvPr/>
        </p:nvSpPr>
        <p:spPr>
          <a:xfrm>
            <a:off x="4017235" y="937757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XML</a:t>
            </a:r>
          </a:p>
        </p:txBody>
      </p:sp>
      <p:pic>
        <p:nvPicPr>
          <p:cNvPr id="25" name="Picture 24" descr="知识图谱的数据类型示例 | 半结构化数据">
            <a:extLst>
              <a:ext uri="{FF2B5EF4-FFF2-40B4-BE49-F238E27FC236}">
                <a16:creationId xmlns:a16="http://schemas.microsoft.com/office/drawing/2014/main" id="{B14FFB7D-8DD6-4615-84D9-78B7C27BE6B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22213" r="5822" b="20220"/>
          <a:stretch/>
        </p:blipFill>
        <p:spPr bwMode="auto">
          <a:xfrm>
            <a:off x="3503923" y="8448696"/>
            <a:ext cx="1212669" cy="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0D429C-551E-40A4-BB49-133B1AC37CA5}"/>
              </a:ext>
            </a:extLst>
          </p:cNvPr>
          <p:cNvSpPr txBox="1"/>
          <p:nvPr/>
        </p:nvSpPr>
        <p:spPr>
          <a:xfrm>
            <a:off x="4058824" y="995195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JSON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7BBB6-B04E-4849-999A-CAEE780B6398}"/>
              </a:ext>
            </a:extLst>
          </p:cNvPr>
          <p:cNvSpPr txBox="1"/>
          <p:nvPr/>
        </p:nvSpPr>
        <p:spPr>
          <a:xfrm>
            <a:off x="3820625" y="888670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</a:rPr>
              <a:t>百科</a:t>
            </a:r>
            <a:endParaRPr lang="en-US" sz="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F01CE8A-C11A-498F-B706-F731BB788E4F}"/>
              </a:ext>
            </a:extLst>
          </p:cNvPr>
          <p:cNvSpPr/>
          <p:nvPr/>
        </p:nvSpPr>
        <p:spPr>
          <a:xfrm>
            <a:off x="4841775" y="8267192"/>
            <a:ext cx="1319732" cy="2331720"/>
          </a:xfrm>
          <a:prstGeom prst="roundRect">
            <a:avLst>
              <a:gd name="adj" fmla="val 506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关系型数据库工作原理| Hello World">
            <a:extLst>
              <a:ext uri="{FF2B5EF4-FFF2-40B4-BE49-F238E27FC236}">
                <a16:creationId xmlns:a16="http://schemas.microsoft.com/office/drawing/2014/main" id="{26F32F53-6F58-4442-9527-DB3ECD7F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94" y="8410463"/>
            <a:ext cx="570693" cy="6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A59DCD-8325-46A3-A3D2-7DF8960BB30E}"/>
              </a:ext>
            </a:extLst>
          </p:cNvPr>
          <p:cNvSpPr txBox="1"/>
          <p:nvPr/>
        </p:nvSpPr>
        <p:spPr>
          <a:xfrm>
            <a:off x="5088957" y="9045767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关系型数据库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2D3FC-24DC-46AD-B5EC-922AA5BCAB8B}"/>
              </a:ext>
            </a:extLst>
          </p:cNvPr>
          <p:cNvSpPr txBox="1"/>
          <p:nvPr/>
        </p:nvSpPr>
        <p:spPr>
          <a:xfrm>
            <a:off x="5088957" y="10272418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外部知识库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2" name="Picture 8" descr="Experimentations with Wikidata/Wikibase - Hanging Together">
            <a:extLst>
              <a:ext uri="{FF2B5EF4-FFF2-40B4-BE49-F238E27FC236}">
                <a16:creationId xmlns:a16="http://schemas.microsoft.com/office/drawing/2014/main" id="{8330B451-B607-4DD4-AAFF-11132948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608" y="9413603"/>
            <a:ext cx="646063" cy="2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base - Wikidata">
            <a:extLst>
              <a:ext uri="{FF2B5EF4-FFF2-40B4-BE49-F238E27FC236}">
                <a16:creationId xmlns:a16="http://schemas.microsoft.com/office/drawing/2014/main" id="{F6F3E471-9601-481E-8645-1A8A1DDE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68" y="9738481"/>
            <a:ext cx="554901" cy="1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Bpedia - Wikipedia">
            <a:extLst>
              <a:ext uri="{FF2B5EF4-FFF2-40B4-BE49-F238E27FC236}">
                <a16:creationId xmlns:a16="http://schemas.microsoft.com/office/drawing/2014/main" id="{C295FB82-DEE2-4830-A017-38A6F9B0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767" y="9940498"/>
            <a:ext cx="357980" cy="24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chpedia - Home | Facebook">
            <a:extLst>
              <a:ext uri="{FF2B5EF4-FFF2-40B4-BE49-F238E27FC236}">
                <a16:creationId xmlns:a16="http://schemas.microsoft.com/office/drawing/2014/main" id="{28269C28-AC91-415D-A519-1F8D22F0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947" y="9909430"/>
            <a:ext cx="334867" cy="3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1ED10D0-06E3-48BA-B1B4-57523C7682D1}"/>
              </a:ext>
            </a:extLst>
          </p:cNvPr>
          <p:cNvSpPr/>
          <p:nvPr/>
        </p:nvSpPr>
        <p:spPr>
          <a:xfrm>
            <a:off x="1188720" y="2649070"/>
            <a:ext cx="5181600" cy="53380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5139B-2000-48FD-A065-CB7640B31EF3}"/>
              </a:ext>
            </a:extLst>
          </p:cNvPr>
          <p:cNvSpPr txBox="1"/>
          <p:nvPr/>
        </p:nvSpPr>
        <p:spPr>
          <a:xfrm>
            <a:off x="79843" y="4532554"/>
            <a:ext cx="113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知识图谱</a:t>
            </a:r>
            <a:br>
              <a:rPr lang="en-US" altLang="zh-CN" sz="1600" dirty="0"/>
            </a:br>
            <a:r>
              <a:rPr lang="zh-CN" altLang="en-US" sz="1600" dirty="0"/>
              <a:t>构建与</a:t>
            </a:r>
            <a:br>
              <a:rPr lang="en-US" altLang="zh-CN" sz="1600" dirty="0"/>
            </a:br>
            <a:r>
              <a:rPr lang="zh-CN" altLang="en-US" sz="1600" dirty="0"/>
              <a:t>更新层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DC25D9-43D8-4183-8D9F-CF65347B667C}"/>
              </a:ext>
            </a:extLst>
          </p:cNvPr>
          <p:cNvSpPr txBox="1"/>
          <p:nvPr/>
        </p:nvSpPr>
        <p:spPr>
          <a:xfrm>
            <a:off x="1030064" y="6640592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信息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抽取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74CC2A-F570-4BA6-B720-E0B7B73D2919}"/>
              </a:ext>
            </a:extLst>
          </p:cNvPr>
          <p:cNvSpPr/>
          <p:nvPr/>
        </p:nvSpPr>
        <p:spPr>
          <a:xfrm>
            <a:off x="1681922" y="5950712"/>
            <a:ext cx="4551238" cy="1906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95B30B4-08BD-411B-A053-0F0C3F5CCCA2}"/>
              </a:ext>
            </a:extLst>
          </p:cNvPr>
          <p:cNvCxnSpPr>
            <a:cxnSpLocks/>
            <a:stCxn id="13" idx="0"/>
            <a:endCxn id="48" idx="2"/>
          </p:cNvCxnSpPr>
          <p:nvPr/>
        </p:nvCxnSpPr>
        <p:spPr>
          <a:xfrm rot="5400000" flipH="1" flipV="1">
            <a:off x="2578734" y="6895884"/>
            <a:ext cx="1164935" cy="1577682"/>
          </a:xfrm>
          <a:prstGeom prst="bentConnector3">
            <a:avLst>
              <a:gd name="adj1" fmla="val 72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83004D2-C284-4855-935D-4930838BADF7}"/>
              </a:ext>
            </a:extLst>
          </p:cNvPr>
          <p:cNvCxnSpPr>
            <a:cxnSpLocks/>
            <a:stCxn id="21" idx="0"/>
            <a:endCxn id="48" idx="2"/>
          </p:cNvCxnSpPr>
          <p:nvPr/>
        </p:nvCxnSpPr>
        <p:spPr>
          <a:xfrm rot="16200000" flipV="1">
            <a:off x="3447682" y="7604618"/>
            <a:ext cx="1164935" cy="160213"/>
          </a:xfrm>
          <a:prstGeom prst="bentConnector3">
            <a:avLst>
              <a:gd name="adj1" fmla="val 726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71FC1F-A6CC-4EED-A6F3-1DB956D836F8}"/>
              </a:ext>
            </a:extLst>
          </p:cNvPr>
          <p:cNvSpPr/>
          <p:nvPr/>
        </p:nvSpPr>
        <p:spPr>
          <a:xfrm>
            <a:off x="1955584" y="6082373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1"/>
                </a:solidFill>
              </a:rPr>
              <a:t>文本</a:t>
            </a:r>
            <a:r>
              <a:rPr lang="en-US" altLang="zh-CN" sz="1000" b="1" dirty="0">
                <a:solidFill>
                  <a:schemeClr val="accent1"/>
                </a:solidFill>
              </a:rPr>
              <a:t>/</a:t>
            </a:r>
            <a:r>
              <a:rPr lang="zh-CN" altLang="en-US" sz="1000" b="1" dirty="0">
                <a:solidFill>
                  <a:schemeClr val="accent1"/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988115F-0694-4E31-9D68-14D6F43E6F9C}"/>
              </a:ext>
            </a:extLst>
          </p:cNvPr>
          <p:cNvSpPr/>
          <p:nvPr/>
        </p:nvSpPr>
        <p:spPr>
          <a:xfrm>
            <a:off x="3064937" y="6826680"/>
            <a:ext cx="1770210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视觉 </a:t>
            </a:r>
            <a:r>
              <a:rPr lang="zh-CN" altLang="en-US" sz="1000" b="1" dirty="0">
                <a:solidFill>
                  <a:schemeClr val="tx1"/>
                </a:solidFill>
              </a:rPr>
              <a:t>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B2354-32C0-4653-A99A-8B1B9BB3BBC2}"/>
              </a:ext>
            </a:extLst>
          </p:cNvPr>
          <p:cNvSpPr/>
          <p:nvPr/>
        </p:nvSpPr>
        <p:spPr>
          <a:xfrm>
            <a:off x="2158004" y="7219292"/>
            <a:ext cx="1641836" cy="521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zh-CN" altLang="en-US" sz="700" dirty="0">
                <a:solidFill>
                  <a:schemeClr val="tx1"/>
                </a:solidFill>
              </a:rPr>
              <a:t>包含文本和声音的两方面特征：</a:t>
            </a:r>
            <a:endParaRPr lang="en-US" altLang="zh-CN" sz="7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获得文本特征：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en-US" altLang="zh-CN" sz="700" dirty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文本转换</a:t>
            </a:r>
            <a:endParaRPr lang="en-US" altLang="zh-CN" sz="7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获得声音特征：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音频属性抽取</a:t>
            </a:r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6A5EDB2-23A1-4B9B-A327-32B02D2041F2}"/>
              </a:ext>
            </a:extLst>
          </p:cNvPr>
          <p:cNvSpPr/>
          <p:nvPr/>
        </p:nvSpPr>
        <p:spPr>
          <a:xfrm>
            <a:off x="3303676" y="6094803"/>
            <a:ext cx="1282571" cy="4548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视觉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音频</a:t>
            </a:r>
            <a:b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</a:rPr>
              <a:t>属性抽取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016723-4BF0-4AA5-98FB-332434171373}"/>
              </a:ext>
            </a:extLst>
          </p:cNvPr>
          <p:cNvSpPr/>
          <p:nvPr/>
        </p:nvSpPr>
        <p:spPr>
          <a:xfrm>
            <a:off x="4919652" y="6082301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事件抽取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BFB315-9FDF-4D94-B01E-0ED9BAD88DB1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rot="16200000" flipV="1">
            <a:off x="3068544" y="5945182"/>
            <a:ext cx="276978" cy="1486018"/>
          </a:xfrm>
          <a:prstGeom prst="bentConnector3">
            <a:avLst>
              <a:gd name="adj1" fmla="val 426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4D8286A-EE69-4595-BB3D-9AB002EA6E5C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16200000" flipV="1">
            <a:off x="3808977" y="6685615"/>
            <a:ext cx="277050" cy="508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E04F96F-D147-447B-B49B-88EB647C6F9C}"/>
              </a:ext>
            </a:extLst>
          </p:cNvPr>
          <p:cNvCxnSpPr>
            <a:cxnSpLocks/>
            <a:stCxn id="48" idx="0"/>
            <a:endCxn id="57" idx="2"/>
          </p:cNvCxnSpPr>
          <p:nvPr/>
        </p:nvCxnSpPr>
        <p:spPr>
          <a:xfrm rot="5400000" flipH="1" flipV="1">
            <a:off x="4550542" y="5949130"/>
            <a:ext cx="277050" cy="1478050"/>
          </a:xfrm>
          <a:prstGeom prst="bentConnector3">
            <a:avLst>
              <a:gd name="adj1" fmla="val 4266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C29E0C-C3F4-450A-AA43-DB38F3CF69C5}"/>
              </a:ext>
            </a:extLst>
          </p:cNvPr>
          <p:cNvSpPr txBox="1"/>
          <p:nvPr/>
        </p:nvSpPr>
        <p:spPr>
          <a:xfrm>
            <a:off x="1036454" y="484272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融合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50EF01-A0B9-4CD0-87E1-7AB8A8B4972B}"/>
              </a:ext>
            </a:extLst>
          </p:cNvPr>
          <p:cNvSpPr/>
          <p:nvPr/>
        </p:nvSpPr>
        <p:spPr>
          <a:xfrm>
            <a:off x="1672713" y="4331318"/>
            <a:ext cx="4551238" cy="15120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7F9B9D-8C83-45F2-8FE3-B8FA11B5987F}"/>
              </a:ext>
            </a:extLst>
          </p:cNvPr>
          <p:cNvSpPr/>
          <p:nvPr/>
        </p:nvSpPr>
        <p:spPr>
          <a:xfrm>
            <a:off x="3063063" y="5310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共指消解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3E0014D-B98A-46FA-A939-C49AE49A3F2C}"/>
              </a:ext>
            </a:extLst>
          </p:cNvPr>
          <p:cNvSpPr/>
          <p:nvPr/>
        </p:nvSpPr>
        <p:spPr>
          <a:xfrm>
            <a:off x="4035460" y="5310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实体消歧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878E69-39CC-42FF-BD21-D6212B9D59B7}"/>
              </a:ext>
            </a:extLst>
          </p:cNvPr>
          <p:cNvSpPr/>
          <p:nvPr/>
        </p:nvSpPr>
        <p:spPr>
          <a:xfrm>
            <a:off x="2917636" y="5200856"/>
            <a:ext cx="2078215" cy="509766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0B1698C-4CD4-4A3A-97C4-C53AA8F256C4}"/>
              </a:ext>
            </a:extLst>
          </p:cNvPr>
          <p:cNvCxnSpPr>
            <a:cxnSpLocks/>
            <a:stCxn id="36" idx="0"/>
            <a:endCxn id="76" idx="2"/>
          </p:cNvCxnSpPr>
          <p:nvPr/>
        </p:nvCxnSpPr>
        <p:spPr>
          <a:xfrm rot="16200000" flipV="1">
            <a:off x="3837098" y="5830268"/>
            <a:ext cx="240090" cy="79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B6173F9-1507-44B3-8532-0D9AEE7FA30E}"/>
              </a:ext>
            </a:extLst>
          </p:cNvPr>
          <p:cNvSpPr txBox="1"/>
          <p:nvPr/>
        </p:nvSpPr>
        <p:spPr>
          <a:xfrm>
            <a:off x="2760495" y="4947285"/>
            <a:ext cx="799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实体链接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680DED7-E511-420C-8EB5-86A5EAF4089C}"/>
              </a:ext>
            </a:extLst>
          </p:cNvPr>
          <p:cNvSpPr/>
          <p:nvPr/>
        </p:nvSpPr>
        <p:spPr>
          <a:xfrm>
            <a:off x="3491980" y="4519838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知识合并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9642EAA-67BB-44E6-8F8C-185BF380F43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V="1">
            <a:off x="3434892" y="5647185"/>
            <a:ext cx="3625823" cy="165908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FFFD379-C3D0-42A6-B89A-819D231D2D0D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>
          <a:xfrm rot="16200000" flipH="1">
            <a:off x="3759400" y="5003511"/>
            <a:ext cx="393065" cy="162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27D9A06F-7E20-4251-9CFD-6947F34A483A}"/>
              </a:ext>
            </a:extLst>
          </p:cNvPr>
          <p:cNvSpPr/>
          <p:nvPr/>
        </p:nvSpPr>
        <p:spPr>
          <a:xfrm>
            <a:off x="2193523" y="4469038"/>
            <a:ext cx="850040" cy="393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第三方</a:t>
            </a:r>
            <a:br>
              <a:rPr lang="en-US" altLang="zh-CN" sz="800" b="1" i="1" dirty="0"/>
            </a:br>
            <a:r>
              <a:rPr lang="zh-CN" altLang="en-US" sz="800" b="1" i="1" dirty="0"/>
              <a:t>知识图谱</a:t>
            </a:r>
            <a:endParaRPr lang="en-US" sz="800" b="1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33E2216-AFBC-4DAB-9DE0-1DF2E933AF2F}"/>
              </a:ext>
            </a:extLst>
          </p:cNvPr>
          <p:cNvCxnSpPr>
            <a:cxnSpLocks/>
            <a:stCxn id="98" idx="4"/>
            <a:endCxn id="81" idx="1"/>
          </p:cNvCxnSpPr>
          <p:nvPr/>
        </p:nvCxnSpPr>
        <p:spPr>
          <a:xfrm flipV="1">
            <a:off x="3043563" y="4663815"/>
            <a:ext cx="448417" cy="17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83FF76-6D0A-437C-9CA7-7BF5A4ED8217}"/>
              </a:ext>
            </a:extLst>
          </p:cNvPr>
          <p:cNvSpPr/>
          <p:nvPr/>
        </p:nvSpPr>
        <p:spPr>
          <a:xfrm>
            <a:off x="1669342" y="3457831"/>
            <a:ext cx="4551238" cy="7641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D033BA-8D25-4414-A0F5-62320DFB9F9C}"/>
              </a:ext>
            </a:extLst>
          </p:cNvPr>
          <p:cNvSpPr txBox="1"/>
          <p:nvPr/>
        </p:nvSpPr>
        <p:spPr>
          <a:xfrm>
            <a:off x="1036454" y="3609082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加工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247DE23-0AD7-4FE1-ABD7-B2DAB2733ED1}"/>
              </a:ext>
            </a:extLst>
          </p:cNvPr>
          <p:cNvCxnSpPr>
            <a:cxnSpLocks/>
            <a:stCxn id="76" idx="1"/>
            <a:endCxn id="109" idx="1"/>
          </p:cNvCxnSpPr>
          <p:nvPr/>
        </p:nvCxnSpPr>
        <p:spPr>
          <a:xfrm rot="10800000">
            <a:off x="2201386" y="3790345"/>
            <a:ext cx="716251" cy="1665395"/>
          </a:xfrm>
          <a:prstGeom prst="bentConnector3">
            <a:avLst>
              <a:gd name="adj1" fmla="val 1319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D9B6B57-E32E-4DE2-B5BC-7AC8233F556F}"/>
              </a:ext>
            </a:extLst>
          </p:cNvPr>
          <p:cNvSpPr/>
          <p:nvPr/>
        </p:nvSpPr>
        <p:spPr>
          <a:xfrm>
            <a:off x="3491980" y="3645220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质量评估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584225A-9C8C-4B12-9656-C8497CD9A3D6}"/>
              </a:ext>
            </a:extLst>
          </p:cNvPr>
          <p:cNvSpPr/>
          <p:nvPr/>
        </p:nvSpPr>
        <p:spPr>
          <a:xfrm>
            <a:off x="2201385" y="3646367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本体抽取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ABAF7B1-5565-4200-8372-7D3AF97B362F}"/>
              </a:ext>
            </a:extLst>
          </p:cNvPr>
          <p:cNvCxnSpPr>
            <a:cxnSpLocks/>
            <a:stCxn id="76" idx="1"/>
            <a:endCxn id="108" idx="2"/>
          </p:cNvCxnSpPr>
          <p:nvPr/>
        </p:nvCxnSpPr>
        <p:spPr>
          <a:xfrm rot="10800000" flipH="1">
            <a:off x="2917635" y="3933173"/>
            <a:ext cx="1037485" cy="1522566"/>
          </a:xfrm>
          <a:prstGeom prst="bentConnector4">
            <a:avLst>
              <a:gd name="adj1" fmla="val -91074"/>
              <a:gd name="adj2" fmla="val 8873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A3798E-BECD-4009-B008-F56C2C789B3D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 flipV="1">
            <a:off x="3127666" y="3789197"/>
            <a:ext cx="364314" cy="114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F15E72B-EB40-48B1-A92B-26CB43221264}"/>
              </a:ext>
            </a:extLst>
          </p:cNvPr>
          <p:cNvSpPr/>
          <p:nvPr/>
        </p:nvSpPr>
        <p:spPr>
          <a:xfrm>
            <a:off x="4788948" y="3646602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知识推理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CE8C31B-D9C3-4B68-85F4-CC8E0AA9D424}"/>
              </a:ext>
            </a:extLst>
          </p:cNvPr>
          <p:cNvCxnSpPr>
            <a:cxnSpLocks/>
            <a:stCxn id="124" idx="1"/>
            <a:endCxn id="108" idx="3"/>
          </p:cNvCxnSpPr>
          <p:nvPr/>
        </p:nvCxnSpPr>
        <p:spPr>
          <a:xfrm rot="10800000">
            <a:off x="4418262" y="3789197"/>
            <a:ext cx="370687" cy="13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78ADFFF-8041-4A7E-9B0C-B42996B9F2BC}"/>
              </a:ext>
            </a:extLst>
          </p:cNvPr>
          <p:cNvCxnSpPr>
            <a:cxnSpLocks/>
            <a:stCxn id="108" idx="0"/>
            <a:endCxn id="135" idx="3"/>
          </p:cNvCxnSpPr>
          <p:nvPr/>
        </p:nvCxnSpPr>
        <p:spPr>
          <a:xfrm rot="16200000" flipV="1">
            <a:off x="3766698" y="3456796"/>
            <a:ext cx="375253" cy="15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946A59E7-1CEE-4F34-B7F7-BF172BEC7E74}"/>
              </a:ext>
            </a:extLst>
          </p:cNvPr>
          <p:cNvSpPr/>
          <p:nvPr/>
        </p:nvSpPr>
        <p:spPr>
          <a:xfrm>
            <a:off x="3439160" y="2779874"/>
            <a:ext cx="1028732" cy="490093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i="1" dirty="0"/>
              <a:t>多模态</a:t>
            </a:r>
            <a:br>
              <a:rPr lang="en-US" altLang="zh-CN" sz="1050" b="1" i="1" dirty="0"/>
            </a:br>
            <a:r>
              <a:rPr lang="zh-CN" altLang="en-US" sz="1050" b="1" i="1" dirty="0"/>
              <a:t>知识图谱</a:t>
            </a:r>
            <a:endParaRPr lang="en-US" sz="1050" b="1" i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91F112B-69E1-404A-8B85-0BDE44EB0727}"/>
              </a:ext>
            </a:extLst>
          </p:cNvPr>
          <p:cNvCxnSpPr>
            <a:cxnSpLocks/>
            <a:stCxn id="135" idx="4"/>
            <a:endCxn id="124" idx="0"/>
          </p:cNvCxnSpPr>
          <p:nvPr/>
        </p:nvCxnSpPr>
        <p:spPr>
          <a:xfrm>
            <a:off x="4467892" y="3024921"/>
            <a:ext cx="784197" cy="62168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64D2F63-B4C4-403F-B996-E10EDA715582}"/>
              </a:ext>
            </a:extLst>
          </p:cNvPr>
          <p:cNvSpPr txBox="1"/>
          <p:nvPr/>
        </p:nvSpPr>
        <p:spPr>
          <a:xfrm>
            <a:off x="233337" y="1627365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3AB1D1-67B1-4252-BDD7-BBBBCD615621}"/>
              </a:ext>
            </a:extLst>
          </p:cNvPr>
          <p:cNvSpPr/>
          <p:nvPr/>
        </p:nvSpPr>
        <p:spPr>
          <a:xfrm>
            <a:off x="1183197" y="1285459"/>
            <a:ext cx="5181600" cy="126858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2030300-A620-440F-859E-6D8BBC579A74}"/>
              </a:ext>
            </a:extLst>
          </p:cNvPr>
          <p:cNvSpPr/>
          <p:nvPr/>
        </p:nvSpPr>
        <p:spPr>
          <a:xfrm>
            <a:off x="4992618" y="1985770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91BF776-B887-4C1B-9B0A-12304D035051}"/>
              </a:ext>
            </a:extLst>
          </p:cNvPr>
          <p:cNvSpPr/>
          <p:nvPr/>
        </p:nvSpPr>
        <p:spPr>
          <a:xfrm>
            <a:off x="1963292" y="2108243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0A9ECCE-CDA9-48B9-B66B-18DF9F6D7119}"/>
              </a:ext>
            </a:extLst>
          </p:cNvPr>
          <p:cNvSpPr/>
          <p:nvPr/>
        </p:nvSpPr>
        <p:spPr>
          <a:xfrm>
            <a:off x="1963292" y="1778570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48EB36-F36F-4EAC-B7E9-1F9B2EFAB428}"/>
              </a:ext>
            </a:extLst>
          </p:cNvPr>
          <p:cNvSpPr/>
          <p:nvPr/>
        </p:nvSpPr>
        <p:spPr>
          <a:xfrm>
            <a:off x="3377031" y="1421046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6AB71DF-4BF7-4AAB-99E4-95744A70D91C}"/>
              </a:ext>
            </a:extLst>
          </p:cNvPr>
          <p:cNvCxnSpPr>
            <a:cxnSpLocks/>
          </p:cNvCxnSpPr>
          <p:nvPr/>
        </p:nvCxnSpPr>
        <p:spPr>
          <a:xfrm flipH="1" flipV="1">
            <a:off x="3946597" y="1693612"/>
            <a:ext cx="110" cy="2234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4A25F3A-1AC1-4394-8B7A-AC2DD8ECF07C}"/>
              </a:ext>
            </a:extLst>
          </p:cNvPr>
          <p:cNvCxnSpPr>
            <a:cxnSpLocks/>
          </p:cNvCxnSpPr>
          <p:nvPr/>
        </p:nvCxnSpPr>
        <p:spPr>
          <a:xfrm>
            <a:off x="2955274" y="2110083"/>
            <a:ext cx="2285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88DC119-B9A3-4BA1-83BA-6F078D8A541B}"/>
              </a:ext>
            </a:extLst>
          </p:cNvPr>
          <p:cNvCxnSpPr>
            <a:cxnSpLocks/>
          </p:cNvCxnSpPr>
          <p:nvPr/>
        </p:nvCxnSpPr>
        <p:spPr>
          <a:xfrm flipH="1">
            <a:off x="4626608" y="2108243"/>
            <a:ext cx="247443" cy="21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0CA74D-8620-445D-A645-08216FAFCB25}"/>
              </a:ext>
            </a:extLst>
          </p:cNvPr>
          <p:cNvCxnSpPr>
            <a:cxnSpLocks/>
          </p:cNvCxnSpPr>
          <p:nvPr/>
        </p:nvCxnSpPr>
        <p:spPr>
          <a:xfrm flipV="1">
            <a:off x="3944228" y="1117207"/>
            <a:ext cx="0" cy="3038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7AD86B2-6BA0-4A1F-A2F5-148FA4AA5B2A}"/>
              </a:ext>
            </a:extLst>
          </p:cNvPr>
          <p:cNvSpPr txBox="1"/>
          <p:nvPr/>
        </p:nvSpPr>
        <p:spPr>
          <a:xfrm>
            <a:off x="233337" y="57226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7FC1E19-ECEA-4B86-85A4-A96CA82C583B}"/>
              </a:ext>
            </a:extLst>
          </p:cNvPr>
          <p:cNvSpPr/>
          <p:nvPr/>
        </p:nvSpPr>
        <p:spPr>
          <a:xfrm>
            <a:off x="1183196" y="593441"/>
            <a:ext cx="5181600" cy="51660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57C34E0-51D2-4666-A3D4-81AEE864BAFF}"/>
              </a:ext>
            </a:extLst>
          </p:cNvPr>
          <p:cNvSpPr txBox="1"/>
          <p:nvPr/>
        </p:nvSpPr>
        <p:spPr>
          <a:xfrm>
            <a:off x="3408482" y="191486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一些数据库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24F3881-9991-4AAE-8286-BD98D933F738}"/>
              </a:ext>
            </a:extLst>
          </p:cNvPr>
          <p:cNvSpPr txBox="1"/>
          <p:nvPr/>
        </p:nvSpPr>
        <p:spPr>
          <a:xfrm>
            <a:off x="3156203" y="710767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所有功能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服务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78FF786-A794-4DE8-A2D5-0054611E0A11}"/>
              </a:ext>
            </a:extLst>
          </p:cNvPr>
          <p:cNvCxnSpPr>
            <a:cxnSpLocks/>
            <a:stCxn id="135" idx="1"/>
            <a:endCxn id="156" idx="2"/>
          </p:cNvCxnSpPr>
          <p:nvPr/>
        </p:nvCxnSpPr>
        <p:spPr>
          <a:xfrm rot="16200000" flipV="1">
            <a:off x="3672977" y="2499325"/>
            <a:ext cx="557228" cy="38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F634278-7822-417A-B7A6-04A64F6A69BA}"/>
              </a:ext>
            </a:extLst>
          </p:cNvPr>
          <p:cNvSpPr/>
          <p:nvPr/>
        </p:nvSpPr>
        <p:spPr>
          <a:xfrm>
            <a:off x="1356359" y="11074793"/>
            <a:ext cx="4805147" cy="523766"/>
          </a:xfrm>
          <a:prstGeom prst="rect">
            <a:avLst/>
          </a:prstGeom>
          <a:noFill/>
          <a:ln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5831844-9AFD-410E-8D3C-97EC29EDAE1E}"/>
              </a:ext>
            </a:extLst>
          </p:cNvPr>
          <p:cNvSpPr txBox="1"/>
          <p:nvPr/>
        </p:nvSpPr>
        <p:spPr>
          <a:xfrm>
            <a:off x="3531947" y="11661140"/>
            <a:ext cx="453970" cy="20005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数据源</a:t>
            </a:r>
            <a:endParaRPr lang="en-US" sz="700" dirty="0"/>
          </a:p>
        </p:txBody>
      </p: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A3FBB7C5-8653-4150-AFA3-2A1F99B1A149}"/>
              </a:ext>
            </a:extLst>
          </p:cNvPr>
          <p:cNvCxnSpPr>
            <a:cxnSpLocks/>
            <a:endCxn id="8" idx="2"/>
          </p:cNvCxnSpPr>
          <p:nvPr/>
        </p:nvCxnSpPr>
        <p:spPr>
          <a:xfrm rot="16200000" flipV="1">
            <a:off x="2359360" y="10874641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6109975-7BEA-4A30-B350-C4A208D1C20E}"/>
              </a:ext>
            </a:extLst>
          </p:cNvPr>
          <p:cNvSpPr txBox="1"/>
          <p:nvPr/>
        </p:nvSpPr>
        <p:spPr>
          <a:xfrm>
            <a:off x="3062426" y="11198419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所有数据来源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2AEA8FAD-AE80-4607-932A-9ECB2233B5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53050" y="10873928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5EB34ADF-475C-4CDC-A0BF-DE0D4D6C04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94033" y="10876299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0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94FE3-1689-4C0B-9DF3-A6BF4AC9B1B5}"/>
              </a:ext>
            </a:extLst>
          </p:cNvPr>
          <p:cNvSpPr txBox="1"/>
          <p:nvPr/>
        </p:nvSpPr>
        <p:spPr>
          <a:xfrm>
            <a:off x="193188" y="10193604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1C7C2-6EF7-4E05-9337-90CD7F8C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96" y="10848292"/>
            <a:ext cx="476408" cy="455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3E02D-0527-40F2-9F3E-31B8B9C665E7}"/>
              </a:ext>
            </a:extLst>
          </p:cNvPr>
          <p:cNvSpPr txBox="1"/>
          <p:nvPr/>
        </p:nvSpPr>
        <p:spPr>
          <a:xfrm>
            <a:off x="1279576" y="113037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68DCB1-F95A-40A2-BFE9-7E65C8FD0B5E}"/>
              </a:ext>
            </a:extLst>
          </p:cNvPr>
          <p:cNvSpPr/>
          <p:nvPr/>
        </p:nvSpPr>
        <p:spPr>
          <a:xfrm>
            <a:off x="1958454" y="10638430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F1A33B-C52C-40D6-B075-A0440D070186}"/>
              </a:ext>
            </a:extLst>
          </p:cNvPr>
          <p:cNvSpPr/>
          <p:nvPr/>
        </p:nvSpPr>
        <p:spPr>
          <a:xfrm>
            <a:off x="4263789" y="10638430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FB825-395B-415E-B4D9-2C373672B467}"/>
              </a:ext>
            </a:extLst>
          </p:cNvPr>
          <p:cNvSpPr txBox="1"/>
          <p:nvPr/>
        </p:nvSpPr>
        <p:spPr>
          <a:xfrm>
            <a:off x="3918129" y="1098860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7434B-B8AA-4B22-BD69-06364258C977}"/>
              </a:ext>
            </a:extLst>
          </p:cNvPr>
          <p:cNvSpPr txBox="1"/>
          <p:nvPr/>
        </p:nvSpPr>
        <p:spPr>
          <a:xfrm>
            <a:off x="2553865" y="11703337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37488-28EC-44B0-B199-E67A859D290A}"/>
              </a:ext>
            </a:extLst>
          </p:cNvPr>
          <p:cNvSpPr txBox="1"/>
          <p:nvPr/>
        </p:nvSpPr>
        <p:spPr>
          <a:xfrm>
            <a:off x="4455244" y="11703336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28FCE7-09AC-4720-94BE-2EF2C003FB9F}"/>
              </a:ext>
            </a:extLst>
          </p:cNvPr>
          <p:cNvSpPr/>
          <p:nvPr/>
        </p:nvSpPr>
        <p:spPr>
          <a:xfrm>
            <a:off x="2077871" y="1072714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F356BF-490A-49A0-B43E-BA35EFDA7AF3}"/>
              </a:ext>
            </a:extLst>
          </p:cNvPr>
          <p:cNvSpPr/>
          <p:nvPr/>
        </p:nvSpPr>
        <p:spPr>
          <a:xfrm>
            <a:off x="2806890" y="1072714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F02D21-2CF5-4E65-9F3A-812A8BEEDC66}"/>
              </a:ext>
            </a:extLst>
          </p:cNvPr>
          <p:cNvSpPr/>
          <p:nvPr/>
        </p:nvSpPr>
        <p:spPr>
          <a:xfrm>
            <a:off x="3229972" y="1072714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F04523-8288-49B2-BC49-F5CCD4D2388C}"/>
              </a:ext>
            </a:extLst>
          </p:cNvPr>
          <p:cNvSpPr/>
          <p:nvPr/>
        </p:nvSpPr>
        <p:spPr>
          <a:xfrm>
            <a:off x="2077871" y="1095991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FC42E9-76F8-40C5-BC8B-8BC7747F3E3E}"/>
              </a:ext>
            </a:extLst>
          </p:cNvPr>
          <p:cNvSpPr/>
          <p:nvPr/>
        </p:nvSpPr>
        <p:spPr>
          <a:xfrm>
            <a:off x="2623780" y="1095991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7DDEFA-A2FC-4F89-922E-4D851DA8AF00}"/>
              </a:ext>
            </a:extLst>
          </p:cNvPr>
          <p:cNvSpPr/>
          <p:nvPr/>
        </p:nvSpPr>
        <p:spPr>
          <a:xfrm>
            <a:off x="3102676" y="1095991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CF0B28-A453-4523-A5D0-49F3C1F31F63}"/>
              </a:ext>
            </a:extLst>
          </p:cNvPr>
          <p:cNvSpPr/>
          <p:nvPr/>
        </p:nvSpPr>
        <p:spPr>
          <a:xfrm>
            <a:off x="2077870" y="1119092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145842-7375-431A-8042-18268D3C4023}"/>
              </a:ext>
            </a:extLst>
          </p:cNvPr>
          <p:cNvSpPr/>
          <p:nvPr/>
        </p:nvSpPr>
        <p:spPr>
          <a:xfrm>
            <a:off x="2669357" y="1119485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852A2A-C51B-498A-914B-CC9467197217}"/>
              </a:ext>
            </a:extLst>
          </p:cNvPr>
          <p:cNvSpPr/>
          <p:nvPr/>
        </p:nvSpPr>
        <p:spPr>
          <a:xfrm>
            <a:off x="3157269" y="1121932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74AE03-1B37-4DF8-86D3-3C734D9321A0}"/>
              </a:ext>
            </a:extLst>
          </p:cNvPr>
          <p:cNvSpPr/>
          <p:nvPr/>
        </p:nvSpPr>
        <p:spPr>
          <a:xfrm>
            <a:off x="2074456" y="1140215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6E3CB6-B6BA-442B-B834-57F904383BF6}"/>
              </a:ext>
            </a:extLst>
          </p:cNvPr>
          <p:cNvSpPr/>
          <p:nvPr/>
        </p:nvSpPr>
        <p:spPr>
          <a:xfrm>
            <a:off x="2511185" y="1140215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1221A9-4C78-4CE5-8013-751361BEB414}"/>
              </a:ext>
            </a:extLst>
          </p:cNvPr>
          <p:cNvSpPr txBox="1"/>
          <p:nvPr/>
        </p:nvSpPr>
        <p:spPr>
          <a:xfrm>
            <a:off x="3267534" y="1135810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E09A532-1A4C-48E7-BC30-EB2D09AD3018}"/>
              </a:ext>
            </a:extLst>
          </p:cNvPr>
          <p:cNvSpPr/>
          <p:nvPr/>
        </p:nvSpPr>
        <p:spPr>
          <a:xfrm>
            <a:off x="4354194" y="10726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6CE638-639E-43B7-AF97-FB9D22D1D4D3}"/>
              </a:ext>
            </a:extLst>
          </p:cNvPr>
          <p:cNvSpPr/>
          <p:nvPr/>
        </p:nvSpPr>
        <p:spPr>
          <a:xfrm>
            <a:off x="4897357" y="10726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0615B1-3747-4EF3-B3B3-7E548A09F781}"/>
              </a:ext>
            </a:extLst>
          </p:cNvPr>
          <p:cNvSpPr/>
          <p:nvPr/>
        </p:nvSpPr>
        <p:spPr>
          <a:xfrm>
            <a:off x="5440520" y="1072619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1D1439-A336-49C3-A60B-C3F944E0FBFB}"/>
              </a:ext>
            </a:extLst>
          </p:cNvPr>
          <p:cNvSpPr/>
          <p:nvPr/>
        </p:nvSpPr>
        <p:spPr>
          <a:xfrm>
            <a:off x="4354193" y="1094201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363F30-E7A7-4A00-BE85-9997D80953F1}"/>
              </a:ext>
            </a:extLst>
          </p:cNvPr>
          <p:cNvSpPr/>
          <p:nvPr/>
        </p:nvSpPr>
        <p:spPr>
          <a:xfrm>
            <a:off x="4863238" y="1094201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5A92BD-35A4-473C-8FFF-EEC8C1CFC6F6}"/>
              </a:ext>
            </a:extLst>
          </p:cNvPr>
          <p:cNvSpPr/>
          <p:nvPr/>
        </p:nvSpPr>
        <p:spPr>
          <a:xfrm>
            <a:off x="5421463" y="1094201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061FEB-BF74-48D9-9B45-D89611A05CA8}"/>
              </a:ext>
            </a:extLst>
          </p:cNvPr>
          <p:cNvSpPr/>
          <p:nvPr/>
        </p:nvSpPr>
        <p:spPr>
          <a:xfrm>
            <a:off x="4354194" y="1116344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251F38-8691-4727-94D0-B170538E9532}"/>
              </a:ext>
            </a:extLst>
          </p:cNvPr>
          <p:cNvSpPr/>
          <p:nvPr/>
        </p:nvSpPr>
        <p:spPr>
          <a:xfrm>
            <a:off x="4774528" y="1116222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58DD421-BCAB-43A8-BB74-231ACC39C00B}"/>
              </a:ext>
            </a:extLst>
          </p:cNvPr>
          <p:cNvSpPr/>
          <p:nvPr/>
        </p:nvSpPr>
        <p:spPr>
          <a:xfrm>
            <a:off x="5518331" y="1116222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E90A8C3-467F-491F-9076-1A9B81A6B71E}"/>
              </a:ext>
            </a:extLst>
          </p:cNvPr>
          <p:cNvSpPr/>
          <p:nvPr/>
        </p:nvSpPr>
        <p:spPr>
          <a:xfrm>
            <a:off x="4359496" y="1138684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9D3BCAF-309D-4DD3-A503-712669E87FFA}"/>
              </a:ext>
            </a:extLst>
          </p:cNvPr>
          <p:cNvSpPr/>
          <p:nvPr/>
        </p:nvSpPr>
        <p:spPr>
          <a:xfrm>
            <a:off x="4975831" y="1138281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B77CCE-16AF-4400-8D9C-2B139E0AEE4A}"/>
              </a:ext>
            </a:extLst>
          </p:cNvPr>
          <p:cNvSpPr txBox="1"/>
          <p:nvPr/>
        </p:nvSpPr>
        <p:spPr>
          <a:xfrm>
            <a:off x="5701041" y="1132351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7A7C75-B7FA-46FB-8384-19116EF1B631}"/>
              </a:ext>
            </a:extLst>
          </p:cNvPr>
          <p:cNvSpPr/>
          <p:nvPr/>
        </p:nvSpPr>
        <p:spPr>
          <a:xfrm>
            <a:off x="1257896" y="9220200"/>
            <a:ext cx="4919991" cy="115145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3FD278-A638-4C99-B8A7-5A3B676BB10D}"/>
              </a:ext>
            </a:extLst>
          </p:cNvPr>
          <p:cNvSpPr txBox="1"/>
          <p:nvPr/>
        </p:nvSpPr>
        <p:spPr>
          <a:xfrm>
            <a:off x="1203318" y="9597292"/>
            <a:ext cx="60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5627483-4486-42A2-A869-5A613CB13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15" y="9556939"/>
            <a:ext cx="753685" cy="33984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01BDF66-7BFB-40FD-AF98-24C51C7823C7}"/>
              </a:ext>
            </a:extLst>
          </p:cNvPr>
          <p:cNvSpPr txBox="1"/>
          <p:nvPr/>
        </p:nvSpPr>
        <p:spPr>
          <a:xfrm>
            <a:off x="1935922" y="99386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图片</a:t>
            </a:r>
            <a:endParaRPr 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7DC3D-F40C-4380-9B53-C97C1E1CBB5B}"/>
              </a:ext>
            </a:extLst>
          </p:cNvPr>
          <p:cNvSpPr txBox="1"/>
          <p:nvPr/>
        </p:nvSpPr>
        <p:spPr>
          <a:xfrm>
            <a:off x="2792341" y="9944281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视频</a:t>
            </a:r>
            <a:endParaRPr lang="en-US" sz="8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510AA41-108C-4765-85C6-78BB6F32D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104" y="9527125"/>
            <a:ext cx="663117" cy="39946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7B34568-F999-4AA9-8863-AD2C1E7FCB97}"/>
              </a:ext>
            </a:extLst>
          </p:cNvPr>
          <p:cNvSpPr txBox="1"/>
          <p:nvPr/>
        </p:nvSpPr>
        <p:spPr>
          <a:xfrm>
            <a:off x="4885877" y="10049499"/>
            <a:ext cx="766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多语言文本</a:t>
            </a:r>
            <a:endParaRPr lang="en-US" sz="800" b="1" dirty="0"/>
          </a:p>
        </p:txBody>
      </p:sp>
      <p:pic>
        <p:nvPicPr>
          <p:cNvPr id="1026" name="Picture 2" descr="Building multilingual websites">
            <a:extLst>
              <a:ext uri="{FF2B5EF4-FFF2-40B4-BE49-F238E27FC236}">
                <a16:creationId xmlns:a16="http://schemas.microsoft.com/office/drawing/2014/main" id="{80BB425A-A932-4FE4-8D43-5AED984A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196" y="9435134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BDED91E-2C3E-4318-AF5D-1EA8490602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45759" y="10386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491DA1A-8825-42F1-96BF-E36ED19125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34809" y="10386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B166E6C-D07E-4601-9CD3-B0CF14A84CCE}"/>
              </a:ext>
            </a:extLst>
          </p:cNvPr>
          <p:cNvSpPr/>
          <p:nvPr/>
        </p:nvSpPr>
        <p:spPr>
          <a:xfrm>
            <a:off x="1080461" y="9023244"/>
            <a:ext cx="5289859" cy="303667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97803B-9B13-453A-978F-216CB3AB4382}"/>
              </a:ext>
            </a:extLst>
          </p:cNvPr>
          <p:cNvSpPr txBox="1"/>
          <p:nvPr/>
        </p:nvSpPr>
        <p:spPr>
          <a:xfrm>
            <a:off x="0" y="6588843"/>
            <a:ext cx="1080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</a:t>
            </a:r>
            <a:br>
              <a:rPr lang="en-US" altLang="zh-CN" sz="1600" dirty="0"/>
            </a:br>
            <a:r>
              <a:rPr lang="zh-CN" altLang="en-US" sz="1600" dirty="0"/>
              <a:t>获取层</a:t>
            </a:r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3D8DA0-BBF9-4979-9BAE-07031C68D90F}"/>
              </a:ext>
            </a:extLst>
          </p:cNvPr>
          <p:cNvSpPr/>
          <p:nvPr/>
        </p:nvSpPr>
        <p:spPr>
          <a:xfrm>
            <a:off x="1743835" y="9380821"/>
            <a:ext cx="1750054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4EA0A0-EA72-4995-997E-CE2E52F5C7F9}"/>
              </a:ext>
            </a:extLst>
          </p:cNvPr>
          <p:cNvSpPr/>
          <p:nvPr/>
        </p:nvSpPr>
        <p:spPr>
          <a:xfrm>
            <a:off x="4450594" y="9332111"/>
            <a:ext cx="1604835" cy="91101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2347D683-F144-485D-8C02-851995C46259}"/>
              </a:ext>
            </a:extLst>
          </p:cNvPr>
          <p:cNvCxnSpPr>
            <a:cxnSpLocks/>
          </p:cNvCxnSpPr>
          <p:nvPr/>
        </p:nvCxnSpPr>
        <p:spPr>
          <a:xfrm flipV="1">
            <a:off x="2261914" y="8705091"/>
            <a:ext cx="0" cy="68386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EB49B9-B20F-4F1F-BC03-4E68C8B1C21B}"/>
              </a:ext>
            </a:extLst>
          </p:cNvPr>
          <p:cNvCxnSpPr>
            <a:cxnSpLocks/>
          </p:cNvCxnSpPr>
          <p:nvPr/>
        </p:nvCxnSpPr>
        <p:spPr>
          <a:xfrm flipV="1">
            <a:off x="5307917" y="8696960"/>
            <a:ext cx="0" cy="63515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2DA36D7-8EFF-4E0A-B06F-58B78D06A1F6}"/>
              </a:ext>
            </a:extLst>
          </p:cNvPr>
          <p:cNvSpPr/>
          <p:nvPr/>
        </p:nvSpPr>
        <p:spPr>
          <a:xfrm>
            <a:off x="4534196" y="8425880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CCD47-63B6-4804-8AC1-B1508E71E36C}"/>
              </a:ext>
            </a:extLst>
          </p:cNvPr>
          <p:cNvSpPr/>
          <p:nvPr/>
        </p:nvSpPr>
        <p:spPr>
          <a:xfrm>
            <a:off x="1080461" y="5100320"/>
            <a:ext cx="5289859" cy="380804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B613177-F646-447D-A7F7-AACE50C142DC}"/>
              </a:ext>
            </a:extLst>
          </p:cNvPr>
          <p:cNvSpPr/>
          <p:nvPr/>
        </p:nvSpPr>
        <p:spPr>
          <a:xfrm>
            <a:off x="4534196" y="7927920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853033-DA6B-45FC-B475-8DB7C32237F7}"/>
              </a:ext>
            </a:extLst>
          </p:cNvPr>
          <p:cNvCxnSpPr>
            <a:cxnSpLocks/>
          </p:cNvCxnSpPr>
          <p:nvPr/>
        </p:nvCxnSpPr>
        <p:spPr>
          <a:xfrm flipV="1">
            <a:off x="5287918" y="820556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Flowchart: Magnetic Disk 1031">
            <a:extLst>
              <a:ext uri="{FF2B5EF4-FFF2-40B4-BE49-F238E27FC236}">
                <a16:creationId xmlns:a16="http://schemas.microsoft.com/office/drawing/2014/main" id="{7C8A06A2-3EDD-4C88-97EA-F89A802EE209}"/>
              </a:ext>
            </a:extLst>
          </p:cNvPr>
          <p:cNvSpPr/>
          <p:nvPr/>
        </p:nvSpPr>
        <p:spPr>
          <a:xfrm>
            <a:off x="3171571" y="7842522"/>
            <a:ext cx="1206690" cy="44637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外部知识库</a:t>
            </a:r>
            <a:br>
              <a:rPr lang="en-US" altLang="zh-CN" sz="800" b="1" i="1" dirty="0"/>
            </a:br>
            <a:r>
              <a:rPr lang="zh-CN" altLang="en-US" sz="800" b="1" i="1" dirty="0"/>
              <a:t>（</a:t>
            </a:r>
            <a:r>
              <a:rPr lang="en-US" altLang="zh-CN" sz="800" b="1" i="1" dirty="0"/>
              <a:t>WIKIPEDIA, Freebase</a:t>
            </a:r>
            <a:r>
              <a:rPr lang="zh-CN" altLang="en-US" sz="800" b="1" i="1" dirty="0"/>
              <a:t>）</a:t>
            </a:r>
            <a:endParaRPr lang="en-US" sz="800" b="1" i="1" dirty="0"/>
          </a:p>
        </p:txBody>
      </p: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F4A2A02C-82BC-4C29-B99C-74D1588CE52F}"/>
              </a:ext>
            </a:extLst>
          </p:cNvPr>
          <p:cNvCxnSpPr>
            <a:cxnSpLocks/>
            <a:stCxn id="1032" idx="4"/>
            <a:endCxn id="73" idx="1"/>
          </p:cNvCxnSpPr>
          <p:nvPr/>
        </p:nvCxnSpPr>
        <p:spPr>
          <a:xfrm>
            <a:off x="4378261" y="8065708"/>
            <a:ext cx="15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83E245-C4B4-4EFF-9867-4BB6BDA67563}"/>
              </a:ext>
            </a:extLst>
          </p:cNvPr>
          <p:cNvCxnSpPr>
            <a:cxnSpLocks/>
          </p:cNvCxnSpPr>
          <p:nvPr/>
        </p:nvCxnSpPr>
        <p:spPr>
          <a:xfrm flipV="1">
            <a:off x="5734958" y="7707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25DF5C-3472-47AE-ACD4-C259EB76904C}"/>
              </a:ext>
            </a:extLst>
          </p:cNvPr>
          <p:cNvCxnSpPr>
            <a:cxnSpLocks/>
          </p:cNvCxnSpPr>
          <p:nvPr/>
        </p:nvCxnSpPr>
        <p:spPr>
          <a:xfrm flipV="1">
            <a:off x="4836397" y="7707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A842B12-4C77-4D01-AE44-F22023600476}"/>
              </a:ext>
            </a:extLst>
          </p:cNvPr>
          <p:cNvSpPr/>
          <p:nvPr/>
        </p:nvSpPr>
        <p:spPr>
          <a:xfrm>
            <a:off x="4542026" y="6737620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95BF847-1CAC-4128-A0C9-CA41838EF4D2}"/>
              </a:ext>
            </a:extLst>
          </p:cNvPr>
          <p:cNvSpPr/>
          <p:nvPr/>
        </p:nvSpPr>
        <p:spPr>
          <a:xfrm>
            <a:off x="5443566" y="6737619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3EBDB24-57F0-4E0C-B5AC-288DAB6AF057}"/>
              </a:ext>
            </a:extLst>
          </p:cNvPr>
          <p:cNvCxnSpPr>
            <a:cxnSpLocks/>
          </p:cNvCxnSpPr>
          <p:nvPr/>
        </p:nvCxnSpPr>
        <p:spPr>
          <a:xfrm flipV="1">
            <a:off x="5734958" y="6517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3C8BAA-E0CE-4205-BD6E-939D8A6445A3}"/>
              </a:ext>
            </a:extLst>
          </p:cNvPr>
          <p:cNvCxnSpPr>
            <a:cxnSpLocks/>
          </p:cNvCxnSpPr>
          <p:nvPr/>
        </p:nvCxnSpPr>
        <p:spPr>
          <a:xfrm flipV="1">
            <a:off x="4836397" y="6517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BCA1A15-5059-44BB-AD29-B1FC7C1FF388}"/>
              </a:ext>
            </a:extLst>
          </p:cNvPr>
          <p:cNvCxnSpPr>
            <a:cxnSpLocks/>
          </p:cNvCxnSpPr>
          <p:nvPr/>
        </p:nvCxnSpPr>
        <p:spPr>
          <a:xfrm flipV="1">
            <a:off x="5287918" y="6517299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Magnetic Disk 91">
            <a:extLst>
              <a:ext uri="{FF2B5EF4-FFF2-40B4-BE49-F238E27FC236}">
                <a16:creationId xmlns:a16="http://schemas.microsoft.com/office/drawing/2014/main" id="{C1B6F907-3227-4A5D-8D95-F5D9BD0389E7}"/>
              </a:ext>
            </a:extLst>
          </p:cNvPr>
          <p:cNvSpPr/>
          <p:nvPr/>
        </p:nvSpPr>
        <p:spPr>
          <a:xfrm>
            <a:off x="4607704" y="6234580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文本知识库</a:t>
            </a:r>
            <a:endParaRPr lang="en-US" sz="800" b="1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5FB317E-2732-4E96-92E3-79DBDA15CE9B}"/>
              </a:ext>
            </a:extLst>
          </p:cNvPr>
          <p:cNvSpPr/>
          <p:nvPr/>
        </p:nvSpPr>
        <p:spPr>
          <a:xfrm>
            <a:off x="1508192" y="8430434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40C0D8BD-ACB8-4F8D-A27F-031D5BEFEE5A}"/>
              </a:ext>
            </a:extLst>
          </p:cNvPr>
          <p:cNvSpPr/>
          <p:nvPr/>
        </p:nvSpPr>
        <p:spPr>
          <a:xfrm>
            <a:off x="1508192" y="7932474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1D65D6E-E635-4A80-B585-3AD230AC8682}"/>
              </a:ext>
            </a:extLst>
          </p:cNvPr>
          <p:cNvCxnSpPr>
            <a:cxnSpLocks/>
          </p:cNvCxnSpPr>
          <p:nvPr/>
        </p:nvCxnSpPr>
        <p:spPr>
          <a:xfrm flipV="1">
            <a:off x="2261914" y="821011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B834118-7E85-4476-8B37-05B6BE7D3636}"/>
              </a:ext>
            </a:extLst>
          </p:cNvPr>
          <p:cNvCxnSpPr>
            <a:cxnSpLocks/>
            <a:stCxn id="1032" idx="2"/>
            <a:endCxn id="94" idx="3"/>
          </p:cNvCxnSpPr>
          <p:nvPr/>
        </p:nvCxnSpPr>
        <p:spPr>
          <a:xfrm rot="10800000" flipV="1">
            <a:off x="3015637" y="8065707"/>
            <a:ext cx="155935" cy="45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47B604-FC16-4B81-8A0F-7AA6176F16E3}"/>
              </a:ext>
            </a:extLst>
          </p:cNvPr>
          <p:cNvCxnSpPr>
            <a:cxnSpLocks/>
          </p:cNvCxnSpPr>
          <p:nvPr/>
        </p:nvCxnSpPr>
        <p:spPr>
          <a:xfrm flipV="1">
            <a:off x="2708954" y="7712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6FF8EEA-770C-4C08-BBE6-6E053C20888C}"/>
              </a:ext>
            </a:extLst>
          </p:cNvPr>
          <p:cNvCxnSpPr>
            <a:cxnSpLocks/>
          </p:cNvCxnSpPr>
          <p:nvPr/>
        </p:nvCxnSpPr>
        <p:spPr>
          <a:xfrm flipV="1">
            <a:off x="1810393" y="7712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18641C-C059-4E82-A533-AD7A4D10BCA3}"/>
              </a:ext>
            </a:extLst>
          </p:cNvPr>
          <p:cNvSpPr/>
          <p:nvPr/>
        </p:nvSpPr>
        <p:spPr>
          <a:xfrm>
            <a:off x="1516022" y="6742174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BA3046B0-0806-4DEB-A4A8-EC5380FD664D}"/>
              </a:ext>
            </a:extLst>
          </p:cNvPr>
          <p:cNvSpPr/>
          <p:nvPr/>
        </p:nvSpPr>
        <p:spPr>
          <a:xfrm>
            <a:off x="2417562" y="6742173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946827F-88AF-4B67-AA6C-D5FFFD5F7E1B}"/>
              </a:ext>
            </a:extLst>
          </p:cNvPr>
          <p:cNvCxnSpPr>
            <a:cxnSpLocks/>
          </p:cNvCxnSpPr>
          <p:nvPr/>
        </p:nvCxnSpPr>
        <p:spPr>
          <a:xfrm flipV="1">
            <a:off x="2708954" y="6521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123E858-A227-418A-B855-C6136F8503B2}"/>
              </a:ext>
            </a:extLst>
          </p:cNvPr>
          <p:cNvCxnSpPr>
            <a:cxnSpLocks/>
          </p:cNvCxnSpPr>
          <p:nvPr/>
        </p:nvCxnSpPr>
        <p:spPr>
          <a:xfrm flipV="1">
            <a:off x="1810393" y="6521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8C58C06-04A0-48E1-B0BF-075A54C48CC5}"/>
              </a:ext>
            </a:extLst>
          </p:cNvPr>
          <p:cNvCxnSpPr>
            <a:cxnSpLocks/>
          </p:cNvCxnSpPr>
          <p:nvPr/>
        </p:nvCxnSpPr>
        <p:spPr>
          <a:xfrm flipV="1">
            <a:off x="2261914" y="6521853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Magnetic Disk 103">
            <a:extLst>
              <a:ext uri="{FF2B5EF4-FFF2-40B4-BE49-F238E27FC236}">
                <a16:creationId xmlns:a16="http://schemas.microsoft.com/office/drawing/2014/main" id="{FD1B448E-DDC0-460C-B1CB-A73069C4698C}"/>
              </a:ext>
            </a:extLst>
          </p:cNvPr>
          <p:cNvSpPr/>
          <p:nvPr/>
        </p:nvSpPr>
        <p:spPr>
          <a:xfrm>
            <a:off x="1581700" y="6239134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视觉知识库</a:t>
            </a:r>
            <a:endParaRPr lang="en-US" sz="8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A202649-14DA-4BA4-909E-8844853DF4E8}"/>
              </a:ext>
            </a:extLst>
          </p:cNvPr>
          <p:cNvSpPr/>
          <p:nvPr/>
        </p:nvSpPr>
        <p:spPr>
          <a:xfrm>
            <a:off x="3029802" y="5812163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跨模态融合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027DAD2-9774-4D05-98A9-E5AF2F78ADEC}"/>
              </a:ext>
            </a:extLst>
          </p:cNvPr>
          <p:cNvCxnSpPr>
            <a:cxnSpLocks/>
            <a:stCxn id="104" idx="1"/>
            <a:endCxn id="109" idx="1"/>
          </p:cNvCxnSpPr>
          <p:nvPr/>
        </p:nvCxnSpPr>
        <p:spPr>
          <a:xfrm rot="5400000" flipH="1" flipV="1">
            <a:off x="2504047" y="5713379"/>
            <a:ext cx="289182" cy="762328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EE66C56-1F6D-4DF9-BF6D-9A7C877073BC}"/>
              </a:ext>
            </a:extLst>
          </p:cNvPr>
          <p:cNvCxnSpPr>
            <a:cxnSpLocks/>
            <a:stCxn id="92" idx="1"/>
            <a:endCxn id="109" idx="3"/>
          </p:cNvCxnSpPr>
          <p:nvPr/>
        </p:nvCxnSpPr>
        <p:spPr>
          <a:xfrm rot="16200000" flipV="1">
            <a:off x="4773048" y="5714150"/>
            <a:ext cx="284628" cy="756232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0BF5BAE-75F3-4B90-A20D-0C0534E79A5E}"/>
              </a:ext>
            </a:extLst>
          </p:cNvPr>
          <p:cNvCxnSpPr>
            <a:cxnSpLocks/>
          </p:cNvCxnSpPr>
          <p:nvPr/>
        </p:nvCxnSpPr>
        <p:spPr>
          <a:xfrm flipV="1">
            <a:off x="3774916" y="559184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51621D5E-BEAF-45BF-B2CC-ABE914E5D31B}"/>
              </a:ext>
            </a:extLst>
          </p:cNvPr>
          <p:cNvSpPr/>
          <p:nvPr/>
        </p:nvSpPr>
        <p:spPr>
          <a:xfrm>
            <a:off x="3083697" y="5266660"/>
            <a:ext cx="1371547" cy="32504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多模态知识库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11252C-4E07-4018-A114-E350E734F505}"/>
              </a:ext>
            </a:extLst>
          </p:cNvPr>
          <p:cNvSpPr txBox="1"/>
          <p:nvPr/>
        </p:nvSpPr>
        <p:spPr>
          <a:xfrm>
            <a:off x="130602" y="4050605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95DF8DF-8E2D-486D-A537-6333AFB4DA9A}"/>
              </a:ext>
            </a:extLst>
          </p:cNvPr>
          <p:cNvSpPr/>
          <p:nvPr/>
        </p:nvSpPr>
        <p:spPr>
          <a:xfrm>
            <a:off x="1080461" y="3708699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EC25CBE-28E9-4DAC-95D0-1E88E32EAF16}"/>
              </a:ext>
            </a:extLst>
          </p:cNvPr>
          <p:cNvSpPr/>
          <p:nvPr/>
        </p:nvSpPr>
        <p:spPr>
          <a:xfrm>
            <a:off x="4823843" y="4261690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50B60890-4065-482A-A6B0-4BA900D85BEC}"/>
              </a:ext>
            </a:extLst>
          </p:cNvPr>
          <p:cNvSpPr/>
          <p:nvPr/>
        </p:nvSpPr>
        <p:spPr>
          <a:xfrm>
            <a:off x="1647197" y="4384163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1E60349-D034-4A34-91DB-D4C8A507B5F0}"/>
              </a:ext>
            </a:extLst>
          </p:cNvPr>
          <p:cNvSpPr/>
          <p:nvPr/>
        </p:nvSpPr>
        <p:spPr>
          <a:xfrm>
            <a:off x="1647197" y="4054490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B34EEF9-9B28-4772-BCD6-EC759F8ABE9A}"/>
              </a:ext>
            </a:extLst>
          </p:cNvPr>
          <p:cNvSpPr/>
          <p:nvPr/>
        </p:nvSpPr>
        <p:spPr>
          <a:xfrm>
            <a:off x="3182856" y="3859526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048" name="Picture 4" descr="Neo4j – Bloor Research">
            <a:extLst>
              <a:ext uri="{FF2B5EF4-FFF2-40B4-BE49-F238E27FC236}">
                <a16:creationId xmlns:a16="http://schemas.microsoft.com/office/drawing/2014/main" id="{E603BD8F-951B-46DA-A806-4DB05759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247" y="4249748"/>
            <a:ext cx="897682" cy="5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6" descr="What is Apache HBase? | AWS">
            <a:extLst>
              <a:ext uri="{FF2B5EF4-FFF2-40B4-BE49-F238E27FC236}">
                <a16:creationId xmlns:a16="http://schemas.microsoft.com/office/drawing/2014/main" id="{3597C59A-1565-488A-AF32-E7D4E602F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470" y="4257664"/>
            <a:ext cx="646599" cy="47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15CC647-A2E7-444B-ABD8-B40342DB01B8}"/>
              </a:ext>
            </a:extLst>
          </p:cNvPr>
          <p:cNvCxnSpPr>
            <a:cxnSpLocks/>
          </p:cNvCxnSpPr>
          <p:nvPr/>
        </p:nvCxnSpPr>
        <p:spPr>
          <a:xfrm flipH="1" flipV="1">
            <a:off x="3752422" y="4132092"/>
            <a:ext cx="110" cy="22343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5EC2353-139F-4758-89C2-3F58E02425D2}"/>
              </a:ext>
            </a:extLst>
          </p:cNvPr>
          <p:cNvCxnSpPr>
            <a:cxnSpLocks/>
          </p:cNvCxnSpPr>
          <p:nvPr/>
        </p:nvCxnSpPr>
        <p:spPr>
          <a:xfrm>
            <a:off x="2639179" y="4386003"/>
            <a:ext cx="22851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7AB1EB1-70B1-468D-B23B-078163A3FAAE}"/>
              </a:ext>
            </a:extLst>
          </p:cNvPr>
          <p:cNvCxnSpPr>
            <a:cxnSpLocks/>
          </p:cNvCxnSpPr>
          <p:nvPr/>
        </p:nvCxnSpPr>
        <p:spPr>
          <a:xfrm flipH="1">
            <a:off x="4457833" y="4384163"/>
            <a:ext cx="247443" cy="216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3E11571-AC5B-4559-BCBA-EDBC9ED2AFAE}"/>
              </a:ext>
            </a:extLst>
          </p:cNvPr>
          <p:cNvCxnSpPr>
            <a:cxnSpLocks/>
          </p:cNvCxnSpPr>
          <p:nvPr/>
        </p:nvCxnSpPr>
        <p:spPr>
          <a:xfrm flipV="1">
            <a:off x="3750053" y="3555687"/>
            <a:ext cx="0" cy="303839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022829-484F-44FD-BFD0-1B92DCCA5A6F}"/>
              </a:ext>
            </a:extLst>
          </p:cNvPr>
          <p:cNvCxnSpPr>
            <a:cxnSpLocks/>
          </p:cNvCxnSpPr>
          <p:nvPr/>
        </p:nvCxnSpPr>
        <p:spPr>
          <a:xfrm flipV="1">
            <a:off x="3752422" y="4678680"/>
            <a:ext cx="0" cy="58798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5FB8DA4-4EAC-4857-A56D-2DA3267DCD73}"/>
              </a:ext>
            </a:extLst>
          </p:cNvPr>
          <p:cNvSpPr txBox="1"/>
          <p:nvPr/>
        </p:nvSpPr>
        <p:spPr>
          <a:xfrm>
            <a:off x="130602" y="2571406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955BB6D-CBC3-4A2E-8EE7-C948DB0E0F4F}"/>
              </a:ext>
            </a:extLst>
          </p:cNvPr>
          <p:cNvSpPr/>
          <p:nvPr/>
        </p:nvSpPr>
        <p:spPr>
          <a:xfrm>
            <a:off x="1080460" y="2246408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B2BE27-67EC-4532-B048-91DBB50D0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07" y="9541063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516CDDB-A4BE-413C-8E8B-F6646E5D6B58}"/>
              </a:ext>
            </a:extLst>
          </p:cNvPr>
          <p:cNvSpPr txBox="1"/>
          <p:nvPr/>
        </p:nvSpPr>
        <p:spPr>
          <a:xfrm>
            <a:off x="3681486" y="99328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音频</a:t>
            </a:r>
            <a:endParaRPr lang="en-US" sz="800" b="1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8D84B66-0EAD-4DD5-9776-12B4EB780BC0}"/>
              </a:ext>
            </a:extLst>
          </p:cNvPr>
          <p:cNvCxnSpPr>
            <a:cxnSpLocks/>
            <a:stCxn id="108" idx="0"/>
            <a:endCxn id="71" idx="1"/>
          </p:cNvCxnSpPr>
          <p:nvPr/>
        </p:nvCxnSpPr>
        <p:spPr>
          <a:xfrm rot="5400000" flipH="1" flipV="1">
            <a:off x="3839385" y="8686010"/>
            <a:ext cx="817152" cy="572470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E36A590-269D-4DF4-BCCB-480E784FC4A7}"/>
              </a:ext>
            </a:extLst>
          </p:cNvPr>
          <p:cNvSpPr/>
          <p:nvPr/>
        </p:nvSpPr>
        <p:spPr>
          <a:xfrm>
            <a:off x="3402088" y="8443348"/>
            <a:ext cx="917610" cy="242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声音</a:t>
            </a:r>
            <a:r>
              <a:rPr lang="en-US" altLang="zh-CN" sz="800" b="1" dirty="0">
                <a:solidFill>
                  <a:schemeClr val="tx1"/>
                </a:solidFill>
              </a:rPr>
              <a:t>-</a:t>
            </a:r>
            <a:r>
              <a:rPr lang="zh-CN" altLang="en-US" sz="800" b="1" dirty="0">
                <a:solidFill>
                  <a:schemeClr val="tx1"/>
                </a:solidFill>
              </a:rPr>
              <a:t>文本转换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FD3C0D5-2736-4621-9327-1C73DF30F2F4}"/>
              </a:ext>
            </a:extLst>
          </p:cNvPr>
          <p:cNvSpPr/>
          <p:nvPr/>
        </p:nvSpPr>
        <p:spPr>
          <a:xfrm>
            <a:off x="3569683" y="9380821"/>
            <a:ext cx="784086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DF51F88-9A6E-476E-BDE7-957B038571FE}"/>
              </a:ext>
            </a:extLst>
          </p:cNvPr>
          <p:cNvSpPr txBox="1"/>
          <p:nvPr/>
        </p:nvSpPr>
        <p:spPr>
          <a:xfrm>
            <a:off x="357980" y="478465"/>
            <a:ext cx="271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version - 20220429</a:t>
            </a:r>
          </a:p>
        </p:txBody>
      </p:sp>
    </p:spTree>
    <p:extLst>
      <p:ext uri="{BB962C8B-B14F-4D97-AF65-F5344CB8AC3E}">
        <p14:creationId xmlns:p14="http://schemas.microsoft.com/office/powerpoint/2010/main" val="60256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7DB09C-6493-4103-86B2-3E1AAEBCE6CC}"/>
              </a:ext>
            </a:extLst>
          </p:cNvPr>
          <p:cNvSpPr txBox="1"/>
          <p:nvPr/>
        </p:nvSpPr>
        <p:spPr>
          <a:xfrm>
            <a:off x="357980" y="10834712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数据获取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34BF5-C90D-400C-8CAF-C9AC8930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96" y="10848292"/>
            <a:ext cx="476408" cy="455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C96842-6F0A-4FF2-9781-F42F248C2E79}"/>
              </a:ext>
            </a:extLst>
          </p:cNvPr>
          <p:cNvSpPr txBox="1"/>
          <p:nvPr/>
        </p:nvSpPr>
        <p:spPr>
          <a:xfrm>
            <a:off x="1279576" y="113037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A6ABE-9E14-41AB-BC25-3844BAF55A24}"/>
              </a:ext>
            </a:extLst>
          </p:cNvPr>
          <p:cNvSpPr/>
          <p:nvPr/>
        </p:nvSpPr>
        <p:spPr>
          <a:xfrm>
            <a:off x="1958454" y="10638430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D93318-0F48-45AB-8FAE-E5ADBE80E6DE}"/>
              </a:ext>
            </a:extLst>
          </p:cNvPr>
          <p:cNvSpPr/>
          <p:nvPr/>
        </p:nvSpPr>
        <p:spPr>
          <a:xfrm>
            <a:off x="4263789" y="10638430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6270B-0C1D-4C89-AB37-3A47910C1153}"/>
              </a:ext>
            </a:extLst>
          </p:cNvPr>
          <p:cNvSpPr txBox="1"/>
          <p:nvPr/>
        </p:nvSpPr>
        <p:spPr>
          <a:xfrm>
            <a:off x="3918129" y="1098860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979CF-FEA0-4165-A5CE-B37AE19A9ED0}"/>
              </a:ext>
            </a:extLst>
          </p:cNvPr>
          <p:cNvSpPr txBox="1"/>
          <p:nvPr/>
        </p:nvSpPr>
        <p:spPr>
          <a:xfrm>
            <a:off x="2553865" y="11703337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34966D-B54A-4DA4-B30D-8B6444CFF261}"/>
              </a:ext>
            </a:extLst>
          </p:cNvPr>
          <p:cNvSpPr txBox="1"/>
          <p:nvPr/>
        </p:nvSpPr>
        <p:spPr>
          <a:xfrm>
            <a:off x="4455244" y="11703336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539F97-7CA8-4126-A895-1A4E5AF3A43A}"/>
              </a:ext>
            </a:extLst>
          </p:cNvPr>
          <p:cNvSpPr/>
          <p:nvPr/>
        </p:nvSpPr>
        <p:spPr>
          <a:xfrm>
            <a:off x="2077871" y="1072714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03CCD1-9BE1-4683-81DC-7AF8635AD899}"/>
              </a:ext>
            </a:extLst>
          </p:cNvPr>
          <p:cNvSpPr/>
          <p:nvPr/>
        </p:nvSpPr>
        <p:spPr>
          <a:xfrm>
            <a:off x="2806890" y="1072714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389C23-654C-4414-8E6E-62B99622AB92}"/>
              </a:ext>
            </a:extLst>
          </p:cNvPr>
          <p:cNvSpPr/>
          <p:nvPr/>
        </p:nvSpPr>
        <p:spPr>
          <a:xfrm>
            <a:off x="3229972" y="1072714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2A7A4A-D939-4076-8A24-77E650F11139}"/>
              </a:ext>
            </a:extLst>
          </p:cNvPr>
          <p:cNvSpPr/>
          <p:nvPr/>
        </p:nvSpPr>
        <p:spPr>
          <a:xfrm>
            <a:off x="2077871" y="1095991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8CB58F-3F18-4357-AB39-CDBD1D242CFA}"/>
              </a:ext>
            </a:extLst>
          </p:cNvPr>
          <p:cNvSpPr/>
          <p:nvPr/>
        </p:nvSpPr>
        <p:spPr>
          <a:xfrm>
            <a:off x="2623780" y="1095991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B53AF1-99E1-440A-B83F-019E8443A3F3}"/>
              </a:ext>
            </a:extLst>
          </p:cNvPr>
          <p:cNvSpPr/>
          <p:nvPr/>
        </p:nvSpPr>
        <p:spPr>
          <a:xfrm>
            <a:off x="3102676" y="1095991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FEC920-4687-4AB3-87BA-98B79A04890A}"/>
              </a:ext>
            </a:extLst>
          </p:cNvPr>
          <p:cNvSpPr/>
          <p:nvPr/>
        </p:nvSpPr>
        <p:spPr>
          <a:xfrm>
            <a:off x="2077870" y="1119092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13689A-D12D-4990-821E-C20F9146E1D7}"/>
              </a:ext>
            </a:extLst>
          </p:cNvPr>
          <p:cNvSpPr/>
          <p:nvPr/>
        </p:nvSpPr>
        <p:spPr>
          <a:xfrm>
            <a:off x="2669357" y="1119485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8D77FF-5230-45A0-AE20-9D56222B01C1}"/>
              </a:ext>
            </a:extLst>
          </p:cNvPr>
          <p:cNvSpPr/>
          <p:nvPr/>
        </p:nvSpPr>
        <p:spPr>
          <a:xfrm>
            <a:off x="3157269" y="1121932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F7A03E-DCBA-4E94-BA89-DEF88DE3C044}"/>
              </a:ext>
            </a:extLst>
          </p:cNvPr>
          <p:cNvSpPr/>
          <p:nvPr/>
        </p:nvSpPr>
        <p:spPr>
          <a:xfrm>
            <a:off x="2074456" y="1140215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49404EE-8CF0-4EEA-9194-25D8640CC0CA}"/>
              </a:ext>
            </a:extLst>
          </p:cNvPr>
          <p:cNvSpPr/>
          <p:nvPr/>
        </p:nvSpPr>
        <p:spPr>
          <a:xfrm>
            <a:off x="2511185" y="1140215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6A5438-DE8E-46F9-83C8-7F07FFACE48A}"/>
              </a:ext>
            </a:extLst>
          </p:cNvPr>
          <p:cNvSpPr txBox="1"/>
          <p:nvPr/>
        </p:nvSpPr>
        <p:spPr>
          <a:xfrm>
            <a:off x="3267534" y="1135810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2F0D97-0385-448F-A45A-24BFAF86D4A4}"/>
              </a:ext>
            </a:extLst>
          </p:cNvPr>
          <p:cNvSpPr/>
          <p:nvPr/>
        </p:nvSpPr>
        <p:spPr>
          <a:xfrm>
            <a:off x="4354194" y="10726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3AC4BE-7E2D-4D0D-B601-7403180DD74D}"/>
              </a:ext>
            </a:extLst>
          </p:cNvPr>
          <p:cNvSpPr/>
          <p:nvPr/>
        </p:nvSpPr>
        <p:spPr>
          <a:xfrm>
            <a:off x="4897357" y="10726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16D8D6-AFBF-4177-96CF-45D08F9275CF}"/>
              </a:ext>
            </a:extLst>
          </p:cNvPr>
          <p:cNvSpPr/>
          <p:nvPr/>
        </p:nvSpPr>
        <p:spPr>
          <a:xfrm>
            <a:off x="5440520" y="1072619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2EC28B2-03D9-45A1-8EE3-3E4805E717D2}"/>
              </a:ext>
            </a:extLst>
          </p:cNvPr>
          <p:cNvSpPr/>
          <p:nvPr/>
        </p:nvSpPr>
        <p:spPr>
          <a:xfrm>
            <a:off x="4354193" y="1094201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445E368-B61C-4C93-BA0F-9A299B640180}"/>
              </a:ext>
            </a:extLst>
          </p:cNvPr>
          <p:cNvSpPr/>
          <p:nvPr/>
        </p:nvSpPr>
        <p:spPr>
          <a:xfrm>
            <a:off x="4863238" y="1094201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7C2F9-BA4E-43B9-B862-527213A13DF8}"/>
              </a:ext>
            </a:extLst>
          </p:cNvPr>
          <p:cNvSpPr/>
          <p:nvPr/>
        </p:nvSpPr>
        <p:spPr>
          <a:xfrm>
            <a:off x="5421463" y="1094201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8760EDE-089C-4404-9435-95A3227D3F14}"/>
              </a:ext>
            </a:extLst>
          </p:cNvPr>
          <p:cNvSpPr/>
          <p:nvPr/>
        </p:nvSpPr>
        <p:spPr>
          <a:xfrm>
            <a:off x="4354194" y="1116344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E25C170-7BAD-4520-B8AA-7AEA9454CE35}"/>
              </a:ext>
            </a:extLst>
          </p:cNvPr>
          <p:cNvSpPr/>
          <p:nvPr/>
        </p:nvSpPr>
        <p:spPr>
          <a:xfrm>
            <a:off x="4774528" y="1116222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64CB72B-5036-4D42-BF92-C163FA1E994B}"/>
              </a:ext>
            </a:extLst>
          </p:cNvPr>
          <p:cNvSpPr/>
          <p:nvPr/>
        </p:nvSpPr>
        <p:spPr>
          <a:xfrm>
            <a:off x="5518331" y="1116222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FA225B0-4EF2-4C9B-973B-C2CD58E4D171}"/>
              </a:ext>
            </a:extLst>
          </p:cNvPr>
          <p:cNvSpPr/>
          <p:nvPr/>
        </p:nvSpPr>
        <p:spPr>
          <a:xfrm>
            <a:off x="4359496" y="1138684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84EB3A2-40AF-4F3B-8715-0F178D7EC8C2}"/>
              </a:ext>
            </a:extLst>
          </p:cNvPr>
          <p:cNvSpPr/>
          <p:nvPr/>
        </p:nvSpPr>
        <p:spPr>
          <a:xfrm>
            <a:off x="4975831" y="1138281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B1F152-DA97-43CE-BFDB-629949855CEB}"/>
              </a:ext>
            </a:extLst>
          </p:cNvPr>
          <p:cNvSpPr txBox="1"/>
          <p:nvPr/>
        </p:nvSpPr>
        <p:spPr>
          <a:xfrm>
            <a:off x="5701041" y="1132351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494A47-F529-44EE-99BC-FEA13D2070E7}"/>
              </a:ext>
            </a:extLst>
          </p:cNvPr>
          <p:cNvSpPr txBox="1"/>
          <p:nvPr/>
        </p:nvSpPr>
        <p:spPr>
          <a:xfrm>
            <a:off x="357980" y="9291377"/>
            <a:ext cx="78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信息抽取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（关键技术）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49936F-6E5B-4DC5-8AA5-FCB6AAF5286B}"/>
              </a:ext>
            </a:extLst>
          </p:cNvPr>
          <p:cNvSpPr/>
          <p:nvPr/>
        </p:nvSpPr>
        <p:spPr>
          <a:xfrm>
            <a:off x="1143000" y="8925636"/>
            <a:ext cx="5274859" cy="131654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BCC91C22-A085-4D18-815E-D2AF18451D87}"/>
              </a:ext>
            </a:extLst>
          </p:cNvPr>
          <p:cNvSpPr/>
          <p:nvPr/>
        </p:nvSpPr>
        <p:spPr>
          <a:xfrm rot="10800000">
            <a:off x="2806890" y="10309004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8E9F5C9-7B7D-4C28-AE69-DF45D8948800}"/>
              </a:ext>
            </a:extLst>
          </p:cNvPr>
          <p:cNvSpPr/>
          <p:nvPr/>
        </p:nvSpPr>
        <p:spPr>
          <a:xfrm rot="10800000">
            <a:off x="5115441" y="10303704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726F866-A79C-45B3-9C9F-B243FC6555E5}"/>
              </a:ext>
            </a:extLst>
          </p:cNvPr>
          <p:cNvSpPr/>
          <p:nvPr/>
        </p:nvSpPr>
        <p:spPr>
          <a:xfrm>
            <a:off x="1257895" y="9220560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标题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作者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发表时间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关键词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引用量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897F11-F8E6-494C-AB2D-E9CB3833608A}"/>
              </a:ext>
            </a:extLst>
          </p:cNvPr>
          <p:cNvSpPr txBox="1"/>
          <p:nvPr/>
        </p:nvSpPr>
        <p:spPr>
          <a:xfrm>
            <a:off x="1324026" y="8993650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工作（</a:t>
            </a:r>
            <a:r>
              <a:rPr lang="en-US" altLang="zh-CN" sz="800" b="1" dirty="0"/>
              <a:t>Work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6980E9E-576A-4F2E-8591-C9C578F2755B}"/>
              </a:ext>
            </a:extLst>
          </p:cNvPr>
          <p:cNvSpPr/>
          <p:nvPr/>
        </p:nvSpPr>
        <p:spPr>
          <a:xfrm>
            <a:off x="2293090" y="9220560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照片、视频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所属机构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工作成果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研究领域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教育经历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工作经历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74A25CA-32D7-4B37-9349-D9E207146BC6}"/>
              </a:ext>
            </a:extLst>
          </p:cNvPr>
          <p:cNvSpPr/>
          <p:nvPr/>
        </p:nvSpPr>
        <p:spPr>
          <a:xfrm>
            <a:off x="3324717" y="9222557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出版机构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出版的工作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引用量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网络主页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DEF7BE0-8586-446E-B1A6-255B7EC84C25}"/>
              </a:ext>
            </a:extLst>
          </p:cNvPr>
          <p:cNvSpPr/>
          <p:nvPr/>
        </p:nvSpPr>
        <p:spPr>
          <a:xfrm>
            <a:off x="4346800" y="9226514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所属国家或地区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照片、视频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网络主页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研究领域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工作成果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5A0B1B9-0E50-47A9-8562-A5858B165F7E}"/>
              </a:ext>
            </a:extLst>
          </p:cNvPr>
          <p:cNvSpPr/>
          <p:nvPr/>
        </p:nvSpPr>
        <p:spPr>
          <a:xfrm>
            <a:off x="5360823" y="9232108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图片、视频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范围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描述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产生时间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相关工作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相关概念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EC8032-5CBB-4F65-9029-0E553475306E}"/>
              </a:ext>
            </a:extLst>
          </p:cNvPr>
          <p:cNvSpPr txBox="1"/>
          <p:nvPr/>
        </p:nvSpPr>
        <p:spPr>
          <a:xfrm>
            <a:off x="2350825" y="8993650"/>
            <a:ext cx="8931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作者（</a:t>
            </a:r>
            <a:r>
              <a:rPr lang="en-US" altLang="zh-CN" sz="800" b="1" dirty="0"/>
              <a:t>Author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880940-F38E-4750-B477-2F9B37B67FF1}"/>
              </a:ext>
            </a:extLst>
          </p:cNvPr>
          <p:cNvSpPr txBox="1"/>
          <p:nvPr/>
        </p:nvSpPr>
        <p:spPr>
          <a:xfrm>
            <a:off x="3407904" y="8993650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出处（</a:t>
            </a:r>
            <a:r>
              <a:rPr lang="en-US" altLang="zh-CN" sz="800" b="1" dirty="0"/>
              <a:t>Venue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1FE0B8-9068-4440-8780-A5C0CA37E64F}"/>
              </a:ext>
            </a:extLst>
          </p:cNvPr>
          <p:cNvSpPr txBox="1"/>
          <p:nvPr/>
        </p:nvSpPr>
        <p:spPr>
          <a:xfrm>
            <a:off x="4362777" y="899365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机构（</a:t>
            </a:r>
            <a:r>
              <a:rPr lang="en-US" altLang="zh-CN" sz="800" b="1" dirty="0"/>
              <a:t>Institution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3920F6-48C6-47A1-A1C4-C19252E57611}"/>
              </a:ext>
            </a:extLst>
          </p:cNvPr>
          <p:cNvSpPr txBox="1"/>
          <p:nvPr/>
        </p:nvSpPr>
        <p:spPr>
          <a:xfrm>
            <a:off x="5411689" y="8986960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概念（</a:t>
            </a:r>
            <a:r>
              <a:rPr lang="en-US" altLang="zh-CN" sz="800" b="1" dirty="0"/>
              <a:t>Concept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753E7D-E26B-455C-A2FF-1A2F29B23224}"/>
              </a:ext>
            </a:extLst>
          </p:cNvPr>
          <p:cNvSpPr txBox="1"/>
          <p:nvPr/>
        </p:nvSpPr>
        <p:spPr>
          <a:xfrm>
            <a:off x="330604" y="7393332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数据融合</a:t>
            </a:r>
            <a:endParaRPr lang="en-US" sz="16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47A5075-70B2-46E1-8549-6397F0006C6E}"/>
              </a:ext>
            </a:extLst>
          </p:cNvPr>
          <p:cNvSpPr/>
          <p:nvPr/>
        </p:nvSpPr>
        <p:spPr>
          <a:xfrm>
            <a:off x="1342631" y="7198730"/>
            <a:ext cx="2094400" cy="2500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解决实体方面的歧义性、异构性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C6BF28EA-4A3C-43D3-BC9C-4571CD145F9A}"/>
              </a:ext>
            </a:extLst>
          </p:cNvPr>
          <p:cNvSpPr/>
          <p:nvPr/>
        </p:nvSpPr>
        <p:spPr>
          <a:xfrm rot="10800000">
            <a:off x="3623739" y="8577670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3884CF-7E7D-47A2-B45C-25D7E0034C5C}"/>
              </a:ext>
            </a:extLst>
          </p:cNvPr>
          <p:cNvSpPr txBox="1"/>
          <p:nvPr/>
        </p:nvSpPr>
        <p:spPr>
          <a:xfrm>
            <a:off x="357980" y="5716459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网络存储</a:t>
            </a:r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E0B381-39AA-4AD8-8675-0E7100612074}"/>
              </a:ext>
            </a:extLst>
          </p:cNvPr>
          <p:cNvSpPr/>
          <p:nvPr/>
        </p:nvSpPr>
        <p:spPr>
          <a:xfrm>
            <a:off x="1111654" y="5396249"/>
            <a:ext cx="5274859" cy="12685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7FBDF80C-6873-4AB3-88DC-09B55E6BC8B0}"/>
              </a:ext>
            </a:extLst>
          </p:cNvPr>
          <p:cNvSpPr/>
          <p:nvPr/>
        </p:nvSpPr>
        <p:spPr>
          <a:xfrm rot="10800000">
            <a:off x="3616916" y="6745267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ADDC9771-C6D1-4129-A01A-0D6B30D41742}"/>
              </a:ext>
            </a:extLst>
          </p:cNvPr>
          <p:cNvSpPr/>
          <p:nvPr/>
        </p:nvSpPr>
        <p:spPr>
          <a:xfrm>
            <a:off x="2933843" y="6115239"/>
            <a:ext cx="1946030" cy="36783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科技情报知识图谱（知识库）</a:t>
            </a:r>
            <a:endParaRPr lang="en-US" sz="1000" b="1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C7CAC07-F3B3-481F-B7EE-53821DD9E66B}"/>
              </a:ext>
            </a:extLst>
          </p:cNvPr>
          <p:cNvSpPr/>
          <p:nvPr/>
        </p:nvSpPr>
        <p:spPr>
          <a:xfrm>
            <a:off x="5337240" y="5945761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5F155522-8D80-456B-BF8C-2A203BE1C2C5}"/>
              </a:ext>
            </a:extLst>
          </p:cNvPr>
          <p:cNvSpPr/>
          <p:nvPr/>
        </p:nvSpPr>
        <p:spPr>
          <a:xfrm rot="5400000">
            <a:off x="5037621" y="5952262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41225D4A-2E52-4507-B96E-C5CBD39B0008}"/>
              </a:ext>
            </a:extLst>
          </p:cNvPr>
          <p:cNvSpPr/>
          <p:nvPr/>
        </p:nvSpPr>
        <p:spPr>
          <a:xfrm rot="16200000">
            <a:off x="2607124" y="5949767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3B6B067-A887-414E-B3D9-39957B749A11}"/>
              </a:ext>
            </a:extLst>
          </p:cNvPr>
          <p:cNvSpPr/>
          <p:nvPr/>
        </p:nvSpPr>
        <p:spPr>
          <a:xfrm>
            <a:off x="1596397" y="6197723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CCAEF4F-9226-4330-8239-4116B735AAAF}"/>
              </a:ext>
            </a:extLst>
          </p:cNvPr>
          <p:cNvSpPr/>
          <p:nvPr/>
        </p:nvSpPr>
        <p:spPr>
          <a:xfrm>
            <a:off x="1596397" y="5868050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20E70AD7-6873-4685-A76C-7C7069027C87}"/>
              </a:ext>
            </a:extLst>
          </p:cNvPr>
          <p:cNvSpPr/>
          <p:nvPr/>
        </p:nvSpPr>
        <p:spPr>
          <a:xfrm rot="10800000">
            <a:off x="3860383" y="5875588"/>
            <a:ext cx="115492" cy="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2233E59-1580-4A16-B2E6-BA005DB04D74}"/>
              </a:ext>
            </a:extLst>
          </p:cNvPr>
          <p:cNvSpPr/>
          <p:nvPr/>
        </p:nvSpPr>
        <p:spPr>
          <a:xfrm>
            <a:off x="3337292" y="5569759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62CFBBBD-452F-403F-8F5A-55823DF4A2C6}"/>
              </a:ext>
            </a:extLst>
          </p:cNvPr>
          <p:cNvSpPr/>
          <p:nvPr/>
        </p:nvSpPr>
        <p:spPr>
          <a:xfrm rot="10800000">
            <a:off x="3616916" y="5043942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B54053-E281-4E62-BA3F-CBD53242C49C}"/>
              </a:ext>
            </a:extLst>
          </p:cNvPr>
          <p:cNvSpPr txBox="1"/>
          <p:nvPr/>
        </p:nvSpPr>
        <p:spPr>
          <a:xfrm>
            <a:off x="357980" y="3948270"/>
            <a:ext cx="78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服务应用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（关键技术）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D599E78-E2AD-4DC3-8488-269E3BC683C4}"/>
              </a:ext>
            </a:extLst>
          </p:cNvPr>
          <p:cNvSpPr/>
          <p:nvPr/>
        </p:nvSpPr>
        <p:spPr>
          <a:xfrm>
            <a:off x="1111655" y="3551984"/>
            <a:ext cx="4958188" cy="140520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CD854B7-D7E3-4418-BCAC-FCB6A3682E7C}"/>
              </a:ext>
            </a:extLst>
          </p:cNvPr>
          <p:cNvSpPr/>
          <p:nvPr/>
        </p:nvSpPr>
        <p:spPr>
          <a:xfrm>
            <a:off x="1299573" y="3893473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学者描述信息抽取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学者兴趣挖掘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学者账号自动关联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机构描述信息抽取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机构研究领域挖掘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DD9620-3374-45F9-AB02-5DCAA48EFD44}"/>
              </a:ext>
            </a:extLst>
          </p:cNvPr>
          <p:cNvSpPr txBox="1"/>
          <p:nvPr/>
        </p:nvSpPr>
        <p:spPr>
          <a:xfrm>
            <a:off x="1339978" y="3666563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学者、机构画像</a:t>
            </a:r>
            <a:endParaRPr lang="en-US" sz="800" b="1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3F79739-2EF1-4EBE-91C0-707975E18B68}"/>
              </a:ext>
            </a:extLst>
          </p:cNvPr>
          <p:cNvSpPr/>
          <p:nvPr/>
        </p:nvSpPr>
        <p:spPr>
          <a:xfrm>
            <a:off x="2462198" y="3891918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论文搜索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概念搜索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关联关系搜索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8F0FE6-014A-41FE-9D39-B6339BA9ABDC}"/>
              </a:ext>
            </a:extLst>
          </p:cNvPr>
          <p:cNvSpPr txBox="1"/>
          <p:nvPr/>
        </p:nvSpPr>
        <p:spPr>
          <a:xfrm>
            <a:off x="2698945" y="36665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学术搜索</a:t>
            </a:r>
            <a:endParaRPr lang="en-US" sz="800" b="1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C61B0C-A88E-4A38-87DC-DB4259A008B9}"/>
              </a:ext>
            </a:extLst>
          </p:cNvPr>
          <p:cNvSpPr/>
          <p:nvPr/>
        </p:nvSpPr>
        <p:spPr>
          <a:xfrm>
            <a:off x="3639951" y="3890720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领域学者推荐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权威审稿人推荐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“伯乐”推荐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相关论文推荐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优秀论文推荐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会议、期刊推荐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7E141C-D339-4AA9-BD2A-8E1F12D6364E}"/>
              </a:ext>
            </a:extLst>
          </p:cNvPr>
          <p:cNvSpPr txBox="1"/>
          <p:nvPr/>
        </p:nvSpPr>
        <p:spPr>
          <a:xfrm>
            <a:off x="3842900" y="36665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学术推荐</a:t>
            </a:r>
            <a:endParaRPr lang="en-US" sz="800" b="1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63E8905-3388-46BA-B06F-6D22BB621036}"/>
              </a:ext>
            </a:extLst>
          </p:cNvPr>
          <p:cNvSpPr/>
          <p:nvPr/>
        </p:nvSpPr>
        <p:spPr>
          <a:xfrm>
            <a:off x="4817660" y="3886314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领域专家发现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学者关系推理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学者发展脉络分析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热点话题发现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论文引用模式挖掘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1B6294-7F09-48E0-BCA6-701F04912DC8}"/>
              </a:ext>
            </a:extLst>
          </p:cNvPr>
          <p:cNvSpPr txBox="1"/>
          <p:nvPr/>
        </p:nvSpPr>
        <p:spPr>
          <a:xfrm>
            <a:off x="4930218" y="3664371"/>
            <a:ext cx="845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深层分析</a:t>
            </a:r>
            <a:r>
              <a:rPr lang="en-US" altLang="zh-CN" sz="800" b="1" dirty="0"/>
              <a:t>/</a:t>
            </a:r>
            <a:r>
              <a:rPr lang="zh-CN" altLang="en-US" sz="800" b="1" dirty="0"/>
              <a:t>挖掘</a:t>
            </a:r>
            <a:endParaRPr lang="en-US" sz="8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A1B47-0BA7-42F5-9B59-D4FEE34776E4}"/>
              </a:ext>
            </a:extLst>
          </p:cNvPr>
          <p:cNvSpPr/>
          <p:nvPr/>
        </p:nvSpPr>
        <p:spPr>
          <a:xfrm>
            <a:off x="1111654" y="7108329"/>
            <a:ext cx="5274859" cy="13908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0D81E59-A02D-4E82-B4D6-50C1178B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99" y="7460265"/>
            <a:ext cx="1301907" cy="96694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3BDCCAA-9144-4F80-B15B-A3D30F62DCD0}"/>
              </a:ext>
            </a:extLst>
          </p:cNvPr>
          <p:cNvSpPr/>
          <p:nvPr/>
        </p:nvSpPr>
        <p:spPr>
          <a:xfrm>
            <a:off x="4048167" y="7194967"/>
            <a:ext cx="2094400" cy="2500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跨语言的知识链接</a:t>
            </a:r>
            <a:endParaRPr lang="en-US" sz="1050" b="1" dirty="0">
              <a:solidFill>
                <a:schemeClr val="tx1"/>
              </a:solidFill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F1826B6-D51F-45DB-AC70-03DEF31D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359" y="7448000"/>
            <a:ext cx="1767032" cy="98818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95880AD-265B-4706-95B9-C2F187DDBF80}"/>
              </a:ext>
            </a:extLst>
          </p:cNvPr>
          <p:cNvSpPr txBox="1"/>
          <p:nvPr/>
        </p:nvSpPr>
        <p:spPr>
          <a:xfrm>
            <a:off x="1404061" y="5475937"/>
            <a:ext cx="3429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Neo4j &amp; HBase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EBD89-18E6-4D22-8762-8ADEE79D0B5D}"/>
              </a:ext>
            </a:extLst>
          </p:cNvPr>
          <p:cNvSpPr txBox="1"/>
          <p:nvPr/>
        </p:nvSpPr>
        <p:spPr>
          <a:xfrm>
            <a:off x="1492987" y="2721741"/>
            <a:ext cx="373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A</a:t>
            </a:r>
            <a:r>
              <a:rPr lang="en-US" altLang="zh-CN" dirty="0" err="1">
                <a:solidFill>
                  <a:schemeClr val="accent1"/>
                </a:solidFill>
              </a:rPr>
              <a:t>calligence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  <a:sym typeface="Wingdings" panose="05000000000000000000" pitchFamily="2" charset="2"/>
              </a:rPr>
              <a:t> Academy + Intelligence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F50451-EFA6-4C39-8FFB-43239F4E2334}"/>
              </a:ext>
            </a:extLst>
          </p:cNvPr>
          <p:cNvSpPr txBox="1"/>
          <p:nvPr/>
        </p:nvSpPr>
        <p:spPr>
          <a:xfrm>
            <a:off x="240758" y="1549818"/>
            <a:ext cx="63342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功能：情报</a:t>
            </a:r>
            <a:r>
              <a:rPr lang="en-US" altLang="zh-CN" sz="1100" dirty="0"/>
              <a:t>-》</a:t>
            </a:r>
            <a:r>
              <a:rPr lang="zh-CN" altLang="en-US" sz="1100" dirty="0"/>
              <a:t>技术发展趋势，新方向，学者研究领域变化趋势，主题发现；画像（学术工作</a:t>
            </a:r>
            <a:r>
              <a:rPr lang="en-US" altLang="zh-CN" sz="1100" dirty="0"/>
              <a:t>/</a:t>
            </a:r>
            <a:r>
              <a:rPr lang="zh-CN" altLang="en-US" sz="1100" dirty="0"/>
              <a:t>学者社交）。问答。人格分析，行为预测。事件因果分析。</a:t>
            </a:r>
            <a:endParaRPr lang="en-US" altLang="zh-CN" sz="1100" dirty="0"/>
          </a:p>
          <a:p>
            <a:r>
              <a:rPr lang="zh-CN" altLang="en-US" sz="1100" dirty="0"/>
              <a:t>特色：分析对标系统的不足</a:t>
            </a:r>
            <a:endParaRPr lang="en-US" altLang="zh-CN" sz="1100" dirty="0"/>
          </a:p>
          <a:p>
            <a:r>
              <a:rPr lang="zh-CN" altLang="en-US" sz="1100" dirty="0"/>
              <a:t>技术：多模态知识图谱构建，网络存储（</a:t>
            </a:r>
            <a:r>
              <a:rPr lang="en-US" altLang="zh-CN" sz="1100" dirty="0"/>
              <a:t>neo4j</a:t>
            </a:r>
            <a:r>
              <a:rPr lang="zh-CN" altLang="en-US" sz="1100" dirty="0"/>
              <a:t>），服务的核心技术</a:t>
            </a:r>
            <a:endParaRPr lang="en-US" altLang="zh-CN" sz="1100" dirty="0"/>
          </a:p>
          <a:p>
            <a:r>
              <a:rPr lang="zh-CN" altLang="en-US" sz="1100" dirty="0"/>
              <a:t>创新性：技术，功能（</a:t>
            </a:r>
            <a:r>
              <a:rPr lang="en-US" altLang="zh-CN" sz="1100" dirty="0"/>
              <a:t>3-4</a:t>
            </a:r>
            <a:r>
              <a:rPr lang="zh-CN" altLang="en-US" sz="1100" dirty="0"/>
              <a:t>个）</a:t>
            </a:r>
            <a:endParaRPr lang="en-US" altLang="zh-CN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28E7F-E43D-4D31-ACF3-1BE6C77B22CE}"/>
              </a:ext>
            </a:extLst>
          </p:cNvPr>
          <p:cNvSpPr txBox="1"/>
          <p:nvPr/>
        </p:nvSpPr>
        <p:spPr>
          <a:xfrm>
            <a:off x="357980" y="478465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version - 20220414</a:t>
            </a:r>
          </a:p>
        </p:txBody>
      </p:sp>
    </p:spTree>
    <p:extLst>
      <p:ext uri="{BB962C8B-B14F-4D97-AF65-F5344CB8AC3E}">
        <p14:creationId xmlns:p14="http://schemas.microsoft.com/office/powerpoint/2010/main" val="154006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22763</TotalTime>
  <Words>1059</Words>
  <Application>Microsoft Office PowerPoint</Application>
  <PresentationFormat>Widescreen</PresentationFormat>
  <Paragraphs>219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Huifan</dc:creator>
  <cp:lastModifiedBy>Yang Huifan</cp:lastModifiedBy>
  <cp:revision>69</cp:revision>
  <dcterms:created xsi:type="dcterms:W3CDTF">2022-04-08T09:04:02Z</dcterms:created>
  <dcterms:modified xsi:type="dcterms:W3CDTF">2022-05-03T07:32:59Z</dcterms:modified>
</cp:coreProperties>
</file>