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57" r:id="rId3"/>
    <p:sldId id="258" r:id="rId4"/>
    <p:sldId id="259" r:id="rId5"/>
    <p:sldId id="260" r:id="rId6"/>
    <p:sldId id="261" r:id="rId7"/>
    <p:sldId id="263" r:id="rId8"/>
    <p:sldId id="265" r:id="rId9"/>
    <p:sldId id="266" r:id="rId10"/>
    <p:sldId id="267" r:id="rId11"/>
    <p:sldId id="275" r:id="rId12"/>
    <p:sldId id="277" r:id="rId13"/>
    <p:sldId id="264" r:id="rId14"/>
    <p:sldId id="269" r:id="rId15"/>
    <p:sldId id="270" r:id="rId16"/>
    <p:sldId id="271" r:id="rId17"/>
    <p:sldId id="272" r:id="rId18"/>
    <p:sldId id="268" r:id="rId19"/>
    <p:sldId id="279" r:id="rId20"/>
    <p:sldId id="273" r:id="rId21"/>
    <p:sldId id="280"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21" autoAdjust="0"/>
    <p:restoredTop sz="97050" autoAdjust="0"/>
  </p:normalViewPr>
  <p:slideViewPr>
    <p:cSldViewPr snapToGrid="0">
      <p:cViewPr varScale="1">
        <p:scale>
          <a:sx n="134" d="100"/>
          <a:sy n="134" d="100"/>
        </p:scale>
        <p:origin x="115"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16075F-192F-4114-89D8-68A0E1844F8C}" type="datetimeFigureOut">
              <a:rPr lang="en-US" smtClean="0"/>
              <a:t>10/28/2021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12F12-7224-41BA-B6C8-CED1F4A27E6C}" type="slidenum">
              <a:rPr lang="en-US" smtClean="0"/>
              <a:t>‹#›</a:t>
            </a:fld>
            <a:endParaRPr lang="en-US"/>
          </a:p>
        </p:txBody>
      </p:sp>
    </p:spTree>
    <p:extLst>
      <p:ext uri="{BB962C8B-B14F-4D97-AF65-F5344CB8AC3E}">
        <p14:creationId xmlns:p14="http://schemas.microsoft.com/office/powerpoint/2010/main" val="1868591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1" i="0" dirty="0">
                <a:solidFill>
                  <a:srgbClr val="202124"/>
                </a:solidFill>
                <a:effectLst/>
                <a:latin typeface="arial" panose="020B0604020202020204" pitchFamily="34" charset="0"/>
              </a:rPr>
              <a:t>实体链接</a:t>
            </a:r>
            <a:r>
              <a:rPr lang="en-US" altLang="zh-CN" b="0" i="0" dirty="0">
                <a:solidFill>
                  <a:srgbClr val="202124"/>
                </a:solidFill>
                <a:effectLst/>
                <a:latin typeface="arial" panose="020B0604020202020204" pitchFamily="34" charset="0"/>
              </a:rPr>
              <a:t>(Entity Linking)</a:t>
            </a:r>
            <a:r>
              <a:rPr lang="zh-CN" altLang="en-US" b="0" i="0" dirty="0">
                <a:solidFill>
                  <a:srgbClr val="202124"/>
                </a:solidFill>
                <a:effectLst/>
                <a:latin typeface="arial" panose="020B0604020202020204" pitchFamily="34" charset="0"/>
              </a:rPr>
              <a:t>，也叫</a:t>
            </a:r>
            <a:r>
              <a:rPr lang="zh-CN" altLang="en-US" b="1" i="0" dirty="0">
                <a:solidFill>
                  <a:srgbClr val="202124"/>
                </a:solidFill>
                <a:effectLst/>
                <a:latin typeface="arial" panose="020B0604020202020204" pitchFamily="34" charset="0"/>
              </a:rPr>
              <a:t>实体</a:t>
            </a:r>
            <a:r>
              <a:rPr lang="zh-CN" altLang="en-US" b="0" i="0" dirty="0">
                <a:solidFill>
                  <a:srgbClr val="202124"/>
                </a:solidFill>
                <a:effectLst/>
                <a:latin typeface="arial" panose="020B0604020202020204" pitchFamily="34" charset="0"/>
              </a:rPr>
              <a:t>链指，是一种任务，</a:t>
            </a:r>
            <a:endParaRPr lang="en-US" altLang="zh-CN" b="0" i="0" dirty="0">
              <a:solidFill>
                <a:srgbClr val="202124"/>
              </a:solidFill>
              <a:effectLst/>
              <a:latin typeface="arial" panose="020B0604020202020204" pitchFamily="34" charset="0"/>
            </a:endParaRPr>
          </a:p>
          <a:p>
            <a:r>
              <a:rPr lang="zh-CN" altLang="en-US" b="0" i="0" dirty="0">
                <a:solidFill>
                  <a:srgbClr val="202124"/>
                </a:solidFill>
                <a:effectLst/>
                <a:latin typeface="arial" panose="020B0604020202020204" pitchFamily="34" charset="0"/>
              </a:rPr>
              <a:t>它要求我们将非结构化数据中的表示</a:t>
            </a:r>
            <a:r>
              <a:rPr lang="zh-CN" altLang="en-US" b="1" i="0" dirty="0">
                <a:solidFill>
                  <a:srgbClr val="202124"/>
                </a:solidFill>
                <a:effectLst/>
                <a:latin typeface="arial" panose="020B0604020202020204" pitchFamily="34" charset="0"/>
              </a:rPr>
              <a:t>实体</a:t>
            </a:r>
            <a:r>
              <a:rPr lang="zh-CN" altLang="en-US" b="0" i="0" dirty="0">
                <a:solidFill>
                  <a:srgbClr val="202124"/>
                </a:solidFill>
                <a:effectLst/>
                <a:latin typeface="arial" panose="020B0604020202020204" pitchFamily="34" charset="0"/>
              </a:rPr>
              <a:t>的词语</a:t>
            </a:r>
            <a:r>
              <a:rPr lang="en-US" altLang="zh-CN" b="0" i="0" dirty="0">
                <a:solidFill>
                  <a:srgbClr val="202124"/>
                </a:solidFill>
                <a:effectLst/>
                <a:latin typeface="arial" panose="020B0604020202020204" pitchFamily="34" charset="0"/>
              </a:rPr>
              <a:t>(</a:t>
            </a:r>
            <a:r>
              <a:rPr lang="zh-CN" altLang="en-US" b="0" i="0" dirty="0">
                <a:solidFill>
                  <a:srgbClr val="202124"/>
                </a:solidFill>
                <a:effectLst/>
                <a:latin typeface="arial" panose="020B0604020202020204" pitchFamily="34" charset="0"/>
              </a:rPr>
              <a:t>即所谓</a:t>
            </a:r>
            <a:r>
              <a:rPr lang="en-US" altLang="zh-CN" b="0" i="0" dirty="0">
                <a:solidFill>
                  <a:srgbClr val="202124"/>
                </a:solidFill>
                <a:effectLst/>
                <a:latin typeface="arial" panose="020B0604020202020204" pitchFamily="34" charset="0"/>
              </a:rPr>
              <a:t>mention</a:t>
            </a:r>
            <a:r>
              <a:rPr lang="zh-CN" altLang="en-US" b="0" i="0" dirty="0">
                <a:solidFill>
                  <a:srgbClr val="202124"/>
                </a:solidFill>
                <a:effectLst/>
                <a:latin typeface="arial" panose="020B0604020202020204" pitchFamily="34" charset="0"/>
              </a:rPr>
              <a:t>，对某个</a:t>
            </a:r>
            <a:r>
              <a:rPr lang="zh-CN" altLang="en-US" b="1" i="0" dirty="0">
                <a:solidFill>
                  <a:srgbClr val="202124"/>
                </a:solidFill>
                <a:effectLst/>
                <a:latin typeface="arial" panose="020B0604020202020204" pitchFamily="34" charset="0"/>
              </a:rPr>
              <a:t>实体</a:t>
            </a:r>
            <a:r>
              <a:rPr lang="zh-CN" altLang="en-US" b="0" i="0" dirty="0">
                <a:solidFill>
                  <a:srgbClr val="202124"/>
                </a:solidFill>
                <a:effectLst/>
                <a:latin typeface="arial" panose="020B0604020202020204" pitchFamily="34" charset="0"/>
              </a:rPr>
              <a:t>的指称项</a:t>
            </a:r>
            <a:r>
              <a:rPr lang="en-US" altLang="zh-CN" b="0" i="0" dirty="0">
                <a:solidFill>
                  <a:srgbClr val="202124"/>
                </a:solidFill>
                <a:effectLst/>
                <a:latin typeface="arial" panose="020B0604020202020204" pitchFamily="34" charset="0"/>
              </a:rPr>
              <a:t>)</a:t>
            </a:r>
            <a:r>
              <a:rPr lang="zh-CN" altLang="en-US" b="0" i="0" dirty="0">
                <a:solidFill>
                  <a:srgbClr val="202124"/>
                </a:solidFill>
                <a:effectLst/>
                <a:latin typeface="arial" panose="020B0604020202020204" pitchFamily="34" charset="0"/>
              </a:rPr>
              <a:t>识别出来，</a:t>
            </a:r>
            <a:endParaRPr lang="en-US" altLang="zh-CN" b="0" i="0" dirty="0">
              <a:solidFill>
                <a:srgbClr val="202124"/>
              </a:solidFill>
              <a:effectLst/>
              <a:latin typeface="arial" panose="020B0604020202020204" pitchFamily="34" charset="0"/>
            </a:endParaRPr>
          </a:p>
          <a:p>
            <a:r>
              <a:rPr lang="zh-CN" altLang="en-US" b="0" i="0" dirty="0">
                <a:solidFill>
                  <a:srgbClr val="202124"/>
                </a:solidFill>
                <a:effectLst/>
                <a:latin typeface="arial" panose="020B0604020202020204" pitchFamily="34" charset="0"/>
              </a:rPr>
              <a:t>并将从知识库</a:t>
            </a:r>
            <a:r>
              <a:rPr lang="en-US" altLang="zh-CN" b="0" i="0" dirty="0">
                <a:solidFill>
                  <a:srgbClr val="202124"/>
                </a:solidFill>
                <a:effectLst/>
                <a:latin typeface="arial" panose="020B0604020202020204" pitchFamily="34" charset="0"/>
              </a:rPr>
              <a:t>(</a:t>
            </a:r>
            <a:r>
              <a:rPr lang="zh-CN" altLang="en-US" b="0" i="0" dirty="0">
                <a:solidFill>
                  <a:srgbClr val="202124"/>
                </a:solidFill>
                <a:effectLst/>
                <a:latin typeface="arial" panose="020B0604020202020204" pitchFamily="34" charset="0"/>
              </a:rPr>
              <a:t>领域词库，知识图谱等</a:t>
            </a:r>
            <a:r>
              <a:rPr lang="en-US" altLang="zh-CN" b="0" i="0" dirty="0">
                <a:solidFill>
                  <a:srgbClr val="202124"/>
                </a:solidFill>
                <a:effectLst/>
                <a:latin typeface="arial" panose="020B0604020202020204" pitchFamily="34" charset="0"/>
              </a:rPr>
              <a:t>)</a:t>
            </a:r>
            <a:r>
              <a:rPr lang="zh-CN" altLang="en-US" b="0" i="0" dirty="0">
                <a:solidFill>
                  <a:srgbClr val="202124"/>
                </a:solidFill>
                <a:effectLst/>
                <a:latin typeface="arial" panose="020B0604020202020204" pitchFamily="34" charset="0"/>
              </a:rPr>
              <a:t>中找到</a:t>
            </a:r>
            <a:r>
              <a:rPr lang="en-US" altLang="zh-CN" b="0" i="0" dirty="0">
                <a:solidFill>
                  <a:srgbClr val="202124"/>
                </a:solidFill>
                <a:effectLst/>
                <a:latin typeface="arial" panose="020B0604020202020204" pitchFamily="34" charset="0"/>
              </a:rPr>
              <a:t>mention</a:t>
            </a:r>
            <a:r>
              <a:rPr lang="zh-CN" altLang="en-US" b="0" i="0" dirty="0">
                <a:solidFill>
                  <a:srgbClr val="202124"/>
                </a:solidFill>
                <a:effectLst/>
                <a:latin typeface="arial" panose="020B0604020202020204" pitchFamily="34" charset="0"/>
              </a:rPr>
              <a:t>所表示的那一个</a:t>
            </a:r>
            <a:r>
              <a:rPr lang="zh-CN" altLang="en-US" b="1" i="0" dirty="0">
                <a:solidFill>
                  <a:srgbClr val="202124"/>
                </a:solidFill>
                <a:effectLst/>
                <a:latin typeface="arial" panose="020B0604020202020204" pitchFamily="34" charset="0"/>
              </a:rPr>
              <a:t>实体</a:t>
            </a:r>
            <a:r>
              <a:rPr lang="zh-CN" altLang="en-US" b="0" i="0" dirty="0">
                <a:solidFill>
                  <a:srgbClr val="202124"/>
                </a:solidFill>
                <a:effectLst/>
                <a:latin typeface="arial" panose="020B0604020202020204" pitchFamily="34" charset="0"/>
              </a:rPr>
              <a:t>。 </a:t>
            </a:r>
            <a:endParaRPr lang="en-US" altLang="zh-CN" b="0" i="0" dirty="0">
              <a:solidFill>
                <a:srgbClr val="202124"/>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E0C12F12-7224-41BA-B6C8-CED1F4A27E6C}" type="slidenum">
              <a:rPr lang="en-US" smtClean="0"/>
              <a:t>8</a:t>
            </a:fld>
            <a:endParaRPr lang="en-US"/>
          </a:p>
        </p:txBody>
      </p:sp>
    </p:spTree>
    <p:extLst>
      <p:ext uri="{BB962C8B-B14F-4D97-AF65-F5344CB8AC3E}">
        <p14:creationId xmlns:p14="http://schemas.microsoft.com/office/powerpoint/2010/main" val="4050634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F979A2-A142-4AF3-9939-4B03B122989A}"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A0B6E-0569-4050-BFF8-0FC176D56BC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09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F979A2-A142-4AF3-9939-4B03B122989A}"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A0B6E-0569-4050-BFF8-0FC176D56BCA}" type="slidenum">
              <a:rPr lang="en-US" smtClean="0"/>
              <a:t>‹#›</a:t>
            </a:fld>
            <a:endParaRPr lang="en-US"/>
          </a:p>
        </p:txBody>
      </p:sp>
    </p:spTree>
    <p:extLst>
      <p:ext uri="{BB962C8B-B14F-4D97-AF65-F5344CB8AC3E}">
        <p14:creationId xmlns:p14="http://schemas.microsoft.com/office/powerpoint/2010/main" val="271114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F979A2-A142-4AF3-9939-4B03B122989A}"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A0B6E-0569-4050-BFF8-0FC176D56BCA}" type="slidenum">
              <a:rPr lang="en-US" smtClean="0"/>
              <a:t>‹#›</a:t>
            </a:fld>
            <a:endParaRPr lang="en-US"/>
          </a:p>
        </p:txBody>
      </p:sp>
    </p:spTree>
    <p:extLst>
      <p:ext uri="{BB962C8B-B14F-4D97-AF65-F5344CB8AC3E}">
        <p14:creationId xmlns:p14="http://schemas.microsoft.com/office/powerpoint/2010/main" val="1567291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F979A2-A142-4AF3-9939-4B03B122989A}"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A0B6E-0569-4050-BFF8-0FC176D56BCA}" type="slidenum">
              <a:rPr lang="en-US" smtClean="0"/>
              <a:t>‹#›</a:t>
            </a:fld>
            <a:endParaRPr lang="en-US"/>
          </a:p>
        </p:txBody>
      </p:sp>
    </p:spTree>
    <p:extLst>
      <p:ext uri="{BB962C8B-B14F-4D97-AF65-F5344CB8AC3E}">
        <p14:creationId xmlns:p14="http://schemas.microsoft.com/office/powerpoint/2010/main" val="225116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F979A2-A142-4AF3-9939-4B03B122989A}"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A0B6E-0569-4050-BFF8-0FC176D56BC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186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F979A2-A142-4AF3-9939-4B03B122989A}"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A0B6E-0569-4050-BFF8-0FC176D56BCA}" type="slidenum">
              <a:rPr lang="en-US" smtClean="0"/>
              <a:t>‹#›</a:t>
            </a:fld>
            <a:endParaRPr lang="en-US"/>
          </a:p>
        </p:txBody>
      </p:sp>
    </p:spTree>
    <p:extLst>
      <p:ext uri="{BB962C8B-B14F-4D97-AF65-F5344CB8AC3E}">
        <p14:creationId xmlns:p14="http://schemas.microsoft.com/office/powerpoint/2010/main" val="2894537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F979A2-A142-4AF3-9939-4B03B122989A}" type="datetimeFigureOut">
              <a:rPr lang="en-US" smtClean="0"/>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3A0B6E-0569-4050-BFF8-0FC176D56BCA}" type="slidenum">
              <a:rPr lang="en-US" smtClean="0"/>
              <a:t>‹#›</a:t>
            </a:fld>
            <a:endParaRPr lang="en-US"/>
          </a:p>
        </p:txBody>
      </p:sp>
    </p:spTree>
    <p:extLst>
      <p:ext uri="{BB962C8B-B14F-4D97-AF65-F5344CB8AC3E}">
        <p14:creationId xmlns:p14="http://schemas.microsoft.com/office/powerpoint/2010/main" val="1753163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F979A2-A142-4AF3-9939-4B03B122989A}" type="datetimeFigureOut">
              <a:rPr lang="en-US" smtClean="0"/>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3A0B6E-0569-4050-BFF8-0FC176D56BCA}" type="slidenum">
              <a:rPr lang="en-US" smtClean="0"/>
              <a:t>‹#›</a:t>
            </a:fld>
            <a:endParaRPr lang="en-US"/>
          </a:p>
        </p:txBody>
      </p:sp>
    </p:spTree>
    <p:extLst>
      <p:ext uri="{BB962C8B-B14F-4D97-AF65-F5344CB8AC3E}">
        <p14:creationId xmlns:p14="http://schemas.microsoft.com/office/powerpoint/2010/main" val="268081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F979A2-A142-4AF3-9939-4B03B122989A}" type="datetimeFigureOut">
              <a:rPr lang="en-US" smtClean="0"/>
              <a:t>10/28/2021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43A0B6E-0569-4050-BFF8-0FC176D56BCA}" type="slidenum">
              <a:rPr lang="en-US" smtClean="0"/>
              <a:t>‹#›</a:t>
            </a:fld>
            <a:endParaRPr lang="en-US"/>
          </a:p>
        </p:txBody>
      </p:sp>
    </p:spTree>
    <p:extLst>
      <p:ext uri="{BB962C8B-B14F-4D97-AF65-F5344CB8AC3E}">
        <p14:creationId xmlns:p14="http://schemas.microsoft.com/office/powerpoint/2010/main" val="401208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F979A2-A142-4AF3-9939-4B03B122989A}" type="datetimeFigureOut">
              <a:rPr lang="en-US" smtClean="0"/>
              <a:t>10/28/2021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3A0B6E-0569-4050-BFF8-0FC176D56BCA}" type="slidenum">
              <a:rPr lang="en-US" smtClean="0"/>
              <a:t>‹#›</a:t>
            </a:fld>
            <a:endParaRPr lang="en-US"/>
          </a:p>
        </p:txBody>
      </p:sp>
    </p:spTree>
    <p:extLst>
      <p:ext uri="{BB962C8B-B14F-4D97-AF65-F5344CB8AC3E}">
        <p14:creationId xmlns:p14="http://schemas.microsoft.com/office/powerpoint/2010/main" val="144863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F979A2-A142-4AF3-9939-4B03B122989A}"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A0B6E-0569-4050-BFF8-0FC176D56BCA}" type="slidenum">
              <a:rPr lang="en-US" smtClean="0"/>
              <a:t>‹#›</a:t>
            </a:fld>
            <a:endParaRPr lang="en-US"/>
          </a:p>
        </p:txBody>
      </p:sp>
    </p:spTree>
    <p:extLst>
      <p:ext uri="{BB962C8B-B14F-4D97-AF65-F5344CB8AC3E}">
        <p14:creationId xmlns:p14="http://schemas.microsoft.com/office/powerpoint/2010/main" val="1931583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F979A2-A142-4AF3-9939-4B03B122989A}" type="datetimeFigureOut">
              <a:rPr lang="en-US" smtClean="0"/>
              <a:t>10/28/2021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3A0B6E-0569-4050-BFF8-0FC176D56BC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7089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9D725-E898-457E-9C10-E4E8F5E971D4}"/>
              </a:ext>
            </a:extLst>
          </p:cNvPr>
          <p:cNvSpPr>
            <a:spLocks noGrp="1"/>
          </p:cNvSpPr>
          <p:nvPr>
            <p:ph type="ctrTitle"/>
          </p:nvPr>
        </p:nvSpPr>
        <p:spPr>
          <a:xfrm>
            <a:off x="1097280" y="130302"/>
            <a:ext cx="10058400" cy="3566160"/>
          </a:xfrm>
        </p:spPr>
        <p:txBody>
          <a:bodyPr>
            <a:normAutofit/>
          </a:bodyPr>
          <a:lstStyle/>
          <a:p>
            <a:pPr>
              <a:lnSpc>
                <a:spcPct val="100000"/>
              </a:lnSpc>
            </a:pPr>
            <a:r>
              <a:rPr lang="en-US" sz="7200" dirty="0" err="1">
                <a:solidFill>
                  <a:schemeClr val="accent2"/>
                </a:solidFill>
              </a:rPr>
              <a:t>PCube</a:t>
            </a:r>
            <a:r>
              <a:rPr lang="en-US" sz="7200" dirty="0">
                <a:solidFill>
                  <a:schemeClr val="accent2"/>
                </a:solidFill>
              </a:rPr>
              <a:t> </a:t>
            </a:r>
            <a:r>
              <a:rPr lang="zh-CN" altLang="en-US" sz="6000" dirty="0">
                <a:solidFill>
                  <a:schemeClr val="accent2"/>
                </a:solidFill>
              </a:rPr>
              <a:t>数据标注</a:t>
            </a:r>
            <a:br>
              <a:rPr lang="en-US" altLang="zh-CN" sz="3600" dirty="0"/>
            </a:br>
            <a:r>
              <a:rPr lang="zh-CN" altLang="en-US" sz="2800" dirty="0">
                <a:solidFill>
                  <a:schemeClr val="tx1"/>
                </a:solidFill>
              </a:rPr>
              <a:t> </a:t>
            </a:r>
            <a:br>
              <a:rPr lang="en-US" altLang="zh-CN" sz="2800" dirty="0">
                <a:solidFill>
                  <a:schemeClr val="tx1"/>
                </a:solidFill>
              </a:rPr>
            </a:br>
            <a:r>
              <a:rPr lang="en-US" altLang="zh-CN" sz="2800" dirty="0">
                <a:solidFill>
                  <a:schemeClr val="tx1"/>
                </a:solidFill>
              </a:rPr>
              <a:t> - </a:t>
            </a:r>
            <a:r>
              <a:rPr lang="zh-CN" altLang="en-US" sz="2800" dirty="0">
                <a:solidFill>
                  <a:schemeClr val="tx1"/>
                </a:solidFill>
              </a:rPr>
              <a:t>实体识别、实体链接、实体共指</a:t>
            </a:r>
            <a:br>
              <a:rPr lang="en-US" altLang="zh-CN" sz="2800" dirty="0">
                <a:solidFill>
                  <a:schemeClr val="tx1"/>
                </a:solidFill>
              </a:rPr>
            </a:br>
            <a:r>
              <a:rPr lang="en-US" altLang="zh-CN" sz="2800" dirty="0">
                <a:solidFill>
                  <a:schemeClr val="tx1"/>
                </a:solidFill>
              </a:rPr>
              <a:t> - </a:t>
            </a:r>
            <a:r>
              <a:rPr lang="zh-CN" altLang="en-US" sz="2800" dirty="0">
                <a:solidFill>
                  <a:schemeClr val="tx1"/>
                </a:solidFill>
              </a:rPr>
              <a:t>开放式关系抽取</a:t>
            </a:r>
            <a:endParaRPr lang="en-US" sz="7200" dirty="0">
              <a:solidFill>
                <a:schemeClr val="tx1"/>
              </a:solidFill>
            </a:endParaRPr>
          </a:p>
        </p:txBody>
      </p:sp>
      <p:sp>
        <p:nvSpPr>
          <p:cNvPr id="3" name="Subtitle 2">
            <a:extLst>
              <a:ext uri="{FF2B5EF4-FFF2-40B4-BE49-F238E27FC236}">
                <a16:creationId xmlns:a16="http://schemas.microsoft.com/office/drawing/2014/main" id="{83A2052E-7E36-472F-84F1-14050A592C5C}"/>
              </a:ext>
            </a:extLst>
          </p:cNvPr>
          <p:cNvSpPr>
            <a:spLocks noGrp="1"/>
          </p:cNvSpPr>
          <p:nvPr>
            <p:ph type="subTitle" idx="1"/>
          </p:nvPr>
        </p:nvSpPr>
        <p:spPr/>
        <p:txBody>
          <a:bodyPr>
            <a:normAutofit lnSpcReduction="10000"/>
          </a:bodyPr>
          <a:lstStyle/>
          <a:p>
            <a:r>
              <a:rPr lang="zh-CN" altLang="en-US" sz="1800" dirty="0"/>
              <a:t>人员：李泽坤、杨东霖、杨卉帆</a:t>
            </a:r>
            <a:endParaRPr lang="en-US" altLang="zh-CN" sz="1800" dirty="0"/>
          </a:p>
          <a:p>
            <a:r>
              <a:rPr lang="zh-CN" altLang="en-US" sz="1800" dirty="0"/>
              <a:t>时间：</a:t>
            </a:r>
            <a:r>
              <a:rPr lang="en-US" altLang="zh-CN" sz="1800" dirty="0"/>
              <a:t>2021</a:t>
            </a:r>
            <a:r>
              <a:rPr lang="zh-CN" altLang="en-US" sz="1800" dirty="0"/>
              <a:t>年</a:t>
            </a:r>
            <a:r>
              <a:rPr lang="en-US" altLang="zh-CN" sz="1800" dirty="0"/>
              <a:t>1</a:t>
            </a:r>
            <a:r>
              <a:rPr lang="zh-CN" altLang="en-US" sz="1800" dirty="0"/>
              <a:t>月</a:t>
            </a:r>
            <a:r>
              <a:rPr lang="en-US" altLang="zh-CN" sz="1800" dirty="0"/>
              <a:t>-2</a:t>
            </a:r>
            <a:r>
              <a:rPr lang="zh-CN" altLang="en-US" sz="1800" dirty="0"/>
              <a:t>月</a:t>
            </a:r>
            <a:endParaRPr lang="en-US" altLang="zh-CN" sz="1800" dirty="0"/>
          </a:p>
          <a:p>
            <a:r>
              <a:rPr lang="zh-CN" altLang="en-US" sz="1800" dirty="0"/>
              <a:t>标注数量：</a:t>
            </a:r>
            <a:r>
              <a:rPr lang="en-US" altLang="zh-CN" sz="1800" dirty="0"/>
              <a:t>500</a:t>
            </a:r>
            <a:r>
              <a:rPr lang="zh-CN" altLang="en-US" sz="1800" dirty="0"/>
              <a:t>篇新闻</a:t>
            </a:r>
            <a:endParaRPr lang="en-US" sz="1800" dirty="0"/>
          </a:p>
        </p:txBody>
      </p:sp>
    </p:spTree>
    <p:extLst>
      <p:ext uri="{BB962C8B-B14F-4D97-AF65-F5344CB8AC3E}">
        <p14:creationId xmlns:p14="http://schemas.microsoft.com/office/powerpoint/2010/main" val="823236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1CD9-44B3-484A-BEAC-E98E619A5C86}"/>
              </a:ext>
            </a:extLst>
          </p:cNvPr>
          <p:cNvSpPr>
            <a:spLocks noGrp="1"/>
          </p:cNvSpPr>
          <p:nvPr>
            <p:ph type="title"/>
          </p:nvPr>
        </p:nvSpPr>
        <p:spPr/>
        <p:txBody>
          <a:bodyPr>
            <a:normAutofit/>
          </a:bodyPr>
          <a:lstStyle/>
          <a:p>
            <a:pPr>
              <a:lnSpc>
                <a:spcPct val="100000"/>
              </a:lnSpc>
            </a:pPr>
            <a:r>
              <a:rPr lang="en-US" sz="3600" dirty="0"/>
              <a:t>3. </a:t>
            </a:r>
            <a:r>
              <a:rPr lang="zh-CN" altLang="en-US" sz="3600" dirty="0"/>
              <a:t>人工标注规范</a:t>
            </a:r>
            <a:br>
              <a:rPr lang="en-US" altLang="zh-CN" sz="3600" dirty="0"/>
            </a:br>
            <a:r>
              <a:rPr lang="en-US" altLang="zh-CN" sz="3600" dirty="0"/>
              <a:t>3.3 </a:t>
            </a:r>
            <a:r>
              <a:rPr lang="zh-CN" altLang="en-US" sz="3600" b="1" dirty="0">
                <a:solidFill>
                  <a:schemeClr val="accent2"/>
                </a:solidFill>
              </a:rPr>
              <a:t>实体共指</a:t>
            </a:r>
            <a:r>
              <a:rPr lang="zh-CN" altLang="en-US" sz="3600" dirty="0"/>
              <a:t>标注规范</a:t>
            </a:r>
            <a:endParaRPr lang="en-US" sz="3600" dirty="0"/>
          </a:p>
        </p:txBody>
      </p:sp>
      <p:sp>
        <p:nvSpPr>
          <p:cNvPr id="3" name="Content Placeholder 2">
            <a:extLst>
              <a:ext uri="{FF2B5EF4-FFF2-40B4-BE49-F238E27FC236}">
                <a16:creationId xmlns:a16="http://schemas.microsoft.com/office/drawing/2014/main" id="{14698B7B-B386-481B-8230-061A5484BA46}"/>
              </a:ext>
            </a:extLst>
          </p:cNvPr>
          <p:cNvSpPr>
            <a:spLocks noGrp="1"/>
          </p:cNvSpPr>
          <p:nvPr>
            <p:ph idx="1"/>
          </p:nvPr>
        </p:nvSpPr>
        <p:spPr>
          <a:xfrm>
            <a:off x="1097280" y="1845734"/>
            <a:ext cx="10058400" cy="4476912"/>
          </a:xfrm>
        </p:spPr>
        <p:txBody>
          <a:bodyPr>
            <a:normAutofit/>
          </a:bodyPr>
          <a:lstStyle/>
          <a:p>
            <a:pPr marR="0" algn="just">
              <a:lnSpc>
                <a:spcPct val="100000"/>
              </a:lnSpc>
              <a:spcBef>
                <a:spcPts val="0"/>
              </a:spcBef>
              <a:spcAft>
                <a:spcPts val="0"/>
              </a:spcAft>
              <a:buFont typeface="Arial" panose="020B0604020202020204" pitchFamily="34" charset="0"/>
              <a:buChar char="•"/>
            </a:pP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实体共指以实体间的特殊关系（</a:t>
            </a:r>
            <a:r>
              <a:rPr lang="en-US" sz="2000" kern="100" dirty="0" err="1">
                <a:effectLst/>
                <a:latin typeface="华文细黑" panose="02010600040101010101" pitchFamily="2" charset="-122"/>
                <a:ea typeface="华文细黑" panose="02010600040101010101" pitchFamily="2" charset="-122"/>
                <a:cs typeface="Arial" panose="020B0604020202020204" pitchFamily="34" charset="0"/>
              </a:rPr>
              <a:t>Corefernce</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）为标记，共指消解同样遵从</a:t>
            </a:r>
            <a:r>
              <a:rPr lang="zh-CN" sz="2000" kern="100" dirty="0">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相同文章内实体的表述相同且实体类型相同的必定指的是同一个实体</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的假设。</a:t>
            </a:r>
            <a:endParaRPr lang="en-US" altLang="zh-CN" sz="2000" kern="100" dirty="0">
              <a:effectLst/>
              <a:latin typeface="华文细黑" panose="02010600040101010101" pitchFamily="2" charset="-122"/>
              <a:ea typeface="华文细黑" panose="02010600040101010101" pitchFamily="2" charset="-122"/>
              <a:cs typeface="Arial" panose="020B0604020202020204" pitchFamily="34" charset="0"/>
            </a:endParaRPr>
          </a:p>
          <a:p>
            <a:pPr marR="0" algn="just">
              <a:lnSpc>
                <a:spcPct val="100000"/>
              </a:lnSpc>
              <a:spcBef>
                <a:spcPts val="0"/>
              </a:spcBef>
              <a:spcAft>
                <a:spcPts val="0"/>
              </a:spcAft>
              <a:buFont typeface="Arial" panose="020B0604020202020204" pitchFamily="34" charset="0"/>
              <a:buChar char="•"/>
            </a:pPr>
            <a:endParaRPr lang="en-US" sz="2000" kern="100" dirty="0">
              <a:effectLst/>
              <a:latin typeface="华文细黑" panose="02010600040101010101" pitchFamily="2" charset="-122"/>
              <a:ea typeface="华文细黑" panose="02010600040101010101" pitchFamily="2" charset="-122"/>
              <a:cs typeface="Arial" panose="020B0604020202020204" pitchFamily="34" charset="0"/>
            </a:endParaRPr>
          </a:p>
          <a:p>
            <a:pPr marR="0" algn="just">
              <a:lnSpc>
                <a:spcPct val="100000"/>
              </a:lnSpc>
              <a:spcBef>
                <a:spcPts val="0"/>
              </a:spcBef>
              <a:spcAft>
                <a:spcPts val="0"/>
              </a:spcAft>
              <a:buFont typeface="Arial" panose="020B0604020202020204" pitchFamily="34" charset="0"/>
              <a:buChar char="•"/>
            </a:pP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若共指的实体为可以链接的实体，则在标注时仅连接不同表述第一次出现的时候（即有链接标注的位置）。如果同一个实体有三种及以上的表述，则</a:t>
            </a:r>
            <a:r>
              <a:rPr lang="en-US" sz="2000" kern="100" dirty="0" err="1">
                <a:effectLst/>
                <a:latin typeface="华文细黑" panose="02010600040101010101" pitchFamily="2" charset="-122"/>
                <a:ea typeface="华文细黑" panose="02010600040101010101" pitchFamily="2" charset="-122"/>
                <a:cs typeface="Arial" panose="020B0604020202020204" pitchFamily="34" charset="0"/>
              </a:rPr>
              <a:t>Corefernce</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的标记是从第一个出现连接到第二个，之后再从第二个连接到第三个，以此类推。</a:t>
            </a:r>
            <a:endParaRPr lang="en-US" altLang="zh-CN" sz="2000" kern="100" dirty="0">
              <a:effectLst/>
              <a:latin typeface="华文细黑" panose="02010600040101010101" pitchFamily="2" charset="-122"/>
              <a:ea typeface="华文细黑" panose="02010600040101010101" pitchFamily="2" charset="-122"/>
              <a:cs typeface="Arial" panose="020B0604020202020204" pitchFamily="34" charset="0"/>
            </a:endParaRPr>
          </a:p>
          <a:p>
            <a:pPr marR="0" algn="just">
              <a:lnSpc>
                <a:spcPct val="100000"/>
              </a:lnSpc>
              <a:spcBef>
                <a:spcPts val="0"/>
              </a:spcBef>
              <a:spcAft>
                <a:spcPts val="0"/>
              </a:spcAft>
              <a:buFont typeface="Arial" panose="020B0604020202020204" pitchFamily="34" charset="0"/>
              <a:buChar char="•"/>
            </a:pPr>
            <a:endParaRPr lang="en-US" sz="2000" kern="100" dirty="0">
              <a:effectLst/>
              <a:latin typeface="华文细黑" panose="02010600040101010101" pitchFamily="2" charset="-122"/>
              <a:ea typeface="华文细黑" panose="02010600040101010101" pitchFamily="2" charset="-122"/>
              <a:cs typeface="Arial" panose="020B0604020202020204" pitchFamily="34" charset="0"/>
            </a:endParaRPr>
          </a:p>
          <a:p>
            <a:pPr marR="0" algn="just">
              <a:lnSpc>
                <a:spcPct val="100000"/>
              </a:lnSpc>
              <a:spcBef>
                <a:spcPts val="0"/>
              </a:spcBef>
              <a:spcAft>
                <a:spcPts val="0"/>
              </a:spcAft>
              <a:buFont typeface="Arial" panose="020B0604020202020204" pitchFamily="34" charset="0"/>
              <a:buChar char="•"/>
            </a:pP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若共指的实体为无法链接的实体则连接遵从就近原则，连接与第二个表述最近的上一个表述位置即可。</a:t>
            </a:r>
            <a:endParaRPr lang="en-US" sz="2000" kern="100" dirty="0">
              <a:effectLst/>
              <a:latin typeface="华文细黑" panose="02010600040101010101" pitchFamily="2" charset="-122"/>
              <a:ea typeface="华文细黑" panose="02010600040101010101" pitchFamily="2" charset="-122"/>
              <a:cs typeface="Arial" panose="020B0604020202020204" pitchFamily="34" charset="0"/>
            </a:endParaRPr>
          </a:p>
          <a:p>
            <a:pPr marR="0" algn="just">
              <a:lnSpc>
                <a:spcPct val="100000"/>
              </a:lnSpc>
              <a:spcBef>
                <a:spcPts val="0"/>
              </a:spcBef>
              <a:spcAft>
                <a:spcPts val="0"/>
              </a:spcAft>
              <a:buFont typeface="Arial" panose="020B0604020202020204" pitchFamily="34" charset="0"/>
              <a:buChar char="•"/>
            </a:pPr>
            <a:endParaRPr lang="en-US" sz="2000" kern="100" dirty="0">
              <a:effectLst/>
              <a:latin typeface="华文细黑" panose="02010600040101010101" pitchFamily="2" charset="-122"/>
              <a:ea typeface="华文细黑" panose="02010600040101010101" pitchFamily="2" charset="-122"/>
              <a:cs typeface="Arial" panose="020B0604020202020204" pitchFamily="34" charset="0"/>
            </a:endParaRPr>
          </a:p>
        </p:txBody>
      </p:sp>
    </p:spTree>
    <p:extLst>
      <p:ext uri="{BB962C8B-B14F-4D97-AF65-F5344CB8AC3E}">
        <p14:creationId xmlns:p14="http://schemas.microsoft.com/office/powerpoint/2010/main" val="448671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1CD9-44B3-484A-BEAC-E98E619A5C86}"/>
              </a:ext>
            </a:extLst>
          </p:cNvPr>
          <p:cNvSpPr>
            <a:spLocks noGrp="1"/>
          </p:cNvSpPr>
          <p:nvPr>
            <p:ph type="title"/>
          </p:nvPr>
        </p:nvSpPr>
        <p:spPr/>
        <p:txBody>
          <a:bodyPr>
            <a:normAutofit/>
          </a:bodyPr>
          <a:lstStyle/>
          <a:p>
            <a:pPr>
              <a:lnSpc>
                <a:spcPct val="100000"/>
              </a:lnSpc>
            </a:pPr>
            <a:r>
              <a:rPr lang="en-US" sz="3600" dirty="0"/>
              <a:t>3. </a:t>
            </a:r>
            <a:r>
              <a:rPr lang="zh-CN" altLang="en-US" sz="3600" dirty="0"/>
              <a:t>人工标注规范</a:t>
            </a:r>
            <a:br>
              <a:rPr lang="en-US" altLang="zh-CN" sz="3600" dirty="0"/>
            </a:br>
            <a:r>
              <a:rPr lang="en-US" altLang="zh-CN" sz="3600" dirty="0"/>
              <a:t>3.4 </a:t>
            </a:r>
            <a:r>
              <a:rPr lang="zh-CN" altLang="en-US" sz="3600" b="1" dirty="0">
                <a:solidFill>
                  <a:schemeClr val="accent2"/>
                </a:solidFill>
              </a:rPr>
              <a:t>开放式关系</a:t>
            </a:r>
            <a:r>
              <a:rPr lang="zh-CN" altLang="en-US" sz="3600" dirty="0"/>
              <a:t>标注规范</a:t>
            </a:r>
            <a:endParaRPr lang="en-US" sz="3600" dirty="0"/>
          </a:p>
        </p:txBody>
      </p:sp>
      <p:sp>
        <p:nvSpPr>
          <p:cNvPr id="3" name="Content Placeholder 2">
            <a:extLst>
              <a:ext uri="{FF2B5EF4-FFF2-40B4-BE49-F238E27FC236}">
                <a16:creationId xmlns:a16="http://schemas.microsoft.com/office/drawing/2014/main" id="{14698B7B-B386-481B-8230-061A5484BA46}"/>
              </a:ext>
            </a:extLst>
          </p:cNvPr>
          <p:cNvSpPr>
            <a:spLocks noGrp="1"/>
          </p:cNvSpPr>
          <p:nvPr>
            <p:ph idx="1"/>
          </p:nvPr>
        </p:nvSpPr>
        <p:spPr>
          <a:xfrm>
            <a:off x="1097280" y="1845734"/>
            <a:ext cx="10058400" cy="4476912"/>
          </a:xfrm>
        </p:spPr>
        <p:txBody>
          <a:bodyPr>
            <a:normAutofit/>
          </a:bodyPr>
          <a:lstStyle/>
          <a:p>
            <a:pPr marR="0" algn="just">
              <a:lnSpc>
                <a:spcPct val="100000"/>
              </a:lnSpc>
              <a:spcBef>
                <a:spcPts val="0"/>
              </a:spcBef>
              <a:spcAft>
                <a:spcPts val="0"/>
              </a:spcAft>
              <a:buFont typeface="Arial" panose="020B0604020202020204" pitchFamily="34" charset="0"/>
              <a:buChar char="•"/>
            </a:pPr>
            <a:r>
              <a:rPr lang="zh-CN" altLang="en-US" sz="2000" kern="100" dirty="0">
                <a:effectLst/>
                <a:latin typeface="华文细黑" panose="02010600040101010101" pitchFamily="2" charset="-122"/>
                <a:ea typeface="华文细黑" panose="02010600040101010101" pitchFamily="2" charset="-122"/>
                <a:cs typeface="Arial" panose="020B0604020202020204" pitchFamily="34" charset="0"/>
              </a:rPr>
              <a:t>开放关系标注建立在命名实体识别的基础之上，通过找到两个实体之间的关系指示词，</a:t>
            </a:r>
            <a:r>
              <a:rPr lang="zh-CN" altLang="en-US" sz="2000" kern="100" dirty="0">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将关系指示词作为新的实体标注出来</a:t>
            </a:r>
            <a:r>
              <a:rPr lang="zh-CN" altLang="en-US" sz="2000" kern="100" dirty="0">
                <a:effectLst/>
                <a:latin typeface="华文细黑" panose="02010600040101010101" pitchFamily="2" charset="-122"/>
                <a:ea typeface="华文细黑" panose="02010600040101010101" pitchFamily="2" charset="-122"/>
                <a:cs typeface="Arial" panose="020B0604020202020204" pitchFamily="34" charset="0"/>
              </a:rPr>
              <a:t>，进而将已标注的两个关系实体与关系指示词相连。如果关系指示词为分隔的若干短语，则先将这几个短语串行相连，再进行两个关系实体与关系指示词的连接。</a:t>
            </a:r>
          </a:p>
          <a:p>
            <a:pPr marR="0" algn="just">
              <a:lnSpc>
                <a:spcPct val="100000"/>
              </a:lnSpc>
              <a:spcBef>
                <a:spcPts val="0"/>
              </a:spcBef>
              <a:spcAft>
                <a:spcPts val="0"/>
              </a:spcAft>
              <a:buFont typeface="Arial" panose="020B0604020202020204" pitchFamily="34" charset="0"/>
              <a:buChar char="•"/>
            </a:pPr>
            <a:endParaRPr lang="zh-CN" altLang="en-US" sz="2000" kern="100" dirty="0">
              <a:effectLst/>
              <a:latin typeface="华文细黑" panose="02010600040101010101" pitchFamily="2" charset="-122"/>
              <a:ea typeface="华文细黑" panose="02010600040101010101" pitchFamily="2" charset="-122"/>
              <a:cs typeface="Arial" panose="020B0604020202020204" pitchFamily="34" charset="0"/>
            </a:endParaRPr>
          </a:p>
          <a:p>
            <a:pPr marR="0" algn="just">
              <a:lnSpc>
                <a:spcPct val="100000"/>
              </a:lnSpc>
              <a:spcBef>
                <a:spcPts val="0"/>
              </a:spcBef>
              <a:spcAft>
                <a:spcPts val="0"/>
              </a:spcAft>
              <a:buFont typeface="Arial" panose="020B0604020202020204" pitchFamily="34" charset="0"/>
              <a:buChar char="•"/>
            </a:pPr>
            <a:r>
              <a:rPr lang="zh-CN" altLang="en-US" sz="2000" kern="100" dirty="0">
                <a:effectLst/>
                <a:latin typeface="华文细黑" panose="02010600040101010101" pitchFamily="2" charset="-122"/>
                <a:ea typeface="华文细黑" panose="02010600040101010101" pitchFamily="2" charset="-122"/>
                <a:cs typeface="Arial" panose="020B0604020202020204" pitchFamily="34" charset="0"/>
              </a:rPr>
              <a:t>开放关系标注的原则是对于一个句子中的某两个实体，如果它们之间存在某一种关系，并且存在关系指示词，那么这两个实体的关系将使用上述方法标注出来。如果一个句子中的两个实体不存在关系，则不做开放关系的标注。</a:t>
            </a:r>
          </a:p>
          <a:p>
            <a:pPr marR="0" algn="just">
              <a:lnSpc>
                <a:spcPct val="100000"/>
              </a:lnSpc>
              <a:spcBef>
                <a:spcPts val="0"/>
              </a:spcBef>
              <a:spcAft>
                <a:spcPts val="0"/>
              </a:spcAft>
              <a:buFont typeface="Arial" panose="020B0604020202020204" pitchFamily="34" charset="0"/>
              <a:buChar char="•"/>
            </a:pPr>
            <a:endParaRPr lang="en-US" sz="2000" kern="100" dirty="0">
              <a:effectLst/>
              <a:latin typeface="华文细黑" panose="02010600040101010101" pitchFamily="2" charset="-122"/>
              <a:ea typeface="华文细黑" panose="02010600040101010101" pitchFamily="2" charset="-122"/>
              <a:cs typeface="Arial" panose="020B0604020202020204" pitchFamily="34" charset="0"/>
            </a:endParaRPr>
          </a:p>
        </p:txBody>
      </p:sp>
    </p:spTree>
    <p:extLst>
      <p:ext uri="{BB962C8B-B14F-4D97-AF65-F5344CB8AC3E}">
        <p14:creationId xmlns:p14="http://schemas.microsoft.com/office/powerpoint/2010/main" val="4271455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1CD9-44B3-484A-BEAC-E98E619A5C86}"/>
              </a:ext>
            </a:extLst>
          </p:cNvPr>
          <p:cNvSpPr>
            <a:spLocks noGrp="1"/>
          </p:cNvSpPr>
          <p:nvPr>
            <p:ph type="title"/>
          </p:nvPr>
        </p:nvSpPr>
        <p:spPr/>
        <p:txBody>
          <a:bodyPr>
            <a:normAutofit/>
          </a:bodyPr>
          <a:lstStyle/>
          <a:p>
            <a:pPr>
              <a:lnSpc>
                <a:spcPct val="100000"/>
              </a:lnSpc>
            </a:pPr>
            <a:r>
              <a:rPr lang="en-US" sz="3600" dirty="0"/>
              <a:t>3. </a:t>
            </a:r>
            <a:r>
              <a:rPr lang="zh-CN" altLang="en-US" sz="3600" dirty="0"/>
              <a:t>人工标注规范</a:t>
            </a:r>
            <a:br>
              <a:rPr lang="en-US" altLang="zh-CN" sz="3600" dirty="0"/>
            </a:br>
            <a:r>
              <a:rPr lang="en-US" altLang="zh-CN" sz="3600" dirty="0"/>
              <a:t>3.4 </a:t>
            </a:r>
            <a:r>
              <a:rPr lang="zh-CN" altLang="en-US" sz="3600" b="1" dirty="0">
                <a:solidFill>
                  <a:schemeClr val="accent2"/>
                </a:solidFill>
              </a:rPr>
              <a:t>开放式关系</a:t>
            </a:r>
            <a:r>
              <a:rPr lang="zh-CN" altLang="en-US" sz="3600" dirty="0"/>
              <a:t>标注规范</a:t>
            </a:r>
            <a:endParaRPr lang="en-US" sz="3600" dirty="0"/>
          </a:p>
        </p:txBody>
      </p:sp>
      <p:sp>
        <p:nvSpPr>
          <p:cNvPr id="3" name="Content Placeholder 2">
            <a:extLst>
              <a:ext uri="{FF2B5EF4-FFF2-40B4-BE49-F238E27FC236}">
                <a16:creationId xmlns:a16="http://schemas.microsoft.com/office/drawing/2014/main" id="{14698B7B-B386-481B-8230-061A5484BA46}"/>
              </a:ext>
            </a:extLst>
          </p:cNvPr>
          <p:cNvSpPr>
            <a:spLocks noGrp="1"/>
          </p:cNvSpPr>
          <p:nvPr>
            <p:ph idx="1"/>
          </p:nvPr>
        </p:nvSpPr>
        <p:spPr>
          <a:xfrm>
            <a:off x="1097280" y="1845734"/>
            <a:ext cx="2388382" cy="4476912"/>
          </a:xfrm>
        </p:spPr>
        <p:txBody>
          <a:bodyPr>
            <a:normAutofit/>
          </a:bodyPr>
          <a:lstStyle/>
          <a:p>
            <a:pPr marR="0" algn="just">
              <a:lnSpc>
                <a:spcPct val="100000"/>
              </a:lnSpc>
              <a:spcBef>
                <a:spcPts val="0"/>
              </a:spcBef>
              <a:spcAft>
                <a:spcPts val="0"/>
              </a:spcAft>
              <a:buFont typeface="Arial" panose="020B0604020202020204" pitchFamily="34" charset="0"/>
              <a:buChar char="•"/>
            </a:pPr>
            <a:r>
              <a:rPr lang="en-US" altLang="zh-CN" sz="1800" kern="100" dirty="0" err="1">
                <a:effectLst/>
                <a:latin typeface="华文细黑" panose="02010600040101010101" pitchFamily="2" charset="-122"/>
                <a:ea typeface="华文细黑" panose="02010600040101010101" pitchFamily="2" charset="-122"/>
                <a:cs typeface="Arial" panose="020B0604020202020204" pitchFamily="34" charset="0"/>
              </a:rPr>
              <a:t>INCEpTION</a:t>
            </a:r>
            <a:r>
              <a:rPr lang="zh-CN" altLang="en-US" sz="1800" kern="100" dirty="0">
                <a:effectLst/>
                <a:latin typeface="华文细黑" panose="02010600040101010101" pitchFamily="2" charset="-122"/>
                <a:ea typeface="华文细黑" panose="02010600040101010101" pitchFamily="2" charset="-122"/>
                <a:cs typeface="Arial" panose="020B0604020202020204" pitchFamily="34" charset="0"/>
              </a:rPr>
              <a:t>标注界面中的开放关系标注操作可利用以下的例子进行说明：</a:t>
            </a:r>
          </a:p>
          <a:p>
            <a:pPr marR="0" algn="just">
              <a:lnSpc>
                <a:spcPct val="100000"/>
              </a:lnSpc>
              <a:spcBef>
                <a:spcPts val="0"/>
              </a:spcBef>
              <a:spcAft>
                <a:spcPts val="0"/>
              </a:spcAft>
              <a:buFont typeface="Arial" panose="020B0604020202020204" pitchFamily="34" charset="0"/>
              <a:buChar char="•"/>
            </a:pPr>
            <a:endParaRPr lang="zh-CN" altLang="en-US" sz="1800" kern="100" dirty="0">
              <a:effectLst/>
              <a:latin typeface="华文细黑" panose="02010600040101010101" pitchFamily="2" charset="-122"/>
              <a:ea typeface="华文细黑" panose="02010600040101010101" pitchFamily="2" charset="-122"/>
              <a:cs typeface="Arial" panose="020B0604020202020204" pitchFamily="34" charset="0"/>
            </a:endParaRPr>
          </a:p>
          <a:p>
            <a:pPr marR="0" algn="just">
              <a:lnSpc>
                <a:spcPct val="100000"/>
              </a:lnSpc>
              <a:spcBef>
                <a:spcPts val="0"/>
              </a:spcBef>
              <a:spcAft>
                <a:spcPts val="0"/>
              </a:spcAft>
              <a:buFont typeface="Arial" panose="020B0604020202020204" pitchFamily="34" charset="0"/>
              <a:buChar char="•"/>
            </a:pPr>
            <a:r>
              <a:rPr lang="zh-CN" altLang="en-US" sz="1800" kern="100" dirty="0">
                <a:effectLst/>
                <a:latin typeface="华文细黑" panose="02010600040101010101" pitchFamily="2" charset="-122"/>
                <a:ea typeface="华文细黑" panose="02010600040101010101" pitchFamily="2" charset="-122"/>
                <a:cs typeface="Arial" panose="020B0604020202020204" pitchFamily="34" charset="0"/>
              </a:rPr>
              <a:t>第</a:t>
            </a:r>
            <a:r>
              <a:rPr lang="en-US" altLang="zh-CN" sz="1800" kern="100" dirty="0">
                <a:effectLst/>
                <a:latin typeface="华文细黑" panose="02010600040101010101" pitchFamily="2" charset="-122"/>
                <a:ea typeface="华文细黑" panose="02010600040101010101" pitchFamily="2" charset="-122"/>
                <a:cs typeface="Arial" panose="020B0604020202020204" pitchFamily="34" charset="0"/>
              </a:rPr>
              <a:t>4</a:t>
            </a:r>
            <a:r>
              <a:rPr lang="zh-CN" altLang="en-US" sz="1800" kern="100" dirty="0">
                <a:effectLst/>
                <a:latin typeface="华文细黑" panose="02010600040101010101" pitchFamily="2" charset="-122"/>
                <a:ea typeface="华文细黑" panose="02010600040101010101" pitchFamily="2" charset="-122"/>
                <a:cs typeface="Arial" panose="020B0604020202020204" pitchFamily="34" charset="0"/>
              </a:rPr>
              <a:t>句中，两个实体分别是“奥斯卡基金”和“杜欣霈”，开放关系指示词被标注出，是“经理人”。开放关系通过由两个实体分别与关系指示词相连的线来表示，如“奥斯卡基金”到“经理人”，“杜欣霈”到“经理人”。</a:t>
            </a:r>
          </a:p>
        </p:txBody>
      </p:sp>
      <p:pic>
        <p:nvPicPr>
          <p:cNvPr id="10" name="图片 1">
            <a:extLst>
              <a:ext uri="{FF2B5EF4-FFF2-40B4-BE49-F238E27FC236}">
                <a16:creationId xmlns:a16="http://schemas.microsoft.com/office/drawing/2014/main" id="{4E88904E-765D-4803-91D8-66249A16129B}"/>
              </a:ext>
            </a:extLst>
          </p:cNvPr>
          <p:cNvPicPr>
            <a:picLocks noChangeAspect="1"/>
          </p:cNvPicPr>
          <p:nvPr/>
        </p:nvPicPr>
        <p:blipFill>
          <a:blip r:embed="rId2"/>
          <a:stretch>
            <a:fillRect/>
          </a:stretch>
        </p:blipFill>
        <p:spPr>
          <a:xfrm>
            <a:off x="4020604" y="2163982"/>
            <a:ext cx="7307015" cy="3635033"/>
          </a:xfrm>
          <a:prstGeom prst="rect">
            <a:avLst/>
          </a:prstGeom>
        </p:spPr>
      </p:pic>
    </p:spTree>
    <p:extLst>
      <p:ext uri="{BB962C8B-B14F-4D97-AF65-F5344CB8AC3E}">
        <p14:creationId xmlns:p14="http://schemas.microsoft.com/office/powerpoint/2010/main" val="3093685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ED23-8A0E-4BA6-91AD-872FC3137EBE}"/>
              </a:ext>
            </a:extLst>
          </p:cNvPr>
          <p:cNvSpPr>
            <a:spLocks noGrp="1"/>
          </p:cNvSpPr>
          <p:nvPr>
            <p:ph type="title"/>
          </p:nvPr>
        </p:nvSpPr>
        <p:spPr/>
        <p:txBody>
          <a:bodyPr/>
          <a:lstStyle/>
          <a:p>
            <a:r>
              <a:rPr lang="en-US" dirty="0"/>
              <a:t>4. </a:t>
            </a:r>
            <a:r>
              <a:rPr lang="zh-CN" altLang="en-US" dirty="0"/>
              <a:t>导出格式</a:t>
            </a:r>
            <a:endParaRPr lang="en-US" dirty="0"/>
          </a:p>
        </p:txBody>
      </p:sp>
      <p:sp>
        <p:nvSpPr>
          <p:cNvPr id="3" name="Content Placeholder 2">
            <a:extLst>
              <a:ext uri="{FF2B5EF4-FFF2-40B4-BE49-F238E27FC236}">
                <a16:creationId xmlns:a16="http://schemas.microsoft.com/office/drawing/2014/main" id="{3398C327-FA98-4972-9EC8-4AF0A4CA5F98}"/>
              </a:ext>
            </a:extLst>
          </p:cNvPr>
          <p:cNvSpPr>
            <a:spLocks noGrp="1"/>
          </p:cNvSpPr>
          <p:nvPr>
            <p:ph idx="1"/>
          </p:nvPr>
        </p:nvSpPr>
        <p:spPr/>
        <p:txBody>
          <a:bodyPr/>
          <a:lstStyle/>
          <a:p>
            <a:pPr>
              <a:lnSpc>
                <a:spcPct val="100000"/>
              </a:lnSpc>
              <a:buFont typeface="Arial" panose="020B0604020202020204" pitchFamily="34" charset="0"/>
              <a:buChar char="•"/>
            </a:pPr>
            <a:r>
              <a:rPr lang="ja-JP" altLang="en-US" dirty="0">
                <a:latin typeface="华文细黑" panose="02010600040101010101" pitchFamily="2" charset="-122"/>
                <a:ea typeface="华文细黑" panose="02010600040101010101" pitchFamily="2" charset="-122"/>
              </a:rPr>
              <a:t>导出格式采用</a:t>
            </a:r>
            <a:r>
              <a:rPr lang="en-US" dirty="0">
                <a:latin typeface="华文细黑" panose="02010600040101010101" pitchFamily="2" charset="-122"/>
                <a:ea typeface="华文细黑" panose="02010600040101010101" pitchFamily="2" charset="-122"/>
              </a:rPr>
              <a:t>Inception</a:t>
            </a:r>
            <a:r>
              <a:rPr lang="ja-JP" altLang="en-US" dirty="0">
                <a:latin typeface="华文细黑" panose="02010600040101010101" pitchFamily="2" charset="-122"/>
                <a:ea typeface="华文细黑" panose="02010600040101010101" pitchFamily="2" charset="-122"/>
              </a:rPr>
              <a:t>自创的</a:t>
            </a:r>
            <a:r>
              <a:rPr lang="en-US" b="1" dirty="0" err="1">
                <a:solidFill>
                  <a:schemeClr val="accent2"/>
                </a:solidFill>
                <a:latin typeface="华文细黑" panose="02010600040101010101" pitchFamily="2" charset="-122"/>
                <a:ea typeface="华文细黑" panose="02010600040101010101" pitchFamily="2" charset="-122"/>
              </a:rPr>
              <a:t>WebAnno</a:t>
            </a:r>
            <a:r>
              <a:rPr lang="en-US" b="1" dirty="0">
                <a:solidFill>
                  <a:schemeClr val="accent2"/>
                </a:solidFill>
                <a:latin typeface="华文细黑" panose="02010600040101010101" pitchFamily="2" charset="-122"/>
                <a:ea typeface="华文细黑" panose="02010600040101010101" pitchFamily="2" charset="-122"/>
              </a:rPr>
              <a:t> TSV 3.3 File format</a:t>
            </a:r>
            <a:r>
              <a:rPr lang="ja-JP" altLang="en-US" b="1" dirty="0">
                <a:solidFill>
                  <a:schemeClr val="accent2"/>
                </a:solidFill>
                <a:latin typeface="华文细黑" panose="02010600040101010101" pitchFamily="2" charset="-122"/>
                <a:ea typeface="华文细黑" panose="02010600040101010101" pitchFamily="2" charset="-122"/>
              </a:rPr>
              <a:t>格式</a:t>
            </a:r>
            <a:r>
              <a:rPr lang="ja-JP" altLang="en-US" dirty="0">
                <a:latin typeface="华文细黑" panose="02010600040101010101" pitchFamily="2" charset="-122"/>
                <a:ea typeface="华文细黑" panose="02010600040101010101" pitchFamily="2" charset="-122"/>
              </a:rPr>
              <a:t>，输出的文件类型为</a:t>
            </a:r>
            <a:r>
              <a:rPr lang="en-US" altLang="ja-JP" dirty="0">
                <a:latin typeface="华文细黑" panose="02010600040101010101" pitchFamily="2" charset="-122"/>
                <a:ea typeface="华文细黑" panose="02010600040101010101" pitchFamily="2" charset="-122"/>
              </a:rPr>
              <a:t>.</a:t>
            </a:r>
            <a:r>
              <a:rPr lang="en-US" dirty="0" err="1">
                <a:latin typeface="华文细黑" panose="02010600040101010101" pitchFamily="2" charset="-122"/>
                <a:ea typeface="华文细黑" panose="02010600040101010101" pitchFamily="2" charset="-122"/>
              </a:rPr>
              <a:t>tsv</a:t>
            </a:r>
            <a:r>
              <a:rPr lang="ja-JP" altLang="en-US" dirty="0">
                <a:latin typeface="华文细黑" panose="02010600040101010101" pitchFamily="2" charset="-122"/>
                <a:ea typeface="华文细黑" panose="02010600040101010101" pitchFamily="2" charset="-122"/>
              </a:rPr>
              <a:t>格式，编码类型为</a:t>
            </a:r>
            <a:r>
              <a:rPr lang="en-US" dirty="0">
                <a:latin typeface="华文细黑" panose="02010600040101010101" pitchFamily="2" charset="-122"/>
                <a:ea typeface="华文细黑" panose="02010600040101010101" pitchFamily="2" charset="-122"/>
              </a:rPr>
              <a:t>UTF-8。</a:t>
            </a:r>
          </a:p>
          <a:p>
            <a:pPr>
              <a:lnSpc>
                <a:spcPct val="100000"/>
              </a:lnSpc>
              <a:buFont typeface="Arial" panose="020B0604020202020204" pitchFamily="34" charset="0"/>
              <a:buChar char="•"/>
            </a:pPr>
            <a:r>
              <a:rPr lang="ja-JP" altLang="en-US" dirty="0">
                <a:solidFill>
                  <a:schemeClr val="accent2"/>
                </a:solidFill>
                <a:latin typeface="华文细黑" panose="02010600040101010101" pitchFamily="2" charset="-122"/>
                <a:ea typeface="华文细黑" panose="02010600040101010101" pitchFamily="2" charset="-122"/>
              </a:rPr>
              <a:t>对于一篇文章，导出文件以句子为单位进行划分</a:t>
            </a:r>
            <a:r>
              <a:rPr lang="ja-JP" altLang="en-US" dirty="0">
                <a:latin typeface="华文细黑" panose="02010600040101010101" pitchFamily="2" charset="-122"/>
                <a:ea typeface="华文细黑" panose="02010600040101010101" pitchFamily="2" charset="-122"/>
              </a:rPr>
              <a:t>。开头的</a:t>
            </a:r>
            <a:r>
              <a:rPr lang="en-US" altLang="ja-JP" dirty="0">
                <a:latin typeface="华文细黑" panose="02010600040101010101" pitchFamily="2" charset="-122"/>
                <a:ea typeface="华文细黑" panose="02010600040101010101" pitchFamily="2" charset="-122"/>
              </a:rPr>
              <a:t>5</a:t>
            </a:r>
            <a:r>
              <a:rPr lang="ja-JP" altLang="en-US" dirty="0">
                <a:latin typeface="华文细黑" panose="02010600040101010101" pitchFamily="2" charset="-122"/>
                <a:ea typeface="华文细黑" panose="02010600040101010101" pitchFamily="2" charset="-122"/>
              </a:rPr>
              <a:t>行为无效信息（</a:t>
            </a:r>
            <a:r>
              <a:rPr lang="en-US" dirty="0">
                <a:latin typeface="华文细黑" panose="02010600040101010101" pitchFamily="2" charset="-122"/>
                <a:ea typeface="华文细黑" panose="02010600040101010101" pitchFamily="2" charset="-122"/>
              </a:rPr>
              <a:t>inception</a:t>
            </a:r>
            <a:r>
              <a:rPr lang="ja-JP" altLang="en-US" dirty="0">
                <a:latin typeface="华文细黑" panose="02010600040101010101" pitchFamily="2" charset="-122"/>
                <a:ea typeface="华文细黑" panose="02010600040101010101" pitchFamily="2" charset="-122"/>
              </a:rPr>
              <a:t>导入信息），从第</a:t>
            </a:r>
            <a:r>
              <a:rPr lang="en-US" altLang="ja-JP" dirty="0">
                <a:latin typeface="华文细黑" panose="02010600040101010101" pitchFamily="2" charset="-122"/>
                <a:ea typeface="华文细黑" panose="02010600040101010101" pitchFamily="2" charset="-122"/>
              </a:rPr>
              <a:t>6</a:t>
            </a:r>
            <a:r>
              <a:rPr lang="ja-JP" altLang="en-US" dirty="0">
                <a:latin typeface="华文细黑" panose="02010600040101010101" pitchFamily="2" charset="-122"/>
                <a:ea typeface="华文细黑" panose="02010600040101010101" pitchFamily="2" charset="-122"/>
              </a:rPr>
              <a:t>行开始为第一句话的原句，原句行以</a:t>
            </a:r>
            <a:r>
              <a:rPr lang="en-US" altLang="ja-JP" dirty="0">
                <a:latin typeface="华文细黑" panose="02010600040101010101" pitchFamily="2" charset="-122"/>
                <a:ea typeface="华文细黑" panose="02010600040101010101" pitchFamily="2" charset="-122"/>
              </a:rPr>
              <a:t>#</a:t>
            </a:r>
            <a:r>
              <a:rPr lang="en-US" dirty="0">
                <a:latin typeface="华文细黑" panose="02010600040101010101" pitchFamily="2" charset="-122"/>
                <a:ea typeface="华文细黑" panose="02010600040101010101" pitchFamily="2" charset="-122"/>
              </a:rPr>
              <a:t>Text</a:t>
            </a:r>
            <a:r>
              <a:rPr lang="ja-JP" altLang="en-US" dirty="0">
                <a:latin typeface="华文细黑" panose="02010600040101010101" pitchFamily="2" charset="-122"/>
                <a:ea typeface="华文细黑" panose="02010600040101010101" pitchFamily="2" charset="-122"/>
              </a:rPr>
              <a:t>开头，分词与分词之间有空格，紧随原句行的是各个词语的标注行。最后一个词语行与下一个句子的原句行之间有一个空行。</a:t>
            </a:r>
          </a:p>
          <a:p>
            <a:pPr>
              <a:lnSpc>
                <a:spcPct val="100000"/>
              </a:lnSpc>
              <a:buFont typeface="Arial" panose="020B0604020202020204" pitchFamily="34" charset="0"/>
              <a:buChar char="•"/>
            </a:pPr>
            <a:r>
              <a:rPr lang="ja-JP" altLang="en-US" dirty="0">
                <a:solidFill>
                  <a:schemeClr val="accent2"/>
                </a:solidFill>
                <a:latin typeface="华文细黑" panose="02010600040101010101" pitchFamily="2" charset="-122"/>
                <a:ea typeface="华文细黑" panose="02010600040101010101" pitchFamily="2" charset="-122"/>
              </a:rPr>
              <a:t>对于词语行，每行用</a:t>
            </a:r>
            <a:r>
              <a:rPr lang="en-US" altLang="ja-JP" dirty="0">
                <a:solidFill>
                  <a:schemeClr val="accent2"/>
                </a:solidFill>
                <a:latin typeface="华文细黑" panose="02010600040101010101" pitchFamily="2" charset="-122"/>
                <a:ea typeface="华文细黑" panose="02010600040101010101" pitchFamily="2" charset="-122"/>
              </a:rPr>
              <a:t>7</a:t>
            </a:r>
            <a:r>
              <a:rPr lang="ja-JP" altLang="en-US" dirty="0">
                <a:solidFill>
                  <a:schemeClr val="accent2"/>
                </a:solidFill>
                <a:latin typeface="华文细黑" panose="02010600040101010101" pitchFamily="2" charset="-122"/>
                <a:ea typeface="华文细黑" panose="02010600040101010101" pitchFamily="2" charset="-122"/>
              </a:rPr>
              <a:t>列描述一个词语</a:t>
            </a:r>
            <a:r>
              <a:rPr lang="ja-JP" altLang="en-US" dirty="0">
                <a:latin typeface="华文细黑" panose="02010600040101010101" pitchFamily="2" charset="-122"/>
                <a:ea typeface="华文细黑" panose="02010600040101010101" pitchFamily="2" charset="-122"/>
              </a:rPr>
              <a:t>，每列的含义分别为：</a:t>
            </a:r>
            <a:r>
              <a:rPr lang="ja-JP" altLang="en-US" dirty="0">
                <a:solidFill>
                  <a:schemeClr val="accent2"/>
                </a:solidFill>
                <a:latin typeface="华文细黑" panose="02010600040101010101" pitchFamily="2" charset="-122"/>
                <a:ea typeface="华文细黑" panose="02010600040101010101" pitchFamily="2" charset="-122"/>
              </a:rPr>
              <a:t>词语编号、文中位置、词语本身、实体链接页面、实体类型、实体与另一实体的封闭式关系类型、另一实体的编号</a:t>
            </a:r>
            <a:r>
              <a:rPr lang="ja-JP" altLang="en-US" dirty="0">
                <a:latin typeface="华文细黑" panose="02010600040101010101" pitchFamily="2" charset="-122"/>
                <a:ea typeface="华文细黑" panose="02010600040101010101" pitchFamily="2" charset="-122"/>
              </a:rPr>
              <a:t>。每列的描述具体如下：</a:t>
            </a:r>
          </a:p>
          <a:p>
            <a:endParaRPr lang="en-US" dirty="0"/>
          </a:p>
        </p:txBody>
      </p:sp>
    </p:spTree>
    <p:extLst>
      <p:ext uri="{BB962C8B-B14F-4D97-AF65-F5344CB8AC3E}">
        <p14:creationId xmlns:p14="http://schemas.microsoft.com/office/powerpoint/2010/main" val="995701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ED23-8A0E-4BA6-91AD-872FC3137EBE}"/>
              </a:ext>
            </a:extLst>
          </p:cNvPr>
          <p:cNvSpPr>
            <a:spLocks noGrp="1"/>
          </p:cNvSpPr>
          <p:nvPr>
            <p:ph type="title"/>
          </p:nvPr>
        </p:nvSpPr>
        <p:spPr/>
        <p:txBody>
          <a:bodyPr/>
          <a:lstStyle/>
          <a:p>
            <a:r>
              <a:rPr lang="en-US" dirty="0"/>
              <a:t>4. </a:t>
            </a:r>
            <a:r>
              <a:rPr lang="zh-CN" altLang="en-US" dirty="0"/>
              <a:t>导出格式</a:t>
            </a:r>
            <a:endParaRPr lang="en-US" dirty="0"/>
          </a:p>
        </p:txBody>
      </p:sp>
      <p:sp>
        <p:nvSpPr>
          <p:cNvPr id="3" name="Content Placeholder 2">
            <a:extLst>
              <a:ext uri="{FF2B5EF4-FFF2-40B4-BE49-F238E27FC236}">
                <a16:creationId xmlns:a16="http://schemas.microsoft.com/office/drawing/2014/main" id="{3398C327-FA98-4972-9EC8-4AF0A4CA5F98}"/>
              </a:ext>
            </a:extLst>
          </p:cNvPr>
          <p:cNvSpPr>
            <a:spLocks noGrp="1"/>
          </p:cNvSpPr>
          <p:nvPr>
            <p:ph idx="1"/>
          </p:nvPr>
        </p:nvSpPr>
        <p:spPr>
          <a:xfrm>
            <a:off x="1097280" y="1845733"/>
            <a:ext cx="10058400" cy="4578513"/>
          </a:xfrm>
        </p:spPr>
        <p:txBody>
          <a:bodyPr>
            <a:normAutofit lnSpcReduction="10000"/>
          </a:bodyPr>
          <a:lstStyle/>
          <a:p>
            <a:pPr>
              <a:lnSpc>
                <a:spcPct val="100000"/>
              </a:lnSpc>
              <a:buFont typeface="Arial" panose="020B0604020202020204" pitchFamily="34" charset="0"/>
              <a:buChar char="•"/>
            </a:pPr>
            <a:r>
              <a:rPr lang="ja-JP" altLang="en-US" dirty="0">
                <a:solidFill>
                  <a:schemeClr val="accent2"/>
                </a:solidFill>
                <a:latin typeface="华文细黑" panose="02010600040101010101" pitchFamily="2" charset="-122"/>
                <a:ea typeface="华文细黑" panose="02010600040101010101" pitchFamily="2" charset="-122"/>
              </a:rPr>
              <a:t>对于词语行，每行用</a:t>
            </a:r>
            <a:r>
              <a:rPr lang="en-US" altLang="ja-JP" dirty="0">
                <a:solidFill>
                  <a:schemeClr val="accent2"/>
                </a:solidFill>
                <a:latin typeface="华文细黑" panose="02010600040101010101" pitchFamily="2" charset="-122"/>
                <a:ea typeface="华文细黑" panose="02010600040101010101" pitchFamily="2" charset="-122"/>
              </a:rPr>
              <a:t>7</a:t>
            </a:r>
            <a:r>
              <a:rPr lang="ja-JP" altLang="en-US" dirty="0">
                <a:solidFill>
                  <a:schemeClr val="accent2"/>
                </a:solidFill>
                <a:latin typeface="华文细黑" panose="02010600040101010101" pitchFamily="2" charset="-122"/>
                <a:ea typeface="华文细黑" panose="02010600040101010101" pitchFamily="2" charset="-122"/>
              </a:rPr>
              <a:t>列描述一个词语</a:t>
            </a:r>
            <a:r>
              <a:rPr lang="ja-JP" altLang="en-US" dirty="0">
                <a:latin typeface="华文细黑" panose="02010600040101010101" pitchFamily="2" charset="-122"/>
                <a:ea typeface="华文细黑" panose="02010600040101010101" pitchFamily="2" charset="-122"/>
              </a:rPr>
              <a:t>，每列的含义分别为：</a:t>
            </a:r>
            <a:r>
              <a:rPr lang="ja-JP" altLang="en-US" dirty="0">
                <a:solidFill>
                  <a:schemeClr val="accent2"/>
                </a:solidFill>
                <a:latin typeface="华文细黑" panose="02010600040101010101" pitchFamily="2" charset="-122"/>
                <a:ea typeface="华文细黑" panose="02010600040101010101" pitchFamily="2" charset="-122"/>
              </a:rPr>
              <a:t>词语编号、文中位置、词语本身、实体链接页面、实体类型、实体与另一实体的封闭式关系类型、另一实体的编号</a:t>
            </a:r>
            <a:r>
              <a:rPr lang="ja-JP" altLang="en-US" dirty="0">
                <a:latin typeface="华文细黑" panose="02010600040101010101" pitchFamily="2" charset="-122"/>
                <a:ea typeface="华文细黑" panose="02010600040101010101" pitchFamily="2" charset="-122"/>
              </a:rPr>
              <a:t>。每列的描述具体如下：</a:t>
            </a:r>
            <a:endParaRPr lang="en-US" altLang="ja-JP" dirty="0">
              <a:latin typeface="华文细黑" panose="02010600040101010101" pitchFamily="2" charset="-122"/>
              <a:ea typeface="华文细黑" panose="02010600040101010101" pitchFamily="2" charset="-122"/>
            </a:endParaRPr>
          </a:p>
          <a:p>
            <a:pPr>
              <a:lnSpc>
                <a:spcPct val="100000"/>
              </a:lnSpc>
              <a:buFont typeface="Arial" panose="020B0604020202020204" pitchFamily="34" charset="0"/>
              <a:buChar char="•"/>
            </a:pPr>
            <a:r>
              <a:rPr lang="en-US" altLang="zh-CN" dirty="0">
                <a:latin typeface="华文细黑" panose="02010600040101010101" pitchFamily="2" charset="-122"/>
                <a:ea typeface="华文细黑" panose="02010600040101010101" pitchFamily="2" charset="-122"/>
              </a:rPr>
              <a:t>4.1 </a:t>
            </a:r>
            <a:r>
              <a:rPr lang="zh-CN" altLang="en-US" dirty="0">
                <a:solidFill>
                  <a:schemeClr val="accent2"/>
                </a:solidFill>
                <a:latin typeface="华文细黑" panose="02010600040101010101" pitchFamily="2" charset="-122"/>
                <a:ea typeface="华文细黑" panose="02010600040101010101" pitchFamily="2" charset="-122"/>
              </a:rPr>
              <a:t>词语编号</a:t>
            </a:r>
          </a:p>
          <a:p>
            <a:pPr>
              <a:lnSpc>
                <a:spcPct val="100000"/>
              </a:lnSpc>
              <a:buFont typeface="Arial" panose="020B0604020202020204" pitchFamily="34" charset="0"/>
              <a:buChar char="•"/>
            </a:pPr>
            <a:r>
              <a:rPr lang="zh-CN" altLang="en-US" dirty="0">
                <a:latin typeface="华文细黑" panose="02010600040101010101" pitchFamily="2" charset="-122"/>
                <a:ea typeface="华文细黑" panose="02010600040101010101" pitchFamily="2" charset="-122"/>
              </a:rPr>
              <a:t>词语编号的格式形如“</a:t>
            </a:r>
            <a:r>
              <a:rPr lang="en-US" altLang="zh-CN" dirty="0">
                <a:latin typeface="华文细黑" panose="02010600040101010101" pitchFamily="2" charset="-122"/>
                <a:ea typeface="华文细黑" panose="02010600040101010101" pitchFamily="2" charset="-122"/>
              </a:rPr>
              <a:t>\d+-\d+(.\d+)*”</a:t>
            </a:r>
            <a:r>
              <a:rPr lang="zh-CN" altLang="en-US" dirty="0">
                <a:latin typeface="华文细黑" panose="02010600040101010101" pitchFamily="2" charset="-122"/>
                <a:ea typeface="华文细黑" panose="02010600040101010101" pitchFamily="2" charset="-122"/>
              </a:rPr>
              <a:t>，即由一串数字，短线、第二串数字组成，可能还在最后有“</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和第三串数字。第一串数字的含义为句子序号，从</a:t>
            </a:r>
            <a:r>
              <a:rPr lang="en-US" altLang="zh-CN" dirty="0">
                <a:latin typeface="华文细黑" panose="02010600040101010101" pitchFamily="2" charset="-122"/>
                <a:ea typeface="华文细黑" panose="02010600040101010101" pitchFamily="2" charset="-122"/>
              </a:rPr>
              <a:t>1</a:t>
            </a:r>
            <a:r>
              <a:rPr lang="zh-CN" altLang="en-US" dirty="0">
                <a:latin typeface="华文细黑" panose="02010600040101010101" pitchFamily="2" charset="-122"/>
                <a:ea typeface="华文细黑" panose="02010600040101010101" pitchFamily="2" charset="-122"/>
              </a:rPr>
              <a:t>开始；第二串数字的含义为句子内词语序号，从</a:t>
            </a:r>
            <a:r>
              <a:rPr lang="en-US" altLang="zh-CN" dirty="0">
                <a:latin typeface="华文细黑" panose="02010600040101010101" pitchFamily="2" charset="-122"/>
                <a:ea typeface="华文细黑" panose="02010600040101010101" pitchFamily="2" charset="-122"/>
              </a:rPr>
              <a:t>1</a:t>
            </a:r>
            <a:r>
              <a:rPr lang="zh-CN" altLang="en-US" dirty="0">
                <a:latin typeface="华文细黑" panose="02010600040101010101" pitchFamily="2" charset="-122"/>
                <a:ea typeface="华文细黑" panose="02010600040101010101" pitchFamily="2" charset="-122"/>
              </a:rPr>
              <a:t>开始；当出现</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和第三串数字时，表示上一行词语内部有实体，该行即为上一行词语的子字符串，第三串数字为实体编号，该行的后续列与正常行完全一致。</a:t>
            </a:r>
          </a:p>
          <a:p>
            <a:pPr>
              <a:lnSpc>
                <a:spcPct val="100000"/>
              </a:lnSpc>
              <a:buFont typeface="Arial" panose="020B0604020202020204" pitchFamily="34" charset="0"/>
              <a:buChar char="•"/>
            </a:pPr>
            <a:r>
              <a:rPr lang="en-US" altLang="zh-CN" dirty="0">
                <a:latin typeface="华文细黑" panose="02010600040101010101" pitchFamily="2" charset="-122"/>
                <a:ea typeface="华文细黑" panose="02010600040101010101" pitchFamily="2" charset="-122"/>
              </a:rPr>
              <a:t>4.2 </a:t>
            </a:r>
            <a:r>
              <a:rPr lang="zh-CN" altLang="en-US" dirty="0">
                <a:solidFill>
                  <a:schemeClr val="accent2"/>
                </a:solidFill>
                <a:latin typeface="华文细黑" panose="02010600040101010101" pitchFamily="2" charset="-122"/>
                <a:ea typeface="华文细黑" panose="02010600040101010101" pitchFamily="2" charset="-122"/>
              </a:rPr>
              <a:t>文中位置</a:t>
            </a:r>
          </a:p>
          <a:p>
            <a:pPr>
              <a:lnSpc>
                <a:spcPct val="100000"/>
              </a:lnSpc>
              <a:buFont typeface="Arial" panose="020B0604020202020204" pitchFamily="34" charset="0"/>
              <a:buChar char="•"/>
            </a:pPr>
            <a:r>
              <a:rPr lang="zh-CN" altLang="en-US" dirty="0">
                <a:latin typeface="华文细黑" panose="02010600040101010101" pitchFamily="2" charset="-122"/>
                <a:ea typeface="华文细黑" panose="02010600040101010101" pitchFamily="2" charset="-122"/>
              </a:rPr>
              <a:t>文中位置的格式形如“</a:t>
            </a:r>
            <a:r>
              <a:rPr lang="en-US" altLang="zh-CN" dirty="0">
                <a:latin typeface="华文细黑" panose="02010600040101010101" pitchFamily="2" charset="-122"/>
                <a:ea typeface="华文细黑" panose="02010600040101010101" pitchFamily="2" charset="-122"/>
              </a:rPr>
              <a:t>\d+-\d+”</a:t>
            </a:r>
            <a:r>
              <a:rPr lang="zh-CN" altLang="en-US" dirty="0">
                <a:latin typeface="华文细黑" panose="02010600040101010101" pitchFamily="2" charset="-122"/>
                <a:ea typeface="华文细黑" panose="02010600040101010101" pitchFamily="2" charset="-122"/>
              </a:rPr>
              <a:t>，即由一串数字，短线、第二串数字组成。第一串数字的含义为词语的起始字符在整个文章中的索引号，从</a:t>
            </a:r>
            <a:r>
              <a:rPr lang="en-US" altLang="zh-CN" dirty="0">
                <a:latin typeface="华文细黑" panose="02010600040101010101" pitchFamily="2" charset="-122"/>
                <a:ea typeface="华文细黑" panose="02010600040101010101" pitchFamily="2" charset="-122"/>
              </a:rPr>
              <a:t>0</a:t>
            </a:r>
            <a:r>
              <a:rPr lang="zh-CN" altLang="en-US" dirty="0">
                <a:latin typeface="华文细黑" panose="02010600040101010101" pitchFamily="2" charset="-122"/>
                <a:ea typeface="华文细黑" panose="02010600040101010101" pitchFamily="2" charset="-122"/>
              </a:rPr>
              <a:t>开始编号；第二串数字的含义为词语的终止字符在整个文章中的索引号，从</a:t>
            </a:r>
            <a:r>
              <a:rPr lang="en-US" altLang="zh-CN" dirty="0">
                <a:latin typeface="华文细黑" panose="02010600040101010101" pitchFamily="2" charset="-122"/>
                <a:ea typeface="华文细黑" panose="02010600040101010101" pitchFamily="2" charset="-122"/>
              </a:rPr>
              <a:t>0</a:t>
            </a:r>
            <a:r>
              <a:rPr lang="zh-CN" altLang="en-US" dirty="0">
                <a:latin typeface="华文细黑" panose="02010600040101010101" pitchFamily="2" charset="-122"/>
                <a:ea typeface="华文细黑" panose="02010600040101010101" pitchFamily="2" charset="-122"/>
              </a:rPr>
              <a:t>开始编号。</a:t>
            </a:r>
          </a:p>
          <a:p>
            <a:pPr>
              <a:lnSpc>
                <a:spcPct val="100000"/>
              </a:lnSpc>
              <a:buFont typeface="Arial" panose="020B0604020202020204" pitchFamily="34" charset="0"/>
              <a:buChar char="•"/>
            </a:pPr>
            <a:endParaRPr lang="ja-JP" altLang="en-US" dirty="0">
              <a:latin typeface="华文细黑" panose="02010600040101010101" pitchFamily="2" charset="-122"/>
              <a:ea typeface="华文细黑" panose="02010600040101010101" pitchFamily="2" charset="-122"/>
            </a:endParaRPr>
          </a:p>
          <a:p>
            <a:endParaRPr lang="en-US" dirty="0"/>
          </a:p>
        </p:txBody>
      </p:sp>
    </p:spTree>
    <p:extLst>
      <p:ext uri="{BB962C8B-B14F-4D97-AF65-F5344CB8AC3E}">
        <p14:creationId xmlns:p14="http://schemas.microsoft.com/office/powerpoint/2010/main" val="4066274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ED23-8A0E-4BA6-91AD-872FC3137EBE}"/>
              </a:ext>
            </a:extLst>
          </p:cNvPr>
          <p:cNvSpPr>
            <a:spLocks noGrp="1"/>
          </p:cNvSpPr>
          <p:nvPr>
            <p:ph type="title"/>
          </p:nvPr>
        </p:nvSpPr>
        <p:spPr/>
        <p:txBody>
          <a:bodyPr/>
          <a:lstStyle/>
          <a:p>
            <a:r>
              <a:rPr lang="en-US" dirty="0"/>
              <a:t>4. </a:t>
            </a:r>
            <a:r>
              <a:rPr lang="zh-CN" altLang="en-US" dirty="0"/>
              <a:t>导出格式</a:t>
            </a:r>
            <a:endParaRPr lang="en-US" dirty="0"/>
          </a:p>
        </p:txBody>
      </p:sp>
      <p:sp>
        <p:nvSpPr>
          <p:cNvPr id="3" name="Content Placeholder 2">
            <a:extLst>
              <a:ext uri="{FF2B5EF4-FFF2-40B4-BE49-F238E27FC236}">
                <a16:creationId xmlns:a16="http://schemas.microsoft.com/office/drawing/2014/main" id="{3398C327-FA98-4972-9EC8-4AF0A4CA5F98}"/>
              </a:ext>
            </a:extLst>
          </p:cNvPr>
          <p:cNvSpPr>
            <a:spLocks noGrp="1"/>
          </p:cNvSpPr>
          <p:nvPr>
            <p:ph idx="1"/>
          </p:nvPr>
        </p:nvSpPr>
        <p:spPr>
          <a:xfrm>
            <a:off x="1097280" y="1845733"/>
            <a:ext cx="10058400" cy="4578513"/>
          </a:xfrm>
        </p:spPr>
        <p:txBody>
          <a:bodyPr>
            <a:normAutofit/>
          </a:bodyPr>
          <a:lstStyle/>
          <a:p>
            <a:pPr>
              <a:lnSpc>
                <a:spcPct val="100000"/>
              </a:lnSpc>
              <a:buFont typeface="Arial" panose="020B0604020202020204" pitchFamily="34" charset="0"/>
              <a:buChar char="•"/>
            </a:pPr>
            <a:r>
              <a:rPr lang="ja-JP" altLang="en-US" dirty="0">
                <a:solidFill>
                  <a:schemeClr val="accent2"/>
                </a:solidFill>
                <a:latin typeface="华文细黑" panose="02010600040101010101" pitchFamily="2" charset="-122"/>
                <a:ea typeface="华文细黑" panose="02010600040101010101" pitchFamily="2" charset="-122"/>
              </a:rPr>
              <a:t>对于词语行，每行用</a:t>
            </a:r>
            <a:r>
              <a:rPr lang="en-US" altLang="ja-JP" dirty="0">
                <a:solidFill>
                  <a:schemeClr val="accent2"/>
                </a:solidFill>
                <a:latin typeface="华文细黑" panose="02010600040101010101" pitchFamily="2" charset="-122"/>
                <a:ea typeface="华文细黑" panose="02010600040101010101" pitchFamily="2" charset="-122"/>
              </a:rPr>
              <a:t>7</a:t>
            </a:r>
            <a:r>
              <a:rPr lang="ja-JP" altLang="en-US" dirty="0">
                <a:solidFill>
                  <a:schemeClr val="accent2"/>
                </a:solidFill>
                <a:latin typeface="华文细黑" panose="02010600040101010101" pitchFamily="2" charset="-122"/>
                <a:ea typeface="华文细黑" panose="02010600040101010101" pitchFamily="2" charset="-122"/>
              </a:rPr>
              <a:t>列描述一个词语</a:t>
            </a:r>
            <a:r>
              <a:rPr lang="ja-JP" altLang="en-US" dirty="0">
                <a:latin typeface="华文细黑" panose="02010600040101010101" pitchFamily="2" charset="-122"/>
                <a:ea typeface="华文细黑" panose="02010600040101010101" pitchFamily="2" charset="-122"/>
              </a:rPr>
              <a:t>，每列的含义分别为：</a:t>
            </a:r>
            <a:r>
              <a:rPr lang="ja-JP" altLang="en-US" dirty="0">
                <a:solidFill>
                  <a:schemeClr val="accent2"/>
                </a:solidFill>
                <a:latin typeface="华文细黑" panose="02010600040101010101" pitchFamily="2" charset="-122"/>
                <a:ea typeface="华文细黑" panose="02010600040101010101" pitchFamily="2" charset="-122"/>
              </a:rPr>
              <a:t>词语编号、文中位置、词语本身、实体链接页面、实体类型、实体与另一实体的封闭式关系类型、另一实体的编号</a:t>
            </a:r>
            <a:r>
              <a:rPr lang="ja-JP" altLang="en-US" dirty="0">
                <a:latin typeface="华文细黑" panose="02010600040101010101" pitchFamily="2" charset="-122"/>
                <a:ea typeface="华文细黑" panose="02010600040101010101" pitchFamily="2" charset="-122"/>
              </a:rPr>
              <a:t>。每列的描述具体如下：</a:t>
            </a:r>
            <a:endParaRPr lang="en-US" altLang="ja-JP" dirty="0">
              <a:latin typeface="华文细黑" panose="02010600040101010101" pitchFamily="2" charset="-122"/>
              <a:ea typeface="华文细黑" panose="02010600040101010101" pitchFamily="2" charset="-122"/>
            </a:endParaRPr>
          </a:p>
          <a:p>
            <a:pPr>
              <a:lnSpc>
                <a:spcPct val="100000"/>
              </a:lnSpc>
              <a:buFont typeface="Arial" panose="020B0604020202020204" pitchFamily="34" charset="0"/>
              <a:buChar char="•"/>
            </a:pPr>
            <a:r>
              <a:rPr lang="en-US" altLang="ja-JP" dirty="0">
                <a:latin typeface="华文细黑" panose="02010600040101010101" pitchFamily="2" charset="-122"/>
                <a:ea typeface="华文细黑" panose="02010600040101010101" pitchFamily="2" charset="-122"/>
              </a:rPr>
              <a:t>4.3 </a:t>
            </a:r>
            <a:r>
              <a:rPr lang="ja-JP" altLang="en-US" dirty="0">
                <a:solidFill>
                  <a:schemeClr val="accent2"/>
                </a:solidFill>
                <a:latin typeface="华文细黑" panose="02010600040101010101" pitchFamily="2" charset="-122"/>
                <a:ea typeface="华文细黑" panose="02010600040101010101" pitchFamily="2" charset="-122"/>
              </a:rPr>
              <a:t>词语本身</a:t>
            </a:r>
          </a:p>
          <a:p>
            <a:pPr>
              <a:lnSpc>
                <a:spcPct val="100000"/>
              </a:lnSpc>
              <a:buFont typeface="Arial" panose="020B0604020202020204" pitchFamily="34" charset="0"/>
              <a:buChar char="•"/>
            </a:pPr>
            <a:r>
              <a:rPr lang="ja-JP" altLang="en-US" dirty="0">
                <a:latin typeface="华文细黑" panose="02010600040101010101" pitchFamily="2" charset="-122"/>
                <a:ea typeface="华文细黑" panose="02010600040101010101" pitchFamily="2" charset="-122"/>
              </a:rPr>
              <a:t>词语本身的格式为一个字符串，长度不小于</a:t>
            </a:r>
            <a:r>
              <a:rPr lang="en-US" altLang="ja-JP" dirty="0">
                <a:latin typeface="华文细黑" panose="02010600040101010101" pitchFamily="2" charset="-122"/>
                <a:ea typeface="华文细黑" panose="02010600040101010101" pitchFamily="2" charset="-122"/>
              </a:rPr>
              <a:t>1</a:t>
            </a:r>
            <a:r>
              <a:rPr lang="ja-JP" altLang="en-US" dirty="0">
                <a:latin typeface="华文细黑" panose="02010600040101010101" pitchFamily="2" charset="-122"/>
                <a:ea typeface="华文细黑" panose="02010600040101010101" pitchFamily="2" charset="-122"/>
              </a:rPr>
              <a:t>，是该词语的表述。</a:t>
            </a:r>
          </a:p>
          <a:p>
            <a:pPr>
              <a:lnSpc>
                <a:spcPct val="100000"/>
              </a:lnSpc>
              <a:buFont typeface="Arial" panose="020B0604020202020204" pitchFamily="34" charset="0"/>
              <a:buChar char="•"/>
            </a:pPr>
            <a:r>
              <a:rPr lang="en-US" altLang="ja-JP" dirty="0">
                <a:latin typeface="华文细黑" panose="02010600040101010101" pitchFamily="2" charset="-122"/>
                <a:ea typeface="华文细黑" panose="02010600040101010101" pitchFamily="2" charset="-122"/>
              </a:rPr>
              <a:t>4.4 </a:t>
            </a:r>
            <a:r>
              <a:rPr lang="ja-JP" altLang="en-US" dirty="0">
                <a:solidFill>
                  <a:schemeClr val="accent2"/>
                </a:solidFill>
                <a:latin typeface="华文细黑" panose="02010600040101010101" pitchFamily="2" charset="-122"/>
                <a:ea typeface="华文细黑" panose="02010600040101010101" pitchFamily="2" charset="-122"/>
              </a:rPr>
              <a:t>实体链接页面</a:t>
            </a:r>
          </a:p>
          <a:p>
            <a:pPr>
              <a:lnSpc>
                <a:spcPct val="100000"/>
              </a:lnSpc>
              <a:buFont typeface="Arial" panose="020B0604020202020204" pitchFamily="34" charset="0"/>
              <a:buChar char="•"/>
            </a:pPr>
            <a:r>
              <a:rPr lang="ja-JP" altLang="en-US" sz="1800" dirty="0">
                <a:latin typeface="华文细黑" panose="02010600040101010101" pitchFamily="2" charset="-122"/>
                <a:ea typeface="华文细黑" panose="02010600040101010101" pitchFamily="2" charset="-122"/>
              </a:rPr>
              <a:t>使用</a:t>
            </a:r>
            <a:r>
              <a:rPr lang="en-US" altLang="zh-CN" sz="1800" dirty="0">
                <a:latin typeface="华文细黑" panose="02010600040101010101" pitchFamily="2" charset="-122"/>
                <a:ea typeface="华文细黑" panose="02010600040101010101" pitchFamily="2" charset="-122"/>
              </a:rPr>
              <a:t>inception</a:t>
            </a:r>
            <a:r>
              <a:rPr lang="ja-JP" altLang="en-US" sz="1800" dirty="0">
                <a:latin typeface="华文细黑" panose="02010600040101010101" pitchFamily="2" charset="-122"/>
                <a:ea typeface="华文细黑" panose="02010600040101010101" pitchFamily="2" charset="-122"/>
              </a:rPr>
              <a:t>进行实体链接时所链接到的知识库页面，不同的知识库应该有所不同，</a:t>
            </a:r>
            <a:r>
              <a:rPr lang="en-US" altLang="zh-CN" sz="1800" dirty="0" err="1">
                <a:latin typeface="华文细黑" panose="02010600040101010101" pitchFamily="2" charset="-122"/>
                <a:ea typeface="华文细黑" panose="02010600040101010101" pitchFamily="2" charset="-122"/>
              </a:rPr>
              <a:t>wikidata</a:t>
            </a:r>
            <a:r>
              <a:rPr lang="ja-JP" altLang="en-US" sz="1800" dirty="0">
                <a:latin typeface="华文细黑" panose="02010600040101010101" pitchFamily="2" charset="-122"/>
                <a:ea typeface="华文细黑" panose="02010600040101010101" pitchFamily="2" charset="-122"/>
              </a:rPr>
              <a:t>知识库为链接到其页面，格式为下划线或星号或</a:t>
            </a:r>
            <a:r>
              <a:rPr lang="en-US" altLang="zh-CN" sz="1800" dirty="0">
                <a:latin typeface="华文细黑" panose="02010600040101010101" pitchFamily="2" charset="-122"/>
                <a:ea typeface="华文细黑" panose="02010600040101010101" pitchFamily="2" charset="-122"/>
              </a:rPr>
              <a:t>URL</a:t>
            </a:r>
            <a:r>
              <a:rPr lang="zh-CN" altLang="en-US" sz="1800" dirty="0">
                <a:latin typeface="华文细黑" panose="02010600040101010101" pitchFamily="2" charset="-122"/>
                <a:ea typeface="华文细黑" panose="02010600040101010101" pitchFamily="2" charset="-122"/>
              </a:rPr>
              <a:t>，</a:t>
            </a:r>
            <a:r>
              <a:rPr lang="ja-JP" altLang="en-US" sz="1800" dirty="0">
                <a:latin typeface="华文细黑" panose="02010600040101010101" pitchFamily="2" charset="-122"/>
                <a:ea typeface="华文细黑" panose="02010600040101010101" pitchFamily="2" charset="-122"/>
              </a:rPr>
              <a:t>形如</a:t>
            </a:r>
            <a:r>
              <a:rPr lang="en-US" altLang="zh-CN" sz="1800" dirty="0">
                <a:latin typeface="华文细黑" panose="02010600040101010101" pitchFamily="2" charset="-122"/>
                <a:ea typeface="华文细黑" panose="02010600040101010101" pitchFamily="2" charset="-122"/>
              </a:rPr>
              <a:t>http://www.wikidata.org/entity/Q\d+(\[\d+\])*</a:t>
            </a:r>
            <a:r>
              <a:rPr lang="zh-CN" altLang="en-US" sz="1800" dirty="0">
                <a:latin typeface="华文细黑" panose="02010600040101010101" pitchFamily="2" charset="-122"/>
                <a:ea typeface="华文细黑" panose="02010600040101010101" pitchFamily="2" charset="-122"/>
              </a:rPr>
              <a:t>。</a:t>
            </a:r>
            <a:r>
              <a:rPr lang="ja-JP" altLang="en-US" sz="1800" dirty="0">
                <a:latin typeface="华文细黑" panose="02010600040101010101" pitchFamily="2" charset="-122"/>
                <a:ea typeface="华文细黑" panose="02010600040101010101" pitchFamily="2" charset="-122"/>
              </a:rPr>
              <a:t>当该列为下划线时，表示该词语不属于实体，当该列为星号时，表示该词语属于实体但没有找到对应的链接页面（或已在前面的共指实体标记出）。当该列为</a:t>
            </a:r>
            <a:r>
              <a:rPr lang="en-US" altLang="zh-CN" sz="1800" dirty="0">
                <a:latin typeface="华文细黑" panose="02010600040101010101" pitchFamily="2" charset="-122"/>
                <a:ea typeface="华文细黑" panose="02010600040101010101" pitchFamily="2" charset="-122"/>
              </a:rPr>
              <a:t>URL</a:t>
            </a:r>
            <a:r>
              <a:rPr lang="ja-JP" altLang="en-US" sz="1800" dirty="0">
                <a:latin typeface="华文细黑" panose="02010600040101010101" pitchFamily="2" charset="-122"/>
                <a:ea typeface="华文细黑" panose="02010600040101010101" pitchFamily="2" charset="-122"/>
              </a:rPr>
              <a:t>时，表示该实体链接到了该页面，</a:t>
            </a:r>
            <a:r>
              <a:rPr lang="en-US" altLang="zh-CN" sz="1800" dirty="0">
                <a:latin typeface="华文细黑" panose="02010600040101010101" pitchFamily="2" charset="-122"/>
                <a:ea typeface="华文细黑" panose="02010600040101010101" pitchFamily="2" charset="-122"/>
              </a:rPr>
              <a:t>URL</a:t>
            </a:r>
            <a:r>
              <a:rPr lang="ja-JP" altLang="en-US" sz="1800" dirty="0">
                <a:latin typeface="华文细黑" panose="02010600040101010101" pitchFamily="2" charset="-122"/>
                <a:ea typeface="华文细黑" panose="02010600040101010101" pitchFamily="2" charset="-122"/>
              </a:rPr>
              <a:t>的末尾可能跟有一个中括号包围数字的部分，该部分存在时表示该实体包含不止一个词语，括号中的数字表示该跨词语实体的编号，与实体类型的编号对应。</a:t>
            </a:r>
          </a:p>
          <a:p>
            <a:pPr>
              <a:lnSpc>
                <a:spcPct val="100000"/>
              </a:lnSpc>
              <a:buFont typeface="Arial" panose="020B0604020202020204" pitchFamily="34" charset="0"/>
              <a:buChar char="•"/>
            </a:pPr>
            <a:endParaRPr lang="ja-JP" altLang="en-US" dirty="0">
              <a:latin typeface="华文细黑" panose="02010600040101010101" pitchFamily="2" charset="-122"/>
              <a:ea typeface="华文细黑" panose="02010600040101010101" pitchFamily="2" charset="-122"/>
            </a:endParaRPr>
          </a:p>
          <a:p>
            <a:endParaRPr lang="en-US" dirty="0"/>
          </a:p>
        </p:txBody>
      </p:sp>
    </p:spTree>
    <p:extLst>
      <p:ext uri="{BB962C8B-B14F-4D97-AF65-F5344CB8AC3E}">
        <p14:creationId xmlns:p14="http://schemas.microsoft.com/office/powerpoint/2010/main" val="1291371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ED23-8A0E-4BA6-91AD-872FC3137EBE}"/>
              </a:ext>
            </a:extLst>
          </p:cNvPr>
          <p:cNvSpPr>
            <a:spLocks noGrp="1"/>
          </p:cNvSpPr>
          <p:nvPr>
            <p:ph type="title"/>
          </p:nvPr>
        </p:nvSpPr>
        <p:spPr/>
        <p:txBody>
          <a:bodyPr/>
          <a:lstStyle/>
          <a:p>
            <a:r>
              <a:rPr lang="en-US" dirty="0"/>
              <a:t>4. </a:t>
            </a:r>
            <a:r>
              <a:rPr lang="zh-CN" altLang="en-US" dirty="0"/>
              <a:t>导出格式</a:t>
            </a:r>
            <a:endParaRPr lang="en-US" dirty="0"/>
          </a:p>
        </p:txBody>
      </p:sp>
      <p:sp>
        <p:nvSpPr>
          <p:cNvPr id="3" name="Content Placeholder 2">
            <a:extLst>
              <a:ext uri="{FF2B5EF4-FFF2-40B4-BE49-F238E27FC236}">
                <a16:creationId xmlns:a16="http://schemas.microsoft.com/office/drawing/2014/main" id="{3398C327-FA98-4972-9EC8-4AF0A4CA5F98}"/>
              </a:ext>
            </a:extLst>
          </p:cNvPr>
          <p:cNvSpPr>
            <a:spLocks noGrp="1"/>
          </p:cNvSpPr>
          <p:nvPr>
            <p:ph idx="1"/>
          </p:nvPr>
        </p:nvSpPr>
        <p:spPr>
          <a:xfrm>
            <a:off x="1097280" y="1845733"/>
            <a:ext cx="10058400" cy="4578513"/>
          </a:xfrm>
        </p:spPr>
        <p:txBody>
          <a:bodyPr>
            <a:normAutofit/>
          </a:bodyPr>
          <a:lstStyle/>
          <a:p>
            <a:pPr>
              <a:lnSpc>
                <a:spcPct val="100000"/>
              </a:lnSpc>
              <a:buFont typeface="Arial" panose="020B0604020202020204" pitchFamily="34" charset="0"/>
              <a:buChar char="•"/>
            </a:pPr>
            <a:r>
              <a:rPr lang="ja-JP" altLang="en-US" dirty="0">
                <a:solidFill>
                  <a:schemeClr val="accent2"/>
                </a:solidFill>
                <a:latin typeface="华文细黑" panose="02010600040101010101" pitchFamily="2" charset="-122"/>
                <a:ea typeface="华文细黑" panose="02010600040101010101" pitchFamily="2" charset="-122"/>
              </a:rPr>
              <a:t>对于词语行，每行用</a:t>
            </a:r>
            <a:r>
              <a:rPr lang="en-US" altLang="ja-JP" dirty="0">
                <a:solidFill>
                  <a:schemeClr val="accent2"/>
                </a:solidFill>
                <a:latin typeface="华文细黑" panose="02010600040101010101" pitchFamily="2" charset="-122"/>
                <a:ea typeface="华文细黑" panose="02010600040101010101" pitchFamily="2" charset="-122"/>
              </a:rPr>
              <a:t>7</a:t>
            </a:r>
            <a:r>
              <a:rPr lang="ja-JP" altLang="en-US" dirty="0">
                <a:solidFill>
                  <a:schemeClr val="accent2"/>
                </a:solidFill>
                <a:latin typeface="华文细黑" panose="02010600040101010101" pitchFamily="2" charset="-122"/>
                <a:ea typeface="华文细黑" panose="02010600040101010101" pitchFamily="2" charset="-122"/>
              </a:rPr>
              <a:t>列描述一个词语</a:t>
            </a:r>
            <a:r>
              <a:rPr lang="ja-JP" altLang="en-US" dirty="0">
                <a:latin typeface="华文细黑" panose="02010600040101010101" pitchFamily="2" charset="-122"/>
                <a:ea typeface="华文细黑" panose="02010600040101010101" pitchFamily="2" charset="-122"/>
              </a:rPr>
              <a:t>，每列的含义分别为：</a:t>
            </a:r>
            <a:r>
              <a:rPr lang="ja-JP" altLang="en-US" dirty="0">
                <a:solidFill>
                  <a:schemeClr val="accent2"/>
                </a:solidFill>
                <a:latin typeface="华文细黑" panose="02010600040101010101" pitchFamily="2" charset="-122"/>
                <a:ea typeface="华文细黑" panose="02010600040101010101" pitchFamily="2" charset="-122"/>
              </a:rPr>
              <a:t>词语编号、文中位置、词语本身、实体链接页面、实体类型、实体与另一实体的封闭式关系类型、另一实体的编号</a:t>
            </a:r>
            <a:r>
              <a:rPr lang="ja-JP" altLang="en-US" dirty="0">
                <a:latin typeface="华文细黑" panose="02010600040101010101" pitchFamily="2" charset="-122"/>
                <a:ea typeface="华文细黑" panose="02010600040101010101" pitchFamily="2" charset="-122"/>
              </a:rPr>
              <a:t>。每列的描述具体如下：</a:t>
            </a:r>
            <a:endParaRPr lang="en-US" altLang="ja-JP" dirty="0">
              <a:latin typeface="华文细黑" panose="02010600040101010101" pitchFamily="2" charset="-122"/>
              <a:ea typeface="华文细黑" panose="02010600040101010101" pitchFamily="2" charset="-122"/>
            </a:endParaRPr>
          </a:p>
          <a:p>
            <a:pPr>
              <a:lnSpc>
                <a:spcPct val="100000"/>
              </a:lnSpc>
              <a:buFont typeface="Arial" panose="020B0604020202020204" pitchFamily="34" charset="0"/>
              <a:buChar char="•"/>
            </a:pPr>
            <a:r>
              <a:rPr lang="en-US" altLang="zh-CN" dirty="0">
                <a:latin typeface="华文细黑" panose="02010600040101010101" pitchFamily="2" charset="-122"/>
                <a:ea typeface="华文细黑" panose="02010600040101010101" pitchFamily="2" charset="-122"/>
              </a:rPr>
              <a:t>4.5 </a:t>
            </a:r>
            <a:r>
              <a:rPr lang="zh-CN" altLang="en-US" dirty="0">
                <a:solidFill>
                  <a:schemeClr val="accent2"/>
                </a:solidFill>
                <a:latin typeface="华文细黑" panose="02010600040101010101" pitchFamily="2" charset="-122"/>
                <a:ea typeface="华文细黑" panose="02010600040101010101" pitchFamily="2" charset="-122"/>
              </a:rPr>
              <a:t>实体类型</a:t>
            </a:r>
          </a:p>
          <a:p>
            <a:pPr>
              <a:lnSpc>
                <a:spcPct val="100000"/>
              </a:lnSpc>
              <a:buFont typeface="Arial" panose="020B0604020202020204" pitchFamily="34" charset="0"/>
              <a:buChar char="•"/>
            </a:pPr>
            <a:r>
              <a:rPr lang="zh-CN" altLang="en-US" dirty="0">
                <a:latin typeface="华文细黑" panose="02010600040101010101" pitchFamily="2" charset="-122"/>
                <a:ea typeface="华文细黑" panose="02010600040101010101" pitchFamily="2" charset="-122"/>
              </a:rPr>
              <a:t>实体类型为标注时定义的实体类型，本次标注中有 </a:t>
            </a:r>
            <a:r>
              <a:rPr lang="en-US" altLang="zh-CN" dirty="0">
                <a:latin typeface="华文细黑" panose="02010600040101010101" pitchFamily="2" charset="-122"/>
                <a:ea typeface="华文细黑" panose="02010600040101010101" pitchFamily="2" charset="-122"/>
              </a:rPr>
              <a:t>PER</a:t>
            </a:r>
            <a:r>
              <a:rPr lang="zh-CN" altLang="en-US" dirty="0">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ea typeface="华文细黑" panose="02010600040101010101" pitchFamily="2" charset="-122"/>
              </a:rPr>
              <a:t>ORG</a:t>
            </a:r>
            <a:r>
              <a:rPr lang="zh-CN" altLang="en-US" dirty="0">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ea typeface="华文细黑" panose="02010600040101010101" pitchFamily="2" charset="-122"/>
              </a:rPr>
              <a:t>LOC</a:t>
            </a:r>
            <a:r>
              <a:rPr lang="zh-CN" altLang="en-US" dirty="0">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ea typeface="华文细黑" panose="02010600040101010101" pitchFamily="2" charset="-122"/>
              </a:rPr>
              <a:t>REG</a:t>
            </a:r>
            <a:r>
              <a:rPr lang="zh-CN" altLang="en-US" dirty="0">
                <a:latin typeface="华文细黑" panose="02010600040101010101" pitchFamily="2" charset="-122"/>
                <a:ea typeface="华文细黑" panose="02010600040101010101" pitchFamily="2" charset="-122"/>
              </a:rPr>
              <a:t>、</a:t>
            </a:r>
            <a:r>
              <a:rPr lang="en-US" altLang="zh-CN" dirty="0">
                <a:latin typeface="华文细黑" panose="02010600040101010101" pitchFamily="2" charset="-122"/>
                <a:ea typeface="华文细黑" panose="02010600040101010101" pitchFamily="2" charset="-122"/>
              </a:rPr>
              <a:t>OTH 5</a:t>
            </a:r>
            <a:r>
              <a:rPr lang="zh-CN" altLang="en-US" dirty="0">
                <a:latin typeface="华文细黑" panose="02010600040101010101" pitchFamily="2" charset="-122"/>
                <a:ea typeface="华文细黑" panose="02010600040101010101" pitchFamily="2" charset="-122"/>
              </a:rPr>
              <a:t>种，类型后面可能跟有一个中括号包围数字的部分，该部分存在时表示该实体包含不止一个词语，括号中的数字表示该跨词语实体的编号。若该行为下划线，则表示该词语不属于实体</a:t>
            </a:r>
          </a:p>
          <a:p>
            <a:pPr>
              <a:lnSpc>
                <a:spcPct val="100000"/>
              </a:lnSpc>
              <a:buFont typeface="Arial" panose="020B0604020202020204" pitchFamily="34" charset="0"/>
              <a:buChar char="•"/>
            </a:pPr>
            <a:r>
              <a:rPr lang="en-US" altLang="zh-CN" dirty="0">
                <a:latin typeface="华文细黑" panose="02010600040101010101" pitchFamily="2" charset="-122"/>
                <a:ea typeface="华文细黑" panose="02010600040101010101" pitchFamily="2" charset="-122"/>
              </a:rPr>
              <a:t>4.6 </a:t>
            </a:r>
            <a:r>
              <a:rPr lang="zh-CN" altLang="en-US" dirty="0">
                <a:solidFill>
                  <a:schemeClr val="accent2"/>
                </a:solidFill>
                <a:latin typeface="华文细黑" panose="02010600040101010101" pitchFamily="2" charset="-122"/>
                <a:ea typeface="华文细黑" panose="02010600040101010101" pitchFamily="2" charset="-122"/>
              </a:rPr>
              <a:t>封闭式关系类型</a:t>
            </a:r>
          </a:p>
          <a:p>
            <a:pPr>
              <a:lnSpc>
                <a:spcPct val="100000"/>
              </a:lnSpc>
              <a:buFont typeface="Arial" panose="020B0604020202020204" pitchFamily="34" charset="0"/>
              <a:buChar char="•"/>
            </a:pPr>
            <a:r>
              <a:rPr lang="zh-CN" altLang="en-US" dirty="0">
                <a:latin typeface="华文细黑" panose="02010600040101010101" pitchFamily="2" charset="-122"/>
                <a:ea typeface="华文细黑" panose="02010600040101010101" pitchFamily="2" charset="-122"/>
              </a:rPr>
              <a:t>封闭式关系类型为标注时连接另一实体与本实体的关系类型，在本文档中仅有</a:t>
            </a:r>
            <a:r>
              <a:rPr lang="en-US" altLang="zh-CN" dirty="0">
                <a:latin typeface="华文细黑" panose="02010600040101010101" pitchFamily="2" charset="-122"/>
                <a:ea typeface="华文细黑" panose="02010600040101010101" pitchFamily="2" charset="-122"/>
              </a:rPr>
              <a:t>Coreference</a:t>
            </a:r>
            <a:r>
              <a:rPr lang="zh-CN" altLang="en-US" dirty="0">
                <a:latin typeface="华文细黑" panose="02010600040101010101" pitchFamily="2" charset="-122"/>
                <a:ea typeface="华文细黑" panose="02010600040101010101" pitchFamily="2" charset="-122"/>
              </a:rPr>
              <a:t>一种类型，表示共指关系</a:t>
            </a:r>
          </a:p>
          <a:p>
            <a:pPr>
              <a:lnSpc>
                <a:spcPct val="100000"/>
              </a:lnSpc>
              <a:buFont typeface="Arial" panose="020B0604020202020204" pitchFamily="34" charset="0"/>
              <a:buChar char="•"/>
            </a:pPr>
            <a:endParaRPr lang="ja-JP" altLang="en-US" dirty="0">
              <a:latin typeface="华文细黑" panose="02010600040101010101" pitchFamily="2" charset="-122"/>
              <a:ea typeface="华文细黑" panose="02010600040101010101" pitchFamily="2" charset="-122"/>
            </a:endParaRPr>
          </a:p>
          <a:p>
            <a:endParaRPr lang="en-US" dirty="0"/>
          </a:p>
        </p:txBody>
      </p:sp>
    </p:spTree>
    <p:extLst>
      <p:ext uri="{BB962C8B-B14F-4D97-AF65-F5344CB8AC3E}">
        <p14:creationId xmlns:p14="http://schemas.microsoft.com/office/powerpoint/2010/main" val="21144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ED23-8A0E-4BA6-91AD-872FC3137EBE}"/>
              </a:ext>
            </a:extLst>
          </p:cNvPr>
          <p:cNvSpPr>
            <a:spLocks noGrp="1"/>
          </p:cNvSpPr>
          <p:nvPr>
            <p:ph type="title"/>
          </p:nvPr>
        </p:nvSpPr>
        <p:spPr/>
        <p:txBody>
          <a:bodyPr/>
          <a:lstStyle/>
          <a:p>
            <a:r>
              <a:rPr lang="en-US" dirty="0"/>
              <a:t>4. </a:t>
            </a:r>
            <a:r>
              <a:rPr lang="zh-CN" altLang="en-US" dirty="0"/>
              <a:t>导出格式</a:t>
            </a:r>
            <a:endParaRPr lang="en-US" dirty="0"/>
          </a:p>
        </p:txBody>
      </p:sp>
      <p:sp>
        <p:nvSpPr>
          <p:cNvPr id="3" name="Content Placeholder 2">
            <a:extLst>
              <a:ext uri="{FF2B5EF4-FFF2-40B4-BE49-F238E27FC236}">
                <a16:creationId xmlns:a16="http://schemas.microsoft.com/office/drawing/2014/main" id="{3398C327-FA98-4972-9EC8-4AF0A4CA5F98}"/>
              </a:ext>
            </a:extLst>
          </p:cNvPr>
          <p:cNvSpPr>
            <a:spLocks noGrp="1"/>
          </p:cNvSpPr>
          <p:nvPr>
            <p:ph idx="1"/>
          </p:nvPr>
        </p:nvSpPr>
        <p:spPr>
          <a:xfrm>
            <a:off x="1097280" y="1845735"/>
            <a:ext cx="10058400" cy="4508174"/>
          </a:xfrm>
        </p:spPr>
        <p:txBody>
          <a:bodyPr>
            <a:normAutofit fontScale="92500" lnSpcReduction="20000"/>
          </a:bodyPr>
          <a:lstStyle/>
          <a:p>
            <a:pPr>
              <a:lnSpc>
                <a:spcPct val="100000"/>
              </a:lnSpc>
              <a:buFont typeface="Arial" panose="020B0604020202020204" pitchFamily="34" charset="0"/>
              <a:buChar char="•"/>
            </a:pPr>
            <a:r>
              <a:rPr lang="ja-JP" altLang="en-US" dirty="0">
                <a:solidFill>
                  <a:schemeClr val="accent2"/>
                </a:solidFill>
                <a:latin typeface="华文细黑" panose="02010600040101010101" pitchFamily="2" charset="-122"/>
                <a:ea typeface="华文细黑" panose="02010600040101010101" pitchFamily="2" charset="-122"/>
              </a:rPr>
              <a:t>对于词语行，每行用</a:t>
            </a:r>
            <a:r>
              <a:rPr lang="en-US" altLang="ja-JP" dirty="0">
                <a:solidFill>
                  <a:schemeClr val="accent2"/>
                </a:solidFill>
                <a:latin typeface="华文细黑" panose="02010600040101010101" pitchFamily="2" charset="-122"/>
                <a:ea typeface="华文细黑" panose="02010600040101010101" pitchFamily="2" charset="-122"/>
              </a:rPr>
              <a:t>7</a:t>
            </a:r>
            <a:r>
              <a:rPr lang="ja-JP" altLang="en-US" dirty="0">
                <a:solidFill>
                  <a:schemeClr val="accent2"/>
                </a:solidFill>
                <a:latin typeface="华文细黑" panose="02010600040101010101" pitchFamily="2" charset="-122"/>
                <a:ea typeface="华文细黑" panose="02010600040101010101" pitchFamily="2" charset="-122"/>
              </a:rPr>
              <a:t>列描述一个词语</a:t>
            </a:r>
            <a:r>
              <a:rPr lang="ja-JP" altLang="en-US" dirty="0">
                <a:latin typeface="华文细黑" panose="02010600040101010101" pitchFamily="2" charset="-122"/>
                <a:ea typeface="华文细黑" panose="02010600040101010101" pitchFamily="2" charset="-122"/>
              </a:rPr>
              <a:t>，每列的含义分别为：</a:t>
            </a:r>
            <a:r>
              <a:rPr lang="ja-JP" altLang="en-US" dirty="0">
                <a:solidFill>
                  <a:schemeClr val="accent2"/>
                </a:solidFill>
                <a:latin typeface="华文细黑" panose="02010600040101010101" pitchFamily="2" charset="-122"/>
                <a:ea typeface="华文细黑" panose="02010600040101010101" pitchFamily="2" charset="-122"/>
              </a:rPr>
              <a:t>词语编号、文中位置、词语本身、实体链接页面、实体类型、实体与另一实体的封闭式关系类型、另一实体的编号</a:t>
            </a:r>
            <a:r>
              <a:rPr lang="ja-JP" altLang="en-US" dirty="0">
                <a:latin typeface="华文细黑" panose="02010600040101010101" pitchFamily="2" charset="-122"/>
                <a:ea typeface="华文细黑" panose="02010600040101010101" pitchFamily="2" charset="-122"/>
              </a:rPr>
              <a:t>。每列的描述具体如下：</a:t>
            </a:r>
            <a:endParaRPr lang="en-US" altLang="ja-JP" dirty="0">
              <a:latin typeface="华文细黑" panose="02010600040101010101" pitchFamily="2" charset="-122"/>
              <a:ea typeface="华文细黑" panose="02010600040101010101" pitchFamily="2" charset="-122"/>
            </a:endParaRPr>
          </a:p>
          <a:p>
            <a:pPr>
              <a:lnSpc>
                <a:spcPct val="100000"/>
              </a:lnSpc>
              <a:buFont typeface="Arial" panose="020B0604020202020204" pitchFamily="34" charset="0"/>
              <a:buChar char="•"/>
            </a:pPr>
            <a:r>
              <a:rPr lang="en-US" altLang="zh-CN" dirty="0">
                <a:latin typeface="华文细黑" panose="02010600040101010101" pitchFamily="2" charset="-122"/>
                <a:ea typeface="华文细黑" panose="02010600040101010101" pitchFamily="2" charset="-122"/>
              </a:rPr>
              <a:t>4.7 </a:t>
            </a:r>
            <a:r>
              <a:rPr lang="zh-CN" altLang="en-US" dirty="0">
                <a:solidFill>
                  <a:schemeClr val="accent2"/>
                </a:solidFill>
                <a:latin typeface="华文细黑" panose="02010600040101010101" pitchFamily="2" charset="-122"/>
                <a:ea typeface="华文细黑" panose="02010600040101010101" pitchFamily="2" charset="-122"/>
              </a:rPr>
              <a:t>另一实体的编号</a:t>
            </a:r>
          </a:p>
          <a:p>
            <a:pPr>
              <a:lnSpc>
                <a:spcPct val="100000"/>
              </a:lnSpc>
              <a:buFont typeface="Arial" panose="020B0604020202020204" pitchFamily="34" charset="0"/>
              <a:buChar char="•"/>
            </a:pPr>
            <a:r>
              <a:rPr lang="zh-CN" altLang="en-US" sz="1900" dirty="0">
                <a:latin typeface="华文细黑" panose="02010600040101010101" pitchFamily="2" charset="-122"/>
                <a:ea typeface="华文细黑" panose="02010600040101010101" pitchFamily="2" charset="-122"/>
              </a:rPr>
              <a:t>封闭式关系的源实体编号，分四种情况说明。</a:t>
            </a:r>
          </a:p>
          <a:p>
            <a:pPr>
              <a:lnSpc>
                <a:spcPct val="100000"/>
              </a:lnSpc>
              <a:buFont typeface="Arial" panose="020B0604020202020204" pitchFamily="34" charset="0"/>
              <a:buChar char="•"/>
            </a:pPr>
            <a:r>
              <a:rPr lang="zh-CN" altLang="en-US" sz="1900" dirty="0">
                <a:latin typeface="华文细黑" panose="02010600040101010101" pitchFamily="2" charset="-122"/>
                <a:ea typeface="华文细黑" panose="02010600040101010101" pitchFamily="2" charset="-122"/>
              </a:rPr>
              <a:t>情况</a:t>
            </a:r>
            <a:r>
              <a:rPr lang="en-US" altLang="zh-CN" sz="1900" dirty="0">
                <a:latin typeface="华文细黑" panose="02010600040101010101" pitchFamily="2" charset="-122"/>
                <a:ea typeface="华文细黑" panose="02010600040101010101" pitchFamily="2" charset="-122"/>
              </a:rPr>
              <a:t>1</a:t>
            </a:r>
            <a:r>
              <a:rPr lang="zh-CN" altLang="en-US" sz="1900" dirty="0">
                <a:latin typeface="华文细黑" panose="02010600040101010101" pitchFamily="2" charset="-122"/>
                <a:ea typeface="华文细黑" panose="02010600040101010101" pitchFamily="2" charset="-122"/>
              </a:rPr>
              <a:t>：源实体、本实体均为单词语实体，编号即为该词语的编号（第一列）；</a:t>
            </a:r>
          </a:p>
          <a:p>
            <a:pPr>
              <a:lnSpc>
                <a:spcPct val="100000"/>
              </a:lnSpc>
              <a:buFont typeface="Arial" panose="020B0604020202020204" pitchFamily="34" charset="0"/>
              <a:buChar char="•"/>
            </a:pPr>
            <a:r>
              <a:rPr lang="zh-CN" altLang="en-US" sz="1900" dirty="0">
                <a:latin typeface="华文细黑" panose="02010600040101010101" pitchFamily="2" charset="-122"/>
                <a:ea typeface="华文细黑" panose="02010600040101010101" pitchFamily="2" charset="-122"/>
              </a:rPr>
              <a:t>情况</a:t>
            </a:r>
            <a:r>
              <a:rPr lang="en-US" altLang="zh-CN" sz="1900" dirty="0">
                <a:latin typeface="华文细黑" panose="02010600040101010101" pitchFamily="2" charset="-122"/>
                <a:ea typeface="华文细黑" panose="02010600040101010101" pitchFamily="2" charset="-122"/>
              </a:rPr>
              <a:t>2</a:t>
            </a:r>
            <a:r>
              <a:rPr lang="zh-CN" altLang="en-US" sz="1900" dirty="0">
                <a:latin typeface="华文细黑" panose="02010600040101010101" pitchFamily="2" charset="-122"/>
                <a:ea typeface="华文细黑" panose="02010600040101010101" pitchFamily="2" charset="-122"/>
              </a:rPr>
              <a:t>：源实体为多词语实体，本实体为单词语实体，编号为源实体的第一个词语的编号</a:t>
            </a:r>
            <a:r>
              <a:rPr lang="en-US" altLang="zh-CN" sz="1900" dirty="0">
                <a:latin typeface="华文细黑" panose="02010600040101010101" pitchFamily="2" charset="-122"/>
                <a:ea typeface="华文细黑" panose="02010600040101010101" pitchFamily="2" charset="-122"/>
              </a:rPr>
              <a:t>+[</a:t>
            </a:r>
            <a:r>
              <a:rPr lang="zh-CN" altLang="en-US" sz="1900" dirty="0">
                <a:latin typeface="华文细黑" panose="02010600040101010101" pitchFamily="2" charset="-122"/>
                <a:ea typeface="华文细黑" panose="02010600040101010101" pitchFamily="2" charset="-122"/>
              </a:rPr>
              <a:t>源实体编号</a:t>
            </a:r>
            <a:r>
              <a:rPr lang="en-US" altLang="zh-CN" sz="1900" dirty="0">
                <a:latin typeface="华文细黑" panose="02010600040101010101" pitchFamily="2" charset="-122"/>
                <a:ea typeface="华文细黑" panose="02010600040101010101" pitchFamily="2" charset="-122"/>
              </a:rPr>
              <a:t>_0]</a:t>
            </a:r>
            <a:r>
              <a:rPr lang="zh-CN" altLang="en-US" sz="1900" dirty="0">
                <a:latin typeface="华文细黑" panose="02010600040101010101" pitchFamily="2" charset="-122"/>
                <a:ea typeface="华文细黑" panose="02010600040101010101" pitchFamily="2" charset="-122"/>
              </a:rPr>
              <a:t>，实体编号指其在实体类型列结尾中括号内的数字，下同；</a:t>
            </a:r>
          </a:p>
          <a:p>
            <a:pPr>
              <a:lnSpc>
                <a:spcPct val="100000"/>
              </a:lnSpc>
              <a:buFont typeface="Arial" panose="020B0604020202020204" pitchFamily="34" charset="0"/>
              <a:buChar char="•"/>
            </a:pPr>
            <a:r>
              <a:rPr lang="zh-CN" altLang="en-US" sz="1900" dirty="0">
                <a:latin typeface="华文细黑" panose="02010600040101010101" pitchFamily="2" charset="-122"/>
                <a:ea typeface="华文细黑" panose="02010600040101010101" pitchFamily="2" charset="-122"/>
              </a:rPr>
              <a:t>情况</a:t>
            </a:r>
            <a:r>
              <a:rPr lang="en-US" altLang="zh-CN" sz="1900" dirty="0">
                <a:latin typeface="华文细黑" panose="02010600040101010101" pitchFamily="2" charset="-122"/>
                <a:ea typeface="华文细黑" panose="02010600040101010101" pitchFamily="2" charset="-122"/>
              </a:rPr>
              <a:t>3</a:t>
            </a:r>
            <a:r>
              <a:rPr lang="zh-CN" altLang="en-US" sz="1900" dirty="0">
                <a:latin typeface="华文细黑" panose="02010600040101010101" pitchFamily="2" charset="-122"/>
                <a:ea typeface="华文细黑" panose="02010600040101010101" pitchFamily="2" charset="-122"/>
              </a:rPr>
              <a:t>：源实体为单词语实体，本词语为多词语实体，编号为源实体的第一个词语的编号</a:t>
            </a:r>
            <a:r>
              <a:rPr lang="en-US" altLang="zh-CN" sz="1900" dirty="0">
                <a:latin typeface="华文细黑" panose="02010600040101010101" pitchFamily="2" charset="-122"/>
                <a:ea typeface="华文细黑" panose="02010600040101010101" pitchFamily="2" charset="-122"/>
              </a:rPr>
              <a:t>+[0_</a:t>
            </a:r>
            <a:r>
              <a:rPr lang="zh-CN" altLang="en-US" sz="1900" dirty="0">
                <a:latin typeface="华文细黑" panose="02010600040101010101" pitchFamily="2" charset="-122"/>
                <a:ea typeface="华文细黑" panose="02010600040101010101" pitchFamily="2" charset="-122"/>
              </a:rPr>
              <a:t>本实体编号</a:t>
            </a:r>
            <a:r>
              <a:rPr lang="en-US" altLang="zh-CN" sz="1900" dirty="0">
                <a:latin typeface="华文细黑" panose="02010600040101010101" pitchFamily="2" charset="-122"/>
                <a:ea typeface="华文细黑" panose="02010600040101010101" pitchFamily="2" charset="-122"/>
              </a:rPr>
              <a:t>]</a:t>
            </a:r>
            <a:r>
              <a:rPr lang="zh-CN" altLang="en-US" sz="1900" dirty="0">
                <a:latin typeface="华文细黑" panose="02010600040101010101" pitchFamily="2" charset="-122"/>
                <a:ea typeface="华文细黑" panose="02010600040101010101" pitchFamily="2" charset="-122"/>
              </a:rPr>
              <a:t>；</a:t>
            </a:r>
          </a:p>
          <a:p>
            <a:pPr>
              <a:lnSpc>
                <a:spcPct val="100000"/>
              </a:lnSpc>
              <a:buFont typeface="Arial" panose="020B0604020202020204" pitchFamily="34" charset="0"/>
              <a:buChar char="•"/>
            </a:pPr>
            <a:r>
              <a:rPr lang="zh-CN" altLang="en-US" sz="1900" dirty="0">
                <a:latin typeface="华文细黑" panose="02010600040101010101" pitchFamily="2" charset="-122"/>
                <a:ea typeface="华文细黑" panose="02010600040101010101" pitchFamily="2" charset="-122"/>
              </a:rPr>
              <a:t>情况</a:t>
            </a:r>
            <a:r>
              <a:rPr lang="en-US" altLang="zh-CN" sz="1900" dirty="0">
                <a:latin typeface="华文细黑" panose="02010600040101010101" pitchFamily="2" charset="-122"/>
                <a:ea typeface="华文细黑" panose="02010600040101010101" pitchFamily="2" charset="-122"/>
              </a:rPr>
              <a:t>4</a:t>
            </a:r>
            <a:r>
              <a:rPr lang="zh-CN" altLang="en-US" sz="1900" dirty="0">
                <a:latin typeface="华文细黑" panose="02010600040101010101" pitchFamily="2" charset="-122"/>
                <a:ea typeface="华文细黑" panose="02010600040101010101" pitchFamily="2" charset="-122"/>
              </a:rPr>
              <a:t>：源实体、本实体均为多词语实体，编号为源实体的第一个词语的编号</a:t>
            </a:r>
            <a:r>
              <a:rPr lang="en-US" altLang="zh-CN" sz="1900" dirty="0">
                <a:latin typeface="华文细黑" panose="02010600040101010101" pitchFamily="2" charset="-122"/>
                <a:ea typeface="华文细黑" panose="02010600040101010101" pitchFamily="2" charset="-122"/>
              </a:rPr>
              <a:t>+[</a:t>
            </a:r>
            <a:r>
              <a:rPr lang="zh-CN" altLang="en-US" sz="1900" dirty="0">
                <a:latin typeface="华文细黑" panose="02010600040101010101" pitchFamily="2" charset="-122"/>
                <a:ea typeface="华文细黑" panose="02010600040101010101" pitchFamily="2" charset="-122"/>
              </a:rPr>
              <a:t>源词语编号</a:t>
            </a:r>
            <a:r>
              <a:rPr lang="en-US" altLang="zh-CN" sz="1900" dirty="0">
                <a:latin typeface="华文细黑" panose="02010600040101010101" pitchFamily="2" charset="-122"/>
                <a:ea typeface="华文细黑" panose="02010600040101010101" pitchFamily="2" charset="-122"/>
              </a:rPr>
              <a:t>_</a:t>
            </a:r>
            <a:r>
              <a:rPr lang="zh-CN" altLang="en-US" sz="1900" dirty="0">
                <a:latin typeface="华文细黑" panose="02010600040101010101" pitchFamily="2" charset="-122"/>
                <a:ea typeface="华文细黑" panose="02010600040101010101" pitchFamily="2" charset="-122"/>
              </a:rPr>
              <a:t>本实体编号</a:t>
            </a:r>
            <a:r>
              <a:rPr lang="en-US" altLang="zh-CN" sz="1900" dirty="0">
                <a:latin typeface="华文细黑" panose="02010600040101010101" pitchFamily="2" charset="-122"/>
                <a:ea typeface="华文细黑" panose="02010600040101010101" pitchFamily="2" charset="-122"/>
              </a:rPr>
              <a:t>]</a:t>
            </a:r>
            <a:r>
              <a:rPr lang="zh-CN" altLang="en-US" sz="1900" dirty="0">
                <a:latin typeface="华文细黑" panose="02010600040101010101" pitchFamily="2" charset="-122"/>
                <a:ea typeface="华文细黑" panose="02010600040101010101" pitchFamily="2" charset="-122"/>
              </a:rPr>
              <a:t>；</a:t>
            </a:r>
          </a:p>
          <a:p>
            <a:pPr>
              <a:lnSpc>
                <a:spcPct val="100000"/>
              </a:lnSpc>
              <a:buFont typeface="Arial" panose="020B0604020202020204" pitchFamily="34" charset="0"/>
              <a:buChar char="•"/>
            </a:pPr>
            <a:r>
              <a:rPr lang="zh-CN" altLang="en-US" sz="1900" dirty="0">
                <a:latin typeface="华文细黑" panose="02010600040101010101" pitchFamily="2" charset="-122"/>
                <a:ea typeface="华文细黑" panose="02010600040101010101" pitchFamily="2" charset="-122"/>
              </a:rPr>
              <a:t>情况</a:t>
            </a:r>
            <a:r>
              <a:rPr lang="en-US" altLang="zh-CN" sz="1900" dirty="0">
                <a:latin typeface="华文细黑" panose="02010600040101010101" pitchFamily="2" charset="-122"/>
                <a:ea typeface="华文细黑" panose="02010600040101010101" pitchFamily="2" charset="-122"/>
              </a:rPr>
              <a:t>5</a:t>
            </a:r>
            <a:r>
              <a:rPr lang="zh-CN" altLang="en-US" sz="1900" dirty="0">
                <a:latin typeface="华文细黑" panose="02010600040101010101" pitchFamily="2" charset="-122"/>
                <a:ea typeface="华文细黑" panose="02010600040101010101" pitchFamily="2" charset="-122"/>
              </a:rPr>
              <a:t>：源实体为词语内部实体，编号即为该词语内部实体的编号（第一列）。</a:t>
            </a:r>
          </a:p>
          <a:p>
            <a:pPr>
              <a:lnSpc>
                <a:spcPct val="100000"/>
              </a:lnSpc>
              <a:buFont typeface="Arial" panose="020B0604020202020204" pitchFamily="34" charset="0"/>
              <a:buChar char="•"/>
            </a:pPr>
            <a:endParaRPr lang="ja-JP" altLang="en-US" dirty="0">
              <a:latin typeface="华文细黑" panose="02010600040101010101" pitchFamily="2" charset="-122"/>
              <a:ea typeface="华文细黑" panose="02010600040101010101" pitchFamily="2" charset="-122"/>
            </a:endParaRPr>
          </a:p>
          <a:p>
            <a:endParaRPr lang="en-US" dirty="0"/>
          </a:p>
        </p:txBody>
      </p:sp>
    </p:spTree>
    <p:extLst>
      <p:ext uri="{BB962C8B-B14F-4D97-AF65-F5344CB8AC3E}">
        <p14:creationId xmlns:p14="http://schemas.microsoft.com/office/powerpoint/2010/main" val="2327776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3535-9D89-44B8-B6A1-6F4689D81EBE}"/>
              </a:ext>
            </a:extLst>
          </p:cNvPr>
          <p:cNvSpPr>
            <a:spLocks noGrp="1"/>
          </p:cNvSpPr>
          <p:nvPr>
            <p:ph type="title"/>
          </p:nvPr>
        </p:nvSpPr>
        <p:spPr/>
        <p:txBody>
          <a:bodyPr/>
          <a:lstStyle/>
          <a:p>
            <a:r>
              <a:rPr lang="en-US" dirty="0"/>
              <a:t>5. </a:t>
            </a:r>
            <a:r>
              <a:rPr lang="zh-CN" altLang="en-US" dirty="0"/>
              <a:t>最终格式转换</a:t>
            </a:r>
            <a:endParaRPr lang="en-US" dirty="0"/>
          </a:p>
        </p:txBody>
      </p:sp>
      <p:sp>
        <p:nvSpPr>
          <p:cNvPr id="3" name="Content Placeholder 2">
            <a:extLst>
              <a:ext uri="{FF2B5EF4-FFF2-40B4-BE49-F238E27FC236}">
                <a16:creationId xmlns:a16="http://schemas.microsoft.com/office/drawing/2014/main" id="{2AA89D1A-C0F7-4D47-8D38-20BD107A7B8A}"/>
              </a:ext>
            </a:extLst>
          </p:cNvPr>
          <p:cNvSpPr>
            <a:spLocks noGrp="1"/>
          </p:cNvSpPr>
          <p:nvPr>
            <p:ph idx="1"/>
          </p:nvPr>
        </p:nvSpPr>
        <p:spPr>
          <a:xfrm>
            <a:off x="1097280" y="1845733"/>
            <a:ext cx="10058400" cy="4469097"/>
          </a:xfrm>
        </p:spPr>
        <p:txBody>
          <a:bodyPr/>
          <a:lstStyle/>
          <a:p>
            <a:pPr>
              <a:lnSpc>
                <a:spcPct val="150000"/>
              </a:lnSpc>
              <a:buFont typeface="Arial" panose="020B0604020202020204" pitchFamily="34" charset="0"/>
              <a:buChar char="•"/>
            </a:pPr>
            <a:r>
              <a:rPr lang="zh-CN"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实体、链接、共指部分的导出数据可以使用</a:t>
            </a:r>
            <a:r>
              <a:rPr lang="en-US" b="1" kern="100" dirty="0" err="1">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PCube</a:t>
            </a:r>
            <a:r>
              <a:rPr lang="zh-CN"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项目代码目录下</a:t>
            </a:r>
            <a:r>
              <a:rPr lang="en-US"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PCube/preporecess/ann2train.py</a:t>
            </a:r>
            <a:r>
              <a:rPr lang="zh-CN"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的</a:t>
            </a:r>
            <a:r>
              <a:rPr lang="en-US" b="1" kern="100" dirty="0" err="1">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parseNERData</a:t>
            </a:r>
            <a:r>
              <a:rPr lang="zh-CN"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函数进行转换</a:t>
            </a:r>
            <a:r>
              <a:rPr lang="zh-CN" altLang="en-US"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a:t>
            </a:r>
            <a:endParaRPr lang="en-US" altLang="zh-CN"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endParaRPr>
          </a:p>
          <a:p>
            <a:pPr>
              <a:lnSpc>
                <a:spcPct val="150000"/>
              </a:lnSpc>
              <a:buFont typeface="Arial" panose="020B0604020202020204" pitchFamily="34" charset="0"/>
              <a:buChar char="•"/>
            </a:pPr>
            <a:r>
              <a:rPr lang="zh-CN" sz="1800" kern="100" dirty="0">
                <a:effectLst/>
                <a:latin typeface="华文细黑" panose="02010600040101010101" pitchFamily="2" charset="-122"/>
                <a:ea typeface="华文细黑" panose="02010600040101010101" pitchFamily="2" charset="-122"/>
                <a:cs typeface="Arial" panose="020B0604020202020204" pitchFamily="34" charset="0"/>
              </a:rPr>
              <a:t>转换时需要将导出的数据解压到</a:t>
            </a:r>
            <a:r>
              <a:rPr lang="en-US" sz="1800" kern="100" dirty="0">
                <a:effectLst/>
                <a:latin typeface="华文细黑" panose="02010600040101010101" pitchFamily="2" charset="-122"/>
                <a:ea typeface="华文细黑" panose="02010600040101010101" pitchFamily="2" charset="-122"/>
                <a:cs typeface="Arial" panose="020B0604020202020204" pitchFamily="34" charset="0"/>
              </a:rPr>
              <a:t>/home/disk2/nuclear/</a:t>
            </a:r>
            <a:r>
              <a:rPr lang="en-US" sz="1800" kern="100" dirty="0" err="1">
                <a:effectLst/>
                <a:latin typeface="华文细黑" panose="02010600040101010101" pitchFamily="2" charset="-122"/>
                <a:ea typeface="华文细黑" panose="02010600040101010101" pitchFamily="2" charset="-122"/>
                <a:cs typeface="Arial" panose="020B0604020202020204" pitchFamily="34" charset="0"/>
              </a:rPr>
              <a:t>PCubeAnn</a:t>
            </a:r>
            <a:r>
              <a:rPr lang="en-US" sz="1800" kern="100" dirty="0">
                <a:effectLst/>
                <a:latin typeface="华文细黑" panose="02010600040101010101" pitchFamily="2" charset="-122"/>
                <a:ea typeface="华文细黑" panose="02010600040101010101" pitchFamily="2" charset="-122"/>
                <a:cs typeface="Arial" panose="020B0604020202020204" pitchFamily="34" charset="0"/>
              </a:rPr>
              <a:t>/</a:t>
            </a:r>
            <a:r>
              <a:rPr lang="en-US" sz="1800" kern="100" dirty="0" err="1">
                <a:effectLst/>
                <a:latin typeface="华文细黑" panose="02010600040101010101" pitchFamily="2" charset="-122"/>
                <a:ea typeface="华文细黑" panose="02010600040101010101" pitchFamily="2" charset="-122"/>
                <a:cs typeface="Arial" panose="020B0604020202020204" pitchFamily="34" charset="0"/>
              </a:rPr>
              <a:t>AnnExport</a:t>
            </a:r>
            <a:r>
              <a:rPr lang="en-US" sz="1800" kern="100" dirty="0">
                <a:effectLst/>
                <a:latin typeface="华文细黑" panose="02010600040101010101" pitchFamily="2" charset="-122"/>
                <a:ea typeface="华文细黑" panose="02010600040101010101" pitchFamily="2" charset="-122"/>
                <a:cs typeface="Arial" panose="020B0604020202020204" pitchFamily="34" charset="0"/>
              </a:rPr>
              <a:t>/</a:t>
            </a:r>
            <a:r>
              <a:rPr lang="zh-CN" sz="1800" kern="100" dirty="0">
                <a:effectLst/>
                <a:latin typeface="华文细黑" panose="02010600040101010101" pitchFamily="2" charset="-122"/>
                <a:ea typeface="华文细黑" panose="02010600040101010101" pitchFamily="2" charset="-122"/>
                <a:cs typeface="Arial" panose="020B0604020202020204" pitchFamily="34" charset="0"/>
              </a:rPr>
              <a:t>目录下，总目录名重命名为</a:t>
            </a:r>
            <a:r>
              <a:rPr lang="en-US" sz="1800" kern="100" dirty="0">
                <a:effectLst/>
                <a:latin typeface="华文细黑" panose="02010600040101010101" pitchFamily="2" charset="-122"/>
                <a:ea typeface="华文细黑" panose="02010600040101010101" pitchFamily="2" charset="-122"/>
                <a:cs typeface="Arial" panose="020B0604020202020204" pitchFamily="34" charset="0"/>
              </a:rPr>
              <a:t>NER</a:t>
            </a:r>
            <a:r>
              <a:rPr lang="zh-CN" sz="1800" kern="100" dirty="0">
                <a:effectLst/>
                <a:latin typeface="华文细黑" panose="02010600040101010101" pitchFamily="2" charset="-122"/>
                <a:ea typeface="华文细黑" panose="02010600040101010101" pitchFamily="2" charset="-122"/>
                <a:cs typeface="Arial" panose="020B0604020202020204" pitchFamily="34" charset="0"/>
              </a:rPr>
              <a:t>，即</a:t>
            </a:r>
            <a:r>
              <a:rPr lang="en-US" sz="1800" kern="100" dirty="0">
                <a:effectLst/>
                <a:latin typeface="华文细黑" panose="02010600040101010101" pitchFamily="2" charset="-122"/>
                <a:ea typeface="华文细黑" panose="02010600040101010101" pitchFamily="2" charset="-122"/>
                <a:cs typeface="Arial" panose="020B0604020202020204" pitchFamily="34" charset="0"/>
              </a:rPr>
              <a:t>/home/disk2/nuclear/</a:t>
            </a:r>
            <a:r>
              <a:rPr lang="en-US" sz="1800" kern="100" dirty="0" err="1">
                <a:effectLst/>
                <a:latin typeface="华文细黑" panose="02010600040101010101" pitchFamily="2" charset="-122"/>
                <a:ea typeface="华文细黑" panose="02010600040101010101" pitchFamily="2" charset="-122"/>
                <a:cs typeface="Arial" panose="020B0604020202020204" pitchFamily="34" charset="0"/>
              </a:rPr>
              <a:t>PCubeAnn</a:t>
            </a:r>
            <a:r>
              <a:rPr lang="en-US" sz="1800" kern="100" dirty="0">
                <a:effectLst/>
                <a:latin typeface="华文细黑" panose="02010600040101010101" pitchFamily="2" charset="-122"/>
                <a:ea typeface="华文细黑" panose="02010600040101010101" pitchFamily="2" charset="-122"/>
                <a:cs typeface="Arial" panose="020B0604020202020204" pitchFamily="34" charset="0"/>
              </a:rPr>
              <a:t>/</a:t>
            </a:r>
            <a:r>
              <a:rPr lang="en-US" sz="1800" kern="100" dirty="0" err="1">
                <a:effectLst/>
                <a:latin typeface="华文细黑" panose="02010600040101010101" pitchFamily="2" charset="-122"/>
                <a:ea typeface="华文细黑" panose="02010600040101010101" pitchFamily="2" charset="-122"/>
                <a:cs typeface="Arial" panose="020B0604020202020204" pitchFamily="34" charset="0"/>
              </a:rPr>
              <a:t>AnnExport</a:t>
            </a:r>
            <a:r>
              <a:rPr lang="en-US" sz="1800" kern="100" dirty="0">
                <a:effectLst/>
                <a:latin typeface="华文细黑" panose="02010600040101010101" pitchFamily="2" charset="-122"/>
                <a:ea typeface="华文细黑" panose="02010600040101010101" pitchFamily="2" charset="-122"/>
                <a:cs typeface="Arial" panose="020B0604020202020204" pitchFamily="34" charset="0"/>
              </a:rPr>
              <a:t>/NER</a:t>
            </a:r>
            <a:r>
              <a:rPr lang="zh-CN" sz="1800" kern="100" dirty="0">
                <a:effectLst/>
                <a:latin typeface="华文细黑" panose="02010600040101010101" pitchFamily="2" charset="-122"/>
                <a:ea typeface="华文细黑" panose="02010600040101010101" pitchFamily="2" charset="-122"/>
                <a:cs typeface="Arial" panose="020B0604020202020204" pitchFamily="34" charset="0"/>
              </a:rPr>
              <a:t>目录下为无数篇文章的标注信息目录的状态。</a:t>
            </a:r>
            <a:endParaRPr lang="en-US" altLang="zh-CN" sz="1800" kern="100" dirty="0">
              <a:effectLst/>
              <a:latin typeface="华文细黑" panose="02010600040101010101" pitchFamily="2" charset="-122"/>
              <a:ea typeface="华文细黑" panose="02010600040101010101" pitchFamily="2" charset="-122"/>
              <a:cs typeface="Arial" panose="020B0604020202020204" pitchFamily="34" charset="0"/>
            </a:endParaRPr>
          </a:p>
          <a:p>
            <a:pPr>
              <a:lnSpc>
                <a:spcPct val="150000"/>
              </a:lnSpc>
              <a:buFont typeface="Arial" panose="020B0604020202020204" pitchFamily="34" charset="0"/>
              <a:buChar char="•"/>
            </a:pPr>
            <a:r>
              <a:rPr lang="zh-CN"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执行完成后所有标注数据以文章为单位，保持原文件名，以</a:t>
            </a:r>
            <a:r>
              <a:rPr lang="en-US"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json</a:t>
            </a:r>
            <a:r>
              <a:rPr lang="zh-CN"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的文件格式保存至</a:t>
            </a:r>
            <a:r>
              <a:rPr lang="en-US"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/home/disk2/nuclear/</a:t>
            </a:r>
            <a:r>
              <a:rPr lang="en-US" b="1" kern="100" dirty="0" err="1">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PCubeAnn</a:t>
            </a:r>
            <a:r>
              <a:rPr lang="en-US"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a:t>
            </a:r>
            <a:r>
              <a:rPr lang="en-US" b="1" kern="100" dirty="0" err="1">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Traindata</a:t>
            </a:r>
            <a:r>
              <a:rPr lang="en-US"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/NER</a:t>
            </a:r>
            <a:r>
              <a:rPr lang="zh-CN"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目录下。</a:t>
            </a:r>
            <a:endParaRPr lang="en-US"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48937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3535-9D89-44B8-B6A1-6F4689D81EBE}"/>
              </a:ext>
            </a:extLst>
          </p:cNvPr>
          <p:cNvSpPr>
            <a:spLocks noGrp="1"/>
          </p:cNvSpPr>
          <p:nvPr>
            <p:ph type="title"/>
          </p:nvPr>
        </p:nvSpPr>
        <p:spPr/>
        <p:txBody>
          <a:bodyPr/>
          <a:lstStyle/>
          <a:p>
            <a:r>
              <a:rPr lang="en-US" dirty="0"/>
              <a:t>5. </a:t>
            </a:r>
            <a:r>
              <a:rPr lang="zh-CN" altLang="en-US" dirty="0"/>
              <a:t>最终格式转换</a:t>
            </a:r>
            <a:endParaRPr lang="en-US" dirty="0"/>
          </a:p>
        </p:txBody>
      </p:sp>
      <p:sp>
        <p:nvSpPr>
          <p:cNvPr id="3" name="Content Placeholder 2">
            <a:extLst>
              <a:ext uri="{FF2B5EF4-FFF2-40B4-BE49-F238E27FC236}">
                <a16:creationId xmlns:a16="http://schemas.microsoft.com/office/drawing/2014/main" id="{2AA89D1A-C0F7-4D47-8D38-20BD107A7B8A}"/>
              </a:ext>
            </a:extLst>
          </p:cNvPr>
          <p:cNvSpPr>
            <a:spLocks noGrp="1"/>
          </p:cNvSpPr>
          <p:nvPr>
            <p:ph idx="1"/>
          </p:nvPr>
        </p:nvSpPr>
        <p:spPr>
          <a:xfrm>
            <a:off x="1097280" y="1845733"/>
            <a:ext cx="10058400" cy="4469097"/>
          </a:xfrm>
        </p:spPr>
        <p:txBody>
          <a:bodyPr/>
          <a:lstStyle/>
          <a:p>
            <a:pPr>
              <a:lnSpc>
                <a:spcPct val="150000"/>
              </a:lnSpc>
              <a:buFont typeface="Arial" panose="020B0604020202020204" pitchFamily="34" charset="0"/>
              <a:buChar char="•"/>
            </a:pPr>
            <a:r>
              <a:rPr lang="zh-CN" altLang="en-US" b="1" kern="100" dirty="0">
                <a:solidFill>
                  <a:schemeClr val="accent2"/>
                </a:solidFill>
                <a:latin typeface="华文细黑" panose="02010600040101010101" pitchFamily="2" charset="-122"/>
                <a:ea typeface="华文细黑" panose="02010600040101010101" pitchFamily="2" charset="-122"/>
                <a:cs typeface="Arial" panose="020B0604020202020204" pitchFamily="34" charset="0"/>
              </a:rPr>
              <a:t>开放式关系</a:t>
            </a:r>
            <a:r>
              <a:rPr lang="zh-CN"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部分的导出数据可以使用</a:t>
            </a:r>
            <a:r>
              <a:rPr lang="en-US" b="1" kern="100" dirty="0" err="1">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PCube</a:t>
            </a:r>
            <a:r>
              <a:rPr lang="zh-CN"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项目代码目录下</a:t>
            </a:r>
            <a:r>
              <a:rPr lang="en-US"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PCube/preporecess/ann2train.py</a:t>
            </a:r>
            <a:r>
              <a:rPr lang="zh-CN"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的</a:t>
            </a:r>
            <a:r>
              <a:rPr lang="en-US" b="1" kern="100" dirty="0" err="1">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parseOREQAData</a:t>
            </a:r>
            <a:r>
              <a:rPr lang="zh-CN"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函数进行转换</a:t>
            </a:r>
            <a:r>
              <a:rPr lang="zh-CN" altLang="en-US"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a:t>
            </a:r>
            <a:endParaRPr lang="en-US" altLang="zh-CN"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endParaRPr>
          </a:p>
          <a:p>
            <a:pPr>
              <a:lnSpc>
                <a:spcPct val="150000"/>
              </a:lnSpc>
              <a:buFont typeface="Arial" panose="020B0604020202020204" pitchFamily="34" charset="0"/>
              <a:buChar char="•"/>
            </a:pPr>
            <a:r>
              <a:rPr lang="zh-CN" sz="1800" kern="100" dirty="0">
                <a:effectLst/>
                <a:latin typeface="华文细黑" panose="02010600040101010101" pitchFamily="2" charset="-122"/>
                <a:ea typeface="华文细黑" panose="02010600040101010101" pitchFamily="2" charset="-122"/>
                <a:cs typeface="Arial" panose="020B0604020202020204" pitchFamily="34" charset="0"/>
              </a:rPr>
              <a:t>转换时需要将导出的数据解压到</a:t>
            </a:r>
            <a:r>
              <a:rPr lang="en-US" sz="1800" kern="100" dirty="0">
                <a:effectLst/>
                <a:latin typeface="华文细黑" panose="02010600040101010101" pitchFamily="2" charset="-122"/>
                <a:ea typeface="华文细黑" panose="02010600040101010101" pitchFamily="2" charset="-122"/>
                <a:cs typeface="Arial" panose="020B0604020202020204" pitchFamily="34" charset="0"/>
              </a:rPr>
              <a:t>/home/disk2/nuclear/</a:t>
            </a:r>
            <a:r>
              <a:rPr lang="en-US" sz="1800" kern="100" dirty="0" err="1">
                <a:effectLst/>
                <a:latin typeface="华文细黑" panose="02010600040101010101" pitchFamily="2" charset="-122"/>
                <a:ea typeface="华文细黑" panose="02010600040101010101" pitchFamily="2" charset="-122"/>
                <a:cs typeface="Arial" panose="020B0604020202020204" pitchFamily="34" charset="0"/>
              </a:rPr>
              <a:t>PCubeAnn</a:t>
            </a:r>
            <a:r>
              <a:rPr lang="en-US" sz="1800" kern="100" dirty="0">
                <a:effectLst/>
                <a:latin typeface="华文细黑" panose="02010600040101010101" pitchFamily="2" charset="-122"/>
                <a:ea typeface="华文细黑" panose="02010600040101010101" pitchFamily="2" charset="-122"/>
                <a:cs typeface="Arial" panose="020B0604020202020204" pitchFamily="34" charset="0"/>
              </a:rPr>
              <a:t>/</a:t>
            </a:r>
            <a:r>
              <a:rPr lang="en-US" sz="1800" kern="100" dirty="0" err="1">
                <a:effectLst/>
                <a:latin typeface="华文细黑" panose="02010600040101010101" pitchFamily="2" charset="-122"/>
                <a:ea typeface="华文细黑" panose="02010600040101010101" pitchFamily="2" charset="-122"/>
                <a:cs typeface="Arial" panose="020B0604020202020204" pitchFamily="34" charset="0"/>
              </a:rPr>
              <a:t>AnnExport</a:t>
            </a:r>
            <a:r>
              <a:rPr lang="en-US" sz="1800" kern="100" dirty="0">
                <a:effectLst/>
                <a:latin typeface="华文细黑" panose="02010600040101010101" pitchFamily="2" charset="-122"/>
                <a:ea typeface="华文细黑" panose="02010600040101010101" pitchFamily="2" charset="-122"/>
                <a:cs typeface="Arial" panose="020B0604020202020204" pitchFamily="34" charset="0"/>
              </a:rPr>
              <a:t>/</a:t>
            </a:r>
            <a:r>
              <a:rPr lang="zh-CN" sz="1800" kern="100" dirty="0">
                <a:effectLst/>
                <a:latin typeface="华文细黑" panose="02010600040101010101" pitchFamily="2" charset="-122"/>
                <a:ea typeface="华文细黑" panose="02010600040101010101" pitchFamily="2" charset="-122"/>
                <a:cs typeface="Arial" panose="020B0604020202020204" pitchFamily="34" charset="0"/>
              </a:rPr>
              <a:t>目录下，总目录名重命名为</a:t>
            </a:r>
            <a:r>
              <a:rPr lang="en-US" sz="1800" kern="100" dirty="0">
                <a:effectLst/>
                <a:latin typeface="华文细黑" panose="02010600040101010101" pitchFamily="2" charset="-122"/>
                <a:ea typeface="华文细黑" panose="02010600040101010101" pitchFamily="2" charset="-122"/>
                <a:cs typeface="Arial" panose="020B0604020202020204" pitchFamily="34" charset="0"/>
              </a:rPr>
              <a:t>ORE</a:t>
            </a:r>
            <a:r>
              <a:rPr lang="zh-CN" sz="1800" kern="100" dirty="0">
                <a:effectLst/>
                <a:latin typeface="华文细黑" panose="02010600040101010101" pitchFamily="2" charset="-122"/>
                <a:ea typeface="华文细黑" panose="02010600040101010101" pitchFamily="2" charset="-122"/>
                <a:cs typeface="Arial" panose="020B0604020202020204" pitchFamily="34" charset="0"/>
              </a:rPr>
              <a:t>，即</a:t>
            </a:r>
            <a:r>
              <a:rPr lang="en-US" sz="1800" kern="100" dirty="0">
                <a:effectLst/>
                <a:latin typeface="华文细黑" panose="02010600040101010101" pitchFamily="2" charset="-122"/>
                <a:ea typeface="华文细黑" panose="02010600040101010101" pitchFamily="2" charset="-122"/>
                <a:cs typeface="Arial" panose="020B0604020202020204" pitchFamily="34" charset="0"/>
              </a:rPr>
              <a:t>/home/disk2/nuclear/</a:t>
            </a:r>
            <a:r>
              <a:rPr lang="en-US" sz="1800" kern="100" dirty="0" err="1">
                <a:effectLst/>
                <a:latin typeface="华文细黑" panose="02010600040101010101" pitchFamily="2" charset="-122"/>
                <a:ea typeface="华文细黑" panose="02010600040101010101" pitchFamily="2" charset="-122"/>
                <a:cs typeface="Arial" panose="020B0604020202020204" pitchFamily="34" charset="0"/>
              </a:rPr>
              <a:t>PCubeAnn</a:t>
            </a:r>
            <a:r>
              <a:rPr lang="en-US" sz="1800" kern="100" dirty="0">
                <a:effectLst/>
                <a:latin typeface="华文细黑" panose="02010600040101010101" pitchFamily="2" charset="-122"/>
                <a:ea typeface="华文细黑" panose="02010600040101010101" pitchFamily="2" charset="-122"/>
                <a:cs typeface="Arial" panose="020B0604020202020204" pitchFamily="34" charset="0"/>
              </a:rPr>
              <a:t>/</a:t>
            </a:r>
            <a:r>
              <a:rPr lang="en-US" sz="1800" kern="100" dirty="0" err="1">
                <a:effectLst/>
                <a:latin typeface="华文细黑" panose="02010600040101010101" pitchFamily="2" charset="-122"/>
                <a:ea typeface="华文细黑" panose="02010600040101010101" pitchFamily="2" charset="-122"/>
                <a:cs typeface="Arial" panose="020B0604020202020204" pitchFamily="34" charset="0"/>
              </a:rPr>
              <a:t>AnnExport</a:t>
            </a:r>
            <a:r>
              <a:rPr lang="en-US" sz="1800" kern="100" dirty="0">
                <a:effectLst/>
                <a:latin typeface="华文细黑" panose="02010600040101010101" pitchFamily="2" charset="-122"/>
                <a:ea typeface="华文细黑" panose="02010600040101010101" pitchFamily="2" charset="-122"/>
                <a:cs typeface="Arial" panose="020B0604020202020204" pitchFamily="34" charset="0"/>
              </a:rPr>
              <a:t>/ORE</a:t>
            </a:r>
            <a:r>
              <a:rPr lang="zh-CN" sz="1800" kern="100" dirty="0">
                <a:effectLst/>
                <a:latin typeface="华文细黑" panose="02010600040101010101" pitchFamily="2" charset="-122"/>
                <a:ea typeface="华文细黑" panose="02010600040101010101" pitchFamily="2" charset="-122"/>
                <a:cs typeface="Arial" panose="020B0604020202020204" pitchFamily="34" charset="0"/>
              </a:rPr>
              <a:t>目录下为无数篇文章的标注信息目录的状态。</a:t>
            </a:r>
            <a:endParaRPr lang="en-US" altLang="zh-CN" sz="1800" kern="100" dirty="0">
              <a:effectLst/>
              <a:latin typeface="华文细黑" panose="02010600040101010101" pitchFamily="2" charset="-122"/>
              <a:ea typeface="华文细黑" panose="02010600040101010101" pitchFamily="2" charset="-122"/>
              <a:cs typeface="Arial" panose="020B0604020202020204" pitchFamily="34" charset="0"/>
            </a:endParaRPr>
          </a:p>
          <a:p>
            <a:pPr>
              <a:lnSpc>
                <a:spcPct val="150000"/>
              </a:lnSpc>
              <a:buFont typeface="Arial" panose="020B0604020202020204" pitchFamily="34" charset="0"/>
              <a:buChar char="•"/>
            </a:pPr>
            <a:r>
              <a:rPr lang="zh-CN"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执行完成后所有标注数据以文章为单位，保持原文件名，以</a:t>
            </a:r>
            <a:r>
              <a:rPr lang="en-US"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json</a:t>
            </a:r>
            <a:r>
              <a:rPr lang="zh-CN"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的文件格式保存至</a:t>
            </a:r>
            <a:r>
              <a:rPr lang="en-US"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/home/disk2/nuclear/</a:t>
            </a:r>
            <a:r>
              <a:rPr lang="en-US" b="1" kern="100" dirty="0" err="1">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PCubeAnn</a:t>
            </a:r>
            <a:r>
              <a:rPr lang="en-US"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a:t>
            </a:r>
            <a:r>
              <a:rPr lang="en-US" b="1" kern="100" dirty="0" err="1">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Traindata</a:t>
            </a:r>
            <a:r>
              <a:rPr lang="en-US"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/ORE</a:t>
            </a:r>
            <a:r>
              <a:rPr lang="zh-CN"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目录下。</a:t>
            </a:r>
            <a:endParaRPr lang="en-US"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686712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8CE7-8DDB-47F6-8802-BE31760D9A99}"/>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9A7B649C-0C59-449E-81CE-51ED8620942A}"/>
              </a:ext>
            </a:extLst>
          </p:cNvPr>
          <p:cNvSpPr>
            <a:spLocks noGrp="1"/>
          </p:cNvSpPr>
          <p:nvPr>
            <p:ph idx="1"/>
          </p:nvPr>
        </p:nvSpPr>
        <p:spPr/>
        <p:txBody>
          <a:bodyPr>
            <a:normAutofit/>
          </a:bodyPr>
          <a:lstStyle/>
          <a:p>
            <a:pPr marL="457200" indent="-457200">
              <a:buFont typeface="+mj-lt"/>
              <a:buAutoNum type="arabicPeriod"/>
            </a:pPr>
            <a:r>
              <a:rPr lang="zh-CN" altLang="en-US" dirty="0"/>
              <a:t>标注工具：</a:t>
            </a:r>
            <a:r>
              <a:rPr lang="en-US" altLang="zh-CN" dirty="0"/>
              <a:t>Inception</a:t>
            </a:r>
          </a:p>
          <a:p>
            <a:pPr marL="457200" indent="-457200">
              <a:buFont typeface="+mj-lt"/>
              <a:buAutoNum type="arabicPeriod"/>
            </a:pPr>
            <a:r>
              <a:rPr lang="zh-CN" altLang="en-US" dirty="0"/>
              <a:t>数据源：中时新闻网新闻数据</a:t>
            </a:r>
            <a:endParaRPr lang="en-US" altLang="zh-CN" dirty="0"/>
          </a:p>
          <a:p>
            <a:pPr marL="457200" indent="-457200">
              <a:buFont typeface="+mj-lt"/>
              <a:buAutoNum type="arabicPeriod"/>
            </a:pPr>
            <a:r>
              <a:rPr lang="zh-CN" altLang="en-US" sz="2000" dirty="0"/>
              <a:t>人工标注规范</a:t>
            </a:r>
            <a:endParaRPr lang="en-US" altLang="zh-CN" dirty="0"/>
          </a:p>
          <a:p>
            <a:pPr marL="749808" lvl="1" indent="-457200">
              <a:buFont typeface="+mj-lt"/>
              <a:buAutoNum type="arabicPeriod"/>
            </a:pPr>
            <a:r>
              <a:rPr lang="zh-CN" altLang="en-US" b="1" dirty="0">
                <a:solidFill>
                  <a:schemeClr val="accent2"/>
                </a:solidFill>
              </a:rPr>
              <a:t>实体识别</a:t>
            </a:r>
            <a:r>
              <a:rPr lang="zh-CN" altLang="en-US" dirty="0"/>
              <a:t>标注规范</a:t>
            </a:r>
            <a:endParaRPr lang="en-US" altLang="zh-CN" dirty="0"/>
          </a:p>
          <a:p>
            <a:pPr marL="749808" lvl="1" indent="-457200">
              <a:buFont typeface="+mj-lt"/>
              <a:buAutoNum type="arabicPeriod"/>
            </a:pPr>
            <a:r>
              <a:rPr lang="zh-CN" altLang="en-US" sz="1800" b="1" dirty="0">
                <a:solidFill>
                  <a:schemeClr val="accent2"/>
                </a:solidFill>
              </a:rPr>
              <a:t>实体链接</a:t>
            </a:r>
            <a:r>
              <a:rPr lang="zh-CN" altLang="en-US" sz="1800" dirty="0"/>
              <a:t>标注规范</a:t>
            </a:r>
            <a:endParaRPr lang="en-US" altLang="zh-CN" sz="1800" dirty="0"/>
          </a:p>
          <a:p>
            <a:pPr marL="749808" lvl="1" indent="-457200">
              <a:buFont typeface="+mj-lt"/>
              <a:buAutoNum type="arabicPeriod"/>
            </a:pPr>
            <a:r>
              <a:rPr lang="zh-CN" altLang="en-US" sz="1800" b="1" dirty="0">
                <a:solidFill>
                  <a:schemeClr val="accent2"/>
                </a:solidFill>
              </a:rPr>
              <a:t>实体共指</a:t>
            </a:r>
            <a:r>
              <a:rPr lang="zh-CN" altLang="en-US" sz="1800" dirty="0"/>
              <a:t>标注规范</a:t>
            </a:r>
            <a:endParaRPr lang="en-US" altLang="zh-CN" sz="1800" dirty="0"/>
          </a:p>
          <a:p>
            <a:pPr marL="749808" lvl="1" indent="-457200">
              <a:buFont typeface="+mj-lt"/>
              <a:buAutoNum type="arabicPeriod"/>
            </a:pPr>
            <a:r>
              <a:rPr lang="zh-CN" altLang="en-US" sz="1800" b="1" dirty="0">
                <a:solidFill>
                  <a:schemeClr val="accent2"/>
                </a:solidFill>
              </a:rPr>
              <a:t>开放式关系</a:t>
            </a:r>
            <a:r>
              <a:rPr lang="zh-CN" altLang="en-US" sz="1800" dirty="0"/>
              <a:t>标注规范</a:t>
            </a:r>
            <a:endParaRPr lang="en-US" altLang="zh-CN" dirty="0"/>
          </a:p>
          <a:p>
            <a:pPr marL="457200" indent="-457200">
              <a:buFont typeface="+mj-lt"/>
              <a:buAutoNum type="arabicPeriod"/>
            </a:pPr>
            <a:r>
              <a:rPr lang="zh-CN" altLang="en-US" dirty="0"/>
              <a:t>导出格式</a:t>
            </a:r>
            <a:endParaRPr lang="en-US" altLang="zh-CN" dirty="0"/>
          </a:p>
          <a:p>
            <a:pPr marL="457200" indent="-457200">
              <a:buFont typeface="+mj-lt"/>
              <a:buAutoNum type="arabicPeriod"/>
            </a:pPr>
            <a:r>
              <a:rPr lang="zh-CN" altLang="en-US" dirty="0"/>
              <a:t>最终格式转换</a:t>
            </a:r>
            <a:endParaRPr lang="en-US" altLang="zh-CN" dirty="0"/>
          </a:p>
          <a:p>
            <a:pPr marL="457200" indent="-457200">
              <a:buFont typeface="+mj-lt"/>
              <a:buAutoNum type="arabicPeriod"/>
            </a:pPr>
            <a:r>
              <a:rPr lang="zh-CN" altLang="en-US" dirty="0"/>
              <a:t>附录</a:t>
            </a:r>
            <a:r>
              <a:rPr lang="en-US" altLang="zh-CN" dirty="0"/>
              <a:t>1.</a:t>
            </a:r>
            <a:r>
              <a:rPr lang="zh-CN" altLang="en-US" dirty="0"/>
              <a:t>无法消歧的实体列表</a:t>
            </a:r>
            <a:endParaRPr lang="en-US" altLang="zh-CN" dirty="0"/>
          </a:p>
          <a:p>
            <a:pPr marL="749808" lvl="1" indent="-457200">
              <a:buFont typeface="+mj-lt"/>
              <a:buAutoNum type="arabicPeriod"/>
            </a:pPr>
            <a:endParaRPr lang="en-US" altLang="zh-CN" sz="1800" dirty="0"/>
          </a:p>
          <a:p>
            <a:pPr marL="749808" lvl="1" indent="-457200">
              <a:buFont typeface="+mj-lt"/>
              <a:buAutoNum type="arabicPeriod"/>
            </a:pPr>
            <a:endParaRPr lang="en-US" dirty="0"/>
          </a:p>
        </p:txBody>
      </p:sp>
      <p:pic>
        <p:nvPicPr>
          <p:cNvPr id="4" name="图片 1">
            <a:extLst>
              <a:ext uri="{FF2B5EF4-FFF2-40B4-BE49-F238E27FC236}">
                <a16:creationId xmlns:a16="http://schemas.microsoft.com/office/drawing/2014/main" id="{0F948BF4-DA88-4447-98AE-706D2016CFCD}"/>
              </a:ext>
            </a:extLst>
          </p:cNvPr>
          <p:cNvPicPr>
            <a:picLocks noChangeAspect="1"/>
          </p:cNvPicPr>
          <p:nvPr/>
        </p:nvPicPr>
        <p:blipFill>
          <a:blip r:embed="rId2"/>
          <a:stretch>
            <a:fillRect/>
          </a:stretch>
        </p:blipFill>
        <p:spPr>
          <a:xfrm>
            <a:off x="5320665" y="2260919"/>
            <a:ext cx="6418434" cy="31929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73717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3535-9D89-44B8-B6A1-6F4689D81EBE}"/>
              </a:ext>
            </a:extLst>
          </p:cNvPr>
          <p:cNvSpPr>
            <a:spLocks noGrp="1"/>
          </p:cNvSpPr>
          <p:nvPr>
            <p:ph type="title"/>
          </p:nvPr>
        </p:nvSpPr>
        <p:spPr/>
        <p:txBody>
          <a:bodyPr/>
          <a:lstStyle/>
          <a:p>
            <a:r>
              <a:rPr lang="en-US" dirty="0"/>
              <a:t>5. </a:t>
            </a:r>
            <a:r>
              <a:rPr lang="zh-CN" altLang="en-US" dirty="0"/>
              <a:t>最终格式转换</a:t>
            </a:r>
            <a:endParaRPr lang="en-US" dirty="0"/>
          </a:p>
        </p:txBody>
      </p:sp>
      <p:sp>
        <p:nvSpPr>
          <p:cNvPr id="3" name="Content Placeholder 2">
            <a:extLst>
              <a:ext uri="{FF2B5EF4-FFF2-40B4-BE49-F238E27FC236}">
                <a16:creationId xmlns:a16="http://schemas.microsoft.com/office/drawing/2014/main" id="{2AA89D1A-C0F7-4D47-8D38-20BD107A7B8A}"/>
              </a:ext>
            </a:extLst>
          </p:cNvPr>
          <p:cNvSpPr>
            <a:spLocks noGrp="1"/>
          </p:cNvSpPr>
          <p:nvPr>
            <p:ph idx="1"/>
          </p:nvPr>
        </p:nvSpPr>
        <p:spPr>
          <a:xfrm>
            <a:off x="1097280" y="1845733"/>
            <a:ext cx="10058400" cy="4469097"/>
          </a:xfrm>
        </p:spPr>
        <p:txBody>
          <a:bodyPr/>
          <a:lstStyle/>
          <a:p>
            <a:pPr marL="0" marR="0" indent="266700" algn="just">
              <a:lnSpc>
                <a:spcPct val="150000"/>
              </a:lnSpc>
              <a:spcBef>
                <a:spcPts val="0"/>
              </a:spcBef>
              <a:spcAft>
                <a:spcPts val="0"/>
              </a:spcAft>
            </a:pPr>
            <a:r>
              <a:rPr lang="zh-CN" sz="2000"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实体、链接、共指部分的数据最终转换格式</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如下：</a:t>
            </a:r>
            <a:endParaRPr lang="en-US" sz="2000" kern="100" dirty="0">
              <a:effectLst/>
              <a:latin typeface="华文细黑" panose="02010600040101010101" pitchFamily="2" charset="-122"/>
              <a:ea typeface="华文细黑" panose="02010600040101010101" pitchFamily="2" charset="-122"/>
              <a:cs typeface="Arial" panose="020B0604020202020204" pitchFamily="34" charset="0"/>
            </a:endParaRPr>
          </a:p>
          <a:p>
            <a:pPr marL="0" marR="0" indent="266700" algn="just">
              <a:lnSpc>
                <a:spcPct val="150000"/>
              </a:lnSpc>
              <a:spcBef>
                <a:spcPts val="0"/>
              </a:spcBef>
              <a:spcAft>
                <a:spcPts val="0"/>
              </a:spcAft>
            </a:pP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[{"token": </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句子原句，无分词空格</a:t>
            </a: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 "</a:t>
            </a:r>
            <a:r>
              <a:rPr lang="en-US" sz="2000" kern="100" dirty="0" err="1">
                <a:effectLst/>
                <a:latin typeface="华文细黑" panose="02010600040101010101" pitchFamily="2" charset="-122"/>
                <a:ea typeface="华文细黑" panose="02010600040101010101" pitchFamily="2" charset="-122"/>
                <a:cs typeface="Arial" panose="020B0604020202020204" pitchFamily="34" charset="0"/>
              </a:rPr>
              <a:t>wikiLink</a:t>
            </a: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 [{"form": </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实体在文本中的表述</a:t>
            </a: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 "type": </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实体类型</a:t>
            </a: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 "</a:t>
            </a:r>
            <a:r>
              <a:rPr lang="en-US" sz="2000" kern="100" dirty="0" err="1">
                <a:effectLst/>
                <a:latin typeface="华文细黑" panose="02010600040101010101" pitchFamily="2" charset="-122"/>
                <a:ea typeface="华文细黑" panose="02010600040101010101" pitchFamily="2" charset="-122"/>
                <a:cs typeface="Arial" panose="020B0604020202020204" pitchFamily="34" charset="0"/>
              </a:rPr>
              <a:t>wiki_id</a:t>
            </a: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 </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实体的</a:t>
            </a:r>
            <a:r>
              <a:rPr lang="en-US" sz="2000" kern="100" dirty="0" err="1">
                <a:effectLst/>
                <a:latin typeface="华文细黑" panose="02010600040101010101" pitchFamily="2" charset="-122"/>
                <a:ea typeface="华文细黑" panose="02010600040101010101" pitchFamily="2" charset="-122"/>
                <a:cs typeface="Arial" panose="020B0604020202020204" pitchFamily="34" charset="0"/>
              </a:rPr>
              <a:t>wikidataID</a:t>
            </a: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 "</a:t>
            </a:r>
            <a:r>
              <a:rPr lang="en-US" sz="2000" kern="100" dirty="0" err="1">
                <a:effectLst/>
                <a:latin typeface="华文细黑" panose="02010600040101010101" pitchFamily="2" charset="-122"/>
                <a:ea typeface="华文细黑" panose="02010600040101010101" pitchFamily="2" charset="-122"/>
                <a:cs typeface="Arial" panose="020B0604020202020204" pitchFamily="34" charset="0"/>
              </a:rPr>
              <a:t>idx</a:t>
            </a: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实体在句子中的起始字符索引，实体在句子中的结束字符索引</a:t>
            </a: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 ……], "</a:t>
            </a:r>
            <a:r>
              <a:rPr lang="en-US" sz="2000" kern="100" dirty="0" err="1">
                <a:effectLst/>
                <a:latin typeface="华文细黑" panose="02010600040101010101" pitchFamily="2" charset="-122"/>
                <a:ea typeface="华文细黑" panose="02010600040101010101" pitchFamily="2" charset="-122"/>
                <a:cs typeface="Arial" panose="020B0604020202020204" pitchFamily="34" charset="0"/>
              </a:rPr>
              <a:t>ner</a:t>
            </a: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 [</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字符</a:t>
            </a: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0</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类型</a:t>
            </a: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字符</a:t>
            </a: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1</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类型</a:t>
            </a: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 </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字符</a:t>
            </a: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2</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类型</a:t>
            </a: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 ……]}, ……]</a:t>
            </a:r>
          </a:p>
          <a:p>
            <a:pPr marL="0" marR="0" indent="266700" algn="just">
              <a:lnSpc>
                <a:spcPct val="150000"/>
              </a:lnSpc>
              <a:spcBef>
                <a:spcPts val="0"/>
              </a:spcBef>
              <a:spcAft>
                <a:spcPts val="0"/>
              </a:spcAft>
            </a:pPr>
            <a:r>
              <a:rPr lang="zh-CN" sz="2000" kern="100" dirty="0">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注意，每个句子的排列顺序以原文顺序为准，每个</a:t>
            </a:r>
            <a:r>
              <a:rPr lang="en-US" sz="2000" kern="100" dirty="0" err="1">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wikiLink</a:t>
            </a:r>
            <a:r>
              <a:rPr lang="zh-CN" sz="2000" kern="100" dirty="0">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按照实体的结束字符索引由小到大排列，每个</a:t>
            </a:r>
            <a:r>
              <a:rPr lang="en-US" sz="2000" kern="100" dirty="0" err="1">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ner</a:t>
            </a:r>
            <a:r>
              <a:rPr lang="zh-CN" sz="2000" kern="100" dirty="0">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与</a:t>
            </a:r>
            <a:r>
              <a:rPr lang="en-US" sz="2000" kern="100" dirty="0">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token</a:t>
            </a:r>
            <a:r>
              <a:rPr lang="zh-CN" sz="2000" kern="100" dirty="0">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的每个字符（单个汉字）对应，</a:t>
            </a:r>
            <a:r>
              <a:rPr lang="en-US" sz="2000" kern="100" dirty="0" err="1">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ner</a:t>
            </a:r>
            <a:r>
              <a:rPr lang="zh-CN" sz="2000" kern="100" dirty="0">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采用</a:t>
            </a:r>
            <a:r>
              <a:rPr lang="en-US" sz="2000" kern="100" dirty="0">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BIO</a:t>
            </a:r>
            <a:r>
              <a:rPr lang="zh-CN" sz="2000" kern="100" dirty="0">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标注格式，即实体的开头标注“</a:t>
            </a:r>
            <a:r>
              <a:rPr lang="en-US" sz="2000" kern="100" dirty="0">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B-</a:t>
            </a:r>
            <a:r>
              <a:rPr lang="zh-CN" sz="2000" kern="100" dirty="0">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类型”，其余部分标注“</a:t>
            </a:r>
            <a:r>
              <a:rPr lang="en-US" sz="2000" kern="100" dirty="0">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I-</a:t>
            </a:r>
            <a:r>
              <a:rPr lang="zh-CN" sz="2000" kern="100" dirty="0">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类型”，非实体标注“</a:t>
            </a:r>
            <a:r>
              <a:rPr lang="en-US" sz="2000" kern="100" dirty="0">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O</a:t>
            </a:r>
            <a:r>
              <a:rPr lang="zh-CN" sz="2000" kern="100" dirty="0">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“。共指消解的关系目前尚无使用的需求，本文不予处理。该最终格式同样是人立方</a:t>
            </a:r>
            <a:r>
              <a:rPr lang="en-US" sz="2000" kern="100" dirty="0">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3.0</a:t>
            </a:r>
            <a:r>
              <a:rPr lang="zh-CN" sz="2000" kern="100" dirty="0">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系统实体、链接算法的输出格式。</a:t>
            </a:r>
            <a:endParaRPr lang="en-US" sz="2000" kern="100" dirty="0">
              <a:effectLst/>
              <a:latin typeface="华文细黑" panose="02010600040101010101" pitchFamily="2" charset="-122"/>
              <a:ea typeface="华文细黑" panose="02010600040101010101" pitchFamily="2" charset="-122"/>
              <a:cs typeface="Arial" panose="020B0604020202020204" pitchFamily="34"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1167659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3535-9D89-44B8-B6A1-6F4689D81EBE}"/>
              </a:ext>
            </a:extLst>
          </p:cNvPr>
          <p:cNvSpPr>
            <a:spLocks noGrp="1"/>
          </p:cNvSpPr>
          <p:nvPr>
            <p:ph type="title"/>
          </p:nvPr>
        </p:nvSpPr>
        <p:spPr/>
        <p:txBody>
          <a:bodyPr/>
          <a:lstStyle/>
          <a:p>
            <a:r>
              <a:rPr lang="en-US" dirty="0"/>
              <a:t>5. </a:t>
            </a:r>
            <a:r>
              <a:rPr lang="zh-CN" altLang="en-US" dirty="0"/>
              <a:t>最终格式转换</a:t>
            </a:r>
            <a:endParaRPr lang="en-US" dirty="0"/>
          </a:p>
        </p:txBody>
      </p:sp>
      <p:sp>
        <p:nvSpPr>
          <p:cNvPr id="3" name="Content Placeholder 2">
            <a:extLst>
              <a:ext uri="{FF2B5EF4-FFF2-40B4-BE49-F238E27FC236}">
                <a16:creationId xmlns:a16="http://schemas.microsoft.com/office/drawing/2014/main" id="{2AA89D1A-C0F7-4D47-8D38-20BD107A7B8A}"/>
              </a:ext>
            </a:extLst>
          </p:cNvPr>
          <p:cNvSpPr>
            <a:spLocks noGrp="1"/>
          </p:cNvSpPr>
          <p:nvPr>
            <p:ph idx="1"/>
          </p:nvPr>
        </p:nvSpPr>
        <p:spPr>
          <a:xfrm>
            <a:off x="1187937" y="1821501"/>
            <a:ext cx="2172677" cy="4469097"/>
          </a:xfrm>
        </p:spPr>
        <p:txBody>
          <a:bodyPr/>
          <a:lstStyle/>
          <a:p>
            <a:pPr marL="0" marR="0" indent="0" algn="just">
              <a:lnSpc>
                <a:spcPct val="150000"/>
              </a:lnSpc>
              <a:spcBef>
                <a:spcPts val="0"/>
              </a:spcBef>
              <a:spcAft>
                <a:spcPts val="0"/>
              </a:spcAft>
              <a:buNone/>
            </a:pPr>
            <a:r>
              <a:rPr lang="zh-CN" altLang="en-US" b="1" kern="100" dirty="0">
                <a:solidFill>
                  <a:schemeClr val="accent2"/>
                </a:solidFill>
                <a:latin typeface="华文细黑" panose="02010600040101010101" pitchFamily="2" charset="-122"/>
                <a:ea typeface="华文细黑" panose="02010600040101010101" pitchFamily="2" charset="-122"/>
                <a:cs typeface="Arial" panose="020B0604020202020204" pitchFamily="34" charset="0"/>
              </a:rPr>
              <a:t>开放式关系</a:t>
            </a:r>
            <a:r>
              <a:rPr lang="zh-CN" sz="2000" b="1" kern="100" dirty="0">
                <a:solidFill>
                  <a:schemeClr val="accent2"/>
                </a:solidFill>
                <a:effectLst/>
                <a:latin typeface="华文细黑" panose="02010600040101010101" pitchFamily="2" charset="-122"/>
                <a:ea typeface="华文细黑" panose="02010600040101010101" pitchFamily="2" charset="-122"/>
                <a:cs typeface="Arial" panose="020B0604020202020204" pitchFamily="34" charset="0"/>
              </a:rPr>
              <a:t>部分的数据最终转换格式</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如下：</a:t>
            </a:r>
            <a:endParaRPr lang="en-US" sz="2000" kern="100" dirty="0">
              <a:effectLst/>
              <a:latin typeface="华文细黑" panose="02010600040101010101" pitchFamily="2" charset="-122"/>
              <a:ea typeface="华文细黑" panose="02010600040101010101" pitchFamily="2" charset="-122"/>
              <a:cs typeface="Arial" panose="020B0604020202020204" pitchFamily="34" charset="0"/>
            </a:endParaRPr>
          </a:p>
          <a:p>
            <a:pPr>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9C0D8AA-F8A3-4B9D-85A0-26DB419C95C8}"/>
              </a:ext>
            </a:extLst>
          </p:cNvPr>
          <p:cNvPicPr>
            <a:picLocks noChangeAspect="1"/>
          </p:cNvPicPr>
          <p:nvPr/>
        </p:nvPicPr>
        <p:blipFill>
          <a:blip r:embed="rId2"/>
          <a:stretch>
            <a:fillRect/>
          </a:stretch>
        </p:blipFill>
        <p:spPr>
          <a:xfrm>
            <a:off x="3798278" y="1821501"/>
            <a:ext cx="5424041" cy="4749896"/>
          </a:xfrm>
          <a:prstGeom prst="rect">
            <a:avLst/>
          </a:prstGeom>
        </p:spPr>
      </p:pic>
    </p:spTree>
    <p:extLst>
      <p:ext uri="{BB962C8B-B14F-4D97-AF65-F5344CB8AC3E}">
        <p14:creationId xmlns:p14="http://schemas.microsoft.com/office/powerpoint/2010/main" val="3688081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9FDC7-50F7-41F8-A683-7B4591A558E3}"/>
              </a:ext>
            </a:extLst>
          </p:cNvPr>
          <p:cNvSpPr>
            <a:spLocks noGrp="1"/>
          </p:cNvSpPr>
          <p:nvPr>
            <p:ph type="title"/>
          </p:nvPr>
        </p:nvSpPr>
        <p:spPr/>
        <p:txBody>
          <a:bodyPr/>
          <a:lstStyle/>
          <a:p>
            <a:r>
              <a:rPr lang="en-US" dirty="0"/>
              <a:t>6. </a:t>
            </a:r>
            <a:r>
              <a:rPr lang="zh-CN" altLang="en-US" dirty="0"/>
              <a:t>附录</a:t>
            </a:r>
            <a:r>
              <a:rPr lang="en-US" altLang="zh-CN" dirty="0"/>
              <a:t>1.</a:t>
            </a:r>
            <a:r>
              <a:rPr lang="zh-CN" altLang="en-US" dirty="0"/>
              <a:t>无法消歧的实体列表</a:t>
            </a:r>
            <a:endParaRPr lang="en-US" dirty="0"/>
          </a:p>
        </p:txBody>
      </p:sp>
      <p:pic>
        <p:nvPicPr>
          <p:cNvPr id="5" name="Content Placeholder 4">
            <a:extLst>
              <a:ext uri="{FF2B5EF4-FFF2-40B4-BE49-F238E27FC236}">
                <a16:creationId xmlns:a16="http://schemas.microsoft.com/office/drawing/2014/main" id="{2706EA71-88D2-47D7-A63A-A879C8811792}"/>
              </a:ext>
            </a:extLst>
          </p:cNvPr>
          <p:cNvPicPr>
            <a:picLocks noGrp="1" noChangeAspect="1"/>
          </p:cNvPicPr>
          <p:nvPr>
            <p:ph idx="1"/>
          </p:nvPr>
        </p:nvPicPr>
        <p:blipFill>
          <a:blip r:embed="rId2"/>
          <a:stretch>
            <a:fillRect/>
          </a:stretch>
        </p:blipFill>
        <p:spPr>
          <a:xfrm>
            <a:off x="2578116" y="1846263"/>
            <a:ext cx="6600393" cy="4366968"/>
          </a:xfrm>
        </p:spPr>
      </p:pic>
    </p:spTree>
    <p:extLst>
      <p:ext uri="{BB962C8B-B14F-4D97-AF65-F5344CB8AC3E}">
        <p14:creationId xmlns:p14="http://schemas.microsoft.com/office/powerpoint/2010/main" val="3520103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5628-6A15-48B3-A2EE-6D62B9A24A19}"/>
              </a:ext>
            </a:extLst>
          </p:cNvPr>
          <p:cNvSpPr>
            <a:spLocks noGrp="1"/>
          </p:cNvSpPr>
          <p:nvPr>
            <p:ph type="title"/>
          </p:nvPr>
        </p:nvSpPr>
        <p:spPr/>
        <p:txBody>
          <a:bodyPr/>
          <a:lstStyle/>
          <a:p>
            <a:r>
              <a:rPr lang="en-US" dirty="0"/>
              <a:t>1. </a:t>
            </a:r>
            <a:r>
              <a:rPr lang="zh-CN" altLang="en-US" dirty="0"/>
              <a:t>标注工具 </a:t>
            </a:r>
            <a:r>
              <a:rPr lang="en-US" altLang="zh-CN" dirty="0"/>
              <a:t>Inception</a:t>
            </a:r>
            <a:endParaRPr lang="en-US" dirty="0"/>
          </a:p>
        </p:txBody>
      </p:sp>
      <p:sp>
        <p:nvSpPr>
          <p:cNvPr id="3" name="Content Placeholder 2">
            <a:extLst>
              <a:ext uri="{FF2B5EF4-FFF2-40B4-BE49-F238E27FC236}">
                <a16:creationId xmlns:a16="http://schemas.microsoft.com/office/drawing/2014/main" id="{57980D66-35E4-430F-AA18-7C8B17F3688B}"/>
              </a:ext>
            </a:extLst>
          </p:cNvPr>
          <p:cNvSpPr>
            <a:spLocks noGrp="1"/>
          </p:cNvSpPr>
          <p:nvPr>
            <p:ph idx="1"/>
          </p:nvPr>
        </p:nvSpPr>
        <p:spPr>
          <a:xfrm>
            <a:off x="1097280" y="1845734"/>
            <a:ext cx="10453858" cy="4023360"/>
          </a:xfrm>
        </p:spPr>
        <p:txBody>
          <a:bodyPr/>
          <a:lstStyle/>
          <a:p>
            <a:pPr>
              <a:buFont typeface="Arial" panose="020B0604020202020204" pitchFamily="34" charset="0"/>
              <a:buChar char="•"/>
            </a:pPr>
            <a:r>
              <a:rPr lang="en-US" altLang="ja-JP" dirty="0">
                <a:latin typeface="宋体" panose="02010600030101010101" pitchFamily="2" charset="-122"/>
                <a:ea typeface="宋体" panose="02010600030101010101" pitchFamily="2" charset="-122"/>
              </a:rPr>
              <a:t>BRAT VS. Inception</a:t>
            </a:r>
          </a:p>
          <a:p>
            <a:pPr>
              <a:buFont typeface="Arial" panose="020B0604020202020204" pitchFamily="34" charset="0"/>
              <a:buChar char="•"/>
            </a:pPr>
            <a:r>
              <a:rPr lang="en-US" altLang="zh-CN" dirty="0">
                <a:latin typeface="宋体" panose="02010600030101010101" pitchFamily="2" charset="-122"/>
                <a:ea typeface="宋体" panose="02010600030101010101" pitchFamily="2" charset="-122"/>
              </a:rPr>
              <a:t>BRAT</a:t>
            </a:r>
            <a:r>
              <a:rPr lang="zh-CN" altLang="en-US" dirty="0">
                <a:latin typeface="宋体" panose="02010600030101010101" pitchFamily="2" charset="-122"/>
                <a:ea typeface="宋体" panose="02010600030101010101" pitchFamily="2" charset="-122"/>
              </a:rPr>
              <a:t>作为老牌标注器，功能齐全，界面整洁，操作方便，作为轻量级标注器很合适，但是</a:t>
            </a:r>
            <a:r>
              <a:rPr lang="zh-CN" altLang="en-US" dirty="0">
                <a:solidFill>
                  <a:srgbClr val="FF0000"/>
                </a:solidFill>
                <a:latin typeface="宋体" panose="02010600030101010101" pitchFamily="2" charset="-122"/>
                <a:ea typeface="宋体" panose="02010600030101010101" pitchFamily="2" charset="-122"/>
              </a:rPr>
              <a:t>针对</a:t>
            </a:r>
            <a:r>
              <a:rPr lang="en-US" altLang="zh-CN" dirty="0">
                <a:solidFill>
                  <a:srgbClr val="FF0000"/>
                </a:solidFill>
                <a:latin typeface="宋体" panose="02010600030101010101" pitchFamily="2" charset="-122"/>
                <a:ea typeface="宋体" panose="02010600030101010101" pitchFamily="2" charset="-122"/>
              </a:rPr>
              <a:t>EL</a:t>
            </a:r>
            <a:r>
              <a:rPr lang="zh-CN" altLang="en-US" dirty="0">
                <a:solidFill>
                  <a:srgbClr val="FF0000"/>
                </a:solidFill>
                <a:latin typeface="宋体" panose="02010600030101010101" pitchFamily="2" charset="-122"/>
                <a:ea typeface="宋体" panose="02010600030101010101" pitchFamily="2" charset="-122"/>
              </a:rPr>
              <a:t>标注任务却难以胜任，而且构造知识库的方法非常复杂</a:t>
            </a:r>
            <a:r>
              <a:rPr lang="zh-CN" altLang="en-US" dirty="0">
                <a:latin typeface="宋体" panose="02010600030101010101" pitchFamily="2" charset="-122"/>
                <a:ea typeface="宋体" panose="02010600030101010101" pitchFamily="2" charset="-122"/>
              </a:rPr>
              <a:t>。 </a:t>
            </a:r>
            <a:endParaRPr lang="en-US" altLang="zh-CN" dirty="0">
              <a:latin typeface="宋体" panose="02010600030101010101" pitchFamily="2" charset="-122"/>
              <a:ea typeface="宋体" panose="02010600030101010101" pitchFamily="2" charset="-122"/>
            </a:endParaRPr>
          </a:p>
          <a:p>
            <a:pPr>
              <a:buFont typeface="Arial" panose="020B0604020202020204" pitchFamily="34" charset="0"/>
              <a:buChar char="•"/>
            </a:pPr>
            <a:r>
              <a:rPr lang="en-US" altLang="ja-JP" dirty="0">
                <a:latin typeface="宋体" panose="02010600030101010101" pitchFamily="2" charset="-122"/>
                <a:ea typeface="宋体" panose="02010600030101010101" pitchFamily="2" charset="-122"/>
              </a:rPr>
              <a:t>Inception</a:t>
            </a:r>
            <a:r>
              <a:rPr lang="zh-CN" altLang="en-US" dirty="0">
                <a:latin typeface="宋体" panose="02010600030101010101" pitchFamily="2" charset="-122"/>
                <a:ea typeface="宋体" panose="02010600030101010101" pitchFamily="2" charset="-122"/>
              </a:rPr>
              <a:t>工具是一个功能强大，完成度非常高的标注器，可以</a:t>
            </a:r>
            <a:r>
              <a:rPr lang="zh-CN" altLang="en-US" dirty="0">
                <a:solidFill>
                  <a:srgbClr val="FF0000"/>
                </a:solidFill>
                <a:latin typeface="宋体" panose="02010600030101010101" pitchFamily="2" charset="-122"/>
                <a:ea typeface="宋体" panose="02010600030101010101" pitchFamily="2" charset="-122"/>
              </a:rPr>
              <a:t>完美契合</a:t>
            </a:r>
            <a:r>
              <a:rPr lang="en-US" altLang="zh-CN" dirty="0">
                <a:solidFill>
                  <a:srgbClr val="FF0000"/>
                </a:solidFill>
                <a:latin typeface="宋体" panose="02010600030101010101" pitchFamily="2" charset="-122"/>
                <a:ea typeface="宋体" panose="02010600030101010101" pitchFamily="2" charset="-122"/>
              </a:rPr>
              <a:t>EL</a:t>
            </a:r>
            <a:r>
              <a:rPr lang="zh-CN" altLang="en-US" dirty="0">
                <a:solidFill>
                  <a:srgbClr val="FF0000"/>
                </a:solidFill>
                <a:latin typeface="宋体" panose="02010600030101010101" pitchFamily="2" charset="-122"/>
                <a:ea typeface="宋体" panose="02010600030101010101" pitchFamily="2" charset="-122"/>
              </a:rPr>
              <a:t>任务</a:t>
            </a:r>
            <a:r>
              <a:rPr lang="zh-CN" altLang="en-US" dirty="0">
                <a:latin typeface="宋体" panose="02010600030101010101" pitchFamily="2" charset="-122"/>
                <a:ea typeface="宋体" panose="02010600030101010101" pitchFamily="2" charset="-122"/>
              </a:rPr>
              <a:t>，并且</a:t>
            </a:r>
            <a:r>
              <a:rPr lang="zh-CN" altLang="en-US" dirty="0">
                <a:solidFill>
                  <a:srgbClr val="FF0000"/>
                </a:solidFill>
                <a:latin typeface="宋体" panose="02010600030101010101" pitchFamily="2" charset="-122"/>
                <a:ea typeface="宋体" panose="02010600030101010101" pitchFamily="2" charset="-122"/>
              </a:rPr>
              <a:t>内置推测模型，可以辅助用户标注文本中的实体</a:t>
            </a:r>
            <a:r>
              <a:rPr lang="zh-CN" altLang="en-US" dirty="0">
                <a:latin typeface="宋体" panose="02010600030101010101" pitchFamily="2" charset="-122"/>
                <a:ea typeface="宋体" panose="02010600030101010101" pitchFamily="2" charset="-122"/>
              </a:rPr>
              <a:t>，可以节省大量的时间和精力。</a:t>
            </a:r>
            <a:endParaRPr lang="en-US" altLang="ja-JP" dirty="0">
              <a:latin typeface="宋体" panose="02010600030101010101" pitchFamily="2" charset="-122"/>
              <a:ea typeface="宋体" panose="02010600030101010101" pitchFamily="2" charset="-122"/>
            </a:endParaRPr>
          </a:p>
          <a:p>
            <a:pPr>
              <a:buFont typeface="Arial" panose="020B0604020202020204" pitchFamily="34" charset="0"/>
              <a:buChar char="•"/>
            </a:pPr>
            <a:endParaRPr lang="en-US" altLang="ja-JP" dirty="0">
              <a:latin typeface="宋体" panose="02010600030101010101" pitchFamily="2" charset="-122"/>
              <a:ea typeface="宋体" panose="02010600030101010101" pitchFamily="2" charset="-122"/>
            </a:endParaRPr>
          </a:p>
          <a:p>
            <a:pPr>
              <a:buFont typeface="Arial" panose="020B0604020202020204" pitchFamily="34" charset="0"/>
              <a:buChar char="•"/>
            </a:pPr>
            <a:r>
              <a:rPr lang="ja-JP" altLang="en-US" dirty="0">
                <a:latin typeface="宋体" panose="02010600030101010101" pitchFamily="2" charset="-122"/>
                <a:ea typeface="宋体" panose="02010600030101010101" pitchFamily="2" charset="-122"/>
              </a:rPr>
              <a:t>使用 </a:t>
            </a:r>
            <a:r>
              <a:rPr lang="en-US" dirty="0">
                <a:latin typeface="宋体" panose="02010600030101010101" pitchFamily="2" charset="-122"/>
                <a:ea typeface="宋体" panose="02010600030101010101" pitchFamily="2" charset="-122"/>
              </a:rPr>
              <a:t>Inception </a:t>
            </a:r>
            <a:r>
              <a:rPr lang="ja-JP" altLang="en-US" dirty="0">
                <a:latin typeface="宋体" panose="02010600030101010101" pitchFamily="2" charset="-122"/>
                <a:ea typeface="宋体" panose="02010600030101010101" pitchFamily="2" charset="-122"/>
              </a:rPr>
              <a:t>进行</a:t>
            </a:r>
            <a:r>
              <a:rPr lang="zh-CN" altLang="en-US" dirty="0">
                <a:latin typeface="宋体" panose="02010600030101010101" pitchFamily="2" charset="-122"/>
                <a:ea typeface="宋体" panose="02010600030101010101" pitchFamily="2" charset="-122"/>
              </a:rPr>
              <a:t>实体识别、实体链接、实体共指、开放式关系抽取四个模块的</a:t>
            </a:r>
            <a:r>
              <a:rPr lang="ja-JP" altLang="en-US" dirty="0">
                <a:latin typeface="宋体" panose="02010600030101010101" pitchFamily="2" charset="-122"/>
                <a:ea typeface="宋体" panose="02010600030101010101" pitchFamily="2" charset="-122"/>
              </a:rPr>
              <a:t>标注</a:t>
            </a:r>
            <a:r>
              <a:rPr lang="zh-CN" altLang="en-US" dirty="0">
                <a:latin typeface="宋体" panose="02010600030101010101" pitchFamily="2" charset="-122"/>
                <a:ea typeface="宋体" panose="02010600030101010101" pitchFamily="2" charset="-122"/>
              </a:rPr>
              <a:t>。</a:t>
            </a:r>
            <a:endParaRPr lang="en-US" altLang="ja-JP" dirty="0">
              <a:latin typeface="宋体" panose="02010600030101010101" pitchFamily="2" charset="-122"/>
              <a:ea typeface="宋体" panose="02010600030101010101" pitchFamily="2" charset="-122"/>
            </a:endParaRPr>
          </a:p>
          <a:p>
            <a:pPr>
              <a:buFont typeface="Arial" panose="020B0604020202020204" pitchFamily="34" charset="0"/>
              <a:buChar char="•"/>
            </a:pPr>
            <a:r>
              <a:rPr lang="ja-JP" altLang="en-US" dirty="0">
                <a:latin typeface="宋体" panose="02010600030101010101" pitchFamily="2" charset="-122"/>
                <a:ea typeface="宋体" panose="02010600030101010101" pitchFamily="2" charset="-122"/>
              </a:rPr>
              <a:t>依照</a:t>
            </a:r>
            <a:r>
              <a:rPr lang="en-US" altLang="ja-JP" dirty="0">
                <a:latin typeface="宋体" panose="02010600030101010101" pitchFamily="2" charset="-122"/>
                <a:ea typeface="宋体" panose="02010600030101010101" pitchFamily="2" charset="-122"/>
              </a:rPr>
              <a:t>《</a:t>
            </a:r>
            <a:r>
              <a:rPr lang="en-US" dirty="0">
                <a:latin typeface="宋体" panose="02010600030101010101" pitchFamily="2" charset="-122"/>
                <a:ea typeface="宋体" panose="02010600030101010101" pitchFamily="2" charset="-122"/>
              </a:rPr>
              <a:t>inception</a:t>
            </a:r>
            <a:r>
              <a:rPr lang="ja-JP" altLang="en-US" dirty="0">
                <a:latin typeface="宋体" panose="02010600030101010101" pitchFamily="2" charset="-122"/>
                <a:ea typeface="宋体" panose="02010600030101010101" pitchFamily="2" charset="-122"/>
              </a:rPr>
              <a:t>用户手册</a:t>
            </a:r>
            <a:r>
              <a:rPr lang="en-US" altLang="ja-JP" dirty="0">
                <a:latin typeface="宋体" panose="02010600030101010101" pitchFamily="2" charset="-122"/>
                <a:ea typeface="宋体" panose="02010600030101010101" pitchFamily="2" charset="-122"/>
              </a:rPr>
              <a:t>》</a:t>
            </a:r>
            <a:br>
              <a:rPr lang="en-US" altLang="ja-JP" dirty="0">
                <a:latin typeface="宋体" panose="02010600030101010101" pitchFamily="2" charset="-122"/>
                <a:ea typeface="宋体" panose="02010600030101010101" pitchFamily="2" charset="-122"/>
              </a:rPr>
            </a:br>
            <a:r>
              <a:rPr lang="ja-JP" altLang="en-US" dirty="0">
                <a:latin typeface="宋体" panose="02010600030101010101" pitchFamily="2" charset="-122"/>
                <a:ea typeface="宋体" panose="02010600030101010101" pitchFamily="2" charset="-122"/>
              </a:rPr>
              <a:t>（</a:t>
            </a:r>
            <a:r>
              <a:rPr lang="en-US" dirty="0">
                <a:latin typeface="宋体" panose="02010600030101010101" pitchFamily="2" charset="-122"/>
                <a:ea typeface="宋体" panose="02010600030101010101" pitchFamily="2" charset="-122"/>
              </a:rPr>
              <a:t>https://inception-project.github.io/releases/0.18.0/docs/user-guide.html）</a:t>
            </a:r>
            <a:r>
              <a:rPr lang="ja-JP" altLang="en-US" dirty="0">
                <a:latin typeface="宋体" panose="02010600030101010101" pitchFamily="2" charset="-122"/>
                <a:ea typeface="宋体" panose="02010600030101010101" pitchFamily="2" charset="-122"/>
              </a:rPr>
              <a:t>使用。</a:t>
            </a:r>
            <a:endParaRPr 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18796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65FD-C6C8-4B26-90B5-4107B3F5D73B}"/>
              </a:ext>
            </a:extLst>
          </p:cNvPr>
          <p:cNvSpPr>
            <a:spLocks noGrp="1"/>
          </p:cNvSpPr>
          <p:nvPr>
            <p:ph type="title"/>
          </p:nvPr>
        </p:nvSpPr>
        <p:spPr/>
        <p:txBody>
          <a:bodyPr/>
          <a:lstStyle/>
          <a:p>
            <a:r>
              <a:rPr lang="en-US" dirty="0"/>
              <a:t>2. </a:t>
            </a:r>
            <a:r>
              <a:rPr lang="zh-CN" altLang="en-US" dirty="0"/>
              <a:t>数据源</a:t>
            </a:r>
            <a:endParaRPr lang="en-US" dirty="0"/>
          </a:p>
        </p:txBody>
      </p:sp>
      <p:sp>
        <p:nvSpPr>
          <p:cNvPr id="3" name="Content Placeholder 2">
            <a:extLst>
              <a:ext uri="{FF2B5EF4-FFF2-40B4-BE49-F238E27FC236}">
                <a16:creationId xmlns:a16="http://schemas.microsoft.com/office/drawing/2014/main" id="{86976008-58A0-4F93-A985-A27AACF0ECB5}"/>
              </a:ext>
            </a:extLst>
          </p:cNvPr>
          <p:cNvSpPr>
            <a:spLocks noGrp="1"/>
          </p:cNvSpPr>
          <p:nvPr>
            <p:ph idx="1"/>
          </p:nvPr>
        </p:nvSpPr>
        <p:spPr/>
        <p:txBody>
          <a:bodyPr/>
          <a:lstStyle/>
          <a:p>
            <a:pPr>
              <a:buFont typeface="Arial" panose="020B0604020202020204" pitchFamily="34" charset="0"/>
              <a:buChar char="•"/>
            </a:pPr>
            <a:r>
              <a:rPr lang="ja-JP" altLang="en-US" b="1" u="sng" dirty="0">
                <a:latin typeface="宋体" panose="02010600030101010101" pitchFamily="2" charset="-122"/>
                <a:ea typeface="宋体" panose="02010600030101010101" pitchFamily="2" charset="-122"/>
              </a:rPr>
              <a:t>中时新闻网</a:t>
            </a:r>
            <a:r>
              <a:rPr lang="ja-JP" altLang="en-US" dirty="0">
                <a:latin typeface="宋体" panose="02010600030101010101" pitchFamily="2" charset="-122"/>
                <a:ea typeface="宋体" panose="02010600030101010101" pitchFamily="2" charset="-122"/>
              </a:rPr>
              <a:t>新闻数据</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500</a:t>
            </a:r>
            <a:r>
              <a:rPr lang="zh-CN" altLang="en-US" dirty="0">
                <a:latin typeface="宋体" panose="02010600030101010101" pitchFamily="2" charset="-122"/>
                <a:ea typeface="宋体" panose="02010600030101010101" pitchFamily="2" charset="-122"/>
              </a:rPr>
              <a:t>篇文章</a:t>
            </a:r>
            <a:endParaRPr lang="en-US" altLang="ja-JP"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en-US" dirty="0">
                <a:latin typeface="宋体" panose="02010600030101010101" pitchFamily="2" charset="-122"/>
                <a:ea typeface="宋体" panose="02010600030101010101" pitchFamily="2" charset="-122"/>
              </a:rPr>
              <a:t>www.chinatimes.com</a:t>
            </a:r>
          </a:p>
          <a:p>
            <a:pPr>
              <a:buFont typeface="Arial" panose="020B0604020202020204" pitchFamily="34" charset="0"/>
              <a:buChar char="•"/>
            </a:pPr>
            <a:r>
              <a:rPr lang="ja-JP" altLang="en-US" dirty="0">
                <a:latin typeface="宋体" panose="02010600030101010101" pitchFamily="2" charset="-122"/>
                <a:ea typeface="宋体" panose="02010600030101010101" pitchFamily="2" charset="-122"/>
              </a:rPr>
              <a:t>文件路径</a:t>
            </a:r>
            <a:endParaRPr lang="en-US" altLang="ja-JP" dirty="0">
              <a:latin typeface="宋体" panose="02010600030101010101" pitchFamily="2" charset="-122"/>
              <a:ea typeface="宋体" panose="02010600030101010101" pitchFamily="2" charset="-122"/>
            </a:endParaRPr>
          </a:p>
          <a:p>
            <a:pPr lvl="1">
              <a:buFont typeface="Arial" panose="020B0604020202020204" pitchFamily="34" charset="0"/>
              <a:buChar char="•"/>
            </a:pPr>
            <a:r>
              <a:rPr lang="en-US" dirty="0">
                <a:latin typeface="宋体" panose="02010600030101010101" pitchFamily="2" charset="-122"/>
                <a:ea typeface="宋体" panose="02010600030101010101" pitchFamily="2" charset="-122"/>
              </a:rPr>
              <a:t>apple：/home/disk2/nuclear/</a:t>
            </a:r>
            <a:r>
              <a:rPr lang="en-US" dirty="0" err="1">
                <a:latin typeface="宋体" panose="02010600030101010101" pitchFamily="2" charset="-122"/>
                <a:ea typeface="宋体" panose="02010600030101010101" pitchFamily="2" charset="-122"/>
              </a:rPr>
              <a:t>news_data</a:t>
            </a:r>
            <a:r>
              <a:rPr lang="en-US" dirty="0">
                <a:latin typeface="宋体" panose="02010600030101010101" pitchFamily="2" charset="-122"/>
                <a:ea typeface="宋体" panose="02010600030101010101" pitchFamily="2" charset="-122"/>
              </a:rPr>
              <a:t>/</a:t>
            </a:r>
            <a:r>
              <a:rPr lang="en-US" dirty="0" err="1">
                <a:latin typeface="宋体" panose="02010600030101010101" pitchFamily="2" charset="-122"/>
                <a:ea typeface="宋体" panose="02010600030101010101" pitchFamily="2" charset="-122"/>
              </a:rPr>
              <a:t>PCube</a:t>
            </a:r>
            <a:r>
              <a:rPr lang="en-US" dirty="0">
                <a:latin typeface="宋体" panose="02010600030101010101" pitchFamily="2" charset="-122"/>
                <a:ea typeface="宋体" panose="02010600030101010101" pitchFamily="2" charset="-122"/>
              </a:rPr>
              <a:t>/CT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196751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1CD9-44B3-484A-BEAC-E98E619A5C86}"/>
              </a:ext>
            </a:extLst>
          </p:cNvPr>
          <p:cNvSpPr>
            <a:spLocks noGrp="1"/>
          </p:cNvSpPr>
          <p:nvPr>
            <p:ph type="title"/>
          </p:nvPr>
        </p:nvSpPr>
        <p:spPr/>
        <p:txBody>
          <a:bodyPr>
            <a:normAutofit/>
          </a:bodyPr>
          <a:lstStyle/>
          <a:p>
            <a:pPr>
              <a:lnSpc>
                <a:spcPct val="100000"/>
              </a:lnSpc>
            </a:pPr>
            <a:r>
              <a:rPr lang="en-US" sz="3600" dirty="0"/>
              <a:t>3. </a:t>
            </a:r>
            <a:r>
              <a:rPr lang="zh-CN" altLang="en-US" sz="3600" dirty="0"/>
              <a:t>人工标注规范</a:t>
            </a:r>
            <a:br>
              <a:rPr lang="en-US" altLang="zh-CN" sz="3600" dirty="0"/>
            </a:br>
            <a:r>
              <a:rPr lang="en-US" altLang="zh-CN" sz="3600" dirty="0"/>
              <a:t>3.1 </a:t>
            </a:r>
            <a:r>
              <a:rPr lang="zh-CN" altLang="en-US" sz="3600" b="1" dirty="0">
                <a:solidFill>
                  <a:schemeClr val="accent2"/>
                </a:solidFill>
              </a:rPr>
              <a:t>实体识别</a:t>
            </a:r>
            <a:r>
              <a:rPr lang="zh-CN" altLang="en-US" sz="3600" dirty="0"/>
              <a:t>标注规范</a:t>
            </a:r>
            <a:endParaRPr lang="en-US" sz="3600" dirty="0"/>
          </a:p>
        </p:txBody>
      </p:sp>
      <p:sp>
        <p:nvSpPr>
          <p:cNvPr id="3" name="Content Placeholder 2">
            <a:extLst>
              <a:ext uri="{FF2B5EF4-FFF2-40B4-BE49-F238E27FC236}">
                <a16:creationId xmlns:a16="http://schemas.microsoft.com/office/drawing/2014/main" id="{14698B7B-B386-481B-8230-061A5484BA46}"/>
              </a:ext>
            </a:extLst>
          </p:cNvPr>
          <p:cNvSpPr>
            <a:spLocks noGrp="1"/>
          </p:cNvSpPr>
          <p:nvPr>
            <p:ph idx="1"/>
          </p:nvPr>
        </p:nvSpPr>
        <p:spPr/>
        <p:txBody>
          <a:bodyPr/>
          <a:lstStyle/>
          <a:p>
            <a:r>
              <a:rPr lang="zh-CN" altLang="en-US" dirty="0"/>
              <a:t>标注的实体包括 </a:t>
            </a:r>
            <a:endParaRPr lang="en-US" altLang="zh-CN" dirty="0"/>
          </a:p>
          <a:p>
            <a:pPr>
              <a:buFont typeface="Arial" panose="020B0604020202020204" pitchFamily="34" charset="0"/>
              <a:buChar char="•"/>
            </a:pPr>
            <a:r>
              <a:rPr lang="zh-CN" altLang="en-US" dirty="0"/>
              <a:t>人物（</a:t>
            </a:r>
            <a:r>
              <a:rPr lang="en-US" altLang="zh-CN" dirty="0"/>
              <a:t>PER</a:t>
            </a:r>
            <a:r>
              <a:rPr lang="zh-CN" altLang="en-US" dirty="0"/>
              <a:t>）</a:t>
            </a:r>
            <a:endParaRPr lang="en-US" altLang="zh-CN" dirty="0"/>
          </a:p>
          <a:p>
            <a:pPr>
              <a:buFont typeface="Arial" panose="020B0604020202020204" pitchFamily="34" charset="0"/>
              <a:buChar char="•"/>
            </a:pPr>
            <a:r>
              <a:rPr lang="zh-CN" altLang="en-US" dirty="0"/>
              <a:t>组织机构（</a:t>
            </a:r>
            <a:r>
              <a:rPr lang="en-US" altLang="zh-CN" dirty="0"/>
              <a:t>ORG</a:t>
            </a:r>
            <a:r>
              <a:rPr lang="zh-CN" altLang="en-US" dirty="0"/>
              <a:t>）</a:t>
            </a:r>
            <a:endParaRPr lang="en-US" altLang="zh-CN" dirty="0"/>
          </a:p>
          <a:p>
            <a:pPr>
              <a:buFont typeface="Arial" panose="020B0604020202020204" pitchFamily="34" charset="0"/>
              <a:buChar char="•"/>
            </a:pPr>
            <a:r>
              <a:rPr lang="zh-CN" altLang="en-US" dirty="0"/>
              <a:t>地点（</a:t>
            </a:r>
            <a:r>
              <a:rPr lang="en-US" altLang="zh-CN" dirty="0"/>
              <a:t>LOC</a:t>
            </a:r>
            <a:r>
              <a:rPr lang="zh-CN" altLang="en-US" dirty="0"/>
              <a:t>）</a:t>
            </a:r>
            <a:endParaRPr lang="en-US" altLang="zh-CN" dirty="0"/>
          </a:p>
          <a:p>
            <a:pPr>
              <a:buFont typeface="Arial" panose="020B0604020202020204" pitchFamily="34" charset="0"/>
              <a:buChar char="•"/>
            </a:pPr>
            <a:r>
              <a:rPr lang="zh-CN" altLang="en-US" dirty="0"/>
              <a:t>国家</a:t>
            </a:r>
            <a:r>
              <a:rPr lang="en-US" altLang="zh-CN" dirty="0"/>
              <a:t>/</a:t>
            </a:r>
            <a:r>
              <a:rPr lang="zh-CN" altLang="en-US" dirty="0"/>
              <a:t>政权（</a:t>
            </a:r>
            <a:r>
              <a:rPr lang="en-US" altLang="zh-CN" dirty="0"/>
              <a:t>REG</a:t>
            </a:r>
            <a:r>
              <a:rPr lang="zh-CN" altLang="en-US" dirty="0"/>
              <a:t>）</a:t>
            </a:r>
            <a:endParaRPr lang="en-US" altLang="zh-CN" dirty="0"/>
          </a:p>
          <a:p>
            <a:pPr>
              <a:buFont typeface="Arial" panose="020B0604020202020204" pitchFamily="34" charset="0"/>
              <a:buChar char="•"/>
            </a:pPr>
            <a:r>
              <a:rPr lang="zh-CN" altLang="en-US" dirty="0"/>
              <a:t>其它（</a:t>
            </a:r>
            <a:r>
              <a:rPr lang="en-US" altLang="zh-CN" dirty="0"/>
              <a:t>OTH</a:t>
            </a:r>
            <a:r>
              <a:rPr lang="zh-CN" altLang="en-US" dirty="0"/>
              <a:t>）</a:t>
            </a:r>
            <a:endParaRPr lang="en-US" dirty="0"/>
          </a:p>
        </p:txBody>
      </p:sp>
    </p:spTree>
    <p:extLst>
      <p:ext uri="{BB962C8B-B14F-4D97-AF65-F5344CB8AC3E}">
        <p14:creationId xmlns:p14="http://schemas.microsoft.com/office/powerpoint/2010/main" val="3675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1CD9-44B3-484A-BEAC-E98E619A5C86}"/>
              </a:ext>
            </a:extLst>
          </p:cNvPr>
          <p:cNvSpPr>
            <a:spLocks noGrp="1"/>
          </p:cNvSpPr>
          <p:nvPr>
            <p:ph type="title"/>
          </p:nvPr>
        </p:nvSpPr>
        <p:spPr/>
        <p:txBody>
          <a:bodyPr>
            <a:normAutofit/>
          </a:bodyPr>
          <a:lstStyle/>
          <a:p>
            <a:pPr>
              <a:lnSpc>
                <a:spcPct val="100000"/>
              </a:lnSpc>
            </a:pPr>
            <a:r>
              <a:rPr lang="en-US" sz="3600" dirty="0"/>
              <a:t>3. </a:t>
            </a:r>
            <a:r>
              <a:rPr lang="zh-CN" altLang="en-US" sz="3600" dirty="0"/>
              <a:t>人工标注规范</a:t>
            </a:r>
            <a:br>
              <a:rPr lang="en-US" altLang="zh-CN" sz="3600" dirty="0"/>
            </a:br>
            <a:r>
              <a:rPr lang="en-US" altLang="zh-CN" sz="3600" dirty="0"/>
              <a:t>3.1 </a:t>
            </a:r>
            <a:r>
              <a:rPr lang="zh-CN" altLang="en-US" sz="3600" b="1" dirty="0">
                <a:solidFill>
                  <a:schemeClr val="accent2"/>
                </a:solidFill>
              </a:rPr>
              <a:t>实体识别</a:t>
            </a:r>
            <a:r>
              <a:rPr lang="zh-CN" altLang="en-US" sz="3600" dirty="0"/>
              <a:t>标注规范</a:t>
            </a:r>
            <a:endParaRPr lang="en-US" sz="3600" dirty="0"/>
          </a:p>
        </p:txBody>
      </p:sp>
      <p:sp>
        <p:nvSpPr>
          <p:cNvPr id="3" name="Content Placeholder 2">
            <a:extLst>
              <a:ext uri="{FF2B5EF4-FFF2-40B4-BE49-F238E27FC236}">
                <a16:creationId xmlns:a16="http://schemas.microsoft.com/office/drawing/2014/main" id="{14698B7B-B386-481B-8230-061A5484BA46}"/>
              </a:ext>
            </a:extLst>
          </p:cNvPr>
          <p:cNvSpPr>
            <a:spLocks noGrp="1"/>
          </p:cNvSpPr>
          <p:nvPr>
            <p:ph idx="1"/>
          </p:nvPr>
        </p:nvSpPr>
        <p:spPr>
          <a:xfrm>
            <a:off x="1097280" y="1845734"/>
            <a:ext cx="10058400" cy="4476912"/>
          </a:xfrm>
        </p:spPr>
        <p:txBody>
          <a:bodyPr>
            <a:normAutofit/>
          </a:bodyPr>
          <a:lstStyle/>
          <a:p>
            <a:r>
              <a:rPr lang="en-US" altLang="zh-CN" dirty="0"/>
              <a:t>3.1.1	</a:t>
            </a:r>
            <a:r>
              <a:rPr lang="zh-CN" altLang="en-US" dirty="0">
                <a:solidFill>
                  <a:schemeClr val="accent2"/>
                </a:solidFill>
              </a:rPr>
              <a:t>人物实体</a:t>
            </a:r>
          </a:p>
          <a:p>
            <a:r>
              <a:rPr lang="zh-CN" altLang="en-US" dirty="0"/>
              <a:t>人物分人名和职位，当一个词语是人名时，标注为人物，当一个职位做主语且能够指向唯一人物实体时标注为实体。若职位与任职人同时出现，职位不能指向唯一人物时，不标注职位为人名。</a:t>
            </a:r>
          </a:p>
          <a:p>
            <a:r>
              <a:rPr lang="en-US" altLang="zh-CN" dirty="0"/>
              <a:t>3.1.2	</a:t>
            </a:r>
            <a:r>
              <a:rPr lang="zh-CN" altLang="en-US" dirty="0">
                <a:solidFill>
                  <a:schemeClr val="accent2"/>
                </a:solidFill>
              </a:rPr>
              <a:t>组织机构实体</a:t>
            </a:r>
          </a:p>
          <a:p>
            <a:r>
              <a:rPr lang="zh-CN" altLang="en-US" dirty="0"/>
              <a:t>组织机构主要指政府部门、公司、研究所、学校等，经济报道中常出现的 道琼斯指数、标普指数、香港恒生指数等股指，严格意义上不算组织机构，但由于这些实体比较重要，故也按照组织进行标注。</a:t>
            </a:r>
          </a:p>
          <a:p>
            <a:r>
              <a:rPr lang="en-US" altLang="zh-CN" dirty="0"/>
              <a:t>3.1.3	</a:t>
            </a:r>
            <a:r>
              <a:rPr lang="zh-CN" altLang="en-US" dirty="0">
                <a:solidFill>
                  <a:schemeClr val="accent2"/>
                </a:solidFill>
              </a:rPr>
              <a:t>地点实体</a:t>
            </a:r>
          </a:p>
          <a:p>
            <a:r>
              <a:rPr lang="zh-CN" altLang="en-US" dirty="0"/>
              <a:t>地点一般指地名，需要是一个有着明确地理范围的地方，如洲、国、省、州、市县、区、村、街道、商场等地，一般作为句子的定语、状语部分出现。特别的，</a:t>
            </a:r>
            <a:r>
              <a:rPr lang="zh-CN" altLang="en-US" dirty="0">
                <a:solidFill>
                  <a:srgbClr val="FF0000"/>
                </a:solidFill>
              </a:rPr>
              <a:t>如果一个国家以句子的主语、宾语出现，则将国家视为特殊的 国家</a:t>
            </a:r>
            <a:r>
              <a:rPr lang="en-US" altLang="zh-CN" dirty="0">
                <a:solidFill>
                  <a:srgbClr val="FF0000"/>
                </a:solidFill>
              </a:rPr>
              <a:t>/</a:t>
            </a:r>
            <a:r>
              <a:rPr lang="zh-CN" altLang="en-US" dirty="0">
                <a:solidFill>
                  <a:srgbClr val="FF0000"/>
                </a:solidFill>
              </a:rPr>
              <a:t>政权实体，而非地点。</a:t>
            </a:r>
          </a:p>
          <a:p>
            <a:endParaRPr lang="en-US" dirty="0"/>
          </a:p>
        </p:txBody>
      </p:sp>
    </p:spTree>
    <p:extLst>
      <p:ext uri="{BB962C8B-B14F-4D97-AF65-F5344CB8AC3E}">
        <p14:creationId xmlns:p14="http://schemas.microsoft.com/office/powerpoint/2010/main" val="333496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1CD9-44B3-484A-BEAC-E98E619A5C86}"/>
              </a:ext>
            </a:extLst>
          </p:cNvPr>
          <p:cNvSpPr>
            <a:spLocks noGrp="1"/>
          </p:cNvSpPr>
          <p:nvPr>
            <p:ph type="title"/>
          </p:nvPr>
        </p:nvSpPr>
        <p:spPr/>
        <p:txBody>
          <a:bodyPr>
            <a:normAutofit/>
          </a:bodyPr>
          <a:lstStyle/>
          <a:p>
            <a:pPr>
              <a:lnSpc>
                <a:spcPct val="100000"/>
              </a:lnSpc>
            </a:pPr>
            <a:r>
              <a:rPr lang="en-US" sz="3600" dirty="0"/>
              <a:t>3. </a:t>
            </a:r>
            <a:r>
              <a:rPr lang="zh-CN" altLang="en-US" sz="3600" dirty="0"/>
              <a:t>人工标注规范</a:t>
            </a:r>
            <a:br>
              <a:rPr lang="en-US" altLang="zh-CN" sz="3600" dirty="0"/>
            </a:br>
            <a:r>
              <a:rPr lang="en-US" altLang="zh-CN" sz="3600" dirty="0"/>
              <a:t>3.1 </a:t>
            </a:r>
            <a:r>
              <a:rPr lang="zh-CN" altLang="en-US" sz="3600" b="1" dirty="0">
                <a:solidFill>
                  <a:schemeClr val="accent2"/>
                </a:solidFill>
              </a:rPr>
              <a:t>实体识别</a:t>
            </a:r>
            <a:r>
              <a:rPr lang="zh-CN" altLang="en-US" sz="3600" dirty="0"/>
              <a:t>标注规范</a:t>
            </a:r>
            <a:endParaRPr lang="en-US" sz="3600" dirty="0"/>
          </a:p>
        </p:txBody>
      </p:sp>
      <p:sp>
        <p:nvSpPr>
          <p:cNvPr id="3" name="Content Placeholder 2">
            <a:extLst>
              <a:ext uri="{FF2B5EF4-FFF2-40B4-BE49-F238E27FC236}">
                <a16:creationId xmlns:a16="http://schemas.microsoft.com/office/drawing/2014/main" id="{14698B7B-B386-481B-8230-061A5484BA46}"/>
              </a:ext>
            </a:extLst>
          </p:cNvPr>
          <p:cNvSpPr>
            <a:spLocks noGrp="1"/>
          </p:cNvSpPr>
          <p:nvPr>
            <p:ph idx="1"/>
          </p:nvPr>
        </p:nvSpPr>
        <p:spPr>
          <a:xfrm>
            <a:off x="1097280" y="1845734"/>
            <a:ext cx="10058400" cy="4476912"/>
          </a:xfrm>
        </p:spPr>
        <p:txBody>
          <a:bodyPr>
            <a:normAutofit/>
          </a:bodyPr>
          <a:lstStyle/>
          <a:p>
            <a:r>
              <a:rPr lang="en-US" altLang="zh-CN" dirty="0"/>
              <a:t>3.1.4	</a:t>
            </a:r>
            <a:r>
              <a:rPr lang="zh-CN" altLang="en-US" dirty="0">
                <a:solidFill>
                  <a:schemeClr val="accent2"/>
                </a:solidFill>
              </a:rPr>
              <a:t>国家</a:t>
            </a:r>
            <a:r>
              <a:rPr lang="en-US" altLang="zh-CN" dirty="0">
                <a:solidFill>
                  <a:schemeClr val="accent2"/>
                </a:solidFill>
              </a:rPr>
              <a:t>/</a:t>
            </a:r>
            <a:r>
              <a:rPr lang="zh-CN" altLang="en-US" dirty="0">
                <a:solidFill>
                  <a:schemeClr val="accent2"/>
                </a:solidFill>
              </a:rPr>
              <a:t>政权实体</a:t>
            </a:r>
          </a:p>
          <a:p>
            <a:r>
              <a:rPr lang="zh-CN" altLang="en-US" dirty="0"/>
              <a:t>国家</a:t>
            </a:r>
            <a:r>
              <a:rPr lang="en-US" altLang="zh-CN" dirty="0"/>
              <a:t>/</a:t>
            </a:r>
            <a:r>
              <a:rPr lang="zh-CN" altLang="en-US" dirty="0"/>
              <a:t>政权实体指政治上被广泛承认的国家或者存在但没有被承认的政权，当一个国家、地区在句子中做主语宾语时，该国家、地区则应该被视为 国家</a:t>
            </a:r>
            <a:r>
              <a:rPr lang="en-US" altLang="zh-CN" dirty="0"/>
              <a:t>/</a:t>
            </a:r>
            <a:r>
              <a:rPr lang="zh-CN" altLang="en-US" dirty="0"/>
              <a:t>政权 实体，而非简单的地点实体</a:t>
            </a:r>
          </a:p>
          <a:p>
            <a:r>
              <a:rPr lang="en-US" altLang="zh-CN" dirty="0"/>
              <a:t>3.1.5	</a:t>
            </a:r>
            <a:r>
              <a:rPr lang="zh-CN" altLang="en-US" dirty="0">
                <a:solidFill>
                  <a:schemeClr val="accent2"/>
                </a:solidFill>
              </a:rPr>
              <a:t>其它实体</a:t>
            </a:r>
          </a:p>
          <a:p>
            <a:r>
              <a:rPr lang="zh-CN" altLang="en-US" dirty="0"/>
              <a:t>其它实体为为无法被归类为上述实体的其它重要实体，当这类实体与人物、组织机构、地点、国家</a:t>
            </a:r>
            <a:r>
              <a:rPr lang="en-US" altLang="zh-CN" dirty="0"/>
              <a:t>/</a:t>
            </a:r>
            <a:r>
              <a:rPr lang="zh-CN" altLang="en-US" dirty="0"/>
              <a:t>政权实体产生关系时考虑进行标注。但该类实体数目较少。</a:t>
            </a:r>
          </a:p>
          <a:p>
            <a:r>
              <a:rPr lang="en-US" altLang="zh-CN" dirty="0"/>
              <a:t>3.1.6	</a:t>
            </a:r>
            <a:r>
              <a:rPr lang="zh-CN" altLang="en-US" dirty="0">
                <a:solidFill>
                  <a:schemeClr val="accent2"/>
                </a:solidFill>
              </a:rPr>
              <a:t>特殊情况</a:t>
            </a:r>
          </a:p>
          <a:p>
            <a:r>
              <a:rPr lang="zh-CN" altLang="en-US" dirty="0">
                <a:solidFill>
                  <a:srgbClr val="FF0000"/>
                </a:solidFill>
              </a:rPr>
              <a:t>重叠实体出现时，应该以最长匹配为准</a:t>
            </a:r>
            <a:r>
              <a:rPr lang="zh-CN" altLang="en-US" dirty="0"/>
              <a:t>。若最长实体无法进行实体链接，可以将其中的定语部分作为重叠实体标记并链接，以表明无法消歧的实体的一定所属关系。</a:t>
            </a:r>
          </a:p>
          <a:p>
            <a:endParaRPr lang="en-US" dirty="0"/>
          </a:p>
        </p:txBody>
      </p:sp>
    </p:spTree>
    <p:extLst>
      <p:ext uri="{BB962C8B-B14F-4D97-AF65-F5344CB8AC3E}">
        <p14:creationId xmlns:p14="http://schemas.microsoft.com/office/powerpoint/2010/main" val="357955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1CD9-44B3-484A-BEAC-E98E619A5C86}"/>
              </a:ext>
            </a:extLst>
          </p:cNvPr>
          <p:cNvSpPr>
            <a:spLocks noGrp="1"/>
          </p:cNvSpPr>
          <p:nvPr>
            <p:ph type="title"/>
          </p:nvPr>
        </p:nvSpPr>
        <p:spPr/>
        <p:txBody>
          <a:bodyPr>
            <a:normAutofit/>
          </a:bodyPr>
          <a:lstStyle/>
          <a:p>
            <a:pPr>
              <a:lnSpc>
                <a:spcPct val="100000"/>
              </a:lnSpc>
            </a:pPr>
            <a:r>
              <a:rPr lang="en-US" sz="3600" dirty="0"/>
              <a:t>3. </a:t>
            </a:r>
            <a:r>
              <a:rPr lang="zh-CN" altLang="en-US" sz="3600" dirty="0"/>
              <a:t>人工标注规范</a:t>
            </a:r>
            <a:br>
              <a:rPr lang="en-US" altLang="zh-CN" sz="3600" dirty="0"/>
            </a:br>
            <a:r>
              <a:rPr lang="en-US" altLang="zh-CN" sz="3600" dirty="0"/>
              <a:t>3.2 </a:t>
            </a:r>
            <a:r>
              <a:rPr lang="zh-CN" altLang="en-US" sz="3600" b="1" dirty="0">
                <a:solidFill>
                  <a:schemeClr val="accent2"/>
                </a:solidFill>
              </a:rPr>
              <a:t>实体链接</a:t>
            </a:r>
            <a:r>
              <a:rPr lang="zh-CN" altLang="en-US" sz="3600" dirty="0"/>
              <a:t>标注规范</a:t>
            </a:r>
            <a:endParaRPr lang="en-US" sz="3600" dirty="0"/>
          </a:p>
        </p:txBody>
      </p:sp>
      <p:sp>
        <p:nvSpPr>
          <p:cNvPr id="3" name="Content Placeholder 2">
            <a:extLst>
              <a:ext uri="{FF2B5EF4-FFF2-40B4-BE49-F238E27FC236}">
                <a16:creationId xmlns:a16="http://schemas.microsoft.com/office/drawing/2014/main" id="{14698B7B-B386-481B-8230-061A5484BA46}"/>
              </a:ext>
            </a:extLst>
          </p:cNvPr>
          <p:cNvSpPr>
            <a:spLocks noGrp="1"/>
          </p:cNvSpPr>
          <p:nvPr>
            <p:ph idx="1"/>
          </p:nvPr>
        </p:nvSpPr>
        <p:spPr>
          <a:xfrm>
            <a:off x="1097280" y="1845734"/>
            <a:ext cx="10058400" cy="4476912"/>
          </a:xfrm>
        </p:spPr>
        <p:txBody>
          <a:bodyPr>
            <a:normAutofit/>
          </a:bodyPr>
          <a:lstStyle/>
          <a:p>
            <a:pPr>
              <a:lnSpc>
                <a:spcPct val="100000"/>
              </a:lnSpc>
              <a:buFont typeface="Arial" panose="020B0604020202020204" pitchFamily="34" charset="0"/>
              <a:buChar char="•"/>
            </a:pPr>
            <a:r>
              <a:rPr lang="zh-CN" altLang="en-US" dirty="0"/>
              <a:t>实体链接以不完整的</a:t>
            </a:r>
            <a:r>
              <a:rPr lang="en-US" altLang="zh-CN" dirty="0" err="1"/>
              <a:t>wikidata</a:t>
            </a:r>
            <a:r>
              <a:rPr lang="zh-CN" altLang="en-US" dirty="0"/>
              <a:t>为知识库。</a:t>
            </a:r>
            <a:endParaRPr lang="en-US" altLang="zh-CN" dirty="0"/>
          </a:p>
          <a:p>
            <a:pPr>
              <a:lnSpc>
                <a:spcPct val="100000"/>
              </a:lnSpc>
              <a:buFont typeface="Arial" panose="020B0604020202020204" pitchFamily="34" charset="0"/>
              <a:buChar char="•"/>
            </a:pPr>
            <a:r>
              <a:rPr lang="zh-CN" altLang="en-US" dirty="0"/>
              <a:t>凡是能够在</a:t>
            </a:r>
            <a:r>
              <a:rPr lang="en-US" altLang="zh-CN" dirty="0"/>
              <a:t>inception</a:t>
            </a:r>
            <a:r>
              <a:rPr lang="zh-CN" altLang="en-US" dirty="0"/>
              <a:t>提供的</a:t>
            </a:r>
            <a:r>
              <a:rPr lang="en-US" altLang="zh-CN" dirty="0" err="1"/>
              <a:t>wikidata</a:t>
            </a:r>
            <a:r>
              <a:rPr lang="zh-CN" altLang="en-US" dirty="0"/>
              <a:t>知识库中搜索到的实体均被链接到</a:t>
            </a:r>
            <a:r>
              <a:rPr lang="en-US" altLang="zh-CN" dirty="0" err="1"/>
              <a:t>wikidata</a:t>
            </a:r>
            <a:r>
              <a:rPr lang="zh-CN" altLang="en-US" dirty="0"/>
              <a:t>中，并以</a:t>
            </a:r>
            <a:r>
              <a:rPr lang="en-US" altLang="zh-CN" dirty="0" err="1"/>
              <a:t>wikidata</a:t>
            </a:r>
            <a:r>
              <a:rPr lang="zh-CN" altLang="en-US" dirty="0"/>
              <a:t>的实体编号为唯一编号，编号是一串以</a:t>
            </a:r>
            <a:r>
              <a:rPr lang="en-US" altLang="zh-CN" dirty="0"/>
              <a:t>Q</a:t>
            </a:r>
            <a:r>
              <a:rPr lang="zh-CN" altLang="en-US" dirty="0"/>
              <a:t>开头且跟有</a:t>
            </a:r>
            <a:r>
              <a:rPr lang="en-US" altLang="zh-CN" dirty="0"/>
              <a:t>1</a:t>
            </a:r>
            <a:r>
              <a:rPr lang="zh-CN" altLang="en-US" dirty="0"/>
              <a:t>位以上数字的字符串组成。</a:t>
            </a:r>
            <a:endParaRPr lang="en-US" altLang="zh-CN" dirty="0"/>
          </a:p>
          <a:p>
            <a:pPr>
              <a:lnSpc>
                <a:spcPct val="100000"/>
              </a:lnSpc>
              <a:buFont typeface="Arial" panose="020B0604020202020204" pitchFamily="34" charset="0"/>
              <a:buChar char="•"/>
            </a:pPr>
            <a:r>
              <a:rPr lang="zh-CN" altLang="en-US" dirty="0"/>
              <a:t>但需要注意的是，有部分实体在</a:t>
            </a:r>
            <a:r>
              <a:rPr lang="en-US" altLang="zh-CN" dirty="0" err="1"/>
              <a:t>wikidata</a:t>
            </a:r>
            <a:r>
              <a:rPr lang="zh-CN" altLang="en-US" dirty="0"/>
              <a:t>网站本身可以检索到，但由于未知原因无法在</a:t>
            </a:r>
            <a:r>
              <a:rPr lang="en-US" altLang="zh-CN" dirty="0"/>
              <a:t>inception</a:t>
            </a:r>
            <a:r>
              <a:rPr lang="zh-CN" altLang="en-US" dirty="0"/>
              <a:t>的消歧中被检索，在标注中遇到的这类实体均被收录在：</a:t>
            </a:r>
            <a:r>
              <a:rPr lang="zh-CN" altLang="en-US" dirty="0">
                <a:solidFill>
                  <a:srgbClr val="FF0000"/>
                </a:solidFill>
              </a:rPr>
              <a:t>附录</a:t>
            </a:r>
            <a:r>
              <a:rPr lang="en-US" altLang="zh-CN" dirty="0">
                <a:solidFill>
                  <a:srgbClr val="FF0000"/>
                </a:solidFill>
              </a:rPr>
              <a:t>1.</a:t>
            </a:r>
            <a:r>
              <a:rPr lang="zh-CN" altLang="en-US" dirty="0">
                <a:solidFill>
                  <a:srgbClr val="FF0000"/>
                </a:solidFill>
              </a:rPr>
              <a:t>无法消歧的实体列表</a:t>
            </a:r>
            <a:r>
              <a:rPr lang="zh-CN" altLang="en-US" dirty="0"/>
              <a:t>中。</a:t>
            </a:r>
            <a:endParaRPr lang="en-US" dirty="0"/>
          </a:p>
        </p:txBody>
      </p:sp>
    </p:spTree>
    <p:extLst>
      <p:ext uri="{BB962C8B-B14F-4D97-AF65-F5344CB8AC3E}">
        <p14:creationId xmlns:p14="http://schemas.microsoft.com/office/powerpoint/2010/main" val="567005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1CD9-44B3-484A-BEAC-E98E619A5C86}"/>
              </a:ext>
            </a:extLst>
          </p:cNvPr>
          <p:cNvSpPr>
            <a:spLocks noGrp="1"/>
          </p:cNvSpPr>
          <p:nvPr>
            <p:ph type="title"/>
          </p:nvPr>
        </p:nvSpPr>
        <p:spPr/>
        <p:txBody>
          <a:bodyPr>
            <a:normAutofit/>
          </a:bodyPr>
          <a:lstStyle/>
          <a:p>
            <a:pPr>
              <a:lnSpc>
                <a:spcPct val="100000"/>
              </a:lnSpc>
            </a:pPr>
            <a:r>
              <a:rPr lang="en-US" sz="3600" dirty="0"/>
              <a:t>3. </a:t>
            </a:r>
            <a:r>
              <a:rPr lang="zh-CN" altLang="en-US" sz="3600" dirty="0"/>
              <a:t>人工标注规范</a:t>
            </a:r>
            <a:br>
              <a:rPr lang="en-US" altLang="zh-CN" sz="3600" dirty="0"/>
            </a:br>
            <a:r>
              <a:rPr lang="en-US" altLang="zh-CN" sz="3600" dirty="0"/>
              <a:t>3.2 </a:t>
            </a:r>
            <a:r>
              <a:rPr lang="zh-CN" altLang="en-US" sz="3600" b="1" dirty="0">
                <a:solidFill>
                  <a:schemeClr val="accent2"/>
                </a:solidFill>
              </a:rPr>
              <a:t>实体链接</a:t>
            </a:r>
            <a:r>
              <a:rPr lang="zh-CN" altLang="en-US" sz="3600" dirty="0"/>
              <a:t>标注规范</a:t>
            </a:r>
            <a:endParaRPr lang="en-US" sz="3600" dirty="0"/>
          </a:p>
        </p:txBody>
      </p:sp>
      <p:sp>
        <p:nvSpPr>
          <p:cNvPr id="3" name="Content Placeholder 2">
            <a:extLst>
              <a:ext uri="{FF2B5EF4-FFF2-40B4-BE49-F238E27FC236}">
                <a16:creationId xmlns:a16="http://schemas.microsoft.com/office/drawing/2014/main" id="{14698B7B-B386-481B-8230-061A5484BA46}"/>
              </a:ext>
            </a:extLst>
          </p:cNvPr>
          <p:cNvSpPr>
            <a:spLocks noGrp="1"/>
          </p:cNvSpPr>
          <p:nvPr>
            <p:ph idx="1"/>
          </p:nvPr>
        </p:nvSpPr>
        <p:spPr>
          <a:xfrm>
            <a:off x="1097280" y="1845734"/>
            <a:ext cx="10058400" cy="4476912"/>
          </a:xfrm>
        </p:spPr>
        <p:txBody>
          <a:bodyPr>
            <a:normAutofit/>
          </a:bodyPr>
          <a:lstStyle/>
          <a:p>
            <a:pPr marR="0" algn="just">
              <a:spcBef>
                <a:spcPts val="0"/>
              </a:spcBef>
              <a:spcAft>
                <a:spcPts val="0"/>
              </a:spcAft>
              <a:buFont typeface="Arial" panose="020B0604020202020204" pitchFamily="34" charset="0"/>
              <a:buChar char="•"/>
            </a:pP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在标注实体链接时，遵从</a:t>
            </a:r>
            <a:r>
              <a:rPr lang="zh-CN" sz="2000" kern="100" dirty="0">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同一个文件内实体的表述相同且实体类型相同的必定指的是同一个实体</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的假设，故仅标注每一个一个实体表述第一次出现的位置，再次出现实体的表述相同且实体类型相同时一般不进行标注。</a:t>
            </a:r>
            <a:endParaRPr lang="en-US" altLang="zh-CN" sz="2000" kern="100" dirty="0">
              <a:effectLst/>
              <a:latin typeface="华文细黑" panose="02010600040101010101" pitchFamily="2" charset="-122"/>
              <a:ea typeface="华文细黑" panose="02010600040101010101" pitchFamily="2" charset="-122"/>
              <a:cs typeface="Arial" panose="020B0604020202020204" pitchFamily="34" charset="0"/>
            </a:endParaRPr>
          </a:p>
          <a:p>
            <a:pPr marR="0" algn="just">
              <a:spcBef>
                <a:spcPts val="0"/>
              </a:spcBef>
              <a:spcAft>
                <a:spcPts val="0"/>
              </a:spcAft>
              <a:buFont typeface="Arial" panose="020B0604020202020204" pitchFamily="34" charset="0"/>
              <a:buChar char="•"/>
            </a:pPr>
            <a:endParaRPr lang="en-US" altLang="zh-CN" kern="100" dirty="0">
              <a:solidFill>
                <a:srgbClr val="FF0000"/>
              </a:solidFill>
              <a:latin typeface="华文细黑" panose="02010600040101010101" pitchFamily="2" charset="-122"/>
              <a:ea typeface="华文细黑" panose="02010600040101010101" pitchFamily="2" charset="-122"/>
              <a:cs typeface="Arial" panose="020B0604020202020204" pitchFamily="34" charset="0"/>
            </a:endParaRPr>
          </a:p>
          <a:p>
            <a:pPr marR="0" algn="just">
              <a:spcBef>
                <a:spcPts val="0"/>
              </a:spcBef>
              <a:spcAft>
                <a:spcPts val="0"/>
              </a:spcAft>
              <a:buFont typeface="Arial" panose="020B0604020202020204" pitchFamily="34" charset="0"/>
              <a:buChar char="•"/>
            </a:pPr>
            <a:r>
              <a:rPr lang="zh-CN" sz="2000" kern="100" dirty="0">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如果同样的实体表述在同一篇文档中不是第一次出现，且标注了与第一次出现时不同的链接，则说明此次实体表述所指代的实体与之前的不同，但之后若要再次出现没有标注的相同实体表述，仍以第一次出现时的标注为准。</a:t>
            </a:r>
            <a:endParaRPr lang="en-US" altLang="zh-CN" sz="2000" kern="100" dirty="0">
              <a:solidFill>
                <a:srgbClr val="FF0000"/>
              </a:solidFill>
              <a:effectLst/>
              <a:latin typeface="华文细黑" panose="02010600040101010101" pitchFamily="2" charset="-122"/>
              <a:ea typeface="华文细黑" panose="02010600040101010101" pitchFamily="2" charset="-122"/>
              <a:cs typeface="Arial" panose="020B0604020202020204" pitchFamily="34" charset="0"/>
            </a:endParaRPr>
          </a:p>
          <a:p>
            <a:pPr marR="0" algn="just">
              <a:spcBef>
                <a:spcPts val="0"/>
              </a:spcBef>
              <a:spcAft>
                <a:spcPts val="0"/>
              </a:spcAft>
              <a:buFont typeface="Arial" panose="020B0604020202020204" pitchFamily="34" charset="0"/>
              <a:buChar char="•"/>
            </a:pPr>
            <a:endParaRPr lang="en-US" altLang="zh-CN" kern="100" dirty="0">
              <a:solidFill>
                <a:srgbClr val="FF0000"/>
              </a:solidFill>
              <a:latin typeface="华文细黑" panose="02010600040101010101" pitchFamily="2" charset="-122"/>
              <a:ea typeface="华文细黑" panose="02010600040101010101" pitchFamily="2" charset="-122"/>
              <a:cs typeface="Arial" panose="020B0604020202020204" pitchFamily="34" charset="0"/>
            </a:endParaRPr>
          </a:p>
          <a:p>
            <a:pPr marR="0" algn="just">
              <a:spcBef>
                <a:spcPts val="0"/>
              </a:spcBef>
              <a:spcAft>
                <a:spcPts val="0"/>
              </a:spcAft>
              <a:buFont typeface="Arial" panose="020B0604020202020204" pitchFamily="34" charset="0"/>
              <a:buChar char="•"/>
            </a:pP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例如：【美】（标注</a:t>
            </a: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LOC Q30</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）股……欧【美】（标注</a:t>
            </a: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LOC Q49</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）……【美】企（标注</a:t>
            </a: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LOC</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）则欧【美】应该链接到</a:t>
            </a: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Q49</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 美企连接到</a:t>
            </a: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Q30</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。如</a:t>
            </a:r>
            <a:r>
              <a:rPr lang="zh-CN" sz="2000" kern="100" dirty="0">
                <a:solidFill>
                  <a:srgbClr val="FF0000"/>
                </a:solidFill>
                <a:effectLst/>
                <a:latin typeface="华文细黑" panose="02010600040101010101" pitchFamily="2" charset="-122"/>
                <a:ea typeface="华文细黑" panose="02010600040101010101" pitchFamily="2" charset="-122"/>
                <a:cs typeface="Arial" panose="020B0604020202020204" pitchFamily="34" charset="0"/>
              </a:rPr>
              <a:t>果实体的表述相同但实体的类型不同，不应该当做指代同一个实体</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。例如：中【美】（标注</a:t>
            </a: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REG Q30</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）贸易战……欧【美】（标注</a:t>
            </a:r>
            <a:r>
              <a:rPr lang="en-US" sz="2000" kern="100" dirty="0">
                <a:effectLst/>
                <a:latin typeface="华文细黑" panose="02010600040101010101" pitchFamily="2" charset="-122"/>
                <a:ea typeface="华文细黑" panose="02010600040101010101" pitchFamily="2" charset="-122"/>
                <a:cs typeface="Arial" panose="020B0604020202020204" pitchFamily="34" charset="0"/>
              </a:rPr>
              <a:t>LOC Q30</a:t>
            </a:r>
            <a:r>
              <a:rPr lang="zh-CN" sz="2000" kern="100" dirty="0">
                <a:effectLst/>
                <a:latin typeface="华文细黑" panose="02010600040101010101" pitchFamily="2" charset="-122"/>
                <a:ea typeface="华文细黑" panose="02010600040101010101" pitchFamily="2" charset="-122"/>
                <a:cs typeface="Arial" panose="020B0604020202020204" pitchFamily="34" charset="0"/>
              </a:rPr>
              <a:t>）市场，二者不能被当作指代同一个实体。</a:t>
            </a:r>
            <a:endParaRPr lang="en-US" sz="2000" kern="100" dirty="0">
              <a:effectLst/>
              <a:latin typeface="华文细黑" panose="02010600040101010101" pitchFamily="2" charset="-122"/>
              <a:ea typeface="华文细黑" panose="02010600040101010101" pitchFamily="2" charset="-122"/>
              <a:cs typeface="Arial" panose="020B0604020202020204" pitchFamily="34" charset="0"/>
            </a:endParaRPr>
          </a:p>
        </p:txBody>
      </p:sp>
    </p:spTree>
    <p:extLst>
      <p:ext uri="{BB962C8B-B14F-4D97-AF65-F5344CB8AC3E}">
        <p14:creationId xmlns:p14="http://schemas.microsoft.com/office/powerpoint/2010/main" val="676406976"/>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371</TotalTime>
  <Words>4559</Words>
  <Application>Microsoft Office PowerPoint</Application>
  <PresentationFormat>Widescreen</PresentationFormat>
  <Paragraphs>122</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华文细黑</vt:lpstr>
      <vt:lpstr>宋体</vt:lpstr>
      <vt:lpstr>Arial</vt:lpstr>
      <vt:lpstr>Arial</vt:lpstr>
      <vt:lpstr>Calibri</vt:lpstr>
      <vt:lpstr>Calibri Light</vt:lpstr>
      <vt:lpstr>Retrospect</vt:lpstr>
      <vt:lpstr>PCube 数据标注    - 实体识别、实体链接、实体共指  - 开放式关系抽取</vt:lpstr>
      <vt:lpstr>目录</vt:lpstr>
      <vt:lpstr>1. 标注工具 Inception</vt:lpstr>
      <vt:lpstr>2. 数据源</vt:lpstr>
      <vt:lpstr>3. 人工标注规范 3.1 实体识别标注规范</vt:lpstr>
      <vt:lpstr>3. 人工标注规范 3.1 实体识别标注规范</vt:lpstr>
      <vt:lpstr>3. 人工标注规范 3.1 实体识别标注规范</vt:lpstr>
      <vt:lpstr>3. 人工标注规范 3.2 实体链接标注规范</vt:lpstr>
      <vt:lpstr>3. 人工标注规范 3.2 实体链接标注规范</vt:lpstr>
      <vt:lpstr>3. 人工标注规范 3.3 实体共指标注规范</vt:lpstr>
      <vt:lpstr>3. 人工标注规范 3.4 开放式关系标注规范</vt:lpstr>
      <vt:lpstr>3. 人工标注规范 3.4 开放式关系标注规范</vt:lpstr>
      <vt:lpstr>4. 导出格式</vt:lpstr>
      <vt:lpstr>4. 导出格式</vt:lpstr>
      <vt:lpstr>4. 导出格式</vt:lpstr>
      <vt:lpstr>4. 导出格式</vt:lpstr>
      <vt:lpstr>4. 导出格式</vt:lpstr>
      <vt:lpstr>5. 最终格式转换</vt:lpstr>
      <vt:lpstr>5. 最终格式转换</vt:lpstr>
      <vt:lpstr>5. 最终格式转换</vt:lpstr>
      <vt:lpstr>5. 最终格式转换</vt:lpstr>
      <vt:lpstr>6. 附录1.无法消歧的实体列表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PCube 数据标注   - 实体识别、实体链接、实体共指  - 开放式关系抽取</dc:title>
  <dc:creator>Yang Huifan</dc:creator>
  <cp:lastModifiedBy>Yang Huifan</cp:lastModifiedBy>
  <cp:revision>13</cp:revision>
  <dcterms:created xsi:type="dcterms:W3CDTF">2021-10-22T12:25:30Z</dcterms:created>
  <dcterms:modified xsi:type="dcterms:W3CDTF">2021-10-28T11:51:52Z</dcterms:modified>
</cp:coreProperties>
</file>