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60" r:id="rId5"/>
    <p:sldMasterId id="2147483834" r:id="rId6"/>
  </p:sldMasterIdLst>
  <p:notesMasterIdLst>
    <p:notesMasterId r:id="rId20"/>
  </p:notesMasterIdLst>
  <p:sldIdLst>
    <p:sldId id="1352" r:id="rId7"/>
    <p:sldId id="4599" r:id="rId8"/>
    <p:sldId id="2088197352" r:id="rId9"/>
    <p:sldId id="2088197346" r:id="rId10"/>
    <p:sldId id="2088197344" r:id="rId11"/>
    <p:sldId id="2088197353" r:id="rId12"/>
    <p:sldId id="2088197347" r:id="rId13"/>
    <p:sldId id="2088197354" r:id="rId14"/>
    <p:sldId id="2088197348" r:id="rId15"/>
    <p:sldId id="2088197355" r:id="rId16"/>
    <p:sldId id="2088197357" r:id="rId17"/>
    <p:sldId id="2088197350" r:id="rId18"/>
    <p:sldId id="20881973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te, Rachel" initials="WR" lastIdx="7" clrIdx="0">
    <p:extLst>
      <p:ext uri="{19B8F6BF-5375-455C-9EA6-DF929625EA0E}">
        <p15:presenceInfo xmlns:p15="http://schemas.microsoft.com/office/powerpoint/2012/main" userId="S::rwaite@deloitte.com::3d0d69a9-bd1d-4f92-9846-f5e1c678f8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2D6"/>
    <a:srgbClr val="59CC8D"/>
    <a:srgbClr val="FFFFFF"/>
    <a:srgbClr val="626262"/>
    <a:srgbClr val="FFC000"/>
    <a:srgbClr val="0BD0D9"/>
    <a:srgbClr val="75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0C9B5-6238-4584-8B8C-AA27DAAF2F76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01B07-AE1A-4317-94AF-A567C9BFE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7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6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3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5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5255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7673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828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9168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8111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9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9490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18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5643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149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941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2543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4866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79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36471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2305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0022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2297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696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574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76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358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3674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3407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5630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8164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0975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559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64573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03443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63653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3013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652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5408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996724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05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9987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56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26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83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98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10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03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903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358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22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388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86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8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730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068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27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2762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004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7567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5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7824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2598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03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617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264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52979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54613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2874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479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1421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2442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61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2802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59165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9352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4229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71529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9189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8579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4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156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98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78704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89921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86595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19851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91745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39699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1460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8466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78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oleObject" Target="../embeddings/oleObject3.bin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tags" Target="../tags/tag45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83417134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73977" y="444113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4A4DA-133E-4623-A727-7A73AC5540B4}"/>
              </a:ext>
            </a:extLst>
          </p:cNvPr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44"/>
    </p:custDataLst>
    <p:extLst>
      <p:ext uri="{BB962C8B-B14F-4D97-AF65-F5344CB8AC3E}">
        <p14:creationId xmlns:p14="http://schemas.microsoft.com/office/powerpoint/2010/main" val="24726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4" r:id="rId2"/>
    <p:sldLayoutId id="2147483664" r:id="rId3"/>
    <p:sldLayoutId id="2147483832" r:id="rId4"/>
    <p:sldLayoutId id="2147483831" r:id="rId5"/>
    <p:sldLayoutId id="2147483667" r:id="rId6"/>
    <p:sldLayoutId id="2147483705" r:id="rId7"/>
    <p:sldLayoutId id="2147483669" r:id="rId8"/>
    <p:sldLayoutId id="2147483670" r:id="rId9"/>
    <p:sldLayoutId id="2147483671" r:id="rId10"/>
    <p:sldLayoutId id="2147483672" r:id="rId11"/>
    <p:sldLayoutId id="214748383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879" r:id="rId42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5" r:id="rId2"/>
    <p:sldLayoutId id="2147483666" r:id="rId3"/>
    <p:sldLayoutId id="2147483830" r:id="rId4"/>
    <p:sldLayoutId id="2147483668" r:id="rId5"/>
    <p:sldLayoutId id="2147483663" r:id="rId6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25127121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graphicFrame>
        <p:nvGraphicFramePr>
          <p:cNvPr id="3" name="Draft Stamp">
            <a:extLst>
              <a:ext uri="{FF2B5EF4-FFF2-40B4-BE49-F238E27FC236}">
                <a16:creationId xmlns:a16="http://schemas.microsoft.com/office/drawing/2014/main" id="{1AB37FF3-D0CC-4ADA-8DDE-C484F22F78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0836796"/>
              </p:ext>
            </p:extLst>
          </p:nvPr>
        </p:nvGraphicFramePr>
        <p:xfrm>
          <a:off x="11055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62645893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7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5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cabinetfloor.com/kitchen-remodeling-return-investment/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www.cnbc.com/select/how-much-will-a-home-in-the-us-cost-by-203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jse.amstat.org/v19n3/decock/DataDocumentation.txt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026741"/>
            <a:ext cx="9066506" cy="21579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Housing Data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800" dirty="0">
                <a:solidFill>
                  <a:srgbClr val="0076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Sales Price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Maximize Financial Opportunities 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Home Buyers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2247-91E3-4374-80F3-2158B1F7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5591180"/>
            <a:ext cx="7170506" cy="505645"/>
          </a:xfrm>
        </p:spPr>
        <p:txBody>
          <a:bodyPr/>
          <a:lstStyle/>
          <a:p>
            <a:r>
              <a:rPr lang="en-US" sz="2400" b="1" dirty="0"/>
              <a:t>Farah Malik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BB208-9482-4754-BBCF-5061E1F6B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200" y="6108699"/>
            <a:ext cx="5594349" cy="298451"/>
          </a:xfrm>
        </p:spPr>
        <p:txBody>
          <a:bodyPr/>
          <a:lstStyle/>
          <a:p>
            <a:r>
              <a:rPr lang="en-US" sz="1800" dirty="0"/>
              <a:t>Project 2</a:t>
            </a:r>
            <a:endParaRPr lang="en-US" sz="1600" dirty="0"/>
          </a:p>
          <a:p>
            <a:r>
              <a:rPr lang="en-US" sz="1600" dirty="0"/>
              <a:t>June 2023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6233B-A772-D159-3D78-4A6E57E158E0}"/>
              </a:ext>
            </a:extLst>
          </p:cNvPr>
          <p:cNvSpPr/>
          <p:nvPr/>
        </p:nvSpPr>
        <p:spPr bwMode="gray">
          <a:xfrm>
            <a:off x="1314450" y="1729021"/>
            <a:ext cx="9563100" cy="3143250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9563100"/>
                      <a:gd name="connsiteY0" fmla="*/ 0 h 3143250"/>
                      <a:gd name="connsiteX1" fmla="*/ 788956 w 9563100"/>
                      <a:gd name="connsiteY1" fmla="*/ 0 h 3143250"/>
                      <a:gd name="connsiteX2" fmla="*/ 1386650 w 9563100"/>
                      <a:gd name="connsiteY2" fmla="*/ 0 h 3143250"/>
                      <a:gd name="connsiteX3" fmla="*/ 1793081 w 9563100"/>
                      <a:gd name="connsiteY3" fmla="*/ 0 h 3143250"/>
                      <a:gd name="connsiteX4" fmla="*/ 2390775 w 9563100"/>
                      <a:gd name="connsiteY4" fmla="*/ 0 h 3143250"/>
                      <a:gd name="connsiteX5" fmla="*/ 3179731 w 9563100"/>
                      <a:gd name="connsiteY5" fmla="*/ 0 h 3143250"/>
                      <a:gd name="connsiteX6" fmla="*/ 3586163 w 9563100"/>
                      <a:gd name="connsiteY6" fmla="*/ 0 h 3143250"/>
                      <a:gd name="connsiteX7" fmla="*/ 3896963 w 9563100"/>
                      <a:gd name="connsiteY7" fmla="*/ 0 h 3143250"/>
                      <a:gd name="connsiteX8" fmla="*/ 4494657 w 9563100"/>
                      <a:gd name="connsiteY8" fmla="*/ 0 h 3143250"/>
                      <a:gd name="connsiteX9" fmla="*/ 5092351 w 9563100"/>
                      <a:gd name="connsiteY9" fmla="*/ 0 h 3143250"/>
                      <a:gd name="connsiteX10" fmla="*/ 5785676 w 9563100"/>
                      <a:gd name="connsiteY10" fmla="*/ 0 h 3143250"/>
                      <a:gd name="connsiteX11" fmla="*/ 6287738 w 9563100"/>
                      <a:gd name="connsiteY11" fmla="*/ 0 h 3143250"/>
                      <a:gd name="connsiteX12" fmla="*/ 6598539 w 9563100"/>
                      <a:gd name="connsiteY12" fmla="*/ 0 h 3143250"/>
                      <a:gd name="connsiteX13" fmla="*/ 7004971 w 9563100"/>
                      <a:gd name="connsiteY13" fmla="*/ 0 h 3143250"/>
                      <a:gd name="connsiteX14" fmla="*/ 7793926 w 9563100"/>
                      <a:gd name="connsiteY14" fmla="*/ 0 h 3143250"/>
                      <a:gd name="connsiteX15" fmla="*/ 8200358 w 9563100"/>
                      <a:gd name="connsiteY15" fmla="*/ 0 h 3143250"/>
                      <a:gd name="connsiteX16" fmla="*/ 8606790 w 9563100"/>
                      <a:gd name="connsiteY16" fmla="*/ 0 h 3143250"/>
                      <a:gd name="connsiteX17" fmla="*/ 9013222 w 9563100"/>
                      <a:gd name="connsiteY17" fmla="*/ 0 h 3143250"/>
                      <a:gd name="connsiteX18" fmla="*/ 9563100 w 9563100"/>
                      <a:gd name="connsiteY18" fmla="*/ 0 h 3143250"/>
                      <a:gd name="connsiteX19" fmla="*/ 9563100 w 9563100"/>
                      <a:gd name="connsiteY19" fmla="*/ 555308 h 3143250"/>
                      <a:gd name="connsiteX20" fmla="*/ 9563100 w 9563100"/>
                      <a:gd name="connsiteY20" fmla="*/ 1016318 h 3143250"/>
                      <a:gd name="connsiteX21" fmla="*/ 9563100 w 9563100"/>
                      <a:gd name="connsiteY21" fmla="*/ 1508760 h 3143250"/>
                      <a:gd name="connsiteX22" fmla="*/ 9563100 w 9563100"/>
                      <a:gd name="connsiteY22" fmla="*/ 2032635 h 3143250"/>
                      <a:gd name="connsiteX23" fmla="*/ 9563100 w 9563100"/>
                      <a:gd name="connsiteY23" fmla="*/ 2587942 h 3143250"/>
                      <a:gd name="connsiteX24" fmla="*/ 9563100 w 9563100"/>
                      <a:gd name="connsiteY24" fmla="*/ 3143250 h 3143250"/>
                      <a:gd name="connsiteX25" fmla="*/ 8965406 w 9563100"/>
                      <a:gd name="connsiteY25" fmla="*/ 3143250 h 3143250"/>
                      <a:gd name="connsiteX26" fmla="*/ 8176451 w 9563100"/>
                      <a:gd name="connsiteY26" fmla="*/ 3143250 h 3143250"/>
                      <a:gd name="connsiteX27" fmla="*/ 7865650 w 9563100"/>
                      <a:gd name="connsiteY27" fmla="*/ 3143250 h 3143250"/>
                      <a:gd name="connsiteX28" fmla="*/ 7554849 w 9563100"/>
                      <a:gd name="connsiteY28" fmla="*/ 3143250 h 3143250"/>
                      <a:gd name="connsiteX29" fmla="*/ 7052786 w 9563100"/>
                      <a:gd name="connsiteY29" fmla="*/ 3143250 h 3143250"/>
                      <a:gd name="connsiteX30" fmla="*/ 6455093 w 9563100"/>
                      <a:gd name="connsiteY30" fmla="*/ 3143250 h 3143250"/>
                      <a:gd name="connsiteX31" fmla="*/ 5953030 w 9563100"/>
                      <a:gd name="connsiteY31" fmla="*/ 3143250 h 3143250"/>
                      <a:gd name="connsiteX32" fmla="*/ 5259705 w 9563100"/>
                      <a:gd name="connsiteY32" fmla="*/ 3143250 h 3143250"/>
                      <a:gd name="connsiteX33" fmla="*/ 4470749 w 9563100"/>
                      <a:gd name="connsiteY33" fmla="*/ 3143250 h 3143250"/>
                      <a:gd name="connsiteX34" fmla="*/ 3873056 w 9563100"/>
                      <a:gd name="connsiteY34" fmla="*/ 3143250 h 3143250"/>
                      <a:gd name="connsiteX35" fmla="*/ 3370993 w 9563100"/>
                      <a:gd name="connsiteY35" fmla="*/ 3143250 h 3143250"/>
                      <a:gd name="connsiteX36" fmla="*/ 2582037 w 9563100"/>
                      <a:gd name="connsiteY36" fmla="*/ 3143250 h 3143250"/>
                      <a:gd name="connsiteX37" fmla="*/ 1888712 w 9563100"/>
                      <a:gd name="connsiteY37" fmla="*/ 3143250 h 3143250"/>
                      <a:gd name="connsiteX38" fmla="*/ 1195388 w 9563100"/>
                      <a:gd name="connsiteY38" fmla="*/ 3143250 h 3143250"/>
                      <a:gd name="connsiteX39" fmla="*/ 788956 w 9563100"/>
                      <a:gd name="connsiteY39" fmla="*/ 3143250 h 3143250"/>
                      <a:gd name="connsiteX40" fmla="*/ 0 w 9563100"/>
                      <a:gd name="connsiteY40" fmla="*/ 3143250 h 3143250"/>
                      <a:gd name="connsiteX41" fmla="*/ 0 w 9563100"/>
                      <a:gd name="connsiteY41" fmla="*/ 2587943 h 3143250"/>
                      <a:gd name="connsiteX42" fmla="*/ 0 w 9563100"/>
                      <a:gd name="connsiteY42" fmla="*/ 2032635 h 3143250"/>
                      <a:gd name="connsiteX43" fmla="*/ 0 w 9563100"/>
                      <a:gd name="connsiteY43" fmla="*/ 1603058 h 3143250"/>
                      <a:gd name="connsiteX44" fmla="*/ 0 w 9563100"/>
                      <a:gd name="connsiteY44" fmla="*/ 1173480 h 3143250"/>
                      <a:gd name="connsiteX45" fmla="*/ 0 w 9563100"/>
                      <a:gd name="connsiteY45" fmla="*/ 743902 h 3143250"/>
                      <a:gd name="connsiteX46" fmla="*/ 0 w 9563100"/>
                      <a:gd name="connsiteY46" fmla="*/ 0 h 3143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9563100" h="3143250" extrusionOk="0">
                        <a:moveTo>
                          <a:pt x="0" y="0"/>
                        </a:moveTo>
                        <a:cubicBezTo>
                          <a:pt x="320377" y="-93615"/>
                          <a:pt x="531339" y="53272"/>
                          <a:pt x="788956" y="0"/>
                        </a:cubicBezTo>
                        <a:cubicBezTo>
                          <a:pt x="1046573" y="-53272"/>
                          <a:pt x="1181801" y="63790"/>
                          <a:pt x="1386650" y="0"/>
                        </a:cubicBezTo>
                        <a:cubicBezTo>
                          <a:pt x="1591499" y="-63790"/>
                          <a:pt x="1695799" y="11302"/>
                          <a:pt x="1793081" y="0"/>
                        </a:cubicBezTo>
                        <a:cubicBezTo>
                          <a:pt x="1890363" y="-11302"/>
                          <a:pt x="2261123" y="28686"/>
                          <a:pt x="2390775" y="0"/>
                        </a:cubicBezTo>
                        <a:cubicBezTo>
                          <a:pt x="2520427" y="-28686"/>
                          <a:pt x="2992850" y="47969"/>
                          <a:pt x="3179731" y="0"/>
                        </a:cubicBezTo>
                        <a:cubicBezTo>
                          <a:pt x="3366612" y="-47969"/>
                          <a:pt x="3391537" y="25626"/>
                          <a:pt x="3586163" y="0"/>
                        </a:cubicBezTo>
                        <a:cubicBezTo>
                          <a:pt x="3780789" y="-25626"/>
                          <a:pt x="3819471" y="27150"/>
                          <a:pt x="3896963" y="0"/>
                        </a:cubicBezTo>
                        <a:cubicBezTo>
                          <a:pt x="3974455" y="-27150"/>
                          <a:pt x="4277994" y="63843"/>
                          <a:pt x="4494657" y="0"/>
                        </a:cubicBezTo>
                        <a:cubicBezTo>
                          <a:pt x="4711320" y="-63843"/>
                          <a:pt x="4905085" y="65783"/>
                          <a:pt x="5092351" y="0"/>
                        </a:cubicBezTo>
                        <a:cubicBezTo>
                          <a:pt x="5279617" y="-65783"/>
                          <a:pt x="5473923" y="77041"/>
                          <a:pt x="5785676" y="0"/>
                        </a:cubicBezTo>
                        <a:cubicBezTo>
                          <a:pt x="6097429" y="-77041"/>
                          <a:pt x="6136535" y="39066"/>
                          <a:pt x="6287738" y="0"/>
                        </a:cubicBezTo>
                        <a:cubicBezTo>
                          <a:pt x="6438941" y="-39066"/>
                          <a:pt x="6443988" y="31264"/>
                          <a:pt x="6598539" y="0"/>
                        </a:cubicBezTo>
                        <a:cubicBezTo>
                          <a:pt x="6753090" y="-31264"/>
                          <a:pt x="6820035" y="27843"/>
                          <a:pt x="7004971" y="0"/>
                        </a:cubicBezTo>
                        <a:cubicBezTo>
                          <a:pt x="7189907" y="-27843"/>
                          <a:pt x="7624465" y="52116"/>
                          <a:pt x="7793926" y="0"/>
                        </a:cubicBezTo>
                        <a:cubicBezTo>
                          <a:pt x="7963387" y="-52116"/>
                          <a:pt x="8010220" y="34825"/>
                          <a:pt x="8200358" y="0"/>
                        </a:cubicBezTo>
                        <a:cubicBezTo>
                          <a:pt x="8390496" y="-34825"/>
                          <a:pt x="8469477" y="1321"/>
                          <a:pt x="8606790" y="0"/>
                        </a:cubicBezTo>
                        <a:cubicBezTo>
                          <a:pt x="8744103" y="-1321"/>
                          <a:pt x="8902899" y="31117"/>
                          <a:pt x="9013222" y="0"/>
                        </a:cubicBezTo>
                        <a:cubicBezTo>
                          <a:pt x="9123545" y="-31117"/>
                          <a:pt x="9384717" y="17621"/>
                          <a:pt x="9563100" y="0"/>
                        </a:cubicBezTo>
                        <a:cubicBezTo>
                          <a:pt x="9615110" y="142672"/>
                          <a:pt x="9553315" y="299551"/>
                          <a:pt x="9563100" y="555308"/>
                        </a:cubicBezTo>
                        <a:cubicBezTo>
                          <a:pt x="9572885" y="811065"/>
                          <a:pt x="9527696" y="891124"/>
                          <a:pt x="9563100" y="1016318"/>
                        </a:cubicBezTo>
                        <a:cubicBezTo>
                          <a:pt x="9598504" y="1141512"/>
                          <a:pt x="9543929" y="1289488"/>
                          <a:pt x="9563100" y="1508760"/>
                        </a:cubicBezTo>
                        <a:cubicBezTo>
                          <a:pt x="9582271" y="1728032"/>
                          <a:pt x="9510157" y="1865250"/>
                          <a:pt x="9563100" y="2032635"/>
                        </a:cubicBezTo>
                        <a:cubicBezTo>
                          <a:pt x="9616043" y="2200020"/>
                          <a:pt x="9546357" y="2319633"/>
                          <a:pt x="9563100" y="2587942"/>
                        </a:cubicBezTo>
                        <a:cubicBezTo>
                          <a:pt x="9579843" y="2856251"/>
                          <a:pt x="9523273" y="2973834"/>
                          <a:pt x="9563100" y="3143250"/>
                        </a:cubicBezTo>
                        <a:cubicBezTo>
                          <a:pt x="9413470" y="3161182"/>
                          <a:pt x="9181565" y="3112032"/>
                          <a:pt x="8965406" y="3143250"/>
                        </a:cubicBezTo>
                        <a:cubicBezTo>
                          <a:pt x="8749247" y="3174468"/>
                          <a:pt x="8438182" y="3077267"/>
                          <a:pt x="8176451" y="3143250"/>
                        </a:cubicBezTo>
                        <a:cubicBezTo>
                          <a:pt x="7914721" y="3209233"/>
                          <a:pt x="7937414" y="3137188"/>
                          <a:pt x="7865650" y="3143250"/>
                        </a:cubicBezTo>
                        <a:cubicBezTo>
                          <a:pt x="7793886" y="3149312"/>
                          <a:pt x="7641855" y="3122081"/>
                          <a:pt x="7554849" y="3143250"/>
                        </a:cubicBezTo>
                        <a:cubicBezTo>
                          <a:pt x="7467843" y="3164419"/>
                          <a:pt x="7217851" y="3105708"/>
                          <a:pt x="7052786" y="3143250"/>
                        </a:cubicBezTo>
                        <a:cubicBezTo>
                          <a:pt x="6887721" y="3180792"/>
                          <a:pt x="6726565" y="3106418"/>
                          <a:pt x="6455093" y="3143250"/>
                        </a:cubicBezTo>
                        <a:cubicBezTo>
                          <a:pt x="6183621" y="3180082"/>
                          <a:pt x="6064175" y="3087487"/>
                          <a:pt x="5953030" y="3143250"/>
                        </a:cubicBezTo>
                        <a:cubicBezTo>
                          <a:pt x="5841885" y="3199013"/>
                          <a:pt x="5517407" y="3113944"/>
                          <a:pt x="5259705" y="3143250"/>
                        </a:cubicBezTo>
                        <a:cubicBezTo>
                          <a:pt x="5002003" y="3172556"/>
                          <a:pt x="4736587" y="3100899"/>
                          <a:pt x="4470749" y="3143250"/>
                        </a:cubicBezTo>
                        <a:cubicBezTo>
                          <a:pt x="4204911" y="3185601"/>
                          <a:pt x="4160980" y="3109154"/>
                          <a:pt x="3873056" y="3143250"/>
                        </a:cubicBezTo>
                        <a:cubicBezTo>
                          <a:pt x="3585132" y="3177346"/>
                          <a:pt x="3511460" y="3092209"/>
                          <a:pt x="3370993" y="3143250"/>
                        </a:cubicBezTo>
                        <a:cubicBezTo>
                          <a:pt x="3230526" y="3194291"/>
                          <a:pt x="2825456" y="3142151"/>
                          <a:pt x="2582037" y="3143250"/>
                        </a:cubicBezTo>
                        <a:cubicBezTo>
                          <a:pt x="2338618" y="3144349"/>
                          <a:pt x="2200611" y="3073474"/>
                          <a:pt x="1888712" y="3143250"/>
                        </a:cubicBezTo>
                        <a:cubicBezTo>
                          <a:pt x="1576813" y="3213026"/>
                          <a:pt x="1394220" y="3100446"/>
                          <a:pt x="1195388" y="3143250"/>
                        </a:cubicBezTo>
                        <a:cubicBezTo>
                          <a:pt x="996556" y="3186054"/>
                          <a:pt x="925336" y="3106821"/>
                          <a:pt x="788956" y="3143250"/>
                        </a:cubicBezTo>
                        <a:cubicBezTo>
                          <a:pt x="652576" y="3179679"/>
                          <a:pt x="280241" y="3049110"/>
                          <a:pt x="0" y="3143250"/>
                        </a:cubicBezTo>
                        <a:cubicBezTo>
                          <a:pt x="-28898" y="2890612"/>
                          <a:pt x="49161" y="2822371"/>
                          <a:pt x="0" y="2587943"/>
                        </a:cubicBezTo>
                        <a:cubicBezTo>
                          <a:pt x="-49161" y="2353515"/>
                          <a:pt x="15627" y="2305135"/>
                          <a:pt x="0" y="2032635"/>
                        </a:cubicBezTo>
                        <a:cubicBezTo>
                          <a:pt x="-15627" y="1760135"/>
                          <a:pt x="22476" y="1799272"/>
                          <a:pt x="0" y="1603058"/>
                        </a:cubicBezTo>
                        <a:cubicBezTo>
                          <a:pt x="-22476" y="1406844"/>
                          <a:pt x="43933" y="1320459"/>
                          <a:pt x="0" y="1173480"/>
                        </a:cubicBezTo>
                        <a:cubicBezTo>
                          <a:pt x="-43933" y="1026501"/>
                          <a:pt x="21787" y="874421"/>
                          <a:pt x="0" y="743902"/>
                        </a:cubicBezTo>
                        <a:cubicBezTo>
                          <a:pt x="-21787" y="613383"/>
                          <a:pt x="17741" y="29270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325426-3699-7DED-7F98-B30F81E4FC39}"/>
              </a:ext>
            </a:extLst>
          </p:cNvPr>
          <p:cNvCxnSpPr>
            <a:cxnSpLocks/>
          </p:cNvCxnSpPr>
          <p:nvPr/>
        </p:nvCxnSpPr>
        <p:spPr>
          <a:xfrm flipV="1">
            <a:off x="2026920" y="2800657"/>
            <a:ext cx="81381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54DF37-84D5-28A1-D680-6A5414A778CC}"/>
              </a:ext>
            </a:extLst>
          </p:cNvPr>
          <p:cNvGrpSpPr/>
          <p:nvPr/>
        </p:nvGrpSpPr>
        <p:grpSpPr>
          <a:xfrm>
            <a:off x="11074736" y="230543"/>
            <a:ext cx="873126" cy="1047750"/>
            <a:chOff x="7788275" y="698501"/>
            <a:chExt cx="873126" cy="1047750"/>
          </a:xfrm>
        </p:grpSpPr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AAA6FDA9-9C8C-FEDB-A2A2-F83CCDB14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908051"/>
              <a:ext cx="22225" cy="77788"/>
            </a:xfrm>
            <a:custGeom>
              <a:avLst/>
              <a:gdLst>
                <a:gd name="T0" fmla="*/ 3 w 11"/>
                <a:gd name="T1" fmla="*/ 37 h 37"/>
                <a:gd name="T2" fmla="*/ 7 w 11"/>
                <a:gd name="T3" fmla="*/ 37 h 37"/>
                <a:gd name="T4" fmla="*/ 11 w 11"/>
                <a:gd name="T5" fmla="*/ 33 h 37"/>
                <a:gd name="T6" fmla="*/ 11 w 11"/>
                <a:gd name="T7" fmla="*/ 2 h 37"/>
                <a:gd name="T8" fmla="*/ 11 w 11"/>
                <a:gd name="T9" fmla="*/ 0 h 37"/>
                <a:gd name="T10" fmla="*/ 3 w 11"/>
                <a:gd name="T11" fmla="*/ 6 h 37"/>
                <a:gd name="T12" fmla="*/ 0 w 11"/>
                <a:gd name="T13" fmla="*/ 5 h 37"/>
                <a:gd name="T14" fmla="*/ 0 w 11"/>
                <a:gd name="T15" fmla="*/ 33 h 37"/>
                <a:gd name="T16" fmla="*/ 3 w 11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7">
                  <a:moveTo>
                    <a:pt x="3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9" y="37"/>
                    <a:pt x="11" y="35"/>
                    <a:pt x="11" y="3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6" y="4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7"/>
                    <a:pt x="3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28DB45D0-FFDF-D8DC-B709-5727CC60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5" y="784226"/>
              <a:ext cx="298450" cy="241300"/>
            </a:xfrm>
            <a:custGeom>
              <a:avLst/>
              <a:gdLst>
                <a:gd name="T0" fmla="*/ 2 w 142"/>
                <a:gd name="T1" fmla="*/ 115 h 115"/>
                <a:gd name="T2" fmla="*/ 139 w 142"/>
                <a:gd name="T3" fmla="*/ 115 h 115"/>
                <a:gd name="T4" fmla="*/ 142 w 142"/>
                <a:gd name="T5" fmla="*/ 112 h 115"/>
                <a:gd name="T6" fmla="*/ 139 w 142"/>
                <a:gd name="T7" fmla="*/ 108 h 115"/>
                <a:gd name="T8" fmla="*/ 8 w 142"/>
                <a:gd name="T9" fmla="*/ 108 h 115"/>
                <a:gd name="T10" fmla="*/ 5 w 142"/>
                <a:gd name="T11" fmla="*/ 104 h 115"/>
                <a:gd name="T12" fmla="*/ 5 w 142"/>
                <a:gd name="T13" fmla="*/ 4 h 115"/>
                <a:gd name="T14" fmla="*/ 2 w 142"/>
                <a:gd name="T15" fmla="*/ 0 h 115"/>
                <a:gd name="T16" fmla="*/ 0 w 142"/>
                <a:gd name="T17" fmla="*/ 4 h 115"/>
                <a:gd name="T18" fmla="*/ 0 w 142"/>
                <a:gd name="T19" fmla="*/ 112 h 115"/>
                <a:gd name="T20" fmla="*/ 2 w 142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15">
                  <a:moveTo>
                    <a:pt x="2" y="115"/>
                  </a:moveTo>
                  <a:cubicBezTo>
                    <a:pt x="139" y="115"/>
                    <a:pt x="139" y="115"/>
                    <a:pt x="139" y="115"/>
                  </a:cubicBezTo>
                  <a:cubicBezTo>
                    <a:pt x="140" y="115"/>
                    <a:pt x="142" y="113"/>
                    <a:pt x="142" y="112"/>
                  </a:cubicBezTo>
                  <a:cubicBezTo>
                    <a:pt x="142" y="110"/>
                    <a:pt x="140" y="108"/>
                    <a:pt x="139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6" y="108"/>
                    <a:pt x="5" y="106"/>
                    <a:pt x="5" y="10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5"/>
                    <a:pt x="2" y="1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8E2887AE-F5D0-124E-7139-5B2CF8FB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425" y="809626"/>
              <a:ext cx="25400" cy="176213"/>
            </a:xfrm>
            <a:custGeom>
              <a:avLst/>
              <a:gdLst>
                <a:gd name="T0" fmla="*/ 9 w 12"/>
                <a:gd name="T1" fmla="*/ 0 h 84"/>
                <a:gd name="T2" fmla="*/ 3 w 12"/>
                <a:gd name="T3" fmla="*/ 9 h 84"/>
                <a:gd name="T4" fmla="*/ 0 w 12"/>
                <a:gd name="T5" fmla="*/ 10 h 84"/>
                <a:gd name="T6" fmla="*/ 0 w 12"/>
                <a:gd name="T7" fmla="*/ 76 h 84"/>
                <a:gd name="T8" fmla="*/ 4 w 12"/>
                <a:gd name="T9" fmla="*/ 84 h 84"/>
                <a:gd name="T10" fmla="*/ 8 w 12"/>
                <a:gd name="T11" fmla="*/ 84 h 84"/>
                <a:gd name="T12" fmla="*/ 12 w 12"/>
                <a:gd name="T13" fmla="*/ 76 h 84"/>
                <a:gd name="T14" fmla="*/ 12 w 12"/>
                <a:gd name="T15" fmla="*/ 8 h 84"/>
                <a:gd name="T16" fmla="*/ 9 w 12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4">
                  <a:moveTo>
                    <a:pt x="9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2" y="84"/>
                    <a:pt x="4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4"/>
                    <a:pt x="12" y="80"/>
                    <a:pt x="12" y="7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3BE7C50A-C652-A337-8695-786B75728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777876"/>
              <a:ext cx="273050" cy="133350"/>
            </a:xfrm>
            <a:custGeom>
              <a:avLst/>
              <a:gdLst>
                <a:gd name="T0" fmla="*/ 0 w 130"/>
                <a:gd name="T1" fmla="*/ 62 h 63"/>
                <a:gd name="T2" fmla="*/ 2 w 130"/>
                <a:gd name="T3" fmla="*/ 63 h 63"/>
                <a:gd name="T4" fmla="*/ 51 w 130"/>
                <a:gd name="T5" fmla="*/ 28 h 63"/>
                <a:gd name="T6" fmla="*/ 53 w 130"/>
                <a:gd name="T7" fmla="*/ 29 h 63"/>
                <a:gd name="T8" fmla="*/ 61 w 130"/>
                <a:gd name="T9" fmla="*/ 51 h 63"/>
                <a:gd name="T10" fmla="*/ 63 w 130"/>
                <a:gd name="T11" fmla="*/ 52 h 63"/>
                <a:gd name="T12" fmla="*/ 120 w 130"/>
                <a:gd name="T13" fmla="*/ 11 h 63"/>
                <a:gd name="T14" fmla="*/ 117 w 130"/>
                <a:gd name="T15" fmla="*/ 16 h 63"/>
                <a:gd name="T16" fmla="*/ 117 w 130"/>
                <a:gd name="T17" fmla="*/ 19 h 63"/>
                <a:gd name="T18" fmla="*/ 117 w 130"/>
                <a:gd name="T19" fmla="*/ 19 h 63"/>
                <a:gd name="T20" fmla="*/ 120 w 130"/>
                <a:gd name="T21" fmla="*/ 19 h 63"/>
                <a:gd name="T22" fmla="*/ 129 w 130"/>
                <a:gd name="T23" fmla="*/ 4 h 63"/>
                <a:gd name="T24" fmla="*/ 129 w 130"/>
                <a:gd name="T25" fmla="*/ 2 h 63"/>
                <a:gd name="T26" fmla="*/ 128 w 130"/>
                <a:gd name="T27" fmla="*/ 0 h 63"/>
                <a:gd name="T28" fmla="*/ 113 w 130"/>
                <a:gd name="T29" fmla="*/ 3 h 63"/>
                <a:gd name="T30" fmla="*/ 112 w 130"/>
                <a:gd name="T31" fmla="*/ 6 h 63"/>
                <a:gd name="T32" fmla="*/ 112 w 130"/>
                <a:gd name="T33" fmla="*/ 6 h 63"/>
                <a:gd name="T34" fmla="*/ 114 w 130"/>
                <a:gd name="T35" fmla="*/ 8 h 63"/>
                <a:gd name="T36" fmla="*/ 118 w 130"/>
                <a:gd name="T37" fmla="*/ 7 h 63"/>
                <a:gd name="T38" fmla="*/ 65 w 130"/>
                <a:gd name="T39" fmla="*/ 45 h 63"/>
                <a:gd name="T40" fmla="*/ 63 w 130"/>
                <a:gd name="T41" fmla="*/ 44 h 63"/>
                <a:gd name="T42" fmla="*/ 56 w 130"/>
                <a:gd name="T43" fmla="*/ 26 h 63"/>
                <a:gd name="T44" fmla="*/ 54 w 130"/>
                <a:gd name="T45" fmla="*/ 22 h 63"/>
                <a:gd name="T46" fmla="*/ 52 w 130"/>
                <a:gd name="T47" fmla="*/ 22 h 63"/>
                <a:gd name="T48" fmla="*/ 1 w 130"/>
                <a:gd name="T49" fmla="*/ 58 h 63"/>
                <a:gd name="T50" fmla="*/ 0 w 130"/>
                <a:gd name="T51" fmla="*/ 61 h 63"/>
                <a:gd name="T52" fmla="*/ 0 w 130"/>
                <a:gd name="T5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63">
                  <a:moveTo>
                    <a:pt x="0" y="62"/>
                  </a:moveTo>
                  <a:cubicBezTo>
                    <a:pt x="1" y="63"/>
                    <a:pt x="2" y="63"/>
                    <a:pt x="2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8"/>
                    <a:pt x="53" y="28"/>
                    <a:pt x="53" y="2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52"/>
                    <a:pt x="63" y="52"/>
                    <a:pt x="63" y="5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7" y="18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0" y="4"/>
                    <a:pt x="130" y="3"/>
                    <a:pt x="129" y="2"/>
                  </a:cubicBezTo>
                  <a:cubicBezTo>
                    <a:pt x="129" y="1"/>
                    <a:pt x="128" y="0"/>
                    <a:pt x="128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2" y="4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3" y="8"/>
                    <a:pt x="114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4" y="46"/>
                    <a:pt x="63" y="45"/>
                    <a:pt x="63" y="4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54" y="21"/>
                    <a:pt x="53" y="21"/>
                    <a:pt x="52" y="22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9"/>
                    <a:pt x="0" y="60"/>
                    <a:pt x="0" y="61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D346BB42-70A3-8173-9B03-AF61DF6D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03313"/>
              <a:ext cx="293688" cy="38100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2DBD6151-5657-03D0-3C0D-144656A0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82688"/>
              <a:ext cx="293688" cy="36513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82324250-D557-3372-69BF-E64F5824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849313"/>
              <a:ext cx="25400" cy="136525"/>
            </a:xfrm>
            <a:custGeom>
              <a:avLst/>
              <a:gdLst>
                <a:gd name="T0" fmla="*/ 0 w 12"/>
                <a:gd name="T1" fmla="*/ 59 h 65"/>
                <a:gd name="T2" fmla="*/ 4 w 12"/>
                <a:gd name="T3" fmla="*/ 65 h 65"/>
                <a:gd name="T4" fmla="*/ 8 w 12"/>
                <a:gd name="T5" fmla="*/ 65 h 65"/>
                <a:gd name="T6" fmla="*/ 12 w 12"/>
                <a:gd name="T7" fmla="*/ 59 h 65"/>
                <a:gd name="T8" fmla="*/ 12 w 12"/>
                <a:gd name="T9" fmla="*/ 4 h 65"/>
                <a:gd name="T10" fmla="*/ 11 w 12"/>
                <a:gd name="T11" fmla="*/ 0 h 65"/>
                <a:gd name="T12" fmla="*/ 0 w 12"/>
                <a:gd name="T13" fmla="*/ 8 h 65"/>
                <a:gd name="T14" fmla="*/ 0 w 12"/>
                <a:gd name="T1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5">
                  <a:moveTo>
                    <a:pt x="0" y="59"/>
                  </a:moveTo>
                  <a:cubicBezTo>
                    <a:pt x="0" y="62"/>
                    <a:pt x="2" y="65"/>
                    <a:pt x="4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5"/>
                    <a:pt x="12" y="62"/>
                    <a:pt x="12" y="5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1"/>
                    <a:pt x="11" y="0"/>
                  </a:cubicBezTo>
                  <a:cubicBezTo>
                    <a:pt x="9" y="2"/>
                    <a:pt x="5" y="5"/>
                    <a:pt x="0" y="8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D74230AF-5E92-CB31-C53F-586200B72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87413"/>
              <a:ext cx="23813" cy="98425"/>
            </a:xfrm>
            <a:custGeom>
              <a:avLst/>
              <a:gdLst>
                <a:gd name="T0" fmla="*/ 1 w 11"/>
                <a:gd name="T1" fmla="*/ 3 h 47"/>
                <a:gd name="T2" fmla="*/ 0 w 11"/>
                <a:gd name="T3" fmla="*/ 1 h 47"/>
                <a:gd name="T4" fmla="*/ 0 w 11"/>
                <a:gd name="T5" fmla="*/ 1 h 47"/>
                <a:gd name="T6" fmla="*/ 0 w 11"/>
                <a:gd name="T7" fmla="*/ 42 h 47"/>
                <a:gd name="T8" fmla="*/ 3 w 11"/>
                <a:gd name="T9" fmla="*/ 47 h 47"/>
                <a:gd name="T10" fmla="*/ 8 w 11"/>
                <a:gd name="T11" fmla="*/ 47 h 47"/>
                <a:gd name="T12" fmla="*/ 11 w 11"/>
                <a:gd name="T13" fmla="*/ 42 h 47"/>
                <a:gd name="T14" fmla="*/ 11 w 11"/>
                <a:gd name="T15" fmla="*/ 1 h 47"/>
                <a:gd name="T16" fmla="*/ 11 w 11"/>
                <a:gd name="T17" fmla="*/ 0 h 47"/>
                <a:gd name="T18" fmla="*/ 5 w 11"/>
                <a:gd name="T19" fmla="*/ 5 h 47"/>
                <a:gd name="T20" fmla="*/ 1 w 11"/>
                <a:gd name="T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7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7"/>
                    <a:pt x="11" y="45"/>
                    <a:pt x="11" y="4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3"/>
                    <a:pt x="5" y="5"/>
                    <a:pt x="5" y="5"/>
                  </a:cubicBezTo>
                  <a:cubicBezTo>
                    <a:pt x="3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F4DF260E-AA41-2BF0-2C20-CC3EC393F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879476"/>
              <a:ext cx="25400" cy="106363"/>
            </a:xfrm>
            <a:custGeom>
              <a:avLst/>
              <a:gdLst>
                <a:gd name="T0" fmla="*/ 0 w 12"/>
                <a:gd name="T1" fmla="*/ 46 h 51"/>
                <a:gd name="T2" fmla="*/ 4 w 12"/>
                <a:gd name="T3" fmla="*/ 51 h 51"/>
                <a:gd name="T4" fmla="*/ 8 w 12"/>
                <a:gd name="T5" fmla="*/ 51 h 51"/>
                <a:gd name="T6" fmla="*/ 12 w 12"/>
                <a:gd name="T7" fmla="*/ 46 h 51"/>
                <a:gd name="T8" fmla="*/ 12 w 12"/>
                <a:gd name="T9" fmla="*/ 3 h 51"/>
                <a:gd name="T10" fmla="*/ 11 w 12"/>
                <a:gd name="T11" fmla="*/ 0 h 51"/>
                <a:gd name="T12" fmla="*/ 0 w 12"/>
                <a:gd name="T13" fmla="*/ 8 h 51"/>
                <a:gd name="T14" fmla="*/ 0 w 12"/>
                <a:gd name="T1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1">
                  <a:moveTo>
                    <a:pt x="0" y="46"/>
                  </a:moveTo>
                  <a:cubicBezTo>
                    <a:pt x="0" y="49"/>
                    <a:pt x="2" y="51"/>
                    <a:pt x="4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10" y="51"/>
                    <a:pt x="12" y="49"/>
                    <a:pt x="12" y="4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8" y="3"/>
                    <a:pt x="4" y="6"/>
                    <a:pt x="0" y="8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8EF3F357-9ADD-2B63-4FA3-E3690265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0263"/>
              <a:ext cx="25400" cy="155575"/>
            </a:xfrm>
            <a:custGeom>
              <a:avLst/>
              <a:gdLst>
                <a:gd name="T0" fmla="*/ 0 w 12"/>
                <a:gd name="T1" fmla="*/ 67 h 74"/>
                <a:gd name="T2" fmla="*/ 4 w 12"/>
                <a:gd name="T3" fmla="*/ 74 h 74"/>
                <a:gd name="T4" fmla="*/ 8 w 12"/>
                <a:gd name="T5" fmla="*/ 74 h 74"/>
                <a:gd name="T6" fmla="*/ 12 w 12"/>
                <a:gd name="T7" fmla="*/ 67 h 74"/>
                <a:gd name="T8" fmla="*/ 12 w 12"/>
                <a:gd name="T9" fmla="*/ 4 h 74"/>
                <a:gd name="T10" fmla="*/ 11 w 12"/>
                <a:gd name="T11" fmla="*/ 0 h 74"/>
                <a:gd name="T12" fmla="*/ 0 w 12"/>
                <a:gd name="T13" fmla="*/ 7 h 74"/>
                <a:gd name="T14" fmla="*/ 0 w 12"/>
                <a:gd name="T1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4">
                  <a:moveTo>
                    <a:pt x="0" y="67"/>
                  </a:moveTo>
                  <a:cubicBezTo>
                    <a:pt x="0" y="71"/>
                    <a:pt x="2" y="74"/>
                    <a:pt x="4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0" y="74"/>
                    <a:pt x="12" y="71"/>
                    <a:pt x="12" y="6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8" y="2"/>
                    <a:pt x="4" y="5"/>
                    <a:pt x="0" y="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B52DAB7-A12D-56F6-8445-1D8352349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860426"/>
              <a:ext cx="22225" cy="125413"/>
            </a:xfrm>
            <a:custGeom>
              <a:avLst/>
              <a:gdLst>
                <a:gd name="T0" fmla="*/ 0 w 11"/>
                <a:gd name="T1" fmla="*/ 54 h 60"/>
                <a:gd name="T2" fmla="*/ 3 w 11"/>
                <a:gd name="T3" fmla="*/ 60 h 60"/>
                <a:gd name="T4" fmla="*/ 7 w 11"/>
                <a:gd name="T5" fmla="*/ 60 h 60"/>
                <a:gd name="T6" fmla="*/ 11 w 11"/>
                <a:gd name="T7" fmla="*/ 54 h 60"/>
                <a:gd name="T8" fmla="*/ 11 w 11"/>
                <a:gd name="T9" fmla="*/ 3 h 60"/>
                <a:gd name="T10" fmla="*/ 10 w 11"/>
                <a:gd name="T11" fmla="*/ 0 h 60"/>
                <a:gd name="T12" fmla="*/ 0 w 11"/>
                <a:gd name="T13" fmla="*/ 8 h 60"/>
                <a:gd name="T14" fmla="*/ 0 w 11"/>
                <a:gd name="T1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0">
                  <a:moveTo>
                    <a:pt x="0" y="54"/>
                  </a:moveTo>
                  <a:cubicBezTo>
                    <a:pt x="0" y="57"/>
                    <a:pt x="1" y="60"/>
                    <a:pt x="3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9" y="60"/>
                    <a:pt x="11" y="57"/>
                    <a:pt x="11" y="5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7" y="2"/>
                    <a:pt x="3" y="5"/>
                    <a:pt x="0" y="8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10C5CE2A-C60D-A7C1-EF9D-7F0E31F50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8275" y="698501"/>
              <a:ext cx="873126" cy="1047750"/>
            </a:xfrm>
            <a:custGeom>
              <a:avLst/>
              <a:gdLst>
                <a:gd name="T0" fmla="*/ 413 w 415"/>
                <a:gd name="T1" fmla="*/ 480 h 498"/>
                <a:gd name="T2" fmla="*/ 345 w 415"/>
                <a:gd name="T3" fmla="*/ 294 h 498"/>
                <a:gd name="T4" fmla="*/ 371 w 415"/>
                <a:gd name="T5" fmla="*/ 294 h 498"/>
                <a:gd name="T6" fmla="*/ 391 w 415"/>
                <a:gd name="T7" fmla="*/ 274 h 498"/>
                <a:gd name="T8" fmla="*/ 391 w 415"/>
                <a:gd name="T9" fmla="*/ 20 h 498"/>
                <a:gd name="T10" fmla="*/ 371 w 415"/>
                <a:gd name="T11" fmla="*/ 0 h 498"/>
                <a:gd name="T12" fmla="*/ 311 w 415"/>
                <a:gd name="T13" fmla="*/ 0 h 498"/>
                <a:gd name="T14" fmla="*/ 103 w 415"/>
                <a:gd name="T15" fmla="*/ 0 h 498"/>
                <a:gd name="T16" fmla="*/ 44 w 415"/>
                <a:gd name="T17" fmla="*/ 0 h 498"/>
                <a:gd name="T18" fmla="*/ 23 w 415"/>
                <a:gd name="T19" fmla="*/ 20 h 498"/>
                <a:gd name="T20" fmla="*/ 23 w 415"/>
                <a:gd name="T21" fmla="*/ 274 h 498"/>
                <a:gd name="T22" fmla="*/ 44 w 415"/>
                <a:gd name="T23" fmla="*/ 294 h 498"/>
                <a:gd name="T24" fmla="*/ 70 w 415"/>
                <a:gd name="T25" fmla="*/ 294 h 498"/>
                <a:gd name="T26" fmla="*/ 2 w 415"/>
                <a:gd name="T27" fmla="*/ 480 h 498"/>
                <a:gd name="T28" fmla="*/ 8 w 415"/>
                <a:gd name="T29" fmla="*/ 493 h 498"/>
                <a:gd name="T30" fmla="*/ 15 w 415"/>
                <a:gd name="T31" fmla="*/ 496 h 498"/>
                <a:gd name="T32" fmla="*/ 28 w 415"/>
                <a:gd name="T33" fmla="*/ 490 h 498"/>
                <a:gd name="T34" fmla="*/ 99 w 415"/>
                <a:gd name="T35" fmla="*/ 294 h 498"/>
                <a:gd name="T36" fmla="*/ 192 w 415"/>
                <a:gd name="T37" fmla="*/ 294 h 498"/>
                <a:gd name="T38" fmla="*/ 193 w 415"/>
                <a:gd name="T39" fmla="*/ 294 h 498"/>
                <a:gd name="T40" fmla="*/ 193 w 415"/>
                <a:gd name="T41" fmla="*/ 409 h 498"/>
                <a:gd name="T42" fmla="*/ 203 w 415"/>
                <a:gd name="T43" fmla="*/ 415 h 498"/>
                <a:gd name="T44" fmla="*/ 204 w 415"/>
                <a:gd name="T45" fmla="*/ 415 h 498"/>
                <a:gd name="T46" fmla="*/ 211 w 415"/>
                <a:gd name="T47" fmla="*/ 415 h 498"/>
                <a:gd name="T48" fmla="*/ 211 w 415"/>
                <a:gd name="T49" fmla="*/ 415 h 498"/>
                <a:gd name="T50" fmla="*/ 221 w 415"/>
                <a:gd name="T51" fmla="*/ 409 h 498"/>
                <a:gd name="T52" fmla="*/ 221 w 415"/>
                <a:gd name="T53" fmla="*/ 294 h 498"/>
                <a:gd name="T54" fmla="*/ 223 w 415"/>
                <a:gd name="T55" fmla="*/ 294 h 498"/>
                <a:gd name="T56" fmla="*/ 315 w 415"/>
                <a:gd name="T57" fmla="*/ 294 h 498"/>
                <a:gd name="T58" fmla="*/ 387 w 415"/>
                <a:gd name="T59" fmla="*/ 490 h 498"/>
                <a:gd name="T60" fmla="*/ 400 w 415"/>
                <a:gd name="T61" fmla="*/ 496 h 498"/>
                <a:gd name="T62" fmla="*/ 406 w 415"/>
                <a:gd name="T63" fmla="*/ 493 h 498"/>
                <a:gd name="T64" fmla="*/ 413 w 415"/>
                <a:gd name="T65" fmla="*/ 480 h 498"/>
                <a:gd name="T66" fmla="*/ 222 w 415"/>
                <a:gd name="T67" fmla="*/ 274 h 498"/>
                <a:gd name="T68" fmla="*/ 192 w 415"/>
                <a:gd name="T69" fmla="*/ 274 h 498"/>
                <a:gd name="T70" fmla="*/ 44 w 415"/>
                <a:gd name="T71" fmla="*/ 274 h 498"/>
                <a:gd name="T72" fmla="*/ 44 w 415"/>
                <a:gd name="T73" fmla="*/ 20 h 498"/>
                <a:gd name="T74" fmla="*/ 116 w 415"/>
                <a:gd name="T75" fmla="*/ 20 h 498"/>
                <a:gd name="T76" fmla="*/ 298 w 415"/>
                <a:gd name="T77" fmla="*/ 20 h 498"/>
                <a:gd name="T78" fmla="*/ 371 w 415"/>
                <a:gd name="T79" fmla="*/ 20 h 498"/>
                <a:gd name="T80" fmla="*/ 371 w 415"/>
                <a:gd name="T81" fmla="*/ 274 h 498"/>
                <a:gd name="T82" fmla="*/ 222 w 415"/>
                <a:gd name="T83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5" h="498">
                  <a:moveTo>
                    <a:pt x="413" y="480"/>
                  </a:moveTo>
                  <a:cubicBezTo>
                    <a:pt x="345" y="294"/>
                    <a:pt x="345" y="294"/>
                    <a:pt x="345" y="294"/>
                  </a:cubicBezTo>
                  <a:cubicBezTo>
                    <a:pt x="371" y="294"/>
                    <a:pt x="371" y="294"/>
                    <a:pt x="371" y="294"/>
                  </a:cubicBezTo>
                  <a:cubicBezTo>
                    <a:pt x="382" y="294"/>
                    <a:pt x="391" y="285"/>
                    <a:pt x="391" y="274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1" y="9"/>
                    <a:pt x="382" y="0"/>
                    <a:pt x="37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23" y="9"/>
                    <a:pt x="23" y="20"/>
                  </a:cubicBezTo>
                  <a:cubicBezTo>
                    <a:pt x="23" y="274"/>
                    <a:pt x="23" y="274"/>
                    <a:pt x="23" y="274"/>
                  </a:cubicBezTo>
                  <a:cubicBezTo>
                    <a:pt x="23" y="285"/>
                    <a:pt x="32" y="294"/>
                    <a:pt x="44" y="294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486"/>
                    <a:pt x="3" y="492"/>
                    <a:pt x="8" y="493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20" y="498"/>
                    <a:pt x="26" y="495"/>
                    <a:pt x="28" y="490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4"/>
                    <a:pt x="193" y="294"/>
                    <a:pt x="193" y="294"/>
                  </a:cubicBezTo>
                  <a:cubicBezTo>
                    <a:pt x="193" y="409"/>
                    <a:pt x="193" y="409"/>
                    <a:pt x="193" y="409"/>
                  </a:cubicBezTo>
                  <a:cubicBezTo>
                    <a:pt x="193" y="412"/>
                    <a:pt x="198" y="415"/>
                    <a:pt x="203" y="415"/>
                  </a:cubicBezTo>
                  <a:cubicBezTo>
                    <a:pt x="204" y="415"/>
                    <a:pt x="204" y="415"/>
                    <a:pt x="204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7" y="415"/>
                    <a:pt x="221" y="412"/>
                    <a:pt x="221" y="409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3" y="294"/>
                    <a:pt x="223" y="294"/>
                    <a:pt x="223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87" y="490"/>
                    <a:pt x="387" y="490"/>
                    <a:pt x="387" y="490"/>
                  </a:cubicBezTo>
                  <a:cubicBezTo>
                    <a:pt x="389" y="495"/>
                    <a:pt x="395" y="498"/>
                    <a:pt x="400" y="496"/>
                  </a:cubicBezTo>
                  <a:cubicBezTo>
                    <a:pt x="406" y="493"/>
                    <a:pt x="406" y="493"/>
                    <a:pt x="406" y="493"/>
                  </a:cubicBezTo>
                  <a:cubicBezTo>
                    <a:pt x="412" y="492"/>
                    <a:pt x="415" y="486"/>
                    <a:pt x="413" y="480"/>
                  </a:cubicBezTo>
                  <a:close/>
                  <a:moveTo>
                    <a:pt x="222" y="274"/>
                  </a:moveTo>
                  <a:cubicBezTo>
                    <a:pt x="192" y="274"/>
                    <a:pt x="192" y="274"/>
                    <a:pt x="192" y="274"/>
                  </a:cubicBezTo>
                  <a:cubicBezTo>
                    <a:pt x="44" y="274"/>
                    <a:pt x="44" y="274"/>
                    <a:pt x="44" y="27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274"/>
                    <a:pt x="371" y="274"/>
                    <a:pt x="371" y="274"/>
                  </a:cubicBezTo>
                  <a:lnTo>
                    <a:pt x="222" y="274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12240E16-A859-C2FC-3CBC-1FAC002B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795338"/>
              <a:ext cx="273050" cy="38100"/>
            </a:xfrm>
            <a:custGeom>
              <a:avLst/>
              <a:gdLst>
                <a:gd name="T0" fmla="*/ 116 w 130"/>
                <a:gd name="T1" fmla="*/ 0 h 18"/>
                <a:gd name="T2" fmla="*/ 14 w 130"/>
                <a:gd name="T3" fmla="*/ 0 h 18"/>
                <a:gd name="T4" fmla="*/ 0 w 130"/>
                <a:gd name="T5" fmla="*/ 9 h 18"/>
                <a:gd name="T6" fmla="*/ 14 w 130"/>
                <a:gd name="T7" fmla="*/ 18 h 18"/>
                <a:gd name="T8" fmla="*/ 116 w 130"/>
                <a:gd name="T9" fmla="*/ 18 h 18"/>
                <a:gd name="T10" fmla="*/ 130 w 130"/>
                <a:gd name="T11" fmla="*/ 9 h 18"/>
                <a:gd name="T12" fmla="*/ 116 w 13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24" y="18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6BA12129-7340-8D84-0EB2-9D020278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869951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5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42DBDFB3-1555-E950-0001-9E2602E1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947738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0BD89B6C-450C-BD09-79E0-8CFE75DF7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1025526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9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9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6031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35BDB0-3126-0241-CEC3-2F421CD4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3" y="1153046"/>
            <a:ext cx="8109388" cy="558636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High-Quality Features: Fireplace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Some features in homes must be high-quality in order to maximize sale prices.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22552-3EDE-AD41-CBAC-82B528AC7A1D}"/>
              </a:ext>
            </a:extLst>
          </p:cNvPr>
          <p:cNvSpPr txBox="1"/>
          <p:nvPr/>
        </p:nvSpPr>
        <p:spPr>
          <a:xfrm>
            <a:off x="8719127" y="2096209"/>
            <a:ext cx="311016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For every one unit increase in the number of fireplaces in a property, predicted sale price is expected to </a:t>
            </a:r>
            <a:r>
              <a:rPr lang="en-US" sz="1600" b="1" dirty="0"/>
              <a:t>increase by 3%</a:t>
            </a:r>
            <a:r>
              <a:rPr lang="en-US" sz="1600" dirty="0"/>
              <a:t>.*</a:t>
            </a:r>
            <a:r>
              <a:rPr lang="en-US" sz="1600" b="1" dirty="0"/>
              <a:t> 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dirty="0"/>
              <a:t>However, high-quality fireplaces are much more likely to see this return on investment. Poor quality fireplaces had similar sales prices to properties with no fireplaces.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CB4D4-D6C4-89E7-7B44-AFBA553A03B1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B338B4C-D209-7E70-B7AA-7B86157D84F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CCA00B1-3933-1053-9B8B-930ADFEE8B7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3E4FB96-4323-B557-0587-1CBF34108F57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3402093B-0751-E180-6101-FC4945ED8383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0523E0E-479D-8989-C738-F1EFD9943767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28EDE6E0-4922-804D-7689-AC9DD33D73E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75F25F-6581-B9E1-DAAF-46BE0963AAF9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256BB614-5F05-0596-922B-3A9DA2133249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2">
              <a:extLst>
                <a:ext uri="{FF2B5EF4-FFF2-40B4-BE49-F238E27FC236}">
                  <a16:creationId xmlns:a16="http://schemas.microsoft.com/office/drawing/2014/main" id="{8460AE71-D96C-758B-4869-DAC11474B033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FE9C13E9-281A-1F15-A9FF-262B7C59F5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632BD90A-9EF3-000C-4F4F-AA7563B56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6525D55-7B33-C6B5-92D7-485C8928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BD6D4E3-8171-6B3B-81F4-453E0F145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B84BE8C1-CA84-E2CB-831E-480A40D5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3AF09EC7-4898-7F1F-B444-3D4A295BE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7D9DD60-1E6B-15C2-F004-C176B5EF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073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High-Quality Features: Kitchen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Holding all other variables constant, having an average, fair, or even good quality kitchen, rather than an excellent one, decreased predicted sale prices by </a:t>
            </a:r>
            <a:r>
              <a:rPr lang="en-US" sz="1600" b="1" dirty="0"/>
              <a:t>3-6%. 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DD260-B919-48EC-27CC-0F1AC97C1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688" y="1390726"/>
            <a:ext cx="7240625" cy="5467274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78DC3D22-51CB-3214-FA2D-4C4F551F018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D97F791-B4B5-8F10-D3BF-4EA8E7055277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3D5043F-920A-D057-BA3E-C4BC7E964552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A950D3D-B446-5159-1487-8487048B4BB2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8844D96-D3D6-3595-9D26-AE56205D22E0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6AC0850D-77A9-0CA1-01B2-C0D01DDB40FA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09E611-5961-B59B-F5CE-DFEB57EA941C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B5DEC1F3-C6CD-4A8F-8485-237DD6C499C5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2EAF202D-C552-7698-C819-A4A2488CCD3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C644712F-708B-0C87-E815-DF35B55BF5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25DA5D9-64A3-E7AF-C7EC-D979B634B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6B83CDA-8ABD-6A86-4C35-640ADEEB4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F9CEA10-8B78-C786-6E37-F768CEDF1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409874A3-1C6F-1E84-E27F-1CFB64C63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1CCAADA-F964-4D7A-B45E-646C474C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DE6DE4C-D912-05A6-041F-AB2DA6E96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8AEF6A2-8385-3772-9A3C-BB9C8899B394}"/>
              </a:ext>
            </a:extLst>
          </p:cNvPr>
          <p:cNvSpPr txBox="1"/>
          <p:nvPr/>
        </p:nvSpPr>
        <p:spPr>
          <a:xfrm>
            <a:off x="1146" y="6581001"/>
            <a:ext cx="6094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hlinkClick r:id="rId5"/>
              </a:rPr>
              <a:t>https://cabinetfloor.com/kitchen-remodeling-return-investment/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363C-34CE-87C4-2D0A-A7D9042E3FAC}"/>
              </a:ext>
            </a:extLst>
          </p:cNvPr>
          <p:cNvSpPr txBox="1"/>
          <p:nvPr/>
        </p:nvSpPr>
        <p:spPr>
          <a:xfrm>
            <a:off x="139223" y="2663171"/>
            <a:ext cx="20745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Consider upgrading your kitchen if it not already modern, as you can expect to see a return on investment of up to 80% after one year.</a:t>
            </a:r>
            <a:r>
              <a:rPr lang="en-US" sz="1600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96235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7658" y="-4416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Summary of Recommendations and Key Takeaways</a:t>
            </a:r>
            <a:endParaRPr lang="en-US" b="1" dirty="0">
              <a:latin typeface="Chronicle Display Semi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Recommendations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13C902F-17AA-3797-C5E3-8877791A42EA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DD28D-3AC4-8819-5E58-ED2C9901036D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Our model gave us various insights on key features that will help home-buyers and homeowners find or improve a property that will create financial opportunities for them in the future, or be a stable, long-term investment for them. </a:t>
            </a:r>
            <a:endParaRPr lang="en-US" sz="1600" b="1" dirty="0"/>
          </a:p>
        </p:txBody>
      </p:sp>
      <p:graphicFrame>
        <p:nvGraphicFramePr>
          <p:cNvPr id="48" name="Table 52">
            <a:extLst>
              <a:ext uri="{FF2B5EF4-FFF2-40B4-BE49-F238E27FC236}">
                <a16:creationId xmlns:a16="http://schemas.microsoft.com/office/drawing/2014/main" id="{9F918F3B-D631-9629-903E-B5D27B442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21234"/>
              </p:ext>
            </p:extLst>
          </p:nvPr>
        </p:nvGraphicFramePr>
        <p:xfrm>
          <a:off x="1204224" y="1890524"/>
          <a:ext cx="9783551" cy="4115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10">
                  <a:extLst>
                    <a:ext uri="{9D8B030D-6E8A-4147-A177-3AD203B41FA5}">
                      <a16:colId xmlns:a16="http://schemas.microsoft.com/office/drawing/2014/main" val="1614658042"/>
                    </a:ext>
                  </a:extLst>
                </a:gridCol>
                <a:gridCol w="3234082">
                  <a:extLst>
                    <a:ext uri="{9D8B030D-6E8A-4147-A177-3AD203B41FA5}">
                      <a16:colId xmlns:a16="http://schemas.microsoft.com/office/drawing/2014/main" val="4017876156"/>
                    </a:ext>
                  </a:extLst>
                </a:gridCol>
                <a:gridCol w="4600659">
                  <a:extLst>
                    <a:ext uri="{9D8B030D-6E8A-4147-A177-3AD203B41FA5}">
                      <a16:colId xmlns:a16="http://schemas.microsoft.com/office/drawing/2014/main" val="2783680657"/>
                    </a:ext>
                  </a:extLst>
                </a:gridCol>
              </a:tblGrid>
              <a:tr h="457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Recommendation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Focus On…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5386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dirty="0"/>
                        <a:t>Quality &gt; Condition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Review Materials, Finishes, Design (especially for Garage and house exteriors)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106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dirty="0"/>
                        <a:t>Ample Square Footage &amp; W/ Basement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 sale price per square foot and maximize the size as much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2520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Newer or Remodeled Houses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Research to assure older houses were remodeled within the last 20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8806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Positive Offsite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lots and give preference to safe accessibility to nearby features, avoid lots with adjacent arterial streets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004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Only High-Quality Fireplaces an Excellent Kitchens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 houses with old or non-remodeled kitchens and amenities. Upgrade your kitchen before selling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1861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F0DE697-EE87-4D12-9875-D2453715F08D}"/>
              </a:ext>
            </a:extLst>
          </p:cNvPr>
          <p:cNvSpPr/>
          <p:nvPr/>
        </p:nvSpPr>
        <p:spPr bwMode="gray">
          <a:xfrm>
            <a:off x="1895078" y="2445524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3BEB5-1D4F-B5E4-0D41-DA15CEBE8D65}"/>
              </a:ext>
            </a:extLst>
          </p:cNvPr>
          <p:cNvSpPr/>
          <p:nvPr/>
        </p:nvSpPr>
        <p:spPr bwMode="gray">
          <a:xfrm>
            <a:off x="1895078" y="3175930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7BDB4F-227F-133C-001C-9AF52B3AFA84}"/>
              </a:ext>
            </a:extLst>
          </p:cNvPr>
          <p:cNvSpPr/>
          <p:nvPr/>
        </p:nvSpPr>
        <p:spPr bwMode="gray">
          <a:xfrm>
            <a:off x="1895078" y="3906336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IE" sz="1600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5302548-35C0-DDF3-9C8E-B3E527A89814}"/>
              </a:ext>
            </a:extLst>
          </p:cNvPr>
          <p:cNvSpPr/>
          <p:nvPr/>
        </p:nvSpPr>
        <p:spPr bwMode="gray">
          <a:xfrm>
            <a:off x="1895078" y="4636742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63EAC0-DFCC-63D0-9620-E8D722934FAE}"/>
              </a:ext>
            </a:extLst>
          </p:cNvPr>
          <p:cNvSpPr/>
          <p:nvPr/>
        </p:nvSpPr>
        <p:spPr bwMode="gray">
          <a:xfrm>
            <a:off x="1895078" y="5367149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B7ADCA17-FB75-89D8-7E3F-B33FDC35E41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BA10455A-4C61-8AE2-189B-883EEF4A6F8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Arrow: Chevron 85">
            <a:extLst>
              <a:ext uri="{FF2B5EF4-FFF2-40B4-BE49-F238E27FC236}">
                <a16:creationId xmlns:a16="http://schemas.microsoft.com/office/drawing/2014/main" id="{CCD7F0E7-CEE0-D380-F35E-683D332A051B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B224B2DF-2D1A-9621-2061-2EBEC8886AB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3E4F5F08-94E1-1D43-5FC6-9E3D871E9E65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49086B5D-9330-CF96-B136-FF6AB927C01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0" name="Freeform 62">
            <a:extLst>
              <a:ext uri="{FF2B5EF4-FFF2-40B4-BE49-F238E27FC236}">
                <a16:creationId xmlns:a16="http://schemas.microsoft.com/office/drawing/2014/main" id="{C07E4E12-0E85-6BA8-5142-62EB36249332}"/>
              </a:ext>
            </a:extLst>
          </p:cNvPr>
          <p:cNvSpPr>
            <a:spLocks noEditPoints="1"/>
          </p:cNvSpPr>
          <p:nvPr/>
        </p:nvSpPr>
        <p:spPr bwMode="auto">
          <a:xfrm>
            <a:off x="11172672" y="378494"/>
            <a:ext cx="534831" cy="411435"/>
          </a:xfrm>
          <a:custGeom>
            <a:avLst/>
            <a:gdLst>
              <a:gd name="T0" fmla="*/ 252 w 438"/>
              <a:gd name="T1" fmla="*/ 65 h 279"/>
              <a:gd name="T2" fmla="*/ 193 w 438"/>
              <a:gd name="T3" fmla="*/ 89 h 279"/>
              <a:gd name="T4" fmla="*/ 207 w 438"/>
              <a:gd name="T5" fmla="*/ 146 h 279"/>
              <a:gd name="T6" fmla="*/ 222 w 438"/>
              <a:gd name="T7" fmla="*/ 119 h 279"/>
              <a:gd name="T8" fmla="*/ 273 w 438"/>
              <a:gd name="T9" fmla="*/ 150 h 279"/>
              <a:gd name="T10" fmla="*/ 329 w 438"/>
              <a:gd name="T11" fmla="*/ 205 h 279"/>
              <a:gd name="T12" fmla="*/ 325 w 438"/>
              <a:gd name="T13" fmla="*/ 220 h 279"/>
              <a:gd name="T14" fmla="*/ 277 w 438"/>
              <a:gd name="T15" fmla="*/ 183 h 279"/>
              <a:gd name="T16" fmla="*/ 271 w 438"/>
              <a:gd name="T17" fmla="*/ 190 h 279"/>
              <a:gd name="T18" fmla="*/ 298 w 438"/>
              <a:gd name="T19" fmla="*/ 241 h 279"/>
              <a:gd name="T20" fmla="*/ 241 w 438"/>
              <a:gd name="T21" fmla="*/ 199 h 279"/>
              <a:gd name="T22" fmla="*/ 289 w 438"/>
              <a:gd name="T23" fmla="*/ 246 h 279"/>
              <a:gd name="T24" fmla="*/ 228 w 438"/>
              <a:gd name="T25" fmla="*/ 219 h 279"/>
              <a:gd name="T26" fmla="*/ 222 w 438"/>
              <a:gd name="T27" fmla="*/ 226 h 279"/>
              <a:gd name="T28" fmla="*/ 233 w 438"/>
              <a:gd name="T29" fmla="*/ 257 h 279"/>
              <a:gd name="T30" fmla="*/ 235 w 438"/>
              <a:gd name="T31" fmla="*/ 268 h 279"/>
              <a:gd name="T32" fmla="*/ 293 w 438"/>
              <a:gd name="T33" fmla="*/ 256 h 279"/>
              <a:gd name="T34" fmla="*/ 336 w 438"/>
              <a:gd name="T35" fmla="*/ 196 h 279"/>
              <a:gd name="T36" fmla="*/ 308 w 438"/>
              <a:gd name="T37" fmla="*/ 85 h 279"/>
              <a:gd name="T38" fmla="*/ 191 w 438"/>
              <a:gd name="T39" fmla="*/ 210 h 279"/>
              <a:gd name="T40" fmla="*/ 230 w 438"/>
              <a:gd name="T41" fmla="*/ 265 h 279"/>
              <a:gd name="T42" fmla="*/ 137 w 438"/>
              <a:gd name="T43" fmla="*/ 220 h 279"/>
              <a:gd name="T44" fmla="*/ 157 w 438"/>
              <a:gd name="T45" fmla="*/ 196 h 279"/>
              <a:gd name="T46" fmla="*/ 362 w 438"/>
              <a:gd name="T47" fmla="*/ 204 h 279"/>
              <a:gd name="T48" fmla="*/ 438 w 438"/>
              <a:gd name="T49" fmla="*/ 0 h 279"/>
              <a:gd name="T50" fmla="*/ 112 w 438"/>
              <a:gd name="T51" fmla="*/ 72 h 279"/>
              <a:gd name="T52" fmla="*/ 0 w 438"/>
              <a:gd name="T53" fmla="*/ 182 h 279"/>
              <a:gd name="T54" fmla="*/ 112 w 438"/>
              <a:gd name="T55" fmla="*/ 72 h 279"/>
              <a:gd name="T56" fmla="*/ 89 w 438"/>
              <a:gd name="T57" fmla="*/ 173 h 279"/>
              <a:gd name="T58" fmla="*/ 198 w 438"/>
              <a:gd name="T59" fmla="*/ 77 h 279"/>
              <a:gd name="T60" fmla="*/ 187 w 438"/>
              <a:gd name="T61" fmla="*/ 85 h 279"/>
              <a:gd name="T62" fmla="*/ 125 w 438"/>
              <a:gd name="T63" fmla="*/ 88 h 279"/>
              <a:gd name="T64" fmla="*/ 136 w 438"/>
              <a:gd name="T65" fmla="*/ 190 h 279"/>
              <a:gd name="T66" fmla="*/ 129 w 438"/>
              <a:gd name="T67" fmla="*/ 19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8" h="279">
                <a:moveTo>
                  <a:pt x="308" y="85"/>
                </a:moveTo>
                <a:cubicBezTo>
                  <a:pt x="308" y="85"/>
                  <a:pt x="270" y="70"/>
                  <a:pt x="252" y="65"/>
                </a:cubicBezTo>
                <a:cubicBezTo>
                  <a:pt x="239" y="62"/>
                  <a:pt x="237" y="64"/>
                  <a:pt x="226" y="70"/>
                </a:cubicBezTo>
                <a:cubicBezTo>
                  <a:pt x="217" y="75"/>
                  <a:pt x="201" y="82"/>
                  <a:pt x="193" y="89"/>
                </a:cubicBezTo>
                <a:cubicBezTo>
                  <a:pt x="188" y="94"/>
                  <a:pt x="181" y="142"/>
                  <a:pt x="181" y="143"/>
                </a:cubicBezTo>
                <a:cubicBezTo>
                  <a:pt x="180" y="156"/>
                  <a:pt x="198" y="156"/>
                  <a:pt x="207" y="146"/>
                </a:cubicBezTo>
                <a:cubicBezTo>
                  <a:pt x="212" y="139"/>
                  <a:pt x="217" y="129"/>
                  <a:pt x="220" y="122"/>
                </a:cubicBezTo>
                <a:cubicBezTo>
                  <a:pt x="223" y="117"/>
                  <a:pt x="222" y="119"/>
                  <a:pt x="222" y="119"/>
                </a:cubicBezTo>
                <a:cubicBezTo>
                  <a:pt x="236" y="115"/>
                  <a:pt x="236" y="115"/>
                  <a:pt x="236" y="115"/>
                </a:cubicBezTo>
                <a:cubicBezTo>
                  <a:pt x="246" y="125"/>
                  <a:pt x="259" y="137"/>
                  <a:pt x="273" y="150"/>
                </a:cubicBezTo>
                <a:cubicBezTo>
                  <a:pt x="294" y="171"/>
                  <a:pt x="315" y="191"/>
                  <a:pt x="324" y="199"/>
                </a:cubicBezTo>
                <a:cubicBezTo>
                  <a:pt x="327" y="201"/>
                  <a:pt x="328" y="203"/>
                  <a:pt x="329" y="205"/>
                </a:cubicBezTo>
                <a:cubicBezTo>
                  <a:pt x="330" y="207"/>
                  <a:pt x="330" y="209"/>
                  <a:pt x="329" y="212"/>
                </a:cubicBezTo>
                <a:cubicBezTo>
                  <a:pt x="328" y="214"/>
                  <a:pt x="327" y="217"/>
                  <a:pt x="325" y="220"/>
                </a:cubicBezTo>
                <a:cubicBezTo>
                  <a:pt x="324" y="221"/>
                  <a:pt x="323" y="222"/>
                  <a:pt x="323" y="222"/>
                </a:cubicBezTo>
                <a:cubicBezTo>
                  <a:pt x="277" y="183"/>
                  <a:pt x="277" y="183"/>
                  <a:pt x="277" y="183"/>
                </a:cubicBezTo>
                <a:cubicBezTo>
                  <a:pt x="275" y="182"/>
                  <a:pt x="272" y="182"/>
                  <a:pt x="271" y="184"/>
                </a:cubicBezTo>
                <a:cubicBezTo>
                  <a:pt x="269" y="186"/>
                  <a:pt x="269" y="188"/>
                  <a:pt x="271" y="190"/>
                </a:cubicBezTo>
                <a:cubicBezTo>
                  <a:pt x="316" y="228"/>
                  <a:pt x="316" y="228"/>
                  <a:pt x="316" y="228"/>
                </a:cubicBezTo>
                <a:cubicBezTo>
                  <a:pt x="310" y="233"/>
                  <a:pt x="304" y="238"/>
                  <a:pt x="298" y="241"/>
                </a:cubicBezTo>
                <a:cubicBezTo>
                  <a:pt x="248" y="198"/>
                  <a:pt x="248" y="198"/>
                  <a:pt x="248" y="198"/>
                </a:cubicBezTo>
                <a:cubicBezTo>
                  <a:pt x="246" y="197"/>
                  <a:pt x="243" y="197"/>
                  <a:pt x="241" y="199"/>
                </a:cubicBezTo>
                <a:cubicBezTo>
                  <a:pt x="240" y="201"/>
                  <a:pt x="240" y="204"/>
                  <a:pt x="242" y="205"/>
                </a:cubicBezTo>
                <a:cubicBezTo>
                  <a:pt x="289" y="246"/>
                  <a:pt x="289" y="246"/>
                  <a:pt x="289" y="246"/>
                </a:cubicBezTo>
                <a:cubicBezTo>
                  <a:pt x="282" y="249"/>
                  <a:pt x="273" y="250"/>
                  <a:pt x="265" y="252"/>
                </a:cubicBezTo>
                <a:cubicBezTo>
                  <a:pt x="228" y="219"/>
                  <a:pt x="228" y="219"/>
                  <a:pt x="228" y="219"/>
                </a:cubicBezTo>
                <a:cubicBezTo>
                  <a:pt x="226" y="217"/>
                  <a:pt x="223" y="217"/>
                  <a:pt x="222" y="219"/>
                </a:cubicBezTo>
                <a:cubicBezTo>
                  <a:pt x="220" y="221"/>
                  <a:pt x="220" y="224"/>
                  <a:pt x="222" y="226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48" y="255"/>
                  <a:pt x="240" y="257"/>
                  <a:pt x="233" y="257"/>
                </a:cubicBezTo>
                <a:cubicBezTo>
                  <a:pt x="234" y="260"/>
                  <a:pt x="235" y="263"/>
                  <a:pt x="235" y="266"/>
                </a:cubicBezTo>
                <a:cubicBezTo>
                  <a:pt x="235" y="267"/>
                  <a:pt x="236" y="267"/>
                  <a:pt x="235" y="268"/>
                </a:cubicBezTo>
                <a:cubicBezTo>
                  <a:pt x="243" y="267"/>
                  <a:pt x="257" y="265"/>
                  <a:pt x="270" y="262"/>
                </a:cubicBezTo>
                <a:cubicBezTo>
                  <a:pt x="280" y="260"/>
                  <a:pt x="288" y="258"/>
                  <a:pt x="293" y="256"/>
                </a:cubicBezTo>
                <a:cubicBezTo>
                  <a:pt x="303" y="251"/>
                  <a:pt x="322" y="240"/>
                  <a:pt x="333" y="227"/>
                </a:cubicBezTo>
                <a:cubicBezTo>
                  <a:pt x="340" y="218"/>
                  <a:pt x="343" y="207"/>
                  <a:pt x="336" y="196"/>
                </a:cubicBezTo>
                <a:cubicBezTo>
                  <a:pt x="360" y="183"/>
                  <a:pt x="360" y="183"/>
                  <a:pt x="360" y="183"/>
                </a:cubicBezTo>
                <a:cubicBezTo>
                  <a:pt x="356" y="138"/>
                  <a:pt x="323" y="90"/>
                  <a:pt x="308" y="85"/>
                </a:cubicBezTo>
                <a:close/>
                <a:moveTo>
                  <a:pt x="157" y="196"/>
                </a:moveTo>
                <a:cubicBezTo>
                  <a:pt x="167" y="198"/>
                  <a:pt x="180" y="202"/>
                  <a:pt x="191" y="210"/>
                </a:cubicBezTo>
                <a:cubicBezTo>
                  <a:pt x="213" y="226"/>
                  <a:pt x="222" y="242"/>
                  <a:pt x="226" y="252"/>
                </a:cubicBezTo>
                <a:cubicBezTo>
                  <a:pt x="228" y="256"/>
                  <a:pt x="230" y="261"/>
                  <a:pt x="230" y="265"/>
                </a:cubicBezTo>
                <a:cubicBezTo>
                  <a:pt x="230" y="268"/>
                  <a:pt x="231" y="268"/>
                  <a:pt x="229" y="269"/>
                </a:cubicBezTo>
                <a:cubicBezTo>
                  <a:pt x="205" y="279"/>
                  <a:pt x="154" y="247"/>
                  <a:pt x="137" y="220"/>
                </a:cubicBezTo>
                <a:cubicBezTo>
                  <a:pt x="134" y="215"/>
                  <a:pt x="128" y="202"/>
                  <a:pt x="133" y="197"/>
                </a:cubicBezTo>
                <a:cubicBezTo>
                  <a:pt x="139" y="193"/>
                  <a:pt x="155" y="196"/>
                  <a:pt x="157" y="196"/>
                </a:cubicBezTo>
                <a:close/>
                <a:moveTo>
                  <a:pt x="321" y="77"/>
                </a:moveTo>
                <a:cubicBezTo>
                  <a:pt x="341" y="91"/>
                  <a:pt x="399" y="185"/>
                  <a:pt x="362" y="204"/>
                </a:cubicBezTo>
                <a:cubicBezTo>
                  <a:pt x="356" y="219"/>
                  <a:pt x="434" y="187"/>
                  <a:pt x="438" y="186"/>
                </a:cubicBezTo>
                <a:cubicBezTo>
                  <a:pt x="438" y="0"/>
                  <a:pt x="438" y="0"/>
                  <a:pt x="438" y="0"/>
                </a:cubicBezTo>
                <a:cubicBezTo>
                  <a:pt x="321" y="77"/>
                  <a:pt x="321" y="77"/>
                  <a:pt x="321" y="77"/>
                </a:cubicBezTo>
                <a:close/>
                <a:moveTo>
                  <a:pt x="112" y="72"/>
                </a:moveTo>
                <a:cubicBezTo>
                  <a:pt x="91" y="97"/>
                  <a:pt x="59" y="188"/>
                  <a:pt x="97" y="208"/>
                </a:cubicBezTo>
                <a:cubicBezTo>
                  <a:pt x="106" y="226"/>
                  <a:pt x="2" y="183"/>
                  <a:pt x="0" y="182"/>
                </a:cubicBezTo>
                <a:cubicBezTo>
                  <a:pt x="0" y="3"/>
                  <a:pt x="0" y="3"/>
                  <a:pt x="0" y="3"/>
                </a:cubicBezTo>
                <a:cubicBezTo>
                  <a:pt x="112" y="72"/>
                  <a:pt x="112" y="72"/>
                  <a:pt x="112" y="72"/>
                </a:cubicBezTo>
                <a:close/>
                <a:moveTo>
                  <a:pt x="129" y="198"/>
                </a:moveTo>
                <a:cubicBezTo>
                  <a:pt x="89" y="173"/>
                  <a:pt x="89" y="173"/>
                  <a:pt x="89" y="173"/>
                </a:cubicBezTo>
                <a:cubicBezTo>
                  <a:pt x="90" y="136"/>
                  <a:pt x="100" y="108"/>
                  <a:pt x="119" y="76"/>
                </a:cubicBezTo>
                <a:cubicBezTo>
                  <a:pt x="198" y="77"/>
                  <a:pt x="198" y="77"/>
                  <a:pt x="198" y="77"/>
                </a:cubicBezTo>
                <a:cubicBezTo>
                  <a:pt x="199" y="77"/>
                  <a:pt x="200" y="77"/>
                  <a:pt x="201" y="77"/>
                </a:cubicBezTo>
                <a:cubicBezTo>
                  <a:pt x="194" y="81"/>
                  <a:pt x="189" y="84"/>
                  <a:pt x="187" y="85"/>
                </a:cubicBezTo>
                <a:cubicBezTo>
                  <a:pt x="187" y="86"/>
                  <a:pt x="186" y="87"/>
                  <a:pt x="186" y="88"/>
                </a:cubicBezTo>
                <a:cubicBezTo>
                  <a:pt x="165" y="88"/>
                  <a:pt x="145" y="88"/>
                  <a:pt x="125" y="88"/>
                </a:cubicBezTo>
                <a:cubicBezTo>
                  <a:pt x="110" y="112"/>
                  <a:pt x="101" y="139"/>
                  <a:pt x="100" y="167"/>
                </a:cubicBezTo>
                <a:cubicBezTo>
                  <a:pt x="136" y="190"/>
                  <a:pt x="136" y="190"/>
                  <a:pt x="136" y="190"/>
                </a:cubicBezTo>
                <a:cubicBezTo>
                  <a:pt x="137" y="191"/>
                  <a:pt x="138" y="191"/>
                  <a:pt x="139" y="192"/>
                </a:cubicBezTo>
                <a:cubicBezTo>
                  <a:pt x="135" y="192"/>
                  <a:pt x="130" y="193"/>
                  <a:pt x="129" y="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047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95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A5CAA2F-6EB7-11D4-8048-F1D6C2872B9B}"/>
              </a:ext>
            </a:extLst>
          </p:cNvPr>
          <p:cNvSpPr/>
          <p:nvPr/>
        </p:nvSpPr>
        <p:spPr bwMode="gray">
          <a:xfrm>
            <a:off x="359539" y="4063367"/>
            <a:ext cx="11485303" cy="299507"/>
          </a:xfrm>
          <a:prstGeom prst="rect">
            <a:avLst/>
          </a:prstGeom>
          <a:solidFill>
            <a:srgbClr val="0070C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Analysis 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61B9B-20B3-E056-931C-D2E54BDFAF8A}"/>
              </a:ext>
            </a:extLst>
          </p:cNvPr>
          <p:cNvSpPr/>
          <p:nvPr/>
        </p:nvSpPr>
        <p:spPr bwMode="gray">
          <a:xfrm>
            <a:off x="359539" y="4351213"/>
            <a:ext cx="11485303" cy="1102431"/>
          </a:xfrm>
          <a:prstGeom prst="rect">
            <a:avLst/>
          </a:prstGeom>
          <a:solidFill>
            <a:schemeClr val="accent2">
              <a:alpha val="1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Trapezoid 2">
            <a:extLst>
              <a:ext uri="{FF2B5EF4-FFF2-40B4-BE49-F238E27FC236}">
                <a16:creationId xmlns:a16="http://schemas.microsoft.com/office/drawing/2014/main" id="{7694BE51-8DE5-2FB9-649E-FE01179A9113}"/>
              </a:ext>
            </a:extLst>
          </p:cNvPr>
          <p:cNvSpPr/>
          <p:nvPr/>
        </p:nvSpPr>
        <p:spPr bwMode="gray">
          <a:xfrm rot="10800000" flipV="1">
            <a:off x="308000" y="8323928"/>
            <a:ext cx="11569166" cy="855147"/>
          </a:xfrm>
          <a:custGeom>
            <a:avLst/>
            <a:gdLst>
              <a:gd name="connsiteX0" fmla="*/ 0 w 2873830"/>
              <a:gd name="connsiteY0" fmla="*/ 682217 h 682217"/>
              <a:gd name="connsiteX1" fmla="*/ 527906 w 2873830"/>
              <a:gd name="connsiteY1" fmla="*/ 0 h 682217"/>
              <a:gd name="connsiteX2" fmla="*/ 2345924 w 2873830"/>
              <a:gd name="connsiteY2" fmla="*/ 0 h 682217"/>
              <a:gd name="connsiteX3" fmla="*/ 2873830 w 2873830"/>
              <a:gd name="connsiteY3" fmla="*/ 682217 h 682217"/>
              <a:gd name="connsiteX4" fmla="*/ 0 w 2873830"/>
              <a:gd name="connsiteY4" fmla="*/ 682217 h 682217"/>
              <a:gd name="connsiteX0" fmla="*/ 0 w 2510973"/>
              <a:gd name="connsiteY0" fmla="*/ 696731 h 696731"/>
              <a:gd name="connsiteX1" fmla="*/ 165049 w 2510973"/>
              <a:gd name="connsiteY1" fmla="*/ 0 h 696731"/>
              <a:gd name="connsiteX2" fmla="*/ 1983067 w 2510973"/>
              <a:gd name="connsiteY2" fmla="*/ 0 h 696731"/>
              <a:gd name="connsiteX3" fmla="*/ 2510973 w 2510973"/>
              <a:gd name="connsiteY3" fmla="*/ 682217 h 696731"/>
              <a:gd name="connsiteX4" fmla="*/ 0 w 2510973"/>
              <a:gd name="connsiteY4" fmla="*/ 696731 h 696731"/>
              <a:gd name="connsiteX0" fmla="*/ 0 w 8316687"/>
              <a:gd name="connsiteY0" fmla="*/ 696731 h 696731"/>
              <a:gd name="connsiteX1" fmla="*/ 165049 w 8316687"/>
              <a:gd name="connsiteY1" fmla="*/ 0 h 696731"/>
              <a:gd name="connsiteX2" fmla="*/ 1983067 w 8316687"/>
              <a:gd name="connsiteY2" fmla="*/ 0 h 696731"/>
              <a:gd name="connsiteX3" fmla="*/ 8316687 w 8316687"/>
              <a:gd name="connsiteY3" fmla="*/ 667703 h 696731"/>
              <a:gd name="connsiteX4" fmla="*/ 0 w 8316687"/>
              <a:gd name="connsiteY4" fmla="*/ 696731 h 696731"/>
              <a:gd name="connsiteX0" fmla="*/ 0 w 8333940"/>
              <a:gd name="connsiteY0" fmla="*/ 685229 h 685229"/>
              <a:gd name="connsiteX1" fmla="*/ 182302 w 8333940"/>
              <a:gd name="connsiteY1" fmla="*/ 0 h 685229"/>
              <a:gd name="connsiteX2" fmla="*/ 2000320 w 8333940"/>
              <a:gd name="connsiteY2" fmla="*/ 0 h 685229"/>
              <a:gd name="connsiteX3" fmla="*/ 8333940 w 8333940"/>
              <a:gd name="connsiteY3" fmla="*/ 667703 h 685229"/>
              <a:gd name="connsiteX4" fmla="*/ 0 w 8333940"/>
              <a:gd name="connsiteY4" fmla="*/ 685229 h 685229"/>
              <a:gd name="connsiteX0" fmla="*/ 0 w 8333940"/>
              <a:gd name="connsiteY0" fmla="*/ 673727 h 673727"/>
              <a:gd name="connsiteX1" fmla="*/ 182302 w 8333940"/>
              <a:gd name="connsiteY1" fmla="*/ 0 h 673727"/>
              <a:gd name="connsiteX2" fmla="*/ 2000320 w 8333940"/>
              <a:gd name="connsiteY2" fmla="*/ 0 h 673727"/>
              <a:gd name="connsiteX3" fmla="*/ 8333940 w 8333940"/>
              <a:gd name="connsiteY3" fmla="*/ 667703 h 673727"/>
              <a:gd name="connsiteX4" fmla="*/ 0 w 8333940"/>
              <a:gd name="connsiteY4" fmla="*/ 673727 h 673727"/>
              <a:gd name="connsiteX0" fmla="*/ 0 w 8333940"/>
              <a:gd name="connsiteY0" fmla="*/ 683250 h 683250"/>
              <a:gd name="connsiteX1" fmla="*/ 182302 w 8333940"/>
              <a:gd name="connsiteY1" fmla="*/ 9523 h 683250"/>
              <a:gd name="connsiteX2" fmla="*/ 2784397 w 8333940"/>
              <a:gd name="connsiteY2" fmla="*/ 0 h 683250"/>
              <a:gd name="connsiteX3" fmla="*/ 8333940 w 8333940"/>
              <a:gd name="connsiteY3" fmla="*/ 677226 h 683250"/>
              <a:gd name="connsiteX4" fmla="*/ 0 w 8333940"/>
              <a:gd name="connsiteY4" fmla="*/ 683250 h 683250"/>
              <a:gd name="connsiteX0" fmla="*/ 0 w 8306903"/>
              <a:gd name="connsiteY0" fmla="*/ 683250 h 2029776"/>
              <a:gd name="connsiteX1" fmla="*/ 182302 w 8306903"/>
              <a:gd name="connsiteY1" fmla="*/ 9523 h 2029776"/>
              <a:gd name="connsiteX2" fmla="*/ 2784397 w 8306903"/>
              <a:gd name="connsiteY2" fmla="*/ 0 h 2029776"/>
              <a:gd name="connsiteX3" fmla="*/ 8306903 w 8306903"/>
              <a:gd name="connsiteY3" fmla="*/ 2029776 h 2029776"/>
              <a:gd name="connsiteX4" fmla="*/ 0 w 8306903"/>
              <a:gd name="connsiteY4" fmla="*/ 683250 h 2029776"/>
              <a:gd name="connsiteX0" fmla="*/ -1 w 13254743"/>
              <a:gd name="connsiteY0" fmla="*/ 2016752 h 2029776"/>
              <a:gd name="connsiteX1" fmla="*/ 5130142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2 h 2029776"/>
              <a:gd name="connsiteX1" fmla="*/ 5184216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4 h 2029778"/>
              <a:gd name="connsiteX1" fmla="*/ 5382200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81727 w 13254743"/>
              <a:gd name="connsiteY2" fmla="*/ 4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20039 h 2033063"/>
              <a:gd name="connsiteX1" fmla="*/ 5435639 w 13254743"/>
              <a:gd name="connsiteY1" fmla="*/ 0 h 2033063"/>
              <a:gd name="connsiteX2" fmla="*/ 7781727 w 13254743"/>
              <a:gd name="connsiteY2" fmla="*/ 3289 h 2033063"/>
              <a:gd name="connsiteX3" fmla="*/ 13254743 w 13254743"/>
              <a:gd name="connsiteY3" fmla="*/ 2033063 h 2033063"/>
              <a:gd name="connsiteX4" fmla="*/ -1 w 13254743"/>
              <a:gd name="connsiteY4" fmla="*/ 2020039 h 2033063"/>
              <a:gd name="connsiteX0" fmla="*/ -1 w 13254743"/>
              <a:gd name="connsiteY0" fmla="*/ 2016750 h 2029774"/>
              <a:gd name="connsiteX1" fmla="*/ 5417815 w 13254743"/>
              <a:gd name="connsiteY1" fmla="*/ 16420 h 2029774"/>
              <a:gd name="connsiteX2" fmla="*/ 7781727 w 13254743"/>
              <a:gd name="connsiteY2" fmla="*/ 0 h 2029774"/>
              <a:gd name="connsiteX3" fmla="*/ 13254743 w 13254743"/>
              <a:gd name="connsiteY3" fmla="*/ 2029774 h 2029774"/>
              <a:gd name="connsiteX4" fmla="*/ -1 w 13254743"/>
              <a:gd name="connsiteY4" fmla="*/ 2016750 h 2029774"/>
              <a:gd name="connsiteX0" fmla="*/ -1 w 13254743"/>
              <a:gd name="connsiteY0" fmla="*/ 2003609 h 2016633"/>
              <a:gd name="connsiteX1" fmla="*/ 5417815 w 13254743"/>
              <a:gd name="connsiteY1" fmla="*/ 3279 h 2016633"/>
              <a:gd name="connsiteX2" fmla="*/ 7826267 w 13254743"/>
              <a:gd name="connsiteY2" fmla="*/ 0 h 2016633"/>
              <a:gd name="connsiteX3" fmla="*/ 13254743 w 13254743"/>
              <a:gd name="connsiteY3" fmla="*/ 2016633 h 2016633"/>
              <a:gd name="connsiteX4" fmla="*/ -1 w 13254743"/>
              <a:gd name="connsiteY4" fmla="*/ 2003609 h 2016633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835179 w 13254743"/>
              <a:gd name="connsiteY2" fmla="*/ 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913692 w 13254743"/>
              <a:gd name="connsiteY2" fmla="*/ 487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1995454 h 2008478"/>
              <a:gd name="connsiteX1" fmla="*/ 5315735 w 13254743"/>
              <a:gd name="connsiteY1" fmla="*/ 2425 h 2008478"/>
              <a:gd name="connsiteX2" fmla="*/ 7913692 w 13254743"/>
              <a:gd name="connsiteY2" fmla="*/ 0 h 2008478"/>
              <a:gd name="connsiteX3" fmla="*/ 13254743 w 13254743"/>
              <a:gd name="connsiteY3" fmla="*/ 2008478 h 2008478"/>
              <a:gd name="connsiteX4" fmla="*/ -1 w 13254743"/>
              <a:gd name="connsiteY4" fmla="*/ 1995454 h 2008478"/>
              <a:gd name="connsiteX0" fmla="*/ 1 w 13254745"/>
              <a:gd name="connsiteY0" fmla="*/ 2028182 h 2041206"/>
              <a:gd name="connsiteX1" fmla="*/ 5037982 w 13254745"/>
              <a:gd name="connsiteY1" fmla="*/ 0 h 2041206"/>
              <a:gd name="connsiteX2" fmla="*/ 7913694 w 13254745"/>
              <a:gd name="connsiteY2" fmla="*/ 32728 h 2041206"/>
              <a:gd name="connsiteX3" fmla="*/ 13254745 w 13254745"/>
              <a:gd name="connsiteY3" fmla="*/ 2041206 h 2041206"/>
              <a:gd name="connsiteX4" fmla="*/ 1 w 13254745"/>
              <a:gd name="connsiteY4" fmla="*/ 2028182 h 2041206"/>
              <a:gd name="connsiteX0" fmla="*/ -1 w 13254743"/>
              <a:gd name="connsiteY0" fmla="*/ 2030607 h 2043631"/>
              <a:gd name="connsiteX1" fmla="*/ 5037980 w 13254743"/>
              <a:gd name="connsiteY1" fmla="*/ 2425 h 2043631"/>
              <a:gd name="connsiteX2" fmla="*/ 10522604 w 13254743"/>
              <a:gd name="connsiteY2" fmla="*/ 0 h 2043631"/>
              <a:gd name="connsiteX3" fmla="*/ 13254743 w 13254743"/>
              <a:gd name="connsiteY3" fmla="*/ 2043631 h 2043631"/>
              <a:gd name="connsiteX4" fmla="*/ -1 w 13254743"/>
              <a:gd name="connsiteY4" fmla="*/ 2030607 h 2043631"/>
              <a:gd name="connsiteX0" fmla="*/ 1 w 13254745"/>
              <a:gd name="connsiteY0" fmla="*/ 2030607 h 2043631"/>
              <a:gd name="connsiteX1" fmla="*/ 4998303 w 13254745"/>
              <a:gd name="connsiteY1" fmla="*/ 11214 h 2043631"/>
              <a:gd name="connsiteX2" fmla="*/ 10522606 w 13254745"/>
              <a:gd name="connsiteY2" fmla="*/ 0 h 2043631"/>
              <a:gd name="connsiteX3" fmla="*/ 13254745 w 13254745"/>
              <a:gd name="connsiteY3" fmla="*/ 2043631 h 2043631"/>
              <a:gd name="connsiteX4" fmla="*/ 1 w 13254745"/>
              <a:gd name="connsiteY4" fmla="*/ 2030607 h 2043631"/>
              <a:gd name="connsiteX0" fmla="*/ 0 w 12262762"/>
              <a:gd name="connsiteY0" fmla="*/ 2083338 h 2083338"/>
              <a:gd name="connsiteX1" fmla="*/ 4006320 w 12262762"/>
              <a:gd name="connsiteY1" fmla="*/ 11214 h 2083338"/>
              <a:gd name="connsiteX2" fmla="*/ 9530623 w 12262762"/>
              <a:gd name="connsiteY2" fmla="*/ 0 h 2083338"/>
              <a:gd name="connsiteX3" fmla="*/ 12262762 w 12262762"/>
              <a:gd name="connsiteY3" fmla="*/ 2043631 h 2083338"/>
              <a:gd name="connsiteX4" fmla="*/ 0 w 12262762"/>
              <a:gd name="connsiteY4" fmla="*/ 2083338 h 2083338"/>
              <a:gd name="connsiteX0" fmla="*/ 0 w 12262762"/>
              <a:gd name="connsiteY0" fmla="*/ 2083338 h 2113938"/>
              <a:gd name="connsiteX1" fmla="*/ 4006320 w 12262762"/>
              <a:gd name="connsiteY1" fmla="*/ 11214 h 2113938"/>
              <a:gd name="connsiteX2" fmla="*/ 9530623 w 12262762"/>
              <a:gd name="connsiteY2" fmla="*/ 0 h 2113938"/>
              <a:gd name="connsiteX3" fmla="*/ 12262762 w 12262762"/>
              <a:gd name="connsiteY3" fmla="*/ 2113938 h 2113938"/>
              <a:gd name="connsiteX4" fmla="*/ 0 w 12262762"/>
              <a:gd name="connsiteY4" fmla="*/ 2083338 h 2113938"/>
              <a:gd name="connsiteX0" fmla="*/ 0 w 12262762"/>
              <a:gd name="connsiteY0" fmla="*/ 2083338 h 2083338"/>
              <a:gd name="connsiteX1" fmla="*/ 4006320 w 12262762"/>
              <a:gd name="connsiteY1" fmla="*/ 11214 h 2083338"/>
              <a:gd name="connsiteX2" fmla="*/ 9530623 w 12262762"/>
              <a:gd name="connsiteY2" fmla="*/ 0 h 2083338"/>
              <a:gd name="connsiteX3" fmla="*/ 12262762 w 12262762"/>
              <a:gd name="connsiteY3" fmla="*/ 2078785 h 2083338"/>
              <a:gd name="connsiteX4" fmla="*/ 0 w 12262762"/>
              <a:gd name="connsiteY4" fmla="*/ 2083338 h 2083338"/>
              <a:gd name="connsiteX0" fmla="*/ 0 w 12738913"/>
              <a:gd name="connsiteY0" fmla="*/ 2215164 h 2215164"/>
              <a:gd name="connsiteX1" fmla="*/ 4482471 w 12738913"/>
              <a:gd name="connsiteY1" fmla="*/ 11214 h 2215164"/>
              <a:gd name="connsiteX2" fmla="*/ 10006774 w 12738913"/>
              <a:gd name="connsiteY2" fmla="*/ 0 h 2215164"/>
              <a:gd name="connsiteX3" fmla="*/ 12738913 w 12738913"/>
              <a:gd name="connsiteY3" fmla="*/ 2078785 h 2215164"/>
              <a:gd name="connsiteX4" fmla="*/ 0 w 12738913"/>
              <a:gd name="connsiteY4" fmla="*/ 2215164 h 2215164"/>
              <a:gd name="connsiteX0" fmla="*/ 0 w 13051387"/>
              <a:gd name="connsiteY0" fmla="*/ 2215164 h 2215164"/>
              <a:gd name="connsiteX1" fmla="*/ 4482471 w 13051387"/>
              <a:gd name="connsiteY1" fmla="*/ 11214 h 2215164"/>
              <a:gd name="connsiteX2" fmla="*/ 10006774 w 13051387"/>
              <a:gd name="connsiteY2" fmla="*/ 0 h 2215164"/>
              <a:gd name="connsiteX3" fmla="*/ 13051387 w 13051387"/>
              <a:gd name="connsiteY3" fmla="*/ 2184246 h 2215164"/>
              <a:gd name="connsiteX4" fmla="*/ 0 w 13051387"/>
              <a:gd name="connsiteY4" fmla="*/ 2215164 h 2215164"/>
              <a:gd name="connsiteX0" fmla="*/ 0 w 13051387"/>
              <a:gd name="connsiteY0" fmla="*/ 2215164 h 2215164"/>
              <a:gd name="connsiteX1" fmla="*/ 6059721 w 13051387"/>
              <a:gd name="connsiteY1" fmla="*/ 24396 h 2215164"/>
              <a:gd name="connsiteX2" fmla="*/ 10006774 w 13051387"/>
              <a:gd name="connsiteY2" fmla="*/ 0 h 2215164"/>
              <a:gd name="connsiteX3" fmla="*/ 13051387 w 13051387"/>
              <a:gd name="connsiteY3" fmla="*/ 2184246 h 2215164"/>
              <a:gd name="connsiteX4" fmla="*/ 0 w 13051387"/>
              <a:gd name="connsiteY4" fmla="*/ 2215164 h 2215164"/>
              <a:gd name="connsiteX0" fmla="*/ 0 w 13051387"/>
              <a:gd name="connsiteY0" fmla="*/ 2228347 h 2228347"/>
              <a:gd name="connsiteX1" fmla="*/ 6059721 w 13051387"/>
              <a:gd name="connsiteY1" fmla="*/ 37579 h 2228347"/>
              <a:gd name="connsiteX2" fmla="*/ 9515743 w 13051387"/>
              <a:gd name="connsiteY2" fmla="*/ 0 h 2228347"/>
              <a:gd name="connsiteX3" fmla="*/ 13051387 w 13051387"/>
              <a:gd name="connsiteY3" fmla="*/ 2197429 h 2228347"/>
              <a:gd name="connsiteX4" fmla="*/ 0 w 13051387"/>
              <a:gd name="connsiteY4" fmla="*/ 2228347 h 2228347"/>
              <a:gd name="connsiteX0" fmla="*/ 0 w 13051387"/>
              <a:gd name="connsiteY0" fmla="*/ 2228347 h 2228347"/>
              <a:gd name="connsiteX1" fmla="*/ 6029962 w 13051387"/>
              <a:gd name="connsiteY1" fmla="*/ 24396 h 2228347"/>
              <a:gd name="connsiteX2" fmla="*/ 9515743 w 13051387"/>
              <a:gd name="connsiteY2" fmla="*/ 0 h 2228347"/>
              <a:gd name="connsiteX3" fmla="*/ 13051387 w 13051387"/>
              <a:gd name="connsiteY3" fmla="*/ 2197429 h 2228347"/>
              <a:gd name="connsiteX4" fmla="*/ 0 w 13051387"/>
              <a:gd name="connsiteY4" fmla="*/ 2228347 h 2228347"/>
              <a:gd name="connsiteX0" fmla="*/ 0 w 13051387"/>
              <a:gd name="connsiteY0" fmla="*/ 2208573 h 2208573"/>
              <a:gd name="connsiteX1" fmla="*/ 6029962 w 13051387"/>
              <a:gd name="connsiteY1" fmla="*/ 4622 h 2208573"/>
              <a:gd name="connsiteX2" fmla="*/ 9493423 w 13051387"/>
              <a:gd name="connsiteY2" fmla="*/ 0 h 2208573"/>
              <a:gd name="connsiteX3" fmla="*/ 13051387 w 13051387"/>
              <a:gd name="connsiteY3" fmla="*/ 2177655 h 2208573"/>
              <a:gd name="connsiteX4" fmla="*/ 0 w 13051387"/>
              <a:gd name="connsiteY4" fmla="*/ 2208573 h 2208573"/>
              <a:gd name="connsiteX0" fmla="*/ 0 w 13051387"/>
              <a:gd name="connsiteY0" fmla="*/ 2236907 h 2236907"/>
              <a:gd name="connsiteX1" fmla="*/ 6134120 w 13051387"/>
              <a:gd name="connsiteY1" fmla="*/ 0 h 2236907"/>
              <a:gd name="connsiteX2" fmla="*/ 9493423 w 13051387"/>
              <a:gd name="connsiteY2" fmla="*/ 28334 h 2236907"/>
              <a:gd name="connsiteX3" fmla="*/ 13051387 w 13051387"/>
              <a:gd name="connsiteY3" fmla="*/ 2205989 h 2236907"/>
              <a:gd name="connsiteX4" fmla="*/ 0 w 13051387"/>
              <a:gd name="connsiteY4" fmla="*/ 2236907 h 2236907"/>
              <a:gd name="connsiteX0" fmla="*/ 0 w 13051387"/>
              <a:gd name="connsiteY0" fmla="*/ 2248121 h 2248121"/>
              <a:gd name="connsiteX1" fmla="*/ 6134120 w 13051387"/>
              <a:gd name="connsiteY1" fmla="*/ 11214 h 2248121"/>
              <a:gd name="connsiteX2" fmla="*/ 9419025 w 13051387"/>
              <a:gd name="connsiteY2" fmla="*/ 0 h 2248121"/>
              <a:gd name="connsiteX3" fmla="*/ 13051387 w 13051387"/>
              <a:gd name="connsiteY3" fmla="*/ 2217203 h 2248121"/>
              <a:gd name="connsiteX4" fmla="*/ 0 w 13051387"/>
              <a:gd name="connsiteY4" fmla="*/ 2248121 h 2248121"/>
              <a:gd name="connsiteX0" fmla="*/ 0 w 13051387"/>
              <a:gd name="connsiteY0" fmla="*/ 2236907 h 2236907"/>
              <a:gd name="connsiteX1" fmla="*/ 6134120 w 13051387"/>
              <a:gd name="connsiteY1" fmla="*/ 0 h 2236907"/>
              <a:gd name="connsiteX2" fmla="*/ 9396705 w 13051387"/>
              <a:gd name="connsiteY2" fmla="*/ 1969 h 2236907"/>
              <a:gd name="connsiteX3" fmla="*/ 13051387 w 13051387"/>
              <a:gd name="connsiteY3" fmla="*/ 2205989 h 2236907"/>
              <a:gd name="connsiteX4" fmla="*/ 0 w 13051387"/>
              <a:gd name="connsiteY4" fmla="*/ 2236907 h 2236907"/>
              <a:gd name="connsiteX0" fmla="*/ 0 w 13088586"/>
              <a:gd name="connsiteY0" fmla="*/ 2236907 h 2236907"/>
              <a:gd name="connsiteX1" fmla="*/ 6134120 w 13088586"/>
              <a:gd name="connsiteY1" fmla="*/ 0 h 2236907"/>
              <a:gd name="connsiteX2" fmla="*/ 9396705 w 13088586"/>
              <a:gd name="connsiteY2" fmla="*/ 1969 h 2236907"/>
              <a:gd name="connsiteX3" fmla="*/ 13088586 w 13088586"/>
              <a:gd name="connsiteY3" fmla="*/ 2225762 h 2236907"/>
              <a:gd name="connsiteX4" fmla="*/ 0 w 13088586"/>
              <a:gd name="connsiteY4" fmla="*/ 2236907 h 2236907"/>
              <a:gd name="connsiteX0" fmla="*/ 0 w 13110906"/>
              <a:gd name="connsiteY0" fmla="*/ 2203951 h 2225762"/>
              <a:gd name="connsiteX1" fmla="*/ 6156440 w 13110906"/>
              <a:gd name="connsiteY1" fmla="*/ 0 h 2225762"/>
              <a:gd name="connsiteX2" fmla="*/ 9419025 w 13110906"/>
              <a:gd name="connsiteY2" fmla="*/ 1969 h 2225762"/>
              <a:gd name="connsiteX3" fmla="*/ 13110906 w 13110906"/>
              <a:gd name="connsiteY3" fmla="*/ 2225762 h 2225762"/>
              <a:gd name="connsiteX4" fmla="*/ 0 w 13110906"/>
              <a:gd name="connsiteY4" fmla="*/ 2203951 h 2225762"/>
              <a:gd name="connsiteX0" fmla="*/ 0 w 14223811"/>
              <a:gd name="connsiteY0" fmla="*/ 2203951 h 2225762"/>
              <a:gd name="connsiteX1" fmla="*/ 7269345 w 14223811"/>
              <a:gd name="connsiteY1" fmla="*/ 0 h 2225762"/>
              <a:gd name="connsiteX2" fmla="*/ 10531930 w 14223811"/>
              <a:gd name="connsiteY2" fmla="*/ 1969 h 2225762"/>
              <a:gd name="connsiteX3" fmla="*/ 14223811 w 14223811"/>
              <a:gd name="connsiteY3" fmla="*/ 2225762 h 2225762"/>
              <a:gd name="connsiteX4" fmla="*/ 0 w 14223811"/>
              <a:gd name="connsiteY4" fmla="*/ 2203951 h 2225762"/>
              <a:gd name="connsiteX0" fmla="*/ 0 w 13735695"/>
              <a:gd name="connsiteY0" fmla="*/ 2203951 h 2203951"/>
              <a:gd name="connsiteX1" fmla="*/ 7269345 w 13735695"/>
              <a:gd name="connsiteY1" fmla="*/ 0 h 2203951"/>
              <a:gd name="connsiteX2" fmla="*/ 10531930 w 13735695"/>
              <a:gd name="connsiteY2" fmla="*/ 1969 h 2203951"/>
              <a:gd name="connsiteX3" fmla="*/ 13735695 w 13735695"/>
              <a:gd name="connsiteY3" fmla="*/ 2192993 h 2203951"/>
              <a:gd name="connsiteX4" fmla="*/ 0 w 13735695"/>
              <a:gd name="connsiteY4" fmla="*/ 2203951 h 2203951"/>
              <a:gd name="connsiteX0" fmla="*/ 0 w 13735695"/>
              <a:gd name="connsiteY0" fmla="*/ 2203951 h 2203951"/>
              <a:gd name="connsiteX1" fmla="*/ 7269345 w 13735695"/>
              <a:gd name="connsiteY1" fmla="*/ 0 h 2203951"/>
              <a:gd name="connsiteX2" fmla="*/ 10844324 w 13735695"/>
              <a:gd name="connsiteY2" fmla="*/ 67509 h 2203951"/>
              <a:gd name="connsiteX3" fmla="*/ 13735695 w 13735695"/>
              <a:gd name="connsiteY3" fmla="*/ 2192993 h 2203951"/>
              <a:gd name="connsiteX4" fmla="*/ 0 w 13735695"/>
              <a:gd name="connsiteY4" fmla="*/ 2203951 h 2203951"/>
              <a:gd name="connsiteX0" fmla="*/ 0 w 13735695"/>
              <a:gd name="connsiteY0" fmla="*/ 2171178 h 2171178"/>
              <a:gd name="connsiteX1" fmla="*/ 6996001 w 13735695"/>
              <a:gd name="connsiteY1" fmla="*/ 0 h 2171178"/>
              <a:gd name="connsiteX2" fmla="*/ 10844324 w 13735695"/>
              <a:gd name="connsiteY2" fmla="*/ 34736 h 2171178"/>
              <a:gd name="connsiteX3" fmla="*/ 13735695 w 13735695"/>
              <a:gd name="connsiteY3" fmla="*/ 2160220 h 2171178"/>
              <a:gd name="connsiteX4" fmla="*/ 0 w 13735695"/>
              <a:gd name="connsiteY4" fmla="*/ 2171178 h 2171178"/>
              <a:gd name="connsiteX0" fmla="*/ 0 w 12151354"/>
              <a:gd name="connsiteY0" fmla="*/ 2171178 h 2446434"/>
              <a:gd name="connsiteX1" fmla="*/ 6996001 w 12151354"/>
              <a:gd name="connsiteY1" fmla="*/ 0 h 2446434"/>
              <a:gd name="connsiteX2" fmla="*/ 10844324 w 12151354"/>
              <a:gd name="connsiteY2" fmla="*/ 34736 h 2446434"/>
              <a:gd name="connsiteX3" fmla="*/ 12151354 w 12151354"/>
              <a:gd name="connsiteY3" fmla="*/ 2446434 h 2446434"/>
              <a:gd name="connsiteX4" fmla="*/ 0 w 12151354"/>
              <a:gd name="connsiteY4" fmla="*/ 2171178 h 2446434"/>
              <a:gd name="connsiteX0" fmla="*/ 0 w 12151354"/>
              <a:gd name="connsiteY0" fmla="*/ 2190260 h 2465516"/>
              <a:gd name="connsiteX1" fmla="*/ 6293509 w 12151354"/>
              <a:gd name="connsiteY1" fmla="*/ 0 h 2465516"/>
              <a:gd name="connsiteX2" fmla="*/ 10844324 w 12151354"/>
              <a:gd name="connsiteY2" fmla="*/ 53818 h 2465516"/>
              <a:gd name="connsiteX3" fmla="*/ 12151354 w 12151354"/>
              <a:gd name="connsiteY3" fmla="*/ 2465516 h 2465516"/>
              <a:gd name="connsiteX4" fmla="*/ 0 w 12151354"/>
              <a:gd name="connsiteY4" fmla="*/ 2190260 h 2465516"/>
              <a:gd name="connsiteX0" fmla="*/ 0 w 12151354"/>
              <a:gd name="connsiteY0" fmla="*/ 2190260 h 2465516"/>
              <a:gd name="connsiteX1" fmla="*/ 6293509 w 12151354"/>
              <a:gd name="connsiteY1" fmla="*/ 0 h 2465516"/>
              <a:gd name="connsiteX2" fmla="*/ 10769590 w 12151354"/>
              <a:gd name="connsiteY2" fmla="*/ 15658 h 2465516"/>
              <a:gd name="connsiteX3" fmla="*/ 12151354 w 12151354"/>
              <a:gd name="connsiteY3" fmla="*/ 2465516 h 2465516"/>
              <a:gd name="connsiteX4" fmla="*/ 0 w 12151354"/>
              <a:gd name="connsiteY4" fmla="*/ 2190260 h 2465516"/>
              <a:gd name="connsiteX0" fmla="*/ 0 w 12151354"/>
              <a:gd name="connsiteY0" fmla="*/ 2302297 h 2577553"/>
              <a:gd name="connsiteX1" fmla="*/ 6006411 w 12151354"/>
              <a:gd name="connsiteY1" fmla="*/ 0 h 2577553"/>
              <a:gd name="connsiteX2" fmla="*/ 10769590 w 12151354"/>
              <a:gd name="connsiteY2" fmla="*/ 127695 h 2577553"/>
              <a:gd name="connsiteX3" fmla="*/ 12151354 w 12151354"/>
              <a:gd name="connsiteY3" fmla="*/ 2577553 h 2577553"/>
              <a:gd name="connsiteX4" fmla="*/ 0 w 12151354"/>
              <a:gd name="connsiteY4" fmla="*/ 2302297 h 2577553"/>
              <a:gd name="connsiteX0" fmla="*/ 0 w 12151354"/>
              <a:gd name="connsiteY0" fmla="*/ 2302297 h 2577553"/>
              <a:gd name="connsiteX1" fmla="*/ 6006411 w 12151354"/>
              <a:gd name="connsiteY1" fmla="*/ 0 h 2577553"/>
              <a:gd name="connsiteX2" fmla="*/ 11174139 w 12151354"/>
              <a:gd name="connsiteY2" fmla="*/ 202389 h 2577553"/>
              <a:gd name="connsiteX3" fmla="*/ 12151354 w 12151354"/>
              <a:gd name="connsiteY3" fmla="*/ 2577553 h 2577553"/>
              <a:gd name="connsiteX4" fmla="*/ 0 w 12151354"/>
              <a:gd name="connsiteY4" fmla="*/ 2302297 h 2577553"/>
              <a:gd name="connsiteX0" fmla="*/ 0 w 12151354"/>
              <a:gd name="connsiteY0" fmla="*/ 2398674 h 2673930"/>
              <a:gd name="connsiteX1" fmla="*/ 6006411 w 12151354"/>
              <a:gd name="connsiteY1" fmla="*/ 96377 h 2673930"/>
              <a:gd name="connsiteX2" fmla="*/ 11161091 w 12151354"/>
              <a:gd name="connsiteY2" fmla="*/ 0 h 2673930"/>
              <a:gd name="connsiteX3" fmla="*/ 12151354 w 12151354"/>
              <a:gd name="connsiteY3" fmla="*/ 2673930 h 2673930"/>
              <a:gd name="connsiteX4" fmla="*/ 0 w 12151354"/>
              <a:gd name="connsiteY4" fmla="*/ 2398674 h 2673930"/>
              <a:gd name="connsiteX0" fmla="*/ 0 w 12151354"/>
              <a:gd name="connsiteY0" fmla="*/ 2451682 h 2726938"/>
              <a:gd name="connsiteX1" fmla="*/ 6006411 w 12151354"/>
              <a:gd name="connsiteY1" fmla="*/ 0 h 2726938"/>
              <a:gd name="connsiteX2" fmla="*/ 11161091 w 12151354"/>
              <a:gd name="connsiteY2" fmla="*/ 53008 h 2726938"/>
              <a:gd name="connsiteX3" fmla="*/ 12151354 w 12151354"/>
              <a:gd name="connsiteY3" fmla="*/ 2726938 h 2726938"/>
              <a:gd name="connsiteX4" fmla="*/ 0 w 12151354"/>
              <a:gd name="connsiteY4" fmla="*/ 2451682 h 2726938"/>
              <a:gd name="connsiteX0" fmla="*/ 0 w 11994756"/>
              <a:gd name="connsiteY0" fmla="*/ 2451682 h 2838975"/>
              <a:gd name="connsiteX1" fmla="*/ 6006411 w 11994756"/>
              <a:gd name="connsiteY1" fmla="*/ 0 h 2838975"/>
              <a:gd name="connsiteX2" fmla="*/ 11161091 w 11994756"/>
              <a:gd name="connsiteY2" fmla="*/ 53008 h 2838975"/>
              <a:gd name="connsiteX3" fmla="*/ 11994756 w 11994756"/>
              <a:gd name="connsiteY3" fmla="*/ 2838975 h 2838975"/>
              <a:gd name="connsiteX4" fmla="*/ 0 w 11994756"/>
              <a:gd name="connsiteY4" fmla="*/ 2451682 h 2838975"/>
              <a:gd name="connsiteX0" fmla="*/ 0 w 11994756"/>
              <a:gd name="connsiteY0" fmla="*/ 2512489 h 2899782"/>
              <a:gd name="connsiteX1" fmla="*/ 6951441 w 11994756"/>
              <a:gd name="connsiteY1" fmla="*/ 0 h 2899782"/>
              <a:gd name="connsiteX2" fmla="*/ 11161091 w 11994756"/>
              <a:gd name="connsiteY2" fmla="*/ 113815 h 2899782"/>
              <a:gd name="connsiteX3" fmla="*/ 11994756 w 11994756"/>
              <a:gd name="connsiteY3" fmla="*/ 2899782 h 2899782"/>
              <a:gd name="connsiteX4" fmla="*/ 0 w 11994756"/>
              <a:gd name="connsiteY4" fmla="*/ 2512489 h 2899782"/>
              <a:gd name="connsiteX0" fmla="*/ 0 w 12058826"/>
              <a:gd name="connsiteY0" fmla="*/ 3059778 h 3059778"/>
              <a:gd name="connsiteX1" fmla="*/ 7015511 w 12058826"/>
              <a:gd name="connsiteY1" fmla="*/ 0 h 3059778"/>
              <a:gd name="connsiteX2" fmla="*/ 11225161 w 12058826"/>
              <a:gd name="connsiteY2" fmla="*/ 113815 h 3059778"/>
              <a:gd name="connsiteX3" fmla="*/ 12058826 w 12058826"/>
              <a:gd name="connsiteY3" fmla="*/ 2899782 h 3059778"/>
              <a:gd name="connsiteX4" fmla="*/ 0 w 12058826"/>
              <a:gd name="connsiteY4" fmla="*/ 3059778 h 3059778"/>
              <a:gd name="connsiteX0" fmla="*/ 0 w 12058826"/>
              <a:gd name="connsiteY0" fmla="*/ 3059778 h 3059778"/>
              <a:gd name="connsiteX1" fmla="*/ 7015511 w 12058826"/>
              <a:gd name="connsiteY1" fmla="*/ 0 h 3059778"/>
              <a:gd name="connsiteX2" fmla="*/ 11225161 w 12058826"/>
              <a:gd name="connsiteY2" fmla="*/ 53000 h 3059778"/>
              <a:gd name="connsiteX3" fmla="*/ 12058826 w 12058826"/>
              <a:gd name="connsiteY3" fmla="*/ 2899782 h 3059778"/>
              <a:gd name="connsiteX4" fmla="*/ 0 w 12058826"/>
              <a:gd name="connsiteY4" fmla="*/ 3059778 h 3059778"/>
              <a:gd name="connsiteX0" fmla="*/ 0 w 12219000"/>
              <a:gd name="connsiteY0" fmla="*/ 3059778 h 3082215"/>
              <a:gd name="connsiteX1" fmla="*/ 7015511 w 12219000"/>
              <a:gd name="connsiteY1" fmla="*/ 0 h 3082215"/>
              <a:gd name="connsiteX2" fmla="*/ 11225161 w 12219000"/>
              <a:gd name="connsiteY2" fmla="*/ 53000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219000"/>
              <a:gd name="connsiteY0" fmla="*/ 3059778 h 3082215"/>
              <a:gd name="connsiteX1" fmla="*/ 9770517 w 12219000"/>
              <a:gd name="connsiteY1" fmla="*/ 0 h 3082215"/>
              <a:gd name="connsiteX2" fmla="*/ 11225161 w 12219000"/>
              <a:gd name="connsiteY2" fmla="*/ 53000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219000"/>
              <a:gd name="connsiteY0" fmla="*/ 3059778 h 3082215"/>
              <a:gd name="connsiteX1" fmla="*/ 9770517 w 12219000"/>
              <a:gd name="connsiteY1" fmla="*/ 0 h 3082215"/>
              <a:gd name="connsiteX2" fmla="*/ 11642585 w 12219000"/>
              <a:gd name="connsiteY2" fmla="*/ 177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719910"/>
              <a:gd name="connsiteY0" fmla="*/ 3059778 h 3082215"/>
              <a:gd name="connsiteX1" fmla="*/ 9770517 w 12719910"/>
              <a:gd name="connsiteY1" fmla="*/ 0 h 3082215"/>
              <a:gd name="connsiteX2" fmla="*/ 11642585 w 12719910"/>
              <a:gd name="connsiteY2" fmla="*/ 177 h 3082215"/>
              <a:gd name="connsiteX3" fmla="*/ 12719910 w 12719910"/>
              <a:gd name="connsiteY3" fmla="*/ 3082215 h 3082215"/>
              <a:gd name="connsiteX4" fmla="*/ 0 w 12719910"/>
              <a:gd name="connsiteY4" fmla="*/ 3059778 h 3082215"/>
              <a:gd name="connsiteX0" fmla="*/ 0 w 13415618"/>
              <a:gd name="connsiteY0" fmla="*/ 3059778 h 3082215"/>
              <a:gd name="connsiteX1" fmla="*/ 10466225 w 13415618"/>
              <a:gd name="connsiteY1" fmla="*/ 0 h 3082215"/>
              <a:gd name="connsiteX2" fmla="*/ 12338293 w 13415618"/>
              <a:gd name="connsiteY2" fmla="*/ 177 h 3082215"/>
              <a:gd name="connsiteX3" fmla="*/ 13415618 w 13415618"/>
              <a:gd name="connsiteY3" fmla="*/ 3082215 h 3082215"/>
              <a:gd name="connsiteX4" fmla="*/ 0 w 13415618"/>
              <a:gd name="connsiteY4" fmla="*/ 3059778 h 3082215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12338293 w 13415618"/>
              <a:gd name="connsiteY2" fmla="*/ 101722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9730402 w 13415618"/>
              <a:gd name="connsiteY2" fmla="*/ 50947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11325245 w 13415618"/>
              <a:gd name="connsiteY2" fmla="*/ 77417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083906 h 3106343"/>
              <a:gd name="connsiteX1" fmla="*/ 2323889 w 13415618"/>
              <a:gd name="connsiteY1" fmla="*/ 1990 h 3106343"/>
              <a:gd name="connsiteX2" fmla="*/ 11325245 w 13415618"/>
              <a:gd name="connsiteY2" fmla="*/ 0 h 3106343"/>
              <a:gd name="connsiteX3" fmla="*/ 13415618 w 13415618"/>
              <a:gd name="connsiteY3" fmla="*/ 3106343 h 3106343"/>
              <a:gd name="connsiteX4" fmla="*/ 0 w 13415618"/>
              <a:gd name="connsiteY4" fmla="*/ 3083906 h 3106343"/>
              <a:gd name="connsiteX0" fmla="*/ 0 w 13510025"/>
              <a:gd name="connsiteY0" fmla="*/ 3083906 h 3083907"/>
              <a:gd name="connsiteX1" fmla="*/ 2323889 w 13510025"/>
              <a:gd name="connsiteY1" fmla="*/ 1990 h 3083907"/>
              <a:gd name="connsiteX2" fmla="*/ 11325245 w 13510025"/>
              <a:gd name="connsiteY2" fmla="*/ 0 h 3083907"/>
              <a:gd name="connsiteX3" fmla="*/ 13510025 w 13510025"/>
              <a:gd name="connsiteY3" fmla="*/ 2936184 h 3083907"/>
              <a:gd name="connsiteX4" fmla="*/ 0 w 13510025"/>
              <a:gd name="connsiteY4" fmla="*/ 3083906 h 3083907"/>
              <a:gd name="connsiteX0" fmla="*/ 0 w 13377856"/>
              <a:gd name="connsiteY0" fmla="*/ 2970469 h 2970469"/>
              <a:gd name="connsiteX1" fmla="*/ 2191720 w 13377856"/>
              <a:gd name="connsiteY1" fmla="*/ 1990 h 2970469"/>
              <a:gd name="connsiteX2" fmla="*/ 11193076 w 13377856"/>
              <a:gd name="connsiteY2" fmla="*/ 0 h 2970469"/>
              <a:gd name="connsiteX3" fmla="*/ 13377856 w 13377856"/>
              <a:gd name="connsiteY3" fmla="*/ 2936184 h 2970469"/>
              <a:gd name="connsiteX4" fmla="*/ 0 w 13377856"/>
              <a:gd name="connsiteY4" fmla="*/ 2970469 h 297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7856" h="2970469">
                <a:moveTo>
                  <a:pt x="0" y="2970469"/>
                </a:moveTo>
                <a:lnTo>
                  <a:pt x="2191720" y="1990"/>
                </a:lnTo>
                <a:lnTo>
                  <a:pt x="11193076" y="0"/>
                </a:lnTo>
                <a:lnTo>
                  <a:pt x="13377856" y="2936184"/>
                </a:lnTo>
                <a:lnTo>
                  <a:pt x="0" y="2970469"/>
                </a:lnTo>
                <a:close/>
              </a:path>
            </a:pathLst>
          </a:custGeom>
          <a:gradFill flip="none" rotWithShape="1">
            <a:gsLst>
              <a:gs pos="0">
                <a:srgbClr val="8C8C8C">
                  <a:tint val="66000"/>
                  <a:satMod val="160000"/>
                </a:srgbClr>
              </a:gs>
              <a:gs pos="30000">
                <a:srgbClr val="8C8C8C">
                  <a:tint val="44500"/>
                  <a:satMod val="160000"/>
                </a:srgbClr>
              </a:gs>
              <a:gs pos="100000">
                <a:srgbClr val="8C8C8C">
                  <a:tint val="23500"/>
                  <a:satMod val="160000"/>
                  <a:alpha val="31000"/>
                </a:srgbClr>
              </a:gs>
            </a:gsLst>
            <a:lin ang="5400000" scaled="1"/>
            <a:tileRect/>
          </a:gradFill>
          <a:ln w="19050" algn="ctr">
            <a:noFill/>
            <a:miter lim="800000"/>
            <a:headEnd/>
            <a:tailEnd/>
          </a:ln>
        </p:spPr>
        <p:txBody>
          <a:bodyPr vert="eaVert" wrap="square" lIns="88900" tIns="88900" rIns="88900" bIns="88900" rtlCol="0" anchor="ctr"/>
          <a:lstStyle/>
          <a:p>
            <a:pPr algn="ctr" defTabSz="914400">
              <a:spcBef>
                <a:spcPts val="400"/>
              </a:spcBef>
              <a:defRPr/>
            </a:pPr>
            <a:endParaRPr lang="en-US" sz="1200" kern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D67C7C-E3B4-1AE5-C444-23F795FF62EA}"/>
              </a:ext>
            </a:extLst>
          </p:cNvPr>
          <p:cNvSpPr/>
          <p:nvPr/>
        </p:nvSpPr>
        <p:spPr bwMode="gray">
          <a:xfrm>
            <a:off x="337472" y="2769047"/>
            <a:ext cx="11485303" cy="1102431"/>
          </a:xfrm>
          <a:prstGeom prst="rect">
            <a:avLst/>
          </a:prstGeom>
          <a:solidFill>
            <a:srgbClr val="0BD0D9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Problem Statement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7E1AC-12CF-4F9C-D00A-732492792DB5}"/>
              </a:ext>
            </a:extLst>
          </p:cNvPr>
          <p:cNvSpPr/>
          <p:nvPr/>
        </p:nvSpPr>
        <p:spPr bwMode="gray">
          <a:xfrm>
            <a:off x="342315" y="1235648"/>
            <a:ext cx="11460378" cy="1102431"/>
          </a:xfrm>
          <a:prstGeom prst="rect">
            <a:avLst/>
          </a:prstGeom>
          <a:solidFill>
            <a:srgbClr val="FFC000">
              <a:alpha val="1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361133" y="1376423"/>
            <a:ext cx="11453866" cy="83821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Housing prices have </a:t>
            </a:r>
            <a:r>
              <a:rPr lang="en-US" sz="1600" b="1" dirty="0"/>
              <a:t>increased almost 50%</a:t>
            </a:r>
            <a:r>
              <a:rPr lang="en-US" sz="1600" b="1" baseline="30000" dirty="0"/>
              <a:t>1</a:t>
            </a:r>
            <a:r>
              <a:rPr lang="en-US" sz="1600" b="1" dirty="0"/>
              <a:t> </a:t>
            </a:r>
            <a:r>
              <a:rPr lang="en-US" sz="1600" dirty="0"/>
              <a:t>over the last decade and are projected to continue their rise. Therefore, it is more important than ever for current homeowners and future home-buyers to understand how to get the </a:t>
            </a:r>
            <a:r>
              <a:rPr lang="en-US" sz="1600" b="1" dirty="0"/>
              <a:t>best return on their housing investment </a:t>
            </a:r>
            <a:r>
              <a:rPr lang="en-US" sz="1600" dirty="0"/>
              <a:t>on their path to building wealth.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F7FAC-9CB1-77E4-8A64-19D11EDB9DC9}"/>
              </a:ext>
            </a:extLst>
          </p:cNvPr>
          <p:cNvSpPr txBox="1"/>
          <p:nvPr/>
        </p:nvSpPr>
        <p:spPr>
          <a:xfrm>
            <a:off x="347158" y="2904722"/>
            <a:ext cx="11460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objective of this project is to </a:t>
            </a:r>
            <a:r>
              <a:rPr lang="en-US" sz="1600" b="1" dirty="0"/>
              <a:t>advise home buyers and current homeowners </a:t>
            </a:r>
            <a:r>
              <a:rPr lang="en-US" sz="1600" dirty="0"/>
              <a:t>on the</a:t>
            </a:r>
            <a:r>
              <a:rPr lang="en-US" sz="1600" b="1" dirty="0"/>
              <a:t> key features most associated with home sale price </a:t>
            </a:r>
            <a:r>
              <a:rPr lang="en-US" sz="1600" dirty="0"/>
              <a:t>that they should prioritize when searching for a new home or when remodeling their existing properties to maximize future potential financial opportunities.</a:t>
            </a:r>
            <a:endParaRPr lang="en-US" sz="1600" dirty="0">
              <a:highlight>
                <a:srgbClr val="FFFF00"/>
              </a:highlight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0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1C47E9-9BF9-233A-CB1E-7CD1A961C016}"/>
              </a:ext>
            </a:extLst>
          </p:cNvPr>
          <p:cNvSpPr txBox="1"/>
          <p:nvPr/>
        </p:nvSpPr>
        <p:spPr>
          <a:xfrm>
            <a:off x="0" y="6642743"/>
            <a:ext cx="123548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https://www.cnbc.com/select/how-much-will-a-home-in-the-us-cost-by-2030/</a:t>
            </a:r>
            <a:endParaRPr lang="en-US" sz="800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745CF-3B4D-AE95-A072-6A02FAC9245C}"/>
              </a:ext>
            </a:extLst>
          </p:cNvPr>
          <p:cNvGrpSpPr/>
          <p:nvPr/>
        </p:nvGrpSpPr>
        <p:grpSpPr>
          <a:xfrm>
            <a:off x="11208258" y="324451"/>
            <a:ext cx="457200" cy="457200"/>
            <a:chOff x="2314575" y="2084388"/>
            <a:chExt cx="958851" cy="958849"/>
          </a:xfrm>
          <a:solidFill>
            <a:schemeClr val="bg1"/>
          </a:solidFill>
        </p:grpSpPr>
        <p:sp>
          <p:nvSpPr>
            <p:cNvPr id="4" name="Freeform 43">
              <a:extLst>
                <a:ext uri="{FF2B5EF4-FFF2-40B4-BE49-F238E27FC236}">
                  <a16:creationId xmlns:a16="http://schemas.microsoft.com/office/drawing/2014/main" id="{5112A13B-5A62-B43B-8799-577F1BCBF4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2084388"/>
              <a:ext cx="958851" cy="958849"/>
            </a:xfrm>
            <a:custGeom>
              <a:avLst/>
              <a:gdLst>
                <a:gd name="T0" fmla="*/ 340 w 355"/>
                <a:gd name="T1" fmla="*/ 283 h 355"/>
                <a:gd name="T2" fmla="*/ 263 w 355"/>
                <a:gd name="T3" fmla="*/ 207 h 355"/>
                <a:gd name="T4" fmla="*/ 280 w 355"/>
                <a:gd name="T5" fmla="*/ 140 h 355"/>
                <a:gd name="T6" fmla="*/ 239 w 355"/>
                <a:gd name="T7" fmla="*/ 41 h 355"/>
                <a:gd name="T8" fmla="*/ 140 w 355"/>
                <a:gd name="T9" fmla="*/ 0 h 355"/>
                <a:gd name="T10" fmla="*/ 1 w 355"/>
                <a:gd name="T11" fmla="*/ 140 h 355"/>
                <a:gd name="T12" fmla="*/ 41 w 355"/>
                <a:gd name="T13" fmla="*/ 239 h 355"/>
                <a:gd name="T14" fmla="*/ 140 w 355"/>
                <a:gd name="T15" fmla="*/ 280 h 355"/>
                <a:gd name="T16" fmla="*/ 207 w 355"/>
                <a:gd name="T17" fmla="*/ 263 h 355"/>
                <a:gd name="T18" fmla="*/ 284 w 355"/>
                <a:gd name="T19" fmla="*/ 339 h 355"/>
                <a:gd name="T20" fmla="*/ 340 w 355"/>
                <a:gd name="T21" fmla="*/ 339 h 355"/>
                <a:gd name="T22" fmla="*/ 340 w 355"/>
                <a:gd name="T23" fmla="*/ 283 h 355"/>
                <a:gd name="T24" fmla="*/ 140 w 355"/>
                <a:gd name="T25" fmla="*/ 240 h 355"/>
                <a:gd name="T26" fmla="*/ 70 w 355"/>
                <a:gd name="T27" fmla="*/ 211 h 355"/>
                <a:gd name="T28" fmla="*/ 41 w 355"/>
                <a:gd name="T29" fmla="*/ 140 h 355"/>
                <a:gd name="T30" fmla="*/ 140 w 355"/>
                <a:gd name="T31" fmla="*/ 40 h 355"/>
                <a:gd name="T32" fmla="*/ 240 w 355"/>
                <a:gd name="T33" fmla="*/ 140 h 355"/>
                <a:gd name="T34" fmla="*/ 140 w 355"/>
                <a:gd name="T35" fmla="*/ 2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355">
                  <a:moveTo>
                    <a:pt x="340" y="283"/>
                  </a:moveTo>
                  <a:cubicBezTo>
                    <a:pt x="263" y="207"/>
                    <a:pt x="263" y="207"/>
                    <a:pt x="263" y="207"/>
                  </a:cubicBezTo>
                  <a:cubicBezTo>
                    <a:pt x="274" y="187"/>
                    <a:pt x="280" y="164"/>
                    <a:pt x="280" y="140"/>
                  </a:cubicBezTo>
                  <a:cubicBezTo>
                    <a:pt x="280" y="103"/>
                    <a:pt x="266" y="68"/>
                    <a:pt x="239" y="41"/>
                  </a:cubicBezTo>
                  <a:cubicBezTo>
                    <a:pt x="213" y="15"/>
                    <a:pt x="178" y="0"/>
                    <a:pt x="140" y="0"/>
                  </a:cubicBezTo>
                  <a:cubicBezTo>
                    <a:pt x="63" y="0"/>
                    <a:pt x="1" y="63"/>
                    <a:pt x="1" y="140"/>
                  </a:cubicBezTo>
                  <a:cubicBezTo>
                    <a:pt x="0" y="177"/>
                    <a:pt x="15" y="213"/>
                    <a:pt x="41" y="239"/>
                  </a:cubicBezTo>
                  <a:cubicBezTo>
                    <a:pt x="68" y="265"/>
                    <a:pt x="103" y="280"/>
                    <a:pt x="140" y="280"/>
                  </a:cubicBezTo>
                  <a:cubicBezTo>
                    <a:pt x="165" y="280"/>
                    <a:pt x="187" y="274"/>
                    <a:pt x="207" y="263"/>
                  </a:cubicBezTo>
                  <a:cubicBezTo>
                    <a:pt x="284" y="339"/>
                    <a:pt x="284" y="339"/>
                    <a:pt x="284" y="339"/>
                  </a:cubicBezTo>
                  <a:cubicBezTo>
                    <a:pt x="299" y="355"/>
                    <a:pt x="324" y="355"/>
                    <a:pt x="340" y="339"/>
                  </a:cubicBezTo>
                  <a:cubicBezTo>
                    <a:pt x="355" y="324"/>
                    <a:pt x="355" y="299"/>
                    <a:pt x="340" y="283"/>
                  </a:cubicBezTo>
                  <a:close/>
                  <a:moveTo>
                    <a:pt x="140" y="240"/>
                  </a:moveTo>
                  <a:cubicBezTo>
                    <a:pt x="114" y="240"/>
                    <a:pt x="89" y="229"/>
                    <a:pt x="70" y="211"/>
                  </a:cubicBezTo>
                  <a:cubicBezTo>
                    <a:pt x="51" y="192"/>
                    <a:pt x="41" y="167"/>
                    <a:pt x="41" y="140"/>
                  </a:cubicBezTo>
                  <a:cubicBezTo>
                    <a:pt x="41" y="85"/>
                    <a:pt x="85" y="40"/>
                    <a:pt x="140" y="40"/>
                  </a:cubicBezTo>
                  <a:cubicBezTo>
                    <a:pt x="195" y="40"/>
                    <a:pt x="240" y="85"/>
                    <a:pt x="240" y="140"/>
                  </a:cubicBezTo>
                  <a:cubicBezTo>
                    <a:pt x="240" y="195"/>
                    <a:pt x="195" y="240"/>
                    <a:pt x="140" y="2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4">
              <a:extLst>
                <a:ext uri="{FF2B5EF4-FFF2-40B4-BE49-F238E27FC236}">
                  <a16:creationId xmlns:a16="http://schemas.microsoft.com/office/drawing/2014/main" id="{16241C37-71E4-0521-B8AC-DE6819B9F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700" y="2273300"/>
              <a:ext cx="280988" cy="377825"/>
            </a:xfrm>
            <a:custGeom>
              <a:avLst/>
              <a:gdLst>
                <a:gd name="T0" fmla="*/ 67 w 104"/>
                <a:gd name="T1" fmla="*/ 97 h 140"/>
                <a:gd name="T2" fmla="*/ 31 w 104"/>
                <a:gd name="T3" fmla="*/ 97 h 140"/>
                <a:gd name="T4" fmla="*/ 31 w 104"/>
                <a:gd name="T5" fmla="*/ 93 h 140"/>
                <a:gd name="T6" fmla="*/ 33 w 104"/>
                <a:gd name="T7" fmla="*/ 78 h 140"/>
                <a:gd name="T8" fmla="*/ 40 w 104"/>
                <a:gd name="T9" fmla="*/ 68 h 140"/>
                <a:gd name="T10" fmla="*/ 58 w 104"/>
                <a:gd name="T11" fmla="*/ 52 h 140"/>
                <a:gd name="T12" fmla="*/ 65 w 104"/>
                <a:gd name="T13" fmla="*/ 40 h 140"/>
                <a:gd name="T14" fmla="*/ 62 w 104"/>
                <a:gd name="T15" fmla="*/ 32 h 140"/>
                <a:gd name="T16" fmla="*/ 53 w 104"/>
                <a:gd name="T17" fmla="*/ 29 h 140"/>
                <a:gd name="T18" fmla="*/ 42 w 104"/>
                <a:gd name="T19" fmla="*/ 34 h 140"/>
                <a:gd name="T20" fmla="*/ 37 w 104"/>
                <a:gd name="T21" fmla="*/ 49 h 140"/>
                <a:gd name="T22" fmla="*/ 0 w 104"/>
                <a:gd name="T23" fmla="*/ 45 h 140"/>
                <a:gd name="T24" fmla="*/ 15 w 104"/>
                <a:gd name="T25" fmla="*/ 13 h 140"/>
                <a:gd name="T26" fmla="*/ 54 w 104"/>
                <a:gd name="T27" fmla="*/ 0 h 140"/>
                <a:gd name="T28" fmla="*/ 87 w 104"/>
                <a:gd name="T29" fmla="*/ 9 h 140"/>
                <a:gd name="T30" fmla="*/ 104 w 104"/>
                <a:gd name="T31" fmla="*/ 40 h 140"/>
                <a:gd name="T32" fmla="*/ 99 w 104"/>
                <a:gd name="T33" fmla="*/ 55 h 140"/>
                <a:gd name="T34" fmla="*/ 81 w 104"/>
                <a:gd name="T35" fmla="*/ 73 h 140"/>
                <a:gd name="T36" fmla="*/ 69 w 104"/>
                <a:gd name="T37" fmla="*/ 85 h 140"/>
                <a:gd name="T38" fmla="*/ 67 w 104"/>
                <a:gd name="T39" fmla="*/ 97 h 140"/>
                <a:gd name="T40" fmla="*/ 30 w 104"/>
                <a:gd name="T41" fmla="*/ 106 h 140"/>
                <a:gd name="T42" fmla="*/ 68 w 104"/>
                <a:gd name="T43" fmla="*/ 106 h 140"/>
                <a:gd name="T44" fmla="*/ 68 w 104"/>
                <a:gd name="T45" fmla="*/ 140 h 140"/>
                <a:gd name="T46" fmla="*/ 30 w 104"/>
                <a:gd name="T47" fmla="*/ 140 h 140"/>
                <a:gd name="T48" fmla="*/ 30 w 104"/>
                <a:gd name="T49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40">
                  <a:moveTo>
                    <a:pt x="67" y="97"/>
                  </a:moveTo>
                  <a:cubicBezTo>
                    <a:pt x="31" y="97"/>
                    <a:pt x="31" y="97"/>
                    <a:pt x="31" y="9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87"/>
                    <a:pt x="32" y="82"/>
                    <a:pt x="33" y="78"/>
                  </a:cubicBezTo>
                  <a:cubicBezTo>
                    <a:pt x="35" y="75"/>
                    <a:pt x="37" y="71"/>
                    <a:pt x="40" y="68"/>
                  </a:cubicBezTo>
                  <a:cubicBezTo>
                    <a:pt x="42" y="65"/>
                    <a:pt x="48" y="60"/>
                    <a:pt x="58" y="52"/>
                  </a:cubicBezTo>
                  <a:cubicBezTo>
                    <a:pt x="63" y="48"/>
                    <a:pt x="65" y="44"/>
                    <a:pt x="65" y="40"/>
                  </a:cubicBezTo>
                  <a:cubicBezTo>
                    <a:pt x="65" y="37"/>
                    <a:pt x="64" y="34"/>
                    <a:pt x="62" y="32"/>
                  </a:cubicBezTo>
                  <a:cubicBezTo>
                    <a:pt x="60" y="30"/>
                    <a:pt x="57" y="29"/>
                    <a:pt x="53" y="29"/>
                  </a:cubicBezTo>
                  <a:cubicBezTo>
                    <a:pt x="49" y="29"/>
                    <a:pt x="45" y="31"/>
                    <a:pt x="42" y="34"/>
                  </a:cubicBezTo>
                  <a:cubicBezTo>
                    <a:pt x="39" y="37"/>
                    <a:pt x="37" y="42"/>
                    <a:pt x="3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31"/>
                    <a:pt x="6" y="21"/>
                    <a:pt x="15" y="13"/>
                  </a:cubicBezTo>
                  <a:cubicBezTo>
                    <a:pt x="23" y="4"/>
                    <a:pt x="36" y="0"/>
                    <a:pt x="54" y="0"/>
                  </a:cubicBezTo>
                  <a:cubicBezTo>
                    <a:pt x="67" y="0"/>
                    <a:pt x="78" y="3"/>
                    <a:pt x="87" y="9"/>
                  </a:cubicBezTo>
                  <a:cubicBezTo>
                    <a:pt x="98" y="16"/>
                    <a:pt x="104" y="27"/>
                    <a:pt x="104" y="40"/>
                  </a:cubicBezTo>
                  <a:cubicBezTo>
                    <a:pt x="104" y="45"/>
                    <a:pt x="102" y="50"/>
                    <a:pt x="99" y="55"/>
                  </a:cubicBezTo>
                  <a:cubicBezTo>
                    <a:pt x="96" y="60"/>
                    <a:pt x="90" y="66"/>
                    <a:pt x="81" y="73"/>
                  </a:cubicBezTo>
                  <a:cubicBezTo>
                    <a:pt x="75" y="78"/>
                    <a:pt x="71" y="82"/>
                    <a:pt x="69" y="85"/>
                  </a:cubicBezTo>
                  <a:cubicBezTo>
                    <a:pt x="68" y="88"/>
                    <a:pt x="67" y="92"/>
                    <a:pt x="67" y="97"/>
                  </a:cubicBezTo>
                  <a:close/>
                  <a:moveTo>
                    <a:pt x="30" y="106"/>
                  </a:moveTo>
                  <a:cubicBezTo>
                    <a:pt x="68" y="106"/>
                    <a:pt x="68" y="106"/>
                    <a:pt x="68" y="10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30" y="140"/>
                    <a:pt x="30" y="140"/>
                    <a:pt x="30" y="140"/>
                  </a:cubicBezTo>
                  <a:lnTo>
                    <a:pt x="30" y="10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8F2FE9-17CE-3F59-0A45-F090BB44BC35}"/>
              </a:ext>
            </a:extLst>
          </p:cNvPr>
          <p:cNvGrpSpPr/>
          <p:nvPr/>
        </p:nvGrpSpPr>
        <p:grpSpPr>
          <a:xfrm>
            <a:off x="981371" y="5286888"/>
            <a:ext cx="10229258" cy="1265239"/>
            <a:chOff x="979000" y="5286888"/>
            <a:chExt cx="10229258" cy="1265239"/>
          </a:xfrm>
        </p:grpSpPr>
        <p:sp>
          <p:nvSpPr>
            <p:cNvPr id="19" name="Rounded Rectangle 75">
              <a:extLst>
                <a:ext uri="{FF2B5EF4-FFF2-40B4-BE49-F238E27FC236}">
                  <a16:creationId xmlns:a16="http://schemas.microsoft.com/office/drawing/2014/main" id="{DAA31CCF-374A-4E96-8F49-4579A1E0B077}"/>
                </a:ext>
              </a:extLst>
            </p:cNvPr>
            <p:cNvSpPr/>
            <p:nvPr/>
          </p:nvSpPr>
          <p:spPr bwMode="gray">
            <a:xfrm>
              <a:off x="979000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Cleaning and Exploratory Data Analysis</a:t>
              </a:r>
            </a:p>
          </p:txBody>
        </p:sp>
        <p:sp>
          <p:nvSpPr>
            <p:cNvPr id="7" name="Rounded Rectangle 75">
              <a:extLst>
                <a:ext uri="{FF2B5EF4-FFF2-40B4-BE49-F238E27FC236}">
                  <a16:creationId xmlns:a16="http://schemas.microsoft.com/office/drawing/2014/main" id="{590E9337-0837-2BE5-9504-BA4C86A9CCFD}"/>
                </a:ext>
              </a:extLst>
            </p:cNvPr>
            <p:cNvSpPr/>
            <p:nvPr/>
          </p:nvSpPr>
          <p:spPr bwMode="gray">
            <a:xfrm>
              <a:off x="4775752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Data Manipulation and Feature Engineering</a:t>
              </a:r>
            </a:p>
          </p:txBody>
        </p:sp>
        <p:sp>
          <p:nvSpPr>
            <p:cNvPr id="8" name="Rounded Rectangle 75">
              <a:extLst>
                <a:ext uri="{FF2B5EF4-FFF2-40B4-BE49-F238E27FC236}">
                  <a16:creationId xmlns:a16="http://schemas.microsoft.com/office/drawing/2014/main" id="{7272F74F-2584-0101-3187-DBE8859304D7}"/>
                </a:ext>
              </a:extLst>
            </p:cNvPr>
            <p:cNvSpPr/>
            <p:nvPr/>
          </p:nvSpPr>
          <p:spPr bwMode="gray">
            <a:xfrm>
              <a:off x="8572505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Model Building and Testing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8D234F-1072-E60B-80C6-E9DDF6F8AAB7}"/>
                </a:ext>
              </a:extLst>
            </p:cNvPr>
            <p:cNvCxnSpPr>
              <a:stCxn id="19" idx="3"/>
              <a:endCxn id="7" idx="1"/>
            </p:cNvCxnSpPr>
            <p:nvPr/>
          </p:nvCxnSpPr>
          <p:spPr>
            <a:xfrm>
              <a:off x="3614753" y="5919508"/>
              <a:ext cx="1160999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B723C8-519F-2B0C-0682-A1E3A3E81EC4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411505" y="5919508"/>
              <a:ext cx="116100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AED77-26BD-CB96-514F-2ABCD651E08F}"/>
              </a:ext>
            </a:extLst>
          </p:cNvPr>
          <p:cNvSpPr/>
          <p:nvPr/>
        </p:nvSpPr>
        <p:spPr bwMode="gray">
          <a:xfrm rot="10800000" flipV="1">
            <a:off x="342315" y="990348"/>
            <a:ext cx="11460378" cy="306718"/>
          </a:xfrm>
          <a:prstGeom prst="rect">
            <a:avLst/>
          </a:prstGeom>
          <a:solidFill>
            <a:srgbClr val="FFC0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/>
              <a:t>Background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623ED-9202-A63E-EEE8-5418137B2EAE}"/>
              </a:ext>
            </a:extLst>
          </p:cNvPr>
          <p:cNvSpPr/>
          <p:nvPr/>
        </p:nvSpPr>
        <p:spPr bwMode="gray">
          <a:xfrm>
            <a:off x="337472" y="2480838"/>
            <a:ext cx="11485303" cy="299507"/>
          </a:xfrm>
          <a:prstGeom prst="rect">
            <a:avLst/>
          </a:prstGeom>
          <a:solidFill>
            <a:srgbClr val="00B05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D4334-EE7F-54EE-0C08-46B783C45694}"/>
              </a:ext>
            </a:extLst>
          </p:cNvPr>
          <p:cNvSpPr txBox="1"/>
          <p:nvPr/>
        </p:nvSpPr>
        <p:spPr>
          <a:xfrm>
            <a:off x="337472" y="4507874"/>
            <a:ext cx="11460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Using a </a:t>
            </a:r>
            <a:r>
              <a:rPr lang="en-US" sz="1600" b="1" dirty="0"/>
              <a:t>comprehensive linear regression model </a:t>
            </a:r>
            <a:r>
              <a:rPr lang="en-US" sz="1600" dirty="0"/>
              <a:t>and in-depth exploration and analysis of housing data, this outline will provide valuable guidance to this audience.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39405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Methodology and Analysis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E603DF8-09E0-4461-AD30-F4124AB45125}"/>
              </a:ext>
            </a:extLst>
          </p:cNvPr>
          <p:cNvSpPr/>
          <p:nvPr/>
        </p:nvSpPr>
        <p:spPr>
          <a:xfrm flipV="1">
            <a:off x="785090" y="3891186"/>
            <a:ext cx="10150764" cy="9525"/>
          </a:xfrm>
          <a:prstGeom prst="line">
            <a:avLst/>
          </a:prstGeom>
          <a:ln>
            <a:solidFill>
              <a:srgbClr val="59A2D6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8F4A9D-AC4D-7BBA-0A84-B79A6A08269C}"/>
              </a:ext>
            </a:extLst>
          </p:cNvPr>
          <p:cNvSpPr/>
          <p:nvPr/>
        </p:nvSpPr>
        <p:spPr>
          <a:xfrm>
            <a:off x="785089" y="1413237"/>
            <a:ext cx="10150765" cy="0"/>
          </a:xfrm>
          <a:prstGeom prst="line">
            <a:avLst/>
          </a:prstGeom>
          <a:ln>
            <a:solidFill>
              <a:srgbClr val="59CC8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3B13150C-848B-1338-3691-C17746F9863A}"/>
              </a:ext>
            </a:extLst>
          </p:cNvPr>
          <p:cNvSpPr/>
          <p:nvPr/>
        </p:nvSpPr>
        <p:spPr>
          <a:xfrm>
            <a:off x="2952028" y="1108437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FFC42EB-463F-A551-CA3D-61CF8A292F67}"/>
              </a:ext>
            </a:extLst>
          </p:cNvPr>
          <p:cNvSpPr/>
          <p:nvPr/>
        </p:nvSpPr>
        <p:spPr>
          <a:xfrm>
            <a:off x="785090" y="1026547"/>
            <a:ext cx="2457450" cy="384048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59CC8D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7D0F910-9BD9-8E0B-58B2-3FE9235FC039}"/>
              </a:ext>
            </a:extLst>
          </p:cNvPr>
          <p:cNvSpPr/>
          <p:nvPr/>
        </p:nvSpPr>
        <p:spPr>
          <a:xfrm>
            <a:off x="785090" y="1567224"/>
            <a:ext cx="10366220" cy="611188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</a:rPr>
              <a:t>Ames, Iowa Housing Dataset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Comprehensive record of over 2,000 residential properties in Ames, Iowa, sold between 2006-2010</a:t>
            </a:r>
          </a:p>
          <a:p>
            <a:pPr marL="461963" indent="-285750">
              <a:tabLst>
                <a:tab pos="517525" algn="l"/>
              </a:tabLst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Includes features related to the physical attributes of properties, as well as aspects such as location, quality, and condition.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AA1B8476-D492-6580-B37E-BE2A78DAFF67}"/>
              </a:ext>
            </a:extLst>
          </p:cNvPr>
          <p:cNvSpPr/>
          <p:nvPr/>
        </p:nvSpPr>
        <p:spPr>
          <a:xfrm>
            <a:off x="2952028" y="3595911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4F5261B7-AD90-9773-E2B6-DF3E991FF18D}"/>
              </a:ext>
            </a:extLst>
          </p:cNvPr>
          <p:cNvSpPr/>
          <p:nvPr/>
        </p:nvSpPr>
        <p:spPr>
          <a:xfrm>
            <a:off x="785090" y="3509823"/>
            <a:ext cx="245745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59A2D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Predictive Model</a:t>
            </a: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317197D9-1558-F9F7-25D0-FAFA658FE604}"/>
              </a:ext>
            </a:extLst>
          </p:cNvPr>
          <p:cNvSpPr/>
          <p:nvPr/>
        </p:nvSpPr>
        <p:spPr>
          <a:xfrm>
            <a:off x="785090" y="4085363"/>
            <a:ext cx="10366220" cy="2497047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</a:rPr>
              <a:t>Linear regression modeling </a:t>
            </a:r>
            <a:r>
              <a:rPr lang="en-US" sz="1600" dirty="0">
                <a:solidFill>
                  <a:srgbClr val="000000"/>
                </a:solidFill>
              </a:rPr>
              <a:t>using robust techniques to predict housing sales prices based on a series of features</a:t>
            </a:r>
          </a:p>
          <a:p>
            <a:pPr lvl="0"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lvl="0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Multiple iterations of features tested, and various methods of used to test the ability of the model to predict values on unseen data (e.g., regularization, cross-validation).</a:t>
            </a: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Final model metrics: </a:t>
            </a:r>
          </a:p>
          <a:p>
            <a:pPr marL="919109" lvl="1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= 0.84</a:t>
            </a:r>
          </a:p>
          <a:p>
            <a:pPr marL="919109" lvl="1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RMSE = 23,357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~3.5x smaller than if we had not used any of our features (i.e., compared to a baseline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0CCB408C-FBE0-8972-2187-DE3B5C3B1651}"/>
              </a:ext>
            </a:extLst>
          </p:cNvPr>
          <p:cNvSpPr>
            <a:spLocks noEditPoints="1"/>
          </p:cNvSpPr>
          <p:nvPr/>
        </p:nvSpPr>
        <p:spPr bwMode="auto">
          <a:xfrm>
            <a:off x="162044" y="4016166"/>
            <a:ext cx="537371" cy="504668"/>
          </a:xfrm>
          <a:custGeom>
            <a:avLst/>
            <a:gdLst>
              <a:gd name="T0" fmla="*/ 196 w 393"/>
              <a:gd name="T1" fmla="*/ 229 h 392"/>
              <a:gd name="T2" fmla="*/ 229 w 393"/>
              <a:gd name="T3" fmla="*/ 196 h 392"/>
              <a:gd name="T4" fmla="*/ 196 w 393"/>
              <a:gd name="T5" fmla="*/ 164 h 392"/>
              <a:gd name="T6" fmla="*/ 164 w 393"/>
              <a:gd name="T7" fmla="*/ 196 h 392"/>
              <a:gd name="T8" fmla="*/ 196 w 393"/>
              <a:gd name="T9" fmla="*/ 229 h 392"/>
              <a:gd name="T10" fmla="*/ 229 w 393"/>
              <a:gd name="T11" fmla="*/ 359 h 392"/>
              <a:gd name="T12" fmla="*/ 196 w 393"/>
              <a:gd name="T13" fmla="*/ 392 h 392"/>
              <a:gd name="T14" fmla="*/ 163 w 393"/>
              <a:gd name="T15" fmla="*/ 359 h 392"/>
              <a:gd name="T16" fmla="*/ 186 w 393"/>
              <a:gd name="T17" fmla="*/ 328 h 392"/>
              <a:gd name="T18" fmla="*/ 186 w 393"/>
              <a:gd name="T19" fmla="*/ 247 h 392"/>
              <a:gd name="T20" fmla="*/ 163 w 393"/>
              <a:gd name="T21" fmla="*/ 236 h 392"/>
              <a:gd name="T22" fmla="*/ 100 w 393"/>
              <a:gd name="T23" fmla="*/ 299 h 392"/>
              <a:gd name="T24" fmla="*/ 97 w 393"/>
              <a:gd name="T25" fmla="*/ 328 h 392"/>
              <a:gd name="T26" fmla="*/ 64 w 393"/>
              <a:gd name="T27" fmla="*/ 328 h 392"/>
              <a:gd name="T28" fmla="*/ 64 w 393"/>
              <a:gd name="T29" fmla="*/ 295 h 392"/>
              <a:gd name="T30" fmla="*/ 93 w 393"/>
              <a:gd name="T31" fmla="*/ 292 h 392"/>
              <a:gd name="T32" fmla="*/ 156 w 393"/>
              <a:gd name="T33" fmla="*/ 229 h 392"/>
              <a:gd name="T34" fmla="*/ 146 w 393"/>
              <a:gd name="T35" fmla="*/ 207 h 392"/>
              <a:gd name="T36" fmla="*/ 64 w 393"/>
              <a:gd name="T37" fmla="*/ 207 h 392"/>
              <a:gd name="T38" fmla="*/ 33 w 393"/>
              <a:gd name="T39" fmla="*/ 229 h 392"/>
              <a:gd name="T40" fmla="*/ 0 w 393"/>
              <a:gd name="T41" fmla="*/ 196 h 392"/>
              <a:gd name="T42" fmla="*/ 33 w 393"/>
              <a:gd name="T43" fmla="*/ 163 h 392"/>
              <a:gd name="T44" fmla="*/ 64 w 393"/>
              <a:gd name="T45" fmla="*/ 186 h 392"/>
              <a:gd name="T46" fmla="*/ 146 w 393"/>
              <a:gd name="T47" fmla="*/ 186 h 392"/>
              <a:gd name="T48" fmla="*/ 156 w 393"/>
              <a:gd name="T49" fmla="*/ 164 h 392"/>
              <a:gd name="T50" fmla="*/ 93 w 393"/>
              <a:gd name="T51" fmla="*/ 101 h 392"/>
              <a:gd name="T52" fmla="*/ 64 w 393"/>
              <a:gd name="T53" fmla="*/ 97 h 392"/>
              <a:gd name="T54" fmla="*/ 64 w 393"/>
              <a:gd name="T55" fmla="*/ 64 h 392"/>
              <a:gd name="T56" fmla="*/ 97 w 393"/>
              <a:gd name="T57" fmla="*/ 64 h 392"/>
              <a:gd name="T58" fmla="*/ 100 w 393"/>
              <a:gd name="T59" fmla="*/ 93 h 392"/>
              <a:gd name="T60" fmla="*/ 164 w 393"/>
              <a:gd name="T61" fmla="*/ 156 h 392"/>
              <a:gd name="T62" fmla="*/ 186 w 393"/>
              <a:gd name="T63" fmla="*/ 146 h 392"/>
              <a:gd name="T64" fmla="*/ 186 w 393"/>
              <a:gd name="T65" fmla="*/ 65 h 392"/>
              <a:gd name="T66" fmla="*/ 163 w 393"/>
              <a:gd name="T67" fmla="*/ 33 h 392"/>
              <a:gd name="T68" fmla="*/ 196 w 393"/>
              <a:gd name="T69" fmla="*/ 0 h 392"/>
              <a:gd name="T70" fmla="*/ 229 w 393"/>
              <a:gd name="T71" fmla="*/ 33 h 392"/>
              <a:gd name="T72" fmla="*/ 206 w 393"/>
              <a:gd name="T73" fmla="*/ 65 h 392"/>
              <a:gd name="T74" fmla="*/ 206 w 393"/>
              <a:gd name="T75" fmla="*/ 146 h 392"/>
              <a:gd name="T76" fmla="*/ 228 w 393"/>
              <a:gd name="T77" fmla="*/ 156 h 392"/>
              <a:gd name="T78" fmla="*/ 292 w 393"/>
              <a:gd name="T79" fmla="*/ 93 h 392"/>
              <a:gd name="T80" fmla="*/ 295 w 393"/>
              <a:gd name="T81" fmla="*/ 64 h 392"/>
              <a:gd name="T82" fmla="*/ 328 w 393"/>
              <a:gd name="T83" fmla="*/ 64 h 392"/>
              <a:gd name="T84" fmla="*/ 328 w 393"/>
              <a:gd name="T85" fmla="*/ 97 h 392"/>
              <a:gd name="T86" fmla="*/ 299 w 393"/>
              <a:gd name="T87" fmla="*/ 100 h 392"/>
              <a:gd name="T88" fmla="*/ 236 w 393"/>
              <a:gd name="T89" fmla="*/ 163 h 392"/>
              <a:gd name="T90" fmla="*/ 247 w 393"/>
              <a:gd name="T91" fmla="*/ 186 h 392"/>
              <a:gd name="T92" fmla="*/ 328 w 393"/>
              <a:gd name="T93" fmla="*/ 186 h 392"/>
              <a:gd name="T94" fmla="*/ 360 w 393"/>
              <a:gd name="T95" fmla="*/ 163 h 392"/>
              <a:gd name="T96" fmla="*/ 393 w 393"/>
              <a:gd name="T97" fmla="*/ 196 h 392"/>
              <a:gd name="T98" fmla="*/ 360 w 393"/>
              <a:gd name="T99" fmla="*/ 229 h 392"/>
              <a:gd name="T100" fmla="*/ 328 w 393"/>
              <a:gd name="T101" fmla="*/ 207 h 392"/>
              <a:gd name="T102" fmla="*/ 247 w 393"/>
              <a:gd name="T103" fmla="*/ 207 h 392"/>
              <a:gd name="T104" fmla="*/ 236 w 393"/>
              <a:gd name="T105" fmla="*/ 229 h 392"/>
              <a:gd name="T106" fmla="*/ 299 w 393"/>
              <a:gd name="T107" fmla="*/ 292 h 392"/>
              <a:gd name="T108" fmla="*/ 328 w 393"/>
              <a:gd name="T109" fmla="*/ 295 h 392"/>
              <a:gd name="T110" fmla="*/ 328 w 393"/>
              <a:gd name="T111" fmla="*/ 328 h 392"/>
              <a:gd name="T112" fmla="*/ 295 w 393"/>
              <a:gd name="T113" fmla="*/ 328 h 392"/>
              <a:gd name="T114" fmla="*/ 292 w 393"/>
              <a:gd name="T115" fmla="*/ 299 h 392"/>
              <a:gd name="T116" fmla="*/ 229 w 393"/>
              <a:gd name="T117" fmla="*/ 236 h 392"/>
              <a:gd name="T118" fmla="*/ 206 w 393"/>
              <a:gd name="T119" fmla="*/ 247 h 392"/>
              <a:gd name="T120" fmla="*/ 206 w 393"/>
              <a:gd name="T121" fmla="*/ 328 h 392"/>
              <a:gd name="T122" fmla="*/ 229 w 393"/>
              <a:gd name="T123" fmla="*/ 35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3" h="392">
                <a:moveTo>
                  <a:pt x="196" y="229"/>
                </a:moveTo>
                <a:cubicBezTo>
                  <a:pt x="214" y="229"/>
                  <a:pt x="229" y="214"/>
                  <a:pt x="229" y="196"/>
                </a:cubicBezTo>
                <a:cubicBezTo>
                  <a:pt x="229" y="178"/>
                  <a:pt x="214" y="164"/>
                  <a:pt x="196" y="164"/>
                </a:cubicBezTo>
                <a:cubicBezTo>
                  <a:pt x="179" y="164"/>
                  <a:pt x="164" y="178"/>
                  <a:pt x="164" y="196"/>
                </a:cubicBezTo>
                <a:cubicBezTo>
                  <a:pt x="164" y="214"/>
                  <a:pt x="179" y="229"/>
                  <a:pt x="196" y="229"/>
                </a:cubicBezTo>
                <a:close/>
                <a:moveTo>
                  <a:pt x="229" y="359"/>
                </a:moveTo>
                <a:cubicBezTo>
                  <a:pt x="229" y="378"/>
                  <a:pt x="214" y="392"/>
                  <a:pt x="196" y="392"/>
                </a:cubicBezTo>
                <a:cubicBezTo>
                  <a:pt x="178" y="392"/>
                  <a:pt x="163" y="378"/>
                  <a:pt x="163" y="359"/>
                </a:cubicBezTo>
                <a:cubicBezTo>
                  <a:pt x="163" y="345"/>
                  <a:pt x="173" y="332"/>
                  <a:pt x="186" y="328"/>
                </a:cubicBezTo>
                <a:cubicBezTo>
                  <a:pt x="186" y="247"/>
                  <a:pt x="186" y="247"/>
                  <a:pt x="186" y="247"/>
                </a:cubicBezTo>
                <a:cubicBezTo>
                  <a:pt x="177" y="245"/>
                  <a:pt x="170" y="241"/>
                  <a:pt x="163" y="236"/>
                </a:cubicBezTo>
                <a:cubicBezTo>
                  <a:pt x="100" y="299"/>
                  <a:pt x="100" y="299"/>
                  <a:pt x="100" y="299"/>
                </a:cubicBezTo>
                <a:cubicBezTo>
                  <a:pt x="106" y="308"/>
                  <a:pt x="105" y="320"/>
                  <a:pt x="97" y="328"/>
                </a:cubicBezTo>
                <a:cubicBezTo>
                  <a:pt x="88" y="337"/>
                  <a:pt x="73" y="337"/>
                  <a:pt x="64" y="328"/>
                </a:cubicBezTo>
                <a:cubicBezTo>
                  <a:pt x="55" y="319"/>
                  <a:pt x="55" y="304"/>
                  <a:pt x="64" y="295"/>
                </a:cubicBezTo>
                <a:cubicBezTo>
                  <a:pt x="72" y="287"/>
                  <a:pt x="84" y="286"/>
                  <a:pt x="93" y="292"/>
                </a:cubicBezTo>
                <a:cubicBezTo>
                  <a:pt x="156" y="229"/>
                  <a:pt x="156" y="229"/>
                  <a:pt x="156" y="229"/>
                </a:cubicBezTo>
                <a:cubicBezTo>
                  <a:pt x="151" y="222"/>
                  <a:pt x="147" y="215"/>
                  <a:pt x="146" y="207"/>
                </a:cubicBezTo>
                <a:cubicBezTo>
                  <a:pt x="64" y="207"/>
                  <a:pt x="64" y="207"/>
                  <a:pt x="64" y="207"/>
                </a:cubicBezTo>
                <a:cubicBezTo>
                  <a:pt x="60" y="220"/>
                  <a:pt x="48" y="229"/>
                  <a:pt x="33" y="229"/>
                </a:cubicBezTo>
                <a:cubicBezTo>
                  <a:pt x="15" y="229"/>
                  <a:pt x="0" y="215"/>
                  <a:pt x="0" y="196"/>
                </a:cubicBezTo>
                <a:cubicBezTo>
                  <a:pt x="0" y="178"/>
                  <a:pt x="15" y="163"/>
                  <a:pt x="33" y="163"/>
                </a:cubicBezTo>
                <a:cubicBezTo>
                  <a:pt x="48" y="163"/>
                  <a:pt x="60" y="173"/>
                  <a:pt x="64" y="186"/>
                </a:cubicBezTo>
                <a:cubicBezTo>
                  <a:pt x="146" y="186"/>
                  <a:pt x="146" y="186"/>
                  <a:pt x="146" y="186"/>
                </a:cubicBezTo>
                <a:cubicBezTo>
                  <a:pt x="147" y="178"/>
                  <a:pt x="151" y="170"/>
                  <a:pt x="156" y="164"/>
                </a:cubicBezTo>
                <a:cubicBezTo>
                  <a:pt x="93" y="101"/>
                  <a:pt x="93" y="101"/>
                  <a:pt x="93" y="101"/>
                </a:cubicBezTo>
                <a:cubicBezTo>
                  <a:pt x="84" y="106"/>
                  <a:pt x="72" y="105"/>
                  <a:pt x="64" y="97"/>
                </a:cubicBezTo>
                <a:cubicBezTo>
                  <a:pt x="55" y="88"/>
                  <a:pt x="55" y="73"/>
                  <a:pt x="64" y="64"/>
                </a:cubicBezTo>
                <a:cubicBezTo>
                  <a:pt x="73" y="55"/>
                  <a:pt x="88" y="55"/>
                  <a:pt x="97" y="64"/>
                </a:cubicBezTo>
                <a:cubicBezTo>
                  <a:pt x="105" y="72"/>
                  <a:pt x="106" y="84"/>
                  <a:pt x="100" y="93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70" y="151"/>
                  <a:pt x="177" y="147"/>
                  <a:pt x="186" y="146"/>
                </a:cubicBezTo>
                <a:cubicBezTo>
                  <a:pt x="186" y="65"/>
                  <a:pt x="186" y="65"/>
                  <a:pt x="186" y="65"/>
                </a:cubicBezTo>
                <a:cubicBezTo>
                  <a:pt x="173" y="60"/>
                  <a:pt x="163" y="48"/>
                  <a:pt x="163" y="33"/>
                </a:cubicBezTo>
                <a:cubicBezTo>
                  <a:pt x="163" y="15"/>
                  <a:pt x="178" y="0"/>
                  <a:pt x="196" y="0"/>
                </a:cubicBezTo>
                <a:cubicBezTo>
                  <a:pt x="214" y="0"/>
                  <a:pt x="229" y="15"/>
                  <a:pt x="229" y="33"/>
                </a:cubicBezTo>
                <a:cubicBezTo>
                  <a:pt x="229" y="48"/>
                  <a:pt x="220" y="60"/>
                  <a:pt x="206" y="65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15" y="147"/>
                  <a:pt x="222" y="151"/>
                  <a:pt x="228" y="156"/>
                </a:cubicBezTo>
                <a:cubicBezTo>
                  <a:pt x="292" y="93"/>
                  <a:pt x="292" y="93"/>
                  <a:pt x="292" y="93"/>
                </a:cubicBezTo>
                <a:cubicBezTo>
                  <a:pt x="286" y="84"/>
                  <a:pt x="287" y="72"/>
                  <a:pt x="295" y="64"/>
                </a:cubicBezTo>
                <a:cubicBezTo>
                  <a:pt x="304" y="55"/>
                  <a:pt x="319" y="55"/>
                  <a:pt x="328" y="64"/>
                </a:cubicBezTo>
                <a:cubicBezTo>
                  <a:pt x="337" y="73"/>
                  <a:pt x="337" y="88"/>
                  <a:pt x="328" y="97"/>
                </a:cubicBezTo>
                <a:cubicBezTo>
                  <a:pt x="320" y="105"/>
                  <a:pt x="308" y="106"/>
                  <a:pt x="299" y="100"/>
                </a:cubicBezTo>
                <a:cubicBezTo>
                  <a:pt x="236" y="163"/>
                  <a:pt x="236" y="163"/>
                  <a:pt x="236" y="163"/>
                </a:cubicBezTo>
                <a:cubicBezTo>
                  <a:pt x="241" y="170"/>
                  <a:pt x="245" y="178"/>
                  <a:pt x="247" y="186"/>
                </a:cubicBezTo>
                <a:cubicBezTo>
                  <a:pt x="328" y="186"/>
                  <a:pt x="328" y="186"/>
                  <a:pt x="328" y="186"/>
                </a:cubicBezTo>
                <a:cubicBezTo>
                  <a:pt x="333" y="173"/>
                  <a:pt x="345" y="163"/>
                  <a:pt x="360" y="163"/>
                </a:cubicBezTo>
                <a:cubicBezTo>
                  <a:pt x="378" y="163"/>
                  <a:pt x="393" y="178"/>
                  <a:pt x="393" y="196"/>
                </a:cubicBezTo>
                <a:cubicBezTo>
                  <a:pt x="393" y="215"/>
                  <a:pt x="378" y="229"/>
                  <a:pt x="360" y="229"/>
                </a:cubicBezTo>
                <a:cubicBezTo>
                  <a:pt x="345" y="229"/>
                  <a:pt x="333" y="220"/>
                  <a:pt x="328" y="207"/>
                </a:cubicBezTo>
                <a:cubicBezTo>
                  <a:pt x="247" y="207"/>
                  <a:pt x="247" y="207"/>
                  <a:pt x="247" y="207"/>
                </a:cubicBezTo>
                <a:cubicBezTo>
                  <a:pt x="245" y="215"/>
                  <a:pt x="241" y="222"/>
                  <a:pt x="236" y="229"/>
                </a:cubicBezTo>
                <a:cubicBezTo>
                  <a:pt x="299" y="292"/>
                  <a:pt x="299" y="292"/>
                  <a:pt x="299" y="292"/>
                </a:cubicBezTo>
                <a:cubicBezTo>
                  <a:pt x="308" y="286"/>
                  <a:pt x="320" y="287"/>
                  <a:pt x="328" y="295"/>
                </a:cubicBezTo>
                <a:cubicBezTo>
                  <a:pt x="337" y="304"/>
                  <a:pt x="337" y="319"/>
                  <a:pt x="328" y="328"/>
                </a:cubicBezTo>
                <a:cubicBezTo>
                  <a:pt x="319" y="337"/>
                  <a:pt x="304" y="337"/>
                  <a:pt x="295" y="328"/>
                </a:cubicBezTo>
                <a:cubicBezTo>
                  <a:pt x="287" y="320"/>
                  <a:pt x="286" y="308"/>
                  <a:pt x="292" y="299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2" y="241"/>
                  <a:pt x="215" y="245"/>
                  <a:pt x="206" y="247"/>
                </a:cubicBezTo>
                <a:cubicBezTo>
                  <a:pt x="206" y="328"/>
                  <a:pt x="206" y="328"/>
                  <a:pt x="206" y="328"/>
                </a:cubicBezTo>
                <a:cubicBezTo>
                  <a:pt x="220" y="332"/>
                  <a:pt x="229" y="345"/>
                  <a:pt x="229" y="359"/>
                </a:cubicBezTo>
                <a:close/>
              </a:path>
            </a:pathLst>
          </a:custGeom>
          <a:solidFill>
            <a:srgbClr val="009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367DA0-8197-7E90-233D-46ABFBFD9933}"/>
              </a:ext>
            </a:extLst>
          </p:cNvPr>
          <p:cNvGrpSpPr/>
          <p:nvPr/>
        </p:nvGrpSpPr>
        <p:grpSpPr>
          <a:xfrm>
            <a:off x="283464" y="1495627"/>
            <a:ext cx="468993" cy="395663"/>
            <a:chOff x="7667625" y="3665538"/>
            <a:chExt cx="1122363" cy="952500"/>
          </a:xfrm>
        </p:grpSpPr>
        <p:sp>
          <p:nvSpPr>
            <p:cNvPr id="25" name="Rectangle 108">
              <a:extLst>
                <a:ext uri="{FF2B5EF4-FFF2-40B4-BE49-F238E27FC236}">
                  <a16:creationId xmlns:a16="http://schemas.microsoft.com/office/drawing/2014/main" id="{AD337053-8340-9C50-7572-28F4FEDB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838" y="4273551"/>
              <a:ext cx="176213" cy="176213"/>
            </a:xfrm>
            <a:prstGeom prst="rect">
              <a:avLst/>
            </a:pr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9">
              <a:extLst>
                <a:ext uri="{FF2B5EF4-FFF2-40B4-BE49-F238E27FC236}">
                  <a16:creationId xmlns:a16="http://schemas.microsoft.com/office/drawing/2014/main" id="{C16D0F25-21A0-C4C2-AD1B-A1C9214E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4273551"/>
              <a:ext cx="179388" cy="176213"/>
            </a:xfrm>
            <a:prstGeom prst="rect">
              <a:avLst/>
            </a:pr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0">
              <a:extLst>
                <a:ext uri="{FF2B5EF4-FFF2-40B4-BE49-F238E27FC236}">
                  <a16:creationId xmlns:a16="http://schemas.microsoft.com/office/drawing/2014/main" id="{5C980A09-A4D2-E386-B957-8D21E2261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3665538"/>
              <a:ext cx="1122363" cy="952500"/>
            </a:xfrm>
            <a:custGeom>
              <a:avLst/>
              <a:gdLst>
                <a:gd name="T0" fmla="*/ 368 w 381"/>
                <a:gd name="T1" fmla="*/ 87 h 323"/>
                <a:gd name="T2" fmla="*/ 343 w 381"/>
                <a:gd name="T3" fmla="*/ 63 h 323"/>
                <a:gd name="T4" fmla="*/ 320 w 381"/>
                <a:gd name="T5" fmla="*/ 24 h 323"/>
                <a:gd name="T6" fmla="*/ 270 w 381"/>
                <a:gd name="T7" fmla="*/ 5 h 323"/>
                <a:gd name="T8" fmla="*/ 220 w 381"/>
                <a:gd name="T9" fmla="*/ 24 h 323"/>
                <a:gd name="T10" fmla="*/ 198 w 381"/>
                <a:gd name="T11" fmla="*/ 63 h 323"/>
                <a:gd name="T12" fmla="*/ 172 w 381"/>
                <a:gd name="T13" fmla="*/ 87 h 323"/>
                <a:gd name="T14" fmla="*/ 159 w 381"/>
                <a:gd name="T15" fmla="*/ 128 h 323"/>
                <a:gd name="T16" fmla="*/ 233 w 381"/>
                <a:gd name="T17" fmla="*/ 202 h 323"/>
                <a:gd name="T18" fmla="*/ 233 w 381"/>
                <a:gd name="T19" fmla="*/ 202 h 323"/>
                <a:gd name="T20" fmla="*/ 233 w 381"/>
                <a:gd name="T21" fmla="*/ 295 h 323"/>
                <a:gd name="T22" fmla="*/ 29 w 381"/>
                <a:gd name="T23" fmla="*/ 295 h 323"/>
                <a:gd name="T24" fmla="*/ 29 w 381"/>
                <a:gd name="T25" fmla="*/ 143 h 323"/>
                <a:gd name="T26" fmla="*/ 61 w 381"/>
                <a:gd name="T27" fmla="*/ 113 h 323"/>
                <a:gd name="T28" fmla="*/ 61 w 381"/>
                <a:gd name="T29" fmla="*/ 81 h 323"/>
                <a:gd name="T30" fmla="*/ 73 w 381"/>
                <a:gd name="T31" fmla="*/ 81 h 323"/>
                <a:gd name="T32" fmla="*/ 73 w 381"/>
                <a:gd name="T33" fmla="*/ 103 h 323"/>
                <a:gd name="T34" fmla="*/ 142 w 381"/>
                <a:gd name="T35" fmla="*/ 39 h 323"/>
                <a:gd name="T36" fmla="*/ 169 w 381"/>
                <a:gd name="T37" fmla="*/ 65 h 323"/>
                <a:gd name="T38" fmla="*/ 184 w 381"/>
                <a:gd name="T39" fmla="*/ 53 h 323"/>
                <a:gd name="T40" fmla="*/ 188 w 381"/>
                <a:gd name="T41" fmla="*/ 42 h 323"/>
                <a:gd name="T42" fmla="*/ 142 w 381"/>
                <a:gd name="T43" fmla="*/ 0 h 323"/>
                <a:gd name="T44" fmla="*/ 85 w 381"/>
                <a:gd name="T45" fmla="*/ 52 h 323"/>
                <a:gd name="T46" fmla="*/ 33 w 381"/>
                <a:gd name="T47" fmla="*/ 52 h 323"/>
                <a:gd name="T48" fmla="*/ 33 w 381"/>
                <a:gd name="T49" fmla="*/ 100 h 323"/>
                <a:gd name="T50" fmla="*/ 0 w 381"/>
                <a:gd name="T51" fmla="*/ 130 h 323"/>
                <a:gd name="T52" fmla="*/ 0 w 381"/>
                <a:gd name="T53" fmla="*/ 323 h 323"/>
                <a:gd name="T54" fmla="*/ 262 w 381"/>
                <a:gd name="T55" fmla="*/ 323 h 323"/>
                <a:gd name="T56" fmla="*/ 262 w 381"/>
                <a:gd name="T57" fmla="*/ 168 h 323"/>
                <a:gd name="T58" fmla="*/ 244 w 381"/>
                <a:gd name="T59" fmla="*/ 172 h 323"/>
                <a:gd name="T60" fmla="*/ 233 w 381"/>
                <a:gd name="T61" fmla="*/ 174 h 323"/>
                <a:gd name="T62" fmla="*/ 201 w 381"/>
                <a:gd name="T63" fmla="*/ 160 h 323"/>
                <a:gd name="T64" fmla="*/ 188 w 381"/>
                <a:gd name="T65" fmla="*/ 128 h 323"/>
                <a:gd name="T66" fmla="*/ 196 w 381"/>
                <a:gd name="T67" fmla="*/ 103 h 323"/>
                <a:gd name="T68" fmla="*/ 216 w 381"/>
                <a:gd name="T69" fmla="*/ 86 h 323"/>
                <a:gd name="T70" fmla="*/ 224 w 381"/>
                <a:gd name="T71" fmla="*/ 83 h 323"/>
                <a:gd name="T72" fmla="*/ 225 w 381"/>
                <a:gd name="T73" fmla="*/ 75 h 323"/>
                <a:gd name="T74" fmla="*/ 240 w 381"/>
                <a:gd name="T75" fmla="*/ 46 h 323"/>
                <a:gd name="T76" fmla="*/ 270 w 381"/>
                <a:gd name="T77" fmla="*/ 34 h 323"/>
                <a:gd name="T78" fmla="*/ 301 w 381"/>
                <a:gd name="T79" fmla="*/ 46 h 323"/>
                <a:gd name="T80" fmla="*/ 315 w 381"/>
                <a:gd name="T81" fmla="*/ 75 h 323"/>
                <a:gd name="T82" fmla="*/ 316 w 381"/>
                <a:gd name="T83" fmla="*/ 83 h 323"/>
                <a:gd name="T84" fmla="*/ 324 w 381"/>
                <a:gd name="T85" fmla="*/ 86 h 323"/>
                <a:gd name="T86" fmla="*/ 344 w 381"/>
                <a:gd name="T87" fmla="*/ 103 h 323"/>
                <a:gd name="T88" fmla="*/ 352 w 381"/>
                <a:gd name="T89" fmla="*/ 128 h 323"/>
                <a:gd name="T90" fmla="*/ 339 w 381"/>
                <a:gd name="T91" fmla="*/ 160 h 323"/>
                <a:gd name="T92" fmla="*/ 307 w 381"/>
                <a:gd name="T93" fmla="*/ 174 h 323"/>
                <a:gd name="T94" fmla="*/ 296 w 381"/>
                <a:gd name="T95" fmla="*/ 172 h 323"/>
                <a:gd name="T96" fmla="*/ 278 w 381"/>
                <a:gd name="T97" fmla="*/ 168 h 323"/>
                <a:gd name="T98" fmla="*/ 278 w 381"/>
                <a:gd name="T99" fmla="*/ 323 h 323"/>
                <a:gd name="T100" fmla="*/ 307 w 381"/>
                <a:gd name="T101" fmla="*/ 323 h 323"/>
                <a:gd name="T102" fmla="*/ 307 w 381"/>
                <a:gd name="T103" fmla="*/ 202 h 323"/>
                <a:gd name="T104" fmla="*/ 307 w 381"/>
                <a:gd name="T105" fmla="*/ 202 h 323"/>
                <a:gd name="T106" fmla="*/ 381 w 381"/>
                <a:gd name="T107" fmla="*/ 128 h 323"/>
                <a:gd name="T108" fmla="*/ 368 w 381"/>
                <a:gd name="T109" fmla="*/ 8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" h="323">
                  <a:moveTo>
                    <a:pt x="368" y="87"/>
                  </a:moveTo>
                  <a:cubicBezTo>
                    <a:pt x="362" y="77"/>
                    <a:pt x="353" y="69"/>
                    <a:pt x="343" y="63"/>
                  </a:cubicBezTo>
                  <a:cubicBezTo>
                    <a:pt x="339" y="48"/>
                    <a:pt x="331" y="34"/>
                    <a:pt x="320" y="24"/>
                  </a:cubicBezTo>
                  <a:cubicBezTo>
                    <a:pt x="307" y="12"/>
                    <a:pt x="289" y="5"/>
                    <a:pt x="270" y="5"/>
                  </a:cubicBezTo>
                  <a:cubicBezTo>
                    <a:pt x="251" y="5"/>
                    <a:pt x="233" y="12"/>
                    <a:pt x="220" y="24"/>
                  </a:cubicBezTo>
                  <a:cubicBezTo>
                    <a:pt x="209" y="34"/>
                    <a:pt x="201" y="48"/>
                    <a:pt x="198" y="63"/>
                  </a:cubicBezTo>
                  <a:cubicBezTo>
                    <a:pt x="187" y="69"/>
                    <a:pt x="179" y="77"/>
                    <a:pt x="172" y="87"/>
                  </a:cubicBezTo>
                  <a:cubicBezTo>
                    <a:pt x="164" y="98"/>
                    <a:pt x="159" y="113"/>
                    <a:pt x="159" y="128"/>
                  </a:cubicBezTo>
                  <a:cubicBezTo>
                    <a:pt x="159" y="169"/>
                    <a:pt x="192" y="202"/>
                    <a:pt x="233" y="202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33" y="295"/>
                    <a:pt x="233" y="295"/>
                    <a:pt x="233" y="295"/>
                  </a:cubicBezTo>
                  <a:cubicBezTo>
                    <a:pt x="29" y="295"/>
                    <a:pt x="29" y="295"/>
                    <a:pt x="29" y="295"/>
                  </a:cubicBezTo>
                  <a:cubicBezTo>
                    <a:pt x="29" y="143"/>
                    <a:pt x="29" y="143"/>
                    <a:pt x="29" y="143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78" y="56"/>
                    <a:pt x="184" y="53"/>
                  </a:cubicBezTo>
                  <a:cubicBezTo>
                    <a:pt x="185" y="49"/>
                    <a:pt x="186" y="46"/>
                    <a:pt x="188" y="42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262" y="323"/>
                    <a:pt x="262" y="323"/>
                    <a:pt x="262" y="323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44" y="172"/>
                    <a:pt x="244" y="172"/>
                    <a:pt x="244" y="172"/>
                  </a:cubicBezTo>
                  <a:cubicBezTo>
                    <a:pt x="241" y="173"/>
                    <a:pt x="237" y="174"/>
                    <a:pt x="233" y="174"/>
                  </a:cubicBezTo>
                  <a:cubicBezTo>
                    <a:pt x="221" y="174"/>
                    <a:pt x="210" y="169"/>
                    <a:pt x="201" y="160"/>
                  </a:cubicBezTo>
                  <a:cubicBezTo>
                    <a:pt x="193" y="152"/>
                    <a:pt x="188" y="141"/>
                    <a:pt x="188" y="128"/>
                  </a:cubicBezTo>
                  <a:cubicBezTo>
                    <a:pt x="188" y="119"/>
                    <a:pt x="191" y="110"/>
                    <a:pt x="196" y="103"/>
                  </a:cubicBezTo>
                  <a:cubicBezTo>
                    <a:pt x="201" y="96"/>
                    <a:pt x="208" y="90"/>
                    <a:pt x="216" y="86"/>
                  </a:cubicBezTo>
                  <a:cubicBezTo>
                    <a:pt x="224" y="83"/>
                    <a:pt x="224" y="83"/>
                    <a:pt x="224" y="83"/>
                  </a:cubicBezTo>
                  <a:cubicBezTo>
                    <a:pt x="225" y="75"/>
                    <a:pt x="225" y="75"/>
                    <a:pt x="225" y="75"/>
                  </a:cubicBezTo>
                  <a:cubicBezTo>
                    <a:pt x="226" y="63"/>
                    <a:pt x="232" y="53"/>
                    <a:pt x="240" y="46"/>
                  </a:cubicBezTo>
                  <a:cubicBezTo>
                    <a:pt x="248" y="38"/>
                    <a:pt x="258" y="34"/>
                    <a:pt x="270" y="34"/>
                  </a:cubicBezTo>
                  <a:cubicBezTo>
                    <a:pt x="282" y="34"/>
                    <a:pt x="293" y="38"/>
                    <a:pt x="301" y="46"/>
                  </a:cubicBezTo>
                  <a:cubicBezTo>
                    <a:pt x="309" y="53"/>
                    <a:pt x="314" y="63"/>
                    <a:pt x="315" y="75"/>
                  </a:cubicBezTo>
                  <a:cubicBezTo>
                    <a:pt x="316" y="83"/>
                    <a:pt x="316" y="83"/>
                    <a:pt x="316" y="83"/>
                  </a:cubicBezTo>
                  <a:cubicBezTo>
                    <a:pt x="324" y="86"/>
                    <a:pt x="324" y="86"/>
                    <a:pt x="324" y="86"/>
                  </a:cubicBezTo>
                  <a:cubicBezTo>
                    <a:pt x="332" y="90"/>
                    <a:pt x="339" y="96"/>
                    <a:pt x="344" y="103"/>
                  </a:cubicBezTo>
                  <a:cubicBezTo>
                    <a:pt x="349" y="110"/>
                    <a:pt x="352" y="119"/>
                    <a:pt x="352" y="128"/>
                  </a:cubicBezTo>
                  <a:cubicBezTo>
                    <a:pt x="352" y="141"/>
                    <a:pt x="347" y="152"/>
                    <a:pt x="339" y="160"/>
                  </a:cubicBezTo>
                  <a:cubicBezTo>
                    <a:pt x="331" y="169"/>
                    <a:pt x="320" y="174"/>
                    <a:pt x="307" y="174"/>
                  </a:cubicBezTo>
                  <a:cubicBezTo>
                    <a:pt x="303" y="174"/>
                    <a:pt x="300" y="173"/>
                    <a:pt x="296" y="172"/>
                  </a:cubicBezTo>
                  <a:cubicBezTo>
                    <a:pt x="278" y="168"/>
                    <a:pt x="278" y="168"/>
                    <a:pt x="278" y="168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307" y="323"/>
                    <a:pt x="307" y="323"/>
                    <a:pt x="307" y="323"/>
                  </a:cubicBezTo>
                  <a:cubicBezTo>
                    <a:pt x="307" y="202"/>
                    <a:pt x="307" y="202"/>
                    <a:pt x="307" y="202"/>
                  </a:cubicBezTo>
                  <a:cubicBezTo>
                    <a:pt x="307" y="202"/>
                    <a:pt x="307" y="202"/>
                    <a:pt x="307" y="202"/>
                  </a:cubicBezTo>
                  <a:cubicBezTo>
                    <a:pt x="348" y="202"/>
                    <a:pt x="381" y="169"/>
                    <a:pt x="381" y="128"/>
                  </a:cubicBezTo>
                  <a:cubicBezTo>
                    <a:pt x="381" y="113"/>
                    <a:pt x="376" y="98"/>
                    <a:pt x="368" y="87"/>
                  </a:cubicBezTo>
                  <a:close/>
                </a:path>
              </a:pathLst>
            </a:cu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3779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Overall Quality Score and Relationship with Condition</a:t>
            </a:r>
            <a:endParaRPr lang="en-US" b="1" dirty="0">
              <a:latin typeface="Chronicle Display Semi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E4C8AA3-26AA-3F70-0DFD-105D6A76995C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INSIGHT </a:t>
            </a: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1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BA19FAB-319E-4C76-DF2D-8B2FE768123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7EDDDF3-7BDF-F867-78BE-324F66086D4B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85E74552-406B-6B1E-E68B-7017D2CFFD20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361030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4A08B-0462-909E-F28F-F64BB4532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09"/>
          <a:stretch/>
        </p:blipFill>
        <p:spPr>
          <a:xfrm>
            <a:off x="928463" y="1390275"/>
            <a:ext cx="6963664" cy="519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CC480F-CEB6-7015-70A8-0D183DC92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66" t="16330" r="939" b="61585"/>
          <a:stretch/>
        </p:blipFill>
        <p:spPr>
          <a:xfrm>
            <a:off x="2103955" y="2144315"/>
            <a:ext cx="2393490" cy="114664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F8585B0-BB4A-3083-4861-DC88ECB2DD38}"/>
              </a:ext>
            </a:extLst>
          </p:cNvPr>
          <p:cNvSpPr txBox="1">
            <a:spLocks/>
          </p:cNvSpPr>
          <p:nvPr/>
        </p:nvSpPr>
        <p:spPr>
          <a:xfrm>
            <a:off x="8200943" y="1827657"/>
            <a:ext cx="3516077" cy="396908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Overall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Holistic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Focuses on factors such as materials used, finish, and design</a:t>
            </a:r>
            <a:r>
              <a:rPr lang="en-US" sz="1600" baseline="30000" dirty="0"/>
              <a:t>1,2</a:t>
            </a:r>
            <a:r>
              <a:rPr lang="en-US" sz="1600" dirty="0"/>
              <a:t> </a:t>
            </a:r>
            <a:endParaRPr lang="en-US" sz="1600" b="1" dirty="0"/>
          </a:p>
          <a:p>
            <a:pPr algn="ctr"/>
            <a:r>
              <a:rPr lang="en-US" sz="1600" b="1" dirty="0"/>
              <a:t>Overall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maintenance, repair, and livability</a:t>
            </a:r>
            <a:r>
              <a:rPr lang="en-US" sz="1600" baseline="30000" dirty="0"/>
              <a:t>1,2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 state of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C0452-A194-EA8C-5E1B-78C967A4D93B}"/>
              </a:ext>
            </a:extLst>
          </p:cNvPr>
          <p:cNvSpPr txBox="1"/>
          <p:nvPr/>
        </p:nvSpPr>
        <p:spPr>
          <a:xfrm>
            <a:off x="-46160" y="64811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hlinkClick r:id="rId5"/>
              </a:rPr>
              <a:t>https://jse.amstat.org/v19n3/decock/DataDocumentation.txt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https://nan-amc.com/what-determines-the-quality-condition-of-your-property/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BAA65B-A972-D744-1563-7B967ACBF4A5}"/>
              </a:ext>
            </a:extLst>
          </p:cNvPr>
          <p:cNvCxnSpPr/>
          <p:nvPr/>
        </p:nvCxnSpPr>
        <p:spPr>
          <a:xfrm>
            <a:off x="8220364" y="5030693"/>
            <a:ext cx="33537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841075-7FE2-0347-37EF-E573CFBF6337}"/>
              </a:ext>
            </a:extLst>
          </p:cNvPr>
          <p:cNvSpPr/>
          <p:nvPr/>
        </p:nvSpPr>
        <p:spPr bwMode="gray">
          <a:xfrm>
            <a:off x="8675333" y="5285639"/>
            <a:ext cx="2567295" cy="682796"/>
          </a:xfrm>
          <a:prstGeom prst="roundRect">
            <a:avLst/>
          </a:prstGeom>
          <a:solidFill>
            <a:srgbClr val="005587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Quality &gt; Condition</a:t>
            </a: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94255BEA-40ED-ED93-C573-93566FF92258}"/>
              </a:ext>
            </a:extLst>
          </p:cNvPr>
          <p:cNvSpPr/>
          <p:nvPr/>
        </p:nvSpPr>
        <p:spPr bwMode="gray">
          <a:xfrm>
            <a:off x="8452446" y="5128952"/>
            <a:ext cx="445773" cy="367894"/>
          </a:xfrm>
          <a:prstGeom prst="star5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 every one-point increase in the overall quality score of the property, sales price was predicted to </a:t>
            </a:r>
            <a:r>
              <a:rPr lang="en-US" sz="1600" b="1" dirty="0"/>
              <a:t>increase by 10%, </a:t>
            </a:r>
            <a:r>
              <a:rPr lang="en-US" sz="1600" dirty="0"/>
              <a:t>holding all else constant. 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2500C242-D96B-DD1E-2262-A010C12F7784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00EEAA4-968D-1C83-CAEB-122DD0629D9F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C4CCC321-271C-E1F8-7222-CD12D739CA1E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39" name="Group 18">
            <a:extLst>
              <a:ext uri="{FF2B5EF4-FFF2-40B4-BE49-F238E27FC236}">
                <a16:creationId xmlns:a16="http://schemas.microsoft.com/office/drawing/2014/main" id="{BEDEF617-7D1D-6FD8-8A97-37F4E06785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39799C0-080D-578F-1429-482131F9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574E632E-D15F-365A-B55E-FA8BB9DAF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8CE1C965-5BFF-15C8-D888-A48D674E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419B059D-AA53-D352-8040-D0EF2449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98D6CEB4-D718-1138-B7C9-FDE453E22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ECAD2204-CB65-D52D-40C3-0D348EE15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97540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H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ouse Size and Basement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 may be anticipated, larger houses were associated with higher sales prices. In most residential areas, more square-footage is desirable for comfort, growing families, and quality of life evaluation.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721245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F1478-09CC-D6DA-7F63-8F91AD457A85}"/>
              </a:ext>
            </a:extLst>
          </p:cNvPr>
          <p:cNvSpPr txBox="1"/>
          <p:nvPr/>
        </p:nvSpPr>
        <p:spPr>
          <a:xfrm>
            <a:off x="243933" y="5732559"/>
            <a:ext cx="11735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For every square-foot increase in above ground area, the predicted sales price </a:t>
            </a:r>
            <a:r>
              <a:rPr lang="en-US" sz="1600" b="1" dirty="0"/>
              <a:t>increased by 13.5%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dirty="0"/>
              <a:t>holding all other variables in our model constant. For basements, the </a:t>
            </a:r>
            <a:r>
              <a:rPr lang="en-US" sz="1600" b="1" dirty="0"/>
              <a:t>increase was 6%. </a:t>
            </a:r>
            <a:endParaRPr lang="en-US" sz="160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4DB0-3552-773B-8CD5-53E893DD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2"/>
          <a:stretch/>
        </p:blipFill>
        <p:spPr>
          <a:xfrm>
            <a:off x="110836" y="1544522"/>
            <a:ext cx="5985164" cy="410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C6896-DB47-0BAF-6582-F8EC304EF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48" t="14364" b="66054"/>
          <a:stretch/>
        </p:blipFill>
        <p:spPr>
          <a:xfrm>
            <a:off x="1019913" y="2167035"/>
            <a:ext cx="1388406" cy="785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12232D-E8CC-65EE-119F-42A3CCB20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1544286"/>
            <a:ext cx="5985164" cy="4111022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0CCF56E-E99E-0C6F-3E74-9C1CC20AFFE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B91F926-9FD2-976F-6EBC-44103C8193C9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A04A3357-DCA2-49D9-35E8-6D5797C2DE66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BC378B6-D2C2-930D-550F-6F98284144A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785ED9E-F42F-9F9B-3402-CD7982D14CBB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71C5AC6-4FAE-DF42-5D87-6733CF418589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9079FB-F881-DED4-31E5-A31E91A0122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872F28F8-6D6D-9CDD-8914-E0A00F7E7746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7B9C5BBD-9799-47F7-78E7-E4BE59D9E81D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CE6C46C2-9273-30F3-7CB3-0A66A747C9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CC83AB79-3563-DFD4-DC92-3CDC68EFE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A028D3DC-C249-9857-BF8C-5296B09C4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DA325B9D-9560-EE56-F58E-76CF12018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5A0D90A5-FFDE-DE73-E447-54533EC91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A3667C0D-1B0C-45EF-19CE-652E7C3F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363934F3-CFCE-A1B5-57FF-CF54E401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8674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H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ouse Size and Basement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 may be anticipated, larger houses were associated with higher sales prices. In most residential areas, more square-footage is desirable for comfort, growing families, and quality of life evaluation.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721245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F1478-09CC-D6DA-7F63-8F91AD457A85}"/>
              </a:ext>
            </a:extLst>
          </p:cNvPr>
          <p:cNvSpPr txBox="1"/>
          <p:nvPr/>
        </p:nvSpPr>
        <p:spPr>
          <a:xfrm>
            <a:off x="243933" y="5677139"/>
            <a:ext cx="11735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Having a basement, </a:t>
            </a:r>
            <a:r>
              <a:rPr lang="en-US" sz="1600" b="1" dirty="0"/>
              <a:t>even if unfinished </a:t>
            </a:r>
            <a:r>
              <a:rPr lang="en-US" sz="1600" dirty="0"/>
              <a:t>seemed advantageous over having no basement at all. There are not many houses built this way, which limited our model’s performance in gauging in this relationship – but the data above is decent indication.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4DB0-3552-773B-8CD5-53E893DD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2"/>
          <a:stretch/>
        </p:blipFill>
        <p:spPr>
          <a:xfrm>
            <a:off x="110836" y="1544522"/>
            <a:ext cx="5985164" cy="410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C6896-DB47-0BAF-6582-F8EC304EF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48" t="14364" b="66054"/>
          <a:stretch/>
        </p:blipFill>
        <p:spPr>
          <a:xfrm>
            <a:off x="1019913" y="2167035"/>
            <a:ext cx="1388406" cy="7850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96E492-20A7-9DFC-0099-2861D8225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696" y="1630474"/>
            <a:ext cx="5828868" cy="4020856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7A4619EE-1829-E4AD-364C-1099FEE31E99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801B523-778B-7D68-379F-91E04DA41A3A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D2CD132-068B-BB9A-E9D4-A3554CEDB8EF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CF0AC32-9C12-477A-7D22-3550DFE3C514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27ECD28-8CB8-A383-5997-DECAAFD46ABC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5BEFC31-E439-A026-2BDD-9C4BB46FAEF8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63B4AD-3171-686C-E7C4-EAA1786FABD2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FEAA7878-1EA7-A02B-6657-B802A43DDF2D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2">
              <a:extLst>
                <a:ext uri="{FF2B5EF4-FFF2-40B4-BE49-F238E27FC236}">
                  <a16:creationId xmlns:a16="http://schemas.microsoft.com/office/drawing/2014/main" id="{24249192-7A31-4BE9-1525-CA34D480510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C6A2AA0C-4988-61A5-4FF6-98A4EA818F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BEB47783-0979-0C10-50F5-F951902BC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FBC0295-CDB2-8894-873E-FD367FD3D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9DF6568-C198-0A8C-1625-783F687C6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2A150D7-A9C0-9FD0-1435-B7CD35F9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98B48A8D-8EBE-9D1D-F46B-D65A9836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1346FD9-5239-4EB2-C72D-1EBA01A2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9624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487028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Age of Home Based on Year Built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Newer houses are favorable to older ones when it comes to pricing and potential resale value. Our model found that for every year a property increases in age, the predict sales price </a:t>
            </a:r>
            <a:r>
              <a:rPr lang="en-US" sz="1600" b="1" dirty="0"/>
              <a:t>decreased by 13%.* </a:t>
            </a:r>
            <a:r>
              <a:rPr lang="en-US" sz="1600" dirty="0"/>
              <a:t> 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784FB-30EB-51AE-E92D-50B00B13D3BF}"/>
              </a:ext>
            </a:extLst>
          </p:cNvPr>
          <p:cNvSpPr/>
          <p:nvPr/>
        </p:nvSpPr>
        <p:spPr bwMode="gray">
          <a:xfrm>
            <a:off x="6792007" y="1584778"/>
            <a:ext cx="89916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65A04-C4A4-ADCA-DF40-19ADAA443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10"/>
          <a:stretch/>
        </p:blipFill>
        <p:spPr>
          <a:xfrm>
            <a:off x="306244" y="1432172"/>
            <a:ext cx="8126556" cy="5313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C1FAA-B6A5-FB5C-B5E1-4CBAE6171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267" t="10074" r="413" b="71157"/>
          <a:stretch/>
        </p:blipFill>
        <p:spPr>
          <a:xfrm>
            <a:off x="7206822" y="1826849"/>
            <a:ext cx="1133788" cy="983587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B41CA8A-1AB1-EFE3-31A0-9115842A6FF3}"/>
              </a:ext>
            </a:extLst>
          </p:cNvPr>
          <p:cNvSpPr txBox="1">
            <a:spLocks/>
          </p:cNvSpPr>
          <p:nvPr/>
        </p:nvSpPr>
        <p:spPr>
          <a:xfrm>
            <a:off x="8739034" y="2473378"/>
            <a:ext cx="2679101" cy="57304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This graph shows the negative correlation between age and sale price, but one can also see </a:t>
            </a:r>
            <a:r>
              <a:rPr lang="en-US" sz="1600" b="1" dirty="0"/>
              <a:t>that older homes are more likely to be remodeled</a:t>
            </a:r>
            <a:r>
              <a:rPr lang="en-US" sz="1600" dirty="0"/>
              <a:t>, but more recent remodeling have the higher sales prices.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68B1A-D6E9-59E4-A9CB-3C4C1AC08106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D9FBC9F-2AD7-6115-8662-C9FB80ED35F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38A2A10-8900-2ABA-5385-A67173D51CF4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D75A38D-1691-4C80-0973-0C266A58DFAD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BE1B14A2-CDCE-4F2D-19F1-BF86C779738E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2969F021-DACC-5D3D-A1A5-7C121ECC31C2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82EDB17E-D210-575D-7EE1-48CE21884F7A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CA5660-4CFC-FC38-D551-F1FA7384AB58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7C633DBD-8B8F-F1B6-CC29-4E8BE0C51D54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3A3CDCCF-36A2-AE8C-C3D8-2C272D92D987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id="{21AFB438-DF09-A685-4179-C11159F5E2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EF44-C225-98AC-E976-35259D8FE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294F4C-5233-A6A7-3498-01D9ACA80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7B107E6-5FC7-E856-B4C4-AFBA4D37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3246C44-45DA-8267-A6DA-B6A14EEA8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E5E6544-429A-C157-2756-65A5C539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6EC7EB8C-E993-34BA-BCAA-8AA6EF84B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1241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487028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Age of Home Based </a:t>
            </a:r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on 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Year Remodeled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Remodeling is an option for current homeowners, especially those with older houses which have no been </a:t>
            </a:r>
            <a:r>
              <a:rPr lang="en-US" sz="1600" b="1" dirty="0"/>
              <a:t>remodeled within the last ~20 years</a:t>
            </a:r>
            <a:r>
              <a:rPr lang="en-US" sz="1600" dirty="0"/>
              <a:t>. For buyers looking at remodeled homes, it will be advantageous to only consider homes where the remodeling was recent.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784FB-30EB-51AE-E92D-50B00B13D3BF}"/>
              </a:ext>
            </a:extLst>
          </p:cNvPr>
          <p:cNvSpPr/>
          <p:nvPr/>
        </p:nvSpPr>
        <p:spPr bwMode="gray">
          <a:xfrm>
            <a:off x="9521227" y="1505452"/>
            <a:ext cx="89916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7F359-6FB3-62C3-FCA6-4A7A5E983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96"/>
          <a:stretch/>
        </p:blipFill>
        <p:spPr>
          <a:xfrm>
            <a:off x="3902236" y="1822256"/>
            <a:ext cx="7121238" cy="485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C1FAA-B6A5-FB5C-B5E1-4CBAE61716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267" t="10074" r="413" b="71157"/>
          <a:stretch/>
        </p:blipFill>
        <p:spPr>
          <a:xfrm>
            <a:off x="9823302" y="2351665"/>
            <a:ext cx="1133788" cy="983587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86A705F-B3B8-66CE-23C7-26A1C5734F4F}"/>
              </a:ext>
            </a:extLst>
          </p:cNvPr>
          <p:cNvSpPr txBox="1">
            <a:spLocks/>
          </p:cNvSpPr>
          <p:nvPr/>
        </p:nvSpPr>
        <p:spPr>
          <a:xfrm>
            <a:off x="526473" y="2351665"/>
            <a:ext cx="2992582" cy="35596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For every year more recent that the remodeling is (i.e., the more recently it has taken place), the predict sales price is expected to </a:t>
            </a:r>
            <a:r>
              <a:rPr lang="en-US" sz="1600" b="1" dirty="0"/>
              <a:t>increase by 5%.* </a:t>
            </a:r>
          </a:p>
          <a:p>
            <a:pPr algn="ctr"/>
            <a:r>
              <a:rPr lang="en-US" sz="1600" dirty="0"/>
              <a:t>Each year that goes by since the remodeling, the predicted sales price decreases, but not to the same degree as seen with age (13%).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F58EF-5C5F-F2D6-3300-A4590F536EA3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CBAA430-31EF-8274-0E9B-97EA27E20730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6DB0640-4B22-0325-F233-F0CC8FFA2F47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15E963D-41A8-25D4-2787-6C863E171275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248C720-92F5-A924-DFA7-FB72639FCEAB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F29F9C6-B739-4F67-0ACF-C501CBC41E8D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0A2E59A-F8C6-CCBA-ADD6-AEF571FA1EBC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CD7FF0-9A94-7051-4CEF-E6AD2C49C557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32EFFC43-42BC-9CF4-4E70-2B9DC3F625B9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11838550-051E-8B78-FEFC-FBD8F5CC914B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8FFF6447-9FD3-DBCB-6EEB-2B5376FF3E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21FF90F-6131-CDB0-79B7-C447EEB45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0A103C9-C0D4-2B38-7BCC-175ACD941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0753542-B89E-445C-13D0-A072FEB24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4310D47-A621-5D9E-686C-613F72975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28AFE45-EB38-E04A-D68D-63DC2BE3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AC353000-5CFC-BE9D-15B2-BC73328F9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6897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794C25-3B8C-C0FE-58A5-5F6475C0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29"/>
          <a:stretch/>
        </p:blipFill>
        <p:spPr>
          <a:xfrm>
            <a:off x="1279641" y="1767658"/>
            <a:ext cx="9518447" cy="472838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Proximity to Certain Conditions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Our model showed modest predictions in sales price increase depending on the property's proximity to certain conditions. Living in proximity to a positive offsite feature, such as a park or greenbelt, was predicted to show a </a:t>
            </a:r>
            <a:r>
              <a:rPr lang="en-US" sz="1600" b="1" dirty="0"/>
              <a:t>3% increase* </a:t>
            </a:r>
            <a:r>
              <a:rPr lang="en-US" sz="1600" dirty="0"/>
              <a:t>in sale price. </a:t>
            </a:r>
            <a:r>
              <a:rPr lang="en-US" sz="1600" b="1" u="sng" dirty="0"/>
              <a:t>Avoid</a:t>
            </a:r>
            <a:r>
              <a:rPr lang="en-US" sz="1600" dirty="0"/>
              <a:t> being near </a:t>
            </a:r>
            <a:r>
              <a:rPr lang="en-US" sz="1600" b="1" dirty="0"/>
              <a:t>busy arterial streets and railroads</a:t>
            </a:r>
            <a:r>
              <a:rPr lang="en-US" sz="1600" dirty="0"/>
              <a:t>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4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A1B758-0F16-E65C-0085-F082418F1DC9}"/>
              </a:ext>
            </a:extLst>
          </p:cNvPr>
          <p:cNvSpPr/>
          <p:nvPr/>
        </p:nvSpPr>
        <p:spPr>
          <a:xfrm rot="5400000">
            <a:off x="2807277" y="5562866"/>
            <a:ext cx="297892" cy="1685509"/>
          </a:xfrm>
          <a:prstGeom prst="rightBrace">
            <a:avLst>
              <a:gd name="adj1" fmla="val 24543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CCB9D-FD80-DCF4-7AA0-11E46E394814}"/>
              </a:ext>
            </a:extLst>
          </p:cNvPr>
          <p:cNvSpPr txBox="1"/>
          <p:nvPr/>
        </p:nvSpPr>
        <p:spPr>
          <a:xfrm>
            <a:off x="2155095" y="6611845"/>
            <a:ext cx="181197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Positive offsite feature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38491F-4F98-1172-9EA4-154D16BEB1B1}"/>
              </a:ext>
            </a:extLst>
          </p:cNvPr>
          <p:cNvCxnSpPr>
            <a:cxnSpLocks/>
          </p:cNvCxnSpPr>
          <p:nvPr/>
        </p:nvCxnSpPr>
        <p:spPr>
          <a:xfrm>
            <a:off x="4378028" y="2783020"/>
            <a:ext cx="491374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5FF998-087D-A349-63B6-2383EBECA5E6}"/>
              </a:ext>
            </a:extLst>
          </p:cNvPr>
          <p:cNvCxnSpPr/>
          <p:nvPr/>
        </p:nvCxnSpPr>
        <p:spPr>
          <a:xfrm flipV="1">
            <a:off x="4387264" y="2783020"/>
            <a:ext cx="0" cy="23936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3E3948-FDF6-1BEF-3E9A-1640C4C0C0D0}"/>
              </a:ext>
            </a:extLst>
          </p:cNvPr>
          <p:cNvCxnSpPr>
            <a:cxnSpLocks/>
          </p:cNvCxnSpPr>
          <p:nvPr/>
        </p:nvCxnSpPr>
        <p:spPr>
          <a:xfrm flipV="1">
            <a:off x="8303482" y="2792055"/>
            <a:ext cx="0" cy="2303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C472F-ECC1-32AC-0955-F2F8468DEB34}"/>
              </a:ext>
            </a:extLst>
          </p:cNvPr>
          <p:cNvCxnSpPr>
            <a:cxnSpLocks/>
          </p:cNvCxnSpPr>
          <p:nvPr/>
        </p:nvCxnSpPr>
        <p:spPr>
          <a:xfrm flipV="1">
            <a:off x="9291774" y="2792055"/>
            <a:ext cx="0" cy="2303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CAE083-879E-E1CD-5532-DB50E65223EF}"/>
              </a:ext>
            </a:extLst>
          </p:cNvPr>
          <p:cNvCxnSpPr>
            <a:cxnSpLocks/>
          </p:cNvCxnSpPr>
          <p:nvPr/>
        </p:nvCxnSpPr>
        <p:spPr>
          <a:xfrm flipV="1">
            <a:off x="6382318" y="2655695"/>
            <a:ext cx="0" cy="3666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EC5E98-FF0E-DEF8-522C-A3B95478417C}"/>
              </a:ext>
            </a:extLst>
          </p:cNvPr>
          <p:cNvSpPr txBox="1"/>
          <p:nvPr/>
        </p:nvSpPr>
        <p:spPr>
          <a:xfrm>
            <a:off x="6020391" y="2471029"/>
            <a:ext cx="767442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Railroads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C8712A-5A51-A358-16E5-FA4D40C6AC54}"/>
              </a:ext>
            </a:extLst>
          </p:cNvPr>
          <p:cNvSpPr txBox="1"/>
          <p:nvPr/>
        </p:nvSpPr>
        <p:spPr>
          <a:xfrm>
            <a:off x="106651" y="6422763"/>
            <a:ext cx="1811978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68049FFB-AC09-030C-BAE3-F9695EA052C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C56C45BC-D178-C966-7694-89C4D767E5B8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8410BE4C-A2C6-2640-A642-148223E2909F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2EEBC181-117F-7D84-3214-D26FB8FE20B7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A0B4BDF7-107C-C47F-5FA2-94E64102C014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E04E2748-CBBA-7351-6D9D-B03FFC20E4B0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836B09E-BBAA-10AB-7FA6-FB7811D05AEF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57" name="object 3">
              <a:extLst>
                <a:ext uri="{FF2B5EF4-FFF2-40B4-BE49-F238E27FC236}">
                  <a16:creationId xmlns:a16="http://schemas.microsoft.com/office/drawing/2014/main" id="{8E2D448B-9856-FAB0-659A-1F8B3739F16C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59ACF24E-9CBE-33AC-EBED-99D916E77177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18">
            <a:extLst>
              <a:ext uri="{FF2B5EF4-FFF2-40B4-BE49-F238E27FC236}">
                <a16:creationId xmlns:a16="http://schemas.microsoft.com/office/drawing/2014/main" id="{03B5E200-BCF2-CC87-BA10-55E1B508AC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616026A-D6B7-F943-7563-7427CD403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EF4EEB75-EDD5-045A-77FF-2D229A09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35306AFD-2961-EF0D-26EA-6D0166B37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13B7BDFB-E81C-2A86-9B93-75BCEC474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F3F4288-9C14-3F81-2ACE-3E8C68681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154DDA3B-F5DD-438E-3CE3-A15DEC255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83267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Deloitte_US_Onscree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Deloitte 16_9 onscree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 16_9 onscreen" id="{5BF5B43D-7990-4CDA-BE48-497BCBC1470C}" vid="{BE4EDB12-465C-4398-86A0-E4F2803CBF90}"/>
    </a:ext>
  </a:extLst>
</a:theme>
</file>

<file path=ppt/theme/theme3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55E33017AC441B0C19D5DCDE95CD1" ma:contentTypeVersion="4" ma:contentTypeDescription="Create a new document." ma:contentTypeScope="" ma:versionID="dbbc1f5a2242fe344357ffc4bcfa290e">
  <xsd:schema xmlns:xsd="http://www.w3.org/2001/XMLSchema" xmlns:xs="http://www.w3.org/2001/XMLSchema" xmlns:p="http://schemas.microsoft.com/office/2006/metadata/properties" xmlns:ns2="ed18517b-d780-4686-9689-2934e9b1c2cc" targetNamespace="http://schemas.microsoft.com/office/2006/metadata/properties" ma:root="true" ma:fieldsID="a3be57a5157362302d76ebcb891d703d" ns2:_="">
    <xsd:import namespace="ed18517b-d780-4686-9689-2934e9b1c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8517b-d780-4686-9689-2934e9b1c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5CE866-5C43-4B67-84C4-51C97A6611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C198B9-15F9-42EB-B27E-3C9980AD8B0F}">
  <ds:schemaRefs>
    <ds:schemaRef ds:uri="ed18517b-d780-4686-9689-2934e9b1c2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2DC524-388C-4F62-ADD6-87FF78BCCF56}">
  <ds:schemaRefs>
    <ds:schemaRef ds:uri="http://purl.org/dc/terms/"/>
    <ds:schemaRef ds:uri="http://schemas.openxmlformats.org/package/2006/metadata/core-properties"/>
    <ds:schemaRef ds:uri="http://purl.org/dc/elements/1.1/"/>
    <ds:schemaRef ds:uri="ed18517b-d780-4686-9689-2934e9b1c2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1165</Words>
  <Application>Microsoft Office PowerPoint</Application>
  <PresentationFormat>Widescreen</PresentationFormat>
  <Paragraphs>116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Chronicle Display Semi</vt:lpstr>
      <vt:lpstr>Helvetica</vt:lpstr>
      <vt:lpstr>Open Sans</vt:lpstr>
      <vt:lpstr>Verdana</vt:lpstr>
      <vt:lpstr>Wingdings 2</vt:lpstr>
      <vt:lpstr>1_Deloitte_US_Onscreen</vt:lpstr>
      <vt:lpstr>Deloitte 16_9 onscreen</vt:lpstr>
      <vt:lpstr>Deloitte_US_Onscreen</vt:lpstr>
      <vt:lpstr>think-cell Slide</vt:lpstr>
      <vt:lpstr>PowerPoint Presentation</vt:lpstr>
      <vt:lpstr>Problem Statement</vt:lpstr>
      <vt:lpstr>Methodology and Analysis</vt:lpstr>
      <vt:lpstr>Overall Quality Score and Relationship with Condition</vt:lpstr>
      <vt:lpstr>House Size and Basement</vt:lpstr>
      <vt:lpstr>House Size and Basement</vt:lpstr>
      <vt:lpstr>Age of Home Based on Year Built</vt:lpstr>
      <vt:lpstr>Age of Home Based on Year Remodeled</vt:lpstr>
      <vt:lpstr>Proximity to Certain Conditions</vt:lpstr>
      <vt:lpstr>High-Quality Features: Fireplace</vt:lpstr>
      <vt:lpstr>High-Quality Features: Kitchen</vt:lpstr>
      <vt:lpstr>Summary of Recommendations and 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Malik</dc:creator>
  <cp:lastModifiedBy>Nabil Ansari</cp:lastModifiedBy>
  <cp:revision>94</cp:revision>
  <dcterms:created xsi:type="dcterms:W3CDTF">2020-11-09T18:04:06Z</dcterms:created>
  <dcterms:modified xsi:type="dcterms:W3CDTF">2023-06-05T13:42:43Z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0x010100EEC55E33017AC441B0C19D5DCDE95CD1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2023-04-29T19:35:29Z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4be6ff2b-c3c8-4c20-bed0-1aa69c10e0d9</vt:lpwstr>
  </property>
  <property fmtid="{D5CDD505-2E9C-101B-9397-08002B2CF9AE}" pid="9" name="MSIP_Label_ea60d57e-af5b-4752-ac57-3e4f28ca11dc_ContentBits">
    <vt:lpwstr>0</vt:lpwstr>
  </property>
</Properties>
</file>