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Open Sauce Bold" charset="1" panose="00000800000000000000"/>
      <p:regular r:id="rId20"/>
    </p:embeddedFont>
    <p:embeddedFont>
      <p:font typeface="Oswald Bold" charset="1" panose="00000800000000000000"/>
      <p:regular r:id="rId21"/>
    </p:embeddedFont>
    <p:embeddedFont>
      <p:font typeface="Montserrat Classic Bold" charset="1" panose="00000800000000000000"/>
      <p:regular r:id="rId22"/>
    </p:embeddedFont>
    <p:embeddedFont>
      <p:font typeface="Open Sauce" charset="1" panose="00000500000000000000"/>
      <p:regular r:id="rId23"/>
    </p:embeddedFont>
    <p:embeddedFont>
      <p:font typeface="DM Sans" charset="1" panose="00000000000000000000"/>
      <p:regular r:id="rId24"/>
    </p:embeddedFont>
    <p:embeddedFont>
      <p:font typeface="DM Sans Bold" charset="1" panose="00000000000000000000"/>
      <p:regular r:id="rId25"/>
    </p:embeddedFont>
    <p:embeddedFont>
      <p:font typeface="DM Sans Italics" charset="1" panose="00000000000000000000"/>
      <p:regular r:id="rId26"/>
    </p:embeddedFont>
    <p:embeddedFont>
      <p:font typeface="Oswald"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7.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 Id="rId8" Target="../media/image28.png" Type="http://schemas.openxmlformats.org/officeDocument/2006/relationships/image"/><Relationship Id="rId9" Target="../media/image29.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31.sv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2" Target="../media/image1.png" Type="http://schemas.openxmlformats.org/officeDocument/2006/relationships/image"/><Relationship Id="rId3" Target="../media/image7.png" Type="http://schemas.openxmlformats.org/officeDocument/2006/relationships/image"/><Relationship Id="rId4" Target="../media/image8.jpe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2" Target="../media/image1.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22.jpeg" Type="http://schemas.openxmlformats.org/officeDocument/2006/relationships/image"/><Relationship Id="rId6" Target="../media/image2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4.png" Type="http://schemas.openxmlformats.org/officeDocument/2006/relationships/image"/><Relationship Id="rId4" Target="../media/image25.svg" Type="http://schemas.openxmlformats.org/officeDocument/2006/relationships/image"/><Relationship Id="rId5" Target="../media/image2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3996759"/>
            <a:chOff x="0" y="0"/>
            <a:chExt cx="1895495" cy="771839"/>
          </a:xfrm>
        </p:grpSpPr>
        <p:sp>
          <p:nvSpPr>
            <p:cNvPr name="Freeform 6" id="6"/>
            <p:cNvSpPr/>
            <p:nvPr/>
          </p:nvSpPr>
          <p:spPr>
            <a:xfrm flipH="false" flipV="false" rot="0">
              <a:off x="0" y="0"/>
              <a:ext cx="1895495" cy="771839"/>
            </a:xfrm>
            <a:custGeom>
              <a:avLst/>
              <a:gdLst/>
              <a:ahLst/>
              <a:cxnLst/>
              <a:rect r="r" b="b" t="t" l="l"/>
              <a:pathLst>
                <a:path h="771839" w="1895495">
                  <a:moveTo>
                    <a:pt x="0" y="0"/>
                  </a:moveTo>
                  <a:lnTo>
                    <a:pt x="1895495" y="0"/>
                  </a:lnTo>
                  <a:lnTo>
                    <a:pt x="1895495" y="771839"/>
                  </a:lnTo>
                  <a:lnTo>
                    <a:pt x="0" y="771839"/>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47625"/>
              <a:ext cx="1895495" cy="819464"/>
            </a:xfrm>
            <a:prstGeom prst="rect">
              <a:avLst/>
            </a:prstGeom>
          </p:spPr>
          <p:txBody>
            <a:bodyPr anchor="ctr" rtlCol="false" tIns="50800" lIns="50800" bIns="50800" rIns="50800"/>
            <a:lstStyle/>
            <a:p>
              <a:pPr algn="ctr">
                <a:lnSpc>
                  <a:spcPts val="4809"/>
                </a:lnSpc>
              </a:pPr>
              <a:r>
                <a:rPr lang="en-US" b="true" sz="3699">
                  <a:solidFill>
                    <a:srgbClr val="000000"/>
                  </a:solidFill>
                  <a:latin typeface="Open Sauce Bold"/>
                  <a:ea typeface="Open Sauce Bold"/>
                  <a:cs typeface="Open Sauce Bold"/>
                  <a:sym typeface="Open Sauce Bold"/>
                </a:rPr>
                <a:t>Empowering Companies with instant Data analytics</a:t>
              </a:r>
            </a:p>
          </p:txBody>
        </p:sp>
      </p:grpSp>
      <p:sp>
        <p:nvSpPr>
          <p:cNvPr name="Freeform 8" id="8"/>
          <p:cNvSpPr/>
          <p:nvPr/>
        </p:nvSpPr>
        <p:spPr>
          <a:xfrm flipH="false" flipV="false" rot="0">
            <a:off x="15659656" y="180975"/>
            <a:ext cx="1599644" cy="1599644"/>
          </a:xfrm>
          <a:custGeom>
            <a:avLst/>
            <a:gdLst/>
            <a:ahLst/>
            <a:cxnLst/>
            <a:rect r="r" b="b" t="t" l="l"/>
            <a:pathLst>
              <a:path h="1599644" w="1599644">
                <a:moveTo>
                  <a:pt x="0" y="0"/>
                </a:moveTo>
                <a:lnTo>
                  <a:pt x="1599644" y="0"/>
                </a:lnTo>
                <a:lnTo>
                  <a:pt x="1599644" y="1599644"/>
                </a:lnTo>
                <a:lnTo>
                  <a:pt x="0" y="1599644"/>
                </a:lnTo>
                <a:lnTo>
                  <a:pt x="0" y="0"/>
                </a:lnTo>
                <a:close/>
              </a:path>
            </a:pathLst>
          </a:custGeom>
          <a:blipFill>
            <a:blip r:embed="rId5"/>
            <a:stretch>
              <a:fillRect l="0" t="0" r="0" b="0"/>
            </a:stretch>
          </a:blipFill>
        </p:spPr>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AUTO INSIGHT</a:t>
            </a:r>
          </a:p>
        </p:txBody>
      </p:sp>
      <p:sp>
        <p:nvSpPr>
          <p:cNvPr name="TextBox 10" id="10"/>
          <p:cNvSpPr txBox="true"/>
          <p:nvPr/>
        </p:nvSpPr>
        <p:spPr>
          <a:xfrm rot="0">
            <a:off x="2719596" y="7482578"/>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UNDER SUPERVISION OF DR: EMAN AMIN , TA: VERINA NASHAAT</a:t>
            </a:r>
          </a:p>
        </p:txBody>
      </p:sp>
      <p:sp>
        <p:nvSpPr>
          <p:cNvPr name="TextBox 11" id="11"/>
          <p:cNvSpPr txBox="true"/>
          <p:nvPr/>
        </p:nvSpPr>
        <p:spPr>
          <a:xfrm rot="0">
            <a:off x="15393660" y="1780619"/>
            <a:ext cx="2077744" cy="579588"/>
          </a:xfrm>
          <a:prstGeom prst="rect">
            <a:avLst/>
          </a:prstGeom>
        </p:spPr>
        <p:txBody>
          <a:bodyPr anchor="t" rtlCol="false" tIns="0" lIns="0" bIns="0" rIns="0">
            <a:spAutoFit/>
          </a:bodyPr>
          <a:lstStyle/>
          <a:p>
            <a:pPr algn="ctr" marL="0" indent="0" lvl="0">
              <a:lnSpc>
                <a:spcPts val="2394"/>
              </a:lnSpc>
              <a:spcBef>
                <a:spcPct val="0"/>
              </a:spcBef>
            </a:pPr>
            <a:r>
              <a:rPr lang="en-US" b="true" sz="1735" spc="170">
                <a:solidFill>
                  <a:srgbClr val="231F20"/>
                </a:solidFill>
                <a:latin typeface="Montserrat Classic Bold"/>
                <a:ea typeface="Montserrat Classic Bold"/>
                <a:cs typeface="Montserrat Classic Bold"/>
                <a:sym typeface="Montserrat Classic Bold"/>
              </a:rPr>
              <a:t>AIN SHAMS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140060" y="342093"/>
            <a:ext cx="15664914" cy="1249388"/>
          </a:xfrm>
          <a:prstGeom prst="rect">
            <a:avLst/>
          </a:prstGeom>
        </p:spPr>
        <p:txBody>
          <a:bodyPr anchor="t" rtlCol="false" tIns="0" lIns="0" bIns="0" rIns="0">
            <a:spAutoFit/>
          </a:bodyPr>
          <a:lstStyle/>
          <a:p>
            <a:pPr algn="ctr" marL="0" indent="0" lvl="0">
              <a:lnSpc>
                <a:spcPts val="10256"/>
              </a:lnSpc>
              <a:spcBef>
                <a:spcPct val="0"/>
              </a:spcBef>
            </a:pPr>
            <a:r>
              <a:rPr lang="en-US" b="true" sz="7432" spc="728">
                <a:solidFill>
                  <a:srgbClr val="231F20"/>
                </a:solidFill>
                <a:latin typeface="Oswald Bold"/>
                <a:ea typeface="Oswald Bold"/>
                <a:cs typeface="Oswald Bold"/>
                <a:sym typeface="Oswald Bold"/>
              </a:rPr>
              <a:t>FUNCTIONAL REQUIREMNTS</a:t>
            </a:r>
          </a:p>
        </p:txBody>
      </p:sp>
      <p:sp>
        <p:nvSpPr>
          <p:cNvPr name="TextBox 4" id="4"/>
          <p:cNvSpPr txBox="true"/>
          <p:nvPr/>
        </p:nvSpPr>
        <p:spPr>
          <a:xfrm rot="0">
            <a:off x="427341" y="2946417"/>
            <a:ext cx="9611978" cy="657258"/>
          </a:xfrm>
          <a:prstGeom prst="rect">
            <a:avLst/>
          </a:prstGeom>
        </p:spPr>
        <p:txBody>
          <a:bodyPr anchor="t" rtlCol="false" tIns="0" lIns="0" bIns="0" rIns="0">
            <a:spAutoFit/>
          </a:bodyPr>
          <a:lstStyle/>
          <a:p>
            <a:pPr algn="ctr">
              <a:lnSpc>
                <a:spcPts val="5126"/>
              </a:lnSpc>
              <a:spcBef>
                <a:spcPct val="0"/>
              </a:spcBef>
            </a:pPr>
            <a:r>
              <a:rPr lang="en-US" b="true" sz="4271" i="true">
                <a:solidFill>
                  <a:srgbClr val="231F20"/>
                </a:solidFill>
                <a:latin typeface="Oswald Bold"/>
                <a:ea typeface="Oswald Bold"/>
                <a:cs typeface="Oswald Bold"/>
                <a:sym typeface="Oswald Bold"/>
              </a:rPr>
              <a:t>USER AUTHENTICATION &amp; AUTHORIZATION</a:t>
            </a:r>
          </a:p>
        </p:txBody>
      </p:sp>
      <p:sp>
        <p:nvSpPr>
          <p:cNvPr name="TextBox 5" id="5"/>
          <p:cNvSpPr txBox="true"/>
          <p:nvPr/>
        </p:nvSpPr>
        <p:spPr>
          <a:xfrm rot="0">
            <a:off x="-1140060" y="4660983"/>
            <a:ext cx="9611978" cy="657258"/>
          </a:xfrm>
          <a:prstGeom prst="rect">
            <a:avLst/>
          </a:prstGeom>
        </p:spPr>
        <p:txBody>
          <a:bodyPr anchor="t" rtlCol="false" tIns="0" lIns="0" bIns="0" rIns="0">
            <a:spAutoFit/>
          </a:bodyPr>
          <a:lstStyle/>
          <a:p>
            <a:pPr algn="ctr">
              <a:lnSpc>
                <a:spcPts val="5126"/>
              </a:lnSpc>
              <a:spcBef>
                <a:spcPct val="0"/>
              </a:spcBef>
            </a:pPr>
            <a:r>
              <a:rPr lang="en-US" b="true" sz="4271" i="true">
                <a:solidFill>
                  <a:srgbClr val="231F20"/>
                </a:solidFill>
                <a:latin typeface="Oswald Bold"/>
                <a:ea typeface="Oswald Bold"/>
                <a:cs typeface="Oswald Bold"/>
                <a:sym typeface="Oswald Bold"/>
              </a:rPr>
              <a:t>AUTOMATED DATA ANALYSIS</a:t>
            </a:r>
          </a:p>
        </p:txBody>
      </p:sp>
      <p:sp>
        <p:nvSpPr>
          <p:cNvPr name="TextBox 6" id="6"/>
          <p:cNvSpPr txBox="true"/>
          <p:nvPr/>
        </p:nvSpPr>
        <p:spPr>
          <a:xfrm rot="0">
            <a:off x="602076" y="3803700"/>
            <a:ext cx="5683250" cy="657258"/>
          </a:xfrm>
          <a:prstGeom prst="rect">
            <a:avLst/>
          </a:prstGeom>
        </p:spPr>
        <p:txBody>
          <a:bodyPr anchor="t" rtlCol="false" tIns="0" lIns="0" bIns="0" rIns="0">
            <a:spAutoFit/>
          </a:bodyPr>
          <a:lstStyle/>
          <a:p>
            <a:pPr algn="ctr">
              <a:lnSpc>
                <a:spcPts val="5126"/>
              </a:lnSpc>
              <a:spcBef>
                <a:spcPct val="0"/>
              </a:spcBef>
            </a:pPr>
            <a:r>
              <a:rPr lang="en-US" b="true" sz="4271" i="true">
                <a:solidFill>
                  <a:srgbClr val="231F20"/>
                </a:solidFill>
                <a:latin typeface="Oswald Bold"/>
                <a:ea typeface="Oswald Bold"/>
                <a:cs typeface="Oswald Bold"/>
                <a:sym typeface="Oswald Bold"/>
              </a:rPr>
              <a:t>DATA UPLOAD &amp; PARSING</a:t>
            </a:r>
          </a:p>
        </p:txBody>
      </p:sp>
      <p:sp>
        <p:nvSpPr>
          <p:cNvPr name="TextBox 7" id="7"/>
          <p:cNvSpPr txBox="true"/>
          <p:nvPr/>
        </p:nvSpPr>
        <p:spPr>
          <a:xfrm rot="0">
            <a:off x="602076" y="5645034"/>
            <a:ext cx="6067392" cy="657258"/>
          </a:xfrm>
          <a:prstGeom prst="rect">
            <a:avLst/>
          </a:prstGeom>
        </p:spPr>
        <p:txBody>
          <a:bodyPr anchor="t" rtlCol="false" tIns="0" lIns="0" bIns="0" rIns="0">
            <a:spAutoFit/>
          </a:bodyPr>
          <a:lstStyle/>
          <a:p>
            <a:pPr algn="ctr">
              <a:lnSpc>
                <a:spcPts val="5126"/>
              </a:lnSpc>
              <a:spcBef>
                <a:spcPct val="0"/>
              </a:spcBef>
            </a:pPr>
            <a:r>
              <a:rPr lang="en-US" b="true" sz="4271" i="true">
                <a:solidFill>
                  <a:srgbClr val="231F20"/>
                </a:solidFill>
                <a:latin typeface="Oswald Bold"/>
                <a:ea typeface="Oswald Bold"/>
                <a:cs typeface="Oswald Bold"/>
                <a:sym typeface="Oswald Bold"/>
              </a:rPr>
              <a:t>VISUALIZATION OF RESULTS</a:t>
            </a:r>
          </a:p>
        </p:txBody>
      </p:sp>
      <p:sp>
        <p:nvSpPr>
          <p:cNvPr name="TextBox 8" id="8"/>
          <p:cNvSpPr txBox="true"/>
          <p:nvPr/>
        </p:nvSpPr>
        <p:spPr>
          <a:xfrm rot="0">
            <a:off x="602076" y="6626142"/>
            <a:ext cx="3664149" cy="657258"/>
          </a:xfrm>
          <a:prstGeom prst="rect">
            <a:avLst/>
          </a:prstGeom>
        </p:spPr>
        <p:txBody>
          <a:bodyPr anchor="t" rtlCol="false" tIns="0" lIns="0" bIns="0" rIns="0">
            <a:spAutoFit/>
          </a:bodyPr>
          <a:lstStyle/>
          <a:p>
            <a:pPr algn="ctr">
              <a:lnSpc>
                <a:spcPts val="5126"/>
              </a:lnSpc>
              <a:spcBef>
                <a:spcPct val="0"/>
              </a:spcBef>
            </a:pPr>
            <a:r>
              <a:rPr lang="en-US" b="true" sz="4271" i="true">
                <a:solidFill>
                  <a:srgbClr val="231F20"/>
                </a:solidFill>
                <a:latin typeface="Oswald Bold"/>
                <a:ea typeface="Oswald Bold"/>
                <a:cs typeface="Oswald Bold"/>
                <a:sym typeface="Oswald Bold"/>
              </a:rPr>
              <a:t>USER INTERFACE</a:t>
            </a:r>
          </a:p>
        </p:txBody>
      </p:sp>
      <p:sp>
        <p:nvSpPr>
          <p:cNvPr name="TextBox 9" id="9"/>
          <p:cNvSpPr txBox="true"/>
          <p:nvPr/>
        </p:nvSpPr>
        <p:spPr>
          <a:xfrm rot="0">
            <a:off x="602076" y="7607250"/>
            <a:ext cx="9708224" cy="657258"/>
          </a:xfrm>
          <a:prstGeom prst="rect">
            <a:avLst/>
          </a:prstGeom>
        </p:spPr>
        <p:txBody>
          <a:bodyPr anchor="t" rtlCol="false" tIns="0" lIns="0" bIns="0" rIns="0">
            <a:spAutoFit/>
          </a:bodyPr>
          <a:lstStyle/>
          <a:p>
            <a:pPr algn="ctr">
              <a:lnSpc>
                <a:spcPts val="5126"/>
              </a:lnSpc>
              <a:spcBef>
                <a:spcPct val="0"/>
              </a:spcBef>
            </a:pPr>
            <a:r>
              <a:rPr lang="en-US" b="true" sz="4271" i="true">
                <a:solidFill>
                  <a:srgbClr val="231F20"/>
                </a:solidFill>
                <a:latin typeface="Oswald Bold"/>
                <a:ea typeface="Oswald Bold"/>
                <a:cs typeface="Oswald Bold"/>
                <a:sym typeface="Oswald Bold"/>
              </a:rPr>
              <a:t>MACHINE LEARNING MODEL CUSTOMIZATION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257863">
            <a:off x="-571305" y="6150994"/>
            <a:ext cx="21273218" cy="9128145"/>
          </a:xfrm>
          <a:custGeom>
            <a:avLst/>
            <a:gdLst/>
            <a:ahLst/>
            <a:cxnLst/>
            <a:rect r="r" b="b" t="t" l="l"/>
            <a:pathLst>
              <a:path h="9128145" w="21273218">
                <a:moveTo>
                  <a:pt x="0" y="0"/>
                </a:moveTo>
                <a:lnTo>
                  <a:pt x="21273219" y="0"/>
                </a:lnTo>
                <a:lnTo>
                  <a:pt x="21273219" y="9128145"/>
                </a:lnTo>
                <a:lnTo>
                  <a:pt x="0" y="91281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524136" y="6734385"/>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5" id="5"/>
          <p:cNvSpPr/>
          <p:nvPr/>
        </p:nvSpPr>
        <p:spPr>
          <a:xfrm flipH="false" flipV="false" rot="0">
            <a:off x="5008759" y="6721849"/>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sp>
        <p:nvSpPr>
          <p:cNvPr name="Freeform 6" id="6"/>
          <p:cNvSpPr/>
          <p:nvPr/>
        </p:nvSpPr>
        <p:spPr>
          <a:xfrm flipH="false" flipV="false" rot="0">
            <a:off x="338112" y="6721849"/>
            <a:ext cx="4128022" cy="437161"/>
          </a:xfrm>
          <a:custGeom>
            <a:avLst/>
            <a:gdLst/>
            <a:ahLst/>
            <a:cxnLst/>
            <a:rect r="r" b="b" t="t" l="l"/>
            <a:pathLst>
              <a:path h="437161" w="4128022">
                <a:moveTo>
                  <a:pt x="0" y="0"/>
                </a:moveTo>
                <a:lnTo>
                  <a:pt x="4128021" y="0"/>
                </a:lnTo>
                <a:lnTo>
                  <a:pt x="4128021" y="437161"/>
                </a:lnTo>
                <a:lnTo>
                  <a:pt x="0" y="437161"/>
                </a:lnTo>
                <a:lnTo>
                  <a:pt x="0" y="0"/>
                </a:lnTo>
                <a:close/>
              </a:path>
            </a:pathLst>
          </a:custGeom>
          <a:blipFill>
            <a:blip r:embed="rId5"/>
            <a:stretch>
              <a:fillRect l="0" t="-86495" r="0" b="0"/>
            </a:stretch>
          </a:blipFill>
        </p:spPr>
      </p:sp>
      <p:grpSp>
        <p:nvGrpSpPr>
          <p:cNvPr name="Group 7" id="7"/>
          <p:cNvGrpSpPr/>
          <p:nvPr/>
        </p:nvGrpSpPr>
        <p:grpSpPr>
          <a:xfrm rot="0">
            <a:off x="338112" y="3986539"/>
            <a:ext cx="4113179" cy="2735309"/>
            <a:chOff x="0" y="0"/>
            <a:chExt cx="1279723" cy="851030"/>
          </a:xfrm>
        </p:grpSpPr>
        <p:sp>
          <p:nvSpPr>
            <p:cNvPr name="Freeform 8" id="8"/>
            <p:cNvSpPr/>
            <p:nvPr/>
          </p:nvSpPr>
          <p:spPr>
            <a:xfrm flipH="false" flipV="false" rot="0">
              <a:off x="0" y="0"/>
              <a:ext cx="1279723" cy="851030"/>
            </a:xfrm>
            <a:custGeom>
              <a:avLst/>
              <a:gdLst/>
              <a:ahLst/>
              <a:cxnLst/>
              <a:rect r="r" b="b" t="t" l="l"/>
              <a:pathLst>
                <a:path h="851030" w="1279723">
                  <a:moveTo>
                    <a:pt x="0" y="0"/>
                  </a:moveTo>
                  <a:lnTo>
                    <a:pt x="1279723" y="0"/>
                  </a:lnTo>
                  <a:lnTo>
                    <a:pt x="1279723" y="851030"/>
                  </a:lnTo>
                  <a:lnTo>
                    <a:pt x="0" y="851030"/>
                  </a:lnTo>
                  <a:close/>
                </a:path>
              </a:pathLst>
            </a:custGeom>
            <a:solidFill>
              <a:srgbClr val="1A1A1A"/>
            </a:solidFill>
          </p:spPr>
        </p:sp>
        <p:sp>
          <p:nvSpPr>
            <p:cNvPr name="TextBox 9" id="9"/>
            <p:cNvSpPr txBox="true"/>
            <p:nvPr/>
          </p:nvSpPr>
          <p:spPr>
            <a:xfrm>
              <a:off x="0" y="-57150"/>
              <a:ext cx="1279723" cy="90818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0" id="10"/>
          <p:cNvSpPr/>
          <p:nvPr/>
        </p:nvSpPr>
        <p:spPr>
          <a:xfrm flipH="false" flipV="false" rot="0">
            <a:off x="-538529" y="3250025"/>
            <a:ext cx="6081931" cy="3089235"/>
          </a:xfrm>
          <a:custGeom>
            <a:avLst/>
            <a:gdLst/>
            <a:ahLst/>
            <a:cxnLst/>
            <a:rect r="r" b="b" t="t" l="l"/>
            <a:pathLst>
              <a:path h="3089235" w="6081931">
                <a:moveTo>
                  <a:pt x="0" y="0"/>
                </a:moveTo>
                <a:lnTo>
                  <a:pt x="6081931" y="0"/>
                </a:lnTo>
                <a:lnTo>
                  <a:pt x="6081931" y="3089234"/>
                </a:lnTo>
                <a:lnTo>
                  <a:pt x="0" y="3089234"/>
                </a:lnTo>
                <a:lnTo>
                  <a:pt x="0" y="0"/>
                </a:lnTo>
                <a:close/>
              </a:path>
            </a:pathLst>
          </a:custGeom>
          <a:blipFill>
            <a:blip r:embed="rId6"/>
            <a:stretch>
              <a:fillRect l="0" t="0" r="0" b="0"/>
            </a:stretch>
          </a:blipFill>
        </p:spPr>
      </p:sp>
      <p:grpSp>
        <p:nvGrpSpPr>
          <p:cNvPr name="Group 11" id="11"/>
          <p:cNvGrpSpPr/>
          <p:nvPr/>
        </p:nvGrpSpPr>
        <p:grpSpPr>
          <a:xfrm rot="0">
            <a:off x="5023601" y="3986539"/>
            <a:ext cx="4113179" cy="2735309"/>
            <a:chOff x="0" y="0"/>
            <a:chExt cx="1279723" cy="851030"/>
          </a:xfrm>
        </p:grpSpPr>
        <p:sp>
          <p:nvSpPr>
            <p:cNvPr name="Freeform 12" id="12"/>
            <p:cNvSpPr/>
            <p:nvPr/>
          </p:nvSpPr>
          <p:spPr>
            <a:xfrm flipH="false" flipV="false" rot="0">
              <a:off x="0" y="0"/>
              <a:ext cx="1279723" cy="851030"/>
            </a:xfrm>
            <a:custGeom>
              <a:avLst/>
              <a:gdLst/>
              <a:ahLst/>
              <a:cxnLst/>
              <a:rect r="r" b="b" t="t" l="l"/>
              <a:pathLst>
                <a:path h="851030" w="1279723">
                  <a:moveTo>
                    <a:pt x="0" y="0"/>
                  </a:moveTo>
                  <a:lnTo>
                    <a:pt x="1279723" y="0"/>
                  </a:lnTo>
                  <a:lnTo>
                    <a:pt x="1279723" y="851030"/>
                  </a:lnTo>
                  <a:lnTo>
                    <a:pt x="0" y="851030"/>
                  </a:lnTo>
                  <a:close/>
                </a:path>
              </a:pathLst>
            </a:custGeom>
            <a:solidFill>
              <a:srgbClr val="1A1A1A"/>
            </a:solidFill>
          </p:spPr>
        </p:sp>
        <p:sp>
          <p:nvSpPr>
            <p:cNvPr name="TextBox 13" id="13"/>
            <p:cNvSpPr txBox="true"/>
            <p:nvPr/>
          </p:nvSpPr>
          <p:spPr>
            <a:xfrm>
              <a:off x="0" y="-57150"/>
              <a:ext cx="1279723" cy="908180"/>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14" id="14"/>
          <p:cNvGrpSpPr/>
          <p:nvPr/>
        </p:nvGrpSpPr>
        <p:grpSpPr>
          <a:xfrm rot="0">
            <a:off x="9524136" y="3999075"/>
            <a:ext cx="4113179" cy="2735309"/>
            <a:chOff x="0" y="0"/>
            <a:chExt cx="1279723" cy="851030"/>
          </a:xfrm>
        </p:grpSpPr>
        <p:sp>
          <p:nvSpPr>
            <p:cNvPr name="Freeform 15" id="15"/>
            <p:cNvSpPr/>
            <p:nvPr/>
          </p:nvSpPr>
          <p:spPr>
            <a:xfrm flipH="false" flipV="false" rot="0">
              <a:off x="0" y="0"/>
              <a:ext cx="1279723" cy="851030"/>
            </a:xfrm>
            <a:custGeom>
              <a:avLst/>
              <a:gdLst/>
              <a:ahLst/>
              <a:cxnLst/>
              <a:rect r="r" b="b" t="t" l="l"/>
              <a:pathLst>
                <a:path h="851030" w="1279723">
                  <a:moveTo>
                    <a:pt x="0" y="0"/>
                  </a:moveTo>
                  <a:lnTo>
                    <a:pt x="1279723" y="0"/>
                  </a:lnTo>
                  <a:lnTo>
                    <a:pt x="1279723" y="851030"/>
                  </a:lnTo>
                  <a:lnTo>
                    <a:pt x="0" y="851030"/>
                  </a:lnTo>
                  <a:close/>
                </a:path>
              </a:pathLst>
            </a:custGeom>
            <a:solidFill>
              <a:srgbClr val="1A1A1A"/>
            </a:solidFill>
          </p:spPr>
        </p:sp>
        <p:sp>
          <p:nvSpPr>
            <p:cNvPr name="TextBox 16" id="16"/>
            <p:cNvSpPr txBox="true"/>
            <p:nvPr/>
          </p:nvSpPr>
          <p:spPr>
            <a:xfrm>
              <a:off x="0" y="-57150"/>
              <a:ext cx="1279723" cy="90818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17" id="17"/>
          <p:cNvSpPr/>
          <p:nvPr/>
        </p:nvSpPr>
        <p:spPr>
          <a:xfrm flipH="false" flipV="false" rot="0">
            <a:off x="4833893" y="3932714"/>
            <a:ext cx="4477753" cy="2406546"/>
          </a:xfrm>
          <a:custGeom>
            <a:avLst/>
            <a:gdLst/>
            <a:ahLst/>
            <a:cxnLst/>
            <a:rect r="r" b="b" t="t" l="l"/>
            <a:pathLst>
              <a:path h="2406546" w="4477753">
                <a:moveTo>
                  <a:pt x="0" y="0"/>
                </a:moveTo>
                <a:lnTo>
                  <a:pt x="4477753" y="0"/>
                </a:lnTo>
                <a:lnTo>
                  <a:pt x="4477753" y="2406545"/>
                </a:lnTo>
                <a:lnTo>
                  <a:pt x="0" y="2406545"/>
                </a:lnTo>
                <a:lnTo>
                  <a:pt x="0" y="0"/>
                </a:lnTo>
                <a:close/>
              </a:path>
            </a:pathLst>
          </a:custGeom>
          <a:blipFill>
            <a:blip r:embed="rId7"/>
            <a:stretch>
              <a:fillRect l="0" t="0" r="0" b="0"/>
            </a:stretch>
          </a:blipFill>
        </p:spPr>
      </p:sp>
      <p:sp>
        <p:nvSpPr>
          <p:cNvPr name="Freeform 18" id="18"/>
          <p:cNvSpPr/>
          <p:nvPr/>
        </p:nvSpPr>
        <p:spPr>
          <a:xfrm flipH="false" flipV="false" rot="0">
            <a:off x="9883146" y="3999075"/>
            <a:ext cx="3440076" cy="2121380"/>
          </a:xfrm>
          <a:custGeom>
            <a:avLst/>
            <a:gdLst/>
            <a:ahLst/>
            <a:cxnLst/>
            <a:rect r="r" b="b" t="t" l="l"/>
            <a:pathLst>
              <a:path h="2121380" w="3440076">
                <a:moveTo>
                  <a:pt x="0" y="0"/>
                </a:moveTo>
                <a:lnTo>
                  <a:pt x="3440076" y="0"/>
                </a:lnTo>
                <a:lnTo>
                  <a:pt x="3440076" y="2121381"/>
                </a:lnTo>
                <a:lnTo>
                  <a:pt x="0" y="2121381"/>
                </a:lnTo>
                <a:lnTo>
                  <a:pt x="0" y="0"/>
                </a:lnTo>
                <a:close/>
              </a:path>
            </a:pathLst>
          </a:custGeom>
          <a:blipFill>
            <a:blip r:embed="rId8"/>
            <a:stretch>
              <a:fillRect l="0" t="0" r="0" b="0"/>
            </a:stretch>
          </a:blipFill>
        </p:spPr>
      </p:sp>
      <p:grpSp>
        <p:nvGrpSpPr>
          <p:cNvPr name="Group 19" id="19"/>
          <p:cNvGrpSpPr/>
          <p:nvPr/>
        </p:nvGrpSpPr>
        <p:grpSpPr>
          <a:xfrm rot="0">
            <a:off x="13861708" y="3999075"/>
            <a:ext cx="4113179" cy="2735309"/>
            <a:chOff x="0" y="0"/>
            <a:chExt cx="1279723" cy="851030"/>
          </a:xfrm>
        </p:grpSpPr>
        <p:sp>
          <p:nvSpPr>
            <p:cNvPr name="Freeform 20" id="20"/>
            <p:cNvSpPr/>
            <p:nvPr/>
          </p:nvSpPr>
          <p:spPr>
            <a:xfrm flipH="false" flipV="false" rot="0">
              <a:off x="0" y="0"/>
              <a:ext cx="1279723" cy="851030"/>
            </a:xfrm>
            <a:custGeom>
              <a:avLst/>
              <a:gdLst/>
              <a:ahLst/>
              <a:cxnLst/>
              <a:rect r="r" b="b" t="t" l="l"/>
              <a:pathLst>
                <a:path h="851030" w="1279723">
                  <a:moveTo>
                    <a:pt x="0" y="0"/>
                  </a:moveTo>
                  <a:lnTo>
                    <a:pt x="1279723" y="0"/>
                  </a:lnTo>
                  <a:lnTo>
                    <a:pt x="1279723" y="851030"/>
                  </a:lnTo>
                  <a:lnTo>
                    <a:pt x="0" y="851030"/>
                  </a:lnTo>
                  <a:close/>
                </a:path>
              </a:pathLst>
            </a:custGeom>
            <a:solidFill>
              <a:srgbClr val="1A1A1A"/>
            </a:solidFill>
          </p:spPr>
        </p:sp>
        <p:sp>
          <p:nvSpPr>
            <p:cNvPr name="TextBox 21" id="21"/>
            <p:cNvSpPr txBox="true"/>
            <p:nvPr/>
          </p:nvSpPr>
          <p:spPr>
            <a:xfrm>
              <a:off x="0" y="-57150"/>
              <a:ext cx="1279723" cy="90818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Freeform 22" id="22"/>
          <p:cNvSpPr/>
          <p:nvPr/>
        </p:nvSpPr>
        <p:spPr>
          <a:xfrm flipH="false" flipV="false" rot="0">
            <a:off x="13861708" y="6721849"/>
            <a:ext cx="4128022" cy="437161"/>
          </a:xfrm>
          <a:custGeom>
            <a:avLst/>
            <a:gdLst/>
            <a:ahLst/>
            <a:cxnLst/>
            <a:rect r="r" b="b" t="t" l="l"/>
            <a:pathLst>
              <a:path h="437161" w="4128022">
                <a:moveTo>
                  <a:pt x="0" y="0"/>
                </a:moveTo>
                <a:lnTo>
                  <a:pt x="4128022" y="0"/>
                </a:lnTo>
                <a:lnTo>
                  <a:pt x="4128022" y="437161"/>
                </a:lnTo>
                <a:lnTo>
                  <a:pt x="0" y="437161"/>
                </a:lnTo>
                <a:lnTo>
                  <a:pt x="0" y="0"/>
                </a:lnTo>
                <a:close/>
              </a:path>
            </a:pathLst>
          </a:custGeom>
          <a:blipFill>
            <a:blip r:embed="rId5"/>
            <a:stretch>
              <a:fillRect l="0" t="-86495" r="0" b="0"/>
            </a:stretch>
          </a:blipFill>
        </p:spPr>
      </p:sp>
      <p:sp>
        <p:nvSpPr>
          <p:cNvPr name="Freeform 23" id="23"/>
          <p:cNvSpPr/>
          <p:nvPr/>
        </p:nvSpPr>
        <p:spPr>
          <a:xfrm flipH="false" flipV="false" rot="0">
            <a:off x="14066781" y="4394999"/>
            <a:ext cx="3717875" cy="1212957"/>
          </a:xfrm>
          <a:custGeom>
            <a:avLst/>
            <a:gdLst/>
            <a:ahLst/>
            <a:cxnLst/>
            <a:rect r="r" b="b" t="t" l="l"/>
            <a:pathLst>
              <a:path h="1212957" w="3717875">
                <a:moveTo>
                  <a:pt x="0" y="0"/>
                </a:moveTo>
                <a:lnTo>
                  <a:pt x="3717875" y="0"/>
                </a:lnTo>
                <a:lnTo>
                  <a:pt x="3717875" y="1212957"/>
                </a:lnTo>
                <a:lnTo>
                  <a:pt x="0" y="1212957"/>
                </a:lnTo>
                <a:lnTo>
                  <a:pt x="0" y="0"/>
                </a:lnTo>
                <a:close/>
              </a:path>
            </a:pathLst>
          </a:custGeom>
          <a:blipFill>
            <a:blip r:embed="rId9"/>
            <a:stretch>
              <a:fillRect l="0" t="0" r="0" b="0"/>
            </a:stretch>
          </a:blipFill>
        </p:spPr>
      </p:sp>
      <p:sp>
        <p:nvSpPr>
          <p:cNvPr name="TextBox 24" id="24"/>
          <p:cNvSpPr txBox="true"/>
          <p:nvPr/>
        </p:nvSpPr>
        <p:spPr>
          <a:xfrm rot="0">
            <a:off x="2343797" y="1155414"/>
            <a:ext cx="13617940" cy="1594171"/>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SOFTWARE TOOLS</a:t>
            </a:r>
          </a:p>
        </p:txBody>
      </p:sp>
      <p:sp>
        <p:nvSpPr>
          <p:cNvPr name="TextBox 25" id="25"/>
          <p:cNvSpPr txBox="true"/>
          <p:nvPr/>
        </p:nvSpPr>
        <p:spPr>
          <a:xfrm rot="0">
            <a:off x="1014990" y="5818365"/>
            <a:ext cx="2974893" cy="520895"/>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cs typeface="Oswald"/>
                <a:sym typeface="Oswald"/>
              </a:rPr>
              <a:t>FIGMA</a:t>
            </a:r>
          </a:p>
        </p:txBody>
      </p:sp>
      <p:sp>
        <p:nvSpPr>
          <p:cNvPr name="TextBox 26" id="26"/>
          <p:cNvSpPr txBox="true"/>
          <p:nvPr/>
        </p:nvSpPr>
        <p:spPr>
          <a:xfrm rot="0">
            <a:off x="5308173" y="5874656"/>
            <a:ext cx="3544036" cy="520895"/>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cs typeface="Oswald"/>
                <a:sym typeface="Oswald"/>
              </a:rPr>
              <a:t>NODE.JS AND REACT</a:t>
            </a:r>
          </a:p>
        </p:txBody>
      </p:sp>
      <p:sp>
        <p:nvSpPr>
          <p:cNvPr name="TextBox 27" id="27"/>
          <p:cNvSpPr txBox="true"/>
          <p:nvPr/>
        </p:nvSpPr>
        <p:spPr>
          <a:xfrm rot="0">
            <a:off x="10093279" y="5818365"/>
            <a:ext cx="2974893" cy="520895"/>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cs typeface="Oswald"/>
                <a:sym typeface="Oswald"/>
              </a:rPr>
              <a:t>COLAB</a:t>
            </a:r>
          </a:p>
        </p:txBody>
      </p:sp>
      <p:sp>
        <p:nvSpPr>
          <p:cNvPr name="TextBox 28" id="28"/>
          <p:cNvSpPr txBox="true"/>
          <p:nvPr/>
        </p:nvSpPr>
        <p:spPr>
          <a:xfrm rot="0">
            <a:off x="14485040" y="5874656"/>
            <a:ext cx="2974893" cy="520895"/>
          </a:xfrm>
          <a:prstGeom prst="rect">
            <a:avLst/>
          </a:prstGeom>
        </p:spPr>
        <p:txBody>
          <a:bodyPr anchor="t" rtlCol="false" tIns="0" lIns="0" bIns="0" rIns="0">
            <a:spAutoFit/>
          </a:bodyPr>
          <a:lstStyle/>
          <a:p>
            <a:pPr algn="ctr" marL="0" indent="0" lvl="0">
              <a:lnSpc>
                <a:spcPts val="4208"/>
              </a:lnSpc>
              <a:spcBef>
                <a:spcPct val="0"/>
              </a:spcBef>
            </a:pPr>
            <a:r>
              <a:rPr lang="en-US" sz="3049" spc="298">
                <a:solidFill>
                  <a:srgbClr val="FDFBFB"/>
                </a:solidFill>
                <a:latin typeface="Oswald"/>
                <a:ea typeface="Oswald"/>
                <a:cs typeface="Oswald"/>
                <a:sym typeface="Oswald"/>
              </a:rPr>
              <a:t>GIT AND GITHUB</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169367" y="-10264537"/>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720102" y="3030981"/>
            <a:ext cx="12057353" cy="1702517"/>
          </a:xfrm>
          <a:prstGeom prst="rect">
            <a:avLst/>
          </a:prstGeom>
        </p:spPr>
        <p:txBody>
          <a:bodyPr anchor="t" rtlCol="false" tIns="0" lIns="0" bIns="0" rIns="0">
            <a:spAutoFit/>
          </a:bodyPr>
          <a:lstStyle/>
          <a:p>
            <a:pPr algn="l">
              <a:lnSpc>
                <a:spcPts val="13948"/>
              </a:lnSpc>
            </a:pPr>
            <a:r>
              <a:rPr lang="en-US" b="true" sz="10107" spc="990">
                <a:solidFill>
                  <a:srgbClr val="FFFFFF"/>
                </a:solidFill>
                <a:latin typeface="Oswald Bold"/>
                <a:ea typeface="Oswald Bold"/>
                <a:cs typeface="Oswald Bold"/>
                <a:sym typeface="Oswald Bold"/>
              </a:rPr>
              <a:t>PROJECT TIMELINE</a:t>
            </a:r>
          </a:p>
        </p:txBody>
      </p:sp>
      <p:sp>
        <p:nvSpPr>
          <p:cNvPr name="Freeform 4" id="4"/>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779206" y="1920649"/>
            <a:ext cx="2027545" cy="3080525"/>
          </a:xfrm>
          <a:custGeom>
            <a:avLst/>
            <a:gdLst/>
            <a:ahLst/>
            <a:cxnLst/>
            <a:rect r="r" b="b" t="t" l="l"/>
            <a:pathLst>
              <a:path h="3080525" w="202754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035253">
            <a:off x="15331117" y="481748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rot="0">
            <a:off x="1589541" y="5472067"/>
            <a:ext cx="15108918" cy="0"/>
          </a:xfrm>
          <a:prstGeom prst="line">
            <a:avLst/>
          </a:prstGeom>
          <a:ln cap="flat" w="38100">
            <a:solidFill>
              <a:srgbClr val="000000"/>
            </a:solidFill>
            <a:prstDash val="solid"/>
            <a:headEnd type="none" len="sm" w="sm"/>
            <a:tailEnd type="none" len="sm" w="sm"/>
          </a:ln>
        </p:spPr>
      </p:sp>
      <p:grpSp>
        <p:nvGrpSpPr>
          <p:cNvPr name="Group 6" id="6"/>
          <p:cNvGrpSpPr/>
          <p:nvPr/>
        </p:nvGrpSpPr>
        <p:grpSpPr>
          <a:xfrm rot="0">
            <a:off x="3542437" y="5240576"/>
            <a:ext cx="501082" cy="50108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9" id="9"/>
          <p:cNvSpPr txBox="true"/>
          <p:nvPr/>
        </p:nvSpPr>
        <p:spPr>
          <a:xfrm rot="0">
            <a:off x="2190716" y="6537441"/>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Lorem ipsum dolor sit amet, consectetur adipiscing elit. Duis vulputate nulla at ante rhoncus, vel efficitur felis condimentum. Proin odio odio.</a:t>
            </a:r>
          </a:p>
        </p:txBody>
      </p:sp>
      <p:sp>
        <p:nvSpPr>
          <p:cNvPr name="TextBox 10" id="10"/>
          <p:cNvSpPr txBox="true"/>
          <p:nvPr/>
        </p:nvSpPr>
        <p:spPr>
          <a:xfrm rot="0">
            <a:off x="2779206"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01</a:t>
            </a:r>
          </a:p>
        </p:txBody>
      </p:sp>
      <p:sp>
        <p:nvSpPr>
          <p:cNvPr name="TextBox 11" id="11"/>
          <p:cNvSpPr txBox="true"/>
          <p:nvPr/>
        </p:nvSpPr>
        <p:spPr>
          <a:xfrm rot="0">
            <a:off x="2059451" y="5941547"/>
            <a:ext cx="3467055"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JANUARY</a:t>
            </a:r>
          </a:p>
        </p:txBody>
      </p:sp>
      <p:sp>
        <p:nvSpPr>
          <p:cNvPr name="Freeform 12" id="12"/>
          <p:cNvSpPr/>
          <p:nvPr/>
        </p:nvSpPr>
        <p:spPr>
          <a:xfrm flipH="false" flipV="false" rot="0">
            <a:off x="6267505"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7030737" y="5240576"/>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6267505"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02</a:t>
            </a:r>
          </a:p>
        </p:txBody>
      </p:sp>
      <p:sp>
        <p:nvSpPr>
          <p:cNvPr name="Freeform 17" id="17"/>
          <p:cNvSpPr/>
          <p:nvPr/>
        </p:nvSpPr>
        <p:spPr>
          <a:xfrm flipH="false" flipV="false" rot="0">
            <a:off x="9758062"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0521294" y="5240576"/>
            <a:ext cx="501082" cy="5010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0" id="20"/>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1" id="21"/>
          <p:cNvSpPr txBox="true"/>
          <p:nvPr/>
        </p:nvSpPr>
        <p:spPr>
          <a:xfrm rot="0">
            <a:off x="9758062"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03</a:t>
            </a:r>
          </a:p>
        </p:txBody>
      </p:sp>
      <p:sp>
        <p:nvSpPr>
          <p:cNvPr name="Freeform 22" id="22"/>
          <p:cNvSpPr/>
          <p:nvPr/>
        </p:nvSpPr>
        <p:spPr>
          <a:xfrm flipH="false" flipV="false" rot="0">
            <a:off x="13248619" y="1920649"/>
            <a:ext cx="2027545" cy="3080525"/>
          </a:xfrm>
          <a:custGeom>
            <a:avLst/>
            <a:gdLst/>
            <a:ahLst/>
            <a:cxnLst/>
            <a:rect r="r" b="b" t="t" l="l"/>
            <a:pathLst>
              <a:path h="3080525" w="202754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14011851" y="5240576"/>
            <a:ext cx="501082" cy="50108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25" id="2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26" id="26"/>
          <p:cNvSpPr txBox="true"/>
          <p:nvPr/>
        </p:nvSpPr>
        <p:spPr>
          <a:xfrm rot="0">
            <a:off x="13248619" y="2339199"/>
            <a:ext cx="2027545" cy="1121713"/>
          </a:xfrm>
          <a:prstGeom prst="rect">
            <a:avLst/>
          </a:prstGeom>
        </p:spPr>
        <p:txBody>
          <a:bodyPr anchor="t" rtlCol="false" tIns="0" lIns="0" bIns="0" rIns="0">
            <a:spAutoFit/>
          </a:bodyPr>
          <a:lstStyle/>
          <a:p>
            <a:pPr algn="ctr">
              <a:lnSpc>
                <a:spcPts val="9141"/>
              </a:lnSpc>
            </a:pPr>
            <a:r>
              <a:rPr lang="en-US" b="true" sz="6624" spc="649">
                <a:solidFill>
                  <a:srgbClr val="FFFBFB"/>
                </a:solidFill>
                <a:latin typeface="DM Sans Bold"/>
                <a:ea typeface="DM Sans Bold"/>
                <a:cs typeface="DM Sans Bold"/>
                <a:sym typeface="DM Sans Bold"/>
              </a:rPr>
              <a:t>04</a:t>
            </a:r>
          </a:p>
        </p:txBody>
      </p:sp>
      <p:sp>
        <p:nvSpPr>
          <p:cNvPr name="TextBox 27" id="27"/>
          <p:cNvSpPr txBox="true"/>
          <p:nvPr/>
        </p:nvSpPr>
        <p:spPr>
          <a:xfrm rot="0">
            <a:off x="5679015" y="6537441"/>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Lorem ipsum dolor sit amet, consectetur adipiscing elit. Duis vulputate nulla at ante rhoncus, vel efficitur felis condimentum. Proin odio odio.</a:t>
            </a:r>
          </a:p>
        </p:txBody>
      </p:sp>
      <p:sp>
        <p:nvSpPr>
          <p:cNvPr name="TextBox 28" id="28"/>
          <p:cNvSpPr txBox="true"/>
          <p:nvPr/>
        </p:nvSpPr>
        <p:spPr>
          <a:xfrm rot="0">
            <a:off x="5889722" y="5941547"/>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FEBRUARY</a:t>
            </a:r>
          </a:p>
        </p:txBody>
      </p:sp>
      <p:sp>
        <p:nvSpPr>
          <p:cNvPr name="TextBox 29" id="29"/>
          <p:cNvSpPr txBox="true"/>
          <p:nvPr/>
        </p:nvSpPr>
        <p:spPr>
          <a:xfrm rot="0">
            <a:off x="9169572" y="6537441"/>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Lorem ipsum dolor sit amet, consectetur adipiscing elit. Duis vulputate nulla at ante rhoncus, vel efficitur felis condimentum. Proin odio odio.</a:t>
            </a:r>
          </a:p>
        </p:txBody>
      </p:sp>
      <p:sp>
        <p:nvSpPr>
          <p:cNvPr name="TextBox 30" id="30"/>
          <p:cNvSpPr txBox="true"/>
          <p:nvPr/>
        </p:nvSpPr>
        <p:spPr>
          <a:xfrm rot="0">
            <a:off x="9380279" y="5941547"/>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MARCH</a:t>
            </a:r>
          </a:p>
        </p:txBody>
      </p:sp>
      <p:sp>
        <p:nvSpPr>
          <p:cNvPr name="TextBox 31" id="31"/>
          <p:cNvSpPr txBox="true"/>
          <p:nvPr/>
        </p:nvSpPr>
        <p:spPr>
          <a:xfrm rot="0">
            <a:off x="12660129" y="6538853"/>
            <a:ext cx="3204526" cy="2220830"/>
          </a:xfrm>
          <a:prstGeom prst="rect">
            <a:avLst/>
          </a:prstGeom>
        </p:spPr>
        <p:txBody>
          <a:bodyPr anchor="t" rtlCol="false" tIns="0" lIns="0" bIns="0" rIns="0">
            <a:spAutoFit/>
          </a:bodyPr>
          <a:lstStyle/>
          <a:p>
            <a:pPr algn="ctr">
              <a:lnSpc>
                <a:spcPts val="2545"/>
              </a:lnSpc>
            </a:pPr>
            <a:r>
              <a:rPr lang="en-US" sz="1844" spc="180">
                <a:solidFill>
                  <a:srgbClr val="231F20"/>
                </a:solidFill>
                <a:latin typeface="DM Sans"/>
                <a:ea typeface="DM Sans"/>
                <a:cs typeface="DM Sans"/>
                <a:sym typeface="DM Sans"/>
              </a:rPr>
              <a:t>Lorem ipsum dolor sit amet, consectetur adipiscing elit. Duis vulputate nulla at ante rhoncus, vel efficitur felis condimentum. Proin odio odio.</a:t>
            </a:r>
          </a:p>
        </p:txBody>
      </p:sp>
      <p:sp>
        <p:nvSpPr>
          <p:cNvPr name="TextBox 32" id="32"/>
          <p:cNvSpPr txBox="true"/>
          <p:nvPr/>
        </p:nvSpPr>
        <p:spPr>
          <a:xfrm rot="0">
            <a:off x="12870836" y="5942960"/>
            <a:ext cx="2709833" cy="484899"/>
          </a:xfrm>
          <a:prstGeom prst="rect">
            <a:avLst/>
          </a:prstGeom>
        </p:spPr>
        <p:txBody>
          <a:bodyPr anchor="t" rtlCol="false" tIns="0" lIns="0" bIns="0" rIns="0">
            <a:spAutoFit/>
          </a:bodyPr>
          <a:lstStyle/>
          <a:p>
            <a:pPr algn="ctr">
              <a:lnSpc>
                <a:spcPts val="4073"/>
              </a:lnSpc>
            </a:pPr>
            <a:r>
              <a:rPr lang="en-US" b="true" sz="2951" spc="289">
                <a:solidFill>
                  <a:srgbClr val="231F20"/>
                </a:solidFill>
                <a:latin typeface="DM Sans Bold"/>
                <a:ea typeface="DM Sans Bold"/>
                <a:cs typeface="DM Sans Bold"/>
                <a:sym typeface="DM Sans Bold"/>
              </a:rPr>
              <a:t>APRIL</a:t>
            </a:r>
          </a:p>
        </p:txBody>
      </p:sp>
      <p:sp>
        <p:nvSpPr>
          <p:cNvPr name="Freeform 33" id="33"/>
          <p:cNvSpPr/>
          <p:nvPr/>
        </p:nvSpPr>
        <p:spPr>
          <a:xfrm flipH="false" flipV="false" rot="-10799999">
            <a:off x="-2729621" y="-7074240"/>
            <a:ext cx="7835077" cy="10939025"/>
          </a:xfrm>
          <a:custGeom>
            <a:avLst/>
            <a:gdLst/>
            <a:ahLst/>
            <a:cxnLst/>
            <a:rect r="r" b="b" t="t" l="l"/>
            <a:pathLst>
              <a:path h="10939025" w="7835077">
                <a:moveTo>
                  <a:pt x="0" y="0"/>
                </a:moveTo>
                <a:lnTo>
                  <a:pt x="7835076" y="0"/>
                </a:lnTo>
                <a:lnTo>
                  <a:pt x="7835076" y="10939026"/>
                </a:lnTo>
                <a:lnTo>
                  <a:pt x="0" y="1093902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4254153" y="7476061"/>
            <a:ext cx="11881594" cy="3564478"/>
          </a:xfrm>
          <a:custGeom>
            <a:avLst/>
            <a:gdLst/>
            <a:ahLst/>
            <a:cxnLst/>
            <a:rect r="r" b="b" t="t" l="l"/>
            <a:pathLst>
              <a:path h="3564478" w="11881594">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513350" y="1760484"/>
            <a:ext cx="1599644" cy="1599644"/>
          </a:xfrm>
          <a:custGeom>
            <a:avLst/>
            <a:gdLst/>
            <a:ahLst/>
            <a:cxnLst/>
            <a:rect r="r" b="b" t="t" l="l"/>
            <a:pathLst>
              <a:path h="1599644" w="1599644">
                <a:moveTo>
                  <a:pt x="0" y="0"/>
                </a:moveTo>
                <a:lnTo>
                  <a:pt x="1599644" y="0"/>
                </a:lnTo>
                <a:lnTo>
                  <a:pt x="1599644" y="1599644"/>
                </a:lnTo>
                <a:lnTo>
                  <a:pt x="0" y="1599644"/>
                </a:lnTo>
                <a:lnTo>
                  <a:pt x="0" y="0"/>
                </a:lnTo>
                <a:close/>
              </a:path>
            </a:pathLst>
          </a:custGeom>
          <a:blipFill>
            <a:blip r:embed="rId7"/>
            <a:stretch>
              <a:fillRect l="0" t="0" r="0" b="0"/>
            </a:stretch>
          </a:blipFill>
        </p:spPr>
      </p:sp>
      <p:sp>
        <p:nvSpPr>
          <p:cNvPr name="TextBox 6" id="6"/>
          <p:cNvSpPr txBox="true"/>
          <p:nvPr/>
        </p:nvSpPr>
        <p:spPr>
          <a:xfrm rot="0">
            <a:off x="1561733" y="2105045"/>
            <a:ext cx="8097687" cy="1594171"/>
          </a:xfrm>
          <a:prstGeom prst="rect">
            <a:avLst/>
          </a:prstGeom>
        </p:spPr>
        <p:txBody>
          <a:bodyPr anchor="t" rtlCol="false" tIns="0" lIns="0" bIns="0" rIns="0">
            <a:spAutoFit/>
          </a:bodyPr>
          <a:lstStyle/>
          <a:p>
            <a:pPr algn="l" marL="0" indent="0" lvl="0">
              <a:lnSpc>
                <a:spcPts val="13015"/>
              </a:lnSpc>
              <a:spcBef>
                <a:spcPct val="0"/>
              </a:spcBef>
            </a:pPr>
            <a:r>
              <a:rPr lang="en-US" b="true" sz="9431" spc="924">
                <a:solidFill>
                  <a:srgbClr val="231F20"/>
                </a:solidFill>
                <a:latin typeface="Oswald Bold"/>
                <a:ea typeface="Oswald Bold"/>
                <a:cs typeface="Oswald Bold"/>
                <a:sym typeface="Oswald Bold"/>
              </a:rPr>
              <a:t>THANK YOU</a:t>
            </a:r>
          </a:p>
        </p:txBody>
      </p:sp>
      <p:sp>
        <p:nvSpPr>
          <p:cNvPr name="TextBox 7" id="7"/>
          <p:cNvSpPr txBox="true"/>
          <p:nvPr/>
        </p:nvSpPr>
        <p:spPr>
          <a:xfrm rot="0">
            <a:off x="15165077" y="3322028"/>
            <a:ext cx="2296190" cy="716276"/>
          </a:xfrm>
          <a:prstGeom prst="rect">
            <a:avLst/>
          </a:prstGeom>
        </p:spPr>
        <p:txBody>
          <a:bodyPr anchor="t" rtlCol="false" tIns="0" lIns="0" bIns="0" rIns="0">
            <a:spAutoFit/>
          </a:bodyPr>
          <a:lstStyle/>
          <a:p>
            <a:pPr algn="ctr" marL="0" indent="0" lvl="0">
              <a:lnSpc>
                <a:spcPts val="2947"/>
              </a:lnSpc>
              <a:spcBef>
                <a:spcPct val="0"/>
              </a:spcBef>
            </a:pPr>
            <a:r>
              <a:rPr lang="en-US" b="true" sz="2135" spc="209">
                <a:solidFill>
                  <a:srgbClr val="231F20"/>
                </a:solidFill>
                <a:latin typeface="Montserrat Classic Bold"/>
                <a:ea typeface="Montserrat Classic Bold"/>
                <a:cs typeface="Montserrat Classic Bold"/>
                <a:sym typeface="Montserrat Classic Bold"/>
              </a:rPr>
              <a:t>AIN SHAMS UNIVERSITY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6937517" y="-8747353"/>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0580377">
            <a:off x="11654107" y="4077472"/>
            <a:ext cx="12102934" cy="12419055"/>
          </a:xfrm>
          <a:custGeom>
            <a:avLst/>
            <a:gdLst/>
            <a:ahLst/>
            <a:cxnLst/>
            <a:rect r="r" b="b" t="t" l="l"/>
            <a:pathLst>
              <a:path h="12419055" w="12102934">
                <a:moveTo>
                  <a:pt x="0" y="0"/>
                </a:moveTo>
                <a:lnTo>
                  <a:pt x="12102934" y="0"/>
                </a:lnTo>
                <a:lnTo>
                  <a:pt x="12102934" y="12419056"/>
                </a:lnTo>
                <a:lnTo>
                  <a:pt x="0" y="12419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343797" y="1155414"/>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b="true" sz="9431" spc="924">
                <a:solidFill>
                  <a:srgbClr val="231F20"/>
                </a:solidFill>
                <a:latin typeface="Oswald Bold"/>
                <a:ea typeface="Oswald Bold"/>
                <a:cs typeface="Oswald Bold"/>
                <a:sym typeface="Oswald Bold"/>
              </a:rPr>
              <a:t>OUR TEAM</a:t>
            </a:r>
          </a:p>
        </p:txBody>
      </p:sp>
      <p:sp>
        <p:nvSpPr>
          <p:cNvPr name="TextBox 6" id="6"/>
          <p:cNvSpPr txBox="true"/>
          <p:nvPr/>
        </p:nvSpPr>
        <p:spPr>
          <a:xfrm rot="0">
            <a:off x="4909967" y="3656175"/>
            <a:ext cx="8012632" cy="624064"/>
          </a:xfrm>
          <a:prstGeom prst="rect">
            <a:avLst/>
          </a:prstGeom>
        </p:spPr>
        <p:txBody>
          <a:bodyPr anchor="t" rtlCol="false" tIns="0" lIns="0" bIns="0" rIns="0">
            <a:spAutoFit/>
          </a:bodyPr>
          <a:lstStyle/>
          <a:p>
            <a:pPr algn="ctr" rtl="true">
              <a:lnSpc>
                <a:spcPts val="4935"/>
              </a:lnSpc>
              <a:spcBef>
                <a:spcPct val="0"/>
              </a:spcBef>
            </a:pPr>
            <a:r>
              <a:rPr lang="ar-EG" sz="3796">
                <a:solidFill>
                  <a:srgbClr val="231F20"/>
                </a:solidFill>
                <a:latin typeface="Open Sauce"/>
                <a:ea typeface="Open Sauce"/>
                <a:cs typeface="Open Sauce"/>
                <a:sym typeface="Open Sauce"/>
                <a:rtl val="true"/>
              </a:rPr>
              <a:t>فرح معتز محمد فؤاد        </a:t>
            </a:r>
            <a:r>
              <a:rPr lang="en-US" sz="3796">
                <a:solidFill>
                  <a:srgbClr val="231F20"/>
                </a:solidFill>
                <a:latin typeface="Open Sauce"/>
                <a:ea typeface="Open Sauce"/>
                <a:cs typeface="Open Sauce"/>
                <a:sym typeface="Open Sauce"/>
              </a:rPr>
              <a:t>2021170393</a:t>
            </a:r>
            <a:r>
              <a:rPr lang="ar-EG" sz="3796">
                <a:solidFill>
                  <a:srgbClr val="231F20"/>
                </a:solidFill>
                <a:latin typeface="Open Sauce"/>
                <a:ea typeface="Open Sauce"/>
                <a:cs typeface="Open Sauce"/>
                <a:sym typeface="Open Sauce"/>
                <a:rtl val="true"/>
              </a:rPr>
              <a:t> </a:t>
            </a:r>
          </a:p>
        </p:txBody>
      </p:sp>
      <p:sp>
        <p:nvSpPr>
          <p:cNvPr name="TextBox 7" id="7"/>
          <p:cNvSpPr txBox="true"/>
          <p:nvPr/>
        </p:nvSpPr>
        <p:spPr>
          <a:xfrm rot="0">
            <a:off x="4909967" y="4280240"/>
            <a:ext cx="8468067" cy="624064"/>
          </a:xfrm>
          <a:prstGeom prst="rect">
            <a:avLst/>
          </a:prstGeom>
        </p:spPr>
        <p:txBody>
          <a:bodyPr anchor="t" rtlCol="false" tIns="0" lIns="0" bIns="0" rIns="0">
            <a:spAutoFit/>
          </a:bodyPr>
          <a:lstStyle/>
          <a:p>
            <a:pPr algn="ctr" rtl="true">
              <a:lnSpc>
                <a:spcPts val="4935"/>
              </a:lnSpc>
              <a:spcBef>
                <a:spcPct val="0"/>
              </a:spcBef>
            </a:pPr>
            <a:r>
              <a:rPr lang="ar-EG" sz="3796">
                <a:solidFill>
                  <a:srgbClr val="231F20"/>
                </a:solidFill>
                <a:latin typeface="Open Sauce"/>
                <a:ea typeface="Open Sauce"/>
                <a:cs typeface="Open Sauce"/>
                <a:sym typeface="Open Sauce"/>
                <a:rtl val="true"/>
              </a:rPr>
              <a:t>   مايا محمد محمد حلمى     </a:t>
            </a:r>
            <a:r>
              <a:rPr lang="en-US" sz="3796">
                <a:solidFill>
                  <a:srgbClr val="231F20"/>
                </a:solidFill>
                <a:latin typeface="Open Sauce"/>
                <a:ea typeface="Open Sauce"/>
                <a:cs typeface="Open Sauce"/>
                <a:sym typeface="Open Sauce"/>
              </a:rPr>
              <a:t>2021170439</a:t>
            </a:r>
            <a:r>
              <a:rPr lang="ar-EG" sz="3796">
                <a:solidFill>
                  <a:srgbClr val="231F20"/>
                </a:solidFill>
                <a:latin typeface="Open Sauce"/>
                <a:ea typeface="Open Sauce"/>
                <a:cs typeface="Open Sauce"/>
                <a:sym typeface="Open Sauce"/>
                <a:rtl val="true"/>
              </a:rPr>
              <a:t> </a:t>
            </a:r>
          </a:p>
        </p:txBody>
      </p:sp>
      <p:sp>
        <p:nvSpPr>
          <p:cNvPr name="TextBox 8" id="8"/>
          <p:cNvSpPr txBox="true"/>
          <p:nvPr/>
        </p:nvSpPr>
        <p:spPr>
          <a:xfrm rot="0">
            <a:off x="5085711" y="4856679"/>
            <a:ext cx="7918463" cy="624064"/>
          </a:xfrm>
          <a:prstGeom prst="rect">
            <a:avLst/>
          </a:prstGeom>
        </p:spPr>
        <p:txBody>
          <a:bodyPr anchor="t" rtlCol="false" tIns="0" lIns="0" bIns="0" rIns="0">
            <a:spAutoFit/>
          </a:bodyPr>
          <a:lstStyle/>
          <a:p>
            <a:pPr algn="ctr" rtl="true">
              <a:lnSpc>
                <a:spcPts val="4935"/>
              </a:lnSpc>
              <a:spcBef>
                <a:spcPct val="0"/>
              </a:spcBef>
            </a:pPr>
            <a:r>
              <a:rPr lang="ar-EG" sz="3796">
                <a:solidFill>
                  <a:srgbClr val="231F20"/>
                </a:solidFill>
                <a:latin typeface="Open Sauce"/>
                <a:ea typeface="Open Sauce"/>
                <a:cs typeface="Open Sauce"/>
                <a:sym typeface="Open Sauce"/>
                <a:rtl val="true"/>
              </a:rPr>
              <a:t>بيشوى سدره صابر            </a:t>
            </a:r>
            <a:r>
              <a:rPr lang="en-US" sz="3796">
                <a:solidFill>
                  <a:srgbClr val="231F20"/>
                </a:solidFill>
                <a:latin typeface="Open Sauce"/>
                <a:ea typeface="Open Sauce"/>
                <a:cs typeface="Open Sauce"/>
                <a:sym typeface="Open Sauce"/>
              </a:rPr>
              <a:t>2021170130</a:t>
            </a:r>
          </a:p>
        </p:txBody>
      </p:sp>
      <p:sp>
        <p:nvSpPr>
          <p:cNvPr name="TextBox 9" id="9"/>
          <p:cNvSpPr txBox="true"/>
          <p:nvPr/>
        </p:nvSpPr>
        <p:spPr>
          <a:xfrm rot="0">
            <a:off x="5147814" y="5510813"/>
            <a:ext cx="7992372" cy="624064"/>
          </a:xfrm>
          <a:prstGeom prst="rect">
            <a:avLst/>
          </a:prstGeom>
        </p:spPr>
        <p:txBody>
          <a:bodyPr anchor="t" rtlCol="false" tIns="0" lIns="0" bIns="0" rIns="0">
            <a:spAutoFit/>
          </a:bodyPr>
          <a:lstStyle/>
          <a:p>
            <a:pPr algn="ctr" rtl="true">
              <a:lnSpc>
                <a:spcPts val="4935"/>
              </a:lnSpc>
              <a:spcBef>
                <a:spcPct val="0"/>
              </a:spcBef>
            </a:pPr>
            <a:r>
              <a:rPr lang="ar-EG" sz="3796">
                <a:solidFill>
                  <a:srgbClr val="231F20"/>
                </a:solidFill>
                <a:latin typeface="Open Sauce"/>
                <a:ea typeface="Open Sauce"/>
                <a:cs typeface="Open Sauce"/>
                <a:sym typeface="Open Sauce"/>
                <a:rtl val="true"/>
              </a:rPr>
              <a:t>مازن رأفت عبد الحميد      </a:t>
            </a:r>
            <a:r>
              <a:rPr lang="en-US" sz="3796">
                <a:solidFill>
                  <a:srgbClr val="231F20"/>
                </a:solidFill>
                <a:latin typeface="Open Sauce"/>
                <a:ea typeface="Open Sauce"/>
                <a:cs typeface="Open Sauce"/>
                <a:sym typeface="Open Sauce"/>
              </a:rPr>
              <a:t>2021170436</a:t>
            </a:r>
          </a:p>
        </p:txBody>
      </p:sp>
      <p:sp>
        <p:nvSpPr>
          <p:cNvPr name="TextBox 10" id="10"/>
          <p:cNvSpPr txBox="true"/>
          <p:nvPr/>
        </p:nvSpPr>
        <p:spPr>
          <a:xfrm rot="0">
            <a:off x="5159942" y="6163452"/>
            <a:ext cx="7990374" cy="624064"/>
          </a:xfrm>
          <a:prstGeom prst="rect">
            <a:avLst/>
          </a:prstGeom>
        </p:spPr>
        <p:txBody>
          <a:bodyPr anchor="t" rtlCol="false" tIns="0" lIns="0" bIns="0" rIns="0">
            <a:spAutoFit/>
          </a:bodyPr>
          <a:lstStyle/>
          <a:p>
            <a:pPr algn="ctr" rtl="true">
              <a:lnSpc>
                <a:spcPts val="4935"/>
              </a:lnSpc>
              <a:spcBef>
                <a:spcPct val="0"/>
              </a:spcBef>
            </a:pPr>
            <a:r>
              <a:rPr lang="ar-EG" sz="3796">
                <a:solidFill>
                  <a:srgbClr val="231F20"/>
                </a:solidFill>
                <a:latin typeface="Open Sauce"/>
                <a:ea typeface="Open Sauce"/>
                <a:cs typeface="Open Sauce"/>
                <a:sym typeface="Open Sauce"/>
                <a:rtl val="true"/>
              </a:rPr>
              <a:t>مازن مصطفى حنفى         </a:t>
            </a:r>
            <a:r>
              <a:rPr lang="en-US" sz="3796">
                <a:solidFill>
                  <a:srgbClr val="231F20"/>
                </a:solidFill>
                <a:latin typeface="Open Sauce"/>
                <a:ea typeface="Open Sauce"/>
                <a:cs typeface="Open Sauce"/>
                <a:sym typeface="Open Sauce"/>
              </a:rPr>
              <a:t>2021170438</a:t>
            </a:r>
          </a:p>
        </p:txBody>
      </p:sp>
      <p:sp>
        <p:nvSpPr>
          <p:cNvPr name="TextBox 11" id="11"/>
          <p:cNvSpPr txBox="true"/>
          <p:nvPr/>
        </p:nvSpPr>
        <p:spPr>
          <a:xfrm rot="0">
            <a:off x="5226431" y="6816091"/>
            <a:ext cx="7923885" cy="624064"/>
          </a:xfrm>
          <a:prstGeom prst="rect">
            <a:avLst/>
          </a:prstGeom>
        </p:spPr>
        <p:txBody>
          <a:bodyPr anchor="t" rtlCol="false" tIns="0" lIns="0" bIns="0" rIns="0">
            <a:spAutoFit/>
          </a:bodyPr>
          <a:lstStyle/>
          <a:p>
            <a:pPr algn="ctr" rtl="true">
              <a:lnSpc>
                <a:spcPts val="4935"/>
              </a:lnSpc>
              <a:spcBef>
                <a:spcPct val="0"/>
              </a:spcBef>
            </a:pPr>
            <a:r>
              <a:rPr lang="ar-EG" sz="3796">
                <a:solidFill>
                  <a:srgbClr val="231F20"/>
                </a:solidFill>
                <a:latin typeface="Open Sauce"/>
                <a:ea typeface="Open Sauce"/>
                <a:cs typeface="Open Sauce"/>
                <a:sym typeface="Open Sauce"/>
                <a:rtl val="true"/>
              </a:rPr>
              <a:t>ماير سليمان هدية             </a:t>
            </a:r>
            <a:r>
              <a:rPr lang="en-US" sz="3796">
                <a:solidFill>
                  <a:srgbClr val="231F20"/>
                </a:solidFill>
                <a:latin typeface="Open Sauce"/>
                <a:ea typeface="Open Sauce"/>
                <a:cs typeface="Open Sauce"/>
                <a:sym typeface="Open Sauce"/>
              </a:rPr>
              <a:t>2021170441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7129491"/>
            <a:chOff x="0" y="0"/>
            <a:chExt cx="368852" cy="1877726"/>
          </a:xfrm>
        </p:grpSpPr>
        <p:sp>
          <p:nvSpPr>
            <p:cNvPr name="Freeform 4" id="4"/>
            <p:cNvSpPr/>
            <p:nvPr/>
          </p:nvSpPr>
          <p:spPr>
            <a:xfrm flipH="false" flipV="false" rot="0">
              <a:off x="0" y="0"/>
              <a:ext cx="368852" cy="1877726"/>
            </a:xfrm>
            <a:custGeom>
              <a:avLst/>
              <a:gdLst/>
              <a:ahLst/>
              <a:cxnLst/>
              <a:rect r="r" b="b" t="t" l="l"/>
              <a:pathLst>
                <a:path h="1877726" w="368852">
                  <a:moveTo>
                    <a:pt x="0" y="0"/>
                  </a:moveTo>
                  <a:lnTo>
                    <a:pt x="368852" y="0"/>
                  </a:lnTo>
                  <a:lnTo>
                    <a:pt x="368852" y="1877726"/>
                  </a:lnTo>
                  <a:lnTo>
                    <a:pt x="0" y="1877726"/>
                  </a:lnTo>
                  <a:close/>
                </a:path>
              </a:pathLst>
            </a:custGeom>
            <a:solidFill>
              <a:srgbClr val="CCCCCC"/>
            </a:solidFill>
          </p:spPr>
        </p:sp>
        <p:sp>
          <p:nvSpPr>
            <p:cNvPr name="TextBox 5" id="5"/>
            <p:cNvSpPr txBox="true"/>
            <p:nvPr/>
          </p:nvSpPr>
          <p:spPr>
            <a:xfrm>
              <a:off x="0" y="-19050"/>
              <a:ext cx="368852" cy="1896776"/>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225185"/>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07</a:t>
            </a:r>
          </a:p>
        </p:txBody>
      </p:sp>
      <p:sp>
        <p:nvSpPr>
          <p:cNvPr name="TextBox 15" id="15"/>
          <p:cNvSpPr txBox="true"/>
          <p:nvPr/>
        </p:nvSpPr>
        <p:spPr>
          <a:xfrm rot="0">
            <a:off x="6607430" y="4196694"/>
            <a:ext cx="5790503" cy="418614"/>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PROBLEM DEFINITION</a:t>
            </a:r>
          </a:p>
        </p:txBody>
      </p:sp>
      <p:sp>
        <p:nvSpPr>
          <p:cNvPr name="TextBox 16" id="16"/>
          <p:cNvSpPr txBox="true"/>
          <p:nvPr/>
        </p:nvSpPr>
        <p:spPr>
          <a:xfrm rot="0">
            <a:off x="6607430" y="4990912"/>
            <a:ext cx="6076629" cy="418614"/>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OBJECTIVE</a:t>
            </a:r>
          </a:p>
        </p:txBody>
      </p:sp>
      <p:sp>
        <p:nvSpPr>
          <p:cNvPr name="TextBox 17" id="17"/>
          <p:cNvSpPr txBox="true"/>
          <p:nvPr/>
        </p:nvSpPr>
        <p:spPr>
          <a:xfrm rot="0">
            <a:off x="6607430" y="5791756"/>
            <a:ext cx="6076629" cy="418614"/>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RELATED WORKS</a:t>
            </a:r>
          </a:p>
        </p:txBody>
      </p:sp>
      <p:sp>
        <p:nvSpPr>
          <p:cNvPr name="TextBox 18" id="18"/>
          <p:cNvSpPr txBox="true"/>
          <p:nvPr/>
        </p:nvSpPr>
        <p:spPr>
          <a:xfrm rot="0">
            <a:off x="6607430" y="6584133"/>
            <a:ext cx="9051605" cy="418614"/>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SYSTEM ARCHITECTURE AND USE CASE DIAGRAM</a:t>
            </a:r>
          </a:p>
        </p:txBody>
      </p:sp>
      <p:sp>
        <p:nvSpPr>
          <p:cNvPr name="TextBox 19" id="19"/>
          <p:cNvSpPr txBox="true"/>
          <p:nvPr/>
        </p:nvSpPr>
        <p:spPr>
          <a:xfrm rot="0">
            <a:off x="6607430" y="7428514"/>
            <a:ext cx="6076629" cy="418614"/>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FUNCTIONAL REQUIREMENTS</a:t>
            </a:r>
          </a:p>
        </p:txBody>
      </p:sp>
      <p:sp>
        <p:nvSpPr>
          <p:cNvPr name="TextBox 20" id="20"/>
          <p:cNvSpPr txBox="true"/>
          <p:nvPr/>
        </p:nvSpPr>
        <p:spPr>
          <a:xfrm rot="0">
            <a:off x="6636005" y="3382583"/>
            <a:ext cx="6076629" cy="418614"/>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INTRODUCTION</a:t>
            </a:r>
          </a:p>
        </p:txBody>
      </p:sp>
      <p:sp>
        <p:nvSpPr>
          <p:cNvPr name="TextBox 21" id="21"/>
          <p:cNvSpPr txBox="true"/>
          <p:nvPr/>
        </p:nvSpPr>
        <p:spPr>
          <a:xfrm rot="0">
            <a:off x="6664580" y="8323378"/>
            <a:ext cx="6076629" cy="418614"/>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SOFTWARE TOOLS</a:t>
            </a:r>
          </a:p>
        </p:txBody>
      </p:sp>
      <p:sp>
        <p:nvSpPr>
          <p:cNvPr name="TextBox 22" id="22"/>
          <p:cNvSpPr txBox="true"/>
          <p:nvPr/>
        </p:nvSpPr>
        <p:spPr>
          <a:xfrm rot="0">
            <a:off x="5250954" y="8943958"/>
            <a:ext cx="937219" cy="657258"/>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08</a:t>
            </a:r>
          </a:p>
        </p:txBody>
      </p:sp>
      <p:sp>
        <p:nvSpPr>
          <p:cNvPr name="TextBox 23" id="23"/>
          <p:cNvSpPr txBox="true"/>
          <p:nvPr/>
        </p:nvSpPr>
        <p:spPr>
          <a:xfrm rot="0">
            <a:off x="6674105" y="9039468"/>
            <a:ext cx="6076629" cy="418614"/>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TIME PLAN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621754" y="4276233"/>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sp>
        <p:nvSpPr>
          <p:cNvPr name="Freeform 7" id="7"/>
          <p:cNvSpPr/>
          <p:nvPr/>
        </p:nvSpPr>
        <p:spPr>
          <a:xfrm flipH="false" flipV="false" rot="0">
            <a:off x="10758785" y="1049603"/>
            <a:ext cx="6176060" cy="8208697"/>
          </a:xfrm>
          <a:custGeom>
            <a:avLst/>
            <a:gdLst/>
            <a:ahLst/>
            <a:cxnLst/>
            <a:rect r="r" b="b" t="t" l="l"/>
            <a:pathLst>
              <a:path h="8208697" w="6176060">
                <a:moveTo>
                  <a:pt x="0" y="0"/>
                </a:moveTo>
                <a:lnTo>
                  <a:pt x="6176060" y="0"/>
                </a:lnTo>
                <a:lnTo>
                  <a:pt x="6176060" y="8208697"/>
                </a:lnTo>
                <a:lnTo>
                  <a:pt x="0" y="8208697"/>
                </a:lnTo>
                <a:lnTo>
                  <a:pt x="0" y="0"/>
                </a:lnTo>
                <a:close/>
              </a:path>
            </a:pathLst>
          </a:custGeom>
          <a:blipFill>
            <a:blip r:embed="rId4"/>
            <a:stretch>
              <a:fillRect l="-49746" t="0" r="-49746" b="0"/>
            </a:stretch>
          </a:blipFill>
        </p:spPr>
      </p:sp>
      <p:grpSp>
        <p:nvGrpSpPr>
          <p:cNvPr name="Group 8" id="8"/>
          <p:cNvGrpSpPr/>
          <p:nvPr/>
        </p:nvGrpSpPr>
        <p:grpSpPr>
          <a:xfrm rot="0">
            <a:off x="382096" y="2738883"/>
            <a:ext cx="10137031" cy="2570197"/>
            <a:chOff x="0" y="0"/>
            <a:chExt cx="3883935" cy="984754"/>
          </a:xfrm>
        </p:grpSpPr>
        <p:sp>
          <p:nvSpPr>
            <p:cNvPr name="Freeform 9" id="9"/>
            <p:cNvSpPr/>
            <p:nvPr/>
          </p:nvSpPr>
          <p:spPr>
            <a:xfrm flipH="false" flipV="false" rot="0">
              <a:off x="0" y="0"/>
              <a:ext cx="3883935" cy="984754"/>
            </a:xfrm>
            <a:custGeom>
              <a:avLst/>
              <a:gdLst/>
              <a:ahLst/>
              <a:cxnLst/>
              <a:rect r="r" b="b" t="t" l="l"/>
              <a:pathLst>
                <a:path h="984754" w="3883935">
                  <a:moveTo>
                    <a:pt x="0" y="0"/>
                  </a:moveTo>
                  <a:lnTo>
                    <a:pt x="3883935" y="0"/>
                  </a:lnTo>
                  <a:lnTo>
                    <a:pt x="3883935" y="984754"/>
                  </a:lnTo>
                  <a:lnTo>
                    <a:pt x="0" y="984754"/>
                  </a:lnTo>
                  <a:close/>
                </a:path>
              </a:pathLst>
            </a:custGeom>
            <a:solidFill>
              <a:srgbClr val="EFEFEF"/>
            </a:solidFill>
          </p:spPr>
        </p:sp>
        <p:sp>
          <p:nvSpPr>
            <p:cNvPr name="TextBox 10" id="10"/>
            <p:cNvSpPr txBox="true"/>
            <p:nvPr/>
          </p:nvSpPr>
          <p:spPr>
            <a:xfrm>
              <a:off x="0" y="-19050"/>
              <a:ext cx="3883935" cy="1003804"/>
            </a:xfrm>
            <a:prstGeom prst="rect">
              <a:avLst/>
            </a:prstGeom>
          </p:spPr>
          <p:txBody>
            <a:bodyPr anchor="ctr" rtlCol="false" tIns="50800" lIns="50800" bIns="50800" rIns="50800"/>
            <a:lstStyle/>
            <a:p>
              <a:pPr algn="ctr">
                <a:lnSpc>
                  <a:spcPts val="2859"/>
                </a:lnSpc>
              </a:pPr>
            </a:p>
          </p:txBody>
        </p:sp>
      </p:grpSp>
      <p:sp>
        <p:nvSpPr>
          <p:cNvPr name="Freeform 11" id="11"/>
          <p:cNvSpPr/>
          <p:nvPr/>
        </p:nvSpPr>
        <p:spPr>
          <a:xfrm flipH="false" flipV="false" rot="0">
            <a:off x="621754" y="3102512"/>
            <a:ext cx="1156649" cy="1173721"/>
          </a:xfrm>
          <a:custGeom>
            <a:avLst/>
            <a:gdLst/>
            <a:ahLst/>
            <a:cxnLst/>
            <a:rect r="r" b="b" t="t" l="l"/>
            <a:pathLst>
              <a:path h="1173721" w="1156649">
                <a:moveTo>
                  <a:pt x="0" y="0"/>
                </a:moveTo>
                <a:lnTo>
                  <a:pt x="1156649" y="0"/>
                </a:lnTo>
                <a:lnTo>
                  <a:pt x="1156649" y="1173721"/>
                </a:lnTo>
                <a:lnTo>
                  <a:pt x="0" y="11737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0">
            <a:off x="574129" y="7210022"/>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3"/>
            <a:stretch>
              <a:fillRect l="0" t="-86495" r="0" b="0"/>
            </a:stretch>
          </a:blipFill>
        </p:spPr>
      </p:sp>
      <p:grpSp>
        <p:nvGrpSpPr>
          <p:cNvPr name="Group 13" id="13"/>
          <p:cNvGrpSpPr/>
          <p:nvPr/>
        </p:nvGrpSpPr>
        <p:grpSpPr>
          <a:xfrm rot="0">
            <a:off x="382096" y="5777447"/>
            <a:ext cx="10137031" cy="2916143"/>
            <a:chOff x="0" y="0"/>
            <a:chExt cx="3883935" cy="1117301"/>
          </a:xfrm>
        </p:grpSpPr>
        <p:sp>
          <p:nvSpPr>
            <p:cNvPr name="Freeform 14" id="14"/>
            <p:cNvSpPr/>
            <p:nvPr/>
          </p:nvSpPr>
          <p:spPr>
            <a:xfrm flipH="false" flipV="false" rot="0">
              <a:off x="0" y="0"/>
              <a:ext cx="3883935" cy="1117301"/>
            </a:xfrm>
            <a:custGeom>
              <a:avLst/>
              <a:gdLst/>
              <a:ahLst/>
              <a:cxnLst/>
              <a:rect r="r" b="b" t="t" l="l"/>
              <a:pathLst>
                <a:path h="1117301" w="3883935">
                  <a:moveTo>
                    <a:pt x="0" y="0"/>
                  </a:moveTo>
                  <a:lnTo>
                    <a:pt x="3883935" y="0"/>
                  </a:lnTo>
                  <a:lnTo>
                    <a:pt x="3883935" y="1117301"/>
                  </a:lnTo>
                  <a:lnTo>
                    <a:pt x="0" y="1117301"/>
                  </a:lnTo>
                  <a:close/>
                </a:path>
              </a:pathLst>
            </a:custGeom>
            <a:solidFill>
              <a:srgbClr val="EFEFEF"/>
            </a:solidFill>
          </p:spPr>
        </p:sp>
        <p:sp>
          <p:nvSpPr>
            <p:cNvPr name="TextBox 15" id="15"/>
            <p:cNvSpPr txBox="true"/>
            <p:nvPr/>
          </p:nvSpPr>
          <p:spPr>
            <a:xfrm>
              <a:off x="0" y="-19050"/>
              <a:ext cx="3883935" cy="1136351"/>
            </a:xfrm>
            <a:prstGeom prst="rect">
              <a:avLst/>
            </a:prstGeom>
          </p:spPr>
          <p:txBody>
            <a:bodyPr anchor="ctr" rtlCol="false" tIns="50800" lIns="50800" bIns="50800" rIns="50800"/>
            <a:lstStyle/>
            <a:p>
              <a:pPr algn="ctr">
                <a:lnSpc>
                  <a:spcPts val="2859"/>
                </a:lnSpc>
              </a:pPr>
            </a:p>
          </p:txBody>
        </p:sp>
      </p:grpSp>
      <p:sp>
        <p:nvSpPr>
          <p:cNvPr name="Freeform 16" id="16"/>
          <p:cNvSpPr/>
          <p:nvPr/>
        </p:nvSpPr>
        <p:spPr>
          <a:xfrm flipH="false" flipV="false" rot="0">
            <a:off x="448972" y="6646147"/>
            <a:ext cx="1159455" cy="1178744"/>
          </a:xfrm>
          <a:custGeom>
            <a:avLst/>
            <a:gdLst/>
            <a:ahLst/>
            <a:cxnLst/>
            <a:rect r="r" b="b" t="t" l="l"/>
            <a:pathLst>
              <a:path h="1178744" w="1159455">
                <a:moveTo>
                  <a:pt x="0" y="0"/>
                </a:moveTo>
                <a:lnTo>
                  <a:pt x="1159456" y="0"/>
                </a:lnTo>
                <a:lnTo>
                  <a:pt x="1159456" y="1178743"/>
                </a:lnTo>
                <a:lnTo>
                  <a:pt x="0" y="11787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2142191" y="926705"/>
            <a:ext cx="7416941" cy="1334286"/>
          </a:xfrm>
          <a:prstGeom prst="rect">
            <a:avLst/>
          </a:prstGeom>
        </p:spPr>
        <p:txBody>
          <a:bodyPr anchor="t" rtlCol="false" tIns="0" lIns="0" bIns="0" rIns="0">
            <a:spAutoFit/>
          </a:bodyPr>
          <a:lstStyle/>
          <a:p>
            <a:pPr algn="l">
              <a:lnSpc>
                <a:spcPts val="10877"/>
              </a:lnSpc>
            </a:pPr>
            <a:r>
              <a:rPr lang="en-US" b="true" sz="7882" spc="772">
                <a:solidFill>
                  <a:srgbClr val="231F20"/>
                </a:solidFill>
                <a:latin typeface="Oswald Bold"/>
                <a:ea typeface="Oswald Bold"/>
                <a:cs typeface="Oswald Bold"/>
                <a:sym typeface="Oswald Bold"/>
              </a:rPr>
              <a:t>INTRODUCTION</a:t>
            </a:r>
          </a:p>
        </p:txBody>
      </p:sp>
      <p:sp>
        <p:nvSpPr>
          <p:cNvPr name="TextBox 18" id="18"/>
          <p:cNvSpPr txBox="true"/>
          <p:nvPr/>
        </p:nvSpPr>
        <p:spPr>
          <a:xfrm rot="0">
            <a:off x="2110447" y="2727092"/>
            <a:ext cx="8264273" cy="2619534"/>
          </a:xfrm>
          <a:prstGeom prst="rect">
            <a:avLst/>
          </a:prstGeom>
        </p:spPr>
        <p:txBody>
          <a:bodyPr anchor="t" rtlCol="false" tIns="0" lIns="0" bIns="0" rIns="0">
            <a:spAutoFit/>
          </a:bodyPr>
          <a:lstStyle/>
          <a:p>
            <a:pPr algn="l" marL="0" indent="0" lvl="0">
              <a:lnSpc>
                <a:spcPts val="3464"/>
              </a:lnSpc>
              <a:spcBef>
                <a:spcPct val="0"/>
              </a:spcBef>
            </a:pPr>
            <a:r>
              <a:rPr lang="en-US" b="true" sz="2510" spc="246">
                <a:solidFill>
                  <a:srgbClr val="231F20"/>
                </a:solidFill>
                <a:latin typeface="DM Sans Bold"/>
                <a:ea typeface="DM Sans Bold"/>
                <a:cs typeface="DM Sans Bold"/>
                <a:sym typeface="DM Sans Bold"/>
              </a:rPr>
              <a:t>AutoInsight provides electronics retailers with tailored data analysis and forecasting, automating the process without the need for data analysts. Retailers can upload their datasets and instantly receive actionable insights.</a:t>
            </a:r>
          </a:p>
        </p:txBody>
      </p:sp>
      <p:sp>
        <p:nvSpPr>
          <p:cNvPr name="TextBox 19" id="19"/>
          <p:cNvSpPr txBox="true"/>
          <p:nvPr/>
        </p:nvSpPr>
        <p:spPr>
          <a:xfrm rot="0">
            <a:off x="2125629" y="5801489"/>
            <a:ext cx="8058544" cy="2619534"/>
          </a:xfrm>
          <a:prstGeom prst="rect">
            <a:avLst/>
          </a:prstGeom>
        </p:spPr>
        <p:txBody>
          <a:bodyPr anchor="t" rtlCol="false" tIns="0" lIns="0" bIns="0" rIns="0">
            <a:spAutoFit/>
          </a:bodyPr>
          <a:lstStyle/>
          <a:p>
            <a:pPr algn="l" marL="0" indent="0" lvl="0">
              <a:lnSpc>
                <a:spcPts val="3464"/>
              </a:lnSpc>
              <a:spcBef>
                <a:spcPct val="0"/>
              </a:spcBef>
            </a:pPr>
            <a:r>
              <a:rPr lang="en-US" b="true" sz="2510" spc="246">
                <a:solidFill>
                  <a:srgbClr val="231F20"/>
                </a:solidFill>
                <a:latin typeface="DM Sans Bold"/>
                <a:ea typeface="DM Sans Bold"/>
                <a:cs typeface="DM Sans Bold"/>
                <a:sym typeface="DM Sans Bold"/>
              </a:rPr>
              <a:t>Beyond basic visualization, the platform leverages time series forecasting and machine learning models to help businesses optimize sales strategies, inventory management, and future market planning.</a:t>
            </a:r>
          </a:p>
        </p:txBody>
      </p:sp>
      <p:sp>
        <p:nvSpPr>
          <p:cNvPr name="Freeform 20" id="20"/>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7806141"/>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965934" y="6489167"/>
            <a:ext cx="2356132" cy="2356132"/>
          </a:xfrm>
          <a:custGeom>
            <a:avLst/>
            <a:gdLst/>
            <a:ahLst/>
            <a:cxnLst/>
            <a:rect r="r" b="b" t="t" l="l"/>
            <a:pathLst>
              <a:path h="2356132" w="2356132">
                <a:moveTo>
                  <a:pt x="0" y="0"/>
                </a:moveTo>
                <a:lnTo>
                  <a:pt x="2356132" y="0"/>
                </a:lnTo>
                <a:lnTo>
                  <a:pt x="2356132" y="2356132"/>
                </a:lnTo>
                <a:lnTo>
                  <a:pt x="0" y="235613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539534" y="8378605"/>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510099" y="8475843"/>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1028700" y="2702943"/>
            <a:ext cx="4219729" cy="1150966"/>
            <a:chOff x="0" y="0"/>
            <a:chExt cx="1111369" cy="303135"/>
          </a:xfrm>
        </p:grpSpPr>
        <p:sp>
          <p:nvSpPr>
            <p:cNvPr name="Freeform 8" id="8"/>
            <p:cNvSpPr/>
            <p:nvPr/>
          </p:nvSpPr>
          <p:spPr>
            <a:xfrm flipH="false" flipV="false" rot="0">
              <a:off x="0" y="0"/>
              <a:ext cx="1111369" cy="303135"/>
            </a:xfrm>
            <a:custGeom>
              <a:avLst/>
              <a:gdLst/>
              <a:ahLst/>
              <a:cxnLst/>
              <a:rect r="r" b="b" t="t" l="l"/>
              <a:pathLst>
                <a:path h="303135" w="1111369">
                  <a:moveTo>
                    <a:pt x="0" y="0"/>
                  </a:moveTo>
                  <a:lnTo>
                    <a:pt x="1111369" y="0"/>
                  </a:lnTo>
                  <a:lnTo>
                    <a:pt x="1111369" y="303135"/>
                  </a:lnTo>
                  <a:lnTo>
                    <a:pt x="0" y="303135"/>
                  </a:lnTo>
                  <a:close/>
                </a:path>
              </a:pathLst>
            </a:custGeom>
            <a:solidFill>
              <a:srgbClr val="1A1A1A"/>
            </a:solidFill>
          </p:spPr>
        </p:sp>
        <p:sp>
          <p:nvSpPr>
            <p:cNvPr name="TextBox 9" id="9"/>
            <p:cNvSpPr txBox="true"/>
            <p:nvPr/>
          </p:nvSpPr>
          <p:spPr>
            <a:xfrm>
              <a:off x="0" y="-57150"/>
              <a:ext cx="1111369" cy="360285"/>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Layoffs as a Common Corporate Practice</a:t>
              </a:r>
            </a:p>
          </p:txBody>
        </p:sp>
      </p:grpSp>
      <p:sp>
        <p:nvSpPr>
          <p:cNvPr name="TextBox 10" id="10"/>
          <p:cNvSpPr txBox="true"/>
          <p:nvPr/>
        </p:nvSpPr>
        <p:spPr>
          <a:xfrm rot="0">
            <a:off x="1028700" y="3936807"/>
            <a:ext cx="4219729" cy="3335269"/>
          </a:xfrm>
          <a:prstGeom prst="rect">
            <a:avLst/>
          </a:prstGeom>
        </p:spPr>
        <p:txBody>
          <a:bodyPr anchor="t" rtlCol="false" tIns="0" lIns="0" bIns="0" rIns="0">
            <a:spAutoFit/>
          </a:bodyPr>
          <a:lstStyle/>
          <a:p>
            <a:pPr algn="ctr" marL="0" indent="0" lvl="0">
              <a:lnSpc>
                <a:spcPts val="3326"/>
              </a:lnSpc>
              <a:spcBef>
                <a:spcPct val="0"/>
              </a:spcBef>
            </a:pPr>
            <a:r>
              <a:rPr lang="en-US" b="true" sz="2410" spc="236">
                <a:solidFill>
                  <a:srgbClr val="231F20"/>
                </a:solidFill>
                <a:latin typeface="Open Sauce Bold"/>
                <a:ea typeface="Open Sauce Bold"/>
                <a:cs typeface="Open Sauce Bold"/>
                <a:sym typeface="Open Sauce Bold"/>
              </a:rPr>
              <a:t> layoffs have become a frequent occurrence , Companies across various industries are regularly forced to downsize to remain competitive and sustainable.</a:t>
            </a:r>
          </a:p>
        </p:txBody>
      </p:sp>
      <p:grpSp>
        <p:nvGrpSpPr>
          <p:cNvPr name="Group 11" id="11"/>
          <p:cNvGrpSpPr/>
          <p:nvPr/>
        </p:nvGrpSpPr>
        <p:grpSpPr>
          <a:xfrm rot="0">
            <a:off x="6691316" y="2702943"/>
            <a:ext cx="5195658" cy="1150966"/>
            <a:chOff x="0" y="0"/>
            <a:chExt cx="1368404" cy="303135"/>
          </a:xfrm>
        </p:grpSpPr>
        <p:sp>
          <p:nvSpPr>
            <p:cNvPr name="Freeform 12" id="12"/>
            <p:cNvSpPr/>
            <p:nvPr/>
          </p:nvSpPr>
          <p:spPr>
            <a:xfrm flipH="false" flipV="false" rot="0">
              <a:off x="0" y="0"/>
              <a:ext cx="1368404" cy="303135"/>
            </a:xfrm>
            <a:custGeom>
              <a:avLst/>
              <a:gdLst/>
              <a:ahLst/>
              <a:cxnLst/>
              <a:rect r="r" b="b" t="t" l="l"/>
              <a:pathLst>
                <a:path h="303135" w="1368404">
                  <a:moveTo>
                    <a:pt x="0" y="0"/>
                  </a:moveTo>
                  <a:lnTo>
                    <a:pt x="1368404" y="0"/>
                  </a:lnTo>
                  <a:lnTo>
                    <a:pt x="1368404" y="303135"/>
                  </a:lnTo>
                  <a:lnTo>
                    <a:pt x="0" y="303135"/>
                  </a:lnTo>
                  <a:close/>
                </a:path>
              </a:pathLst>
            </a:custGeom>
            <a:solidFill>
              <a:srgbClr val="1A1A1A"/>
            </a:solidFill>
          </p:spPr>
        </p:sp>
        <p:sp>
          <p:nvSpPr>
            <p:cNvPr name="TextBox 13" id="13"/>
            <p:cNvSpPr txBox="true"/>
            <p:nvPr/>
          </p:nvSpPr>
          <p:spPr>
            <a:xfrm>
              <a:off x="0" y="-57150"/>
              <a:ext cx="1368404" cy="360285"/>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Challenges for Companies During Layoffs</a:t>
              </a:r>
            </a:p>
          </p:txBody>
        </p:sp>
      </p:grpSp>
      <p:grpSp>
        <p:nvGrpSpPr>
          <p:cNvPr name="Group 14" id="14"/>
          <p:cNvGrpSpPr/>
          <p:nvPr/>
        </p:nvGrpSpPr>
        <p:grpSpPr>
          <a:xfrm rot="0">
            <a:off x="13284209" y="2702943"/>
            <a:ext cx="3474003" cy="647719"/>
            <a:chOff x="0" y="0"/>
            <a:chExt cx="914964" cy="170593"/>
          </a:xfrm>
        </p:grpSpPr>
        <p:sp>
          <p:nvSpPr>
            <p:cNvPr name="Freeform 15" id="15"/>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6" id="16"/>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Key Companies</a:t>
              </a:r>
            </a:p>
          </p:txBody>
        </p:sp>
      </p:grpSp>
      <p:sp>
        <p:nvSpPr>
          <p:cNvPr name="Freeform 17" id="17"/>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4980470" y="8946215"/>
            <a:ext cx="1297625" cy="1297625"/>
          </a:xfrm>
          <a:custGeom>
            <a:avLst/>
            <a:gdLst/>
            <a:ahLst/>
            <a:cxnLst/>
            <a:rect r="r" b="b" t="t" l="l"/>
            <a:pathLst>
              <a:path h="1297625" w="1297625">
                <a:moveTo>
                  <a:pt x="0" y="0"/>
                </a:moveTo>
                <a:lnTo>
                  <a:pt x="1297625" y="0"/>
                </a:lnTo>
                <a:lnTo>
                  <a:pt x="1297625" y="1297625"/>
                </a:lnTo>
                <a:lnTo>
                  <a:pt x="0" y="1297625"/>
                </a:lnTo>
                <a:lnTo>
                  <a:pt x="0" y="0"/>
                </a:lnTo>
                <a:close/>
              </a:path>
            </a:pathLst>
          </a:custGeom>
          <a:blipFill>
            <a:blip r:embed="rId9"/>
            <a:stretch>
              <a:fillRect l="0" t="0" r="0" b="0"/>
            </a:stretch>
          </a:blipFill>
        </p:spPr>
      </p:sp>
      <p:sp>
        <p:nvSpPr>
          <p:cNvPr name="Freeform 20" id="20"/>
          <p:cNvSpPr/>
          <p:nvPr/>
        </p:nvSpPr>
        <p:spPr>
          <a:xfrm flipH="false" flipV="false" rot="0">
            <a:off x="8366345" y="6937789"/>
            <a:ext cx="1555310" cy="1458888"/>
          </a:xfrm>
          <a:custGeom>
            <a:avLst/>
            <a:gdLst/>
            <a:ahLst/>
            <a:cxnLst/>
            <a:rect r="r" b="b" t="t" l="l"/>
            <a:pathLst>
              <a:path h="1458888" w="1555310">
                <a:moveTo>
                  <a:pt x="0" y="0"/>
                </a:moveTo>
                <a:lnTo>
                  <a:pt x="1555310" y="0"/>
                </a:lnTo>
                <a:lnTo>
                  <a:pt x="1555310" y="1458888"/>
                </a:lnTo>
                <a:lnTo>
                  <a:pt x="0" y="1458888"/>
                </a:lnTo>
                <a:lnTo>
                  <a:pt x="0" y="0"/>
                </a:lnTo>
                <a:close/>
              </a:path>
            </a:pathLst>
          </a:custGeom>
          <a:blipFill>
            <a:blip r:embed="rId10"/>
            <a:stretch>
              <a:fillRect l="-7812" t="0" r="-7812" b="0"/>
            </a:stretch>
          </a:blipFill>
        </p:spPr>
      </p:sp>
      <p:sp>
        <p:nvSpPr>
          <p:cNvPr name="Freeform 21" id="21"/>
          <p:cNvSpPr/>
          <p:nvPr/>
        </p:nvSpPr>
        <p:spPr>
          <a:xfrm flipH="false" flipV="false" rot="0">
            <a:off x="11958118" y="8845299"/>
            <a:ext cx="1401199" cy="1304979"/>
          </a:xfrm>
          <a:custGeom>
            <a:avLst/>
            <a:gdLst/>
            <a:ahLst/>
            <a:cxnLst/>
            <a:rect r="r" b="b" t="t" l="l"/>
            <a:pathLst>
              <a:path h="1304979" w="1401199">
                <a:moveTo>
                  <a:pt x="0" y="0"/>
                </a:moveTo>
                <a:lnTo>
                  <a:pt x="1401199" y="0"/>
                </a:lnTo>
                <a:lnTo>
                  <a:pt x="1401199" y="1304979"/>
                </a:lnTo>
                <a:lnTo>
                  <a:pt x="0" y="1304979"/>
                </a:lnTo>
                <a:lnTo>
                  <a:pt x="0" y="0"/>
                </a:lnTo>
                <a:close/>
              </a:path>
            </a:pathLst>
          </a:custGeom>
          <a:blipFill>
            <a:blip r:embed="rId11"/>
            <a:stretch>
              <a:fillRect l="0" t="0" r="0" b="0"/>
            </a:stretch>
          </a:blipFill>
        </p:spPr>
      </p:sp>
      <p:sp>
        <p:nvSpPr>
          <p:cNvPr name="TextBox 22" id="22"/>
          <p:cNvSpPr txBox="true"/>
          <p:nvPr/>
        </p:nvSpPr>
        <p:spPr>
          <a:xfrm rot="0">
            <a:off x="2887170" y="650364"/>
            <a:ext cx="11552977" cy="1166754"/>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PROBLEM DEFINITION</a:t>
            </a:r>
          </a:p>
        </p:txBody>
      </p:sp>
      <p:sp>
        <p:nvSpPr>
          <p:cNvPr name="TextBox 23" id="23"/>
          <p:cNvSpPr txBox="true"/>
          <p:nvPr/>
        </p:nvSpPr>
        <p:spPr>
          <a:xfrm rot="0">
            <a:off x="6138875" y="4003482"/>
            <a:ext cx="6254887" cy="2916235"/>
          </a:xfrm>
          <a:prstGeom prst="rect">
            <a:avLst/>
          </a:prstGeom>
        </p:spPr>
        <p:txBody>
          <a:bodyPr anchor="t" rtlCol="false" tIns="0" lIns="0" bIns="0" rIns="0">
            <a:spAutoFit/>
          </a:bodyPr>
          <a:lstStyle/>
          <a:p>
            <a:pPr algn="ctr">
              <a:lnSpc>
                <a:spcPts val="3326"/>
              </a:lnSpc>
            </a:pPr>
            <a:r>
              <a:rPr lang="en-US" b="true" sz="2410" spc="236">
                <a:solidFill>
                  <a:srgbClr val="231F20"/>
                </a:solidFill>
                <a:latin typeface="Open Sauce Bold"/>
                <a:ea typeface="Open Sauce Bold"/>
                <a:cs typeface="Open Sauce Bold"/>
                <a:sym typeface="Open Sauce Bold"/>
              </a:rPr>
              <a:t>Layoffs can significantly disrupt business operations .Companies struggle to maintain productivity, These challenges can lead to further inefficiencies and losses if not managed properly.</a:t>
            </a:r>
          </a:p>
          <a:p>
            <a:pPr algn="ctr" marL="0" indent="0" lvl="0">
              <a:lnSpc>
                <a:spcPts val="3326"/>
              </a:lnSpc>
              <a:spcBef>
                <a:spcPct val="0"/>
              </a:spcBef>
            </a:pPr>
          </a:p>
        </p:txBody>
      </p:sp>
      <p:sp>
        <p:nvSpPr>
          <p:cNvPr name="TextBox 24" id="24"/>
          <p:cNvSpPr txBox="true"/>
          <p:nvPr/>
        </p:nvSpPr>
        <p:spPr>
          <a:xfrm rot="0">
            <a:off x="12817325" y="3442970"/>
            <a:ext cx="4972235" cy="1700530"/>
          </a:xfrm>
          <a:prstGeom prst="rect">
            <a:avLst/>
          </a:prstGeom>
        </p:spPr>
        <p:txBody>
          <a:bodyPr anchor="t" rtlCol="false" tIns="0" lIns="0" bIns="0" rIns="0">
            <a:spAutoFit/>
          </a:bodyPr>
          <a:lstStyle/>
          <a:p>
            <a:pPr algn="ctr">
              <a:lnSpc>
                <a:spcPts val="3379"/>
              </a:lnSpc>
              <a:spcBef>
                <a:spcPct val="0"/>
              </a:spcBef>
            </a:pPr>
            <a:r>
              <a:rPr lang="en-US" b="true" sz="2599">
                <a:solidFill>
                  <a:srgbClr val="231F20"/>
                </a:solidFill>
                <a:latin typeface="Open Sauce Bold"/>
                <a:ea typeface="Open Sauce Bold"/>
                <a:cs typeface="Open Sauce Bold"/>
                <a:sym typeface="Open Sauce Bold"/>
              </a:rPr>
              <a:t>Amazon: </a:t>
            </a:r>
            <a:r>
              <a:rPr lang="en-US" sz="2599">
                <a:solidFill>
                  <a:srgbClr val="231F20"/>
                </a:solidFill>
                <a:latin typeface="Open Sauce"/>
                <a:ea typeface="Open Sauce"/>
                <a:cs typeface="Open Sauce"/>
                <a:sym typeface="Open Sauce"/>
              </a:rPr>
              <a:t>27,000 layoffs in 2023 due to reduced demand post-pandemic (Jan &amp; March 2023).</a:t>
            </a:r>
          </a:p>
        </p:txBody>
      </p:sp>
      <p:sp>
        <p:nvSpPr>
          <p:cNvPr name="TextBox 25" id="25"/>
          <p:cNvSpPr txBox="true"/>
          <p:nvPr/>
        </p:nvSpPr>
        <p:spPr>
          <a:xfrm rot="0">
            <a:off x="12817325" y="5461600"/>
            <a:ext cx="4972235" cy="1271905"/>
          </a:xfrm>
          <a:prstGeom prst="rect">
            <a:avLst/>
          </a:prstGeom>
        </p:spPr>
        <p:txBody>
          <a:bodyPr anchor="t" rtlCol="false" tIns="0" lIns="0" bIns="0" rIns="0">
            <a:spAutoFit/>
          </a:bodyPr>
          <a:lstStyle/>
          <a:p>
            <a:pPr algn="ctr">
              <a:lnSpc>
                <a:spcPts val="3379"/>
              </a:lnSpc>
              <a:spcBef>
                <a:spcPct val="0"/>
              </a:spcBef>
            </a:pPr>
            <a:r>
              <a:rPr lang="en-US" b="true" sz="2599">
                <a:solidFill>
                  <a:srgbClr val="231F20"/>
                </a:solidFill>
                <a:latin typeface="Open Sauce Bold"/>
                <a:ea typeface="Open Sauce Bold"/>
                <a:cs typeface="Open Sauce Bold"/>
                <a:sym typeface="Open Sauce Bold"/>
              </a:rPr>
              <a:t>Microsoft: </a:t>
            </a:r>
            <a:r>
              <a:rPr lang="en-US" sz="2599">
                <a:solidFill>
                  <a:srgbClr val="231F20"/>
                </a:solidFill>
                <a:latin typeface="Open Sauce"/>
                <a:ea typeface="Open Sauce"/>
                <a:cs typeface="Open Sauce"/>
                <a:sym typeface="Open Sauce"/>
              </a:rPr>
              <a:t>Cut 10,000 jobs in January, citing pandemic hiring and reduced demand.</a:t>
            </a:r>
          </a:p>
        </p:txBody>
      </p:sp>
      <p:sp>
        <p:nvSpPr>
          <p:cNvPr name="TextBox 26" id="26"/>
          <p:cNvSpPr txBox="true"/>
          <p:nvPr/>
        </p:nvSpPr>
        <p:spPr>
          <a:xfrm rot="0">
            <a:off x="12817325" y="7190705"/>
            <a:ext cx="4972235" cy="1271905"/>
          </a:xfrm>
          <a:prstGeom prst="rect">
            <a:avLst/>
          </a:prstGeom>
        </p:spPr>
        <p:txBody>
          <a:bodyPr anchor="t" rtlCol="false" tIns="0" lIns="0" bIns="0" rIns="0">
            <a:spAutoFit/>
          </a:bodyPr>
          <a:lstStyle/>
          <a:p>
            <a:pPr algn="ctr">
              <a:lnSpc>
                <a:spcPts val="3379"/>
              </a:lnSpc>
              <a:spcBef>
                <a:spcPct val="0"/>
              </a:spcBef>
            </a:pPr>
            <a:r>
              <a:rPr lang="en-US" b="true" sz="2599">
                <a:solidFill>
                  <a:srgbClr val="231F20"/>
                </a:solidFill>
                <a:latin typeface="Open Sauce Bold"/>
                <a:ea typeface="Open Sauce Bold"/>
                <a:cs typeface="Open Sauce Bold"/>
                <a:sym typeface="Open Sauce Bold"/>
              </a:rPr>
              <a:t>PayPal: </a:t>
            </a:r>
            <a:r>
              <a:rPr lang="en-US" sz="2599">
                <a:solidFill>
                  <a:srgbClr val="231F20"/>
                </a:solidFill>
                <a:latin typeface="Open Sauce"/>
                <a:ea typeface="Open Sauce"/>
                <a:cs typeface="Open Sauce"/>
                <a:sym typeface="Open Sauce"/>
              </a:rPr>
              <a:t>2,000 jobs cut in January, driven by economic challenges.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163000" y="3875422"/>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5"/>
            <a:stretch>
              <a:fillRect l="0" t="-3528" r="0" b="-18474"/>
            </a:stretch>
          </a:blipFill>
        </p:spPr>
      </p:sp>
      <p:grpSp>
        <p:nvGrpSpPr>
          <p:cNvPr name="Group 9" id="9"/>
          <p:cNvGrpSpPr/>
          <p:nvPr/>
        </p:nvGrpSpPr>
        <p:grpSpPr>
          <a:xfrm rot="0">
            <a:off x="2163000" y="3442596"/>
            <a:ext cx="4473739" cy="636748"/>
            <a:chOff x="0" y="0"/>
            <a:chExt cx="1178269" cy="167703"/>
          </a:xfrm>
        </p:grpSpPr>
        <p:sp>
          <p:nvSpPr>
            <p:cNvPr name="Freeform 10" id="10"/>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1" id="11"/>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Develop a Solution</a:t>
              </a:r>
            </a:p>
          </p:txBody>
        </p:sp>
      </p:grpSp>
      <p:sp>
        <p:nvSpPr>
          <p:cNvPr name="TextBox 12" id="12"/>
          <p:cNvSpPr txBox="true"/>
          <p:nvPr/>
        </p:nvSpPr>
        <p:spPr>
          <a:xfrm rot="0">
            <a:off x="3690980" y="1232286"/>
            <a:ext cx="10906040" cy="1349914"/>
          </a:xfrm>
          <a:prstGeom prst="rect">
            <a:avLst/>
          </a:prstGeom>
        </p:spPr>
        <p:txBody>
          <a:bodyPr anchor="t" rtlCol="false" tIns="0" lIns="0" bIns="0" rIns="0">
            <a:spAutoFit/>
          </a:bodyPr>
          <a:lstStyle/>
          <a:p>
            <a:pPr algn="ctr">
              <a:lnSpc>
                <a:spcPts val="11082"/>
              </a:lnSpc>
            </a:pPr>
            <a:r>
              <a:rPr lang="en-US" b="true" sz="8030" spc="786">
                <a:solidFill>
                  <a:srgbClr val="FFFFFF"/>
                </a:solidFill>
                <a:latin typeface="Oswald Bold"/>
                <a:ea typeface="Oswald Bold"/>
                <a:cs typeface="Oswald Bold"/>
                <a:sym typeface="Oswald Bold"/>
              </a:rPr>
              <a:t>OBJECTIVE</a:t>
            </a:r>
          </a:p>
        </p:txBody>
      </p:sp>
      <p:grpSp>
        <p:nvGrpSpPr>
          <p:cNvPr name="Group 13" id="13"/>
          <p:cNvGrpSpPr/>
          <p:nvPr/>
        </p:nvGrpSpPr>
        <p:grpSpPr>
          <a:xfrm rot="0">
            <a:off x="6893475" y="3510391"/>
            <a:ext cx="9034431" cy="2808103"/>
            <a:chOff x="0" y="0"/>
            <a:chExt cx="1744696" cy="542290"/>
          </a:xfrm>
        </p:grpSpPr>
        <p:sp>
          <p:nvSpPr>
            <p:cNvPr name="Freeform 14" id="14"/>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6989473" y="3713344"/>
            <a:ext cx="8900334" cy="2524403"/>
          </a:xfrm>
          <a:prstGeom prst="rect">
            <a:avLst/>
          </a:prstGeom>
        </p:spPr>
        <p:txBody>
          <a:bodyPr anchor="t" rtlCol="false" tIns="0" lIns="0" bIns="0" rIns="0">
            <a:spAutoFit/>
          </a:bodyPr>
          <a:lstStyle/>
          <a:p>
            <a:pPr algn="l" marL="449358" indent="-224679" lvl="1">
              <a:lnSpc>
                <a:spcPts val="2872"/>
              </a:lnSpc>
              <a:buFont typeface="Arial"/>
              <a:buChar char="•"/>
            </a:pPr>
            <a:r>
              <a:rPr lang="en-US" b="true" sz="2081" spc="203">
                <a:solidFill>
                  <a:srgbClr val="231F20"/>
                </a:solidFill>
                <a:latin typeface="Open Sauce Bold"/>
                <a:ea typeface="Open Sauce Bold"/>
                <a:cs typeface="Open Sauce Bold"/>
                <a:sym typeface="Open Sauce Bold"/>
              </a:rPr>
              <a:t>The primary goal of AutoInsight is to create a platform that addresses the challenges companies face during layoffs. </a:t>
            </a:r>
          </a:p>
          <a:p>
            <a:pPr algn="l" marL="449358" indent="-224679" lvl="1">
              <a:lnSpc>
                <a:spcPts val="2872"/>
              </a:lnSpc>
              <a:buFont typeface="Arial"/>
              <a:buChar char="•"/>
            </a:pPr>
            <a:r>
              <a:rPr lang="en-US" b="true" sz="2081" spc="203">
                <a:solidFill>
                  <a:srgbClr val="231F20"/>
                </a:solidFill>
                <a:latin typeface="Open Sauce Bold"/>
                <a:ea typeface="Open Sauce Bold"/>
                <a:cs typeface="Open Sauce Bold"/>
                <a:sym typeface="Open Sauce Bold"/>
              </a:rPr>
              <a:t>This solution will provide tools for data analysis, forecasting, and machine learning models, enabling businesses to make informed decisions quickly without relying on extensive human resources.</a:t>
            </a:r>
          </a:p>
        </p:txBody>
      </p:sp>
      <p:sp>
        <p:nvSpPr>
          <p:cNvPr name="Freeform 17" id="17"/>
          <p:cNvSpPr/>
          <p:nvPr/>
        </p:nvSpPr>
        <p:spPr>
          <a:xfrm flipH="false" flipV="false" rot="0">
            <a:off x="11410691" y="6937093"/>
            <a:ext cx="4473739" cy="2443073"/>
          </a:xfrm>
          <a:custGeom>
            <a:avLst/>
            <a:gdLst/>
            <a:ahLst/>
            <a:cxnLst/>
            <a:rect r="r" b="b" t="t" l="l"/>
            <a:pathLst>
              <a:path h="2443073" w="4473739">
                <a:moveTo>
                  <a:pt x="0" y="0"/>
                </a:moveTo>
                <a:lnTo>
                  <a:pt x="4473739" y="0"/>
                </a:lnTo>
                <a:lnTo>
                  <a:pt x="4473739" y="2443073"/>
                </a:lnTo>
                <a:lnTo>
                  <a:pt x="0" y="2443073"/>
                </a:lnTo>
                <a:lnTo>
                  <a:pt x="0" y="0"/>
                </a:lnTo>
                <a:close/>
              </a:path>
            </a:pathLst>
          </a:custGeom>
          <a:blipFill>
            <a:blip r:embed="rId6"/>
            <a:stretch>
              <a:fillRect l="0" t="-11039" r="0" b="-11039"/>
            </a:stretch>
          </a:blipFill>
        </p:spPr>
      </p:sp>
      <p:grpSp>
        <p:nvGrpSpPr>
          <p:cNvPr name="Group 18" id="18"/>
          <p:cNvGrpSpPr/>
          <p:nvPr/>
        </p:nvGrpSpPr>
        <p:grpSpPr>
          <a:xfrm rot="0">
            <a:off x="11410691" y="6504266"/>
            <a:ext cx="4473739" cy="636748"/>
            <a:chOff x="0" y="0"/>
            <a:chExt cx="1178269" cy="167703"/>
          </a:xfrm>
        </p:grpSpPr>
        <p:sp>
          <p:nvSpPr>
            <p:cNvPr name="Freeform 19" id="1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20" id="2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i="true" spc="29">
                  <a:solidFill>
                    <a:srgbClr val="FFFFFF"/>
                  </a:solidFill>
                  <a:latin typeface="DM Sans Italics"/>
                  <a:ea typeface="DM Sans Italics"/>
                  <a:cs typeface="DM Sans Italics"/>
                  <a:sym typeface="DM Sans Italics"/>
                </a:rPr>
                <a:t>Provide Mutual Benefits</a:t>
              </a:r>
            </a:p>
          </p:txBody>
        </p:sp>
      </p:grpSp>
      <p:grpSp>
        <p:nvGrpSpPr>
          <p:cNvPr name="Group 21" id="21"/>
          <p:cNvGrpSpPr/>
          <p:nvPr/>
        </p:nvGrpSpPr>
        <p:grpSpPr>
          <a:xfrm rot="0">
            <a:off x="2179166" y="6572062"/>
            <a:ext cx="9034431" cy="2808103"/>
            <a:chOff x="0" y="0"/>
            <a:chExt cx="1744696" cy="542290"/>
          </a:xfrm>
        </p:grpSpPr>
        <p:sp>
          <p:nvSpPr>
            <p:cNvPr name="Freeform 22" id="22"/>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23" id="23"/>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24" id="24"/>
          <p:cNvSpPr txBox="true"/>
          <p:nvPr/>
        </p:nvSpPr>
        <p:spPr>
          <a:xfrm rot="0">
            <a:off x="2402066" y="6790877"/>
            <a:ext cx="8512431" cy="3248369"/>
          </a:xfrm>
          <a:prstGeom prst="rect">
            <a:avLst/>
          </a:prstGeom>
        </p:spPr>
        <p:txBody>
          <a:bodyPr anchor="t" rtlCol="false" tIns="0" lIns="0" bIns="0" rIns="0">
            <a:spAutoFit/>
          </a:bodyPr>
          <a:lstStyle/>
          <a:p>
            <a:pPr algn="l" marL="449358" indent="-224679" lvl="1">
              <a:lnSpc>
                <a:spcPts val="2872"/>
              </a:lnSpc>
              <a:buFont typeface="Arial"/>
              <a:buChar char="•"/>
            </a:pPr>
            <a:r>
              <a:rPr lang="en-US" b="true" sz="2081" spc="203">
                <a:solidFill>
                  <a:srgbClr val="231F20"/>
                </a:solidFill>
                <a:latin typeface="Open Sauce Bold"/>
                <a:ea typeface="Open Sauce Bold"/>
                <a:cs typeface="Open Sauce Bold"/>
                <a:sym typeface="Open Sauce Bold"/>
              </a:rPr>
              <a:t>AutoInsight aims to establish a mutually beneficial arrangement where companies can maintain productivity by leveraging automated insights, while also reducing costs associated with layoffs. The platform ensures companies can navigate difficult periods with effective analysis and foresight.</a:t>
            </a:r>
          </a:p>
          <a:p>
            <a:pPr algn="l">
              <a:lnSpc>
                <a:spcPts val="2872"/>
              </a:lnSpc>
            </a:pPr>
          </a:p>
          <a:p>
            <a:pPr algn="l">
              <a:lnSpc>
                <a:spcPts val="287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489411" y="664311"/>
            <a:ext cx="6021895" cy="8876442"/>
          </a:xfrm>
          <a:custGeom>
            <a:avLst/>
            <a:gdLst/>
            <a:ahLst/>
            <a:cxnLst/>
            <a:rect r="r" b="b" t="t" l="l"/>
            <a:pathLst>
              <a:path h="8876442" w="6021895">
                <a:moveTo>
                  <a:pt x="0" y="0"/>
                </a:moveTo>
                <a:lnTo>
                  <a:pt x="6021895" y="0"/>
                </a:lnTo>
                <a:lnTo>
                  <a:pt x="6021895" y="8876442"/>
                </a:lnTo>
                <a:lnTo>
                  <a:pt x="0" y="8876442"/>
                </a:lnTo>
                <a:lnTo>
                  <a:pt x="0" y="0"/>
                </a:lnTo>
                <a:close/>
              </a:path>
            </a:pathLst>
          </a:custGeom>
          <a:blipFill>
            <a:blip r:embed="rId5"/>
            <a:stretch>
              <a:fillRect l="-42054" t="0" r="-79050"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338863" y="1162050"/>
            <a:ext cx="9726143" cy="1303594"/>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RELATED WORKS</a:t>
            </a:r>
          </a:p>
        </p:txBody>
      </p:sp>
      <p:sp>
        <p:nvSpPr>
          <p:cNvPr name="TextBox 7" id="7"/>
          <p:cNvSpPr txBox="true"/>
          <p:nvPr/>
        </p:nvSpPr>
        <p:spPr>
          <a:xfrm rot="0">
            <a:off x="1272188" y="2789684"/>
            <a:ext cx="9792818" cy="2664733"/>
          </a:xfrm>
          <a:prstGeom prst="rect">
            <a:avLst/>
          </a:prstGeom>
        </p:spPr>
        <p:txBody>
          <a:bodyPr anchor="t" rtlCol="false" tIns="0" lIns="0" bIns="0" rIns="0">
            <a:spAutoFit/>
          </a:bodyPr>
          <a:lstStyle/>
          <a:p>
            <a:pPr algn="l" marL="559286" indent="-279643" lvl="1">
              <a:lnSpc>
                <a:spcPts val="3574"/>
              </a:lnSpc>
              <a:buFont typeface="Arial"/>
              <a:buChar char="•"/>
            </a:pPr>
            <a:r>
              <a:rPr lang="en-US" b="true" sz="2590" spc="253">
                <a:solidFill>
                  <a:srgbClr val="231F20"/>
                </a:solidFill>
                <a:latin typeface="Open Sauce Bold"/>
                <a:ea typeface="Open Sauce Bold"/>
                <a:cs typeface="Open Sauce Bold"/>
                <a:sym typeface="Open Sauce Bold"/>
              </a:rPr>
              <a:t>CSV Master:</a:t>
            </a:r>
            <a:r>
              <a:rPr lang="en-US" sz="2590" spc="253">
                <a:solidFill>
                  <a:srgbClr val="231F20"/>
                </a:solidFill>
                <a:latin typeface="Open Sauce"/>
                <a:ea typeface="Open Sauce"/>
                <a:cs typeface="Open Sauce"/>
                <a:sym typeface="Open Sauce"/>
              </a:rPr>
              <a:t> This tool allows users to upload CSV files and create visualizations like charts and graphs. It is useful for basic data insights but lacks advanced features like forecasting or machine learning, which are crucial for companies.</a:t>
            </a:r>
          </a:p>
        </p:txBody>
      </p:sp>
      <p:sp>
        <p:nvSpPr>
          <p:cNvPr name="TextBox 8" id="8"/>
          <p:cNvSpPr txBox="true"/>
          <p:nvPr/>
        </p:nvSpPr>
        <p:spPr>
          <a:xfrm rot="0">
            <a:off x="1338863" y="5778267"/>
            <a:ext cx="9726143" cy="2217091"/>
          </a:xfrm>
          <a:prstGeom prst="rect">
            <a:avLst/>
          </a:prstGeom>
        </p:spPr>
        <p:txBody>
          <a:bodyPr anchor="t" rtlCol="false" tIns="0" lIns="0" bIns="0" rIns="0">
            <a:spAutoFit/>
          </a:bodyPr>
          <a:lstStyle/>
          <a:p>
            <a:pPr algn="l" marL="559286" indent="-279643" lvl="1">
              <a:lnSpc>
                <a:spcPts val="3574"/>
              </a:lnSpc>
              <a:buFont typeface="Arial"/>
              <a:buChar char="•"/>
            </a:pPr>
            <a:r>
              <a:rPr lang="en-US" b="true" sz="2590" spc="253">
                <a:solidFill>
                  <a:srgbClr val="231F20"/>
                </a:solidFill>
                <a:latin typeface="Open Sauce Bold"/>
                <a:ea typeface="Open Sauce Bold"/>
                <a:cs typeface="Open Sauce Bold"/>
                <a:sym typeface="Open Sauce Bold"/>
              </a:rPr>
              <a:t>Vizdium: </a:t>
            </a:r>
            <a:r>
              <a:rPr lang="en-US" sz="2590" spc="253">
                <a:solidFill>
                  <a:srgbClr val="231F20"/>
                </a:solidFill>
                <a:latin typeface="Open Sauce"/>
                <a:ea typeface="Open Sauce"/>
                <a:cs typeface="Open Sauce"/>
                <a:sym typeface="Open Sauce"/>
              </a:rPr>
              <a:t>A free data visualization tool that generates visual models like bar charts. While it helps with basic visualizations, it doesn’t offer deep analytical capabilities that businesses need to handle complex challenges.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988476" y="342093"/>
            <a:ext cx="15664914" cy="1249388"/>
          </a:xfrm>
          <a:prstGeom prst="rect">
            <a:avLst/>
          </a:prstGeom>
        </p:spPr>
        <p:txBody>
          <a:bodyPr anchor="t" rtlCol="false" tIns="0" lIns="0" bIns="0" rIns="0">
            <a:spAutoFit/>
          </a:bodyPr>
          <a:lstStyle/>
          <a:p>
            <a:pPr algn="ctr" marL="0" indent="0" lvl="0">
              <a:lnSpc>
                <a:spcPts val="10256"/>
              </a:lnSpc>
              <a:spcBef>
                <a:spcPct val="0"/>
              </a:spcBef>
            </a:pPr>
            <a:r>
              <a:rPr lang="en-US" b="true" sz="7432" spc="728">
                <a:solidFill>
                  <a:srgbClr val="231F20"/>
                </a:solidFill>
                <a:latin typeface="Oswald Bold"/>
                <a:ea typeface="Oswald Bold"/>
                <a:cs typeface="Oswald Bold"/>
                <a:sym typeface="Oswald Bold"/>
              </a:rPr>
              <a:t>SYSTEM ARCHITECTURE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1988476" y="342093"/>
            <a:ext cx="15664914" cy="1249388"/>
          </a:xfrm>
          <a:prstGeom prst="rect">
            <a:avLst/>
          </a:prstGeom>
        </p:spPr>
        <p:txBody>
          <a:bodyPr anchor="t" rtlCol="false" tIns="0" lIns="0" bIns="0" rIns="0">
            <a:spAutoFit/>
          </a:bodyPr>
          <a:lstStyle/>
          <a:p>
            <a:pPr algn="ctr" marL="0" indent="0" lvl="0">
              <a:lnSpc>
                <a:spcPts val="10256"/>
              </a:lnSpc>
              <a:spcBef>
                <a:spcPct val="0"/>
              </a:spcBef>
            </a:pPr>
            <a:r>
              <a:rPr lang="en-US" b="true" sz="7432" spc="728">
                <a:solidFill>
                  <a:srgbClr val="231F20"/>
                </a:solidFill>
                <a:latin typeface="Oswald Bold"/>
                <a:ea typeface="Oswald Bold"/>
                <a:cs typeface="Oswald Bold"/>
                <a:sym typeface="Oswald Bold"/>
              </a:rPr>
              <a:t>USE CASE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DAGTQTysfhw</dc:identifier>
  <dcterms:modified xsi:type="dcterms:W3CDTF">2011-08-01T06:04:30Z</dcterms:modified>
  <cp:revision>1</cp:revision>
  <dc:title>Grey minimalist business project presentation </dc:title>
</cp:coreProperties>
</file>