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project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Opening a new café in Mumbai city</a:t>
            </a:r>
          </a:p>
          <a:p>
            <a:r>
              <a:rPr lang="en-IN" dirty="0" smtClean="0"/>
              <a:t>Farah Pankhania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218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When you invest in a coffee shop franchise, you are essentially creating a location for your neighbours to meet and socialize, thus playing a crucial part in building a strong and close-knit community.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prove to be a form of a relaxation, entertainment and a hangout place for people of all ages. Thus, local budding entrepreneurs look forward to setting up and investing in a cafe shop.</a:t>
            </a:r>
          </a:p>
          <a:p>
            <a:r>
              <a:rPr lang="en-IN" dirty="0"/>
              <a:t>In order for a cafe to profitable, there should be enough customers and to get enough customers, it is not beneficial to set up a cafe in the vicinity of the existing ones.</a:t>
            </a:r>
          </a:p>
          <a:p>
            <a:r>
              <a:rPr lang="en-IN" dirty="0"/>
              <a:t>Also, the location of a cafe has a significant impact on the expected returns.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4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objective of this Capstone Project is to analyse and select the best location in Mumbai city to open a cafe. We will be using data science methodology and machine learning techniques to answer the following business problem- If a local entrepreneur/ investor wishes to open a coffee shop in the city of Mumbai, India; where would you recommend that they open it?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Mumbai is the financial, commercial and entertainment capital of India. It is one of the biggest cities in India with a large population. </a:t>
            </a:r>
            <a:endParaRPr lang="en-IN" dirty="0" smtClean="0"/>
          </a:p>
          <a:p>
            <a:r>
              <a:rPr lang="en-IN" dirty="0" smtClean="0"/>
              <a:t>Opening </a:t>
            </a:r>
            <a:r>
              <a:rPr lang="en-IN" dirty="0"/>
              <a:t>a cafe here would be beneficial to anyone who is a local entrepreneur/investors or who is looking forward to expand their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26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Mumbai neighbourhood dataset from Wikipedia. This data contains the latitude and longitude coordinates for all neighbourhoods- </a:t>
            </a:r>
            <a:r>
              <a:rPr lang="en-IN" sz="2000" u="sng" dirty="0">
                <a:hlinkClick r:id="rId2"/>
              </a:rPr>
              <a:t>https://en.wikipedia.org/wiki/List_of_neighbourhoods_in_Mumbai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Foursquare API- To obtain venue data of neighbourhoods.</a:t>
            </a:r>
          </a:p>
          <a:p>
            <a:endParaRPr lang="en-IN" dirty="0"/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289618" y="2143670"/>
            <a:ext cx="4213860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9" r="2700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Scraping the </a:t>
            </a:r>
            <a:r>
              <a:rPr lang="en-IN" dirty="0" smtClean="0"/>
              <a:t>Wikipedia </a:t>
            </a:r>
            <a:r>
              <a:rPr lang="en-IN" dirty="0"/>
              <a:t>web page to obtain </a:t>
            </a:r>
            <a:r>
              <a:rPr lang="en-IN" dirty="0" smtClean="0"/>
              <a:t>neighbourhood </a:t>
            </a:r>
            <a:r>
              <a:rPr lang="en-IN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Obtain </a:t>
            </a:r>
            <a:r>
              <a:rPr lang="en-IN" dirty="0"/>
              <a:t>the above data and store it in pandas </a:t>
            </a:r>
            <a:r>
              <a:rPr lang="en-IN" dirty="0" smtClean="0"/>
              <a:t>data frame </a:t>
            </a:r>
            <a:r>
              <a:rPr lang="en-IN" dirty="0"/>
              <a:t>along with latitude and longitude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Foursquare API to get venue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Group data by </a:t>
            </a:r>
            <a:r>
              <a:rPr lang="en-IN" dirty="0" smtClean="0"/>
              <a:t>neighbourhood </a:t>
            </a:r>
            <a:r>
              <a:rPr lang="en-IN" dirty="0"/>
              <a:t>and take mean of the frequency of </a:t>
            </a:r>
            <a:r>
              <a:rPr lang="en-IN" dirty="0" smtClean="0"/>
              <a:t>occurrence </a:t>
            </a:r>
            <a:r>
              <a:rPr lang="en-IN" dirty="0"/>
              <a:t>of each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 venue by Coffee 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clustering on the data by using k-means clustering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Visualize the clusters in a map using Folium.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00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DISCUSSION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r="27935"/>
          <a:stretch>
            <a:fillRect/>
          </a:stretch>
        </p:blipFill>
        <p:spPr>
          <a:xfrm>
            <a:off x="7459098" y="609601"/>
            <a:ext cx="3666690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sz="1800" dirty="0" smtClean="0"/>
          </a:p>
          <a:p>
            <a:r>
              <a:rPr lang="en-IN" sz="1800" dirty="0" smtClean="0"/>
              <a:t>So</a:t>
            </a:r>
            <a:r>
              <a:rPr lang="en-IN" sz="1800" dirty="0"/>
              <a:t>, we were able to categorize </a:t>
            </a:r>
            <a:r>
              <a:rPr lang="en-IN" sz="1800" dirty="0" smtClean="0"/>
              <a:t>neighbourhoods </a:t>
            </a:r>
            <a:r>
              <a:rPr lang="en-IN" sz="1800" dirty="0"/>
              <a:t>into 3 categories:</a:t>
            </a:r>
          </a:p>
          <a:p>
            <a:r>
              <a:rPr lang="en-IN" sz="1800" dirty="0"/>
              <a:t>Cluster </a:t>
            </a:r>
            <a:r>
              <a:rPr lang="en-IN" sz="1800" dirty="0" smtClean="0"/>
              <a:t>0 (Red): Neighbourhoods </a:t>
            </a:r>
            <a:r>
              <a:rPr lang="en-IN" sz="1800" dirty="0"/>
              <a:t>with moderate number of Coffee shops.</a:t>
            </a:r>
          </a:p>
          <a:p>
            <a:r>
              <a:rPr lang="en-IN" sz="1800" dirty="0"/>
              <a:t>Cluster </a:t>
            </a:r>
            <a:r>
              <a:rPr lang="en-IN" sz="1800" dirty="0" smtClean="0"/>
              <a:t>1(Purple): Neighbourhoods </a:t>
            </a:r>
            <a:r>
              <a:rPr lang="en-IN" sz="1800" dirty="0"/>
              <a:t>with high concentration of coffee shops.</a:t>
            </a:r>
          </a:p>
          <a:p>
            <a:r>
              <a:rPr lang="en-IN" sz="1800" dirty="0"/>
              <a:t>Cluster </a:t>
            </a:r>
            <a:r>
              <a:rPr lang="en-IN" sz="1800" dirty="0" smtClean="0"/>
              <a:t>2 (Green): Neighbourhoods </a:t>
            </a:r>
            <a:r>
              <a:rPr lang="en-IN" sz="1800" dirty="0"/>
              <a:t>with low number to no </a:t>
            </a:r>
            <a:r>
              <a:rPr lang="en-IN" sz="1800" dirty="0" smtClean="0"/>
              <a:t>existence </a:t>
            </a:r>
            <a:r>
              <a:rPr lang="en-IN" sz="1800" dirty="0"/>
              <a:t>of coffee shops.</a:t>
            </a:r>
          </a:p>
          <a:p>
            <a:r>
              <a:rPr lang="en-IN" sz="1800" dirty="0"/>
              <a:t>Also, we can observe that there is a high concentration of cafes in the southern part of Mumbai.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5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Most of the cafes are concentrated in the southern area of Mumbai city, with the highest number in cluster 1 and moderate number in cluster 0. On the other hand, cluster 2 has very low number to totally no coffee shops in the </a:t>
            </a:r>
            <a:r>
              <a:rPr lang="en-IN" dirty="0" smtClean="0"/>
              <a:t>neighbourhoods. </a:t>
            </a:r>
            <a:r>
              <a:rPr lang="en-IN" dirty="0"/>
              <a:t>This represents a great opportunity and high potential areas to open new cafes as there is very little to no competition from existing ones.</a:t>
            </a:r>
          </a:p>
          <a:p>
            <a:r>
              <a:rPr lang="en-IN" dirty="0"/>
              <a:t>Meanwhile, cafes in cluster 1 are likely suffering from intense competition due to oversupply and high concentration of cafes. The suburb areas still have very few coffee shops.</a:t>
            </a:r>
          </a:p>
          <a:p>
            <a:r>
              <a:rPr lang="en-IN" dirty="0"/>
              <a:t>Therefore, this project recommends local cafe entrepreneurs to utilize these findings to open new shops in </a:t>
            </a:r>
            <a:r>
              <a:rPr lang="en-IN" dirty="0" smtClean="0"/>
              <a:t>neighbourhoods </a:t>
            </a:r>
            <a:r>
              <a:rPr lang="en-IN" dirty="0"/>
              <a:t>in cluster 2 with little to no competition. Entrepreneurs who have a unique selling proposition can also open cafes in Cluster 1 which has moderate competition. Lastly, they are advised to avoid </a:t>
            </a:r>
            <a:r>
              <a:rPr lang="en-IN" dirty="0" smtClean="0"/>
              <a:t>neighbourhoods </a:t>
            </a:r>
            <a:r>
              <a:rPr lang="en-IN" dirty="0"/>
              <a:t>in cluster 2 which already have high concentration of cafes and are </a:t>
            </a:r>
            <a:r>
              <a:rPr lang="en-IN" dirty="0" smtClean="0"/>
              <a:t>already </a:t>
            </a:r>
            <a:r>
              <a:rPr lang="en-IN" dirty="0"/>
              <a:t>suffering from high competition.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421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624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Capstone project </vt:lpstr>
      <vt:lpstr>Introduction </vt:lpstr>
      <vt:lpstr>Business problem</vt:lpstr>
      <vt:lpstr>Target audience</vt:lpstr>
      <vt:lpstr>DATA SOURCES</vt:lpstr>
      <vt:lpstr>METHODOLOGY</vt:lpstr>
      <vt:lpstr>RESULTS AND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Farah Pankhania</dc:creator>
  <cp:lastModifiedBy>Farah Pankhania</cp:lastModifiedBy>
  <cp:revision>2</cp:revision>
  <dcterms:created xsi:type="dcterms:W3CDTF">2020-06-12T04:56:57Z</dcterms:created>
  <dcterms:modified xsi:type="dcterms:W3CDTF">2020-06-12T05:12:20Z</dcterms:modified>
</cp:coreProperties>
</file>