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2"/>
  </p:notesMasterIdLst>
  <p:sldIdLst>
    <p:sldId id="278" r:id="rId5"/>
    <p:sldId id="280" r:id="rId6"/>
    <p:sldId id="281" r:id="rId7"/>
    <p:sldId id="296" r:id="rId8"/>
    <p:sldId id="302" r:id="rId9"/>
    <p:sldId id="303" r:id="rId10"/>
    <p:sldId id="312" r:id="rId11"/>
    <p:sldId id="313" r:id="rId12"/>
    <p:sldId id="297" r:id="rId13"/>
    <p:sldId id="307" r:id="rId14"/>
    <p:sldId id="309" r:id="rId15"/>
    <p:sldId id="310" r:id="rId16"/>
    <p:sldId id="311" r:id="rId17"/>
    <p:sldId id="284" r:id="rId18"/>
    <p:sldId id="314" r:id="rId19"/>
    <p:sldId id="294" r:id="rId20"/>
    <p:sldId id="304" r:id="rId21"/>
    <p:sldId id="305" r:id="rId22"/>
    <p:sldId id="306" r:id="rId23"/>
    <p:sldId id="282" r:id="rId24"/>
    <p:sldId id="308" r:id="rId25"/>
    <p:sldId id="301" r:id="rId26"/>
    <p:sldId id="290" r:id="rId27"/>
    <p:sldId id="298" r:id="rId28"/>
    <p:sldId id="299" r:id="rId29"/>
    <p:sldId id="300" r:id="rId30"/>
    <p:sldId id="293"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587"/>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09" autoAdjust="0"/>
  </p:normalViewPr>
  <p:slideViewPr>
    <p:cSldViewPr snapToGrid="0" snapToObjects="1">
      <p:cViewPr varScale="1">
        <p:scale>
          <a:sx n="96" d="100"/>
          <a:sy n="96" d="100"/>
        </p:scale>
        <p:origin x="211"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almansajid05/oral-disease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796233" y="847906"/>
            <a:ext cx="8359821" cy="1842028"/>
          </a:xfrm>
        </p:spPr>
        <p:txBody>
          <a:bodyPr/>
          <a:lstStyle/>
          <a:p>
            <a:r>
              <a:rPr lang="en-US" dirty="0"/>
              <a:t>Dental Diseases Detection and classification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04775" y="3468327"/>
            <a:ext cx="3782450" cy="1221301"/>
          </a:xfrm>
        </p:spPr>
        <p:txBody>
          <a:bodyPr/>
          <a:lstStyle/>
          <a:p>
            <a:r>
              <a:rPr lang="en-US" sz="1800" dirty="0">
                <a:solidFill>
                  <a:srgbClr val="4472C4"/>
                </a:solidFill>
                <a:effectLst/>
                <a:latin typeface="Times New Roman" panose="02020603050405020304" pitchFamily="18" charset="0"/>
                <a:ea typeface="Times New Roman" panose="02020603050405020304" pitchFamily="18" charset="0"/>
                <a:cs typeface="Arial" panose="020B0604020202020204" pitchFamily="34" charset="0"/>
              </a:rPr>
              <a:t>Farah Adnan Deeb Alarbid 0202228</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r>
              <a:rPr lang="en-US" sz="1800" dirty="0">
                <a:solidFill>
                  <a:srgbClr val="4472C4"/>
                </a:solidFill>
                <a:effectLst/>
                <a:latin typeface="Times New Roman" panose="02020603050405020304" pitchFamily="18" charset="0"/>
                <a:ea typeface="Times New Roman" panose="02020603050405020304" pitchFamily="18" charset="0"/>
                <a:cs typeface="Arial" panose="020B0604020202020204" pitchFamily="34" charset="0"/>
              </a:rPr>
              <a:t>Salma Ahmad Al </a:t>
            </a:r>
            <a:r>
              <a:rPr lang="en-US" sz="1800" dirty="0" err="1">
                <a:solidFill>
                  <a:srgbClr val="4472C4"/>
                </a:solidFill>
                <a:effectLst/>
                <a:latin typeface="Times New Roman" panose="02020603050405020304" pitchFamily="18" charset="0"/>
                <a:ea typeface="Times New Roman" panose="02020603050405020304" pitchFamily="18" charset="0"/>
                <a:cs typeface="Arial" panose="020B0604020202020204" pitchFamily="34" charset="0"/>
              </a:rPr>
              <a:t>Shakhshir</a:t>
            </a:r>
            <a:r>
              <a:rPr lang="en-US" sz="1800" dirty="0">
                <a:solidFill>
                  <a:srgbClr val="4472C4"/>
                </a:solidFill>
                <a:effectLst/>
                <a:latin typeface="Times New Roman" panose="02020603050405020304" pitchFamily="18" charset="0"/>
                <a:ea typeface="Times New Roman" panose="02020603050405020304" pitchFamily="18" charset="0"/>
                <a:cs typeface="Arial" panose="020B0604020202020204" pitchFamily="34" charset="0"/>
              </a:rPr>
              <a:t> 0202050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r>
              <a:rPr lang="en-US" sz="1800" dirty="0">
                <a:solidFill>
                  <a:srgbClr val="4472C4"/>
                </a:solidFill>
                <a:effectLst/>
                <a:latin typeface="Times New Roman" panose="02020603050405020304" pitchFamily="18" charset="0"/>
                <a:ea typeface="Times New Roman" panose="02020603050405020304" pitchFamily="18" charset="0"/>
                <a:cs typeface="Arial" panose="020B0604020202020204" pitchFamily="34" charset="0"/>
              </a:rPr>
              <a:t>Rahaf Ayman </a:t>
            </a:r>
            <a:r>
              <a:rPr lang="en-US" sz="1800" dirty="0" err="1">
                <a:solidFill>
                  <a:srgbClr val="4472C4"/>
                </a:solidFill>
                <a:effectLst/>
                <a:latin typeface="Times New Roman" panose="02020603050405020304" pitchFamily="18" charset="0"/>
                <a:ea typeface="Times New Roman" panose="02020603050405020304" pitchFamily="18" charset="0"/>
                <a:cs typeface="Arial" panose="020B0604020202020204" pitchFamily="34" charset="0"/>
              </a:rPr>
              <a:t>Khorma</a:t>
            </a:r>
            <a:r>
              <a:rPr lang="en-US" sz="1800" dirty="0">
                <a:solidFill>
                  <a:srgbClr val="4472C4"/>
                </a:solidFill>
                <a:effectLst/>
                <a:latin typeface="Times New Roman" panose="02020603050405020304" pitchFamily="18" charset="0"/>
                <a:ea typeface="Times New Roman" panose="02020603050405020304" pitchFamily="18" charset="0"/>
                <a:cs typeface="Arial" panose="020B0604020202020204" pitchFamily="34" charset="0"/>
              </a:rPr>
              <a:t> 0207745</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Detection Model Yolov5</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 name="Picture 2">
            <a:extLst>
              <a:ext uri="{FF2B5EF4-FFF2-40B4-BE49-F238E27FC236}">
                <a16:creationId xmlns:a16="http://schemas.microsoft.com/office/drawing/2014/main" id="{6A9008DD-41B4-4CB2-4A52-8F07632427E9}"/>
              </a:ext>
            </a:extLst>
          </p:cNvPr>
          <p:cNvPicPr>
            <a:picLocks noChangeAspect="1"/>
          </p:cNvPicPr>
          <p:nvPr/>
        </p:nvPicPr>
        <p:blipFill>
          <a:blip r:embed="rId2"/>
          <a:stretch>
            <a:fillRect/>
          </a:stretch>
        </p:blipFill>
        <p:spPr>
          <a:xfrm>
            <a:off x="844489" y="3118247"/>
            <a:ext cx="4056540" cy="3145537"/>
          </a:xfrm>
          <a:prstGeom prst="rect">
            <a:avLst/>
          </a:prstGeom>
        </p:spPr>
      </p:pic>
      <p:pic>
        <p:nvPicPr>
          <p:cNvPr id="5" name="Picture 4">
            <a:extLst>
              <a:ext uri="{FF2B5EF4-FFF2-40B4-BE49-F238E27FC236}">
                <a16:creationId xmlns:a16="http://schemas.microsoft.com/office/drawing/2014/main" id="{2E8F3D6D-AF07-3FEE-34F5-DF3A8FCF8871}"/>
              </a:ext>
            </a:extLst>
          </p:cNvPr>
          <p:cNvPicPr>
            <a:picLocks noChangeAspect="1"/>
          </p:cNvPicPr>
          <p:nvPr/>
        </p:nvPicPr>
        <p:blipFill>
          <a:blip r:embed="rId3"/>
          <a:stretch>
            <a:fillRect/>
          </a:stretch>
        </p:blipFill>
        <p:spPr>
          <a:xfrm>
            <a:off x="4657400" y="4023360"/>
            <a:ext cx="7194289" cy="1415916"/>
          </a:xfrm>
          <a:prstGeom prst="rect">
            <a:avLst/>
          </a:prstGeom>
        </p:spPr>
      </p:pic>
    </p:spTree>
    <p:extLst>
      <p:ext uri="{BB962C8B-B14F-4D97-AF65-F5344CB8AC3E}">
        <p14:creationId xmlns:p14="http://schemas.microsoft.com/office/powerpoint/2010/main" val="376192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6B1F-C235-1A55-EAB6-23056A4E3697}"/>
              </a:ext>
            </a:extLst>
          </p:cNvPr>
          <p:cNvSpPr>
            <a:spLocks noGrp="1"/>
          </p:cNvSpPr>
          <p:nvPr>
            <p:ph type="title"/>
          </p:nvPr>
        </p:nvSpPr>
        <p:spPr>
          <a:xfrm>
            <a:off x="409852" y="473979"/>
            <a:ext cx="6400800" cy="768096"/>
          </a:xfrm>
        </p:spPr>
        <p:txBody>
          <a:bodyPr/>
          <a:lstStyle/>
          <a:p>
            <a:r>
              <a:rPr lang="en-US" dirty="0"/>
              <a:t>Issue 1 with Detection dataset</a:t>
            </a:r>
          </a:p>
        </p:txBody>
      </p:sp>
      <p:pic>
        <p:nvPicPr>
          <p:cNvPr id="5" name="Picture 4">
            <a:extLst>
              <a:ext uri="{FF2B5EF4-FFF2-40B4-BE49-F238E27FC236}">
                <a16:creationId xmlns:a16="http://schemas.microsoft.com/office/drawing/2014/main" id="{33CC4B69-138C-52FB-EF62-6537EFF1FF92}"/>
              </a:ext>
            </a:extLst>
          </p:cNvPr>
          <p:cNvPicPr>
            <a:picLocks noChangeAspect="1"/>
          </p:cNvPicPr>
          <p:nvPr/>
        </p:nvPicPr>
        <p:blipFill>
          <a:blip r:embed="rId2"/>
          <a:stretch>
            <a:fillRect/>
          </a:stretch>
        </p:blipFill>
        <p:spPr>
          <a:xfrm>
            <a:off x="237062" y="2744125"/>
            <a:ext cx="5737291" cy="3794417"/>
          </a:xfrm>
          <a:prstGeom prst="rect">
            <a:avLst/>
          </a:prstGeom>
        </p:spPr>
      </p:pic>
      <p:pic>
        <p:nvPicPr>
          <p:cNvPr id="7" name="Picture 6">
            <a:extLst>
              <a:ext uri="{FF2B5EF4-FFF2-40B4-BE49-F238E27FC236}">
                <a16:creationId xmlns:a16="http://schemas.microsoft.com/office/drawing/2014/main" id="{218DB27A-29BD-96BD-E710-14F91E1D6D09}"/>
              </a:ext>
            </a:extLst>
          </p:cNvPr>
          <p:cNvPicPr>
            <a:picLocks noChangeAspect="1"/>
          </p:cNvPicPr>
          <p:nvPr/>
        </p:nvPicPr>
        <p:blipFill>
          <a:blip r:embed="rId3"/>
          <a:stretch>
            <a:fillRect/>
          </a:stretch>
        </p:blipFill>
        <p:spPr>
          <a:xfrm>
            <a:off x="6279793" y="2934464"/>
            <a:ext cx="5425833" cy="3604078"/>
          </a:xfrm>
          <a:prstGeom prst="rect">
            <a:avLst/>
          </a:prstGeom>
        </p:spPr>
      </p:pic>
    </p:spTree>
    <p:extLst>
      <p:ext uri="{BB962C8B-B14F-4D97-AF65-F5344CB8AC3E}">
        <p14:creationId xmlns:p14="http://schemas.microsoft.com/office/powerpoint/2010/main" val="149637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942A-C1AE-7F37-FE23-55485A21471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73041E1-4661-64BC-1751-5BACA79F9F09}"/>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15BDEEAF-E738-D895-954E-F60CB491D215}"/>
              </a:ext>
            </a:extLst>
          </p:cNvPr>
          <p:cNvPicPr>
            <a:picLocks noChangeAspect="1"/>
          </p:cNvPicPr>
          <p:nvPr/>
        </p:nvPicPr>
        <p:blipFill>
          <a:blip r:embed="rId2"/>
          <a:stretch>
            <a:fillRect/>
          </a:stretch>
        </p:blipFill>
        <p:spPr>
          <a:xfrm>
            <a:off x="640902" y="336804"/>
            <a:ext cx="7906380" cy="5309394"/>
          </a:xfrm>
          <a:prstGeom prst="rect">
            <a:avLst/>
          </a:prstGeom>
        </p:spPr>
      </p:pic>
    </p:spTree>
    <p:extLst>
      <p:ext uri="{BB962C8B-B14F-4D97-AF65-F5344CB8AC3E}">
        <p14:creationId xmlns:p14="http://schemas.microsoft.com/office/powerpoint/2010/main" val="412104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CDB2-9FB0-4A84-B014-E08702CE6C12}"/>
              </a:ext>
            </a:extLst>
          </p:cNvPr>
          <p:cNvSpPr>
            <a:spLocks noGrp="1"/>
          </p:cNvSpPr>
          <p:nvPr>
            <p:ph type="title"/>
          </p:nvPr>
        </p:nvSpPr>
        <p:spPr>
          <a:xfrm>
            <a:off x="-184952" y="394079"/>
            <a:ext cx="6400800" cy="768096"/>
          </a:xfrm>
        </p:spPr>
        <p:txBody>
          <a:bodyPr/>
          <a:lstStyle/>
          <a:p>
            <a:r>
              <a:rPr lang="en-US" dirty="0"/>
              <a:t>Issue 2 </a:t>
            </a:r>
          </a:p>
        </p:txBody>
      </p:sp>
      <p:sp>
        <p:nvSpPr>
          <p:cNvPr id="3" name="Text Placeholder 2">
            <a:extLst>
              <a:ext uri="{FF2B5EF4-FFF2-40B4-BE49-F238E27FC236}">
                <a16:creationId xmlns:a16="http://schemas.microsoft.com/office/drawing/2014/main" id="{671B983F-6C04-C6BB-EDDF-29EF0039B84E}"/>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175277CF-F1E6-2102-7721-7CFDC678F7FF}"/>
              </a:ext>
            </a:extLst>
          </p:cNvPr>
          <p:cNvPicPr>
            <a:picLocks noChangeAspect="1"/>
          </p:cNvPicPr>
          <p:nvPr/>
        </p:nvPicPr>
        <p:blipFill>
          <a:blip r:embed="rId2"/>
          <a:stretch>
            <a:fillRect/>
          </a:stretch>
        </p:blipFill>
        <p:spPr>
          <a:xfrm>
            <a:off x="473707" y="1627632"/>
            <a:ext cx="5819191" cy="4283476"/>
          </a:xfrm>
          <a:prstGeom prst="rect">
            <a:avLst/>
          </a:prstGeom>
        </p:spPr>
      </p:pic>
      <p:pic>
        <p:nvPicPr>
          <p:cNvPr id="9" name="Picture 8">
            <a:extLst>
              <a:ext uri="{FF2B5EF4-FFF2-40B4-BE49-F238E27FC236}">
                <a16:creationId xmlns:a16="http://schemas.microsoft.com/office/drawing/2014/main" id="{41E5A831-0782-0CDA-2851-6A563C607F8B}"/>
              </a:ext>
            </a:extLst>
          </p:cNvPr>
          <p:cNvPicPr>
            <a:picLocks noChangeAspect="1"/>
          </p:cNvPicPr>
          <p:nvPr/>
        </p:nvPicPr>
        <p:blipFill>
          <a:blip r:embed="rId3"/>
          <a:stretch>
            <a:fillRect/>
          </a:stretch>
        </p:blipFill>
        <p:spPr>
          <a:xfrm>
            <a:off x="6398396" y="1627632"/>
            <a:ext cx="5826592" cy="4283476"/>
          </a:xfrm>
          <a:prstGeom prst="rect">
            <a:avLst/>
          </a:prstGeom>
        </p:spPr>
      </p:pic>
    </p:spTree>
    <p:extLst>
      <p:ext uri="{BB962C8B-B14F-4D97-AF65-F5344CB8AC3E}">
        <p14:creationId xmlns:p14="http://schemas.microsoft.com/office/powerpoint/2010/main" val="297220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0476" y="1115568"/>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Classification Models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0" name="Content Placeholder 9">
            <a:extLst>
              <a:ext uri="{FF2B5EF4-FFF2-40B4-BE49-F238E27FC236}">
                <a16:creationId xmlns:a16="http://schemas.microsoft.com/office/drawing/2014/main" id="{507E9005-A4AC-BF0E-2DAE-FB23077A0D32}"/>
              </a:ext>
            </a:extLst>
          </p:cNvPr>
          <p:cNvSpPr>
            <a:spLocks noGrp="1"/>
          </p:cNvSpPr>
          <p:nvPr>
            <p:ph sz="half" idx="1"/>
          </p:nvPr>
        </p:nvSpPr>
        <p:spPr/>
        <p:txBody>
          <a:bodyPr/>
          <a:lstStyle/>
          <a:p>
            <a:pPr>
              <a:buFont typeface="+mj-lt"/>
              <a:buAutoNum type="arabicPeriod"/>
            </a:pPr>
            <a:r>
              <a:rPr lang="en-US" sz="3600" dirty="0"/>
              <a:t>InceptionV3</a:t>
            </a:r>
          </a:p>
          <a:p>
            <a:pPr>
              <a:buFont typeface="+mj-lt"/>
              <a:buAutoNum type="arabicPeriod"/>
            </a:pPr>
            <a:r>
              <a:rPr lang="en-US" sz="3600" dirty="0" err="1"/>
              <a:t>MobileNet</a:t>
            </a:r>
            <a:endParaRPr lang="en-US" sz="3600" dirty="0"/>
          </a:p>
          <a:p>
            <a:pPr>
              <a:buFont typeface="+mj-lt"/>
              <a:buAutoNum type="arabicPeriod"/>
            </a:pPr>
            <a:r>
              <a:rPr lang="en-US" sz="3600" dirty="0"/>
              <a:t>VGG16</a:t>
            </a:r>
          </a:p>
          <a:p>
            <a:pPr>
              <a:buFont typeface="+mj-lt"/>
              <a:buAutoNum type="arabicPeriod"/>
            </a:pPr>
            <a:r>
              <a:rPr lang="en-US" sz="3600" dirty="0"/>
              <a:t>ResNet50</a:t>
            </a:r>
          </a:p>
        </p:txBody>
      </p:sp>
    </p:spTree>
    <p:extLst>
      <p:ext uri="{BB962C8B-B14F-4D97-AF65-F5344CB8AC3E}">
        <p14:creationId xmlns:p14="http://schemas.microsoft.com/office/powerpoint/2010/main" val="288647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3AD2-EB15-03F7-3190-9D5B5CC3E3FA}"/>
              </a:ext>
            </a:extLst>
          </p:cNvPr>
          <p:cNvSpPr>
            <a:spLocks noGrp="1"/>
          </p:cNvSpPr>
          <p:nvPr>
            <p:ph type="title"/>
          </p:nvPr>
        </p:nvSpPr>
        <p:spPr>
          <a:xfrm>
            <a:off x="755904" y="1052355"/>
            <a:ext cx="10671048" cy="768096"/>
          </a:xfrm>
        </p:spPr>
        <p:txBody>
          <a:bodyPr/>
          <a:lstStyle/>
          <a:p>
            <a:r>
              <a:rPr lang="en-US" dirty="0"/>
              <a:t>Why we chose these models</a:t>
            </a:r>
          </a:p>
        </p:txBody>
      </p:sp>
      <p:sp>
        <p:nvSpPr>
          <p:cNvPr id="3" name="Content Placeholder 2">
            <a:extLst>
              <a:ext uri="{FF2B5EF4-FFF2-40B4-BE49-F238E27FC236}">
                <a16:creationId xmlns:a16="http://schemas.microsoft.com/office/drawing/2014/main" id="{062D509D-7C88-1992-57A0-C9F463C6B989}"/>
              </a:ext>
            </a:extLst>
          </p:cNvPr>
          <p:cNvSpPr>
            <a:spLocks noGrp="1"/>
          </p:cNvSpPr>
          <p:nvPr>
            <p:ph sz="half" idx="1"/>
          </p:nvPr>
        </p:nvSpPr>
        <p:spPr>
          <a:xfrm>
            <a:off x="755904" y="2292361"/>
            <a:ext cx="10680192" cy="3513284"/>
          </a:xfrm>
        </p:spPr>
        <p:txBody>
          <a:bodyPr/>
          <a:lstStyle/>
          <a:p>
            <a:r>
              <a:rPr lang="en-US" sz="2000" b="1" i="0" dirty="0">
                <a:solidFill>
                  <a:srgbClr val="374151"/>
                </a:solidFill>
                <a:effectLst/>
                <a:latin typeface="Söhne"/>
              </a:rPr>
              <a:t>InceptionV3, VGG16, MobileNet, </a:t>
            </a:r>
            <a:r>
              <a:rPr lang="en-US" sz="2000" i="0" dirty="0">
                <a:solidFill>
                  <a:srgbClr val="374151"/>
                </a:solidFill>
                <a:effectLst/>
                <a:latin typeface="Söhne"/>
              </a:rPr>
              <a:t>and </a:t>
            </a:r>
            <a:r>
              <a:rPr lang="en-US" sz="2000" b="1" i="0" dirty="0">
                <a:solidFill>
                  <a:srgbClr val="374151"/>
                </a:solidFill>
                <a:effectLst/>
                <a:latin typeface="Söhne"/>
              </a:rPr>
              <a:t>ResNet50 </a:t>
            </a:r>
            <a:r>
              <a:rPr lang="en-US" sz="2000" b="0" i="0" dirty="0">
                <a:solidFill>
                  <a:srgbClr val="374151"/>
                </a:solidFill>
                <a:effectLst/>
                <a:latin typeface="Söhne"/>
              </a:rPr>
              <a:t>are well-known and widely used models that have been pre-trained on large datasets like ImageNet.</a:t>
            </a:r>
          </a:p>
          <a:p>
            <a:endParaRPr lang="en-US" sz="2000" b="0" i="0" dirty="0">
              <a:solidFill>
                <a:srgbClr val="374151"/>
              </a:solidFill>
              <a:effectLst/>
              <a:latin typeface="Söhne"/>
            </a:endParaRPr>
          </a:p>
          <a:p>
            <a:r>
              <a:rPr lang="en-US" sz="2000" b="0" i="0" dirty="0">
                <a:solidFill>
                  <a:srgbClr val="374151"/>
                </a:solidFill>
                <a:effectLst/>
                <a:latin typeface="Söhne"/>
              </a:rPr>
              <a:t>They have different underlying structures. This diversity helps explore different approaches to feature extraction and classification, potentially capturing a wider range of patterns in the data.</a:t>
            </a:r>
          </a:p>
          <a:p>
            <a:endParaRPr lang="en-US" sz="2000" b="0" i="0" dirty="0">
              <a:solidFill>
                <a:srgbClr val="374151"/>
              </a:solidFill>
              <a:effectLst/>
              <a:latin typeface="Söhne"/>
            </a:endParaRPr>
          </a:p>
          <a:p>
            <a:r>
              <a:rPr lang="en-US" sz="2000" b="0" i="0" dirty="0">
                <a:solidFill>
                  <a:srgbClr val="374151"/>
                </a:solidFill>
                <a:effectLst/>
                <a:latin typeface="Söhne"/>
              </a:rPr>
              <a:t>These models have extensive documentation and community support. This can be crucial when troubleshooting, seeking advice, or incorporating updates and improvements. The popularity of these models ensures that you can find resources, tutorials, and discussions easily.</a:t>
            </a:r>
            <a:endParaRPr lang="en-US" sz="2000" dirty="0"/>
          </a:p>
        </p:txBody>
      </p:sp>
      <p:sp>
        <p:nvSpPr>
          <p:cNvPr id="4" name="Footer Placeholder 3">
            <a:extLst>
              <a:ext uri="{FF2B5EF4-FFF2-40B4-BE49-F238E27FC236}">
                <a16:creationId xmlns:a16="http://schemas.microsoft.com/office/drawing/2014/main" id="{4F810C22-9E30-3C8C-E407-4FD2333F1C2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5F85667-0308-40DA-04CD-660D258AD183}"/>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4200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8417-5481-DD02-F92A-7AF9A40C21AC}"/>
              </a:ext>
            </a:extLst>
          </p:cNvPr>
          <p:cNvSpPr>
            <a:spLocks noGrp="1"/>
          </p:cNvSpPr>
          <p:nvPr>
            <p:ph type="title"/>
          </p:nvPr>
        </p:nvSpPr>
        <p:spPr>
          <a:xfrm>
            <a:off x="758952" y="551481"/>
            <a:ext cx="10671048" cy="768096"/>
          </a:xfrm>
        </p:spPr>
        <p:txBody>
          <a:bodyPr/>
          <a:lstStyle/>
          <a:p>
            <a:r>
              <a:rPr lang="en-US" dirty="0"/>
              <a:t>Models comparison</a:t>
            </a:r>
          </a:p>
        </p:txBody>
      </p:sp>
      <p:sp>
        <p:nvSpPr>
          <p:cNvPr id="3" name="Footer Placeholder 2">
            <a:extLst>
              <a:ext uri="{FF2B5EF4-FFF2-40B4-BE49-F238E27FC236}">
                <a16:creationId xmlns:a16="http://schemas.microsoft.com/office/drawing/2014/main" id="{074853BD-320B-4698-54C1-AB8FF7732C5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E35696F-303A-542A-6DEC-29DAE8B3CE4A}"/>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11" name="TextBox 10">
            <a:extLst>
              <a:ext uri="{FF2B5EF4-FFF2-40B4-BE49-F238E27FC236}">
                <a16:creationId xmlns:a16="http://schemas.microsoft.com/office/drawing/2014/main" id="{7FF07FBD-29D6-EE7A-F366-C69FCC9705A0}"/>
              </a:ext>
            </a:extLst>
          </p:cNvPr>
          <p:cNvSpPr txBox="1"/>
          <p:nvPr/>
        </p:nvSpPr>
        <p:spPr>
          <a:xfrm>
            <a:off x="1917577" y="1413858"/>
            <a:ext cx="8531440" cy="4955203"/>
          </a:xfrm>
          <a:prstGeom prst="rect">
            <a:avLst/>
          </a:prstGeom>
          <a:noFill/>
        </p:spPr>
        <p:txBody>
          <a:bodyPr wrap="square" rtlCol="0">
            <a:spAutoFit/>
          </a:bodyPr>
          <a:lstStyle/>
          <a:p>
            <a:pPr algn="l"/>
            <a:r>
              <a:rPr lang="en-US" sz="2800" b="1" i="0" dirty="0">
                <a:solidFill>
                  <a:srgbClr val="1F1F1F"/>
                </a:solidFill>
                <a:effectLst/>
                <a:latin typeface="Google Sans"/>
              </a:rPr>
              <a:t>Accuracy:</a:t>
            </a:r>
          </a:p>
          <a:p>
            <a:pPr algn="l">
              <a:buFont typeface="Arial" panose="020B0604020202020204" pitchFamily="34" charset="0"/>
              <a:buChar char="•"/>
            </a:pPr>
            <a:r>
              <a:rPr lang="en-US" sz="2400" b="0" i="0" dirty="0">
                <a:solidFill>
                  <a:srgbClr val="1F1F1F"/>
                </a:solidFill>
                <a:effectLst/>
                <a:latin typeface="Google Sans"/>
              </a:rPr>
              <a:t>Inception v3: Generally excels in dental disease detection, especially caries, with studies showing high accuracy.</a:t>
            </a:r>
          </a:p>
          <a:p>
            <a:pPr algn="l">
              <a:buFont typeface="Arial" panose="020B0604020202020204" pitchFamily="34" charset="0"/>
              <a:buChar char="•"/>
            </a:pPr>
            <a:endParaRPr lang="en-US" sz="2400" b="0" i="0" dirty="0">
              <a:solidFill>
                <a:srgbClr val="1F1F1F"/>
              </a:solidFill>
              <a:effectLst/>
              <a:latin typeface="Google Sans"/>
            </a:endParaRPr>
          </a:p>
          <a:p>
            <a:pPr algn="l">
              <a:buFont typeface="Arial" panose="020B0604020202020204" pitchFamily="34" charset="0"/>
              <a:buChar char="•"/>
            </a:pPr>
            <a:r>
              <a:rPr lang="en-US" sz="2400" b="0" i="0" dirty="0" err="1">
                <a:solidFill>
                  <a:srgbClr val="1F1F1F"/>
                </a:solidFill>
                <a:effectLst/>
                <a:latin typeface="Google Sans"/>
              </a:rPr>
              <a:t>MobileNet</a:t>
            </a:r>
            <a:r>
              <a:rPr lang="en-US" sz="2400" b="0" i="0" dirty="0">
                <a:solidFill>
                  <a:srgbClr val="1F1F1F"/>
                </a:solidFill>
                <a:effectLst/>
                <a:latin typeface="Google Sans"/>
              </a:rPr>
              <a:t>: Can achieve decent accuracy, but might struggle with subtle details crucial for early disease detection.</a:t>
            </a:r>
          </a:p>
          <a:p>
            <a:pPr algn="l">
              <a:buFont typeface="Arial" panose="020B0604020202020204" pitchFamily="34" charset="0"/>
              <a:buChar char="•"/>
            </a:pPr>
            <a:endParaRPr lang="en-US" sz="2400" b="0" i="0" dirty="0">
              <a:solidFill>
                <a:srgbClr val="1F1F1F"/>
              </a:solidFill>
              <a:effectLst/>
              <a:latin typeface="Google Sans"/>
            </a:endParaRPr>
          </a:p>
          <a:p>
            <a:pPr algn="l">
              <a:buFont typeface="Arial" panose="020B0604020202020204" pitchFamily="34" charset="0"/>
              <a:buChar char="•"/>
            </a:pPr>
            <a:r>
              <a:rPr lang="en-US" sz="2400" b="0" i="0" dirty="0">
                <a:solidFill>
                  <a:srgbClr val="1F1F1F"/>
                </a:solidFill>
                <a:effectLst/>
                <a:latin typeface="Google Sans"/>
              </a:rPr>
              <a:t>VGG16: Might not be as accurate as Inception v3 due to its deeper architecture and potential for overfitting on smaller dental datasets.</a:t>
            </a:r>
          </a:p>
          <a:p>
            <a:pPr algn="l">
              <a:buFont typeface="Arial" panose="020B0604020202020204" pitchFamily="34" charset="0"/>
              <a:buChar char="•"/>
            </a:pPr>
            <a:endParaRPr lang="en-US" sz="2400" b="0" i="0" dirty="0">
              <a:solidFill>
                <a:srgbClr val="1F1F1F"/>
              </a:solidFill>
              <a:effectLst/>
              <a:latin typeface="Google Sans"/>
            </a:endParaRPr>
          </a:p>
          <a:p>
            <a:pPr algn="l">
              <a:buFont typeface="Arial" panose="020B0604020202020204" pitchFamily="34" charset="0"/>
              <a:buChar char="•"/>
            </a:pPr>
            <a:r>
              <a:rPr lang="en-US" sz="2400" b="0" i="0" dirty="0">
                <a:solidFill>
                  <a:srgbClr val="1F1F1F"/>
                </a:solidFill>
                <a:effectLst/>
                <a:latin typeface="Google Sans"/>
              </a:rPr>
              <a:t>ResNet50: Can achieve high accuracy but might be computationally expensive for real-time applications.</a:t>
            </a:r>
          </a:p>
        </p:txBody>
      </p:sp>
    </p:spTree>
    <p:extLst>
      <p:ext uri="{BB962C8B-B14F-4D97-AF65-F5344CB8AC3E}">
        <p14:creationId xmlns:p14="http://schemas.microsoft.com/office/powerpoint/2010/main" val="2698062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74853BD-320B-4698-54C1-AB8FF7732C5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E35696F-303A-542A-6DEC-29DAE8B3CE4A}"/>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11" name="TextBox 10">
            <a:extLst>
              <a:ext uri="{FF2B5EF4-FFF2-40B4-BE49-F238E27FC236}">
                <a16:creationId xmlns:a16="http://schemas.microsoft.com/office/drawing/2014/main" id="{7FF07FBD-29D6-EE7A-F366-C69FCC9705A0}"/>
              </a:ext>
            </a:extLst>
          </p:cNvPr>
          <p:cNvSpPr txBox="1"/>
          <p:nvPr/>
        </p:nvSpPr>
        <p:spPr>
          <a:xfrm>
            <a:off x="1917577" y="825801"/>
            <a:ext cx="8531440" cy="5693866"/>
          </a:xfrm>
          <a:prstGeom prst="rect">
            <a:avLst/>
          </a:prstGeom>
          <a:noFill/>
        </p:spPr>
        <p:txBody>
          <a:bodyPr wrap="square" rtlCol="0">
            <a:spAutoFit/>
          </a:bodyPr>
          <a:lstStyle/>
          <a:p>
            <a:pPr algn="l"/>
            <a:r>
              <a:rPr lang="en-US" sz="2800" b="1" i="0" dirty="0">
                <a:solidFill>
                  <a:srgbClr val="1F1F1F"/>
                </a:solidFill>
                <a:effectLst/>
                <a:latin typeface="Google Sans"/>
              </a:rPr>
              <a:t>Computational Efficiency:</a:t>
            </a:r>
          </a:p>
          <a:p>
            <a:pPr algn="l">
              <a:buFont typeface="Arial" panose="020B0604020202020204" pitchFamily="34" charset="0"/>
              <a:buChar char="•"/>
            </a:pPr>
            <a:r>
              <a:rPr lang="en-US" sz="2800" b="0" i="0" dirty="0">
                <a:solidFill>
                  <a:srgbClr val="1F1F1F"/>
                </a:solidFill>
                <a:effectLst/>
                <a:latin typeface="Google Sans"/>
              </a:rPr>
              <a:t>Inception v3: Efficient but not the most lightweight option.</a:t>
            </a:r>
          </a:p>
          <a:p>
            <a:pPr algn="l">
              <a:buFont typeface="Arial" panose="020B0604020202020204" pitchFamily="34" charset="0"/>
              <a:buChar char="•"/>
            </a:pPr>
            <a:endParaRPr lang="en-US" sz="2800" b="0" i="0" dirty="0">
              <a:solidFill>
                <a:srgbClr val="1F1F1F"/>
              </a:solidFill>
              <a:effectLst/>
              <a:latin typeface="Google Sans"/>
            </a:endParaRPr>
          </a:p>
          <a:p>
            <a:pPr algn="l">
              <a:buFont typeface="Arial" panose="020B0604020202020204" pitchFamily="34" charset="0"/>
              <a:buChar char="•"/>
            </a:pPr>
            <a:r>
              <a:rPr lang="en-US" sz="2800" b="0" i="0" dirty="0" err="1">
                <a:solidFill>
                  <a:srgbClr val="1F1F1F"/>
                </a:solidFill>
                <a:effectLst/>
                <a:latin typeface="Google Sans"/>
              </a:rPr>
              <a:t>MobileNet</a:t>
            </a:r>
            <a:r>
              <a:rPr lang="en-US" sz="2800" b="0" i="0" dirty="0">
                <a:solidFill>
                  <a:srgbClr val="1F1F1F"/>
                </a:solidFill>
                <a:effectLst/>
                <a:latin typeface="Google Sans"/>
              </a:rPr>
              <a:t>: Designed for efficiency on mobile devices, making it ideal for resource-constrained environments.</a:t>
            </a:r>
          </a:p>
          <a:p>
            <a:pPr algn="l">
              <a:buFont typeface="Arial" panose="020B0604020202020204" pitchFamily="34" charset="0"/>
              <a:buChar char="•"/>
            </a:pPr>
            <a:endParaRPr lang="en-US" sz="2800" b="0" i="0" dirty="0">
              <a:solidFill>
                <a:srgbClr val="1F1F1F"/>
              </a:solidFill>
              <a:effectLst/>
              <a:latin typeface="Google Sans"/>
            </a:endParaRPr>
          </a:p>
          <a:p>
            <a:pPr algn="l">
              <a:buFont typeface="Arial" panose="020B0604020202020204" pitchFamily="34" charset="0"/>
              <a:buChar char="•"/>
            </a:pPr>
            <a:r>
              <a:rPr lang="en-US" sz="2800" b="0" i="0" dirty="0">
                <a:solidFill>
                  <a:srgbClr val="1F1F1F"/>
                </a:solidFill>
                <a:effectLst/>
                <a:latin typeface="Google Sans"/>
              </a:rPr>
              <a:t>VGG16: Relatively computationally expensive due to its many layers.</a:t>
            </a:r>
          </a:p>
          <a:p>
            <a:pPr algn="l">
              <a:buFont typeface="Arial" panose="020B0604020202020204" pitchFamily="34" charset="0"/>
              <a:buChar char="•"/>
            </a:pPr>
            <a:endParaRPr lang="en-US" sz="2800" b="0" i="0" dirty="0">
              <a:solidFill>
                <a:srgbClr val="1F1F1F"/>
              </a:solidFill>
              <a:effectLst/>
              <a:latin typeface="Google Sans"/>
            </a:endParaRPr>
          </a:p>
          <a:p>
            <a:pPr algn="l">
              <a:buFont typeface="Arial" panose="020B0604020202020204" pitchFamily="34" charset="0"/>
              <a:buChar char="•"/>
            </a:pPr>
            <a:r>
              <a:rPr lang="en-US" sz="2800" b="0" i="0" dirty="0">
                <a:solidFill>
                  <a:srgbClr val="1F1F1F"/>
                </a:solidFill>
                <a:effectLst/>
                <a:latin typeface="Google Sans"/>
              </a:rPr>
              <a:t>ResNet50: Efficient compared to VGG16 but still heavier than </a:t>
            </a:r>
            <a:r>
              <a:rPr lang="en-US" sz="2800" b="0" i="0" dirty="0" err="1">
                <a:solidFill>
                  <a:srgbClr val="1F1F1F"/>
                </a:solidFill>
                <a:effectLst/>
                <a:latin typeface="Google Sans"/>
              </a:rPr>
              <a:t>MobileNet</a:t>
            </a:r>
            <a:r>
              <a:rPr lang="en-US" sz="2800" b="0" i="0" dirty="0">
                <a:solidFill>
                  <a:srgbClr val="1F1F1F"/>
                </a:solidFill>
                <a:effectLst/>
                <a:latin typeface="Google Sans"/>
              </a:rPr>
              <a:t>.</a:t>
            </a:r>
          </a:p>
        </p:txBody>
      </p:sp>
    </p:spTree>
    <p:extLst>
      <p:ext uri="{BB962C8B-B14F-4D97-AF65-F5344CB8AC3E}">
        <p14:creationId xmlns:p14="http://schemas.microsoft.com/office/powerpoint/2010/main" val="377590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74853BD-320B-4698-54C1-AB8FF7732C5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E35696F-303A-542A-6DEC-29DAE8B3CE4A}"/>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11" name="TextBox 10">
            <a:extLst>
              <a:ext uri="{FF2B5EF4-FFF2-40B4-BE49-F238E27FC236}">
                <a16:creationId xmlns:a16="http://schemas.microsoft.com/office/drawing/2014/main" id="{7FF07FBD-29D6-EE7A-F366-C69FCC9705A0}"/>
              </a:ext>
            </a:extLst>
          </p:cNvPr>
          <p:cNvSpPr txBox="1"/>
          <p:nvPr/>
        </p:nvSpPr>
        <p:spPr>
          <a:xfrm>
            <a:off x="1917577" y="825801"/>
            <a:ext cx="8531440" cy="5262979"/>
          </a:xfrm>
          <a:prstGeom prst="rect">
            <a:avLst/>
          </a:prstGeom>
          <a:noFill/>
        </p:spPr>
        <p:txBody>
          <a:bodyPr wrap="square" rtlCol="0">
            <a:spAutoFit/>
          </a:bodyPr>
          <a:lstStyle/>
          <a:p>
            <a:pPr algn="l"/>
            <a:r>
              <a:rPr lang="en-US" sz="2800" b="1" i="0" dirty="0">
                <a:solidFill>
                  <a:srgbClr val="1F1F1F"/>
                </a:solidFill>
                <a:effectLst/>
                <a:latin typeface="Google Sans"/>
              </a:rPr>
              <a:t>Adaptability:</a:t>
            </a:r>
          </a:p>
          <a:p>
            <a:pPr algn="l">
              <a:buFont typeface="Arial" panose="020B0604020202020204" pitchFamily="34" charset="0"/>
              <a:buChar char="•"/>
            </a:pPr>
            <a:r>
              <a:rPr lang="en-US" sz="2800" b="0" i="0" dirty="0">
                <a:solidFill>
                  <a:srgbClr val="1F1F1F"/>
                </a:solidFill>
                <a:effectLst/>
                <a:latin typeface="Google Sans"/>
              </a:rPr>
              <a:t>Inception v3: Modular structure allows fine-tuning for specific dental tasks with ease.</a:t>
            </a:r>
          </a:p>
          <a:p>
            <a:pPr algn="l">
              <a:buFont typeface="Arial" panose="020B0604020202020204" pitchFamily="34" charset="0"/>
              <a:buChar char="•"/>
            </a:pPr>
            <a:endParaRPr lang="en-US" sz="2800" b="0" i="0" dirty="0">
              <a:solidFill>
                <a:srgbClr val="1F1F1F"/>
              </a:solidFill>
              <a:effectLst/>
              <a:latin typeface="Google Sans"/>
            </a:endParaRPr>
          </a:p>
          <a:p>
            <a:pPr algn="l">
              <a:buFont typeface="Arial" panose="020B0604020202020204" pitchFamily="34" charset="0"/>
              <a:buChar char="•"/>
            </a:pPr>
            <a:r>
              <a:rPr lang="en-US" sz="2800" b="0" i="0" dirty="0" err="1">
                <a:solidFill>
                  <a:srgbClr val="1F1F1F"/>
                </a:solidFill>
                <a:effectLst/>
                <a:latin typeface="Google Sans"/>
              </a:rPr>
              <a:t>MobileNet</a:t>
            </a:r>
            <a:r>
              <a:rPr lang="en-US" sz="2800" b="0" i="0" dirty="0">
                <a:solidFill>
                  <a:srgbClr val="1F1F1F"/>
                </a:solidFill>
                <a:effectLst/>
                <a:latin typeface="Google Sans"/>
              </a:rPr>
              <a:t>: Less flexible for customization compared to Inception v3.</a:t>
            </a:r>
          </a:p>
          <a:p>
            <a:pPr algn="l">
              <a:buFont typeface="Arial" panose="020B0604020202020204" pitchFamily="34" charset="0"/>
              <a:buChar char="•"/>
            </a:pPr>
            <a:endParaRPr lang="en-US" sz="2800" b="0" i="0" dirty="0">
              <a:solidFill>
                <a:srgbClr val="1F1F1F"/>
              </a:solidFill>
              <a:effectLst/>
              <a:latin typeface="Google Sans"/>
            </a:endParaRPr>
          </a:p>
          <a:p>
            <a:pPr algn="l">
              <a:buFont typeface="Arial" panose="020B0604020202020204" pitchFamily="34" charset="0"/>
              <a:buChar char="•"/>
            </a:pPr>
            <a:r>
              <a:rPr lang="en-US" sz="2800" b="0" i="0" dirty="0">
                <a:solidFill>
                  <a:srgbClr val="1F1F1F"/>
                </a:solidFill>
                <a:effectLst/>
                <a:latin typeface="Google Sans"/>
              </a:rPr>
              <a:t>VGG16: Adaptability limitations due to its complex architecture.</a:t>
            </a:r>
          </a:p>
          <a:p>
            <a:pPr algn="l">
              <a:buFont typeface="Arial" panose="020B0604020202020204" pitchFamily="34" charset="0"/>
              <a:buChar char="•"/>
            </a:pPr>
            <a:endParaRPr lang="en-US" sz="2800" b="0" i="0" dirty="0">
              <a:solidFill>
                <a:srgbClr val="1F1F1F"/>
              </a:solidFill>
              <a:effectLst/>
              <a:latin typeface="Google Sans"/>
            </a:endParaRPr>
          </a:p>
          <a:p>
            <a:pPr algn="l">
              <a:buFont typeface="Arial" panose="020B0604020202020204" pitchFamily="34" charset="0"/>
              <a:buChar char="•"/>
            </a:pPr>
            <a:r>
              <a:rPr lang="en-US" sz="2800" b="0" i="0" dirty="0">
                <a:solidFill>
                  <a:srgbClr val="1F1F1F"/>
                </a:solidFill>
                <a:effectLst/>
                <a:latin typeface="Google Sans"/>
              </a:rPr>
              <a:t>ResNet50: Can be adapted, but not as straightforward as Inception v3.</a:t>
            </a:r>
          </a:p>
        </p:txBody>
      </p:sp>
    </p:spTree>
    <p:extLst>
      <p:ext uri="{BB962C8B-B14F-4D97-AF65-F5344CB8AC3E}">
        <p14:creationId xmlns:p14="http://schemas.microsoft.com/office/powerpoint/2010/main" val="353010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74853BD-320B-4698-54C1-AB8FF7732C5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E35696F-303A-542A-6DEC-29DAE8B3CE4A}"/>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11" name="TextBox 10">
            <a:extLst>
              <a:ext uri="{FF2B5EF4-FFF2-40B4-BE49-F238E27FC236}">
                <a16:creationId xmlns:a16="http://schemas.microsoft.com/office/drawing/2014/main" id="{7FF07FBD-29D6-EE7A-F366-C69FCC9705A0}"/>
              </a:ext>
            </a:extLst>
          </p:cNvPr>
          <p:cNvSpPr txBox="1"/>
          <p:nvPr/>
        </p:nvSpPr>
        <p:spPr>
          <a:xfrm>
            <a:off x="1917577" y="825801"/>
            <a:ext cx="8531440" cy="5262979"/>
          </a:xfrm>
          <a:prstGeom prst="rect">
            <a:avLst/>
          </a:prstGeom>
          <a:noFill/>
        </p:spPr>
        <p:txBody>
          <a:bodyPr wrap="square" rtlCol="0">
            <a:spAutoFit/>
          </a:bodyPr>
          <a:lstStyle/>
          <a:p>
            <a:pPr algn="l"/>
            <a:r>
              <a:rPr lang="en-US" sz="2800" b="1" i="0" dirty="0">
                <a:solidFill>
                  <a:srgbClr val="1F1F1F"/>
                </a:solidFill>
                <a:effectLst/>
                <a:latin typeface="Google Sans"/>
              </a:rPr>
              <a:t>Overall:</a:t>
            </a:r>
          </a:p>
          <a:p>
            <a:pPr algn="l">
              <a:buFont typeface="Arial" panose="020B0604020202020204" pitchFamily="34" charset="0"/>
              <a:buChar char="•"/>
            </a:pPr>
            <a:r>
              <a:rPr lang="en-US" sz="2800" b="0" i="0" dirty="0">
                <a:solidFill>
                  <a:srgbClr val="1F1F1F"/>
                </a:solidFill>
                <a:effectLst/>
                <a:latin typeface="Google Sans"/>
              </a:rPr>
              <a:t>Inception v3: Strong contender for most scenarios due to its balance of accuracy, efficiency, and adaptability.</a:t>
            </a:r>
          </a:p>
          <a:p>
            <a:pPr algn="l">
              <a:buFont typeface="Arial" panose="020B0604020202020204" pitchFamily="34" charset="0"/>
              <a:buChar char="•"/>
            </a:pPr>
            <a:endParaRPr lang="en-US" sz="2800" b="0" i="0" dirty="0">
              <a:solidFill>
                <a:srgbClr val="1F1F1F"/>
              </a:solidFill>
              <a:effectLst/>
              <a:latin typeface="Google Sans"/>
            </a:endParaRPr>
          </a:p>
          <a:p>
            <a:pPr algn="l">
              <a:buFont typeface="Arial" panose="020B0604020202020204" pitchFamily="34" charset="0"/>
              <a:buChar char="•"/>
            </a:pPr>
            <a:r>
              <a:rPr lang="en-US" sz="2800" b="0" i="0" dirty="0" err="1">
                <a:solidFill>
                  <a:srgbClr val="1F1F1F"/>
                </a:solidFill>
                <a:effectLst/>
                <a:latin typeface="Google Sans"/>
              </a:rPr>
              <a:t>MobileNet</a:t>
            </a:r>
            <a:r>
              <a:rPr lang="en-US" sz="2800" b="0" i="0" dirty="0">
                <a:solidFill>
                  <a:srgbClr val="1F1F1F"/>
                </a:solidFill>
                <a:effectLst/>
                <a:latin typeface="Google Sans"/>
              </a:rPr>
              <a:t>: Best choice for resource-constrained environments, but accuracy might be compromised.</a:t>
            </a:r>
          </a:p>
          <a:p>
            <a:pPr algn="l">
              <a:buFont typeface="Arial" panose="020B0604020202020204" pitchFamily="34" charset="0"/>
              <a:buChar char="•"/>
            </a:pPr>
            <a:endParaRPr lang="en-US" sz="2800" b="0" i="0" dirty="0">
              <a:solidFill>
                <a:srgbClr val="1F1F1F"/>
              </a:solidFill>
              <a:effectLst/>
              <a:latin typeface="Google Sans"/>
            </a:endParaRPr>
          </a:p>
          <a:p>
            <a:pPr algn="l">
              <a:buFont typeface="Arial" panose="020B0604020202020204" pitchFamily="34" charset="0"/>
              <a:buChar char="•"/>
            </a:pPr>
            <a:r>
              <a:rPr lang="en-US" sz="2800" b="0" i="0" dirty="0">
                <a:solidFill>
                  <a:srgbClr val="1F1F1F"/>
                </a:solidFill>
                <a:effectLst/>
                <a:latin typeface="Google Sans"/>
              </a:rPr>
              <a:t>VGG16: Not ideal due to computational expense and limited adaptability.</a:t>
            </a:r>
          </a:p>
          <a:p>
            <a:pPr algn="l">
              <a:buFont typeface="Arial" panose="020B0604020202020204" pitchFamily="34" charset="0"/>
              <a:buChar char="•"/>
            </a:pPr>
            <a:endParaRPr lang="en-US" sz="2800" b="0" i="0" dirty="0">
              <a:solidFill>
                <a:srgbClr val="1F1F1F"/>
              </a:solidFill>
              <a:effectLst/>
              <a:latin typeface="Google Sans"/>
            </a:endParaRPr>
          </a:p>
          <a:p>
            <a:pPr algn="l">
              <a:buFont typeface="Arial" panose="020B0604020202020204" pitchFamily="34" charset="0"/>
              <a:buChar char="•"/>
            </a:pPr>
            <a:r>
              <a:rPr lang="en-US" sz="2800" b="0" i="0" dirty="0">
                <a:solidFill>
                  <a:srgbClr val="1F1F1F"/>
                </a:solidFill>
                <a:effectLst/>
                <a:latin typeface="Google Sans"/>
              </a:rPr>
              <a:t>ResNet50: High accuracy option, but potentially less efficient and adaptable than Inception v3.</a:t>
            </a:r>
          </a:p>
        </p:txBody>
      </p:sp>
    </p:spTree>
    <p:extLst>
      <p:ext uri="{BB962C8B-B14F-4D97-AF65-F5344CB8AC3E}">
        <p14:creationId xmlns:p14="http://schemas.microsoft.com/office/powerpoint/2010/main" val="384814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In recent years, the application of artificial intelligence (AI) in healthcare has witnessed significant advancements, and one notable area of focus is the detection of oral diseases. </a:t>
            </a:r>
          </a:p>
          <a:p>
            <a:endParaRPr lang="en-US" dirty="0"/>
          </a:p>
          <a:p>
            <a:pPr marL="285750" indent="-285750">
              <a:buFont typeface="Arial" panose="020B0604020202020204" pitchFamily="34" charset="0"/>
              <a:buChar char="•"/>
            </a:pPr>
            <a:r>
              <a:rPr lang="en-US" dirty="0"/>
              <a:t>Time Save and management</a:t>
            </a:r>
          </a:p>
          <a:p>
            <a:pPr marL="285750" indent="-285750">
              <a:buFont typeface="Arial" panose="020B0604020202020204" pitchFamily="34" charset="0"/>
              <a:buChar char="•"/>
            </a:pPr>
            <a:r>
              <a:rPr lang="en-US" dirty="0"/>
              <a:t>Enhance Accuracy of Diagnosis </a:t>
            </a:r>
          </a:p>
          <a:p>
            <a:pPr marL="285750" indent="-285750">
              <a:buFont typeface="Arial" panose="020B0604020202020204" pitchFamily="34" charset="0"/>
              <a:buChar char="•"/>
            </a:pPr>
            <a:r>
              <a:rPr lang="en-US" dirty="0"/>
              <a:t>Early Detection of Diseases</a:t>
            </a:r>
          </a:p>
          <a:p>
            <a:pPr marL="285750" indent="-285750">
              <a:buFont typeface="Arial" panose="020B0604020202020204" pitchFamily="34" charset="0"/>
              <a:buChar char="•"/>
            </a:pPr>
            <a:r>
              <a:rPr lang="en-US" dirty="0"/>
              <a:t>Self-Diagnose</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20</a:t>
            </a:fld>
            <a:endParaRPr lang="en-US" dirty="0"/>
          </a:p>
        </p:txBody>
      </p:sp>
      <p:graphicFrame>
        <p:nvGraphicFramePr>
          <p:cNvPr id="8" name="Table 7">
            <a:extLst>
              <a:ext uri="{FF2B5EF4-FFF2-40B4-BE49-F238E27FC236}">
                <a16:creationId xmlns:a16="http://schemas.microsoft.com/office/drawing/2014/main" id="{BE139814-DD9B-4BDB-B94A-1464479EB64F}"/>
              </a:ext>
            </a:extLst>
          </p:cNvPr>
          <p:cNvGraphicFramePr>
            <a:graphicFrameLocks noGrp="1"/>
          </p:cNvGraphicFramePr>
          <p:nvPr>
            <p:extLst>
              <p:ext uri="{D42A27DB-BD31-4B8C-83A1-F6EECF244321}">
                <p14:modId xmlns:p14="http://schemas.microsoft.com/office/powerpoint/2010/main" val="381216567"/>
              </p:ext>
            </p:extLst>
          </p:nvPr>
        </p:nvGraphicFramePr>
        <p:xfrm>
          <a:off x="2756150" y="328350"/>
          <a:ext cx="8532179" cy="6201300"/>
        </p:xfrm>
        <a:graphic>
          <a:graphicData uri="http://schemas.openxmlformats.org/drawingml/2006/table">
            <a:tbl>
              <a:tblPr firstRow="1" firstCol="1" bandRow="1">
                <a:tableStyleId>{5C22544A-7EE6-4342-B048-85BDC9FD1C3A}</a:tableStyleId>
              </a:tblPr>
              <a:tblGrid>
                <a:gridCol w="1702183">
                  <a:extLst>
                    <a:ext uri="{9D8B030D-6E8A-4147-A177-3AD203B41FA5}">
                      <a16:colId xmlns:a16="http://schemas.microsoft.com/office/drawing/2014/main" val="3543700544"/>
                    </a:ext>
                  </a:extLst>
                </a:gridCol>
                <a:gridCol w="1361006">
                  <a:extLst>
                    <a:ext uri="{9D8B030D-6E8A-4147-A177-3AD203B41FA5}">
                      <a16:colId xmlns:a16="http://schemas.microsoft.com/office/drawing/2014/main" val="4136862104"/>
                    </a:ext>
                  </a:extLst>
                </a:gridCol>
                <a:gridCol w="1510791">
                  <a:extLst>
                    <a:ext uri="{9D8B030D-6E8A-4147-A177-3AD203B41FA5}">
                      <a16:colId xmlns:a16="http://schemas.microsoft.com/office/drawing/2014/main" val="4243779753"/>
                    </a:ext>
                  </a:extLst>
                </a:gridCol>
                <a:gridCol w="2170953">
                  <a:extLst>
                    <a:ext uri="{9D8B030D-6E8A-4147-A177-3AD203B41FA5}">
                      <a16:colId xmlns:a16="http://schemas.microsoft.com/office/drawing/2014/main" val="90217527"/>
                    </a:ext>
                  </a:extLst>
                </a:gridCol>
                <a:gridCol w="1787246">
                  <a:extLst>
                    <a:ext uri="{9D8B030D-6E8A-4147-A177-3AD203B41FA5}">
                      <a16:colId xmlns:a16="http://schemas.microsoft.com/office/drawing/2014/main" val="385632929"/>
                    </a:ext>
                  </a:extLst>
                </a:gridCol>
              </a:tblGrid>
              <a:tr h="492046">
                <a:tc>
                  <a:txBody>
                    <a:bodyPr/>
                    <a:lstStyle/>
                    <a:p>
                      <a:pPr algn="ctr">
                        <a:lnSpc>
                          <a:spcPct val="200000"/>
                        </a:lnSpc>
                        <a:spcAft>
                          <a:spcPts val="800"/>
                        </a:spcAft>
                      </a:pPr>
                      <a:r>
                        <a:rPr lang="en-US" sz="2000">
                          <a:solidFill>
                            <a:schemeClr val="tx1"/>
                          </a:solidFill>
                          <a:effectLst/>
                        </a:rPr>
                        <a:t>Model</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Layers</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Epochs</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Test Accuracy</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Test Loss</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756958801"/>
                  </a:ext>
                </a:extLst>
              </a:tr>
              <a:tr h="492046">
                <a:tc>
                  <a:txBody>
                    <a:bodyPr/>
                    <a:lstStyle/>
                    <a:p>
                      <a:pPr algn="ctr">
                        <a:lnSpc>
                          <a:spcPct val="200000"/>
                        </a:lnSpc>
                        <a:spcAft>
                          <a:spcPts val="800"/>
                        </a:spcAft>
                      </a:pPr>
                      <a:r>
                        <a:rPr lang="en-US" sz="2000">
                          <a:solidFill>
                            <a:schemeClr val="tx1"/>
                          </a:solidFill>
                          <a:effectLst/>
                        </a:rPr>
                        <a:t>Resnet50</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512</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10</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0.73</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107000"/>
                        </a:lnSpc>
                      </a:pPr>
                      <a:r>
                        <a:rPr lang="en-US" sz="2000" dirty="0">
                          <a:solidFill>
                            <a:schemeClr val="tx1"/>
                          </a:solidFill>
                          <a:effectLst/>
                          <a:latin typeface="Calibri" panose="020F0502020204030204" pitchFamily="34" charset="0"/>
                          <a:cs typeface="Arial" panose="020B0604020202020204" pitchFamily="34" charset="0"/>
                        </a:rPr>
                        <a:t>0.836</a:t>
                      </a:r>
                    </a:p>
                  </a:txBody>
                  <a:tcPr marL="68580" marR="68580" marT="0" marB="0" anchor="b"/>
                </a:tc>
                <a:extLst>
                  <a:ext uri="{0D108BD9-81ED-4DB2-BD59-A6C34878D82A}">
                    <a16:rowId xmlns:a16="http://schemas.microsoft.com/office/drawing/2014/main" val="2759217999"/>
                  </a:ext>
                </a:extLst>
              </a:tr>
              <a:tr h="492046">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512</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20</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0.74</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0.867</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29476935"/>
                  </a:ext>
                </a:extLst>
              </a:tr>
              <a:tr h="492046">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94151497"/>
                  </a:ext>
                </a:extLst>
              </a:tr>
              <a:tr h="492046">
                <a:tc>
                  <a:txBody>
                    <a:bodyPr/>
                    <a:lstStyle/>
                    <a:p>
                      <a:pPr algn="ctr">
                        <a:lnSpc>
                          <a:spcPct val="200000"/>
                        </a:lnSpc>
                        <a:spcAft>
                          <a:spcPts val="800"/>
                        </a:spcAft>
                      </a:pPr>
                      <a:r>
                        <a:rPr lang="en-US" sz="2000" dirty="0">
                          <a:solidFill>
                            <a:schemeClr val="tx1"/>
                          </a:solidFill>
                          <a:effectLst/>
                        </a:rPr>
                        <a:t>Inception</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rgbClr val="E78587"/>
                    </a:solidFill>
                  </a:tcPr>
                </a:tc>
                <a:tc>
                  <a:txBody>
                    <a:bodyPr/>
                    <a:lstStyle/>
                    <a:p>
                      <a:pPr algn="ctr">
                        <a:lnSpc>
                          <a:spcPct val="200000"/>
                        </a:lnSpc>
                        <a:spcAft>
                          <a:spcPts val="800"/>
                        </a:spcAft>
                      </a:pPr>
                      <a:r>
                        <a:rPr lang="en-US" sz="2000" dirty="0">
                          <a:solidFill>
                            <a:schemeClr val="tx1"/>
                          </a:solidFill>
                          <a:effectLst/>
                        </a:rPr>
                        <a:t>512</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rgbClr val="E78587"/>
                    </a:solidFill>
                  </a:tcPr>
                </a:tc>
                <a:tc>
                  <a:txBody>
                    <a:bodyPr/>
                    <a:lstStyle/>
                    <a:p>
                      <a:pPr algn="ctr">
                        <a:lnSpc>
                          <a:spcPct val="200000"/>
                        </a:lnSpc>
                        <a:spcAft>
                          <a:spcPts val="800"/>
                        </a:spcAft>
                      </a:pPr>
                      <a:r>
                        <a:rPr lang="en-US" sz="2000" dirty="0">
                          <a:solidFill>
                            <a:schemeClr val="tx1"/>
                          </a:solidFill>
                          <a:effectLst/>
                        </a:rPr>
                        <a:t>10</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rgbClr val="E78587"/>
                    </a:solidFill>
                  </a:tcPr>
                </a:tc>
                <a:tc>
                  <a:txBody>
                    <a:bodyPr/>
                    <a:lstStyle/>
                    <a:p>
                      <a:pPr algn="ctr">
                        <a:lnSpc>
                          <a:spcPct val="200000"/>
                        </a:lnSpc>
                        <a:spcAft>
                          <a:spcPts val="800"/>
                        </a:spcAft>
                      </a:pPr>
                      <a:r>
                        <a:rPr lang="en-US" sz="2000" dirty="0">
                          <a:solidFill>
                            <a:schemeClr val="tx1"/>
                          </a:solidFill>
                          <a:effectLst/>
                        </a:rPr>
                        <a:t>0.866</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rgbClr val="E78587"/>
                    </a:solidFill>
                  </a:tcPr>
                </a:tc>
                <a:tc>
                  <a:txBody>
                    <a:bodyPr/>
                    <a:lstStyle/>
                    <a:p>
                      <a:pPr algn="ctr">
                        <a:lnSpc>
                          <a:spcPct val="200000"/>
                        </a:lnSpc>
                        <a:spcAft>
                          <a:spcPts val="800"/>
                        </a:spcAft>
                      </a:pPr>
                      <a:r>
                        <a:rPr lang="en-US" sz="2000">
                          <a:solidFill>
                            <a:schemeClr val="tx1"/>
                          </a:solidFill>
                          <a:effectLst/>
                        </a:rPr>
                        <a:t>0.391</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rgbClr val="E78587"/>
                    </a:solidFill>
                  </a:tcPr>
                </a:tc>
                <a:extLst>
                  <a:ext uri="{0D108BD9-81ED-4DB2-BD59-A6C34878D82A}">
                    <a16:rowId xmlns:a16="http://schemas.microsoft.com/office/drawing/2014/main" val="3494208318"/>
                  </a:ext>
                </a:extLst>
              </a:tr>
              <a:tr h="492046">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solidFill>
                      <a:srgbClr val="E78587"/>
                    </a:solidFill>
                  </a:tcPr>
                </a:tc>
                <a:tc>
                  <a:txBody>
                    <a:bodyPr/>
                    <a:lstStyle/>
                    <a:p>
                      <a:pPr algn="ctr">
                        <a:lnSpc>
                          <a:spcPct val="200000"/>
                        </a:lnSpc>
                        <a:spcAft>
                          <a:spcPts val="800"/>
                        </a:spcAft>
                      </a:pPr>
                      <a:r>
                        <a:rPr lang="en-US" sz="2000">
                          <a:solidFill>
                            <a:schemeClr val="tx1"/>
                          </a:solidFill>
                          <a:effectLst/>
                        </a:rPr>
                        <a:t>512</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rgbClr val="E78587"/>
                    </a:solidFill>
                  </a:tcPr>
                </a:tc>
                <a:tc>
                  <a:txBody>
                    <a:bodyPr/>
                    <a:lstStyle/>
                    <a:p>
                      <a:pPr algn="ctr">
                        <a:lnSpc>
                          <a:spcPct val="200000"/>
                        </a:lnSpc>
                        <a:spcAft>
                          <a:spcPts val="800"/>
                        </a:spcAft>
                      </a:pPr>
                      <a:r>
                        <a:rPr lang="en-US" sz="2000">
                          <a:solidFill>
                            <a:schemeClr val="tx1"/>
                          </a:solidFill>
                          <a:effectLst/>
                        </a:rPr>
                        <a:t>20</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rgbClr val="E78587"/>
                    </a:solidFill>
                  </a:tcPr>
                </a:tc>
                <a:tc>
                  <a:txBody>
                    <a:bodyPr/>
                    <a:lstStyle/>
                    <a:p>
                      <a:pPr algn="ctr">
                        <a:lnSpc>
                          <a:spcPct val="200000"/>
                        </a:lnSpc>
                        <a:spcAft>
                          <a:spcPts val="800"/>
                        </a:spcAft>
                      </a:pPr>
                      <a:r>
                        <a:rPr lang="en-US" sz="2000" dirty="0">
                          <a:solidFill>
                            <a:schemeClr val="tx1"/>
                          </a:solidFill>
                          <a:effectLst/>
                        </a:rPr>
                        <a:t>0.8803</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rgbClr val="E78587"/>
                    </a:solidFill>
                  </a:tcPr>
                </a:tc>
                <a:tc>
                  <a:txBody>
                    <a:bodyPr/>
                    <a:lstStyle/>
                    <a:p>
                      <a:pPr algn="ctr">
                        <a:lnSpc>
                          <a:spcPct val="200000"/>
                        </a:lnSpc>
                        <a:spcAft>
                          <a:spcPts val="800"/>
                        </a:spcAft>
                      </a:pPr>
                      <a:r>
                        <a:rPr lang="en-US" sz="2000" dirty="0">
                          <a:solidFill>
                            <a:schemeClr val="tx1"/>
                          </a:solidFill>
                          <a:effectLst/>
                        </a:rPr>
                        <a:t>0.348</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solidFill>
                      <a:srgbClr val="E78587"/>
                    </a:solidFill>
                  </a:tcPr>
                </a:tc>
                <a:extLst>
                  <a:ext uri="{0D108BD9-81ED-4DB2-BD59-A6C34878D82A}">
                    <a16:rowId xmlns:a16="http://schemas.microsoft.com/office/drawing/2014/main" val="2757198371"/>
                  </a:ext>
                </a:extLst>
              </a:tr>
              <a:tr h="492046">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848858880"/>
                  </a:ext>
                </a:extLst>
              </a:tr>
              <a:tr h="492046">
                <a:tc>
                  <a:txBody>
                    <a:bodyPr/>
                    <a:lstStyle/>
                    <a:p>
                      <a:pPr algn="ctr">
                        <a:lnSpc>
                          <a:spcPct val="200000"/>
                        </a:lnSpc>
                        <a:spcAft>
                          <a:spcPts val="800"/>
                        </a:spcAft>
                      </a:pPr>
                      <a:r>
                        <a:rPr lang="en-US" sz="2000">
                          <a:solidFill>
                            <a:schemeClr val="tx1"/>
                          </a:solidFill>
                          <a:effectLst/>
                        </a:rPr>
                        <a:t>Mobilenet</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512</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10</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0.69</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1.113</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055330764"/>
                  </a:ext>
                </a:extLst>
              </a:tr>
              <a:tr h="492046">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512</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20</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0.83</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0.549</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832063547"/>
                  </a:ext>
                </a:extLst>
              </a:tr>
              <a:tr h="492046">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143462567"/>
                  </a:ext>
                </a:extLst>
              </a:tr>
              <a:tr h="492046">
                <a:tc>
                  <a:txBody>
                    <a:bodyPr/>
                    <a:lstStyle/>
                    <a:p>
                      <a:pPr algn="ctr">
                        <a:lnSpc>
                          <a:spcPct val="200000"/>
                        </a:lnSpc>
                        <a:spcAft>
                          <a:spcPts val="800"/>
                        </a:spcAft>
                      </a:pPr>
                      <a:r>
                        <a:rPr lang="en-US" sz="2000">
                          <a:solidFill>
                            <a:schemeClr val="tx1"/>
                          </a:solidFill>
                          <a:effectLst/>
                        </a:rPr>
                        <a:t>VGG16</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512</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10</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0.65</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0.819</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70650785"/>
                  </a:ext>
                </a:extLst>
              </a:tr>
              <a:tr h="492046">
                <a:tc>
                  <a:txBody>
                    <a:bodyPr/>
                    <a:lstStyle/>
                    <a:p>
                      <a:pPr>
                        <a:lnSpc>
                          <a:spcPct val="107000"/>
                        </a:lnSpc>
                      </a:pPr>
                      <a:endParaRPr lang="en-US" sz="2000">
                        <a:solidFill>
                          <a:schemeClr val="tx1"/>
                        </a:solidFill>
                        <a:effectLst/>
                        <a:latin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512</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20</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a:solidFill>
                            <a:schemeClr val="tx1"/>
                          </a:solidFill>
                          <a:effectLst/>
                        </a:rPr>
                        <a:t>0.75</a:t>
                      </a:r>
                      <a:endParaRPr lang="en-US" sz="20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a:lnSpc>
                          <a:spcPct val="200000"/>
                        </a:lnSpc>
                        <a:spcAft>
                          <a:spcPts val="800"/>
                        </a:spcAft>
                      </a:pPr>
                      <a:r>
                        <a:rPr lang="en-US" sz="2000" dirty="0">
                          <a:solidFill>
                            <a:schemeClr val="tx1"/>
                          </a:solidFill>
                          <a:effectLst/>
                        </a:rPr>
                        <a:t>0.624</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230093865"/>
                  </a:ext>
                </a:extLst>
              </a:tr>
            </a:tbl>
          </a:graphicData>
        </a:graphic>
      </p:graphicFrame>
      <p:sp>
        <p:nvSpPr>
          <p:cNvPr id="3" name="Arrow: Right 2">
            <a:extLst>
              <a:ext uri="{FF2B5EF4-FFF2-40B4-BE49-F238E27FC236}">
                <a16:creationId xmlns:a16="http://schemas.microsoft.com/office/drawing/2014/main" id="{464E5FD6-50B9-C7D3-F791-D7536C4A2478}"/>
              </a:ext>
            </a:extLst>
          </p:cNvPr>
          <p:cNvSpPr/>
          <p:nvPr/>
        </p:nvSpPr>
        <p:spPr>
          <a:xfrm>
            <a:off x="1527450" y="2756516"/>
            <a:ext cx="1168218" cy="310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68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C281A4-00B2-C6CD-2637-741FEF91EBDE}"/>
              </a:ext>
            </a:extLst>
          </p:cNvPr>
          <p:cNvSpPr>
            <a:spLocks noGrp="1"/>
          </p:cNvSpPr>
          <p:nvPr>
            <p:ph type="body" sz="quarter" idx="15"/>
          </p:nvPr>
        </p:nvSpPr>
        <p:spPr/>
        <p:txBody>
          <a:bodyPr/>
          <a:lstStyle/>
          <a:p>
            <a:endParaRPr lang="en-US"/>
          </a:p>
        </p:txBody>
      </p:sp>
      <p:sp>
        <p:nvSpPr>
          <p:cNvPr id="4" name="Text Placeholder 3">
            <a:extLst>
              <a:ext uri="{FF2B5EF4-FFF2-40B4-BE49-F238E27FC236}">
                <a16:creationId xmlns:a16="http://schemas.microsoft.com/office/drawing/2014/main" id="{7D9BDD8C-5F4F-80B6-C402-936926DF0471}"/>
              </a:ext>
            </a:extLst>
          </p:cNvPr>
          <p:cNvSpPr>
            <a:spLocks noGrp="1"/>
          </p:cNvSpPr>
          <p:nvPr>
            <p:ph type="body" sz="quarter" idx="13"/>
          </p:nvPr>
        </p:nvSpPr>
        <p:spPr/>
        <p:txBody>
          <a:bodyPr/>
          <a:lstStyle/>
          <a:p>
            <a:endParaRPr lang="en-US"/>
          </a:p>
        </p:txBody>
      </p:sp>
      <p:sp>
        <p:nvSpPr>
          <p:cNvPr id="5" name="Text Placeholder 4">
            <a:extLst>
              <a:ext uri="{FF2B5EF4-FFF2-40B4-BE49-F238E27FC236}">
                <a16:creationId xmlns:a16="http://schemas.microsoft.com/office/drawing/2014/main" id="{D59F4CD0-439B-DB3E-A55C-74955CE2EDA3}"/>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40716E0B-5BE1-8747-15D0-EC1766CAF436}"/>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8" name="Picture 7" descr="A graph with numbers and squares&#10;&#10;Description automatically generated">
            <a:extLst>
              <a:ext uri="{FF2B5EF4-FFF2-40B4-BE49-F238E27FC236}">
                <a16:creationId xmlns:a16="http://schemas.microsoft.com/office/drawing/2014/main" id="{BCFB4B05-7E75-A36A-9BDF-3F51D6AB86EF}"/>
              </a:ext>
            </a:extLst>
          </p:cNvPr>
          <p:cNvPicPr>
            <a:picLocks noChangeAspect="1"/>
          </p:cNvPicPr>
          <p:nvPr/>
        </p:nvPicPr>
        <p:blipFill>
          <a:blip r:embed="rId2"/>
          <a:stretch>
            <a:fillRect/>
          </a:stretch>
        </p:blipFill>
        <p:spPr>
          <a:xfrm>
            <a:off x="2322982" y="153134"/>
            <a:ext cx="8356855" cy="6267641"/>
          </a:xfrm>
          <a:prstGeom prst="rect">
            <a:avLst/>
          </a:prstGeom>
        </p:spPr>
      </p:pic>
      <p:sp>
        <p:nvSpPr>
          <p:cNvPr id="2" name="TextBox 1">
            <a:extLst>
              <a:ext uri="{FF2B5EF4-FFF2-40B4-BE49-F238E27FC236}">
                <a16:creationId xmlns:a16="http://schemas.microsoft.com/office/drawing/2014/main" id="{DA53E381-E01B-A5EA-B766-CEF533EEF2B5}"/>
              </a:ext>
            </a:extLst>
          </p:cNvPr>
          <p:cNvSpPr txBox="1"/>
          <p:nvPr/>
        </p:nvSpPr>
        <p:spPr>
          <a:xfrm>
            <a:off x="1408582" y="3224792"/>
            <a:ext cx="914400" cy="369332"/>
          </a:xfrm>
          <a:prstGeom prst="rect">
            <a:avLst/>
          </a:prstGeom>
          <a:noFill/>
        </p:spPr>
        <p:txBody>
          <a:bodyPr wrap="square" rtlCol="0">
            <a:spAutoFit/>
          </a:bodyPr>
          <a:lstStyle/>
          <a:p>
            <a:r>
              <a:rPr lang="en-US" dirty="0"/>
              <a:t>True</a:t>
            </a:r>
          </a:p>
        </p:txBody>
      </p:sp>
      <p:sp>
        <p:nvSpPr>
          <p:cNvPr id="7" name="TextBox 6">
            <a:extLst>
              <a:ext uri="{FF2B5EF4-FFF2-40B4-BE49-F238E27FC236}">
                <a16:creationId xmlns:a16="http://schemas.microsoft.com/office/drawing/2014/main" id="{F6F50885-E188-5F6A-3924-BF2E8FB10AD8}"/>
              </a:ext>
            </a:extLst>
          </p:cNvPr>
          <p:cNvSpPr txBox="1"/>
          <p:nvPr/>
        </p:nvSpPr>
        <p:spPr>
          <a:xfrm>
            <a:off x="5370990" y="6488668"/>
            <a:ext cx="1642369" cy="369332"/>
          </a:xfrm>
          <a:prstGeom prst="rect">
            <a:avLst/>
          </a:prstGeom>
          <a:noFill/>
        </p:spPr>
        <p:txBody>
          <a:bodyPr wrap="square" rtlCol="0">
            <a:spAutoFit/>
          </a:bodyPr>
          <a:lstStyle/>
          <a:p>
            <a:r>
              <a:rPr lang="en-US" dirty="0"/>
              <a:t>Predicted</a:t>
            </a:r>
          </a:p>
        </p:txBody>
      </p:sp>
    </p:spTree>
    <p:extLst>
      <p:ext uri="{BB962C8B-B14F-4D97-AF65-F5344CB8AC3E}">
        <p14:creationId xmlns:p14="http://schemas.microsoft.com/office/powerpoint/2010/main" val="3956240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F77D-A3A2-3EAE-A649-B69B01C9490E}"/>
              </a:ext>
            </a:extLst>
          </p:cNvPr>
          <p:cNvSpPr>
            <a:spLocks noGrp="1"/>
          </p:cNvSpPr>
          <p:nvPr>
            <p:ph type="title"/>
          </p:nvPr>
        </p:nvSpPr>
        <p:spPr/>
        <p:txBody>
          <a:bodyPr/>
          <a:lstStyle/>
          <a:p>
            <a:r>
              <a:rPr lang="en-US" dirty="0"/>
              <a:t>Pros and cons of the whole project</a:t>
            </a:r>
          </a:p>
        </p:txBody>
      </p:sp>
      <p:sp>
        <p:nvSpPr>
          <p:cNvPr id="3" name="Footer Placeholder 2">
            <a:extLst>
              <a:ext uri="{FF2B5EF4-FFF2-40B4-BE49-F238E27FC236}">
                <a16:creationId xmlns:a16="http://schemas.microsoft.com/office/drawing/2014/main" id="{6CF3C52A-B336-D055-4D31-A58778C0CAFB}"/>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BEB6E1E-EE51-97B6-7A43-A16C0D36911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
        <p:nvSpPr>
          <p:cNvPr id="5" name="Text Placeholder 4">
            <a:extLst>
              <a:ext uri="{FF2B5EF4-FFF2-40B4-BE49-F238E27FC236}">
                <a16:creationId xmlns:a16="http://schemas.microsoft.com/office/drawing/2014/main" id="{1364C167-ECF1-2040-3A58-98AD1AFD36A7}"/>
              </a:ext>
            </a:extLst>
          </p:cNvPr>
          <p:cNvSpPr>
            <a:spLocks noGrp="1"/>
          </p:cNvSpPr>
          <p:nvPr>
            <p:ph type="body" idx="1"/>
          </p:nvPr>
        </p:nvSpPr>
        <p:spPr/>
        <p:txBody>
          <a:bodyPr/>
          <a:lstStyle/>
          <a:p>
            <a:r>
              <a:rPr lang="en-US" dirty="0"/>
              <a:t>Able to detect</a:t>
            </a:r>
          </a:p>
          <a:p>
            <a:r>
              <a:rPr lang="en-US" dirty="0"/>
              <a:t>Diseases Correctly in most image</a:t>
            </a:r>
          </a:p>
        </p:txBody>
      </p:sp>
      <p:sp>
        <p:nvSpPr>
          <p:cNvPr id="8" name="Text Placeholder 7">
            <a:extLst>
              <a:ext uri="{FF2B5EF4-FFF2-40B4-BE49-F238E27FC236}">
                <a16:creationId xmlns:a16="http://schemas.microsoft.com/office/drawing/2014/main" id="{3AC9F965-4F32-022B-0E90-D1C1F5D7FABE}"/>
              </a:ext>
            </a:extLst>
          </p:cNvPr>
          <p:cNvSpPr>
            <a:spLocks noGrp="1"/>
          </p:cNvSpPr>
          <p:nvPr>
            <p:ph type="body" sz="quarter" idx="3"/>
          </p:nvPr>
        </p:nvSpPr>
        <p:spPr/>
        <p:txBody>
          <a:bodyPr/>
          <a:lstStyle/>
          <a:p>
            <a:r>
              <a:rPr lang="en-US" dirty="0"/>
              <a:t>Easy to use Interface</a:t>
            </a:r>
          </a:p>
        </p:txBody>
      </p:sp>
      <p:sp>
        <p:nvSpPr>
          <p:cNvPr id="14" name="Text Placeholder 13">
            <a:extLst>
              <a:ext uri="{FF2B5EF4-FFF2-40B4-BE49-F238E27FC236}">
                <a16:creationId xmlns:a16="http://schemas.microsoft.com/office/drawing/2014/main" id="{AE4041AF-D118-2927-96EB-22852CFDFCC3}"/>
              </a:ext>
            </a:extLst>
          </p:cNvPr>
          <p:cNvSpPr>
            <a:spLocks noGrp="1"/>
          </p:cNvSpPr>
          <p:nvPr>
            <p:ph type="body" sz="quarter" idx="15"/>
          </p:nvPr>
        </p:nvSpPr>
        <p:spPr/>
        <p:txBody>
          <a:bodyPr/>
          <a:lstStyle/>
          <a:p>
            <a:r>
              <a:rPr lang="en-US" dirty="0"/>
              <a:t>Did not achieve Desired level of accuracy</a:t>
            </a:r>
          </a:p>
        </p:txBody>
      </p:sp>
      <p:sp>
        <p:nvSpPr>
          <p:cNvPr id="17" name="Text Placeholder 16">
            <a:extLst>
              <a:ext uri="{FF2B5EF4-FFF2-40B4-BE49-F238E27FC236}">
                <a16:creationId xmlns:a16="http://schemas.microsoft.com/office/drawing/2014/main" id="{A8035F28-C91B-CFD3-6338-547A3D9E1F4E}"/>
              </a:ext>
            </a:extLst>
          </p:cNvPr>
          <p:cNvSpPr>
            <a:spLocks noGrp="1"/>
          </p:cNvSpPr>
          <p:nvPr>
            <p:ph type="body" sz="quarter" idx="17"/>
          </p:nvPr>
        </p:nvSpPr>
        <p:spPr>
          <a:xfrm>
            <a:off x="9476606" y="2491683"/>
            <a:ext cx="2215575" cy="2825173"/>
          </a:xfrm>
        </p:spPr>
        <p:txBody>
          <a:bodyPr/>
          <a:lstStyle/>
          <a:p>
            <a:r>
              <a:rPr lang="en-US" dirty="0"/>
              <a:t>Sometimes the classification model and detection model results differ</a:t>
            </a:r>
          </a:p>
        </p:txBody>
      </p:sp>
    </p:spTree>
    <p:extLst>
      <p:ext uri="{BB962C8B-B14F-4D97-AF65-F5344CB8AC3E}">
        <p14:creationId xmlns:p14="http://schemas.microsoft.com/office/powerpoint/2010/main" val="363678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1243584"/>
            <a:ext cx="8165592" cy="1633728"/>
          </a:xfrm>
        </p:spPr>
        <p:txBody>
          <a:bodyPr/>
          <a:lstStyle/>
          <a:p>
            <a:r>
              <a:rPr lang="en-US" dirty="0"/>
              <a:t>Graphical User Interface</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10" name="Content Placeholder 9">
            <a:extLst>
              <a:ext uri="{FF2B5EF4-FFF2-40B4-BE49-F238E27FC236}">
                <a16:creationId xmlns:a16="http://schemas.microsoft.com/office/drawing/2014/main" id="{616C61C2-8AFD-27E9-55F7-01DFE97F09F7}"/>
              </a:ext>
            </a:extLst>
          </p:cNvPr>
          <p:cNvSpPr>
            <a:spLocks noGrp="1"/>
          </p:cNvSpPr>
          <p:nvPr>
            <p:ph sz="half" idx="2"/>
          </p:nvPr>
        </p:nvSpPr>
        <p:spPr>
          <a:xfrm>
            <a:off x="3614011" y="3267929"/>
            <a:ext cx="8467344" cy="2919806"/>
          </a:xfrm>
        </p:spPr>
        <p:txBody>
          <a:bodyPr/>
          <a:lstStyle/>
          <a:p>
            <a:r>
              <a:rPr lang="en-US" sz="2400" dirty="0"/>
              <a:t>Used </a:t>
            </a:r>
            <a:r>
              <a:rPr lang="en-US" sz="2400" dirty="0" err="1"/>
              <a:t>Gradio</a:t>
            </a:r>
            <a:r>
              <a:rPr lang="en-US" sz="2400" dirty="0"/>
              <a:t> </a:t>
            </a:r>
          </a:p>
          <a:p>
            <a:r>
              <a:rPr lang="en-US" sz="2400" dirty="0" err="1"/>
              <a:t>Gradio</a:t>
            </a:r>
            <a:r>
              <a:rPr lang="en-US" sz="2400" dirty="0"/>
              <a:t> is a valuable tool for creating interactive user interfaces for machine learning models with minimal effort.</a:t>
            </a:r>
          </a:p>
        </p:txBody>
      </p:sp>
    </p:spTree>
    <p:extLst>
      <p:ext uri="{BB962C8B-B14F-4D97-AF65-F5344CB8AC3E}">
        <p14:creationId xmlns:p14="http://schemas.microsoft.com/office/powerpoint/2010/main" val="3170280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705F-A207-8369-DC65-3AF0CAB5BFCB}"/>
              </a:ext>
            </a:extLst>
          </p:cNvPr>
          <p:cNvSpPr>
            <a:spLocks noGrp="1"/>
          </p:cNvSpPr>
          <p:nvPr>
            <p:ph type="title"/>
          </p:nvPr>
        </p:nvSpPr>
        <p:spPr>
          <a:xfrm>
            <a:off x="3596166" y="347472"/>
            <a:ext cx="8165592" cy="768096"/>
          </a:xfrm>
        </p:spPr>
        <p:txBody>
          <a:bodyPr/>
          <a:lstStyle/>
          <a:p>
            <a:r>
              <a:rPr lang="en-US" dirty="0"/>
              <a:t>GUI</a:t>
            </a:r>
          </a:p>
        </p:txBody>
      </p:sp>
      <p:sp>
        <p:nvSpPr>
          <p:cNvPr id="3" name="Text Placeholder 2">
            <a:extLst>
              <a:ext uri="{FF2B5EF4-FFF2-40B4-BE49-F238E27FC236}">
                <a16:creationId xmlns:a16="http://schemas.microsoft.com/office/drawing/2014/main" id="{A3C39D5A-2F11-5671-5A13-D7A2F8ADD5EE}"/>
              </a:ext>
            </a:extLst>
          </p:cNvPr>
          <p:cNvSpPr>
            <a:spLocks noGrp="1"/>
          </p:cNvSpPr>
          <p:nvPr>
            <p:ph type="body" idx="1"/>
          </p:nvPr>
        </p:nvSpPr>
        <p:spPr/>
        <p:txBody>
          <a:bodyPr/>
          <a:lstStyle/>
          <a:p>
            <a:endParaRPr lang="en-US"/>
          </a:p>
        </p:txBody>
      </p:sp>
      <p:pic>
        <p:nvPicPr>
          <p:cNvPr id="9" name="Content Placeholder 8">
            <a:extLst>
              <a:ext uri="{FF2B5EF4-FFF2-40B4-BE49-F238E27FC236}">
                <a16:creationId xmlns:a16="http://schemas.microsoft.com/office/drawing/2014/main" id="{0C0F5FF5-2FDC-A0BE-E94C-6C054CE91DF1}"/>
              </a:ext>
            </a:extLst>
          </p:cNvPr>
          <p:cNvPicPr>
            <a:picLocks noGrp="1" noChangeAspect="1"/>
          </p:cNvPicPr>
          <p:nvPr>
            <p:ph sz="half" idx="2"/>
          </p:nvPr>
        </p:nvPicPr>
        <p:blipFill>
          <a:blip r:embed="rId2"/>
          <a:stretch>
            <a:fillRect/>
          </a:stretch>
        </p:blipFill>
        <p:spPr>
          <a:xfrm>
            <a:off x="470082" y="1361779"/>
            <a:ext cx="10776850" cy="5148749"/>
          </a:xfrm>
        </p:spPr>
      </p:pic>
      <p:sp>
        <p:nvSpPr>
          <p:cNvPr id="7" name="Slide Number Placeholder 6">
            <a:extLst>
              <a:ext uri="{FF2B5EF4-FFF2-40B4-BE49-F238E27FC236}">
                <a16:creationId xmlns:a16="http://schemas.microsoft.com/office/drawing/2014/main" id="{A542F8E3-BBB2-EC6C-1D95-971C9F35B876}"/>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3809416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705F-A207-8369-DC65-3AF0CAB5BFCB}"/>
              </a:ext>
            </a:extLst>
          </p:cNvPr>
          <p:cNvSpPr>
            <a:spLocks noGrp="1"/>
          </p:cNvSpPr>
          <p:nvPr>
            <p:ph type="title"/>
          </p:nvPr>
        </p:nvSpPr>
        <p:spPr>
          <a:xfrm>
            <a:off x="3596166" y="347472"/>
            <a:ext cx="8165592" cy="768096"/>
          </a:xfrm>
        </p:spPr>
        <p:txBody>
          <a:bodyPr/>
          <a:lstStyle/>
          <a:p>
            <a:r>
              <a:rPr lang="en-US" dirty="0"/>
              <a:t>GUI</a:t>
            </a:r>
          </a:p>
        </p:txBody>
      </p:sp>
      <p:sp>
        <p:nvSpPr>
          <p:cNvPr id="7" name="Slide Number Placeholder 6">
            <a:extLst>
              <a:ext uri="{FF2B5EF4-FFF2-40B4-BE49-F238E27FC236}">
                <a16:creationId xmlns:a16="http://schemas.microsoft.com/office/drawing/2014/main" id="{A542F8E3-BBB2-EC6C-1D95-971C9F35B876}"/>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8" name="Picture 7">
            <a:extLst>
              <a:ext uri="{FF2B5EF4-FFF2-40B4-BE49-F238E27FC236}">
                <a16:creationId xmlns:a16="http://schemas.microsoft.com/office/drawing/2014/main" id="{27842F98-A8ED-2B67-E0B4-9DDE82B08E38}"/>
              </a:ext>
            </a:extLst>
          </p:cNvPr>
          <p:cNvPicPr>
            <a:picLocks noChangeAspect="1"/>
          </p:cNvPicPr>
          <p:nvPr/>
        </p:nvPicPr>
        <p:blipFill>
          <a:blip r:embed="rId2"/>
          <a:stretch>
            <a:fillRect/>
          </a:stretch>
        </p:blipFill>
        <p:spPr>
          <a:xfrm>
            <a:off x="0" y="1597597"/>
            <a:ext cx="12192000" cy="3662805"/>
          </a:xfrm>
          <a:prstGeom prst="rect">
            <a:avLst/>
          </a:prstGeom>
        </p:spPr>
      </p:pic>
    </p:spTree>
    <p:extLst>
      <p:ext uri="{BB962C8B-B14F-4D97-AF65-F5344CB8AC3E}">
        <p14:creationId xmlns:p14="http://schemas.microsoft.com/office/powerpoint/2010/main" val="1696668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705F-A207-8369-DC65-3AF0CAB5BFCB}"/>
              </a:ext>
            </a:extLst>
          </p:cNvPr>
          <p:cNvSpPr>
            <a:spLocks noGrp="1"/>
          </p:cNvSpPr>
          <p:nvPr>
            <p:ph type="title"/>
          </p:nvPr>
        </p:nvSpPr>
        <p:spPr>
          <a:xfrm>
            <a:off x="3596166" y="347472"/>
            <a:ext cx="8165592" cy="768096"/>
          </a:xfrm>
        </p:spPr>
        <p:txBody>
          <a:bodyPr/>
          <a:lstStyle/>
          <a:p>
            <a:r>
              <a:rPr lang="en-US" dirty="0"/>
              <a:t>GUI</a:t>
            </a:r>
          </a:p>
        </p:txBody>
      </p:sp>
      <p:sp>
        <p:nvSpPr>
          <p:cNvPr id="7" name="Slide Number Placeholder 6">
            <a:extLst>
              <a:ext uri="{FF2B5EF4-FFF2-40B4-BE49-F238E27FC236}">
                <a16:creationId xmlns:a16="http://schemas.microsoft.com/office/drawing/2014/main" id="{A542F8E3-BBB2-EC6C-1D95-971C9F35B876}"/>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Picture 3">
            <a:extLst>
              <a:ext uri="{FF2B5EF4-FFF2-40B4-BE49-F238E27FC236}">
                <a16:creationId xmlns:a16="http://schemas.microsoft.com/office/drawing/2014/main" id="{F3EEB283-E70E-DB89-1DA7-E6ECED0987BB}"/>
              </a:ext>
            </a:extLst>
          </p:cNvPr>
          <p:cNvPicPr>
            <a:picLocks noChangeAspect="1"/>
          </p:cNvPicPr>
          <p:nvPr/>
        </p:nvPicPr>
        <p:blipFill>
          <a:blip r:embed="rId2"/>
          <a:stretch>
            <a:fillRect/>
          </a:stretch>
        </p:blipFill>
        <p:spPr>
          <a:xfrm>
            <a:off x="3722637" y="1095018"/>
            <a:ext cx="5925818" cy="5762982"/>
          </a:xfrm>
          <a:prstGeom prst="rect">
            <a:avLst/>
          </a:prstGeom>
        </p:spPr>
      </p:pic>
    </p:spTree>
    <p:extLst>
      <p:ext uri="{BB962C8B-B14F-4D97-AF65-F5344CB8AC3E}">
        <p14:creationId xmlns:p14="http://schemas.microsoft.com/office/powerpoint/2010/main" val="224034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096610" y="1494911"/>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97945" y="2694195"/>
            <a:ext cx="6400800" cy="1664741"/>
          </a:xfrm>
        </p:spPr>
        <p:txBody>
          <a:bodyPr/>
          <a:lstStyle/>
          <a:p>
            <a:pPr marL="457200" indent="-457200" algn="l">
              <a:buFont typeface="+mj-lt"/>
              <a:buAutoNum type="arabicPeriod"/>
            </a:pPr>
            <a:r>
              <a:rPr lang="en-US" sz="2400" dirty="0">
                <a:solidFill>
                  <a:schemeClr val="accent6"/>
                </a:solidFill>
                <a:latin typeface="Sabon Next LT" panose="02000500000000000000" pitchFamily="2" charset="0"/>
                <a:cs typeface="Sabon Next LT" panose="02000500000000000000" pitchFamily="2" charset="0"/>
              </a:rPr>
              <a:t>Build Accurate Classification Model </a:t>
            </a:r>
          </a:p>
          <a:p>
            <a:pPr marL="457200" indent="-457200" algn="l">
              <a:buFont typeface="+mj-lt"/>
              <a:buAutoNum type="arabicPeriod"/>
            </a:pPr>
            <a:r>
              <a:rPr lang="en-US" sz="2400" dirty="0">
                <a:solidFill>
                  <a:schemeClr val="accent6"/>
                </a:solidFill>
                <a:latin typeface="Sabon Next LT" panose="02000500000000000000" pitchFamily="2" charset="0"/>
                <a:cs typeface="Sabon Next LT" panose="02000500000000000000" pitchFamily="2" charset="0"/>
              </a:rPr>
              <a:t>Build Accurate Detection Model</a:t>
            </a:r>
          </a:p>
          <a:p>
            <a:pPr marL="457200" indent="-457200" algn="l">
              <a:buFont typeface="+mj-lt"/>
              <a:buAutoNum type="arabicPeriod"/>
            </a:pPr>
            <a:r>
              <a:rPr lang="en-US" sz="2400" dirty="0">
                <a:solidFill>
                  <a:schemeClr val="accent6"/>
                </a:solidFill>
                <a:latin typeface="Sabon Next LT" panose="02000500000000000000" pitchFamily="2" charset="0"/>
                <a:cs typeface="Sabon Next LT" panose="02000500000000000000" pitchFamily="2" charset="0"/>
              </a:rPr>
              <a:t>Build a User-Friendly Interface.</a:t>
            </a:r>
          </a:p>
          <a:p>
            <a:pPr marL="457200" indent="-457200" algn="l">
              <a:buFont typeface="+mj-lt"/>
              <a:buAutoNum type="arabicPeriod"/>
            </a:pPr>
            <a:r>
              <a:rPr lang="en-US" dirty="0">
                <a:latin typeface="Sabon Next LT" panose="02000500000000000000" pitchFamily="2" charset="0"/>
                <a:cs typeface="Sabon Next LT" panose="02000500000000000000" pitchFamily="2" charset="0"/>
              </a:rPr>
              <a:t>Enhance Usability for Users and Doctors.</a:t>
            </a:r>
            <a:endParaRPr lang="en-US" sz="2400" dirty="0">
              <a:solidFill>
                <a:schemeClr val="accent6"/>
              </a:solidFill>
              <a:latin typeface="Sabon Next LT" panose="02000500000000000000" pitchFamily="2" charset="0"/>
              <a:cs typeface="Sabon Next LT" panose="02000500000000000000" pitchFamily="2" charset="0"/>
            </a:endParaRPr>
          </a:p>
          <a:p>
            <a:pPr marL="457200" indent="-457200" algn="l">
              <a:buFont typeface="+mj-lt"/>
              <a:buAutoNum type="arabicPeriod"/>
            </a:pP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096610" y="1494911"/>
            <a:ext cx="6400800" cy="768096"/>
          </a:xfrm>
        </p:spPr>
        <p:txBody>
          <a:bodyPr/>
          <a:lstStyle/>
          <a:p>
            <a:r>
              <a:rPr lang="en-US" dirty="0">
                <a:latin typeface="Arial Black" panose="020B0604020202020204" pitchFamily="34" charset="0"/>
                <a:cs typeface="Arial Black" panose="020B0604020202020204" pitchFamily="34" charset="0"/>
              </a:rPr>
              <a:t>Kaggle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97944" y="2694195"/>
            <a:ext cx="6496975" cy="2668894"/>
          </a:xfrm>
        </p:spPr>
        <p:txBody>
          <a:bodyPr/>
          <a:lstStyle/>
          <a:p>
            <a:pPr marL="457200" indent="-457200" algn="l">
              <a:buFont typeface="+mj-lt"/>
              <a:buAutoNum type="arabicPeriod"/>
            </a:pPr>
            <a:r>
              <a:rPr lang="en-US" sz="2400" dirty="0">
                <a:solidFill>
                  <a:schemeClr val="accent6"/>
                </a:solidFill>
                <a:latin typeface="Sabon Next LT" panose="02000500000000000000" pitchFamily="2" charset="0"/>
                <a:cs typeface="Sabon Next LT" panose="02000500000000000000" pitchFamily="2" charset="0"/>
              </a:rPr>
              <a:t>Found dataset consists of 14k image.</a:t>
            </a:r>
          </a:p>
          <a:p>
            <a:pPr marL="457200" indent="-457200" algn="l">
              <a:buFont typeface="+mj-lt"/>
              <a:buAutoNum type="arabicPeriod"/>
            </a:pPr>
            <a:r>
              <a:rPr lang="en-US" sz="2400" dirty="0">
                <a:solidFill>
                  <a:schemeClr val="accent6"/>
                </a:solidFill>
                <a:latin typeface="Sabon Next LT" panose="02000500000000000000" pitchFamily="2" charset="0"/>
                <a:cs typeface="Sabon Next LT" panose="02000500000000000000" pitchFamily="2" charset="0"/>
                <a:hlinkClick r:id="rId2"/>
              </a:rPr>
              <a:t>https://www.kaggle.com/datasets/salmansajid05/oral-diseases</a:t>
            </a:r>
            <a:endParaRPr lang="en-US" sz="2400" dirty="0">
              <a:solidFill>
                <a:schemeClr val="accent6"/>
              </a:solidFill>
              <a:latin typeface="Sabon Next LT" panose="02000500000000000000" pitchFamily="2" charset="0"/>
              <a:cs typeface="Sabon Next LT" panose="02000500000000000000" pitchFamily="2" charset="0"/>
            </a:endParaRPr>
          </a:p>
          <a:p>
            <a:pPr algn="l"/>
            <a:r>
              <a:rPr lang="en-US" dirty="0">
                <a:latin typeface="Sabon Next LT" panose="02000500000000000000" pitchFamily="2" charset="0"/>
                <a:cs typeface="Sabon Next LT" panose="02000500000000000000" pitchFamily="2" charset="0"/>
              </a:rPr>
              <a:t>Note that Dataset is diverse in terms of Images Positions, colors, cases</a:t>
            </a:r>
            <a:endParaRPr lang="en-US" sz="2400" dirty="0">
              <a:solidFill>
                <a:schemeClr val="accent6"/>
              </a:solidFill>
              <a:latin typeface="Sabon Next LT" panose="02000500000000000000" pitchFamily="2" charset="0"/>
              <a:cs typeface="Sabon Next LT" panose="02000500000000000000" pitchFamily="2" charset="0"/>
            </a:endParaRPr>
          </a:p>
          <a:p>
            <a:pPr marL="457200" indent="-457200" algn="l">
              <a:buFont typeface="+mj-lt"/>
              <a:buAutoNum type="arabicPeriod"/>
            </a:pPr>
            <a:endParaRPr lang="en-US" dirty="0">
              <a:latin typeface="Sabon Next LT" panose="02000500000000000000" pitchFamily="2" charset="0"/>
              <a:cs typeface="Sabon Next LT" panose="02000500000000000000" pitchFamily="2" charset="0"/>
            </a:endParaRPr>
          </a:p>
          <a:p>
            <a:pPr marL="457200" indent="-4572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We used Kaggle notebook for project due to accessing GPU.</a:t>
            </a:r>
          </a:p>
          <a:p>
            <a:pPr marL="457200" indent="-457200" algn="l">
              <a:buFont typeface="+mj-lt"/>
              <a:buAutoNum type="arabicPeriod"/>
            </a:pP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14216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7F1C-3B52-8505-4394-8E11D381767F}"/>
              </a:ext>
            </a:extLst>
          </p:cNvPr>
          <p:cNvSpPr>
            <a:spLocks noGrp="1"/>
          </p:cNvSpPr>
          <p:nvPr>
            <p:ph type="title"/>
          </p:nvPr>
        </p:nvSpPr>
        <p:spPr>
          <a:xfrm>
            <a:off x="258932" y="438468"/>
            <a:ext cx="6400800" cy="768096"/>
          </a:xfrm>
        </p:spPr>
        <p:txBody>
          <a:bodyPr/>
          <a:lstStyle/>
          <a:p>
            <a:r>
              <a:rPr lang="en-US" dirty="0"/>
              <a:t>Kaggle dataset</a:t>
            </a:r>
          </a:p>
        </p:txBody>
      </p:sp>
      <p:sp>
        <p:nvSpPr>
          <p:cNvPr id="3" name="Text Placeholder 2">
            <a:extLst>
              <a:ext uri="{FF2B5EF4-FFF2-40B4-BE49-F238E27FC236}">
                <a16:creationId xmlns:a16="http://schemas.microsoft.com/office/drawing/2014/main" id="{47D64CDA-AD4E-70C7-E68F-D17D3D56BCA3}"/>
              </a:ext>
            </a:extLst>
          </p:cNvPr>
          <p:cNvSpPr>
            <a:spLocks noGrp="1"/>
          </p:cNvSpPr>
          <p:nvPr>
            <p:ph type="body" idx="1"/>
          </p:nvPr>
        </p:nvSpPr>
        <p:spPr>
          <a:xfrm>
            <a:off x="2025588" y="1802166"/>
            <a:ext cx="6400800" cy="4137971"/>
          </a:xfrm>
        </p:spPr>
        <p:txBody>
          <a:bodyPr/>
          <a:lstStyle/>
          <a:p>
            <a:pPr marL="342900" indent="-342900" algn="l">
              <a:buFont typeface="Arial" panose="020B0604020202020204" pitchFamily="34" charset="0"/>
              <a:buChar char="•"/>
            </a:pPr>
            <a:r>
              <a:rPr lang="en-US" dirty="0"/>
              <a:t>Classification Dataset is almost 11000 file of images </a:t>
            </a:r>
          </a:p>
          <a:p>
            <a:pPr marL="342900" indent="-342900" algn="l">
              <a:buFont typeface="Arial" panose="020B0604020202020204" pitchFamily="34" charset="0"/>
              <a:buChar char="•"/>
            </a:pPr>
            <a:r>
              <a:rPr lang="en-US" dirty="0"/>
              <a:t>Classification Dataset has 6 diseases and not perfectly balanced. </a:t>
            </a:r>
          </a:p>
          <a:p>
            <a:pPr marL="342900" indent="-342900" algn="l">
              <a:buFont typeface="Arial" panose="020B0604020202020204" pitchFamily="34" charset="0"/>
              <a:buChar char="•"/>
            </a:pPr>
            <a:r>
              <a:rPr lang="en-US" dirty="0"/>
              <a:t>classification–caries, calculus, ulcer gingivitis, hypodontia, tooth discoloration</a:t>
            </a:r>
          </a:p>
          <a:p>
            <a:pPr algn="l"/>
            <a:endParaRPr lang="en-US" dirty="0"/>
          </a:p>
          <a:p>
            <a:pPr marL="342900" indent="-342900" algn="l">
              <a:buFont typeface="Arial" panose="020B0604020202020204" pitchFamily="34" charset="0"/>
              <a:buChar char="•"/>
            </a:pPr>
            <a:r>
              <a:rPr lang="en-US" dirty="0"/>
              <a:t>Detection Dataset is formatted for yolov5 model and is approximately 3000 files of annotated images and has only 4 diseases</a:t>
            </a:r>
          </a:p>
          <a:p>
            <a:pPr marL="342900" indent="-342900" algn="l">
              <a:buFont typeface="Arial" panose="020B0604020202020204" pitchFamily="34" charset="0"/>
              <a:buChar char="•"/>
            </a:pPr>
            <a:r>
              <a:rPr lang="en-US" dirty="0"/>
              <a:t>detection-</a:t>
            </a:r>
            <a:r>
              <a:rPr lang="en-US" dirty="0" err="1"/>
              <a:t>caries,gingivitis,ulcer,tooth</a:t>
            </a:r>
            <a:r>
              <a:rPr lang="en-US" dirty="0"/>
              <a:t> discoloration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3535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7F1C-3B52-8505-4394-8E11D381767F}"/>
              </a:ext>
            </a:extLst>
          </p:cNvPr>
          <p:cNvSpPr>
            <a:spLocks noGrp="1"/>
          </p:cNvSpPr>
          <p:nvPr>
            <p:ph type="title"/>
          </p:nvPr>
        </p:nvSpPr>
        <p:spPr>
          <a:xfrm>
            <a:off x="258932" y="438468"/>
            <a:ext cx="6400800" cy="768096"/>
          </a:xfrm>
        </p:spPr>
        <p:txBody>
          <a:bodyPr/>
          <a:lstStyle/>
          <a:p>
            <a:r>
              <a:rPr lang="en-US" dirty="0"/>
              <a:t>Kaggle dataset</a:t>
            </a:r>
          </a:p>
        </p:txBody>
      </p:sp>
      <p:sp>
        <p:nvSpPr>
          <p:cNvPr id="3" name="Text Placeholder 2">
            <a:extLst>
              <a:ext uri="{FF2B5EF4-FFF2-40B4-BE49-F238E27FC236}">
                <a16:creationId xmlns:a16="http://schemas.microsoft.com/office/drawing/2014/main" id="{47D64CDA-AD4E-70C7-E68F-D17D3D56BCA3}"/>
              </a:ext>
            </a:extLst>
          </p:cNvPr>
          <p:cNvSpPr>
            <a:spLocks noGrp="1"/>
          </p:cNvSpPr>
          <p:nvPr>
            <p:ph type="body" idx="1"/>
          </p:nvPr>
        </p:nvSpPr>
        <p:spPr>
          <a:xfrm>
            <a:off x="1661604" y="1635462"/>
            <a:ext cx="6400800" cy="3339424"/>
          </a:xfrm>
        </p:spPr>
        <p:txBody>
          <a:bodyPr/>
          <a:lstStyle/>
          <a:p>
            <a:pPr marL="342900" indent="-342900" algn="l">
              <a:buFont typeface="Arial" panose="020B0604020202020204" pitchFamily="34" charset="0"/>
              <a:buChar char="•"/>
            </a:pPr>
            <a:r>
              <a:rPr lang="en-US" dirty="0"/>
              <a:t>We noticed that the images have different angles of capturing. Some of them </a:t>
            </a:r>
            <a:r>
              <a:rPr lang="en-US"/>
              <a:t>are augmented.</a:t>
            </a:r>
            <a:endParaRPr lang="en-US" dirty="0"/>
          </a:p>
        </p:txBody>
      </p:sp>
      <p:pic>
        <p:nvPicPr>
          <p:cNvPr id="1026" name="Picture 2">
            <a:extLst>
              <a:ext uri="{FF2B5EF4-FFF2-40B4-BE49-F238E27FC236}">
                <a16:creationId xmlns:a16="http://schemas.microsoft.com/office/drawing/2014/main" id="{889DABF4-C71D-E297-8D30-5C3D129ED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651" y="3205455"/>
            <a:ext cx="5119271" cy="34128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D5C41CA-D158-E681-BF30-1521A5FEE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409" y="3305174"/>
            <a:ext cx="5197832" cy="346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91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F4D1-0D0F-A79A-2FC7-5C9541A919EF}"/>
              </a:ext>
            </a:extLst>
          </p:cNvPr>
          <p:cNvSpPr>
            <a:spLocks noGrp="1"/>
          </p:cNvSpPr>
          <p:nvPr>
            <p:ph type="title"/>
          </p:nvPr>
        </p:nvSpPr>
        <p:spPr>
          <a:xfrm>
            <a:off x="-176074" y="181015"/>
            <a:ext cx="6400800" cy="768096"/>
          </a:xfrm>
        </p:spPr>
        <p:txBody>
          <a:bodyPr/>
          <a:lstStyle/>
          <a:p>
            <a:r>
              <a:rPr lang="en-US" dirty="0"/>
              <a:t>Issue 1 with classification data</a:t>
            </a:r>
          </a:p>
        </p:txBody>
      </p:sp>
      <p:sp>
        <p:nvSpPr>
          <p:cNvPr id="3" name="Text Placeholder 2">
            <a:extLst>
              <a:ext uri="{FF2B5EF4-FFF2-40B4-BE49-F238E27FC236}">
                <a16:creationId xmlns:a16="http://schemas.microsoft.com/office/drawing/2014/main" id="{DAAED809-A49B-0FD4-91FF-7432714AD13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1AF9B1FD-1FC8-ACDE-0AAE-9E4D33162CFD}"/>
              </a:ext>
            </a:extLst>
          </p:cNvPr>
          <p:cNvPicPr>
            <a:picLocks noChangeAspect="1"/>
          </p:cNvPicPr>
          <p:nvPr/>
        </p:nvPicPr>
        <p:blipFill>
          <a:blip r:embed="rId2"/>
          <a:stretch>
            <a:fillRect/>
          </a:stretch>
        </p:blipFill>
        <p:spPr>
          <a:xfrm>
            <a:off x="2569206" y="2139696"/>
            <a:ext cx="6654693" cy="4683905"/>
          </a:xfrm>
          <a:prstGeom prst="rect">
            <a:avLst/>
          </a:prstGeom>
        </p:spPr>
      </p:pic>
    </p:spTree>
    <p:extLst>
      <p:ext uri="{BB962C8B-B14F-4D97-AF65-F5344CB8AC3E}">
        <p14:creationId xmlns:p14="http://schemas.microsoft.com/office/powerpoint/2010/main" val="357361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8F51-74F8-C8D9-0AFD-E76E2E7DA07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801071D-7239-829D-A67D-A6BD0962781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D818F96-345B-850B-F432-316E4580DB6D}"/>
              </a:ext>
            </a:extLst>
          </p:cNvPr>
          <p:cNvPicPr>
            <a:picLocks noChangeAspect="1"/>
          </p:cNvPicPr>
          <p:nvPr/>
        </p:nvPicPr>
        <p:blipFill>
          <a:blip r:embed="rId2"/>
          <a:stretch>
            <a:fillRect/>
          </a:stretch>
        </p:blipFill>
        <p:spPr>
          <a:xfrm>
            <a:off x="1014412" y="573116"/>
            <a:ext cx="9927963" cy="6041996"/>
          </a:xfrm>
          <a:prstGeom prst="rect">
            <a:avLst/>
          </a:prstGeom>
        </p:spPr>
      </p:pic>
    </p:spTree>
    <p:extLst>
      <p:ext uri="{BB962C8B-B14F-4D97-AF65-F5344CB8AC3E}">
        <p14:creationId xmlns:p14="http://schemas.microsoft.com/office/powerpoint/2010/main" val="53129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Detection Model Yolov5</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025134" y="3266769"/>
            <a:ext cx="7160729" cy="2420799"/>
          </a:xfrm>
        </p:spPr>
        <p:txBody>
          <a:bodyPr/>
          <a:lstStyle/>
          <a:p>
            <a:pPr marL="342900" indent="-342900">
              <a:buFont typeface="Arial" panose="020B0604020202020204" pitchFamily="34" charset="0"/>
              <a:buChar char="•"/>
            </a:pPr>
            <a:r>
              <a:rPr lang="en-US" dirty="0"/>
              <a:t>Community Resources </a:t>
            </a:r>
          </a:p>
          <a:p>
            <a:pPr marL="342900" indent="-342900">
              <a:buFont typeface="Arial" panose="020B0604020202020204" pitchFamily="34" charset="0"/>
              <a:buChar char="•"/>
            </a:pPr>
            <a:r>
              <a:rPr lang="en-US" dirty="0"/>
              <a:t>Ease of use and Efficient results</a:t>
            </a:r>
          </a:p>
          <a:p>
            <a:pPr marL="342900" indent="-342900">
              <a:buFont typeface="Arial" panose="020B0604020202020204" pitchFamily="34" charset="0"/>
              <a:buChar char="•"/>
            </a:pPr>
            <a:r>
              <a:rPr lang="en-US" dirty="0"/>
              <a:t>Dataset was organized and annotated in YOLOv5 format.</a:t>
            </a:r>
          </a:p>
          <a:p>
            <a:pPr marL="342900" indent="-342900">
              <a:buFont typeface="Arial" panose="020B0604020202020204" pitchFamily="34" charset="0"/>
              <a:buChar char="•"/>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36566292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{F0643E94-A380-4018-8D85-3730A01D15AA}tf78438558_win32</Template>
  <TotalTime>312</TotalTime>
  <Words>746</Words>
  <Application>Microsoft Office PowerPoint</Application>
  <PresentationFormat>Widescreen</PresentationFormat>
  <Paragraphs>163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Google Sans</vt:lpstr>
      <vt:lpstr>Sabon Next LT</vt:lpstr>
      <vt:lpstr>Söhne</vt:lpstr>
      <vt:lpstr>Times New Roman</vt:lpstr>
      <vt:lpstr>Office Theme</vt:lpstr>
      <vt:lpstr>Dental Diseases Detection and classification </vt:lpstr>
      <vt:lpstr>Introduction</vt:lpstr>
      <vt:lpstr>PRIMARY GOALS</vt:lpstr>
      <vt:lpstr>Kaggle Dataset</vt:lpstr>
      <vt:lpstr>Kaggle dataset</vt:lpstr>
      <vt:lpstr>Kaggle dataset</vt:lpstr>
      <vt:lpstr>Issue 1 with classification data</vt:lpstr>
      <vt:lpstr>PowerPoint Presentation</vt:lpstr>
      <vt:lpstr>Detection Model Yolov5</vt:lpstr>
      <vt:lpstr>Detection Model Yolov5</vt:lpstr>
      <vt:lpstr>Issue 1 with Detection dataset</vt:lpstr>
      <vt:lpstr>PowerPoint Presentation</vt:lpstr>
      <vt:lpstr>Issue 2 </vt:lpstr>
      <vt:lpstr>Classification Models</vt:lpstr>
      <vt:lpstr>Why we chose these models</vt:lpstr>
      <vt:lpstr>Models comparison</vt:lpstr>
      <vt:lpstr>PowerPoint Presentation</vt:lpstr>
      <vt:lpstr>PowerPoint Presentation</vt:lpstr>
      <vt:lpstr>PowerPoint Presentation</vt:lpstr>
      <vt:lpstr>PowerPoint Presentation</vt:lpstr>
      <vt:lpstr>PowerPoint Presentation</vt:lpstr>
      <vt:lpstr>Pros and cons of the whole project</vt:lpstr>
      <vt:lpstr>Graphical User Interface </vt:lpstr>
      <vt:lpstr>GUI</vt:lpstr>
      <vt:lpstr>GUI</vt:lpstr>
      <vt:lpstr>GUI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Diseases Detection and classification</dc:title>
  <dc:subject/>
  <dc:creator>farah Adnan deeb al-arbid</dc:creator>
  <cp:lastModifiedBy>salma shakshir</cp:lastModifiedBy>
  <cp:revision>36</cp:revision>
  <dcterms:created xsi:type="dcterms:W3CDTF">2023-12-22T10:42:21Z</dcterms:created>
  <dcterms:modified xsi:type="dcterms:W3CDTF">2024-01-14T11:49:45Z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