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152822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65001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890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3828064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157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2950087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2593079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426353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62983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BDAD6B-F42A-4524-8323-4BE3ECC957E8}"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300217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BDAD6B-F42A-4524-8323-4BE3ECC957E8}"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364894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BDAD6B-F42A-4524-8323-4BE3ECC957E8}"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407357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BDAD6B-F42A-4524-8323-4BE3ECC957E8}"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122073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DAD6B-F42A-4524-8323-4BE3ECC957E8}"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380515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BDAD6B-F42A-4524-8323-4BE3ECC957E8}"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194302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BDAD6B-F42A-4524-8323-4BE3ECC957E8}"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98B07-3115-4E42-90FE-9B94FE6ED29A}" type="slidenum">
              <a:rPr lang="en-US" smtClean="0"/>
              <a:t>‹#›</a:t>
            </a:fld>
            <a:endParaRPr lang="en-US"/>
          </a:p>
        </p:txBody>
      </p:sp>
    </p:spTree>
    <p:extLst>
      <p:ext uri="{BB962C8B-B14F-4D97-AF65-F5344CB8AC3E}">
        <p14:creationId xmlns:p14="http://schemas.microsoft.com/office/powerpoint/2010/main" val="417999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BDAD6B-F42A-4524-8323-4BE3ECC957E8}" type="datetimeFigureOut">
              <a:rPr lang="en-US" smtClean="0"/>
              <a:t>11/11/2019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798B07-3115-4E42-90FE-9B94FE6ED29A}" type="slidenum">
              <a:rPr lang="en-US" smtClean="0"/>
              <a:t>‹#›</a:t>
            </a:fld>
            <a:endParaRPr lang="en-US"/>
          </a:p>
        </p:txBody>
      </p:sp>
    </p:spTree>
    <p:extLst>
      <p:ext uri="{BB962C8B-B14F-4D97-AF65-F5344CB8AC3E}">
        <p14:creationId xmlns:p14="http://schemas.microsoft.com/office/powerpoint/2010/main" val="27531726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DFE3-7725-436C-8FDB-3542C60561E4}"/>
              </a:ext>
            </a:extLst>
          </p:cNvPr>
          <p:cNvSpPr>
            <a:spLocks noGrp="1"/>
          </p:cNvSpPr>
          <p:nvPr>
            <p:ph type="ctrTitle"/>
          </p:nvPr>
        </p:nvSpPr>
        <p:spPr/>
        <p:txBody>
          <a:bodyPr/>
          <a:lstStyle/>
          <a:p>
            <a:pPr algn="ctr"/>
            <a:r>
              <a:rPr lang="en-US" dirty="0"/>
              <a:t>Opening a Café in Toronto</a:t>
            </a:r>
          </a:p>
        </p:txBody>
      </p:sp>
      <p:sp>
        <p:nvSpPr>
          <p:cNvPr id="3" name="Subtitle 2">
            <a:extLst>
              <a:ext uri="{FF2B5EF4-FFF2-40B4-BE49-F238E27FC236}">
                <a16:creationId xmlns:a16="http://schemas.microsoft.com/office/drawing/2014/main" id="{E8EDE1E5-25C6-4FAE-8775-002D6B1E7DE7}"/>
              </a:ext>
            </a:extLst>
          </p:cNvPr>
          <p:cNvSpPr>
            <a:spLocks noGrp="1"/>
          </p:cNvSpPr>
          <p:nvPr>
            <p:ph type="subTitle" idx="1"/>
          </p:nvPr>
        </p:nvSpPr>
        <p:spPr/>
        <p:txBody>
          <a:bodyPr/>
          <a:lstStyle/>
          <a:p>
            <a:pPr algn="ctr"/>
            <a:r>
              <a:rPr lang="en-US" dirty="0"/>
              <a:t>Farah </a:t>
            </a:r>
            <a:r>
              <a:rPr lang="en-US" dirty="0" err="1"/>
              <a:t>Alshaar</a:t>
            </a:r>
            <a:endParaRPr lang="en-US" dirty="0"/>
          </a:p>
          <a:p>
            <a:pPr algn="ctr"/>
            <a:r>
              <a:rPr lang="en-US" dirty="0"/>
              <a:t>Nov 11, 2019</a:t>
            </a:r>
          </a:p>
        </p:txBody>
      </p:sp>
    </p:spTree>
    <p:extLst>
      <p:ext uri="{BB962C8B-B14F-4D97-AF65-F5344CB8AC3E}">
        <p14:creationId xmlns:p14="http://schemas.microsoft.com/office/powerpoint/2010/main" val="70171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25A1-806C-42F3-BC71-2E208CBEEE11}"/>
              </a:ext>
            </a:extLst>
          </p:cNvPr>
          <p:cNvSpPr>
            <a:spLocks noGrp="1"/>
          </p:cNvSpPr>
          <p:nvPr>
            <p:ph type="title"/>
          </p:nvPr>
        </p:nvSpPr>
        <p:spPr>
          <a:xfrm>
            <a:off x="677334" y="1498604"/>
            <a:ext cx="3854528" cy="809167"/>
          </a:xfrm>
        </p:spPr>
        <p:txBody>
          <a:bodyPr/>
          <a:lstStyle/>
          <a:p>
            <a:r>
              <a:rPr lang="en-US" dirty="0"/>
              <a:t>Data Analysis	</a:t>
            </a:r>
          </a:p>
        </p:txBody>
      </p:sp>
      <p:sp>
        <p:nvSpPr>
          <p:cNvPr id="4" name="Text Placeholder 3">
            <a:extLst>
              <a:ext uri="{FF2B5EF4-FFF2-40B4-BE49-F238E27FC236}">
                <a16:creationId xmlns:a16="http://schemas.microsoft.com/office/drawing/2014/main" id="{C1608FD3-AA47-44B0-9EBB-71A94FCD17BD}"/>
              </a:ext>
            </a:extLst>
          </p:cNvPr>
          <p:cNvSpPr>
            <a:spLocks noGrp="1"/>
          </p:cNvSpPr>
          <p:nvPr>
            <p:ph type="body" sz="half" idx="2"/>
          </p:nvPr>
        </p:nvSpPr>
        <p:spPr>
          <a:xfrm>
            <a:off x="677334" y="2420055"/>
            <a:ext cx="3854528" cy="2584449"/>
          </a:xfrm>
        </p:spPr>
        <p:txBody>
          <a:bodyPr/>
          <a:lstStyle/>
          <a:p>
            <a:r>
              <a:rPr lang="en-US" dirty="0"/>
              <a:t>The following table shows different neighborhood and population information to help us in our analysis.</a:t>
            </a:r>
          </a:p>
        </p:txBody>
      </p:sp>
      <p:pic>
        <p:nvPicPr>
          <p:cNvPr id="6" name="Picture 5">
            <a:extLst>
              <a:ext uri="{FF2B5EF4-FFF2-40B4-BE49-F238E27FC236}">
                <a16:creationId xmlns:a16="http://schemas.microsoft.com/office/drawing/2014/main" id="{6C62B443-4DD6-4A14-87D7-0DBE7A26A88B}"/>
              </a:ext>
            </a:extLst>
          </p:cNvPr>
          <p:cNvPicPr>
            <a:picLocks noChangeAspect="1"/>
          </p:cNvPicPr>
          <p:nvPr/>
        </p:nvPicPr>
        <p:blipFill>
          <a:blip r:embed="rId2"/>
          <a:stretch>
            <a:fillRect/>
          </a:stretch>
        </p:blipFill>
        <p:spPr>
          <a:xfrm>
            <a:off x="4871009" y="2137837"/>
            <a:ext cx="5323809" cy="2866667"/>
          </a:xfrm>
          <a:prstGeom prst="rect">
            <a:avLst/>
          </a:prstGeom>
        </p:spPr>
      </p:pic>
    </p:spTree>
    <p:extLst>
      <p:ext uri="{BB962C8B-B14F-4D97-AF65-F5344CB8AC3E}">
        <p14:creationId xmlns:p14="http://schemas.microsoft.com/office/powerpoint/2010/main" val="198248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7461D2-E773-40AF-BD73-55183D0D729F}"/>
              </a:ext>
            </a:extLst>
          </p:cNvPr>
          <p:cNvSpPr>
            <a:spLocks noGrp="1"/>
          </p:cNvSpPr>
          <p:nvPr>
            <p:ph type="title"/>
          </p:nvPr>
        </p:nvSpPr>
        <p:spPr/>
        <p:txBody>
          <a:bodyPr/>
          <a:lstStyle/>
          <a:p>
            <a:r>
              <a:rPr lang="en-US" dirty="0"/>
              <a:t>Data Modeling</a:t>
            </a:r>
          </a:p>
        </p:txBody>
      </p:sp>
      <p:sp>
        <p:nvSpPr>
          <p:cNvPr id="6" name="Picture Placeholder 5">
            <a:extLst>
              <a:ext uri="{FF2B5EF4-FFF2-40B4-BE49-F238E27FC236}">
                <a16:creationId xmlns:a16="http://schemas.microsoft.com/office/drawing/2014/main" id="{5305734C-6E28-4E35-B111-D41DA968CD29}"/>
              </a:ext>
            </a:extLst>
          </p:cNvPr>
          <p:cNvSpPr>
            <a:spLocks noGrp="1"/>
          </p:cNvSpPr>
          <p:nvPr>
            <p:ph type="pic" idx="1"/>
          </p:nvPr>
        </p:nvSpPr>
        <p:spPr/>
      </p:sp>
      <p:sp>
        <p:nvSpPr>
          <p:cNvPr id="7" name="Text Placeholder 6">
            <a:extLst>
              <a:ext uri="{FF2B5EF4-FFF2-40B4-BE49-F238E27FC236}">
                <a16:creationId xmlns:a16="http://schemas.microsoft.com/office/drawing/2014/main" id="{7CF52D63-40A9-4A55-90F1-C303003D4F46}"/>
              </a:ext>
            </a:extLst>
          </p:cNvPr>
          <p:cNvSpPr>
            <a:spLocks noGrp="1"/>
          </p:cNvSpPr>
          <p:nvPr>
            <p:ph type="body" sz="half" idx="2"/>
          </p:nvPr>
        </p:nvSpPr>
        <p:spPr/>
        <p:txBody>
          <a:bodyPr/>
          <a:lstStyle/>
          <a:p>
            <a:r>
              <a:rPr lang="en-US" dirty="0"/>
              <a:t>Using K-Cluster technique it help us identify neighborhoods in relative to their population, density and location details in relationship to café presents </a:t>
            </a:r>
          </a:p>
        </p:txBody>
      </p:sp>
      <p:pic>
        <p:nvPicPr>
          <p:cNvPr id="8" name="Picture 7">
            <a:extLst>
              <a:ext uri="{FF2B5EF4-FFF2-40B4-BE49-F238E27FC236}">
                <a16:creationId xmlns:a16="http://schemas.microsoft.com/office/drawing/2014/main" id="{9582EFA1-3EFA-4689-B6EF-6F26D44F9CF2}"/>
              </a:ext>
            </a:extLst>
          </p:cNvPr>
          <p:cNvPicPr>
            <a:picLocks noChangeAspect="1"/>
          </p:cNvPicPr>
          <p:nvPr/>
        </p:nvPicPr>
        <p:blipFill>
          <a:blip r:embed="rId2"/>
          <a:stretch>
            <a:fillRect/>
          </a:stretch>
        </p:blipFill>
        <p:spPr>
          <a:xfrm>
            <a:off x="677334" y="1799090"/>
            <a:ext cx="8330342" cy="1629910"/>
          </a:xfrm>
          <a:prstGeom prst="rect">
            <a:avLst/>
          </a:prstGeom>
        </p:spPr>
      </p:pic>
    </p:spTree>
    <p:extLst>
      <p:ext uri="{BB962C8B-B14F-4D97-AF65-F5344CB8AC3E}">
        <p14:creationId xmlns:p14="http://schemas.microsoft.com/office/powerpoint/2010/main" val="275385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EEE580-DB12-4D55-B86A-0292F4441D50}"/>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C4AD5CD1-598A-4A23-B87F-3BCB023416C4}"/>
              </a:ext>
            </a:extLst>
          </p:cNvPr>
          <p:cNvSpPr>
            <a:spLocks noGrp="1"/>
          </p:cNvSpPr>
          <p:nvPr>
            <p:ph idx="1"/>
          </p:nvPr>
        </p:nvSpPr>
        <p:spPr/>
        <p:txBody>
          <a:bodyPr/>
          <a:lstStyle/>
          <a:p>
            <a:pPr marL="0" indent="0">
              <a:buNone/>
            </a:pPr>
            <a:r>
              <a:rPr lang="en-US" dirty="0"/>
              <a:t>From the above we conclude that:</a:t>
            </a:r>
          </a:p>
          <a:p>
            <a:pPr>
              <a:buFont typeface="+mj-lt"/>
              <a:buAutoNum type="arabicPeriod"/>
            </a:pPr>
            <a:r>
              <a:rPr lang="en-US" dirty="0"/>
              <a:t>Cluster 4 [The beaches] has most population and no café currently open has it would be the optimal location for new business to open there. Knowing that the ‘The Beaches’ is very popular area between young crowd where they gather, and many concerts and events usually are held in the summer</a:t>
            </a:r>
          </a:p>
          <a:p>
            <a:pPr>
              <a:buFont typeface="+mj-lt"/>
              <a:buAutoNum type="arabicPeriod"/>
            </a:pPr>
            <a:r>
              <a:rPr lang="en-US" dirty="0"/>
              <a:t>Cluster 2 [Lawrence Park and Rosedale] would be the second optimal locations to open a café due to their population and income information and now café currently are there.</a:t>
            </a:r>
          </a:p>
        </p:txBody>
      </p:sp>
    </p:spTree>
    <p:extLst>
      <p:ext uri="{BB962C8B-B14F-4D97-AF65-F5344CB8AC3E}">
        <p14:creationId xmlns:p14="http://schemas.microsoft.com/office/powerpoint/2010/main" val="36658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4BCC-73F4-4649-A64B-C564C254F40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21809E6-86B5-4B9A-9076-CD4A2CC06D3F}"/>
              </a:ext>
            </a:extLst>
          </p:cNvPr>
          <p:cNvSpPr>
            <a:spLocks noGrp="1"/>
          </p:cNvSpPr>
          <p:nvPr>
            <p:ph idx="1"/>
          </p:nvPr>
        </p:nvSpPr>
        <p:spPr/>
        <p:txBody>
          <a:bodyPr/>
          <a:lstStyle/>
          <a:p>
            <a:r>
              <a:rPr lang="en-US" dirty="0"/>
              <a:t>In the following presentation we will discuss the opportunities available to open a café in Toronto area.</a:t>
            </a:r>
          </a:p>
          <a:p>
            <a:r>
              <a:rPr lang="en-US" dirty="0"/>
              <a:t>Cafés have always been number one choice to entrepreneurs who would like to enter the business work; since</a:t>
            </a:r>
          </a:p>
          <a:p>
            <a:pPr lvl="1"/>
            <a:r>
              <a:rPr lang="en-US" dirty="0"/>
              <a:t>coffee being a popular seller always.</a:t>
            </a:r>
          </a:p>
          <a:p>
            <a:pPr lvl="1"/>
            <a:r>
              <a:rPr lang="en-US" dirty="0"/>
              <a:t>Location required usually smaller than restaurants</a:t>
            </a:r>
          </a:p>
          <a:p>
            <a:pPr lvl="1"/>
            <a:r>
              <a:rPr lang="en-US" dirty="0"/>
              <a:t>Café tend to expand and become chain, example: Tim Horton’s. </a:t>
            </a:r>
          </a:p>
          <a:p>
            <a:pPr marL="0" indent="0">
              <a:buNone/>
            </a:pPr>
            <a:endParaRPr lang="en-US" dirty="0"/>
          </a:p>
        </p:txBody>
      </p:sp>
    </p:spTree>
    <p:extLst>
      <p:ext uri="{BB962C8B-B14F-4D97-AF65-F5344CB8AC3E}">
        <p14:creationId xmlns:p14="http://schemas.microsoft.com/office/powerpoint/2010/main" val="283413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7C48A6-71FD-48F2-8C36-C6A9A5398CD9}"/>
              </a:ext>
            </a:extLst>
          </p:cNvPr>
          <p:cNvSpPr>
            <a:spLocks noGrp="1"/>
          </p:cNvSpPr>
          <p:nvPr>
            <p:ph type="title"/>
          </p:nvPr>
        </p:nvSpPr>
        <p:spPr/>
        <p:txBody>
          <a:bodyPr/>
          <a:lstStyle/>
          <a:p>
            <a:r>
              <a:rPr lang="en-US" dirty="0"/>
              <a:t>Target Audience</a:t>
            </a:r>
          </a:p>
        </p:txBody>
      </p:sp>
      <p:sp>
        <p:nvSpPr>
          <p:cNvPr id="6" name="Content Placeholder 5">
            <a:extLst>
              <a:ext uri="{FF2B5EF4-FFF2-40B4-BE49-F238E27FC236}">
                <a16:creationId xmlns:a16="http://schemas.microsoft.com/office/drawing/2014/main" id="{5EFD7D0F-F441-472A-B145-6693FDF9051F}"/>
              </a:ext>
            </a:extLst>
          </p:cNvPr>
          <p:cNvSpPr>
            <a:spLocks noGrp="1"/>
          </p:cNvSpPr>
          <p:nvPr>
            <p:ph sz="half" idx="2"/>
          </p:nvPr>
        </p:nvSpPr>
        <p:spPr/>
        <p:txBody>
          <a:bodyPr/>
          <a:lstStyle/>
          <a:p>
            <a:r>
              <a:rPr lang="en-US" dirty="0"/>
              <a:t>New entrepreneurs </a:t>
            </a:r>
          </a:p>
          <a:p>
            <a:r>
              <a:rPr lang="en-US" dirty="0"/>
              <a:t>Local business owners</a:t>
            </a:r>
          </a:p>
          <a:p>
            <a:r>
              <a:rPr lang="en-US" dirty="0"/>
              <a:t>Already existing café owners who are looking to expand</a:t>
            </a:r>
          </a:p>
          <a:p>
            <a:r>
              <a:rPr lang="en-US" dirty="0"/>
              <a:t>Government looking to improve area to provide more services to resident</a:t>
            </a:r>
          </a:p>
        </p:txBody>
      </p:sp>
    </p:spTree>
    <p:extLst>
      <p:ext uri="{BB962C8B-B14F-4D97-AF65-F5344CB8AC3E}">
        <p14:creationId xmlns:p14="http://schemas.microsoft.com/office/powerpoint/2010/main" val="368472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0AD9-738C-4956-A73A-EEBD15CBB24E}"/>
              </a:ext>
            </a:extLst>
          </p:cNvPr>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708F7A54-DD17-4DFB-BCF6-461F5401F982}"/>
              </a:ext>
            </a:extLst>
          </p:cNvPr>
          <p:cNvSpPr>
            <a:spLocks noGrp="1"/>
          </p:cNvSpPr>
          <p:nvPr>
            <p:ph idx="1"/>
          </p:nvPr>
        </p:nvSpPr>
        <p:spPr/>
        <p:txBody>
          <a:bodyPr/>
          <a:lstStyle/>
          <a:p>
            <a:r>
              <a:rPr lang="en-US" dirty="0"/>
              <a:t>The data will be used in order to obtain such information will be</a:t>
            </a:r>
          </a:p>
          <a:p>
            <a:pPr lvl="1"/>
            <a:r>
              <a:rPr lang="en-US" dirty="0"/>
              <a:t>From Wikipedia</a:t>
            </a:r>
          </a:p>
          <a:p>
            <a:pPr lvl="2"/>
            <a:r>
              <a:rPr lang="en-US" dirty="0"/>
              <a:t>Toronto Postal Code List</a:t>
            </a:r>
          </a:p>
          <a:p>
            <a:pPr lvl="2"/>
            <a:r>
              <a:rPr lang="en-US" dirty="0"/>
              <a:t>Population, size and other demographical information for the city</a:t>
            </a:r>
          </a:p>
          <a:p>
            <a:pPr lvl="1"/>
            <a:r>
              <a:rPr lang="en-US" dirty="0"/>
              <a:t>Geographical coordinates of Toronto neighborhood</a:t>
            </a:r>
          </a:p>
          <a:p>
            <a:pPr lvl="1"/>
            <a:endParaRPr lang="en-US" dirty="0"/>
          </a:p>
          <a:p>
            <a:pPr marL="57150" indent="0">
              <a:buNone/>
            </a:pPr>
            <a:r>
              <a:rPr lang="en-US" dirty="0"/>
              <a:t>Using the data above we are trying to see how many café in relation to the above information.</a:t>
            </a:r>
          </a:p>
          <a:p>
            <a:pPr marL="457200" lvl="1" indent="0">
              <a:buNone/>
            </a:pPr>
            <a:endParaRPr lang="en-US" dirty="0"/>
          </a:p>
          <a:p>
            <a:pPr lvl="1"/>
            <a:endParaRPr lang="en-US" dirty="0"/>
          </a:p>
        </p:txBody>
      </p:sp>
    </p:spTree>
    <p:extLst>
      <p:ext uri="{BB962C8B-B14F-4D97-AF65-F5344CB8AC3E}">
        <p14:creationId xmlns:p14="http://schemas.microsoft.com/office/powerpoint/2010/main" val="32948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2894-740E-4621-90D4-BBED00CB38A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D4C46176-21C6-465F-9715-04D00F1C05FB}"/>
              </a:ext>
            </a:extLst>
          </p:cNvPr>
          <p:cNvSpPr>
            <a:spLocks noGrp="1"/>
          </p:cNvSpPr>
          <p:nvPr>
            <p:ph idx="1"/>
          </p:nvPr>
        </p:nvSpPr>
        <p:spPr/>
        <p:txBody>
          <a:bodyPr/>
          <a:lstStyle/>
          <a:p>
            <a:r>
              <a:rPr lang="en-US" dirty="0"/>
              <a:t>The data will go under cleaning and merging to obtain the required information using the following:</a:t>
            </a:r>
          </a:p>
          <a:p>
            <a:pPr lvl="1"/>
            <a:r>
              <a:rPr lang="en-US" dirty="0"/>
              <a:t>Python</a:t>
            </a:r>
          </a:p>
          <a:p>
            <a:pPr lvl="1"/>
            <a:r>
              <a:rPr lang="en-US" dirty="0"/>
              <a:t>K-means clustering</a:t>
            </a:r>
          </a:p>
          <a:p>
            <a:pPr lvl="1"/>
            <a:r>
              <a:rPr lang="en-US" dirty="0"/>
              <a:t>Foursquare API</a:t>
            </a:r>
          </a:p>
          <a:p>
            <a:pPr lvl="1"/>
            <a:r>
              <a:rPr lang="en-US" dirty="0"/>
              <a:t>Data Frame [Panda]</a:t>
            </a:r>
          </a:p>
          <a:p>
            <a:pPr marL="457200" lvl="1" indent="0">
              <a:buNone/>
            </a:pPr>
            <a:endParaRPr lang="en-US" dirty="0"/>
          </a:p>
        </p:txBody>
      </p:sp>
    </p:spTree>
    <p:extLst>
      <p:ext uri="{BB962C8B-B14F-4D97-AF65-F5344CB8AC3E}">
        <p14:creationId xmlns:p14="http://schemas.microsoft.com/office/powerpoint/2010/main" val="309919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7329-B0D9-4CDC-B38E-033B0CB6A32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657DCFE-F4B9-4C5D-BA7D-FF3EF1E9DF6F}"/>
              </a:ext>
            </a:extLst>
          </p:cNvPr>
          <p:cNvSpPr>
            <a:spLocks noGrp="1"/>
          </p:cNvSpPr>
          <p:nvPr>
            <p:ph idx="1"/>
          </p:nvPr>
        </p:nvSpPr>
        <p:spPr/>
        <p:txBody>
          <a:bodyPr/>
          <a:lstStyle/>
          <a:p>
            <a:r>
              <a:rPr lang="en-US" dirty="0"/>
              <a:t>The files pulled from the various sources had to go under couple of changes for example: </a:t>
            </a:r>
          </a:p>
          <a:p>
            <a:pPr lvl="2"/>
            <a:r>
              <a:rPr lang="en-US" dirty="0"/>
              <a:t>unassigned borough were excluded</a:t>
            </a:r>
          </a:p>
          <a:p>
            <a:pPr lvl="2"/>
            <a:r>
              <a:rPr lang="en-US" dirty="0"/>
              <a:t>Combines multiple neighborhoods that fall under one postal code into one entry</a:t>
            </a:r>
          </a:p>
          <a:p>
            <a:pPr lvl="2"/>
            <a:r>
              <a:rPr lang="en-US" dirty="0"/>
              <a:t>Unassigned neighborhoods to be assigned borough value</a:t>
            </a:r>
          </a:p>
          <a:p>
            <a:r>
              <a:rPr lang="en-US" dirty="0"/>
              <a:t>We have combined data from postal code and geographical information of the neighborhood to be able to locate them on the map</a:t>
            </a:r>
          </a:p>
          <a:p>
            <a:pPr marL="0" indent="0">
              <a:buNone/>
            </a:pPr>
            <a:endParaRPr lang="en-US" dirty="0"/>
          </a:p>
          <a:p>
            <a:pPr marL="0" indent="0">
              <a:buNone/>
            </a:pPr>
            <a:r>
              <a:rPr lang="en-US" sz="1400" dirty="0"/>
              <a:t>*Please refer to the Jupiter file to see the data and the new data frames created (Week 1-3)</a:t>
            </a:r>
          </a:p>
          <a:p>
            <a:pPr marL="0" indent="0">
              <a:buNone/>
            </a:pPr>
            <a:endParaRPr lang="en-US" dirty="0"/>
          </a:p>
        </p:txBody>
      </p:sp>
    </p:spTree>
    <p:extLst>
      <p:ext uri="{BB962C8B-B14F-4D97-AF65-F5344CB8AC3E}">
        <p14:creationId xmlns:p14="http://schemas.microsoft.com/office/powerpoint/2010/main" val="429105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432CEE-ED26-446E-A1D5-C807E94758D1}"/>
              </a:ext>
            </a:extLst>
          </p:cNvPr>
          <p:cNvSpPr>
            <a:spLocks noGrp="1"/>
          </p:cNvSpPr>
          <p:nvPr>
            <p:ph type="title"/>
          </p:nvPr>
        </p:nvSpPr>
        <p:spPr>
          <a:xfrm>
            <a:off x="677334" y="1498604"/>
            <a:ext cx="3854528" cy="504367"/>
          </a:xfrm>
        </p:spPr>
        <p:txBody>
          <a:bodyPr>
            <a:normAutofit/>
          </a:bodyPr>
          <a:lstStyle/>
          <a:p>
            <a:r>
              <a:rPr lang="en-US" dirty="0"/>
              <a:t>Data Analysis</a:t>
            </a:r>
          </a:p>
        </p:txBody>
      </p:sp>
      <p:pic>
        <p:nvPicPr>
          <p:cNvPr id="7" name="Content Placeholder 6">
            <a:extLst>
              <a:ext uri="{FF2B5EF4-FFF2-40B4-BE49-F238E27FC236}">
                <a16:creationId xmlns:a16="http://schemas.microsoft.com/office/drawing/2014/main" id="{07590EE4-5E92-450A-8A48-C242199891CA}"/>
              </a:ext>
            </a:extLst>
          </p:cNvPr>
          <p:cNvPicPr>
            <a:picLocks noGrp="1" noChangeAspect="1"/>
          </p:cNvPicPr>
          <p:nvPr>
            <p:ph idx="1"/>
          </p:nvPr>
        </p:nvPicPr>
        <p:blipFill>
          <a:blip r:embed="rId2"/>
          <a:stretch>
            <a:fillRect/>
          </a:stretch>
        </p:blipFill>
        <p:spPr>
          <a:xfrm>
            <a:off x="4760913" y="1713590"/>
            <a:ext cx="4513262" cy="3129195"/>
          </a:xfrm>
          <a:prstGeom prst="rect">
            <a:avLst/>
          </a:prstGeom>
        </p:spPr>
      </p:pic>
      <p:sp>
        <p:nvSpPr>
          <p:cNvPr id="6" name="Text Placeholder 5">
            <a:extLst>
              <a:ext uri="{FF2B5EF4-FFF2-40B4-BE49-F238E27FC236}">
                <a16:creationId xmlns:a16="http://schemas.microsoft.com/office/drawing/2014/main" id="{8B067DE1-D92E-4474-9A38-E4BC9F0ED0A8}"/>
              </a:ext>
            </a:extLst>
          </p:cNvPr>
          <p:cNvSpPr>
            <a:spLocks noGrp="1"/>
          </p:cNvSpPr>
          <p:nvPr>
            <p:ph type="body" sz="half" idx="2"/>
          </p:nvPr>
        </p:nvSpPr>
        <p:spPr>
          <a:xfrm>
            <a:off x="677334" y="2258336"/>
            <a:ext cx="3854528" cy="2584449"/>
          </a:xfrm>
        </p:spPr>
        <p:txBody>
          <a:bodyPr/>
          <a:lstStyle/>
          <a:p>
            <a:r>
              <a:rPr lang="en-US" dirty="0"/>
              <a:t>Using the data obtained the following table displays Cafés in various locations around Toronto area</a:t>
            </a:r>
          </a:p>
        </p:txBody>
      </p:sp>
    </p:spTree>
    <p:extLst>
      <p:ext uri="{BB962C8B-B14F-4D97-AF65-F5344CB8AC3E}">
        <p14:creationId xmlns:p14="http://schemas.microsoft.com/office/powerpoint/2010/main" val="381424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9B32-2763-46D3-854A-FAFFA83E2825}"/>
              </a:ext>
            </a:extLst>
          </p:cNvPr>
          <p:cNvSpPr>
            <a:spLocks noGrp="1"/>
          </p:cNvSpPr>
          <p:nvPr>
            <p:ph type="title"/>
          </p:nvPr>
        </p:nvSpPr>
        <p:spPr>
          <a:xfrm>
            <a:off x="677334" y="1498604"/>
            <a:ext cx="3854528" cy="620482"/>
          </a:xfrm>
        </p:spPr>
        <p:txBody>
          <a:bodyPr/>
          <a:lstStyle/>
          <a:p>
            <a:r>
              <a:rPr lang="en-US" dirty="0"/>
              <a:t>Data Analysis	</a:t>
            </a:r>
          </a:p>
        </p:txBody>
      </p:sp>
      <p:pic>
        <p:nvPicPr>
          <p:cNvPr id="5" name="Content Placeholder 4">
            <a:extLst>
              <a:ext uri="{FF2B5EF4-FFF2-40B4-BE49-F238E27FC236}">
                <a16:creationId xmlns:a16="http://schemas.microsoft.com/office/drawing/2014/main" id="{DAC74A05-0AC8-4560-9630-1B4EBD5E01F8}"/>
              </a:ext>
            </a:extLst>
          </p:cNvPr>
          <p:cNvPicPr>
            <a:picLocks noGrp="1" noChangeAspect="1"/>
          </p:cNvPicPr>
          <p:nvPr>
            <p:ph idx="1"/>
          </p:nvPr>
        </p:nvPicPr>
        <p:blipFill>
          <a:blip r:embed="rId2"/>
          <a:stretch>
            <a:fillRect/>
          </a:stretch>
        </p:blipFill>
        <p:spPr>
          <a:xfrm>
            <a:off x="4760913" y="2119086"/>
            <a:ext cx="5115226" cy="2074119"/>
          </a:xfrm>
          <a:prstGeom prst="rect">
            <a:avLst/>
          </a:prstGeom>
        </p:spPr>
      </p:pic>
      <p:sp>
        <p:nvSpPr>
          <p:cNvPr id="4" name="Text Placeholder 3">
            <a:extLst>
              <a:ext uri="{FF2B5EF4-FFF2-40B4-BE49-F238E27FC236}">
                <a16:creationId xmlns:a16="http://schemas.microsoft.com/office/drawing/2014/main" id="{31EB24C8-6FBF-4B9A-AF1C-A22AF7F3C048}"/>
              </a:ext>
            </a:extLst>
          </p:cNvPr>
          <p:cNvSpPr>
            <a:spLocks noGrp="1"/>
          </p:cNvSpPr>
          <p:nvPr>
            <p:ph type="body" sz="half" idx="2"/>
          </p:nvPr>
        </p:nvSpPr>
        <p:spPr>
          <a:xfrm>
            <a:off x="677334" y="2385184"/>
            <a:ext cx="3854528" cy="2584449"/>
          </a:xfrm>
        </p:spPr>
        <p:txBody>
          <a:bodyPr/>
          <a:lstStyle/>
          <a:p>
            <a:r>
              <a:rPr lang="en-US" dirty="0"/>
              <a:t>The following table show the different area where least cafés are open</a:t>
            </a:r>
          </a:p>
          <a:p>
            <a:pPr marL="285750" indent="-285750">
              <a:buFont typeface="Arial" panose="020B0604020202020204" pitchFamily="34" charset="0"/>
              <a:buChar char="•"/>
            </a:pPr>
            <a:r>
              <a:rPr lang="en-US" dirty="0"/>
              <a:t>	Dufferin No café</a:t>
            </a:r>
          </a:p>
          <a:p>
            <a:pPr marL="285750" indent="-285750">
              <a:buFont typeface="Arial" panose="020B0604020202020204" pitchFamily="34" charset="0"/>
              <a:buChar char="•"/>
            </a:pPr>
            <a:r>
              <a:rPr lang="en-US" dirty="0"/>
              <a:t>	Christie (Financial district in Toronto) has most cafes</a:t>
            </a:r>
          </a:p>
          <a:p>
            <a:endParaRPr lang="en-US" dirty="0"/>
          </a:p>
        </p:txBody>
      </p:sp>
    </p:spTree>
    <p:extLst>
      <p:ext uri="{BB962C8B-B14F-4D97-AF65-F5344CB8AC3E}">
        <p14:creationId xmlns:p14="http://schemas.microsoft.com/office/powerpoint/2010/main" val="194210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877F-CE9C-4DF4-8386-FEE1F586F3CD}"/>
              </a:ext>
            </a:extLst>
          </p:cNvPr>
          <p:cNvSpPr>
            <a:spLocks noGrp="1"/>
          </p:cNvSpPr>
          <p:nvPr>
            <p:ph type="title"/>
          </p:nvPr>
        </p:nvSpPr>
        <p:spPr>
          <a:xfrm>
            <a:off x="677334" y="1498605"/>
            <a:ext cx="3854528" cy="634996"/>
          </a:xfrm>
        </p:spPr>
        <p:txBody>
          <a:bodyPr/>
          <a:lstStyle/>
          <a:p>
            <a:r>
              <a:rPr lang="en-US" dirty="0"/>
              <a:t>Data Analysis	</a:t>
            </a:r>
          </a:p>
        </p:txBody>
      </p:sp>
      <p:pic>
        <p:nvPicPr>
          <p:cNvPr id="5" name="Content Placeholder 4">
            <a:extLst>
              <a:ext uri="{FF2B5EF4-FFF2-40B4-BE49-F238E27FC236}">
                <a16:creationId xmlns:a16="http://schemas.microsoft.com/office/drawing/2014/main" id="{06F95F19-4A50-4E01-BC1A-8DD77E510772}"/>
              </a:ext>
            </a:extLst>
          </p:cNvPr>
          <p:cNvPicPr>
            <a:picLocks noGrp="1" noChangeAspect="1"/>
          </p:cNvPicPr>
          <p:nvPr>
            <p:ph idx="1"/>
          </p:nvPr>
        </p:nvPicPr>
        <p:blipFill>
          <a:blip r:embed="rId2"/>
          <a:stretch>
            <a:fillRect/>
          </a:stretch>
        </p:blipFill>
        <p:spPr>
          <a:xfrm>
            <a:off x="4909234" y="2365677"/>
            <a:ext cx="4513262" cy="1273478"/>
          </a:xfrm>
          <a:prstGeom prst="rect">
            <a:avLst/>
          </a:prstGeom>
        </p:spPr>
      </p:pic>
      <p:sp>
        <p:nvSpPr>
          <p:cNvPr id="4" name="Text Placeholder 3">
            <a:extLst>
              <a:ext uri="{FF2B5EF4-FFF2-40B4-BE49-F238E27FC236}">
                <a16:creationId xmlns:a16="http://schemas.microsoft.com/office/drawing/2014/main" id="{13FC0E2B-FDD3-41B4-BC02-D1023A07E657}"/>
              </a:ext>
            </a:extLst>
          </p:cNvPr>
          <p:cNvSpPr>
            <a:spLocks noGrp="1"/>
          </p:cNvSpPr>
          <p:nvPr>
            <p:ph type="body" sz="half" idx="2"/>
          </p:nvPr>
        </p:nvSpPr>
        <p:spPr>
          <a:xfrm>
            <a:off x="677334" y="2365677"/>
            <a:ext cx="3854528" cy="2584449"/>
          </a:xfrm>
        </p:spPr>
        <p:txBody>
          <a:bodyPr/>
          <a:lstStyle/>
          <a:p>
            <a:r>
              <a:rPr lang="en-US" dirty="0"/>
              <a:t>The following data shows different neighborhoods in Toronto with their income, population, and density information in relative to cafés </a:t>
            </a:r>
          </a:p>
          <a:p>
            <a:r>
              <a:rPr lang="en-US" dirty="0"/>
              <a:t>We noticed Lawrence Park and Rosedale has not cafés list which their population is relatively high</a:t>
            </a:r>
          </a:p>
        </p:txBody>
      </p:sp>
    </p:spTree>
    <p:extLst>
      <p:ext uri="{BB962C8B-B14F-4D97-AF65-F5344CB8AC3E}">
        <p14:creationId xmlns:p14="http://schemas.microsoft.com/office/powerpoint/2010/main" val="29894557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480</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Opening a Café in Toronto</vt:lpstr>
      <vt:lpstr>Introduction</vt:lpstr>
      <vt:lpstr>Target Audience</vt:lpstr>
      <vt:lpstr>Data</vt:lpstr>
      <vt:lpstr>Data Cleaning</vt:lpstr>
      <vt:lpstr>Data Cleaning</vt:lpstr>
      <vt:lpstr>Data Analysis</vt:lpstr>
      <vt:lpstr>Data Analysis </vt:lpstr>
      <vt:lpstr>Data Analysis </vt:lpstr>
      <vt:lpstr>Data Analysis </vt:lpstr>
      <vt:lpstr>Data Modeling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Café in Toronto</dc:title>
  <dc:creator>Youssef Aboul-Naja</dc:creator>
  <cp:lastModifiedBy>Youssef Aboul-Naja</cp:lastModifiedBy>
  <cp:revision>11</cp:revision>
  <dcterms:created xsi:type="dcterms:W3CDTF">2019-11-11T17:36:35Z</dcterms:created>
  <dcterms:modified xsi:type="dcterms:W3CDTF">2019-11-11T18:46:31Z</dcterms:modified>
</cp:coreProperties>
</file>