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07DB-5EC4-4A14-82CB-66442CA24062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A228-BF01-4FFF-B6AF-B4FCA6D89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3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07DB-5EC4-4A14-82CB-66442CA24062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A228-BF01-4FFF-B6AF-B4FCA6D89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37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07DB-5EC4-4A14-82CB-66442CA24062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A228-BF01-4FFF-B6AF-B4FCA6D89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75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07DB-5EC4-4A14-82CB-66442CA24062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A228-BF01-4FFF-B6AF-B4FCA6D89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90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07DB-5EC4-4A14-82CB-66442CA24062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A228-BF01-4FFF-B6AF-B4FCA6D89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4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07DB-5EC4-4A14-82CB-66442CA24062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A228-BF01-4FFF-B6AF-B4FCA6D89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02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07DB-5EC4-4A14-82CB-66442CA24062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A228-BF01-4FFF-B6AF-B4FCA6D89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65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07DB-5EC4-4A14-82CB-66442CA24062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A228-BF01-4FFF-B6AF-B4FCA6D89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01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07DB-5EC4-4A14-82CB-66442CA24062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A228-BF01-4FFF-B6AF-B4FCA6D89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4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07DB-5EC4-4A14-82CB-66442CA24062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A228-BF01-4FFF-B6AF-B4FCA6D89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3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07DB-5EC4-4A14-82CB-66442CA24062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A228-BF01-4FFF-B6AF-B4FCA6D89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80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F07DB-5EC4-4A14-82CB-66442CA24062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6A228-BF01-4FFF-B6AF-B4FCA6D89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29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556A379-6DF8-4F91-8E04-CACCD9D9F171}"/>
              </a:ext>
            </a:extLst>
          </p:cNvPr>
          <p:cNvSpPr txBox="1">
            <a:spLocks noChangeArrowheads="1"/>
          </p:cNvSpPr>
          <p:nvPr/>
        </p:nvSpPr>
        <p:spPr>
          <a:xfrm>
            <a:off x="360253" y="245313"/>
            <a:ext cx="5065528" cy="667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>
                <a:latin typeface="+mn-lt"/>
                <a:ea typeface="+mn-ea"/>
                <a:cs typeface="+mn-cs"/>
              </a:rPr>
              <a:t>End of Sprint (Highlight) Report</a:t>
            </a:r>
          </a:p>
        </p:txBody>
      </p:sp>
      <p:graphicFrame>
        <p:nvGraphicFramePr>
          <p:cNvPr id="4" name="Group 68">
            <a:extLst>
              <a:ext uri="{FF2B5EF4-FFF2-40B4-BE49-F238E27FC236}">
                <a16:creationId xmlns:a16="http://schemas.microsoft.com/office/drawing/2014/main" id="{E668C573-0D94-4402-A322-3CE0EA61CCC6}"/>
              </a:ext>
            </a:extLst>
          </p:cNvPr>
          <p:cNvGraphicFramePr>
            <a:graphicFrameLocks noGrp="1"/>
          </p:cNvGraphicFramePr>
          <p:nvPr/>
        </p:nvGraphicFramePr>
        <p:xfrm>
          <a:off x="251520" y="1915440"/>
          <a:ext cx="8640960" cy="2520280"/>
        </p:xfrm>
        <a:graphic>
          <a:graphicData uri="http://schemas.openxmlformats.org/drawingml/2006/table">
            <a:tbl>
              <a:tblPr/>
              <a:tblGrid>
                <a:gridCol w="4299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1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3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1. Progress Update this reporting period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Tx/>
                        <a:buFont typeface="Symbol" pitchFamily="18" charset="2"/>
                        <a:buNone/>
                        <a:tabLst>
                          <a:tab pos="228600" algn="l"/>
                        </a:tabLst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2. Objectives for next reporting period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08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4020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 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C4020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4020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4020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4020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C4020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4020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 </a:t>
                      </a:r>
                      <a:r>
                        <a:rPr kumimoji="0" lang="en-US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4020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C4020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4020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4020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4020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 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C4020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Symbol" pitchFamily="18" charset="2"/>
                        <a:buNone/>
                        <a:tabLst>
                          <a:tab pos="228600" algn="l"/>
                        </a:tabLst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C4020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68">
            <a:extLst>
              <a:ext uri="{FF2B5EF4-FFF2-40B4-BE49-F238E27FC236}">
                <a16:creationId xmlns:a16="http://schemas.microsoft.com/office/drawing/2014/main" id="{61AC32D0-B4EA-4D09-AD2D-B5329E1BD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425917"/>
              </p:ext>
            </p:extLst>
          </p:nvPr>
        </p:nvGraphicFramePr>
        <p:xfrm>
          <a:off x="251520" y="4435169"/>
          <a:ext cx="8640960" cy="1846459"/>
        </p:xfrm>
        <a:graphic>
          <a:graphicData uri="http://schemas.openxmlformats.org/drawingml/2006/table">
            <a:tbl>
              <a:tblPr/>
              <a:tblGrid>
                <a:gridCol w="4299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1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3. Key Meetings and Decisions Required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Tx/>
                        <a:buFont typeface="Symbol" pitchFamily="18" charset="2"/>
                        <a:buNone/>
                        <a:tabLst>
                          <a:tab pos="228600" algn="l"/>
                        </a:tabLst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4. Escalated Issues and Risks (More detail available in logs)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2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>
                          <a:tab pos="85725" algn="l"/>
                        </a:tabLst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endParaRPr kumimoji="0" lang="en-US" sz="1100" b="0" i="1" u="none" strike="noStrike" cap="none" normalizeH="0" baseline="0" dirty="0">
                        <a:ln>
                          <a:noFill/>
                        </a:ln>
                        <a:solidFill>
                          <a:srgbClr val="C4020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11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Title &amp; Owner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4020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 </a:t>
                      </a:r>
                      <a:r>
                        <a:rPr kumimoji="0" lang="en-US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4020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AutoNum type="arabicPeriod"/>
                        <a:tabLst>
                          <a:tab pos="85725" algn="l"/>
                        </a:tabLst>
                      </a:pPr>
                      <a:r>
                        <a:rPr kumimoji="0" lang="en-US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 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AutoNum type="arabicPeriod"/>
                        <a:tabLst>
                          <a:tab pos="85725" algn="l"/>
                        </a:tabLst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  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AutoNum type="arabicPeriod"/>
                        <a:tabLst>
                          <a:tab pos="85725" algn="l"/>
                        </a:tabLst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  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AutoNum type="arabicPeriod"/>
                        <a:tabLst>
                          <a:tab pos="85725" algn="l"/>
                        </a:tabLst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AutoNum type="arabicPeriod"/>
                        <a:tabLst>
                          <a:tab pos="85725" algn="l"/>
                        </a:tabLst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  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C4020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1CD7C4-9E91-4C1B-A991-747527EF6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042971"/>
              </p:ext>
            </p:extLst>
          </p:nvPr>
        </p:nvGraphicFramePr>
        <p:xfrm>
          <a:off x="5836145" y="595552"/>
          <a:ext cx="3056335" cy="828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314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266186"/>
                          </a:solidFill>
                        </a:rPr>
                        <a:t>Project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314"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rgbClr val="266186"/>
                          </a:solidFill>
                        </a:rPr>
                        <a:t>Project 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314"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rgbClr val="266186"/>
                          </a:solidFill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495">
            <a:extLst>
              <a:ext uri="{FF2B5EF4-FFF2-40B4-BE49-F238E27FC236}">
                <a16:creationId xmlns:a16="http://schemas.microsoft.com/office/drawing/2014/main" id="{D7ACAD8D-5BFF-4662-A779-6BBC02D69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943419"/>
              </p:ext>
            </p:extLst>
          </p:nvPr>
        </p:nvGraphicFramePr>
        <p:xfrm>
          <a:off x="251519" y="935135"/>
          <a:ext cx="4599093" cy="698595"/>
        </p:xfrm>
        <a:graphic>
          <a:graphicData uri="http://schemas.openxmlformats.org/drawingml/2006/table">
            <a:tbl>
              <a:tblPr/>
              <a:tblGrid>
                <a:gridCol w="890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4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7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39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39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43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RAG Status</a:t>
                      </a:r>
                    </a:p>
                  </a:txBody>
                  <a:tcPr marL="36000" marR="36000" marT="36039" marB="360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36000" marR="36000" marT="36039" marB="360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Overall</a:t>
                      </a:r>
                    </a:p>
                  </a:txBody>
                  <a:tcPr marL="36000" marR="36000" marT="18020" marB="180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36000" marR="36000" marT="18020" marB="180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Scope</a:t>
                      </a:r>
                    </a:p>
                  </a:txBody>
                  <a:tcPr marL="36000" marR="36000" marT="18020" marB="180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Resource</a:t>
                      </a:r>
                    </a:p>
                  </a:txBody>
                  <a:tcPr marL="36000" marR="36000" marT="18020" marB="180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Timelines</a:t>
                      </a:r>
                    </a:p>
                  </a:txBody>
                  <a:tcPr marL="36000" marR="36000" marT="18020" marB="180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Costs</a:t>
                      </a:r>
                    </a:p>
                  </a:txBody>
                  <a:tcPr marL="36000" marR="36000" marT="18020" marB="180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This Sprint</a:t>
                      </a:r>
                    </a:p>
                  </a:txBody>
                  <a:tcPr marL="36000" marR="36000" marT="18020" marB="180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36000" marR="36000" marT="18020" marB="180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ADD RAG</a:t>
                      </a:r>
                    </a:p>
                  </a:txBody>
                  <a:tcPr marL="36000" marR="36000" marT="18020" marB="180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36000" marR="36000" marT="18020" marB="180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 pitchFamily="34" charset="-128"/>
                          <a:cs typeface="+mn-cs"/>
                        </a:rPr>
                        <a:t>ADD RAG</a:t>
                      </a:r>
                      <a:endParaRPr kumimoji="0" lang="en-GB" sz="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36000" marR="36000" marT="18020" marB="180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 pitchFamily="34" charset="-128"/>
                          <a:cs typeface="+mn-cs"/>
                        </a:rPr>
                        <a:t>ADD RAG</a:t>
                      </a:r>
                      <a:endParaRPr kumimoji="0" lang="en-GB" sz="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36000" marR="36000" marT="18020" marB="180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 pitchFamily="34" charset="-128"/>
                          <a:cs typeface="+mn-cs"/>
                        </a:rPr>
                        <a:t>ADD RAG</a:t>
                      </a:r>
                      <a:endParaRPr kumimoji="0" lang="en-GB" sz="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36000" marR="36000" marT="18020" marB="180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 pitchFamily="34" charset="-128"/>
                          <a:cs typeface="+mn-cs"/>
                        </a:rPr>
                        <a:t>ADD RAG</a:t>
                      </a:r>
                      <a:endParaRPr kumimoji="0" lang="en-GB" sz="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36000" marR="36000" marT="18020" marB="180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640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 txBox="1">
            <a:spLocks noGrp="1"/>
          </p:cNvSpPr>
          <p:nvPr/>
        </p:nvSpPr>
        <p:spPr bwMode="auto">
          <a:xfrm>
            <a:off x="381000" y="6450013"/>
            <a:ext cx="2895600" cy="14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75000"/>
              </a:spcBef>
              <a:spcAft>
                <a:spcPct val="25000"/>
              </a:spcAft>
              <a:buChar char="•"/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defRPr sz="1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Aft>
                <a:spcPct val="25000"/>
              </a:spcAft>
              <a:buChar char="•"/>
              <a:defRPr sz="1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defRPr sz="1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Aft>
                <a:spcPct val="25000"/>
              </a:spcAft>
              <a:buChar char="»"/>
              <a:defRPr sz="1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»"/>
              <a:defRPr sz="1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»"/>
              <a:defRPr sz="1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»"/>
              <a:defRPr sz="1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»"/>
              <a:defRPr sz="1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800">
                <a:solidFill>
                  <a:schemeClr val="bg2"/>
                </a:solidFill>
              </a:rPr>
              <a:t>Private &amp; Confidential</a:t>
            </a:r>
          </a:p>
        </p:txBody>
      </p:sp>
      <p:sp>
        <p:nvSpPr>
          <p:cNvPr id="4099" name="Slide Number Placeholder 4"/>
          <p:cNvSpPr txBox="1">
            <a:spLocks noGrp="1"/>
          </p:cNvSpPr>
          <p:nvPr/>
        </p:nvSpPr>
        <p:spPr bwMode="auto">
          <a:xfrm>
            <a:off x="6858000" y="6480175"/>
            <a:ext cx="19050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75000"/>
              </a:spcBef>
              <a:spcAft>
                <a:spcPct val="25000"/>
              </a:spcAft>
              <a:buChar char="•"/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defRPr sz="1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Aft>
                <a:spcPct val="25000"/>
              </a:spcAft>
              <a:buChar char="•"/>
              <a:defRPr sz="1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defRPr sz="1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Aft>
                <a:spcPct val="25000"/>
              </a:spcAft>
              <a:buChar char="»"/>
              <a:defRPr sz="1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»"/>
              <a:defRPr sz="1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»"/>
              <a:defRPr sz="1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»"/>
              <a:defRPr sz="1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»"/>
              <a:defRPr sz="1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FontTx/>
              <a:buNone/>
            </a:pPr>
            <a:fld id="{F14F596F-5E4B-44AE-A2E1-A86991821CC3}" type="slidenum">
              <a:rPr lang="en-US" altLang="en-US" sz="800">
                <a:solidFill>
                  <a:schemeClr val="bg2"/>
                </a:solidFill>
              </a:rPr>
              <a:pPr algn="r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</a:t>
            </a:fld>
            <a:endParaRPr lang="en-US" altLang="en-US" sz="800">
              <a:solidFill>
                <a:schemeClr val="bg2"/>
              </a:solidFill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7092"/>
            <a:ext cx="8382000" cy="822325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 eaLnBrk="1" hangingPunct="1">
              <a:tabLst>
                <a:tab pos="8343900" algn="r"/>
              </a:tabLst>
            </a:pPr>
            <a:r>
              <a:rPr lang="en-US" altLang="en-US" sz="2800" b="1" dirty="0">
                <a:latin typeface="Calibri" pitchFamily="34" charset="0"/>
                <a:cs typeface="Calibri" pitchFamily="34" charset="0"/>
              </a:rPr>
              <a:t>RAG Definition For Project Status</a:t>
            </a:r>
            <a:r>
              <a:rPr lang="en-US" altLang="en-US" sz="2800" dirty="0"/>
              <a:t>	</a:t>
            </a:r>
          </a:p>
        </p:txBody>
      </p:sp>
      <p:graphicFrame>
        <p:nvGraphicFramePr>
          <p:cNvPr id="46134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444606"/>
              </p:ext>
            </p:extLst>
          </p:nvPr>
        </p:nvGraphicFramePr>
        <p:xfrm>
          <a:off x="395288" y="925513"/>
          <a:ext cx="8353426" cy="4079155"/>
        </p:xfrm>
        <a:graphic>
          <a:graphicData uri="http://schemas.openxmlformats.org/drawingml/2006/table">
            <a:tbl>
              <a:tblPr/>
              <a:tblGrid>
                <a:gridCol w="936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2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2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2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429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itchFamily="34" charset="-128"/>
                          <a:cs typeface="Arial" pitchFamily="34" charset="0"/>
                        </a:rPr>
                        <a:t>RAG Status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pitchFamily="34" charset="-128"/>
                      </a:endParaRPr>
                    </a:p>
                  </a:txBody>
                  <a:tcPr marL="91445" marR="91445"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itchFamily="34" charset="-128"/>
                          <a:cs typeface="Arial" pitchFamily="34" charset="0"/>
                        </a:rPr>
                        <a:t>Green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pitchFamily="34" charset="-128"/>
                      </a:endParaRPr>
                    </a:p>
                  </a:txBody>
                  <a:tcPr marL="91445" marR="91445"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itchFamily="34" charset="-128"/>
                          <a:cs typeface="Arial" pitchFamily="34" charset="0"/>
                        </a:rPr>
                        <a:t>Amber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pitchFamily="34" charset="-128"/>
                      </a:endParaRPr>
                    </a:p>
                  </a:txBody>
                  <a:tcPr marL="91445" marR="91445"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itchFamily="34" charset="-128"/>
                          <a:cs typeface="Arial" pitchFamily="34" charset="0"/>
                        </a:rPr>
                        <a:t>Red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pitchFamily="34" charset="-128"/>
                      </a:endParaRPr>
                    </a:p>
                  </a:txBody>
                  <a:tcPr marL="91445" marR="91445"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66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itchFamily="34" charset="-128"/>
                          <a:cs typeface="Arial" pitchFamily="34" charset="0"/>
                        </a:rPr>
                        <a:t>Scope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pitchFamily="34" charset="-128"/>
                      </a:endParaRPr>
                    </a:p>
                  </a:txBody>
                  <a:tcPr marL="91445" marR="91445"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-87313" algn="l" fontAlgn="t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GB" sz="800" b="0" i="0" u="none" strike="noStrike" dirty="0">
                          <a:effectLst/>
                          <a:latin typeface="+mj-lt"/>
                        </a:rPr>
                        <a:t>Clear on deliverables</a:t>
                      </a:r>
                    </a:p>
                    <a:p>
                      <a:pPr marL="87313" indent="-87313" algn="l" fontAlgn="t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GB" sz="800" b="0" i="0" u="none" strike="noStrike" dirty="0">
                          <a:effectLst/>
                          <a:latin typeface="+mj-lt"/>
                        </a:rPr>
                        <a:t>Clear on what's in/out of scope</a:t>
                      </a:r>
                    </a:p>
                    <a:p>
                      <a:pPr marL="87313" indent="-87313" algn="l" fontAlgn="t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GB" sz="800" b="0" i="0" u="none" strike="noStrike" dirty="0">
                          <a:effectLst/>
                          <a:latin typeface="+mj-lt"/>
                        </a:rPr>
                        <a:t>Interdependencies with other projects/activities understood and being managed </a:t>
                      </a:r>
                    </a:p>
                  </a:txBody>
                  <a:tcPr marL="36002" marR="36002" marT="35993" marB="3599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-87313" algn="l" fontAlgn="t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Major deliverables clear but scope still moving/lack of clarity (including change requests not yet approved)</a:t>
                      </a:r>
                    </a:p>
                    <a:p>
                      <a:pPr marL="87313" indent="-87313" algn="l" fontAlgn="t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Plan in place to address</a:t>
                      </a:r>
                    </a:p>
                  </a:txBody>
                  <a:tcPr marL="36002" marR="36002" marT="35993" marB="3599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-87313" algn="l" fontAlgn="t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Significant uncertainty in scope and deliverables</a:t>
                      </a:r>
                    </a:p>
                  </a:txBody>
                  <a:tcPr marL="36002" marR="36002" marT="35993" marB="3599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815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itchFamily="34" charset="-128"/>
                          <a:cs typeface="Arial" pitchFamily="34" charset="0"/>
                        </a:rPr>
                        <a:t>Resource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pitchFamily="34" charset="-128"/>
                      </a:endParaRPr>
                    </a:p>
                  </a:txBody>
                  <a:tcPr marL="91445" marR="91445"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fontAlgn="t" latinLnBrk="0" hangingPunct="1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Project team in place, no significant gaps in resourcing</a:t>
                      </a:r>
                    </a:p>
                    <a:p>
                      <a:pPr marL="87313" indent="-87313" algn="l" defTabSz="914400" rtl="0" eaLnBrk="1" fontAlgn="t" latinLnBrk="0" hangingPunct="1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 risk to project delivery</a:t>
                      </a:r>
                    </a:p>
                  </a:txBody>
                  <a:tcPr marL="36002" marR="36002" marT="35993" marB="3599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fontAlgn="t" latinLnBrk="0" hangingPunct="1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Gap in resourcing but plan in place to address</a:t>
                      </a:r>
                    </a:p>
                    <a:p>
                      <a:pPr marL="87313" indent="-87313" algn="l" defTabSz="914400" rtl="0" eaLnBrk="1" fontAlgn="t" latinLnBrk="0" hangingPunct="1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Project delivery at risk but manageable</a:t>
                      </a:r>
                    </a:p>
                  </a:txBody>
                  <a:tcPr marL="36002" marR="36002" marT="35993" marB="3599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fontAlgn="t" latinLnBrk="0" hangingPunct="1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Resource not in place/ roles not identified</a:t>
                      </a:r>
                    </a:p>
                    <a:p>
                      <a:pPr marL="87313" indent="-87313" algn="l" defTabSz="914400" rtl="0" eaLnBrk="1" fontAlgn="t" latinLnBrk="0" hangingPunct="1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Impact on ability to deliver project</a:t>
                      </a:r>
                    </a:p>
                  </a:txBody>
                  <a:tcPr marL="36002" marR="36002" marT="35993" marB="3599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1546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itchFamily="34" charset="-128"/>
                          <a:cs typeface="Arial" pitchFamily="34" charset="0"/>
                        </a:rPr>
                        <a:t>Timelines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pitchFamily="34" charset="-128"/>
                      </a:endParaRPr>
                    </a:p>
                  </a:txBody>
                  <a:tcPr marL="91445" marR="91445"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fontAlgn="t" latinLnBrk="0" hangingPunct="1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Clear on timelines/critical path</a:t>
                      </a:r>
                    </a:p>
                    <a:p>
                      <a:pPr marL="87313" indent="-87313" algn="l" defTabSz="914400" rtl="0" eaLnBrk="1" fontAlgn="t" latinLnBrk="0" hangingPunct="1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On track to deliver to milestones</a:t>
                      </a:r>
                    </a:p>
                  </a:txBody>
                  <a:tcPr marL="36002" marR="36002" marT="35993" marB="3599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fontAlgn="t" latinLnBrk="0" hangingPunct="1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Timeline slipping against planned dates although not yet missed any key project milestones that would result in a delay in project completion</a:t>
                      </a:r>
                    </a:p>
                    <a:p>
                      <a:pPr marL="87313" indent="-87313" algn="l" defTabSz="914400" rtl="0" eaLnBrk="1" fontAlgn="t" latinLnBrk="0" hangingPunct="1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Plans in place to mitigate risk and stakeholders aware</a:t>
                      </a:r>
                    </a:p>
                  </a:txBody>
                  <a:tcPr marL="36002" marR="36002" marT="35993" marB="3599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fontAlgn="t" latinLnBrk="0" hangingPunct="1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Progress has slipped behind plan to the point that delivering the overall project on schedule is not recoverable without intervention</a:t>
                      </a:r>
                    </a:p>
                  </a:txBody>
                  <a:tcPr marL="36002" marR="36002" marT="35993" marB="3599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733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itchFamily="34" charset="-128"/>
                          <a:cs typeface="Arial" pitchFamily="34" charset="0"/>
                        </a:rPr>
                        <a:t>Costs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pitchFamily="34" charset="-128"/>
                      </a:endParaRPr>
                    </a:p>
                  </a:txBody>
                  <a:tcPr marL="91445" marR="91445"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fontAlgn="t" latinLnBrk="0" hangingPunct="1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Costs clearly defined and corresponding budget allocated to the project</a:t>
                      </a:r>
                    </a:p>
                    <a:p>
                      <a:pPr marL="87313" indent="-87313" algn="l" defTabSz="914400" rtl="0" eaLnBrk="1" fontAlgn="t" latinLnBrk="0" hangingPunct="1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Project forecast to be on track/under budget</a:t>
                      </a:r>
                    </a:p>
                  </a:txBody>
                  <a:tcPr marL="36002" marR="36002" marT="35993" marB="3599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fontAlgn="t" latinLnBrk="0" hangingPunct="1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Remaining uncertainty about costs</a:t>
                      </a:r>
                      <a:b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Budget identified but not yet signed off</a:t>
                      </a:r>
                      <a:b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Project is projecting to overspend and there is a risk that they may seek approval for additional funding </a:t>
                      </a:r>
                    </a:p>
                  </a:txBody>
                  <a:tcPr marL="36002" marR="36002" marT="35993" marB="3599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fontAlgn="t" latinLnBrk="0" hangingPunct="1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Costs not understood</a:t>
                      </a:r>
                    </a:p>
                    <a:p>
                      <a:pPr marL="87313" indent="-87313" algn="l" defTabSz="914400" rtl="0" eaLnBrk="1" fontAlgn="t" latinLnBrk="0" hangingPunct="1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Budget not available</a:t>
                      </a:r>
                    </a:p>
                    <a:p>
                      <a:pPr marL="87313" indent="-87313" algn="l" defTabSz="914400" rtl="0" eaLnBrk="1" fontAlgn="t" latinLnBrk="0" hangingPunct="1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Project has overspent or there is a high likelihood of the risk of overspend.  </a:t>
                      </a:r>
                    </a:p>
                  </a:txBody>
                  <a:tcPr marL="36002" marR="36002" marT="35993" marB="3599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8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0005" marR="7200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n-GB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0005" marR="7200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n-GB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0005" marR="7200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n-GB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0005" marR="7200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5822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itchFamily="34" charset="-128"/>
                          <a:cs typeface="Arial" pitchFamily="34" charset="0"/>
                        </a:rPr>
                        <a:t>Overall</a:t>
                      </a:r>
                    </a:p>
                  </a:txBody>
                  <a:tcPr marL="91445" marR="91445"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fontAlgn="t" latinLnBrk="0" hangingPunct="1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 Red sub-categories</a:t>
                      </a:r>
                    </a:p>
                    <a:p>
                      <a:pPr marL="87313" indent="-87313" algn="l" defTabSz="914400" rtl="0" eaLnBrk="1" fontAlgn="t" latinLnBrk="0" hangingPunct="1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 more than 1 Amber sub-category with clear plan to bring back to Green</a:t>
                      </a:r>
                    </a:p>
                    <a:p>
                      <a:pPr marL="87313" indent="-87313" algn="l" defTabSz="914400" rtl="0" eaLnBrk="1" fontAlgn="t" latinLnBrk="0" hangingPunct="1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 risk or issue material to project success</a:t>
                      </a:r>
                    </a:p>
                  </a:txBody>
                  <a:tcPr marL="36002" marR="36002" marT="35993" marB="3599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fontAlgn="t" latinLnBrk="0" hangingPunct="1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 Red sub-categories</a:t>
                      </a:r>
                    </a:p>
                    <a:p>
                      <a:pPr marL="87313" indent="-87313" algn="l" defTabSz="914400" rtl="0" eaLnBrk="1" fontAlgn="t" latinLnBrk="0" hangingPunct="1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More than 1 Amber sub-category </a:t>
                      </a:r>
                    </a:p>
                    <a:p>
                      <a:pPr marL="87313" indent="-87313" algn="l" defTabSz="914400" rtl="0" eaLnBrk="1" fontAlgn="t" latinLnBrk="0" hangingPunct="1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Risks and issues exist with plans to manage them</a:t>
                      </a:r>
                    </a:p>
                  </a:txBody>
                  <a:tcPr marL="36002" marR="36002" marT="35993" marB="3599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fontAlgn="t" latinLnBrk="0" hangingPunct="1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One or more Red sub-category</a:t>
                      </a:r>
                    </a:p>
                    <a:p>
                      <a:pPr marL="87313" indent="-87313" algn="l" defTabSz="914400" rtl="0" eaLnBrk="1" fontAlgn="t" latinLnBrk="0" hangingPunct="1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Significant risk or issue without appropriate treatment plan</a:t>
                      </a:r>
                    </a:p>
                  </a:txBody>
                  <a:tcPr marL="36002" marR="36002" marT="35993" marB="3599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353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439</TotalTime>
  <Words>387</Words>
  <Application>Microsoft Office PowerPoint</Application>
  <PresentationFormat>On-screen Show (4:3)</PresentationFormat>
  <Paragraphs>79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Symbol</vt:lpstr>
      <vt:lpstr>Office Theme</vt:lpstr>
      <vt:lpstr>PowerPoint Presentation</vt:lpstr>
      <vt:lpstr>RAG Definition For Project Status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tanya1</dc:creator>
  <cp:lastModifiedBy>tanya1</cp:lastModifiedBy>
  <cp:revision>9</cp:revision>
  <dcterms:created xsi:type="dcterms:W3CDTF">2021-08-22T15:24:28Z</dcterms:created>
  <dcterms:modified xsi:type="dcterms:W3CDTF">2021-08-24T07:36:35Z</dcterms:modified>
</cp:coreProperties>
</file>