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07DB-5EC4-4A14-82CB-66442CA2406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A228-BF01-4FFF-B6AF-B4FCA6D8984A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7553" y="268808"/>
            <a:ext cx="5065528" cy="667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+mn-lt"/>
                <a:ea typeface="+mn-ea"/>
                <a:cs typeface="+mn-cs"/>
              </a:rPr>
              <a:t>End of Sprint (Highlight) Report</a:t>
            </a:r>
            <a:endParaRPr lang="en-GB" sz="28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251520" y="1915440"/>
          <a:ext cx="8640960" cy="2520280"/>
        </p:xfrm>
        <a:graphic>
          <a:graphicData uri="http://schemas.openxmlformats.org/drawingml/2006/table">
            <a:tbl>
              <a:tblPr/>
              <a:tblGrid>
                <a:gridCol w="4299307"/>
                <a:gridCol w="4341653"/>
              </a:tblGrid>
              <a:tr h="31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Progress Update this reporting period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Objectives for next reporting period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0882"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The project is focusing on design-related backlog items during this sprint, while customer experience-related items have been pushed to the next sprint. Store location development is complete, and finance reporting work is planned for the next sprint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The project is focusing on design-related backlog items during this sprint, while customer experience-related items have been pushed to the next sprint. Store location development is complete, and finance reporting work is planned for the next sprint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The Developers have expressed concerns about information security development, as they lack expertise in this area and have requested guidance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Development has been impacted by two developers lacking licenses for key development tools, causing some backlog items to be delayed until the next sprint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Complete development and testing of backlog items for the App Refresh project, ensuring compliance with information security requirements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Resolve the resource allocation issue with the UX/UI team for the Website Refresh project.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Provide guidance to the Developers regarding information security development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68"/>
          <p:cNvGraphicFramePr>
            <a:graphicFrameLocks noGrp="1"/>
          </p:cNvGraphicFramePr>
          <p:nvPr/>
        </p:nvGraphicFramePr>
        <p:xfrm>
          <a:off x="251460" y="4697730"/>
          <a:ext cx="8641080" cy="2160270"/>
        </p:xfrm>
        <a:graphic>
          <a:graphicData uri="http://schemas.openxmlformats.org/drawingml/2006/table">
            <a:tbl>
              <a:tblPr/>
              <a:tblGrid>
                <a:gridCol w="4299585"/>
                <a:gridCol w="4341495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Key Meetings and Decisions Required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 Escalated Issues and Risks (More detail available in logs)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09420"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Meeting with the Audit Lead to discuss plans for managing data protection and information security, ensuring compliance with rules regulations.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Meeting with the Audit Lead to discuss plans for managing data protection and information security, ensuring compliance with regulations.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Title &amp; Owner</a:t>
                      </a:r>
                      <a:endParaRPr kumimoji="0" lang="en-US" sz="11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Audit Lead has raised concerns about non-compliance with data protection and information security regulations across multiple projects within the Ecommerce domain. Failure to comply may result in penalties. A meeting with the Audit Lead is required to discuss the plans in place and ensure information security-related development is completed before the external audit in two weeks</a:t>
                      </a:r>
                      <a:endParaRPr kumimoji="0" lang="en-US" sz="1100" b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4020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endParaRPr kumimoji="0" lang="en-US" sz="110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R="0" lvl="0" algn="l" defTabSz="914400" rtl="0" eaLnBrk="1" fontAlgn="base" latinLnBrk="0" hangingPunct="1">
                        <a:lnSpc>
                          <a:spcPct val="100000"/>
                        </a:lnSpc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endParaRPr kumimoji="0" lang="en-US" sz="1100" i="0" u="none" strike="noStrike" cap="none" normalizeH="0" baseline="0" dirty="0">
                        <a:ln>
                          <a:noFill/>
                        </a:ln>
                        <a:solidFill>
                          <a:srgbClr val="C4020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36145" y="595552"/>
          <a:ext cx="3056335" cy="82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16"/>
                <a:gridCol w="1748119"/>
              </a:tblGrid>
              <a:tr h="27631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66186"/>
                          </a:solidFill>
                        </a:rPr>
                        <a:t>Project Name</a:t>
                      </a:r>
                      <a:endParaRPr lang="en-GB" sz="1200" dirty="0">
                        <a:solidFill>
                          <a:srgbClr val="26618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 Refresh project,Website Refresh project </a:t>
                      </a:r>
                      <a:endParaRPr lang="en-GB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31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66186"/>
                          </a:solidFill>
                        </a:rPr>
                        <a:t>Project Manager</a:t>
                      </a:r>
                      <a:endParaRPr lang="en-GB" sz="1200" b="1" dirty="0">
                        <a:solidFill>
                          <a:srgbClr val="26618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Farai Thando Mhlabi</a:t>
                      </a:r>
                      <a:endParaRPr lang="en-GB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31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66186"/>
                          </a:solidFill>
                        </a:rPr>
                        <a:t>Date</a:t>
                      </a:r>
                      <a:endParaRPr lang="en-GB" sz="1200" b="1" dirty="0">
                        <a:solidFill>
                          <a:srgbClr val="26618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20/05/2023</a:t>
                      </a:r>
                      <a:endParaRPr lang="en-GB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95"/>
          <p:cNvGraphicFramePr>
            <a:graphicFrameLocks noGrp="1"/>
          </p:cNvGraphicFramePr>
          <p:nvPr/>
        </p:nvGraphicFramePr>
        <p:xfrm>
          <a:off x="251460" y="859790"/>
          <a:ext cx="4837430" cy="882650"/>
        </p:xfrm>
        <a:graphic>
          <a:graphicData uri="http://schemas.openxmlformats.org/drawingml/2006/table">
            <a:tbl>
              <a:tblPr/>
              <a:tblGrid>
                <a:gridCol w="948055"/>
                <a:gridCol w="208280"/>
                <a:gridCol w="670560"/>
                <a:gridCol w="218440"/>
                <a:gridCol w="634365"/>
                <a:gridCol w="669290"/>
                <a:gridCol w="769620"/>
                <a:gridCol w="71882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RAG Status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36039" marB="360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36039" marB="360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Overall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Scope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Resource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Timelines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Costs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This Sprint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GREEN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GREEN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808000"/>
                          </a:highlight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AMBER</a:t>
                      </a:r>
                      <a:endParaRPr kumimoji="0" lang="en-GB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808000"/>
                        </a:highlight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i="1" dirty="0">
                          <a:ln>
                            <a:noFill/>
                          </a:ln>
                          <a:effectLst/>
                          <a:highlight>
                            <a:srgbClr val="808000"/>
                          </a:highlight>
                          <a:latin typeface="Arial" panose="020B0604020202020204" pitchFamily="34" charset="0"/>
                          <a:ea typeface="MS PGothic" panose="020B0600070205080204" pitchFamily="34" charset="-128"/>
                          <a:sym typeface="+mn-ea"/>
                        </a:rPr>
                        <a:t>AMBER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i="1" dirty="0">
                          <a:ln>
                            <a:noFill/>
                          </a:ln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MS PGothic" panose="020B0600070205080204" pitchFamily="34" charset="-128"/>
                          <a:sym typeface="+mn-ea"/>
                        </a:rPr>
                        <a:t>GREEN</a:t>
                      </a:r>
                      <a:endParaRPr kumimoji="0" lang="en-GB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36000" marR="36000" marT="18020" marB="18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 txBox="1">
            <a:spLocks noGrp="1"/>
          </p:cNvSpPr>
          <p:nvPr/>
        </p:nvSpPr>
        <p:spPr bwMode="auto">
          <a:xfrm>
            <a:off x="381000" y="6450013"/>
            <a:ext cx="28956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75000"/>
              </a:spcBef>
              <a:spcAft>
                <a:spcPct val="2500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Aft>
                <a:spcPct val="25000"/>
              </a:spcAft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800">
                <a:solidFill>
                  <a:schemeClr val="bg2"/>
                </a:solidFill>
              </a:rPr>
              <a:t>Private &amp; Confidential</a:t>
            </a:r>
            <a:endParaRPr lang="en-US" altLang="en-US" sz="800">
              <a:solidFill>
                <a:schemeClr val="bg2"/>
              </a:solidFill>
            </a:endParaRPr>
          </a:p>
        </p:txBody>
      </p:sp>
      <p:sp>
        <p:nvSpPr>
          <p:cNvPr id="4099" name="Slide Number Placeholder 4"/>
          <p:cNvSpPr txBox="1">
            <a:spLocks noGrp="1"/>
          </p:cNvSpPr>
          <p:nvPr/>
        </p:nvSpPr>
        <p:spPr bwMode="auto">
          <a:xfrm>
            <a:off x="6858000" y="6480175"/>
            <a:ext cx="1905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75000"/>
              </a:spcBef>
              <a:spcAft>
                <a:spcPct val="2500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Aft>
                <a:spcPct val="25000"/>
              </a:spcAft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FontTx/>
              <a:buNone/>
            </a:pPr>
            <a:fld id="{F14F596F-5E4B-44AE-A2E1-A86991821CC3}" type="slidenum">
              <a:rPr lang="en-US" altLang="en-US" sz="800">
                <a:solidFill>
                  <a:schemeClr val="bg2"/>
                </a:solidFill>
              </a:rPr>
            </a:fld>
            <a:endParaRPr lang="en-US" altLang="en-US" sz="800">
              <a:solidFill>
                <a:schemeClr val="bg2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7092"/>
            <a:ext cx="8382000" cy="8223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tabLst>
                <a:tab pos="8343900" algn="r"/>
              </a:tabLs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RAG Definition For Project Status</a:t>
            </a:r>
            <a:r>
              <a:rPr lang="en-US" altLang="en-US" sz="2800" dirty="0"/>
              <a:t>	</a:t>
            </a:r>
            <a:endParaRPr lang="en-US" altLang="en-US" sz="2800" dirty="0"/>
          </a:p>
        </p:txBody>
      </p:sp>
      <p:graphicFrame>
        <p:nvGraphicFramePr>
          <p:cNvPr id="46134" name="Group 54"/>
          <p:cNvGraphicFramePr>
            <a:graphicFrameLocks noGrp="1"/>
          </p:cNvGraphicFramePr>
          <p:nvPr/>
        </p:nvGraphicFramePr>
        <p:xfrm>
          <a:off x="395288" y="925513"/>
          <a:ext cx="8353426" cy="4079155"/>
        </p:xfrm>
        <a:graphic>
          <a:graphicData uri="http://schemas.openxmlformats.org/drawingml/2006/table">
            <a:tbl>
              <a:tblPr/>
              <a:tblGrid>
                <a:gridCol w="936160"/>
                <a:gridCol w="2472422"/>
                <a:gridCol w="2472422"/>
                <a:gridCol w="2472422"/>
              </a:tblGrid>
              <a:tr h="244429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RAG Status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Green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Amber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971366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Scope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dirty="0">
                          <a:effectLst/>
                          <a:latin typeface="+mj-lt"/>
                        </a:rPr>
                        <a:t>Clear on deliverables</a:t>
                      </a:r>
                      <a:endParaRPr lang="en-GB" sz="800" b="0" i="0" u="none" strike="noStrike" dirty="0">
                        <a:effectLst/>
                        <a:latin typeface="+mj-lt"/>
                      </a:endParaRPr>
                    </a:p>
                    <a:p>
                      <a:pPr marL="87630" indent="-87630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dirty="0">
                          <a:effectLst/>
                          <a:latin typeface="+mj-lt"/>
                        </a:rPr>
                        <a:t>Clear on what's in/out of scope</a:t>
                      </a:r>
                      <a:endParaRPr lang="en-GB" sz="800" b="0" i="0" u="none" strike="noStrike" dirty="0">
                        <a:effectLst/>
                        <a:latin typeface="+mj-lt"/>
                      </a:endParaRPr>
                    </a:p>
                    <a:p>
                      <a:pPr marL="87630" indent="-87630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dirty="0">
                          <a:effectLst/>
                          <a:latin typeface="+mj-lt"/>
                        </a:rPr>
                        <a:t>Interdependencies with other projects/activities understood and being managed </a:t>
                      </a:r>
                      <a:endParaRPr lang="en-GB" sz="800" b="0" i="0" u="none" strike="noStrike" dirty="0">
                        <a:effectLst/>
                        <a:latin typeface="+mj-lt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Major deliverables clear but scope still moving/lack of clarity (including change requests not yet approved)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Plan in place to address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fontAlgn="t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Significant uncertainty in scope and deliverables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1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Resource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team in place, no significant gaps in resourcing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risk to project delivery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Gap in resourcing but plan in place to address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delivery at risk but manageable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Resource not in place/ roles not identified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 on ability to deliver project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546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Timelines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Clear on timelines/critical path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 track to deliver to milestones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Timeline slipping against planned dates although not yet missed any key project milestones that would result in a delay in project completion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Plans in place to mitigate risk and stakeholders aware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Progress has slipped behind plan to the point that delivering the overall project on schedule is not recoverable without intervention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73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Costs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Costs clearly defined and corresponding budget allocated to the project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forecast to be on track/under budget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Remaining uncertainty about costs</a:t>
                      </a:r>
                      <a:b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Budget identified but not yet signed off</a:t>
                      </a:r>
                      <a:b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is projecting to overspend and there is a risk that they may seek approval for additional funding 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Costs not understood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Budget not available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has overspent or there is a high likelihood of the risk of overspend.  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0005" marR="720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35822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Overall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91445" marR="91445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Red sub-categories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more than 1 Amber sub-category with clear plan to bring back to Green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risk or issue material to project success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Red sub-categories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More than 1 Amber sub-category 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Risks and issues exist with plans to manage them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One or more Red sub-category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87630" indent="-87630" algn="l" defTabSz="914400" rtl="0" eaLnBrk="1" fontAlgn="t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Significant risk or issue without appropriate treatment plan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2" marR="36002" marT="35993" marB="3599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4011</Words>
  <Application>WPS Presentation</Application>
  <PresentationFormat>On-screen Show (4:3)</PresentationFormat>
  <Paragraphs>140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Symbol</vt:lpstr>
      <vt:lpstr>MS PGothic</vt:lpstr>
      <vt:lpstr>Microsoft YaHei</vt:lpstr>
      <vt:lpstr>Arial Unicode MS</vt:lpstr>
      <vt:lpstr>Calibri Light</vt:lpstr>
      <vt:lpstr>Office Theme</vt:lpstr>
      <vt:lpstr>PowerPoint 演示文稿</vt:lpstr>
      <vt:lpstr>RAG Definition For Project Status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tanya1</dc:creator>
  <cp:lastModifiedBy>FARAI MHLABI</cp:lastModifiedBy>
  <cp:revision>10</cp:revision>
  <dcterms:created xsi:type="dcterms:W3CDTF">2021-08-22T15:24:00Z</dcterms:created>
  <dcterms:modified xsi:type="dcterms:W3CDTF">2023-05-24T15:08:51Z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F63487336437414A8B687DBC5BEBA839</vt:lpwstr>
  </property>
  <property fmtid="{D5CDD505-2E9C-101B-9397-08002B2CF9AE}" pid="3" name="KSOProductBuildVer">
    <vt:lpwstr>2057-11.2.0.11537</vt:lpwstr>
  </property>
</Properties>
</file>