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64"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EF07DB-5EC4-4A14-82CB-66442CA2406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06A228-BF01-4FFF-B6AF-B4FCA6D8984A}"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EF07DB-5EC4-4A14-82CB-66442CA2406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06A228-BF01-4FFF-B6AF-B4FCA6D8984A}"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EF07DB-5EC4-4A14-82CB-66442CA2406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06A228-BF01-4FFF-B6AF-B4FCA6D8984A}"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EF07DB-5EC4-4A14-82CB-66442CA2406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06A228-BF01-4FFF-B6AF-B4FCA6D8984A}"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EF07DB-5EC4-4A14-82CB-66442CA2406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06A228-BF01-4FFF-B6AF-B4FCA6D8984A}"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EF07DB-5EC4-4A14-82CB-66442CA24062}"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06A228-BF01-4FFF-B6AF-B4FCA6D8984A}"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EF07DB-5EC4-4A14-82CB-66442CA24062}"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06A228-BF01-4FFF-B6AF-B4FCA6D8984A}"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F07DB-5EC4-4A14-82CB-66442CA24062}"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06A228-BF01-4FFF-B6AF-B4FCA6D8984A}"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F07DB-5EC4-4A14-82CB-66442CA24062}"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06A228-BF01-4FFF-B6AF-B4FCA6D8984A}"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EF07DB-5EC4-4A14-82CB-66442CA24062}"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06A228-BF01-4FFF-B6AF-B4FCA6D8984A}"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EF07DB-5EC4-4A14-82CB-66442CA24062}"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06A228-BF01-4FFF-B6AF-B4FCA6D8984A}"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F07DB-5EC4-4A14-82CB-66442CA24062}" type="datetimeFigureOut">
              <a:rPr lang="en-GB" smtClean="0"/>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6A228-BF01-4FFF-B6AF-B4FCA6D8984A}"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60253" y="245313"/>
            <a:ext cx="5065528" cy="667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latin typeface="+mn-lt"/>
                <a:ea typeface="+mn-ea"/>
                <a:cs typeface="+mn-cs"/>
              </a:rPr>
              <a:t>Project Status (Highlight) Report</a:t>
            </a:r>
            <a:endParaRPr lang="en-GB" sz="2800" b="1" dirty="0">
              <a:latin typeface="+mn-lt"/>
              <a:ea typeface="+mn-ea"/>
              <a:cs typeface="+mn-cs"/>
            </a:endParaRPr>
          </a:p>
        </p:txBody>
      </p:sp>
      <p:graphicFrame>
        <p:nvGraphicFramePr>
          <p:cNvPr id="4" name="Group 68"/>
          <p:cNvGraphicFramePr>
            <a:graphicFrameLocks noGrp="1"/>
          </p:cNvGraphicFramePr>
          <p:nvPr/>
        </p:nvGraphicFramePr>
        <p:xfrm>
          <a:off x="251520" y="1915440"/>
          <a:ext cx="8640960" cy="2520280"/>
        </p:xfrm>
        <a:graphic>
          <a:graphicData uri="http://schemas.openxmlformats.org/drawingml/2006/table">
            <a:tbl>
              <a:tblPr/>
              <a:tblGrid>
                <a:gridCol w="4299307"/>
                <a:gridCol w="4341653"/>
              </a:tblGrid>
              <a:tr h="319405">
                <a:tc>
                  <a:txBody>
                    <a:bodyPr/>
                    <a:lstStyle/>
                    <a:p>
                      <a:pPr marL="0" marR="0" lvl="0" indent="0" algn="l" defTabSz="914400" rtl="0" eaLnBrk="1" fontAlgn="base" latinLnBrk="0" hangingPunct="1">
                        <a:lnSpc>
                          <a:spcPct val="100000"/>
                        </a:lnSpc>
                        <a:spcBef>
                          <a:spcPts val="300"/>
                        </a:spcBef>
                        <a:spcAft>
                          <a:spcPts val="300"/>
                        </a:spcAft>
                        <a:buClrTx/>
                        <a:buSzTx/>
                        <a:buFontTx/>
                        <a:buNone/>
                      </a:pPr>
                      <a:r>
                        <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rPr>
                        <a:t>1. Progress Update this reporting period</a:t>
                      </a:r>
                      <a:endPar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ts val="300"/>
                        </a:spcBef>
                        <a:spcAft>
                          <a:spcPts val="300"/>
                        </a:spcAft>
                        <a:buClr>
                          <a:schemeClr val="tx1"/>
                        </a:buClr>
                        <a:buSzTx/>
                        <a:buFont typeface="Symbol" panose="05050102010706020507" pitchFamily="18" charset="2"/>
                        <a:buNone/>
                        <a:tabLst>
                          <a:tab pos="228600" algn="l"/>
                        </a:tabLst>
                      </a:pPr>
                      <a:r>
                        <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rPr>
                        <a:t>2. Objectives for next reporting period</a:t>
                      </a:r>
                      <a:endPar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200882">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US" sz="1100" b="0" i="1"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During this reporting period, significant progress was made on the Gymnasium Project. The construction activities are on track, and the team successfully completed the foundation work and structural framing. The installation of mechanical, electrical, and plumbing systems </a:t>
                      </a:r>
                      <a:r>
                        <a:rPr kumimoji="0" lang="en-GB" alt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are on the right track</a:t>
                      </a: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and the project remains within the planned budget.</a:t>
                      </a:r>
                      <a:endParaRPr kumimoji="0" lang="en-US" sz="1100" b="0" i="1"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endPar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endPar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endPar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endPar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US" sz="1100" b="1" i="1"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Complete the installation of mechanical, electrical, and plumbing systems</a:t>
                      </a:r>
                      <a:endParaRPr kumimoji="0" lang="en-US" sz="1100" b="0" i="1"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rPr>
                        <a:t>  Begin interior finishing work, including flooring, painting, and fixtures</a:t>
                      </a:r>
                      <a:endPar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rPr>
                        <a:t>  Initiate landscaping and outdoor area development</a:t>
                      </a:r>
                      <a:endPar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rPr>
                        <a:t>  Conduct regular inspections to ensure compliance with safety regulations</a:t>
                      </a:r>
                      <a:endPar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rPr>
                        <a:t>Coordinate with the Gym Committee to address any updated requirements</a:t>
                      </a:r>
                      <a:endPar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None/>
                        <a:tabLst>
                          <a:tab pos="228600" algn="l"/>
                        </a:tabLst>
                      </a:pPr>
                      <a:endParaRPr kumimoji="0" lang="en-US" sz="1100" b="1"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Group 68"/>
          <p:cNvGraphicFramePr>
            <a:graphicFrameLocks noGrp="1"/>
          </p:cNvGraphicFramePr>
          <p:nvPr/>
        </p:nvGraphicFramePr>
        <p:xfrm>
          <a:off x="251520" y="4435169"/>
          <a:ext cx="8641080" cy="1846580"/>
        </p:xfrm>
        <a:graphic>
          <a:graphicData uri="http://schemas.openxmlformats.org/drawingml/2006/table">
            <a:tbl>
              <a:tblPr/>
              <a:tblGrid>
                <a:gridCol w="4299585"/>
                <a:gridCol w="4341653"/>
              </a:tblGrid>
              <a:tr h="228612">
                <a:tc>
                  <a:txBody>
                    <a:bodyPr/>
                    <a:lstStyle/>
                    <a:p>
                      <a:pPr marL="0" marR="0" lvl="0" indent="0" algn="l" defTabSz="914400" rtl="0" eaLnBrk="1" fontAlgn="base" latinLnBrk="0" hangingPunct="1">
                        <a:lnSpc>
                          <a:spcPct val="100000"/>
                        </a:lnSpc>
                        <a:spcBef>
                          <a:spcPts val="300"/>
                        </a:spcBef>
                        <a:spcAft>
                          <a:spcPts val="300"/>
                        </a:spcAft>
                        <a:buClrTx/>
                        <a:buSzTx/>
                        <a:buFontTx/>
                        <a:buNone/>
                      </a:pPr>
                      <a:r>
                        <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rPr>
                        <a:t>3. Key Meetings and Decisions Required</a:t>
                      </a:r>
                      <a:endPar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ts val="300"/>
                        </a:spcBef>
                        <a:spcAft>
                          <a:spcPts val="300"/>
                        </a:spcAft>
                        <a:buClr>
                          <a:schemeClr val="tx1"/>
                        </a:buClr>
                        <a:buSzTx/>
                        <a:buFont typeface="Symbol" panose="05050102010706020507" pitchFamily="18" charset="2"/>
                        <a:buNone/>
                        <a:tabLst>
                          <a:tab pos="228600" algn="l"/>
                        </a:tabLst>
                      </a:pPr>
                      <a:r>
                        <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rPr>
                        <a:t>4. Escalated Issues and Risks (More detail available in logs)</a:t>
                      </a:r>
                      <a:endPar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1572139">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mj-lt"/>
                        <a:buNone/>
                        <a:tabLst>
                          <a:tab pos="85725" algn="l"/>
                        </a:tabLst>
                      </a:pPr>
                      <a:endParaRPr kumimoji="0" lang="en-US" sz="1100" b="0" i="0" u="none" strike="noStrike" cap="none" normalizeH="0" baseline="0" dirty="0">
                        <a:ln>
                          <a:noFill/>
                        </a:ln>
                        <a:solidFill>
                          <a:srgbClr val="1C1C1C"/>
                        </a:solidFill>
                        <a:effectLst/>
                        <a:latin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buClr>
                          <a:schemeClr val="tx1"/>
                        </a:buClr>
                        <a:buSzTx/>
                        <a:buFont typeface="Arial" panose="020B0604020202020204" pitchFamily="34" charset="0"/>
                        <a:buChar char="•"/>
                        <a:tabLst>
                          <a:tab pos="85725" algn="l"/>
                        </a:tabLst>
                      </a:pP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Meeting with the Gym Committee to discuss the additional requirements resulting from the new gymnastics events and finalize the layout and set up accordingly</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buClr>
                          <a:schemeClr val="tx1"/>
                        </a:buClr>
                        <a:buSzTx/>
                        <a:buFont typeface="Arial" panose="020B0604020202020204" pitchFamily="34" charset="0"/>
                        <a:buChar char="•"/>
                        <a:tabLst>
                          <a:tab pos="85725" algn="l"/>
                        </a:tabLst>
                      </a:pP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Meeting with the Building Surveyors to address the safety certificate for the terrace and confirm the necessary actions for compliance</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mj-lt"/>
                        <a:buNone/>
                        <a:tabLst>
                          <a:tab pos="228600" algn="l"/>
                        </a:tabLst>
                      </a:pPr>
                      <a:r>
                        <a:rPr kumimoji="0" lang="en-US" sz="1100" b="0" i="1" u="none" strike="noStrike" kern="1200" cap="none" normalizeH="0" baseline="0" dirty="0">
                          <a:ln>
                            <a:noFill/>
                          </a:ln>
                          <a:solidFill>
                            <a:schemeClr val="bg1">
                              <a:lumMod val="50000"/>
                            </a:schemeClr>
                          </a:solidFill>
                          <a:effectLst/>
                          <a:latin typeface="Calibri" panose="020F0502020204030204" pitchFamily="34" charset="0"/>
                          <a:ea typeface="+mn-ea"/>
                          <a:cs typeface="Calibri" panose="020F0502020204030204" pitchFamily="34" charset="0"/>
                        </a:rPr>
                        <a:t>Title &amp; Owner</a:t>
                      </a:r>
                      <a:endParaRPr kumimoji="0" lang="en-US" sz="1100" b="0" i="1" u="none" strike="noStrike" kern="1200" cap="none" normalizeH="0" baseline="0" dirty="0">
                        <a:ln>
                          <a:noFill/>
                        </a:ln>
                        <a:solidFill>
                          <a:schemeClr val="bg1">
                            <a:lumMod val="50000"/>
                          </a:schemeClr>
                        </a:solidFill>
                        <a:effectLst/>
                        <a:latin typeface="Calibri" panose="020F0502020204030204" pitchFamily="34" charset="0"/>
                        <a:ea typeface="+mn-ea"/>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mj-lt"/>
                        <a:buNone/>
                        <a:tabLst>
                          <a:tab pos="228600" algn="l"/>
                        </a:tabLst>
                      </a:pPr>
                      <a:r>
                        <a:rPr kumimoji="0" lang="en-US" sz="1100" b="1" i="1"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i="1"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endParaRPr kumimoji="0" lang="en-US" sz="1100" b="0" i="1"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ct val="0"/>
                        </a:spcBef>
                        <a:spcAft>
                          <a:spcPct val="0"/>
                        </a:spcAft>
                        <a:buClr>
                          <a:schemeClr val="tx1"/>
                        </a:buClr>
                        <a:buSzTx/>
                        <a:buFont typeface="Arial" panose="020B0604020202020204" pitchFamily="34" charset="0"/>
                        <a:buChar char="•"/>
                        <a:tabLst>
                          <a:tab pos="85725" algn="l"/>
                        </a:tabLst>
                      </a:pP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Risk: Delay in obtaining safety certificate for the hotel terrace, which may impact the hotel chain's legal obligations and potential legal action</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ct val="0"/>
                        </a:spcBef>
                        <a:spcAft>
                          <a:spcPct val="0"/>
                        </a:spcAft>
                        <a:buClr>
                          <a:schemeClr val="tx1"/>
                        </a:buClr>
                        <a:buSzTx/>
                        <a:buFont typeface="Arial" panose="020B0604020202020204" pitchFamily="34" charset="0"/>
                        <a:buChar char="•"/>
                        <a:tabLst>
                          <a:tab pos="85725" algn="l"/>
                        </a:tabLst>
                      </a:pP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Risk: Insufficient availability of skilled labor for the interior finishing work, which may lead to schedule delays and increased costs.</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ct val="0"/>
                        </a:spcBef>
                        <a:spcAft>
                          <a:spcPct val="0"/>
                        </a:spcAft>
                        <a:buClr>
                          <a:schemeClr val="tx1"/>
                        </a:buClr>
                        <a:buSzTx/>
                        <a:buFont typeface="Arial" panose="020B0604020202020204" pitchFamily="34" charset="0"/>
                        <a:buChar char="•"/>
                        <a:tabLst>
                          <a:tab pos="85725" algn="l"/>
                        </a:tabLst>
                      </a:pP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Issue: Lack of clarity regarding the requirements from the UK and China gymnastics teams, which affects the design and layout of their respective team areas</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ct val="0"/>
                        </a:spcBef>
                        <a:spcAft>
                          <a:spcPct val="0"/>
                        </a:spcAft>
                        <a:buClr>
                          <a:schemeClr val="tx1"/>
                        </a:buClr>
                        <a:buSzTx/>
                        <a:buFont typeface="Arial" panose="020B0604020202020204" pitchFamily="34" charset="0"/>
                        <a:buChar char="•"/>
                        <a:tabLst>
                          <a:tab pos="85725" algn="l"/>
                        </a:tabLst>
                      </a:pP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Issue: Potential impact on timeline and costs due to Brexit-related challenges in importing gym equipment from the UK and US.</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ct val="0"/>
                        </a:spcBef>
                        <a:spcAft>
                          <a:spcPct val="0"/>
                        </a:spcAft>
                        <a:buClr>
                          <a:schemeClr val="tx1"/>
                        </a:buClr>
                        <a:buSzTx/>
                        <a:buFont typeface="Arial" panose="020B0604020202020204" pitchFamily="34" charset="0"/>
                        <a:buChar char="•"/>
                        <a:tabLst>
                          <a:tab pos="85725" algn="l"/>
                        </a:tabLst>
                      </a:pP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171450" marR="0" lvl="0" indent="-171450" algn="l" defTabSz="914400" rtl="0" eaLnBrk="1" fontAlgn="base" latinLnBrk="0" hangingPunct="1">
                        <a:lnSpc>
                          <a:spcPct val="100000"/>
                        </a:lnSpc>
                        <a:spcBef>
                          <a:spcPct val="0"/>
                        </a:spcBef>
                        <a:spcAft>
                          <a:spcPct val="0"/>
                        </a:spcAft>
                        <a:buClr>
                          <a:schemeClr val="tx1"/>
                        </a:buClr>
                        <a:buSzTx/>
                        <a:buNone/>
                        <a:tabLst>
                          <a:tab pos="85725" algn="l"/>
                        </a:tabLst>
                      </a:pPr>
                      <a:r>
                        <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endPar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R="0" lvl="0" indent="0" algn="l" defTabSz="914400" rtl="0" eaLnBrk="1" fontAlgn="base" latinLnBrk="0" hangingPunct="1">
                        <a:lnSpc>
                          <a:spcPct val="100000"/>
                        </a:lnSpc>
                        <a:spcBef>
                          <a:spcPct val="0"/>
                        </a:spcBef>
                        <a:spcAft>
                          <a:spcPct val="0"/>
                        </a:spcAft>
                        <a:buClr>
                          <a:schemeClr val="tx1"/>
                        </a:buClr>
                        <a:buSzTx/>
                        <a:buFont typeface="+mj-lt"/>
                        <a:buNone/>
                        <a:tabLst>
                          <a:tab pos="85725" algn="l"/>
                        </a:tabLst>
                      </a:pPr>
                      <a:endPar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R="0" lvl="0" indent="0" algn="l" defTabSz="914400" rtl="0" eaLnBrk="1" fontAlgn="base" latinLnBrk="0" hangingPunct="1">
                        <a:lnSpc>
                          <a:spcPct val="100000"/>
                        </a:lnSpc>
                        <a:spcBef>
                          <a:spcPct val="0"/>
                        </a:spcBef>
                        <a:spcAft>
                          <a:spcPct val="0"/>
                        </a:spcAft>
                        <a:buClr>
                          <a:schemeClr val="tx1"/>
                        </a:buClr>
                        <a:buSzTx/>
                        <a:buFont typeface="+mj-lt"/>
                        <a:buNone/>
                        <a:tabLst>
                          <a:tab pos="85725" algn="l"/>
                        </a:tabLst>
                      </a:pPr>
                      <a:r>
                        <a:rPr kumimoji="0" lang="en-US" sz="1100" b="0" i="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endParaRPr kumimoji="0" lang="en-US" sz="1100"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228600" marR="0" lvl="0" indent="-228600" algn="l" defTabSz="914400" rtl="0" eaLnBrk="1" fontAlgn="base" latinLnBrk="0" hangingPunct="1">
                        <a:lnSpc>
                          <a:spcPct val="100000"/>
                        </a:lnSpc>
                        <a:spcBef>
                          <a:spcPct val="0"/>
                        </a:spcBef>
                        <a:spcAft>
                          <a:spcPct val="0"/>
                        </a:spcAft>
                        <a:buClr>
                          <a:schemeClr val="tx1"/>
                        </a:buClr>
                        <a:buSzTx/>
                        <a:buFont typeface="+mj-lt"/>
                        <a:buAutoNum type="arabicPeriod"/>
                        <a:tabLst>
                          <a:tab pos="228600" algn="l"/>
                        </a:tabLst>
                      </a:pPr>
                      <a:endParaRPr kumimoji="0" lang="en-US" sz="1100" b="1"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 name="Table 5"/>
          <p:cNvGraphicFramePr>
            <a:graphicFrameLocks noGrp="1"/>
          </p:cNvGraphicFramePr>
          <p:nvPr/>
        </p:nvGraphicFramePr>
        <p:xfrm>
          <a:off x="5836145" y="595552"/>
          <a:ext cx="3056335" cy="828942"/>
        </p:xfrm>
        <a:graphic>
          <a:graphicData uri="http://schemas.openxmlformats.org/drawingml/2006/table">
            <a:tbl>
              <a:tblPr firstRow="1" bandRow="1">
                <a:tableStyleId>{5C22544A-7EE6-4342-B048-85BDC9FD1C3A}</a:tableStyleId>
              </a:tblPr>
              <a:tblGrid>
                <a:gridCol w="1308216"/>
                <a:gridCol w="1748119"/>
              </a:tblGrid>
              <a:tr h="276225">
                <a:tc>
                  <a:txBody>
                    <a:bodyPr/>
                    <a:lstStyle/>
                    <a:p>
                      <a:r>
                        <a:rPr lang="en-GB" sz="1200" dirty="0">
                          <a:solidFill>
                            <a:srgbClr val="266186"/>
                          </a:solidFill>
                        </a:rPr>
                        <a:t>Project Name</a:t>
                      </a:r>
                      <a:endParaRPr lang="en-GB" sz="1200" dirty="0">
                        <a:solidFill>
                          <a:srgbClr val="26618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GB" sz="1100" b="0" dirty="0">
                          <a:solidFill>
                            <a:schemeClr val="tx1">
                              <a:lumMod val="85000"/>
                              <a:lumOff val="15000"/>
                            </a:schemeClr>
                          </a:solidFill>
                        </a:rPr>
                        <a:t>Gymnasium Project</a:t>
                      </a:r>
                      <a:endParaRPr lang="en-GB" sz="11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6314">
                <a:tc>
                  <a:txBody>
                    <a:bodyPr/>
                    <a:lstStyle/>
                    <a:p>
                      <a:r>
                        <a:rPr lang="en-GB" sz="1200" b="1" dirty="0">
                          <a:solidFill>
                            <a:srgbClr val="266186"/>
                          </a:solidFill>
                        </a:rPr>
                        <a:t>Project Manager</a:t>
                      </a:r>
                      <a:endParaRPr lang="en-GB" sz="1200" b="1" dirty="0">
                        <a:solidFill>
                          <a:srgbClr val="26618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GB" sz="1100" b="0" dirty="0">
                          <a:solidFill>
                            <a:schemeClr val="tx1">
                              <a:lumMod val="85000"/>
                              <a:lumOff val="15000"/>
                            </a:schemeClr>
                          </a:solidFill>
                        </a:rPr>
                        <a:t>Farai Thando Mhlabi</a:t>
                      </a:r>
                      <a:endParaRPr lang="en-GB" sz="11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6314">
                <a:tc>
                  <a:txBody>
                    <a:bodyPr/>
                    <a:lstStyle/>
                    <a:p>
                      <a:r>
                        <a:rPr lang="en-GB" sz="1200" b="1" dirty="0">
                          <a:solidFill>
                            <a:srgbClr val="266186"/>
                          </a:solidFill>
                        </a:rPr>
                        <a:t>Date</a:t>
                      </a:r>
                      <a:endParaRPr lang="en-GB" sz="1200" b="1" dirty="0">
                        <a:solidFill>
                          <a:srgbClr val="26618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GB" sz="1100" b="0" dirty="0">
                          <a:solidFill>
                            <a:schemeClr val="tx1">
                              <a:lumMod val="85000"/>
                              <a:lumOff val="15000"/>
                            </a:schemeClr>
                          </a:solidFill>
                        </a:rPr>
                        <a:t>31/05/2023</a:t>
                      </a:r>
                      <a:endParaRPr lang="en-GB" sz="11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Group 495"/>
          <p:cNvGraphicFramePr>
            <a:graphicFrameLocks noGrp="1"/>
          </p:cNvGraphicFramePr>
          <p:nvPr/>
        </p:nvGraphicFramePr>
        <p:xfrm>
          <a:off x="251519" y="935135"/>
          <a:ext cx="4599093" cy="698595"/>
        </p:xfrm>
        <a:graphic>
          <a:graphicData uri="http://schemas.openxmlformats.org/drawingml/2006/table">
            <a:tbl>
              <a:tblPr/>
              <a:tblGrid>
                <a:gridCol w="890748"/>
                <a:gridCol w="169578"/>
                <a:gridCol w="676446"/>
                <a:gridCol w="126717"/>
                <a:gridCol w="683895"/>
                <a:gridCol w="683907"/>
                <a:gridCol w="683902"/>
                <a:gridCol w="683900"/>
              </a:tblGrid>
              <a:tr h="364370">
                <a:tc>
                  <a:txBody>
                    <a:bodyPr/>
                    <a:lstStyle/>
                    <a:p>
                      <a:pPr marL="0" marR="0" lvl="0" indent="0" algn="ctr" defTabSz="914400" rtl="0" eaLnBrk="0" fontAlgn="base" latinLnBrk="0" hangingPunct="0">
                        <a:lnSpc>
                          <a:spcPct val="105000"/>
                        </a:lnSpc>
                        <a:spcBef>
                          <a:spcPct val="0"/>
                        </a:spcBef>
                        <a:spcAft>
                          <a:spcPct val="25000"/>
                        </a:spcAft>
                        <a:buClrTx/>
                        <a:buSzTx/>
                        <a:buFontTx/>
                        <a:buNone/>
                      </a:pPr>
                      <a:r>
                        <a:rPr kumimoji="0" lang="en-GB"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rPr>
                        <a:t>RAG Status</a:t>
                      </a:r>
                      <a:endParaRPr kumimoji="0" lang="en-GB"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36039" marB="360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105000"/>
                        </a:lnSpc>
                        <a:spcBef>
                          <a:spcPct val="0"/>
                        </a:spcBef>
                        <a:spcAft>
                          <a:spcPct val="25000"/>
                        </a:spcAft>
                        <a:buClrTx/>
                        <a:buSzTx/>
                        <a:buFontTx/>
                        <a:buNone/>
                      </a:pPr>
                      <a:endParaRPr kumimoji="0" lang="en-GB"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36039" marB="360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25000"/>
                        </a:spcAft>
                        <a:buClrTx/>
                        <a:buSzTx/>
                        <a:buFontTx/>
                        <a:buNone/>
                      </a:pPr>
                      <a:r>
                        <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rPr>
                        <a:t>Overall</a:t>
                      </a:r>
                      <a:endPar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25000"/>
                        </a:spcAft>
                        <a:buClrTx/>
                        <a:buSzTx/>
                        <a:buFontTx/>
                        <a:buNone/>
                      </a:pPr>
                      <a:endParaRPr kumimoji="0" lang="en-GB"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25000"/>
                        </a:spcAft>
                        <a:buClrTx/>
                        <a:buSzTx/>
                        <a:buFontTx/>
                        <a:buNone/>
                      </a:pPr>
                      <a:r>
                        <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rPr>
                        <a:t>Scope</a:t>
                      </a:r>
                      <a:endPar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25000"/>
                        </a:spcAft>
                        <a:buClrTx/>
                        <a:buSzTx/>
                        <a:buFontTx/>
                        <a:buNone/>
                      </a:pPr>
                      <a:r>
                        <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rPr>
                        <a:t>Resource</a:t>
                      </a:r>
                      <a:endPar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25000"/>
                        </a:spcAft>
                        <a:buClrTx/>
                        <a:buSzTx/>
                        <a:buFontTx/>
                        <a:buNone/>
                      </a:pPr>
                      <a:r>
                        <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rPr>
                        <a:t>Timelines</a:t>
                      </a:r>
                      <a:endPar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0" fontAlgn="base" latinLnBrk="0" hangingPunct="0">
                        <a:lnSpc>
                          <a:spcPct val="80000"/>
                        </a:lnSpc>
                        <a:spcBef>
                          <a:spcPct val="0"/>
                        </a:spcBef>
                        <a:spcAft>
                          <a:spcPct val="25000"/>
                        </a:spcAft>
                        <a:buClrTx/>
                        <a:buSzTx/>
                        <a:buFontTx/>
                        <a:buNone/>
                      </a:pPr>
                      <a:r>
                        <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rPr>
                        <a:t>Costs</a:t>
                      </a:r>
                      <a:endPar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34225">
                <a:tc>
                  <a:txBody>
                    <a:bodyPr/>
                    <a:lstStyle/>
                    <a:p>
                      <a:pPr marL="0" marR="0" lvl="0" indent="0" algn="ctr" defTabSz="914400" rtl="0" eaLnBrk="0" fontAlgn="base" latinLnBrk="0" hangingPunct="0">
                        <a:lnSpc>
                          <a:spcPct val="105000"/>
                        </a:lnSpc>
                        <a:spcBef>
                          <a:spcPct val="0"/>
                        </a:spcBef>
                        <a:spcAft>
                          <a:spcPct val="25000"/>
                        </a:spcAft>
                        <a:buClrTx/>
                        <a:buSzTx/>
                        <a:buFontTx/>
                        <a:buNone/>
                      </a:pPr>
                      <a:r>
                        <a:rPr kumimoji="0" lang="en-US" sz="1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This period</a:t>
                      </a:r>
                      <a:endParaRPr kumimoji="0" lang="en-US" sz="1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25000"/>
                        </a:spcAft>
                        <a:buClrTx/>
                        <a:buSzTx/>
                        <a:buFontTx/>
                        <a:buNone/>
                      </a:pPr>
                      <a:endParaRPr kumimoji="0" lang="en-GB" sz="10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25000"/>
                        </a:spcAft>
                        <a:buClrTx/>
                        <a:buSzTx/>
                        <a:buFontTx/>
                        <a:buNone/>
                      </a:pPr>
                      <a:r>
                        <a:rPr kumimoji="0" lang="en-GB" sz="1000" b="1" i="1" u="none" strike="noStrike" cap="none" normalizeH="0" baseline="0" dirty="0">
                          <a:ln>
                            <a:noFill/>
                          </a:ln>
                          <a:solidFill>
                            <a:schemeClr val="tx1"/>
                          </a:solidFill>
                          <a:effectLst/>
                          <a:latin typeface="Arial" panose="020B0604020202020204" pitchFamily="34" charset="0"/>
                          <a:ea typeface="MS PGothic" panose="020B0600070205080204" pitchFamily="34" charset="-128"/>
                        </a:rPr>
                        <a:t>GREEN</a:t>
                      </a:r>
                      <a:endParaRPr kumimoji="0" lang="en-GB" sz="1000" b="1" i="1"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25000"/>
                        </a:spcAft>
                        <a:buClrTx/>
                        <a:buSzTx/>
                        <a:buFontTx/>
                        <a:buNone/>
                      </a:pPr>
                      <a:endParaRPr kumimoji="0" lang="en-GB" sz="1000" b="1" i="1"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25000"/>
                        </a:spcAft>
                        <a:buClrTx/>
                        <a:buSzTx/>
                        <a:buFontTx/>
                        <a:buNone/>
                      </a:pPr>
                      <a:r>
                        <a:rPr kumimoji="0" lang="en-GB" sz="1000" b="1" i="1" u="none" strike="noStrike" cap="none" normalizeH="0" baseline="0" dirty="0">
                          <a:ln>
                            <a:noFill/>
                          </a:ln>
                          <a:solidFill>
                            <a:schemeClr val="tx1"/>
                          </a:solidFill>
                          <a:effectLst/>
                          <a:latin typeface="Arial" panose="020B0604020202020204" pitchFamily="34" charset="0"/>
                          <a:ea typeface="MS PGothic" panose="020B0600070205080204" pitchFamily="34" charset="-128"/>
                        </a:rPr>
                        <a:t>AMBER</a:t>
                      </a:r>
                      <a:endParaRPr kumimoji="0" lang="en-GB" sz="1000" b="1" i="1"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25000"/>
                        </a:spcAft>
                        <a:buClrTx/>
                        <a:buSzTx/>
                        <a:buFontTx/>
                        <a:buNone/>
                      </a:pPr>
                      <a:r>
                        <a:rPr lang="en-GB" sz="1000" b="1" i="1" dirty="0">
                          <a:ln>
                            <a:noFill/>
                          </a:ln>
                          <a:effectLst/>
                          <a:latin typeface="Arial" panose="020B0604020202020204" pitchFamily="34" charset="0"/>
                          <a:ea typeface="MS PGothic" panose="020B0600070205080204" pitchFamily="34" charset="-128"/>
                          <a:sym typeface="+mn-ea"/>
                        </a:rPr>
                        <a:t>GREEN</a:t>
                      </a:r>
                      <a:endParaRPr kumimoji="0" lang="en-GB" sz="1000" b="1" i="1" u="none" strike="noStrike" cap="none" normalizeH="0" baseline="0" dirty="0">
                        <a:ln>
                          <a:noFill/>
                        </a:ln>
                        <a:solidFill>
                          <a:schemeClr val="tx1"/>
                        </a:solidFill>
                        <a:effectLst/>
                        <a:latin typeface="Arial" panose="020B0604020202020204" pitchFamily="34" charset="0"/>
                        <a:ea typeface="MS PGothic" panose="020B0600070205080204" pitchFamily="34" charset="-128"/>
                        <a:sym typeface="+mn-ea"/>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25000"/>
                        </a:spcAft>
                        <a:buClrTx/>
                        <a:buSzTx/>
                        <a:buFontTx/>
                        <a:buNone/>
                      </a:pPr>
                      <a:r>
                        <a:rPr lang="en-GB" sz="1000" b="1" i="1" dirty="0">
                          <a:ln>
                            <a:noFill/>
                          </a:ln>
                          <a:effectLst/>
                          <a:latin typeface="Arial" panose="020B0604020202020204" pitchFamily="34" charset="0"/>
                          <a:ea typeface="MS PGothic" panose="020B0600070205080204" pitchFamily="34" charset="-128"/>
                          <a:sym typeface="+mn-ea"/>
                        </a:rPr>
                        <a:t>AMBER</a:t>
                      </a:r>
                      <a:endParaRPr kumimoji="0" lang="en-GB" sz="1000" b="1" i="1" u="none" strike="noStrike" cap="none" normalizeH="0" baseline="0" dirty="0">
                        <a:ln>
                          <a:noFill/>
                        </a:ln>
                        <a:solidFill>
                          <a:schemeClr val="tx1"/>
                        </a:solidFill>
                        <a:effectLst/>
                        <a:latin typeface="Arial" panose="020B0604020202020204" pitchFamily="34" charset="0"/>
                        <a:ea typeface="MS PGothic" panose="020B0600070205080204" pitchFamily="34" charset="-128"/>
                        <a:sym typeface="+mn-ea"/>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5000"/>
                        </a:lnSpc>
                        <a:spcBef>
                          <a:spcPct val="0"/>
                        </a:spcBef>
                        <a:spcAft>
                          <a:spcPct val="25000"/>
                        </a:spcAft>
                        <a:buClrTx/>
                        <a:buSzTx/>
                        <a:buFontTx/>
                        <a:buNone/>
                      </a:pPr>
                      <a:r>
                        <a:rPr kumimoji="0" lang="en-GB" sz="1000" b="1" i="1" u="none" strike="noStrike" cap="none" normalizeH="0" baseline="0" dirty="0">
                          <a:ln>
                            <a:noFill/>
                          </a:ln>
                          <a:solidFill>
                            <a:schemeClr val="tx1"/>
                          </a:solidFill>
                          <a:effectLst/>
                          <a:latin typeface="Arial" panose="020B0604020202020204" pitchFamily="34" charset="0"/>
                          <a:ea typeface="MS PGothic" panose="020B0600070205080204" pitchFamily="34" charset="-128"/>
                        </a:rPr>
                        <a:t>GREEN</a:t>
                      </a:r>
                      <a:endParaRPr kumimoji="0" lang="en-GB" sz="1000" b="1" i="1"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txBox="1">
            <a:spLocks noChangeArrowheads="1"/>
          </p:cNvSpPr>
          <p:nvPr/>
        </p:nvSpPr>
        <p:spPr>
          <a:xfrm>
            <a:off x="360253" y="245313"/>
            <a:ext cx="5065528" cy="6670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latin typeface="+mn-lt"/>
                <a:ea typeface="+mn-ea"/>
                <a:cs typeface="+mn-cs"/>
              </a:rPr>
              <a:t>Project Status (Highlight) Report</a:t>
            </a:r>
            <a:endParaRPr lang="en-GB" sz="2800" b="1" dirty="0">
              <a:latin typeface="+mn-lt"/>
              <a:ea typeface="+mn-ea"/>
              <a:cs typeface="+mn-cs"/>
            </a:endParaRPr>
          </a:p>
        </p:txBody>
      </p:sp>
      <p:graphicFrame>
        <p:nvGraphicFramePr>
          <p:cNvPr id="7" name="Group 495"/>
          <p:cNvGraphicFramePr>
            <a:graphicFrameLocks noGrp="1"/>
          </p:cNvGraphicFramePr>
          <p:nvPr/>
        </p:nvGraphicFramePr>
        <p:xfrm>
          <a:off x="419159" y="912275"/>
          <a:ext cx="4773295" cy="698500"/>
        </p:xfrm>
        <a:graphic>
          <a:graphicData uri="http://schemas.openxmlformats.org/drawingml/2006/table">
            <a:tbl>
              <a:tblPr/>
              <a:tblGrid>
                <a:gridCol w="1021080"/>
                <a:gridCol w="213393"/>
                <a:gridCol w="676446"/>
                <a:gridCol w="126717"/>
                <a:gridCol w="683895"/>
                <a:gridCol w="683907"/>
                <a:gridCol w="683902"/>
                <a:gridCol w="683900"/>
              </a:tblGrid>
              <a:tr h="364370">
                <a:tc>
                  <a:txBody>
                    <a:bodyPr/>
                    <a:p>
                      <a:pPr marL="0" marR="0" lvl="0" indent="0" algn="ctr" defTabSz="914400" rtl="0" eaLnBrk="0" fontAlgn="base" latinLnBrk="0" hangingPunct="0">
                        <a:lnSpc>
                          <a:spcPct val="105000"/>
                        </a:lnSpc>
                        <a:spcBef>
                          <a:spcPct val="0"/>
                        </a:spcBef>
                        <a:spcAft>
                          <a:spcPct val="25000"/>
                        </a:spcAft>
                        <a:buClrTx/>
                        <a:buSzTx/>
                        <a:buFontTx/>
                        <a:buNone/>
                      </a:pPr>
                      <a:r>
                        <a:rPr kumimoji="0" lang="en-GB"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rPr>
                        <a:t>RAG Status</a:t>
                      </a:r>
                      <a:endParaRPr kumimoji="0" lang="en-GB"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36039" marB="360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p>
                      <a:pPr marL="0" marR="0" lvl="0" indent="0" algn="ctr" defTabSz="914400" rtl="0" eaLnBrk="0" fontAlgn="base" latinLnBrk="0" hangingPunct="0">
                        <a:lnSpc>
                          <a:spcPct val="105000"/>
                        </a:lnSpc>
                        <a:spcBef>
                          <a:spcPct val="0"/>
                        </a:spcBef>
                        <a:spcAft>
                          <a:spcPct val="25000"/>
                        </a:spcAft>
                        <a:buClrTx/>
                        <a:buSzTx/>
                        <a:buFontTx/>
                        <a:buNone/>
                      </a:pPr>
                      <a:endParaRPr kumimoji="0" lang="en-GB"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36039" marB="360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bg1"/>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80000"/>
                        </a:lnSpc>
                        <a:spcBef>
                          <a:spcPct val="0"/>
                        </a:spcBef>
                        <a:spcAft>
                          <a:spcPct val="25000"/>
                        </a:spcAft>
                        <a:buClrTx/>
                        <a:buSzTx/>
                        <a:buFontTx/>
                        <a:buNone/>
                      </a:pPr>
                      <a:r>
                        <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rPr>
                        <a:t>Overall</a:t>
                      </a:r>
                      <a:endPar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p>
                      <a:pPr marL="0" marR="0" lvl="0" indent="0" algn="ctr" defTabSz="914400" rtl="0" eaLnBrk="0" fontAlgn="base" latinLnBrk="0" hangingPunct="0">
                        <a:lnSpc>
                          <a:spcPct val="80000"/>
                        </a:lnSpc>
                        <a:spcBef>
                          <a:spcPct val="0"/>
                        </a:spcBef>
                        <a:spcAft>
                          <a:spcPct val="25000"/>
                        </a:spcAft>
                        <a:buClrTx/>
                        <a:buSzTx/>
                        <a:buFontTx/>
                        <a:buNone/>
                      </a:pPr>
                      <a:endParaRPr kumimoji="0" lang="en-GB"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bg1"/>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80000"/>
                        </a:lnSpc>
                        <a:spcBef>
                          <a:spcPct val="0"/>
                        </a:spcBef>
                        <a:spcAft>
                          <a:spcPct val="25000"/>
                        </a:spcAft>
                        <a:buClrTx/>
                        <a:buSzTx/>
                        <a:buFontTx/>
                        <a:buNone/>
                      </a:pPr>
                      <a:r>
                        <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rPr>
                        <a:t>Scope</a:t>
                      </a:r>
                      <a:endPar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p>
                      <a:pPr marL="0" marR="0" lvl="0" indent="0" algn="ctr" defTabSz="914400" rtl="0" eaLnBrk="0" fontAlgn="base" latinLnBrk="0" hangingPunct="0">
                        <a:lnSpc>
                          <a:spcPct val="80000"/>
                        </a:lnSpc>
                        <a:spcBef>
                          <a:spcPct val="0"/>
                        </a:spcBef>
                        <a:spcAft>
                          <a:spcPct val="25000"/>
                        </a:spcAft>
                        <a:buClrTx/>
                        <a:buSzTx/>
                        <a:buFontTx/>
                        <a:buNone/>
                      </a:pPr>
                      <a:r>
                        <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rPr>
                        <a:t>Resource</a:t>
                      </a:r>
                      <a:endPar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p>
                      <a:pPr marL="0" marR="0" lvl="0" indent="0" algn="ctr" defTabSz="914400" rtl="0" eaLnBrk="0" fontAlgn="base" latinLnBrk="0" hangingPunct="0">
                        <a:lnSpc>
                          <a:spcPct val="80000"/>
                        </a:lnSpc>
                        <a:spcBef>
                          <a:spcPct val="0"/>
                        </a:spcBef>
                        <a:spcAft>
                          <a:spcPct val="25000"/>
                        </a:spcAft>
                        <a:buClrTx/>
                        <a:buSzTx/>
                        <a:buFontTx/>
                        <a:buNone/>
                      </a:pPr>
                      <a:r>
                        <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rPr>
                        <a:t>Timelines</a:t>
                      </a:r>
                      <a:endPar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p>
                      <a:pPr marL="0" marR="0" lvl="0" indent="0" algn="ctr" defTabSz="914400" rtl="0" eaLnBrk="0" fontAlgn="base" latinLnBrk="0" hangingPunct="0">
                        <a:lnSpc>
                          <a:spcPct val="80000"/>
                        </a:lnSpc>
                        <a:spcBef>
                          <a:spcPct val="0"/>
                        </a:spcBef>
                        <a:spcAft>
                          <a:spcPct val="25000"/>
                        </a:spcAft>
                        <a:buClrTx/>
                        <a:buSzTx/>
                        <a:buFontTx/>
                        <a:buNone/>
                      </a:pPr>
                      <a:r>
                        <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rPr>
                        <a:t>Costs</a:t>
                      </a:r>
                      <a:endParaRPr kumimoji="0" lang="en-US" sz="1000" b="1" i="0" u="none" strike="noStrike" cap="none" normalizeH="0" baseline="0" dirty="0">
                        <a:ln>
                          <a:noFill/>
                        </a:ln>
                        <a:solidFill>
                          <a:schemeClr val="tx1">
                            <a:lumMod val="85000"/>
                            <a:lumOff val="15000"/>
                          </a:schemeClr>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34225">
                <a:tc>
                  <a:txBody>
                    <a:bodyPr/>
                    <a:p>
                      <a:pPr marL="0" marR="0" lvl="0" indent="0" algn="ctr" defTabSz="914400" rtl="0" eaLnBrk="0" fontAlgn="base" latinLnBrk="0" hangingPunct="0">
                        <a:lnSpc>
                          <a:spcPct val="105000"/>
                        </a:lnSpc>
                        <a:spcBef>
                          <a:spcPct val="0"/>
                        </a:spcBef>
                        <a:spcAft>
                          <a:spcPct val="25000"/>
                        </a:spcAft>
                        <a:buClrTx/>
                        <a:buSzTx/>
                        <a:buFontTx/>
                        <a:buNone/>
                      </a:pPr>
                      <a:r>
                        <a:rPr kumimoji="0" lang="en-US" sz="12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This period</a:t>
                      </a:r>
                      <a:endParaRPr kumimoji="0" lang="en-US" sz="12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5000"/>
                        </a:lnSpc>
                        <a:spcBef>
                          <a:spcPct val="0"/>
                        </a:spcBef>
                        <a:spcAft>
                          <a:spcPct val="25000"/>
                        </a:spcAft>
                        <a:buClrTx/>
                        <a:buSzTx/>
                        <a:buFontTx/>
                        <a:buNone/>
                      </a:pPr>
                      <a:endParaRPr kumimoji="0" lang="en-GB" sz="1200" b="1"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a:noFill/>
                    </a:lnB>
                    <a:lnTlToBr>
                      <a:noFill/>
                    </a:lnTlToBr>
                    <a:lnBlToTr>
                      <a:noFill/>
                    </a:lnBlToTr>
                    <a:noFill/>
                  </a:tcPr>
                </a:tc>
                <a:tc>
                  <a:txBody>
                    <a:bodyPr/>
                    <a:p>
                      <a:pPr marL="0" marR="0" lvl="0" indent="0" algn="ctr" defTabSz="914400" rtl="0" eaLnBrk="0" fontAlgn="base" latinLnBrk="0" hangingPunct="0">
                        <a:lnSpc>
                          <a:spcPct val="105000"/>
                        </a:lnSpc>
                        <a:spcBef>
                          <a:spcPct val="0"/>
                        </a:spcBef>
                        <a:spcAft>
                          <a:spcPct val="25000"/>
                        </a:spcAft>
                        <a:buClrTx/>
                        <a:buSzTx/>
                        <a:buFontTx/>
                        <a:buNone/>
                      </a:pPr>
                      <a:r>
                        <a:rPr kumimoji="0" lang="en-GB" sz="1200" b="1" i="1" u="none" strike="noStrike" cap="none" normalizeH="0" baseline="0" dirty="0">
                          <a:ln>
                            <a:noFill/>
                          </a:ln>
                          <a:solidFill>
                            <a:schemeClr val="tx1"/>
                          </a:solidFill>
                          <a:effectLst/>
                          <a:latin typeface="Arial" panose="020B0604020202020204" pitchFamily="34" charset="0"/>
                          <a:ea typeface="MS PGothic" panose="020B0600070205080204" pitchFamily="34" charset="-128"/>
                        </a:rPr>
                        <a:t>AMBER</a:t>
                      </a:r>
                      <a:endParaRPr kumimoji="0" lang="en-GB" sz="1200" b="1" i="1"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5000"/>
                        </a:lnSpc>
                        <a:spcBef>
                          <a:spcPct val="0"/>
                        </a:spcBef>
                        <a:spcAft>
                          <a:spcPct val="25000"/>
                        </a:spcAft>
                        <a:buClrTx/>
                        <a:buSzTx/>
                        <a:buFontTx/>
                        <a:buNone/>
                      </a:pPr>
                      <a:endParaRPr kumimoji="0" lang="en-GB" sz="1200" b="1" i="1"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5000"/>
                        </a:lnSpc>
                        <a:spcBef>
                          <a:spcPct val="0"/>
                        </a:spcBef>
                        <a:spcAft>
                          <a:spcPct val="25000"/>
                        </a:spcAft>
                        <a:buClrTx/>
                        <a:buSzTx/>
                        <a:buFontTx/>
                        <a:buNone/>
                      </a:pPr>
                      <a:r>
                        <a:rPr kumimoji="0" lang="en-GB" sz="1200" b="1" i="1"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GREEN</a:t>
                      </a:r>
                      <a:endParaRPr kumimoji="0" lang="en-GB" sz="1200" b="1" i="1"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5000"/>
                        </a:lnSpc>
                        <a:spcBef>
                          <a:spcPct val="0"/>
                        </a:spcBef>
                        <a:spcAft>
                          <a:spcPct val="25000"/>
                        </a:spcAft>
                        <a:buClrTx/>
                        <a:buSzTx/>
                        <a:buFontTx/>
                        <a:buNone/>
                      </a:pPr>
                      <a:r>
                        <a:rPr kumimoji="0" lang="en-GB" sz="1200" b="1" i="1"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GREEN</a:t>
                      </a:r>
                      <a:endParaRPr kumimoji="0" lang="en-GB" sz="1200" b="1" i="1"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5000"/>
                        </a:lnSpc>
                        <a:spcBef>
                          <a:spcPct val="0"/>
                        </a:spcBef>
                        <a:spcAft>
                          <a:spcPct val="25000"/>
                        </a:spcAft>
                        <a:buClrTx/>
                        <a:buSzTx/>
                        <a:buFontTx/>
                        <a:buNone/>
                      </a:pPr>
                      <a:r>
                        <a:rPr kumimoji="0" lang="en-GB" sz="1200" b="1" i="1"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AMBER</a:t>
                      </a:r>
                      <a:endParaRPr kumimoji="0" lang="en-GB" sz="1200" b="1" i="1"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5000"/>
                        </a:lnSpc>
                        <a:spcBef>
                          <a:spcPct val="0"/>
                        </a:spcBef>
                        <a:spcAft>
                          <a:spcPct val="25000"/>
                        </a:spcAft>
                        <a:buClrTx/>
                        <a:buSzTx/>
                        <a:buFontTx/>
                        <a:buNone/>
                      </a:pPr>
                      <a:r>
                        <a:rPr kumimoji="0" lang="en-GB" sz="1200" b="1" i="1"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GREEN</a:t>
                      </a:r>
                      <a:endParaRPr kumimoji="0" lang="en-GB" sz="1200" b="1" i="1"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txBody>
                  <a:tcPr marL="36000" marR="36000" marT="18020" marB="180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Table 5"/>
          <p:cNvGraphicFramePr>
            <a:graphicFrameLocks noGrp="1"/>
          </p:cNvGraphicFramePr>
          <p:nvPr/>
        </p:nvGraphicFramePr>
        <p:xfrm>
          <a:off x="5836145" y="595552"/>
          <a:ext cx="3056335" cy="828942"/>
        </p:xfrm>
        <a:graphic>
          <a:graphicData uri="http://schemas.openxmlformats.org/drawingml/2006/table">
            <a:tbl>
              <a:tblPr firstRow="1" bandRow="1">
                <a:tableStyleId>{5C22544A-7EE6-4342-B048-85BDC9FD1C3A}</a:tableStyleId>
              </a:tblPr>
              <a:tblGrid>
                <a:gridCol w="1308216"/>
                <a:gridCol w="1748119"/>
              </a:tblGrid>
              <a:tr h="276225">
                <a:tc>
                  <a:txBody>
                    <a:bodyPr/>
                    <a:p>
                      <a:r>
                        <a:rPr lang="en-GB" sz="1200" dirty="0">
                          <a:solidFill>
                            <a:srgbClr val="266186"/>
                          </a:solidFill>
                        </a:rPr>
                        <a:t>Project Name</a:t>
                      </a:r>
                      <a:endParaRPr lang="en-GB" sz="1200" dirty="0">
                        <a:solidFill>
                          <a:srgbClr val="26618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p>
                      <a:r>
                        <a:rPr lang="en-GB" sz="1100" b="0" dirty="0">
                          <a:solidFill>
                            <a:schemeClr val="tx1">
                              <a:lumMod val="85000"/>
                              <a:lumOff val="15000"/>
                            </a:schemeClr>
                          </a:solidFill>
                        </a:rPr>
                        <a:t>HotelO24 Project</a:t>
                      </a:r>
                      <a:endParaRPr lang="en-GB" sz="11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6314">
                <a:tc>
                  <a:txBody>
                    <a:bodyPr/>
                    <a:p>
                      <a:r>
                        <a:rPr lang="en-GB" sz="1200" b="1" dirty="0">
                          <a:solidFill>
                            <a:srgbClr val="266186"/>
                          </a:solidFill>
                        </a:rPr>
                        <a:t>Project Manager</a:t>
                      </a:r>
                      <a:endParaRPr lang="en-GB" sz="1200" b="1" dirty="0">
                        <a:solidFill>
                          <a:srgbClr val="26618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p>
                      <a:r>
                        <a:rPr lang="en-GB" sz="1100" b="0" dirty="0">
                          <a:solidFill>
                            <a:schemeClr val="tx1">
                              <a:lumMod val="85000"/>
                              <a:lumOff val="15000"/>
                            </a:schemeClr>
                          </a:solidFill>
                        </a:rPr>
                        <a:t>Farai Thando Mhlabi</a:t>
                      </a:r>
                      <a:endParaRPr lang="en-GB" sz="11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6314">
                <a:tc>
                  <a:txBody>
                    <a:bodyPr/>
                    <a:p>
                      <a:r>
                        <a:rPr lang="en-GB" sz="1200" b="1" dirty="0">
                          <a:solidFill>
                            <a:srgbClr val="266186"/>
                          </a:solidFill>
                        </a:rPr>
                        <a:t>Date</a:t>
                      </a:r>
                      <a:endParaRPr lang="en-GB" sz="1200" b="1" dirty="0">
                        <a:solidFill>
                          <a:srgbClr val="26618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p>
                      <a:r>
                        <a:rPr lang="en-GB" sz="1100" b="0" dirty="0">
                          <a:solidFill>
                            <a:schemeClr val="tx1">
                              <a:lumMod val="85000"/>
                              <a:lumOff val="15000"/>
                            </a:schemeClr>
                          </a:solidFill>
                        </a:rPr>
                        <a:t>31/05/2023</a:t>
                      </a:r>
                      <a:endParaRPr lang="en-GB" sz="11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8" name="Group 68"/>
          <p:cNvGraphicFramePr>
            <a:graphicFrameLocks noGrp="1"/>
          </p:cNvGraphicFramePr>
          <p:nvPr/>
        </p:nvGraphicFramePr>
        <p:xfrm>
          <a:off x="251520" y="1915440"/>
          <a:ext cx="8641080" cy="2520315"/>
        </p:xfrm>
        <a:graphic>
          <a:graphicData uri="http://schemas.openxmlformats.org/drawingml/2006/table">
            <a:tbl>
              <a:tblPr/>
              <a:tblGrid>
                <a:gridCol w="4299307"/>
                <a:gridCol w="4341653"/>
              </a:tblGrid>
              <a:tr h="319398">
                <a:tc>
                  <a:txBody>
                    <a:bodyPr/>
                    <a:p>
                      <a:pPr marL="0" marR="0" lvl="0" indent="0" algn="l" defTabSz="914400" rtl="0" eaLnBrk="1" fontAlgn="base" latinLnBrk="0" hangingPunct="1">
                        <a:lnSpc>
                          <a:spcPct val="100000"/>
                        </a:lnSpc>
                        <a:spcBef>
                          <a:spcPts val="300"/>
                        </a:spcBef>
                        <a:spcAft>
                          <a:spcPts val="300"/>
                        </a:spcAft>
                        <a:buClrTx/>
                        <a:buSzTx/>
                        <a:buFontTx/>
                        <a:buNone/>
                      </a:pPr>
                      <a:r>
                        <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rPr>
                        <a:t>1. Progress Update this reporting period</a:t>
                      </a:r>
                      <a:endPar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p>
                      <a:pPr marL="0" marR="0" lvl="0" indent="0" algn="l" defTabSz="914400" rtl="0" eaLnBrk="1" fontAlgn="base" latinLnBrk="0" hangingPunct="1">
                        <a:lnSpc>
                          <a:spcPct val="100000"/>
                        </a:lnSpc>
                        <a:spcBef>
                          <a:spcPts val="300"/>
                        </a:spcBef>
                        <a:spcAft>
                          <a:spcPts val="300"/>
                        </a:spcAft>
                        <a:buClr>
                          <a:schemeClr val="tx1"/>
                        </a:buClr>
                        <a:buSzTx/>
                        <a:buFont typeface="Symbol" panose="05050102010706020507" pitchFamily="18" charset="2"/>
                        <a:buNone/>
                        <a:tabLst>
                          <a:tab pos="228600" algn="l"/>
                        </a:tabLst>
                      </a:pPr>
                      <a:r>
                        <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rPr>
                        <a:t>2. Objectives for next reporting period</a:t>
                      </a:r>
                      <a:endPar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2200882">
                <a:tc>
                  <a:txBody>
                    <a:bodyPr/>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GB" alt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The HotelO24 Project made notable progress during this reporting period. The construction is proceeding as planned, and the team successfully completed the exterior facade work and started interior fit-outs. The budget remains on track, and pre-opening activities, such as staff recruitment, are underway</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None/>
                        <a:tabLst>
                          <a:tab pos="228600" algn="l"/>
                        </a:tabLst>
                      </a:pP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None/>
                        <a:tabLst>
                          <a:tab pos="228600" algn="l"/>
                        </a:tabLst>
                      </a:pP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None/>
                        <a:tabLst>
                          <a:tab pos="228600" algn="l"/>
                        </a:tabLst>
                      </a:pP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US" sz="1100" b="1"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Finalize interior fit-outs, including room furnishings, fixtures, and amenities.</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GB" alt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Complete the installation of necessary systems, such as HVAC, plumbing, and electrical.</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GB" alt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Commence testing and commissioning of all building systems.</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GB" alt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Address the safety elements of the rooftop terrace as per the hotel chain's requirements.</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GB" alt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Obtain updates on the commercial agreement between the hotel chain and the IOC for post-games usage.</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None/>
                        <a:tabLst>
                          <a:tab pos="228600" algn="l"/>
                        </a:tabLst>
                      </a:pP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endParaRPr kumimoji="0" lang="en-US" sz="1100" b="1"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None/>
                        <a:tabLst>
                          <a:tab pos="228600" algn="l"/>
                        </a:tabLst>
                      </a:pPr>
                      <a:endParaRPr kumimoji="0" lang="en-US" sz="1100" b="1"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 name="Group 68"/>
          <p:cNvGraphicFramePr>
            <a:graphicFrameLocks noGrp="1"/>
          </p:cNvGraphicFramePr>
          <p:nvPr/>
        </p:nvGraphicFramePr>
        <p:xfrm>
          <a:off x="251520" y="4435169"/>
          <a:ext cx="8641238" cy="1846580"/>
        </p:xfrm>
        <a:graphic>
          <a:graphicData uri="http://schemas.openxmlformats.org/drawingml/2006/table">
            <a:tbl>
              <a:tblPr/>
              <a:tblGrid>
                <a:gridCol w="4299585"/>
                <a:gridCol w="4341653"/>
              </a:tblGrid>
              <a:tr h="228612">
                <a:tc>
                  <a:txBody>
                    <a:bodyPr/>
                    <a:p>
                      <a:pPr marL="0" marR="0" lvl="0" indent="0" algn="l" defTabSz="914400" rtl="0" eaLnBrk="1" fontAlgn="base" latinLnBrk="0" hangingPunct="1">
                        <a:lnSpc>
                          <a:spcPct val="100000"/>
                        </a:lnSpc>
                        <a:spcBef>
                          <a:spcPts val="300"/>
                        </a:spcBef>
                        <a:spcAft>
                          <a:spcPts val="300"/>
                        </a:spcAft>
                        <a:buClrTx/>
                        <a:buSzTx/>
                        <a:buFontTx/>
                        <a:buNone/>
                      </a:pPr>
                      <a:r>
                        <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rPr>
                        <a:t>3. Key Meetings and Decisions Required</a:t>
                      </a:r>
                      <a:endPar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p>
                      <a:pPr marL="0" marR="0" lvl="0" indent="0" algn="l" defTabSz="914400" rtl="0" eaLnBrk="1" fontAlgn="base" latinLnBrk="0" hangingPunct="1">
                        <a:lnSpc>
                          <a:spcPct val="100000"/>
                        </a:lnSpc>
                        <a:spcBef>
                          <a:spcPts val="300"/>
                        </a:spcBef>
                        <a:spcAft>
                          <a:spcPts val="300"/>
                        </a:spcAft>
                        <a:buClr>
                          <a:schemeClr val="tx1"/>
                        </a:buClr>
                        <a:buSzTx/>
                        <a:buFont typeface="Symbol" panose="05050102010706020507" pitchFamily="18" charset="2"/>
                        <a:buNone/>
                        <a:tabLst>
                          <a:tab pos="228600" algn="l"/>
                        </a:tabLst>
                      </a:pPr>
                      <a:r>
                        <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rPr>
                        <a:t>4. Escalated Issues and Risks (More detail available in logs)</a:t>
                      </a:r>
                      <a:endParaRPr kumimoji="0" lang="en-GB" sz="1200" b="0" i="0" u="none" strike="noStrike" cap="none" normalizeH="0" baseline="0" dirty="0">
                        <a:ln>
                          <a:noFill/>
                        </a:ln>
                        <a:solidFill>
                          <a:srgbClr val="1C1C1C"/>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1572139">
                <a:tc>
                  <a:txBody>
                    <a:bodyPr/>
                    <a:p>
                      <a:pPr marL="0" marR="0" lvl="0" indent="0" algn="l" defTabSz="914400" rtl="0" eaLnBrk="1" fontAlgn="base" latinLnBrk="0" hangingPunct="1">
                        <a:lnSpc>
                          <a:spcPct val="100000"/>
                        </a:lnSpc>
                        <a:spcBef>
                          <a:spcPct val="0"/>
                        </a:spcBef>
                        <a:spcAft>
                          <a:spcPct val="0"/>
                        </a:spcAft>
                        <a:buClr>
                          <a:schemeClr val="tx1"/>
                        </a:buClr>
                        <a:buSzTx/>
                        <a:buFont typeface="+mj-lt"/>
                        <a:buNone/>
                        <a:tabLst>
                          <a:tab pos="85725" algn="l"/>
                        </a:tabLst>
                      </a:pPr>
                      <a:endParaRPr kumimoji="0" lang="en-US" sz="1100" b="0" i="0" u="none" strike="noStrike" cap="none" normalizeH="0" baseline="0" dirty="0">
                        <a:ln>
                          <a:noFill/>
                        </a:ln>
                        <a:solidFill>
                          <a:srgbClr val="1C1C1C"/>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GB" altLang="en-US" sz="1100" b="0" i="1"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i="1" u="none" strike="noStrike" cap="none" normalizeH="0" baseline="0" dirty="0">
                          <a:ln>
                            <a:noFill/>
                          </a:ln>
                          <a:solidFill>
                            <a:srgbClr val="C40202"/>
                          </a:solidFill>
                          <a:effectLst/>
                          <a:latin typeface="Calibri" panose="020F0502020204030204" pitchFamily="34" charset="0"/>
                          <a:cs typeface="Calibri" panose="020F0502020204030204" pitchFamily="34" charset="0"/>
                        </a:rPr>
                        <a:t>Meeting with the Building Surveyors to discuss the safety elements of the rooftop terrace and ensure necessary actions are taken to meet the hotel chain's requirements.</a:t>
                      </a:r>
                      <a:endParaRPr kumimoji="0" lang="en-US" sz="1100" b="0" i="1"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Symbol" panose="05050102010706020507" pitchFamily="18" charset="2"/>
                        <a:buChar char=""/>
                        <a:tabLst>
                          <a:tab pos="228600" algn="l"/>
                        </a:tabLst>
                      </a:pPr>
                      <a:r>
                        <a:rPr kumimoji="0" lang="en-GB" altLang="en-US" sz="1100" b="0" i="1"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i="1" u="none" strike="noStrike" cap="none" normalizeH="0" baseline="0" dirty="0">
                          <a:ln>
                            <a:noFill/>
                          </a:ln>
                          <a:solidFill>
                            <a:srgbClr val="C40202"/>
                          </a:solidFill>
                          <a:effectLst/>
                          <a:latin typeface="Calibri" panose="020F0502020204030204" pitchFamily="34" charset="0"/>
                          <a:cs typeface="Calibri" panose="020F0502020204030204" pitchFamily="34" charset="0"/>
                        </a:rPr>
                        <a:t>Follow-up with the IOC legal team to obtain updates on the commercial agreement for post-games usage.</a:t>
                      </a:r>
                      <a:endParaRPr kumimoji="0" lang="en-US" sz="1100" b="0" i="1"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algn="l" defTabSz="914400" rtl="0" eaLnBrk="1" fontAlgn="base" latinLnBrk="0" hangingPunct="1">
                        <a:lnSpc>
                          <a:spcPct val="100000"/>
                        </a:lnSpc>
                        <a:buClr>
                          <a:schemeClr val="tx1"/>
                        </a:buClr>
                        <a:buSzTx/>
                        <a:buFont typeface="Symbol" panose="05050102010706020507" pitchFamily="18" charset="2"/>
                        <a:buChar char=""/>
                        <a:tabLst>
                          <a:tab pos="228600" algn="l"/>
                        </a:tabLst>
                      </a:pPr>
                      <a:r>
                        <a:rPr kumimoji="0" lang="en-US" sz="1100" b="0" i="1" u="none" strike="noStrike" kern="1200" cap="none" normalizeH="0" baseline="0" dirty="0">
                          <a:ln>
                            <a:noFill/>
                          </a:ln>
                          <a:solidFill>
                            <a:schemeClr val="bg1">
                              <a:lumMod val="50000"/>
                            </a:schemeClr>
                          </a:solidFill>
                          <a:effectLst/>
                          <a:latin typeface="Calibri" panose="020F0502020204030204" pitchFamily="34" charset="0"/>
                          <a:ea typeface="+mn-ea"/>
                          <a:cs typeface="Calibri" panose="020F0502020204030204" pitchFamily="34" charset="0"/>
                        </a:rPr>
                        <a:t>Title &amp; Owner</a:t>
                      </a:r>
                      <a:endParaRPr kumimoji="0" lang="en-US" sz="1100" b="0" u="none" strike="noStrike" kern="1200" cap="none" normalizeH="0" baseline="0" dirty="0">
                        <a:ln>
                          <a:noFill/>
                        </a:ln>
                        <a:solidFill>
                          <a:srgbClr val="C40202"/>
                        </a:solidFill>
                        <a:effectLst/>
                        <a:latin typeface="Calibri" panose="020F0502020204030204" pitchFamily="34" charset="0"/>
                        <a:ea typeface="+mn-ea"/>
                        <a:cs typeface="Calibri" panose="020F0502020204030204" pitchFamily="34" charset="0"/>
                      </a:endParaRPr>
                    </a:p>
                    <a:p>
                      <a:pPr marR="0" lvl="0" algn="l" defTabSz="914400" rtl="0" eaLnBrk="1" fontAlgn="base" latinLnBrk="0" hangingPunct="1">
                        <a:lnSpc>
                          <a:spcPct val="100000"/>
                        </a:lnSpc>
                        <a:buClr>
                          <a:schemeClr val="tx1"/>
                        </a:buClr>
                        <a:buSzTx/>
                        <a:buFont typeface="Symbol" panose="05050102010706020507" pitchFamily="18" charset="2"/>
                        <a:buChar char=""/>
                        <a:tabLst>
                          <a:tab pos="228600" algn="l"/>
                        </a:tabLst>
                      </a:pPr>
                      <a:r>
                        <a:rPr kumimoji="0" lang="en-GB" alt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Risk: Potential delay and legal implications if the safety elements of the rooftop terrace are not confirmed and constructed as per the hotel chain's requirements.</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R="0" lvl="0" algn="l" defTabSz="914400" rtl="0" eaLnBrk="1" fontAlgn="base" latinLnBrk="0" hangingPunct="1">
                        <a:lnSpc>
                          <a:spcPct val="100000"/>
                        </a:lnSpc>
                        <a:buClr>
                          <a:schemeClr val="tx1"/>
                        </a:buClr>
                        <a:buSzTx/>
                        <a:buFont typeface="Symbol" panose="05050102010706020507" pitchFamily="18" charset="2"/>
                        <a:buChar char=""/>
                        <a:tabLst>
                          <a:tab pos="228600" algn="l"/>
                        </a:tabLst>
                      </a:pPr>
                      <a:r>
                        <a:rPr kumimoji="0" lang="en-GB" alt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Risk: Possible strike by the building contractors due to disputes over pay and conditions, which may impact construction progress.</a:t>
                      </a:r>
                      <a:endPar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R="0" lvl="0" algn="l" defTabSz="914400" rtl="0" eaLnBrk="1" fontAlgn="base" latinLnBrk="0" hangingPunct="1">
                        <a:lnSpc>
                          <a:spcPct val="100000"/>
                        </a:lnSpc>
                        <a:buClr>
                          <a:schemeClr val="tx1"/>
                        </a:buClr>
                        <a:buSzTx/>
                        <a:buFont typeface="Symbol" panose="05050102010706020507" pitchFamily="18" charset="2"/>
                        <a:buChar char=""/>
                        <a:tabLst>
                          <a:tab pos="228600" algn="l"/>
                        </a:tabLst>
                      </a:pPr>
                      <a:r>
                        <a:rPr kumimoji="0" lang="en-GB" alt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 </a:t>
                      </a:r>
                      <a:r>
                        <a:rPr kumimoji="0" lang="en-US" sz="1100" b="0" u="none" strike="noStrike" cap="none" normalizeH="0" baseline="0" dirty="0">
                          <a:ln>
                            <a:noFill/>
                          </a:ln>
                          <a:solidFill>
                            <a:srgbClr val="C40202"/>
                          </a:solidFill>
                          <a:effectLst/>
                          <a:latin typeface="Calibri" panose="020F0502020204030204" pitchFamily="34" charset="0"/>
                          <a:cs typeface="Calibri" panose="020F0502020204030204" pitchFamily="34" charset="0"/>
                        </a:rPr>
                        <a:t>Issue: Brexit-related challenges in importing gym equipment, potentially affecting the timeline and costs</a:t>
                      </a:r>
                      <a:endParaRPr kumimoji="0" lang="en-US" sz="1100" b="0" i="1"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p>
                      <a:pPr marL="228600" marR="0" lvl="0" indent="-228600" algn="l" defTabSz="914400" rtl="0" eaLnBrk="1" fontAlgn="base" latinLnBrk="0" hangingPunct="1">
                        <a:lnSpc>
                          <a:spcPct val="100000"/>
                        </a:lnSpc>
                        <a:spcBef>
                          <a:spcPct val="0"/>
                        </a:spcBef>
                        <a:spcAft>
                          <a:spcPct val="0"/>
                        </a:spcAft>
                        <a:buClr>
                          <a:schemeClr val="tx1"/>
                        </a:buClr>
                        <a:buSzTx/>
                        <a:buFont typeface="Arial" panose="020B0604020202020204" pitchFamily="34" charset="0"/>
                        <a:buChar char="•"/>
                        <a:tabLst>
                          <a:tab pos="228600" algn="l"/>
                        </a:tabLst>
                      </a:pPr>
                      <a:endParaRPr kumimoji="0" lang="en-US" sz="1100" b="1" i="0" u="none" strike="noStrike" cap="none" normalizeH="0" baseline="0" dirty="0">
                        <a:ln>
                          <a:noFill/>
                        </a:ln>
                        <a:solidFill>
                          <a:srgbClr val="C40202"/>
                        </a:solidFill>
                        <a:effectLst/>
                        <a:latin typeface="Calibri" panose="020F0502020204030204" pitchFamily="34" charset="0"/>
                        <a:cs typeface="Calibri" panose="020F050202020403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txBox="1">
            <a:spLocks noGrp="1"/>
          </p:cNvSpPr>
          <p:nvPr/>
        </p:nvSpPr>
        <p:spPr bwMode="auto">
          <a:xfrm>
            <a:off x="381000" y="6450013"/>
            <a:ext cx="2895600" cy="14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75000"/>
              </a:spcBef>
              <a:spcAft>
                <a:spcPct val="25000"/>
              </a:spcAft>
              <a:buChar char="•"/>
              <a:defRPr sz="1400">
                <a:solidFill>
                  <a:schemeClr val="tx1"/>
                </a:solidFill>
                <a:latin typeface="Arial" panose="020B0604020202020204" pitchFamily="34" charset="0"/>
                <a:ea typeface="MS PGothic" panose="020B0600070205080204" pitchFamily="34" charset="-128"/>
              </a:defRPr>
            </a:lvl1pPr>
            <a:lvl2pPr marL="742950" indent="-285750" eaLnBrk="0" hangingPunct="0">
              <a:spcAft>
                <a:spcPct val="25000"/>
              </a:spcAft>
              <a:buChar char="–"/>
              <a:defRPr sz="1000">
                <a:solidFill>
                  <a:schemeClr val="tx1"/>
                </a:solidFill>
                <a:latin typeface="Arial" panose="020B0604020202020204" pitchFamily="34" charset="0"/>
                <a:ea typeface="MS PGothic" panose="020B0600070205080204" pitchFamily="34" charset="-128"/>
              </a:defRPr>
            </a:lvl2pPr>
            <a:lvl3pPr marL="1143000" indent="-228600" eaLnBrk="0" hangingPunct="0">
              <a:spcAft>
                <a:spcPct val="25000"/>
              </a:spcAft>
              <a:buChar char="•"/>
              <a:defRPr sz="1000">
                <a:solidFill>
                  <a:schemeClr val="tx1"/>
                </a:solidFill>
                <a:latin typeface="Arial" panose="020B0604020202020204" pitchFamily="34" charset="0"/>
                <a:ea typeface="MS PGothic" panose="020B0600070205080204" pitchFamily="34" charset="-128"/>
              </a:defRPr>
            </a:lvl3pPr>
            <a:lvl4pPr marL="1600200" indent="-228600" eaLnBrk="0" hangingPunct="0">
              <a:spcAft>
                <a:spcPct val="25000"/>
              </a:spcAft>
              <a:buChar char="–"/>
              <a:defRPr sz="1000">
                <a:solidFill>
                  <a:schemeClr val="tx1"/>
                </a:solidFill>
                <a:latin typeface="Arial" panose="020B0604020202020204" pitchFamily="34" charset="0"/>
                <a:ea typeface="MS PGothic" panose="020B0600070205080204" pitchFamily="34" charset="-128"/>
              </a:defRPr>
            </a:lvl4pPr>
            <a:lvl5pPr marL="2057400" indent="-228600" eaLnBrk="0" hangingPunct="0">
              <a:spcAft>
                <a:spcPct val="25000"/>
              </a:spcAft>
              <a:buChar char="»"/>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25000"/>
              </a:spcAft>
              <a:buChar char="»"/>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25000"/>
              </a:spcAft>
              <a:buChar char="»"/>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25000"/>
              </a:spcAft>
              <a:buChar char="»"/>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25000"/>
              </a:spcAft>
              <a:buChar char="»"/>
              <a:defRPr sz="1000">
                <a:solidFill>
                  <a:schemeClr val="tx1"/>
                </a:solidFill>
                <a:latin typeface="Arial" panose="020B0604020202020204" pitchFamily="34" charset="0"/>
                <a:ea typeface="MS PGothic" panose="020B0600070205080204" pitchFamily="34" charset="-128"/>
              </a:defRPr>
            </a:lvl9pPr>
          </a:lstStyle>
          <a:p>
            <a:pPr>
              <a:spcBef>
                <a:spcPct val="0"/>
              </a:spcBef>
              <a:spcAft>
                <a:spcPct val="0"/>
              </a:spcAft>
              <a:buFontTx/>
              <a:buNone/>
            </a:pPr>
            <a:r>
              <a:rPr lang="en-US" altLang="en-US" sz="800">
                <a:solidFill>
                  <a:schemeClr val="bg2"/>
                </a:solidFill>
              </a:rPr>
              <a:t>Private &amp; Confidential</a:t>
            </a:r>
            <a:endParaRPr lang="en-US" altLang="en-US" sz="800">
              <a:solidFill>
                <a:schemeClr val="bg2"/>
              </a:solidFill>
            </a:endParaRPr>
          </a:p>
        </p:txBody>
      </p:sp>
      <p:sp>
        <p:nvSpPr>
          <p:cNvPr id="4099" name="Slide Number Placeholder 4"/>
          <p:cNvSpPr txBox="1">
            <a:spLocks noGrp="1"/>
          </p:cNvSpPr>
          <p:nvPr/>
        </p:nvSpPr>
        <p:spPr bwMode="auto">
          <a:xfrm>
            <a:off x="6858000" y="6480175"/>
            <a:ext cx="19050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75000"/>
              </a:spcBef>
              <a:spcAft>
                <a:spcPct val="25000"/>
              </a:spcAft>
              <a:buChar char="•"/>
              <a:defRPr sz="1400">
                <a:solidFill>
                  <a:schemeClr val="tx1"/>
                </a:solidFill>
                <a:latin typeface="Arial" panose="020B0604020202020204" pitchFamily="34" charset="0"/>
                <a:ea typeface="MS PGothic" panose="020B0600070205080204" pitchFamily="34" charset="-128"/>
              </a:defRPr>
            </a:lvl1pPr>
            <a:lvl2pPr marL="742950" indent="-285750" eaLnBrk="0" hangingPunct="0">
              <a:spcAft>
                <a:spcPct val="25000"/>
              </a:spcAft>
              <a:buChar char="–"/>
              <a:defRPr sz="1000">
                <a:solidFill>
                  <a:schemeClr val="tx1"/>
                </a:solidFill>
                <a:latin typeface="Arial" panose="020B0604020202020204" pitchFamily="34" charset="0"/>
                <a:ea typeface="MS PGothic" panose="020B0600070205080204" pitchFamily="34" charset="-128"/>
              </a:defRPr>
            </a:lvl2pPr>
            <a:lvl3pPr marL="1143000" indent="-228600" eaLnBrk="0" hangingPunct="0">
              <a:spcAft>
                <a:spcPct val="25000"/>
              </a:spcAft>
              <a:buChar char="•"/>
              <a:defRPr sz="1000">
                <a:solidFill>
                  <a:schemeClr val="tx1"/>
                </a:solidFill>
                <a:latin typeface="Arial" panose="020B0604020202020204" pitchFamily="34" charset="0"/>
                <a:ea typeface="MS PGothic" panose="020B0600070205080204" pitchFamily="34" charset="-128"/>
              </a:defRPr>
            </a:lvl3pPr>
            <a:lvl4pPr marL="1600200" indent="-228600" eaLnBrk="0" hangingPunct="0">
              <a:spcAft>
                <a:spcPct val="25000"/>
              </a:spcAft>
              <a:buChar char="–"/>
              <a:defRPr sz="1000">
                <a:solidFill>
                  <a:schemeClr val="tx1"/>
                </a:solidFill>
                <a:latin typeface="Arial" panose="020B0604020202020204" pitchFamily="34" charset="0"/>
                <a:ea typeface="MS PGothic" panose="020B0600070205080204" pitchFamily="34" charset="-128"/>
              </a:defRPr>
            </a:lvl4pPr>
            <a:lvl5pPr marL="2057400" indent="-228600" eaLnBrk="0" hangingPunct="0">
              <a:spcAft>
                <a:spcPct val="25000"/>
              </a:spcAft>
              <a:buChar char="»"/>
              <a:defRPr sz="1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25000"/>
              </a:spcAft>
              <a:buChar char="»"/>
              <a:defRPr sz="1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25000"/>
              </a:spcAft>
              <a:buChar char="»"/>
              <a:defRPr sz="1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25000"/>
              </a:spcAft>
              <a:buChar char="»"/>
              <a:defRPr sz="1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25000"/>
              </a:spcAft>
              <a:buChar char="»"/>
              <a:defRPr sz="1000">
                <a:solidFill>
                  <a:schemeClr val="tx1"/>
                </a:solidFill>
                <a:latin typeface="Arial" panose="020B0604020202020204" pitchFamily="34" charset="0"/>
                <a:ea typeface="MS PGothic" panose="020B0600070205080204" pitchFamily="34" charset="-128"/>
              </a:defRPr>
            </a:lvl9pPr>
          </a:lstStyle>
          <a:p>
            <a:pPr algn="r">
              <a:spcBef>
                <a:spcPct val="0"/>
              </a:spcBef>
              <a:spcAft>
                <a:spcPct val="0"/>
              </a:spcAft>
              <a:buFontTx/>
              <a:buNone/>
            </a:pPr>
            <a:fld id="{F14F596F-5E4B-44AE-A2E1-A86991821CC3}" type="slidenum">
              <a:rPr lang="en-US" altLang="en-US" sz="800">
                <a:solidFill>
                  <a:schemeClr val="bg2"/>
                </a:solidFill>
              </a:rPr>
            </a:fld>
            <a:endParaRPr lang="en-US" altLang="en-US" sz="800">
              <a:solidFill>
                <a:schemeClr val="bg2"/>
              </a:solidFill>
            </a:endParaRPr>
          </a:p>
        </p:txBody>
      </p:sp>
      <p:sp>
        <p:nvSpPr>
          <p:cNvPr id="4100" name="Rectangle 4"/>
          <p:cNvSpPr>
            <a:spLocks noGrp="1" noChangeArrowheads="1"/>
          </p:cNvSpPr>
          <p:nvPr>
            <p:ph type="title" idx="4294967295"/>
          </p:nvPr>
        </p:nvSpPr>
        <p:spPr>
          <a:xfrm>
            <a:off x="381000" y="17092"/>
            <a:ext cx="8382000" cy="822325"/>
          </a:xfrm>
          <a:extLst>
            <a:ext uri="{91240B29-F687-4F45-9708-019B960494DF}">
              <a14:hiddenLine xmlns:a14="http://schemas.microsoft.com/office/drawing/2010/main" w="9525">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a:bodyPr>
          <a:lstStyle/>
          <a:p>
            <a:pPr eaLnBrk="1" hangingPunct="1">
              <a:tabLst>
                <a:tab pos="8343900" algn="r"/>
              </a:tabLst>
            </a:pPr>
            <a:r>
              <a:rPr lang="en-US" altLang="en-US" sz="2800" b="1" dirty="0">
                <a:latin typeface="Calibri" panose="020F0502020204030204" pitchFamily="34" charset="0"/>
                <a:cs typeface="Calibri" panose="020F0502020204030204" pitchFamily="34" charset="0"/>
              </a:rPr>
              <a:t>RAG Definition For Project Status</a:t>
            </a:r>
            <a:r>
              <a:rPr lang="en-US" altLang="en-US" sz="2800" dirty="0"/>
              <a:t>	</a:t>
            </a:r>
            <a:endParaRPr lang="en-US" altLang="en-US" sz="2800" dirty="0"/>
          </a:p>
        </p:txBody>
      </p:sp>
      <p:graphicFrame>
        <p:nvGraphicFramePr>
          <p:cNvPr id="46134" name="Group 54"/>
          <p:cNvGraphicFramePr>
            <a:graphicFrameLocks noGrp="1"/>
          </p:cNvGraphicFramePr>
          <p:nvPr/>
        </p:nvGraphicFramePr>
        <p:xfrm>
          <a:off x="395288" y="925513"/>
          <a:ext cx="8353426" cy="4079155"/>
        </p:xfrm>
        <a:graphic>
          <a:graphicData uri="http://schemas.openxmlformats.org/drawingml/2006/table">
            <a:tbl>
              <a:tblPr/>
              <a:tblGrid>
                <a:gridCol w="936160"/>
                <a:gridCol w="2472422"/>
                <a:gridCol w="2472422"/>
                <a:gridCol w="2472422"/>
              </a:tblGrid>
              <a:tr h="244429">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sz="1000" b="1"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rPr>
                        <a:t>RAG Status</a:t>
                      </a:r>
                      <a:endParaRPr kumimoji="0" lang="en-US" sz="1000" b="1" i="0" u="none" strike="noStrike" cap="none" normalizeH="0" baseline="0" dirty="0">
                        <a:ln>
                          <a:noFill/>
                        </a:ln>
                        <a:solidFill>
                          <a:schemeClr val="tx1"/>
                        </a:solidFill>
                        <a:effectLst/>
                        <a:latin typeface="+mj-lt"/>
                        <a:ea typeface="MS PGothic" panose="020B0600070205080204" pitchFamily="34" charset="-128"/>
                      </a:endParaRPr>
                    </a:p>
                  </a:txBody>
                  <a:tcPr marL="91445" marR="91445"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sz="1000" b="1"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rPr>
                        <a:t>Green</a:t>
                      </a:r>
                      <a:endParaRPr kumimoji="0" lang="en-US" sz="1000" b="1" i="0" u="none" strike="noStrike" cap="none" normalizeH="0" baseline="0" dirty="0">
                        <a:ln>
                          <a:noFill/>
                        </a:ln>
                        <a:solidFill>
                          <a:schemeClr val="tx1"/>
                        </a:solidFill>
                        <a:effectLst/>
                        <a:latin typeface="+mj-lt"/>
                        <a:ea typeface="MS PGothic" panose="020B0600070205080204" pitchFamily="34" charset="-128"/>
                      </a:endParaRPr>
                    </a:p>
                  </a:txBody>
                  <a:tcPr marL="91445" marR="91445"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CC00"/>
                    </a:solid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sz="1000" b="1"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rPr>
                        <a:t>Amber</a:t>
                      </a:r>
                      <a:endParaRPr kumimoji="0" lang="en-US" sz="1000" b="1" i="0" u="none" strike="noStrike" cap="none" normalizeH="0" baseline="0" dirty="0">
                        <a:ln>
                          <a:noFill/>
                        </a:ln>
                        <a:solidFill>
                          <a:schemeClr val="tx1"/>
                        </a:solidFill>
                        <a:effectLst/>
                        <a:latin typeface="+mj-lt"/>
                        <a:ea typeface="MS PGothic" panose="020B0600070205080204" pitchFamily="34" charset="-128"/>
                      </a:endParaRPr>
                    </a:p>
                  </a:txBody>
                  <a:tcPr marL="91445" marR="91445"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0" fontAlgn="t" latinLnBrk="0" hangingPunct="0">
                        <a:lnSpc>
                          <a:spcPct val="100000"/>
                        </a:lnSpc>
                        <a:spcBef>
                          <a:spcPct val="0"/>
                        </a:spcBef>
                        <a:spcAft>
                          <a:spcPct val="0"/>
                        </a:spcAft>
                        <a:buClrTx/>
                        <a:buSzTx/>
                        <a:buFontTx/>
                        <a:buNone/>
                      </a:pPr>
                      <a:r>
                        <a:rPr kumimoji="0" lang="en-US" sz="1000" b="1"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rPr>
                        <a:t>Red</a:t>
                      </a:r>
                      <a:endParaRPr kumimoji="0" lang="en-US" sz="1000" b="1" i="0" u="none" strike="noStrike" cap="none" normalizeH="0" baseline="0" dirty="0">
                        <a:ln>
                          <a:noFill/>
                        </a:ln>
                        <a:solidFill>
                          <a:schemeClr val="tx1"/>
                        </a:solidFill>
                        <a:effectLst/>
                        <a:latin typeface="+mj-lt"/>
                        <a:ea typeface="MS PGothic" panose="020B0600070205080204" pitchFamily="34" charset="-128"/>
                      </a:endParaRPr>
                    </a:p>
                  </a:txBody>
                  <a:tcPr marL="91445" marR="91445"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r>
              <a:tr h="971366">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sz="1000" b="1"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rPr>
                        <a:t>Scope</a:t>
                      </a:r>
                      <a:endParaRPr kumimoji="0" lang="en-US" sz="1000" b="1" i="0" u="none" strike="noStrike" cap="none" normalizeH="0" baseline="0" dirty="0">
                        <a:ln>
                          <a:noFill/>
                        </a:ln>
                        <a:solidFill>
                          <a:schemeClr val="tx1"/>
                        </a:solidFill>
                        <a:effectLst/>
                        <a:latin typeface="+mj-lt"/>
                        <a:ea typeface="MS PGothic" panose="020B0600070205080204" pitchFamily="34" charset="-128"/>
                      </a:endParaRPr>
                    </a:p>
                  </a:txBody>
                  <a:tcPr marL="91445" marR="91445"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fontAlgn="t">
                        <a:lnSpc>
                          <a:spcPct val="100000"/>
                        </a:lnSpc>
                        <a:spcAft>
                          <a:spcPts val="300"/>
                        </a:spcAft>
                        <a:buFont typeface="Arial" panose="020B0604020202020204" pitchFamily="34" charset="0"/>
                        <a:buChar char="•"/>
                      </a:pPr>
                      <a:r>
                        <a:rPr lang="en-GB" sz="800" b="0" i="0" u="none" strike="noStrike" dirty="0">
                          <a:effectLst/>
                          <a:latin typeface="+mj-lt"/>
                        </a:rPr>
                        <a:t>Clear on deliverables</a:t>
                      </a:r>
                      <a:endParaRPr lang="en-GB" sz="800" b="0" i="0" u="none" strike="noStrike" dirty="0">
                        <a:effectLst/>
                        <a:latin typeface="+mj-lt"/>
                      </a:endParaRPr>
                    </a:p>
                    <a:p>
                      <a:pPr marL="87630" indent="-87630" algn="l" fontAlgn="t">
                        <a:lnSpc>
                          <a:spcPct val="100000"/>
                        </a:lnSpc>
                        <a:spcAft>
                          <a:spcPts val="300"/>
                        </a:spcAft>
                        <a:buFont typeface="Arial" panose="020B0604020202020204" pitchFamily="34" charset="0"/>
                        <a:buChar char="•"/>
                      </a:pPr>
                      <a:r>
                        <a:rPr lang="en-GB" sz="800" b="0" i="0" u="none" strike="noStrike" dirty="0">
                          <a:effectLst/>
                          <a:latin typeface="+mj-lt"/>
                        </a:rPr>
                        <a:t>Clear on what's in/out of scope</a:t>
                      </a:r>
                      <a:endParaRPr lang="en-GB" sz="800" b="0" i="0" u="none" strike="noStrike" dirty="0">
                        <a:effectLst/>
                        <a:latin typeface="+mj-lt"/>
                      </a:endParaRPr>
                    </a:p>
                    <a:p>
                      <a:pPr marL="87630" indent="-87630" algn="l" fontAlgn="t">
                        <a:lnSpc>
                          <a:spcPct val="100000"/>
                        </a:lnSpc>
                        <a:spcAft>
                          <a:spcPts val="300"/>
                        </a:spcAft>
                        <a:buFont typeface="Arial" panose="020B0604020202020204" pitchFamily="34" charset="0"/>
                        <a:buChar char="•"/>
                      </a:pPr>
                      <a:r>
                        <a:rPr lang="en-GB" sz="800" b="0" i="0" u="none" strike="noStrike" dirty="0">
                          <a:effectLst/>
                          <a:latin typeface="+mj-lt"/>
                        </a:rPr>
                        <a:t>Interdependencies with other projects/activities understood and being managed </a:t>
                      </a:r>
                      <a:endParaRPr lang="en-GB" sz="800" b="0" i="0" u="none" strike="noStrike" dirty="0">
                        <a:effectLst/>
                        <a:latin typeface="+mj-lt"/>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fontAlgn="t">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Major deliverables clear but scope still moving/lack of clarity (including change requests not yet approved)</a:t>
                      </a:r>
                      <a:endParaRPr lang="en-GB" sz="800" b="0" i="0" u="none" strike="noStrike" kern="1200" dirty="0">
                        <a:solidFill>
                          <a:schemeClr val="tx1"/>
                        </a:solidFill>
                        <a:effectLst/>
                        <a:latin typeface="+mj-lt"/>
                        <a:ea typeface="+mn-ea"/>
                        <a:cs typeface="+mn-cs"/>
                      </a:endParaRPr>
                    </a:p>
                    <a:p>
                      <a:pPr marL="87630" indent="-87630" algn="l" fontAlgn="t">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Plan in place to address</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fontAlgn="t">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Significant uncertainty in scope and deliverables</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5815">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sz="1000" b="1"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rPr>
                        <a:t>Resource</a:t>
                      </a:r>
                      <a:endParaRPr kumimoji="0" lang="en-US" sz="1000" b="1" i="0" u="none" strike="noStrike" cap="none" normalizeH="0" baseline="0" dirty="0">
                        <a:ln>
                          <a:noFill/>
                        </a:ln>
                        <a:solidFill>
                          <a:schemeClr val="tx1"/>
                        </a:solidFill>
                        <a:effectLst/>
                        <a:latin typeface="+mj-lt"/>
                        <a:ea typeface="MS PGothic" panose="020B0600070205080204" pitchFamily="34" charset="-128"/>
                      </a:endParaRPr>
                    </a:p>
                  </a:txBody>
                  <a:tcPr marL="91445" marR="91445"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Project team in place, no significant gaps in resourcing</a:t>
                      </a:r>
                      <a:endParaRPr lang="en-GB" sz="800" b="0" i="0" u="none" strike="noStrike" kern="1200" dirty="0">
                        <a:solidFill>
                          <a:schemeClr val="tx1"/>
                        </a:solidFill>
                        <a:effectLst/>
                        <a:latin typeface="+mj-lt"/>
                        <a:ea typeface="+mn-ea"/>
                        <a:cs typeface="+mn-cs"/>
                      </a:endParaRPr>
                    </a:p>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No risk to project delivery</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Gap in resourcing but plan in place to address</a:t>
                      </a:r>
                      <a:endParaRPr lang="en-GB" sz="800" b="0" i="0" u="none" strike="noStrike" kern="1200" dirty="0">
                        <a:solidFill>
                          <a:schemeClr val="tx1"/>
                        </a:solidFill>
                        <a:effectLst/>
                        <a:latin typeface="+mj-lt"/>
                        <a:ea typeface="+mn-ea"/>
                        <a:cs typeface="+mn-cs"/>
                      </a:endParaRPr>
                    </a:p>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Project delivery at risk but manageable</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Resource not in place/ roles not identified</a:t>
                      </a:r>
                      <a:endParaRPr lang="en-GB" sz="800" b="0" i="0" u="none" strike="noStrike" kern="1200" dirty="0">
                        <a:solidFill>
                          <a:schemeClr val="tx1"/>
                        </a:solidFill>
                        <a:effectLst/>
                        <a:latin typeface="+mj-lt"/>
                        <a:ea typeface="+mn-ea"/>
                        <a:cs typeface="+mn-cs"/>
                      </a:endParaRPr>
                    </a:p>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Impact on ability to deliver project</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41546">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sz="1000" b="1"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rPr>
                        <a:t>Timelines</a:t>
                      </a:r>
                      <a:endParaRPr kumimoji="0" lang="en-US" sz="1000" b="1" i="0" u="none" strike="noStrike" cap="none" normalizeH="0" baseline="0" dirty="0">
                        <a:ln>
                          <a:noFill/>
                        </a:ln>
                        <a:solidFill>
                          <a:schemeClr val="tx1"/>
                        </a:solidFill>
                        <a:effectLst/>
                        <a:latin typeface="+mj-lt"/>
                        <a:ea typeface="MS PGothic" panose="020B0600070205080204" pitchFamily="34" charset="-128"/>
                      </a:endParaRPr>
                    </a:p>
                  </a:txBody>
                  <a:tcPr marL="91445" marR="91445"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Clear on timelines/critical path</a:t>
                      </a:r>
                      <a:endParaRPr lang="en-GB" sz="800" b="0" i="0" u="none" strike="noStrike" kern="1200" dirty="0">
                        <a:solidFill>
                          <a:schemeClr val="tx1"/>
                        </a:solidFill>
                        <a:effectLst/>
                        <a:latin typeface="+mj-lt"/>
                        <a:ea typeface="+mn-ea"/>
                        <a:cs typeface="+mn-cs"/>
                      </a:endParaRPr>
                    </a:p>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On track to deliver to milestones</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Timeline slipping against planned dates although not yet missed any key project milestones that would result in a delay in project completion</a:t>
                      </a:r>
                      <a:endParaRPr lang="en-GB" sz="800" b="0" i="0" u="none" strike="noStrike" kern="1200" dirty="0">
                        <a:solidFill>
                          <a:schemeClr val="tx1"/>
                        </a:solidFill>
                        <a:effectLst/>
                        <a:latin typeface="+mj-lt"/>
                        <a:ea typeface="+mn-ea"/>
                        <a:cs typeface="+mn-cs"/>
                      </a:endParaRPr>
                    </a:p>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Plans in place to mitigate risk and stakeholders aware</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Progress has slipped behind plan to the point that delivering the overall project on schedule is not recoverable without intervention</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7733">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sz="1000" b="1"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rPr>
                        <a:t>Costs</a:t>
                      </a:r>
                      <a:endParaRPr kumimoji="0" lang="en-US" sz="1000" b="1" i="0" u="none" strike="noStrike" cap="none" normalizeH="0" baseline="0" dirty="0">
                        <a:ln>
                          <a:noFill/>
                        </a:ln>
                        <a:solidFill>
                          <a:schemeClr val="tx1"/>
                        </a:solidFill>
                        <a:effectLst/>
                        <a:latin typeface="+mj-lt"/>
                        <a:ea typeface="MS PGothic" panose="020B0600070205080204" pitchFamily="34" charset="-128"/>
                      </a:endParaRPr>
                    </a:p>
                  </a:txBody>
                  <a:tcPr marL="91445" marR="91445"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Costs clearly defined and corresponding budget allocated to the project</a:t>
                      </a:r>
                      <a:endParaRPr lang="en-GB" sz="800" b="0" i="0" u="none" strike="noStrike" kern="1200" dirty="0">
                        <a:solidFill>
                          <a:schemeClr val="tx1"/>
                        </a:solidFill>
                        <a:effectLst/>
                        <a:latin typeface="+mj-lt"/>
                        <a:ea typeface="+mn-ea"/>
                        <a:cs typeface="+mn-cs"/>
                      </a:endParaRPr>
                    </a:p>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Project forecast to be on track/under budget</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Remaining uncertainty about costs</a:t>
                      </a:r>
                      <a:br>
                        <a:rPr lang="en-GB" sz="800" b="0" i="0" u="none" strike="noStrike" kern="1200" dirty="0">
                          <a:solidFill>
                            <a:schemeClr val="tx1"/>
                          </a:solidFill>
                          <a:effectLst/>
                          <a:latin typeface="+mj-lt"/>
                          <a:ea typeface="+mn-ea"/>
                          <a:cs typeface="+mn-cs"/>
                        </a:rPr>
                      </a:br>
                      <a:r>
                        <a:rPr lang="en-GB" sz="800" b="0" i="0" u="none" strike="noStrike" kern="1200" dirty="0">
                          <a:solidFill>
                            <a:schemeClr val="tx1"/>
                          </a:solidFill>
                          <a:effectLst/>
                          <a:latin typeface="+mj-lt"/>
                          <a:ea typeface="+mn-ea"/>
                          <a:cs typeface="+mn-cs"/>
                        </a:rPr>
                        <a:t>Budget identified but not yet signed off</a:t>
                      </a:r>
                      <a:br>
                        <a:rPr lang="en-GB" sz="800" b="0" i="0" u="none" strike="noStrike" kern="1200" dirty="0">
                          <a:solidFill>
                            <a:schemeClr val="tx1"/>
                          </a:solidFill>
                          <a:effectLst/>
                          <a:latin typeface="+mj-lt"/>
                          <a:ea typeface="+mn-ea"/>
                          <a:cs typeface="+mn-cs"/>
                        </a:rPr>
                      </a:br>
                      <a:r>
                        <a:rPr lang="en-GB" sz="800" b="0" i="0" u="none" strike="noStrike" kern="1200" dirty="0">
                          <a:solidFill>
                            <a:schemeClr val="tx1"/>
                          </a:solidFill>
                          <a:effectLst/>
                          <a:latin typeface="+mj-lt"/>
                          <a:ea typeface="+mn-ea"/>
                          <a:cs typeface="+mn-cs"/>
                        </a:rPr>
                        <a:t>Project is projecting to overspend and there is a risk that they may seek approval for additional funding </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Costs not understood</a:t>
                      </a:r>
                      <a:endParaRPr lang="en-GB" sz="800" b="0" i="0" u="none" strike="noStrike" kern="1200" dirty="0">
                        <a:solidFill>
                          <a:schemeClr val="tx1"/>
                        </a:solidFill>
                        <a:effectLst/>
                        <a:latin typeface="+mj-lt"/>
                        <a:ea typeface="+mn-ea"/>
                        <a:cs typeface="+mn-cs"/>
                      </a:endParaRPr>
                    </a:p>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Budget not available</a:t>
                      </a:r>
                      <a:endParaRPr lang="en-GB" sz="800" b="0" i="0" u="none" strike="noStrike" kern="1200" dirty="0">
                        <a:solidFill>
                          <a:schemeClr val="tx1"/>
                        </a:solidFill>
                        <a:effectLst/>
                        <a:latin typeface="+mj-lt"/>
                        <a:ea typeface="+mn-ea"/>
                        <a:cs typeface="+mn-cs"/>
                      </a:endParaRPr>
                    </a:p>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Project has overspent or there is a high likelihood of the risk of overspend.  </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t" latinLnBrk="0" hangingPunct="0">
                        <a:lnSpc>
                          <a:spcPct val="100000"/>
                        </a:lnSpc>
                        <a:spcBef>
                          <a:spcPct val="0"/>
                        </a:spcBef>
                        <a:spcAft>
                          <a:spcPct val="0"/>
                        </a:spcAft>
                        <a:buClrTx/>
                        <a:buSzTx/>
                        <a:buFontTx/>
                        <a:buNone/>
                      </a:pPr>
                      <a:endParaRPr kumimoji="0" lang="en-GB" sz="1000" b="1"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endParaRPr>
                    </a:p>
                  </a:txBody>
                  <a:tcPr marL="90005" marR="7200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lstStyle/>
                    <a:p>
                      <a:pPr marL="92075" marR="0" lvl="0" indent="-92075" algn="l" defTabSz="914400" rtl="0" eaLnBrk="0" fontAlgn="t" latinLnBrk="0" hangingPunct="0">
                        <a:lnSpc>
                          <a:spcPct val="100000"/>
                        </a:lnSpc>
                        <a:spcBef>
                          <a:spcPct val="0"/>
                        </a:spcBef>
                        <a:spcAft>
                          <a:spcPct val="0"/>
                        </a:spcAft>
                        <a:buClrTx/>
                        <a:buSzTx/>
                        <a:buFontTx/>
                        <a:buChar char="•"/>
                      </a:pPr>
                      <a:endParaRPr kumimoji="0" lang="en-GB" sz="800" b="0"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endParaRPr>
                    </a:p>
                  </a:txBody>
                  <a:tcPr marL="90005" marR="7200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lstStyle/>
                    <a:p>
                      <a:pPr marL="92075" marR="0" lvl="0" indent="-92075" algn="l" defTabSz="914400" rtl="0" eaLnBrk="0" fontAlgn="t" latinLnBrk="0" hangingPunct="0">
                        <a:lnSpc>
                          <a:spcPct val="100000"/>
                        </a:lnSpc>
                        <a:spcBef>
                          <a:spcPct val="0"/>
                        </a:spcBef>
                        <a:spcAft>
                          <a:spcPct val="0"/>
                        </a:spcAft>
                        <a:buClrTx/>
                        <a:buSzTx/>
                        <a:buFontTx/>
                        <a:buChar char="•"/>
                      </a:pPr>
                      <a:endParaRPr kumimoji="0" lang="en-GB" sz="800" b="0"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endParaRPr>
                    </a:p>
                  </a:txBody>
                  <a:tcPr marL="90005" marR="7200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lstStyle/>
                    <a:p>
                      <a:pPr marL="92075" marR="0" lvl="0" indent="-92075" algn="l" defTabSz="914400" rtl="0" eaLnBrk="0" fontAlgn="t" latinLnBrk="0" hangingPunct="0">
                        <a:lnSpc>
                          <a:spcPct val="100000"/>
                        </a:lnSpc>
                        <a:spcBef>
                          <a:spcPct val="0"/>
                        </a:spcBef>
                        <a:spcAft>
                          <a:spcPct val="0"/>
                        </a:spcAft>
                        <a:buClrTx/>
                        <a:buSzTx/>
                        <a:buFontTx/>
                        <a:buChar char="•"/>
                      </a:pPr>
                      <a:endParaRPr kumimoji="0" lang="en-GB" sz="800" b="0"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endParaRPr>
                    </a:p>
                  </a:txBody>
                  <a:tcPr marL="90005" marR="7200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r>
              <a:tr h="635822">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sz="1000" b="1"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rPr>
                        <a:t>Overall</a:t>
                      </a:r>
                      <a:endParaRPr kumimoji="0" lang="en-US" sz="1000" b="1" i="0" u="none" strike="noStrike" cap="none" normalizeH="0" baseline="0" dirty="0">
                        <a:ln>
                          <a:noFill/>
                        </a:ln>
                        <a:solidFill>
                          <a:schemeClr val="tx1"/>
                        </a:solidFill>
                        <a:effectLst/>
                        <a:latin typeface="+mj-lt"/>
                        <a:ea typeface="MS PGothic" panose="020B0600070205080204" pitchFamily="34" charset="-128"/>
                        <a:cs typeface="Arial" panose="020B0604020202020204" pitchFamily="34" charset="0"/>
                      </a:endParaRPr>
                    </a:p>
                  </a:txBody>
                  <a:tcPr marL="91445" marR="91445"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No Red sub-categories</a:t>
                      </a:r>
                      <a:endParaRPr lang="en-GB" sz="800" b="0" i="0" u="none" strike="noStrike" kern="1200" dirty="0">
                        <a:solidFill>
                          <a:schemeClr val="tx1"/>
                        </a:solidFill>
                        <a:effectLst/>
                        <a:latin typeface="+mj-lt"/>
                        <a:ea typeface="+mn-ea"/>
                        <a:cs typeface="+mn-cs"/>
                      </a:endParaRPr>
                    </a:p>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No more than 1 Amber sub-category with clear plan to bring back to Green</a:t>
                      </a:r>
                      <a:endParaRPr lang="en-GB" sz="800" b="0" i="0" u="none" strike="noStrike" kern="1200" dirty="0">
                        <a:solidFill>
                          <a:schemeClr val="tx1"/>
                        </a:solidFill>
                        <a:effectLst/>
                        <a:latin typeface="+mj-lt"/>
                        <a:ea typeface="+mn-ea"/>
                        <a:cs typeface="+mn-cs"/>
                      </a:endParaRPr>
                    </a:p>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No risk or issue material to project success</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No Red sub-categories</a:t>
                      </a:r>
                      <a:endParaRPr lang="en-GB" sz="800" b="0" i="0" u="none" strike="noStrike" kern="1200" dirty="0">
                        <a:solidFill>
                          <a:schemeClr val="tx1"/>
                        </a:solidFill>
                        <a:effectLst/>
                        <a:latin typeface="+mj-lt"/>
                        <a:ea typeface="+mn-ea"/>
                        <a:cs typeface="+mn-cs"/>
                      </a:endParaRPr>
                    </a:p>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More than 1 Amber sub-category </a:t>
                      </a:r>
                      <a:endParaRPr lang="en-GB" sz="800" b="0" i="0" u="none" strike="noStrike" kern="1200" dirty="0">
                        <a:solidFill>
                          <a:schemeClr val="tx1"/>
                        </a:solidFill>
                        <a:effectLst/>
                        <a:latin typeface="+mj-lt"/>
                        <a:ea typeface="+mn-ea"/>
                        <a:cs typeface="+mn-cs"/>
                      </a:endParaRPr>
                    </a:p>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Risks and issues exist with plans to manage them</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One or more Red sub-category</a:t>
                      </a:r>
                      <a:endParaRPr lang="en-GB" sz="800" b="0" i="0" u="none" strike="noStrike" kern="1200" dirty="0">
                        <a:solidFill>
                          <a:schemeClr val="tx1"/>
                        </a:solidFill>
                        <a:effectLst/>
                        <a:latin typeface="+mj-lt"/>
                        <a:ea typeface="+mn-ea"/>
                        <a:cs typeface="+mn-cs"/>
                      </a:endParaRPr>
                    </a:p>
                    <a:p>
                      <a:pPr marL="87630" indent="-87630" algn="l" defTabSz="914400" rtl="0" eaLnBrk="1" fontAlgn="t" latinLnBrk="0" hangingPunct="1">
                        <a:lnSpc>
                          <a:spcPct val="100000"/>
                        </a:lnSpc>
                        <a:spcAft>
                          <a:spcPts val="300"/>
                        </a:spcAft>
                        <a:buFont typeface="Arial" panose="020B0604020202020204" pitchFamily="34" charset="0"/>
                        <a:buChar char="•"/>
                      </a:pPr>
                      <a:r>
                        <a:rPr lang="en-GB" sz="800" b="0" i="0" u="none" strike="noStrike" kern="1200" dirty="0">
                          <a:solidFill>
                            <a:schemeClr val="tx1"/>
                          </a:solidFill>
                          <a:effectLst/>
                          <a:latin typeface="+mj-lt"/>
                          <a:ea typeface="+mn-ea"/>
                          <a:cs typeface="+mn-cs"/>
                        </a:rPr>
                        <a:t>Significant risk or issue without appropriate treatment plan</a:t>
                      </a:r>
                      <a:endParaRPr lang="en-GB" sz="800" b="0" i="0" u="none" strike="noStrike" kern="1200" dirty="0">
                        <a:solidFill>
                          <a:schemeClr val="tx1"/>
                        </a:solidFill>
                        <a:effectLst/>
                        <a:latin typeface="+mj-lt"/>
                        <a:ea typeface="+mn-ea"/>
                        <a:cs typeface="+mn-cs"/>
                      </a:endParaRPr>
                    </a:p>
                  </a:txBody>
                  <a:tcPr marL="36002" marR="36002" marT="35993" marB="359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5533</Words>
  <Application>WPS Presentation</Application>
  <PresentationFormat>On-screen Show (4:3)</PresentationFormat>
  <Paragraphs>215</Paragraphs>
  <Slides>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Arial</vt:lpstr>
      <vt:lpstr>SimSun</vt:lpstr>
      <vt:lpstr>Wingdings</vt:lpstr>
      <vt:lpstr>Calibri</vt:lpstr>
      <vt:lpstr>Symbol</vt:lpstr>
      <vt:lpstr>MS PGothic</vt:lpstr>
      <vt:lpstr>Microsoft YaHei</vt:lpstr>
      <vt:lpstr>Arial Unicode MS</vt:lpstr>
      <vt:lpstr>Calibri Light</vt:lpstr>
      <vt:lpstr>Office Theme</vt:lpstr>
      <vt:lpstr>PowerPoint 演示文稿</vt:lpstr>
      <vt:lpstr>PowerPoint 演示文稿</vt:lpstr>
      <vt:lpstr>RAG Definition For Project Status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tanya1</dc:creator>
  <cp:lastModifiedBy>farai</cp:lastModifiedBy>
  <cp:revision>9</cp:revision>
  <dcterms:created xsi:type="dcterms:W3CDTF">2021-08-22T15:24:00Z</dcterms:created>
  <dcterms:modified xsi:type="dcterms:W3CDTF">2023-05-28T11:35:54Z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369AB78469C742FF92BBFE1066284731</vt:lpwstr>
  </property>
  <property fmtid="{D5CDD505-2E9C-101B-9397-08002B2CF9AE}" pid="3" name="KSOProductBuildVer">
    <vt:lpwstr>2057-11.2.0.11537</vt:lpwstr>
  </property>
</Properties>
</file>