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Poppins"/>
      <p:regular r:id="rId21"/>
      <p:bold r:id="rId22"/>
      <p:italic r:id="rId23"/>
      <p:boldItalic r:id="rId24"/>
    </p:embeddedFont>
    <p:embeddedFont>
      <p:font typeface="Manrope"/>
      <p:regular r:id="rId25"/>
      <p:bold r:id="rId26"/>
    </p:embeddedFont>
    <p:embeddedFont>
      <p:font typeface="Manrope ExtraBold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2">
          <p15:clr>
            <a:srgbClr val="A4A3A4"/>
          </p15:clr>
        </p15:guide>
        <p15:guide id="2" pos="132">
          <p15:clr>
            <a:srgbClr val="A4A3A4"/>
          </p15:clr>
        </p15:guide>
        <p15:guide id="3" pos="5628">
          <p15:clr>
            <a:srgbClr val="9AA0A6"/>
          </p15:clr>
        </p15:guide>
        <p15:guide id="4" orient="horz" pos="310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1775DE-E0E6-4C6B-8427-B94797133CC3}">
  <a:tblStyle styleId="{381775DE-E0E6-4C6B-8427-B94797133C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2" orient="horz"/>
        <p:guide pos="132"/>
        <p:guide pos="5628"/>
        <p:guide pos="310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anrope-bold.fntdata"/><Relationship Id="rId25" Type="http://schemas.openxmlformats.org/officeDocument/2006/relationships/font" Target="fonts/Manrope-regular.fntdata"/><Relationship Id="rId27" Type="http://schemas.openxmlformats.org/officeDocument/2006/relationships/font" Target="fonts/ManropeExtraBold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ffe2f3a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ffe2f3a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6ab420f8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6ab420f8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Purpose of this slide: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To introduce the people behind the business.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6ab420f8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6ab420f8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Purpose of this slide: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To specify what you're seeking from investors.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ffe2f3ab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ffe2f3ab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ffe2f3abd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cffe2f3ab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ffe2f3a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ffe2f3a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Purpose of this slide: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 present your product/service as the answer to the identified problem.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e6a314e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e6a314e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Purpose of this slide: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To show and tell the story of the target customer and how they experience the problem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6ab420f8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6ab420f8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Purpose of this slide: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 present your product/service as the answer to the identified problem.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6ab420f8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6ab420f8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Purpose of this slide: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To identify your competitors and your competitive advantage.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6ab420f8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6ab420f8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Purpose of this slide: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To showcase the size and potential of the market.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72211ef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72211ef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Purpose of this slide: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To illustrate how you will create and deliver your product/service to customers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6ab420f8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6ab420f8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Purpose of this slide: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To explain how your business will make money.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6ab420f8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6ab420f8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Purpose of this slide: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To demonstrate the progress and validation of your business.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upport.loom.com/hc/en-us/articles/360002236078-How-to-record-a-presentation-with-Loom" TargetMode="External"/><Relationship Id="rId4" Type="http://schemas.openxmlformats.org/officeDocument/2006/relationships/hyperlink" Target="https://support.loom.com/hc/en-us/articles/360002236078-How-to-record-a-presentation-with-Lo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/>
        </p:nvSpPr>
        <p:spPr>
          <a:xfrm>
            <a:off x="457800" y="457800"/>
            <a:ext cx="8228400" cy="4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nrope"/>
                <a:ea typeface="Manrope"/>
                <a:cs typeface="Manrope"/>
                <a:sym typeface="Manrope"/>
              </a:rPr>
              <a:t>Before you start, take note of this:</a:t>
            </a:r>
            <a:endParaRPr b="1" sz="1800"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Poppins"/>
              <a:buAutoNum type="arabicPeriod"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The prompts in this template are a guide to help you prepare your pitch deck. You should replace the prompts with the appropriate content about your business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using a visually appealing style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. Hire a graphic designer to help you!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Poppins"/>
              <a:buAutoNum type="arabicPeriod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For each slide, use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brief summaries of key points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instead of long paragraphs.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AutoNum type="arabicPeriod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Remember to stick to simple English.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Avoid using jargon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as much as you can!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anrope"/>
              <a:buAutoNum type="arabicPeriod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This is a deeply reflective and personal exercise. Therefore, carve out some time, and get in a quiet comfortable place.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AutoNum type="arabicPeriod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Don’t forget to work on a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video submission of your pitch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!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AutoNum type="arabicPeriod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Delete this slide when you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are finished so that you have a clean pitch deck!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210000" y="210000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Manrope ExtraBold"/>
                <a:ea typeface="Manrope ExtraBold"/>
                <a:cs typeface="Manrope ExtraBold"/>
                <a:sym typeface="Manrope ExtraBold"/>
              </a:rPr>
              <a:t>Meet the Team</a:t>
            </a:r>
            <a:endParaRPr sz="2300"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210000" y="782700"/>
            <a:ext cx="38421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Team breakdown</a:t>
            </a:r>
            <a:endParaRPr b="1"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Team member details: names, roles, experience summary, contacts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Optional: Advisors or mentors, if any, with a note on how they contribute to your success.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2" name="Google Shape;152;p33"/>
          <p:cNvSpPr txBox="1"/>
          <p:nvPr>
            <p:ph idx="1" type="body"/>
          </p:nvPr>
        </p:nvSpPr>
        <p:spPr>
          <a:xfrm>
            <a:off x="4841500" y="782700"/>
            <a:ext cx="37557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Why you?</a:t>
            </a:r>
            <a:endParaRPr b="1"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What is your background and personal story?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Why do you care about solving this problem for your customers?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How has your life been affected by this problem? Why are you passionate about this solution?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Why should your customers have confidence that you will do what you promise, no matter what?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type="title"/>
          </p:nvPr>
        </p:nvSpPr>
        <p:spPr>
          <a:xfrm>
            <a:off x="210000" y="210000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Manrope ExtraBold"/>
                <a:ea typeface="Manrope ExtraBold"/>
                <a:cs typeface="Manrope ExtraBold"/>
                <a:sym typeface="Manrope ExtraBold"/>
              </a:rPr>
              <a:t>Ask</a:t>
            </a:r>
            <a:endParaRPr sz="2300"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8" name="Google Shape;158;p34"/>
          <p:cNvSpPr txBox="1"/>
          <p:nvPr>
            <p:ph idx="1" type="body"/>
          </p:nvPr>
        </p:nvSpPr>
        <p:spPr>
          <a:xfrm>
            <a:off x="210000" y="782700"/>
            <a:ext cx="48654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How much money are you're seeking (in USD or KES)?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How will you use the money to grow your business, if you get it?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/>
          <p:nvPr>
            <p:ph type="title"/>
          </p:nvPr>
        </p:nvSpPr>
        <p:spPr>
          <a:xfrm>
            <a:off x="210000" y="210000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Manrope ExtraBold"/>
                <a:ea typeface="Manrope ExtraBold"/>
                <a:cs typeface="Manrope ExtraBold"/>
                <a:sym typeface="Manrope ExtraBold"/>
              </a:rPr>
              <a:t>‘Thank You’ Slide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4" name="Google Shape;164;p35"/>
          <p:cNvSpPr txBox="1"/>
          <p:nvPr>
            <p:ph idx="1" type="body"/>
          </p:nvPr>
        </p:nvSpPr>
        <p:spPr>
          <a:xfrm>
            <a:off x="210000" y="782700"/>
            <a:ext cx="45462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Create a slide to conclude your presentation with a simple “Thank You”.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/>
        </p:nvSpPr>
        <p:spPr>
          <a:xfrm>
            <a:off x="210000" y="210003"/>
            <a:ext cx="20034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0" lang="en" sz="2900" u="none" cap="none" strike="noStrik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Pitch</a:t>
            </a:r>
            <a:r>
              <a:rPr i="0" lang="en" sz="29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your business idea</a:t>
            </a:r>
            <a:endParaRPr i="0" sz="21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0" name="Google Shape;170;p36"/>
          <p:cNvSpPr/>
          <p:nvPr/>
        </p:nvSpPr>
        <p:spPr>
          <a:xfrm>
            <a:off x="2560325" y="210000"/>
            <a:ext cx="6373800" cy="472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Record a 5</a:t>
            </a:r>
            <a:r>
              <a:rPr lang="en" sz="12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-</a:t>
            </a:r>
            <a:r>
              <a:rPr i="0" lang="en" sz="1200" u="none" cap="none" strike="noStrike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minute video pitching your business like you would to a panel of judges or investors. 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Talk through </a:t>
            </a:r>
            <a:r>
              <a:rPr lang="en" sz="12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your presentation and</a:t>
            </a:r>
            <a:r>
              <a:rPr i="0" lang="en" sz="1200" u="none" cap="none" strike="noStrike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 record your video using Loom or a similar tool. </a:t>
            </a:r>
            <a:r>
              <a:rPr i="0" lang="en" sz="1200" u="sng" cap="none" strike="noStrike">
                <a:solidFill>
                  <a:srgbClr val="1155CC"/>
                </a:solid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 is a guide</a:t>
            </a:r>
            <a:r>
              <a:rPr i="0" lang="en" sz="1200" cap="none" strike="noStrike">
                <a:solidFill>
                  <a:srgbClr val="333333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i="0" lang="en" sz="1200" u="none" cap="none" strike="noStrike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on how to record your presentation with Loom. </a:t>
            </a:r>
            <a:br>
              <a:rPr i="0" lang="en" sz="1100" u="none" cap="none" strike="noStrike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</a:br>
            <a:endParaRPr i="0" sz="1100" u="none" cap="none" strike="noStrike">
              <a:solidFill>
                <a:srgbClr val="333333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0" sz="1100" u="none" cap="none" strike="noStrike">
              <a:solidFill>
                <a:srgbClr val="333333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Manrope"/>
                <a:ea typeface="Manrope"/>
                <a:cs typeface="Manrope"/>
                <a:sym typeface="Manrope"/>
              </a:rPr>
              <a:t>Put the link to your video here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0" sz="1100" u="none" cap="none" strike="noStrike">
              <a:solidFill>
                <a:srgbClr val="333333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0" sz="1100" u="none" cap="none" strike="noStrike">
              <a:solidFill>
                <a:srgbClr val="333333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0" sz="1100" u="none" cap="none" strike="noStrike">
              <a:solidFill>
                <a:srgbClr val="33333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1" name="Google Shape;171;p36"/>
          <p:cNvSpPr txBox="1"/>
          <p:nvPr/>
        </p:nvSpPr>
        <p:spPr>
          <a:xfrm>
            <a:off x="210010" y="1977499"/>
            <a:ext cx="2080500" cy="295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Tips</a:t>
            </a:r>
            <a:endParaRPr b="1" i="0" sz="1200" u="none" cap="none" strike="noStrike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127000" lvl="0" marL="1714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nrope"/>
              <a:buAutoNum type="arabicPeriod"/>
            </a:pPr>
            <a:r>
              <a:rPr i="0" lang="en" sz="10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Rehearse your presentation before recording the video — or even record multiple times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 till you’re happy with your presentation</a:t>
            </a:r>
            <a:r>
              <a:rPr i="0" lang="en" sz="10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127000" lvl="0" marL="1714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nrope"/>
              <a:buAutoNum type="arabicPeriod"/>
            </a:pPr>
            <a:r>
              <a:rPr i="0" lang="en" sz="10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Make sure you’re in a quiet space to avoid interruption and poor sound quality.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127000" lvl="0" marL="1714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nrope"/>
              <a:buAutoNum type="arabicPeriod"/>
            </a:pPr>
            <a:r>
              <a:rPr i="0" lang="en" sz="10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Use the key points in the slides to guide your presentation but don’t simply read them word-for-word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210000" y="210000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300">
                <a:latin typeface="Manrope ExtraBold"/>
                <a:ea typeface="Manrope ExtraBold"/>
                <a:cs typeface="Manrope ExtraBold"/>
                <a:sym typeface="Manrope ExtraBold"/>
              </a:rPr>
              <a:t>Title Slide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210000" y="782700"/>
            <a:ext cx="469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Create a visually striking title slide with the following details: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Business name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Founder names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mission statement for your business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logo for your business (optional)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 background image that represents your business (optional)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210000" y="210000"/>
            <a:ext cx="8520600" cy="4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Manrope ExtraBold"/>
                <a:ea typeface="Manrope ExtraBold"/>
                <a:cs typeface="Manrope ExtraBold"/>
                <a:sym typeface="Manrope ExtraBold"/>
              </a:rPr>
              <a:t>The Customer and the Problem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graphicFrame>
        <p:nvGraphicFramePr>
          <p:cNvPr id="108" name="Google Shape;108;p26"/>
          <p:cNvGraphicFramePr/>
          <p:nvPr/>
        </p:nvGraphicFramePr>
        <p:xfrm>
          <a:off x="209975" y="78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{381775DE-E0E6-4C6B-8427-B94797133CC3}</a:tableStyleId>
              </a:tblPr>
              <a:tblGrid>
                <a:gridCol w="3119200"/>
                <a:gridCol w="5604850"/>
              </a:tblGrid>
              <a:tr h="7029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(Place an image of one of your customers here)</a:t>
                      </a:r>
                      <a:endParaRPr sz="1300">
                        <a:solidFill>
                          <a:srgbClr val="999999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Name:</a:t>
                      </a:r>
                      <a:endParaRPr b="1" sz="1000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[</a:t>
                      </a:r>
                      <a:r>
                        <a:rPr i="1" lang="en" sz="1000">
                          <a:solidFill>
                            <a:srgbClr val="999999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Write the customer’s name here</a:t>
                      </a:r>
                      <a:r>
                        <a:rPr lang="en" sz="1000">
                          <a:solidFill>
                            <a:srgbClr val="999999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]</a:t>
                      </a:r>
                      <a:endParaRPr sz="1000">
                        <a:solidFill>
                          <a:srgbClr val="999999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71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Description:</a:t>
                      </a:r>
                      <a:endParaRPr b="1" sz="1000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[</a:t>
                      </a:r>
                      <a:r>
                        <a:rPr i="1" lang="en" sz="1000">
                          <a:solidFill>
                            <a:srgbClr val="999999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Customer name</a:t>
                      </a:r>
                      <a:r>
                        <a:rPr lang="en" sz="1000">
                          <a:solidFill>
                            <a:srgbClr val="999999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]</a:t>
                      </a:r>
                      <a:r>
                        <a:rPr lang="en" sz="1000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is a </a:t>
                      </a:r>
                      <a:r>
                        <a:rPr lang="en" sz="1000">
                          <a:solidFill>
                            <a:srgbClr val="999999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[</a:t>
                      </a:r>
                      <a:r>
                        <a:rPr i="1" lang="en" sz="1000">
                          <a:solidFill>
                            <a:srgbClr val="999999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describe the customer segment that this customer belongs to</a:t>
                      </a:r>
                      <a:r>
                        <a:rPr lang="en" sz="1000">
                          <a:solidFill>
                            <a:srgbClr val="999999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]</a:t>
                      </a:r>
                      <a:r>
                        <a:rPr lang="en" sz="1000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.</a:t>
                      </a:r>
                      <a:endParaRPr sz="1000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07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The Problem:</a:t>
                      </a:r>
                      <a:endParaRPr b="1" sz="1000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[</a:t>
                      </a:r>
                      <a:r>
                        <a:rPr i="1" lang="en" sz="1000">
                          <a:solidFill>
                            <a:srgbClr val="999999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Customer name</a:t>
                      </a:r>
                      <a:r>
                        <a:rPr lang="en" sz="1000">
                          <a:solidFill>
                            <a:srgbClr val="999999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]</a:t>
                      </a:r>
                      <a:r>
                        <a:rPr lang="en" sz="1000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wants to </a:t>
                      </a:r>
                      <a:r>
                        <a:rPr lang="en" sz="1000">
                          <a:solidFill>
                            <a:srgbClr val="999999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[</a:t>
                      </a:r>
                      <a:r>
                        <a:rPr i="1" lang="en" sz="1000">
                          <a:solidFill>
                            <a:srgbClr val="999999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customer’s goal</a:t>
                      </a:r>
                      <a:r>
                        <a:rPr lang="en" sz="1000">
                          <a:solidFill>
                            <a:srgbClr val="999999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]</a:t>
                      </a:r>
                      <a:r>
                        <a:rPr lang="en" sz="1000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but </a:t>
                      </a:r>
                      <a:r>
                        <a:rPr lang="en" sz="1000">
                          <a:solidFill>
                            <a:srgbClr val="999999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[</a:t>
                      </a:r>
                      <a:r>
                        <a:rPr i="1" lang="en" sz="1000">
                          <a:solidFill>
                            <a:srgbClr val="999999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describe the most critical unwanted pain / desired gain that you validated through customer research</a:t>
                      </a:r>
                      <a:r>
                        <a:rPr lang="en" sz="1000">
                          <a:solidFill>
                            <a:srgbClr val="999999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]</a:t>
                      </a:r>
                      <a:r>
                        <a:rPr lang="en" sz="1000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.</a:t>
                      </a:r>
                      <a:endParaRPr sz="1000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Note</a:t>
                      </a:r>
                      <a:r>
                        <a:rPr b="1" lang="en" sz="1000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:</a:t>
                      </a:r>
                      <a:endParaRPr i="1" sz="1000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000"/>
                        <a:buFont typeface="Manrope"/>
                        <a:buChar char="●"/>
                      </a:pPr>
                      <a:r>
                        <a:rPr i="1" lang="en" sz="1000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Provide all other relevant statistics from your customer research to support your problem statement</a:t>
                      </a:r>
                      <a:endParaRPr sz="1000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Manrope"/>
                        <a:buChar char="●"/>
                      </a:pPr>
                      <a:r>
                        <a:rPr i="1" lang="en" sz="1000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If you’re serving multiple customer segments, repeat this slide for the next customer segment</a:t>
                      </a:r>
                      <a:endParaRPr i="1" sz="1000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210000" y="210000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Manrope ExtraBold"/>
                <a:ea typeface="Manrope ExtraBold"/>
                <a:cs typeface="Manrope ExtraBold"/>
                <a:sym typeface="Manrope ExtraBold"/>
              </a:rPr>
              <a:t>Solution</a:t>
            </a:r>
            <a:endParaRPr sz="2300"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210000" y="782700"/>
            <a:ext cx="413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Provide a one-sentence description of the product/service, and explain how it will help customers accomplish their 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goal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Place images of the latest prototypes you used to validate your feasibility and desirability assumptions in Module 3.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Provide your updated </a:t>
            </a:r>
            <a:r>
              <a:rPr b="1"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unique value proposition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statement using the following template: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Our </a:t>
            </a:r>
            <a:r>
              <a:rPr lang="en" sz="10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[</a:t>
            </a:r>
            <a:r>
              <a:rPr i="1" lang="en" sz="10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product/service</a:t>
            </a:r>
            <a:r>
              <a:rPr lang="en" sz="10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]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will provide </a:t>
            </a:r>
            <a:r>
              <a:rPr lang="en" sz="10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[</a:t>
            </a:r>
            <a:r>
              <a:rPr i="1" lang="en" sz="10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core feature</a:t>
            </a:r>
            <a:r>
              <a:rPr lang="en" sz="10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]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which will help to </a:t>
            </a:r>
            <a:r>
              <a:rPr lang="en" sz="10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[</a:t>
            </a:r>
            <a:r>
              <a:rPr i="1" lang="en" sz="10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describe how the core feature eliminates the most critical unwanted pain/provides the most critical desired gain</a:t>
            </a:r>
            <a:r>
              <a:rPr lang="en" sz="10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]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for </a:t>
            </a:r>
            <a:r>
              <a:rPr lang="en" sz="10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[</a:t>
            </a:r>
            <a:r>
              <a:rPr i="1" lang="en" sz="10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customer segment</a:t>
            </a:r>
            <a:r>
              <a:rPr lang="en" sz="10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]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unlike my competitors, who </a:t>
            </a:r>
            <a:r>
              <a:rPr lang="en" sz="10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[</a:t>
            </a:r>
            <a:r>
              <a:rPr i="1" lang="en" sz="10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summarize what competitors offer</a:t>
            </a:r>
            <a:r>
              <a:rPr lang="en" sz="10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]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How do you believe your product/service will improve your customer’s life?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210000" y="210000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Manrope ExtraBold"/>
                <a:ea typeface="Manrope ExtraBold"/>
                <a:cs typeface="Manrope ExtraBold"/>
                <a:sym typeface="Manrope ExtraBold"/>
              </a:rPr>
              <a:t> Competitor </a:t>
            </a:r>
            <a:r>
              <a:rPr lang="en" sz="2300">
                <a:latin typeface="Manrope ExtraBold"/>
                <a:ea typeface="Manrope ExtraBold"/>
                <a:cs typeface="Manrope ExtraBold"/>
                <a:sym typeface="Manrope ExtraBold"/>
              </a:rPr>
              <a:t>Analysis</a:t>
            </a:r>
            <a:endParaRPr sz="2300"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210000" y="836475"/>
            <a:ext cx="45462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Use a 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competition matrix 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to show how your offering compares to your direct and indirect competitors’ offerings.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Compare your offering against your competitors’ offerings (e.g. specific features, price, logistics, market share) to show why your offering is superior / why customers would choose you over others.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210000" y="210000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Manrope ExtraBold"/>
                <a:ea typeface="Manrope ExtraBold"/>
                <a:cs typeface="Manrope ExtraBold"/>
                <a:sym typeface="Manrope ExtraBold"/>
              </a:rPr>
              <a:t>Market Opportunity</a:t>
            </a:r>
            <a:endParaRPr sz="2300"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210000" y="984600"/>
            <a:ext cx="454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Show the size of your target market (in numbers of customers that you can reach, and their value to the business in Kenyan shillings)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Add basic calculations about how you came up with these numbers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Including the sources of the data that you used to arrive at the size of your target market.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210000" y="210000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300">
                <a:latin typeface="Manrope ExtraBold"/>
                <a:ea typeface="Manrope ExtraBold"/>
                <a:cs typeface="Manrope ExtraBold"/>
                <a:sym typeface="Manrope ExtraBold"/>
              </a:rPr>
              <a:t>V</a:t>
            </a:r>
            <a:r>
              <a:rPr lang="en" sz="2300">
                <a:latin typeface="Manrope ExtraBold"/>
                <a:ea typeface="Manrope ExtraBold"/>
                <a:cs typeface="Manrope ExtraBold"/>
                <a:sym typeface="Manrope ExtraBold"/>
              </a:rPr>
              <a:t>alue Chain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210000" y="782700"/>
            <a:ext cx="45462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Place your updated </a:t>
            </a:r>
            <a:r>
              <a:rPr b="1"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value chain map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here.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●"/>
            </a:pPr>
            <a:r>
              <a:rPr b="1"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Include</a:t>
            </a:r>
            <a:r>
              <a:rPr b="1"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all the key partners, key resources and key processes/activities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you believe are necessary to create and deliver your product or service to your customer, as well as where money and/or data will be exchanged.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idx="1" type="body"/>
          </p:nvPr>
        </p:nvSpPr>
        <p:spPr>
          <a:xfrm>
            <a:off x="4732075" y="1011300"/>
            <a:ext cx="379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Cost structure</a:t>
            </a:r>
            <a:endParaRPr b="1"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What are all the fixed costs you’ll incur when running your business? (E.g. rent, salaries, etc.)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What are all the variable costs you’ll incur as you run your business? (E.g. raw materials, packaging, etc.)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Expected profit margin</a:t>
            </a:r>
            <a:endParaRPr b="1"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With your current business model, what profit margins do you believe you can make within the first 6 months of running your business?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8" name="Google Shape;138;p31"/>
          <p:cNvSpPr txBox="1"/>
          <p:nvPr>
            <p:ph type="title"/>
          </p:nvPr>
        </p:nvSpPr>
        <p:spPr>
          <a:xfrm>
            <a:off x="210000" y="210000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Manrope ExtraBold"/>
                <a:ea typeface="Manrope ExtraBold"/>
                <a:cs typeface="Manrope ExtraBold"/>
                <a:sym typeface="Manrope ExtraBold"/>
              </a:rPr>
              <a:t>Profit Mechanism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210000" y="1011300"/>
            <a:ext cx="379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Revenue model</a:t>
            </a:r>
            <a:endParaRPr b="1"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How will you make money from your product/service? 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What are all the different ways you intend to make money? 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Include details about y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our pricing model (e.g. subscription, revenue share, commissions, pay-as-you-go, etc)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Who pays for your product/service?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210000" y="210000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300">
                <a:latin typeface="Manrope ExtraBold"/>
                <a:ea typeface="Manrope ExtraBold"/>
                <a:cs typeface="Manrope ExtraBold"/>
                <a:sym typeface="Manrope ExtraBold"/>
              </a:rPr>
              <a:t>Traction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210000" y="964875"/>
            <a:ext cx="454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Add the value of sales you’ve made so far, and the number of customers you have sold to.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Do you have any other success milestones you have reached with your business? Any customers in your pre-order waitlist? Any partnerships or collaborations completed? Add them!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