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</p:sldMasterIdLst>
  <p:notesMasterIdLst>
    <p:notesMasterId r:id="rId35"/>
  </p:notesMasterIdLst>
  <p:handoutMasterIdLst>
    <p:handoutMasterId r:id="rId36"/>
  </p:handoutMasterIdLst>
  <p:sldIdLst>
    <p:sldId id="261" r:id="rId3"/>
    <p:sldId id="257" r:id="rId4"/>
    <p:sldId id="259" r:id="rId5"/>
    <p:sldId id="297" r:id="rId6"/>
    <p:sldId id="263" r:id="rId7"/>
    <p:sldId id="264" r:id="rId8"/>
    <p:sldId id="265" r:id="rId9"/>
    <p:sldId id="260" r:id="rId10"/>
    <p:sldId id="299" r:id="rId11"/>
    <p:sldId id="269" r:id="rId12"/>
    <p:sldId id="262" r:id="rId13"/>
    <p:sldId id="270" r:id="rId14"/>
    <p:sldId id="271" r:id="rId15"/>
    <p:sldId id="272" r:id="rId16"/>
    <p:sldId id="273" r:id="rId17"/>
    <p:sldId id="275" r:id="rId18"/>
    <p:sldId id="276" r:id="rId19"/>
    <p:sldId id="300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6" r:id="rId29"/>
    <p:sldId id="290" r:id="rId30"/>
    <p:sldId id="287" r:id="rId31"/>
    <p:sldId id="288" r:id="rId32"/>
    <p:sldId id="289" r:id="rId33"/>
    <p:sldId id="293" r:id="rId3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799" autoAdjust="0"/>
  </p:normalViewPr>
  <p:slideViewPr>
    <p:cSldViewPr>
      <p:cViewPr varScale="1">
        <p:scale>
          <a:sx n="90" d="100"/>
          <a:sy n="90" d="100"/>
        </p:scale>
        <p:origin x="90" y="3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1A302-7F51-401B-BF78-DF589574124B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20D14-C751-4D94-9D7E-3E4F05533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123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E0558-E530-4C93-916A-289DAFEA74B7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DDA45-04E8-4B22-BE45-50FF24DE9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66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7DDA45-04E8-4B22-BE45-50FF24DE96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21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7DDA45-04E8-4B22-BE45-50FF24DE96F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66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7DDA45-04E8-4B22-BE45-50FF24DE96F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04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7D45-94EB-4B5C-939A-BCF55BC2E190}" type="datetime1">
              <a:rPr lang="en-US" smtClean="0"/>
              <a:t>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81FB-4557-4E01-99BA-BCB9D1AFD812}" type="datetime1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0B91-8938-4AB8-B777-F6D5CDB2125B}" type="datetime1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48009-77DF-430E-9B0C-848157AD855B}" type="datetime1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6673C-C0C7-413F-87BB-B44B1B3F7906}" type="datetime1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0DFA1-F7AE-40C8-AF12-F7412267D233}" type="datetime1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6864-6D89-481B-B5BA-99510A9F6E6E}" type="datetime1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E56D-26F3-4C83-B7EA-A0FB38F97AE3}" type="datetime1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508B-9AA7-4DDB-93BD-6E0D50AC9487}" type="datetime1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5FD1-A8C6-49C6-8023-FABD92BA01A0}" type="datetime1">
              <a:rPr lang="en-US" smtClean="0"/>
              <a:t>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8AEE-F7D5-47D2-8F7A-828684BFA3E9}" type="datetime1">
              <a:rPr lang="en-US" smtClean="0"/>
              <a:t>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hf hdr="0" ftr="0"/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CC86C-3AE3-434D-B58B-29A62427B3BC}" type="datetime1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67744" y="555526"/>
            <a:ext cx="3926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a-IR" b="1" dirty="0">
                <a:cs typeface="B Davat" pitchFamily="2" charset="-78"/>
              </a:rPr>
              <a:t>به نام خداوند دریای نور، خدایی که دارد به هر جا حضور</a:t>
            </a:r>
          </a:p>
        </p:txBody>
      </p:sp>
      <p:sp>
        <p:nvSpPr>
          <p:cNvPr id="6" name="Rectangle 5"/>
          <p:cNvSpPr/>
          <p:nvPr/>
        </p:nvSpPr>
        <p:spPr>
          <a:xfrm>
            <a:off x="1691680" y="1641039"/>
            <a:ext cx="52565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dirty="0">
                <a:cs typeface="B Lotus" panose="00000400000000000000" pitchFamily="2" charset="-78"/>
              </a:rPr>
              <a:t>ارائه الگوریتم زمان‌بندی پویا مبتنی بر الگوریتم بهینه سازی ازدحام جوجه بهبودیافته و تکامل تفاضلی </a:t>
            </a:r>
            <a:r>
              <a:rPr lang="en-US" dirty="0" smtClean="0">
                <a:cs typeface="B Lotus" panose="00000400000000000000" pitchFamily="2" charset="-78"/>
              </a:rPr>
              <a:t> ICSODE</a:t>
            </a:r>
            <a:r>
              <a:rPr lang="fa-IR" dirty="0" smtClean="0">
                <a:cs typeface="B Lotus" panose="00000400000000000000" pitchFamily="2" charset="-78"/>
              </a:rPr>
              <a:t>برای </a:t>
            </a:r>
            <a:r>
              <a:rPr lang="fa-IR" dirty="0">
                <a:cs typeface="B Lotus" panose="00000400000000000000" pitchFamily="2" charset="-78"/>
              </a:rPr>
              <a:t>زمان‌بندی پویای </a:t>
            </a:r>
            <a:r>
              <a:rPr lang="fa-IR" dirty="0" smtClean="0">
                <a:cs typeface="B Lotus" panose="00000400000000000000" pitchFamily="2" charset="-78"/>
              </a:rPr>
              <a:t>وظایف</a:t>
            </a:r>
            <a:r>
              <a:rPr lang="en-US" dirty="0" smtClean="0">
                <a:cs typeface="B Lotus" panose="00000400000000000000" pitchFamily="2" charset="-78"/>
              </a:rPr>
              <a:t>  </a:t>
            </a:r>
            <a:r>
              <a:rPr lang="fa-IR" dirty="0" smtClean="0">
                <a:cs typeface="B Lotus" panose="00000400000000000000" pitchFamily="2" charset="-78"/>
              </a:rPr>
              <a:t> </a:t>
            </a:r>
            <a:r>
              <a:rPr lang="fa-IR" dirty="0">
                <a:cs typeface="B Lotus" panose="00000400000000000000" pitchFamily="2" charset="-78"/>
              </a:rPr>
              <a:t>مستقل در محیط محاسبات ابری</a:t>
            </a:r>
            <a:endParaRPr lang="en-US" b="1" dirty="0">
              <a:cs typeface="B Lotus" pitchFamily="2" charset="-78"/>
            </a:endParaRPr>
          </a:p>
        </p:txBody>
      </p:sp>
      <p:pic>
        <p:nvPicPr>
          <p:cNvPr id="7" name="Picture 6" descr="Line-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332957" y="-411460"/>
            <a:ext cx="9525" cy="30956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622808" y="2850490"/>
            <a:ext cx="3215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a-IR" b="1" dirty="0">
                <a:cs typeface="B Lotus" pitchFamily="2" charset="-78"/>
              </a:rPr>
              <a:t>استاد راهنما : دکتر فرامرز صافی اصفهانی</a:t>
            </a:r>
            <a:endParaRPr lang="en-US" b="1" dirty="0">
              <a:cs typeface="B Lotus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25541" y="3372733"/>
            <a:ext cx="2010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a-IR" b="1" dirty="0">
                <a:cs typeface="B Lotus" pitchFamily="2" charset="-78"/>
              </a:rPr>
              <a:t>ارائه دهنده : </a:t>
            </a:r>
            <a:r>
              <a:rPr lang="fa-IR" b="1" dirty="0" smtClean="0">
                <a:cs typeface="B Lotus" pitchFamily="2" charset="-78"/>
              </a:rPr>
              <a:t>سعید سعیدی مبارکه</a:t>
            </a:r>
            <a:endParaRPr lang="en-US" b="1" dirty="0">
              <a:cs typeface="B Lotus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48828" y="4209534"/>
            <a:ext cx="777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a-IR" dirty="0" smtClean="0">
                <a:cs typeface="B Lotus" pitchFamily="2" charset="-78"/>
              </a:rPr>
              <a:t>زمستان 97</a:t>
            </a:r>
            <a:endParaRPr lang="en-US" dirty="0">
              <a:cs typeface="B Lotus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4769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31540" y="190178"/>
            <a:ext cx="6840760" cy="432048"/>
            <a:chOff x="467544" y="123478"/>
            <a:chExt cx="6840760" cy="432048"/>
          </a:xfrm>
        </p:grpSpPr>
        <p:sp>
          <p:nvSpPr>
            <p:cNvPr id="6" name="Rounded Rectangle 5"/>
            <p:cNvSpPr/>
            <p:nvPr/>
          </p:nvSpPr>
          <p:spPr>
            <a:xfrm>
              <a:off x="6300192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مقدمه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148064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مروری بر منابع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995936" y="123478"/>
              <a:ext cx="1008112" cy="432048"/>
            </a:xfrm>
            <a:prstGeom prst="roundRect">
              <a:avLst/>
            </a:prstGeom>
            <a:effectLst>
              <a:innerShdw blurRad="215900">
                <a:prstClr val="black"/>
              </a:inn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روش پیشنهادی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43808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نتایج و بحث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619672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نتیجه گیری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67544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کارهای آینده</a:t>
              </a:r>
              <a:endParaRPr lang="en-US" sz="1200" b="1" dirty="0">
                <a:cs typeface="B Lotus" pitchFamily="2" charset="-78"/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5190988" y="959952"/>
            <a:ext cx="2504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b="1" dirty="0">
                <a:solidFill>
                  <a:schemeClr val="bg1"/>
                </a:solidFill>
                <a:latin typeface="Times New Roman" pitchFamily="18" charset="0"/>
                <a:cs typeface="B Lotus" pitchFamily="2" charset="-78"/>
              </a:rPr>
              <a:t>معرفی الگوریتم </a:t>
            </a:r>
            <a:r>
              <a:rPr lang="fa-IR" b="1" dirty="0" smtClean="0">
                <a:solidFill>
                  <a:schemeClr val="bg1"/>
                </a:solidFill>
                <a:latin typeface="Times New Roman" pitchFamily="18" charset="0"/>
                <a:cs typeface="B Lotus" pitchFamily="2" charset="-78"/>
              </a:rPr>
              <a:t>ترکیب 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B Lotus" pitchFamily="2" charset="-78"/>
              </a:rPr>
              <a:t>ICSO - DE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B Lotus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2801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67544" y="145604"/>
            <a:ext cx="6840760" cy="432048"/>
            <a:chOff x="467544" y="123478"/>
            <a:chExt cx="6840760" cy="432048"/>
          </a:xfrm>
        </p:grpSpPr>
        <p:sp>
          <p:nvSpPr>
            <p:cNvPr id="6" name="Rounded Rectangle 5"/>
            <p:cNvSpPr/>
            <p:nvPr/>
          </p:nvSpPr>
          <p:spPr>
            <a:xfrm>
              <a:off x="6300192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مقدمه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148064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مروری بر منابع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995936" y="123478"/>
              <a:ext cx="1008112" cy="432048"/>
            </a:xfrm>
            <a:prstGeom prst="roundRect">
              <a:avLst/>
            </a:prstGeom>
            <a:effectLst>
              <a:innerShdw blurRad="215900">
                <a:prstClr val="black"/>
              </a:inn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روش پیشنهادی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43808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نتایج و بحث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619672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نتیجه گیری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67544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کارهای آینده</a:t>
              </a:r>
              <a:endParaRPr lang="en-US" sz="1200" b="1" dirty="0">
                <a:cs typeface="B Lotus" pitchFamily="2" charset="-78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683568" y="987774"/>
            <a:ext cx="68583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/>
            <a:r>
              <a:rPr lang="fa-IR" sz="1600" b="1" dirty="0" smtClean="0">
                <a:solidFill>
                  <a:schemeClr val="bg1"/>
                </a:solidFill>
                <a:cs typeface="B Lotus"/>
              </a:rPr>
              <a:t>تخصیص </a:t>
            </a:r>
            <a:r>
              <a:rPr lang="fa-IR" sz="1600" b="1" dirty="0">
                <a:solidFill>
                  <a:schemeClr val="bg1"/>
                </a:solidFill>
                <a:cs typeface="B Lotus"/>
              </a:rPr>
              <a:t>پویای وظایف مستقل به ماشین‌‌های مجازی در محیط محاسبات ابری با استفاده از </a:t>
            </a:r>
            <a:r>
              <a:rPr lang="en-US" sz="1600" b="1" dirty="0">
                <a:solidFill>
                  <a:schemeClr val="bg1"/>
                </a:solidFill>
                <a:cs typeface="B Lotus"/>
              </a:rPr>
              <a:t>ICSODE</a:t>
            </a:r>
          </a:p>
        </p:txBody>
      </p:sp>
    </p:spTree>
    <p:extLst>
      <p:ext uri="{BB962C8B-B14F-4D97-AF65-F5344CB8AC3E}">
        <p14:creationId xmlns:p14="http://schemas.microsoft.com/office/powerpoint/2010/main" val="38832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907704" y="267494"/>
            <a:ext cx="6840760" cy="432048"/>
            <a:chOff x="467544" y="123478"/>
            <a:chExt cx="6840760" cy="432048"/>
          </a:xfrm>
        </p:grpSpPr>
        <p:sp>
          <p:nvSpPr>
            <p:cNvPr id="6" name="Rounded Rectangle 5"/>
            <p:cNvSpPr/>
            <p:nvPr/>
          </p:nvSpPr>
          <p:spPr>
            <a:xfrm>
              <a:off x="6300192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مقدمه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148064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مروری بر منابع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995936" y="123478"/>
              <a:ext cx="1008112" cy="432048"/>
            </a:xfrm>
            <a:prstGeom prst="roundRect">
              <a:avLst/>
            </a:prstGeom>
            <a:effectLst>
              <a:innerShdw blurRad="215900">
                <a:prstClr val="black"/>
              </a:inn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روش پیشنهادی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43808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نتایج و بحث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619672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نتیجه گیری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67544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کارهای آینده</a:t>
              </a:r>
              <a:endParaRPr lang="en-US" sz="1200" b="1" dirty="0">
                <a:cs typeface="B Lotus" pitchFamily="2" charset="-78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2915816" y="915566"/>
            <a:ext cx="58143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sz="1400" b="1" dirty="0">
                <a:solidFill>
                  <a:schemeClr val="bg1"/>
                </a:solidFill>
                <a:cs typeface="B Lotus" pitchFamily="2" charset="-78"/>
              </a:rPr>
              <a:t>مطالعه موردی</a:t>
            </a:r>
            <a:endParaRPr lang="en-US" sz="1400" b="1" dirty="0">
              <a:solidFill>
                <a:schemeClr val="bg1"/>
              </a:solidFill>
              <a:cs typeface="B Lotus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63688" y="1419622"/>
            <a:ext cx="68407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Wingdings" pitchFamily="2" charset="2"/>
              <a:buChar char="q"/>
            </a:pPr>
            <a:r>
              <a:rPr lang="ar-SA" sz="1600" dirty="0">
                <a:cs typeface="B Lotus" panose="00000400000000000000" pitchFamily="2" charset="-78"/>
              </a:rPr>
              <a:t>مروری بر نحوه اجرای الگوریتم پیشنهادی الگوریتم </a:t>
            </a:r>
            <a:r>
              <a:rPr lang="ar-SA" sz="1600" dirty="0" smtClean="0">
                <a:cs typeface="B Lotus" panose="00000400000000000000" pitchFamily="2" charset="-78"/>
              </a:rPr>
              <a:t>بهینه</a:t>
            </a:r>
            <a:r>
              <a:rPr lang="fa-IR" sz="1600" dirty="0" smtClean="0">
                <a:cs typeface="B Lotus" panose="00000400000000000000" pitchFamily="2" charset="-78"/>
              </a:rPr>
              <a:t> </a:t>
            </a:r>
            <a:r>
              <a:rPr lang="ar-SA" sz="1600" dirty="0" smtClean="0">
                <a:cs typeface="B Lotus" panose="00000400000000000000" pitchFamily="2" charset="-78"/>
              </a:rPr>
              <a:t>سازی </a:t>
            </a:r>
            <a:r>
              <a:rPr lang="ar-SA" sz="1600" dirty="0">
                <a:cs typeface="B Lotus" panose="00000400000000000000" pitchFamily="2" charset="-78"/>
              </a:rPr>
              <a:t>ازدحام جوجه بهبودیافته و </a:t>
            </a:r>
            <a:r>
              <a:rPr lang="ar-SA" sz="1600" dirty="0" smtClean="0">
                <a:cs typeface="B Lotus" panose="00000400000000000000" pitchFamily="2" charset="-78"/>
              </a:rPr>
              <a:t>تکامل</a:t>
            </a:r>
            <a:r>
              <a:rPr lang="fa-IR" sz="1600" dirty="0" smtClean="0">
                <a:cs typeface="B Lotus" panose="00000400000000000000" pitchFamily="2" charset="-78"/>
              </a:rPr>
              <a:t>    </a:t>
            </a:r>
            <a:r>
              <a:rPr lang="ar-SA" sz="1600" dirty="0" smtClean="0">
                <a:cs typeface="B Lotus" panose="00000400000000000000" pitchFamily="2" charset="-78"/>
              </a:rPr>
              <a:t> </a:t>
            </a:r>
            <a:r>
              <a:rPr lang="ar-SA" sz="1600" dirty="0">
                <a:cs typeface="B Lotus" panose="00000400000000000000" pitchFamily="2" charset="-78"/>
              </a:rPr>
              <a:t>تفاضلی </a:t>
            </a:r>
            <a:r>
              <a:rPr lang="en-US" sz="1600" dirty="0">
                <a:cs typeface="B Lotus" panose="00000400000000000000" pitchFamily="2" charset="-78"/>
              </a:rPr>
              <a:t>ICSODE</a:t>
            </a:r>
            <a:r>
              <a:rPr lang="ar-SA" sz="1600" dirty="0">
                <a:cs typeface="B Lotus" panose="00000400000000000000" pitchFamily="2" charset="-78"/>
              </a:rPr>
              <a:t> خواهیم </a:t>
            </a:r>
            <a:r>
              <a:rPr lang="ar-SA" sz="1600" dirty="0" smtClean="0">
                <a:cs typeface="B Lotus" panose="00000400000000000000" pitchFamily="2" charset="-78"/>
              </a:rPr>
              <a:t>داشت</a:t>
            </a:r>
            <a:r>
              <a:rPr lang="fa-IR" sz="1600" dirty="0" smtClean="0">
                <a:cs typeface="B Lotus" panose="00000400000000000000" pitchFamily="2" charset="-78"/>
              </a:rPr>
              <a:t> </a:t>
            </a:r>
          </a:p>
          <a:p>
            <a:pPr marL="285750" indent="-285750" algn="r" rtl="1">
              <a:buFont typeface="Wingdings" pitchFamily="2" charset="2"/>
              <a:buChar char="q"/>
            </a:pPr>
            <a:r>
              <a:rPr lang="ar-SA" sz="1600" dirty="0">
                <a:cs typeface="B Lotus" panose="00000400000000000000" pitchFamily="2" charset="-78"/>
              </a:rPr>
              <a:t>عملکرد چارچوب زمان‌بندی چارچوب زمان‌بندی</a:t>
            </a:r>
            <a:r>
              <a:rPr lang="fa-IR" sz="1600" dirty="0" smtClean="0">
                <a:cs typeface="B Lotus" pitchFamily="2" charset="-78"/>
              </a:rPr>
              <a:t>. </a:t>
            </a:r>
            <a:r>
              <a:rPr lang="en-US" sz="1600" dirty="0">
                <a:cs typeface="B Lotus" panose="00000400000000000000" pitchFamily="2" charset="-78"/>
              </a:rPr>
              <a:t>DSF.ICSODE </a:t>
            </a:r>
            <a:r>
              <a:rPr lang="fa-IR" sz="1600" dirty="0" smtClean="0">
                <a:cs typeface="B Lotus" panose="00000400000000000000" pitchFamily="2" charset="-78"/>
              </a:rPr>
              <a:t> </a:t>
            </a:r>
            <a:r>
              <a:rPr lang="ar-SA" sz="1600" dirty="0" smtClean="0">
                <a:cs typeface="B Lotus" panose="00000400000000000000" pitchFamily="2" charset="-78"/>
              </a:rPr>
              <a:t>مورد </a:t>
            </a:r>
            <a:r>
              <a:rPr lang="ar-SA" sz="1600" dirty="0">
                <a:cs typeface="B Lotus" panose="00000400000000000000" pitchFamily="2" charset="-78"/>
              </a:rPr>
              <a:t>ارزیابی قرار خواهد گرفت.</a:t>
            </a:r>
            <a:endParaRPr lang="fa-IR" sz="1600" dirty="0" smtClean="0">
              <a:cs typeface="B Lotus" pitchFamily="2" charset="-78"/>
            </a:endParaRPr>
          </a:p>
          <a:p>
            <a:pPr marL="285750" indent="-285750" algn="r" rtl="1">
              <a:buFont typeface="Wingdings" pitchFamily="2" charset="2"/>
              <a:buChar char="q"/>
            </a:pPr>
            <a:r>
              <a:rPr lang="fa-IR" sz="1600" dirty="0" smtClean="0">
                <a:cs typeface="B Lotus" pitchFamily="2" charset="-78"/>
              </a:rPr>
              <a:t>برای </a:t>
            </a:r>
            <a:r>
              <a:rPr lang="fa-IR" sz="1600" dirty="0" smtClean="0">
                <a:cs typeface="B Lotus" pitchFamily="2" charset="-78"/>
              </a:rPr>
              <a:t>ارزیابی الگوریتم ها، از تابع محک شماره 1 از مجموعه توابع محک 2017 استفاده می کنیم.</a:t>
            </a:r>
          </a:p>
          <a:p>
            <a:pPr marL="285750" indent="-285750" algn="r" rtl="1">
              <a:buFont typeface="Wingdings" pitchFamily="2" charset="2"/>
              <a:buChar char="q"/>
            </a:pPr>
            <a:r>
              <a:rPr lang="fa-IR" sz="1600" dirty="0" smtClean="0">
                <a:cs typeface="B Lotus" pitchFamily="2" charset="-78"/>
              </a:rPr>
              <a:t>تنظیمات آزمایش به صورت جدول زیر است:</a:t>
            </a:r>
            <a:endParaRPr lang="en-US" sz="1600" dirty="0">
              <a:cs typeface="B Lotus" pitchFamily="2" charset="-78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622086"/>
              </p:ext>
            </p:extLst>
          </p:nvPr>
        </p:nvGraphicFramePr>
        <p:xfrm>
          <a:off x="1943707" y="2926367"/>
          <a:ext cx="6696745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349"/>
                <a:gridCol w="1339349"/>
                <a:gridCol w="1339349"/>
                <a:gridCol w="1339349"/>
                <a:gridCol w="133934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z="1400" dirty="0" smtClean="0">
                          <a:solidFill>
                            <a:schemeClr val="tx1"/>
                          </a:solidFill>
                          <a:cs typeface="B Lotus" pitchFamily="2" charset="-78"/>
                        </a:rPr>
                        <a:t>تعداد آزمایش های</a:t>
                      </a:r>
                    </a:p>
                    <a:p>
                      <a:pPr algn="ctr"/>
                      <a:r>
                        <a:rPr lang="fa-IR" sz="1400" dirty="0" smtClean="0">
                          <a:solidFill>
                            <a:schemeClr val="tx1"/>
                          </a:solidFill>
                          <a:cs typeface="B Lotus" pitchFamily="2" charset="-78"/>
                        </a:rPr>
                        <a:t> مستقل</a:t>
                      </a:r>
                      <a:endParaRPr lang="en-US" sz="1400" dirty="0">
                        <a:solidFill>
                          <a:schemeClr val="tx1"/>
                        </a:solidFill>
                        <a:cs typeface="B Lotus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a-IR" sz="1400" dirty="0" smtClean="0">
                          <a:solidFill>
                            <a:schemeClr val="tx1"/>
                          </a:solidFill>
                          <a:cs typeface="B Lotus" pitchFamily="2" charset="-78"/>
                        </a:rPr>
                        <a:t>حداکثر تعداد تکرار</a:t>
                      </a:r>
                      <a:endParaRPr lang="en-US" sz="1400" dirty="0">
                        <a:solidFill>
                          <a:schemeClr val="tx1"/>
                        </a:solidFill>
                        <a:cs typeface="B Lotus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400" dirty="0" smtClean="0">
                          <a:solidFill>
                            <a:schemeClr val="tx1"/>
                          </a:solidFill>
                          <a:cs typeface="B Lotus" pitchFamily="2" charset="-78"/>
                        </a:rPr>
                        <a:t>محدوده فضای</a:t>
                      </a:r>
                    </a:p>
                    <a:p>
                      <a:pPr algn="ctr"/>
                      <a:r>
                        <a:rPr lang="fa-IR" sz="1400" dirty="0" smtClean="0">
                          <a:solidFill>
                            <a:schemeClr val="tx1"/>
                          </a:solidFill>
                          <a:cs typeface="B Lotus" pitchFamily="2" charset="-78"/>
                        </a:rPr>
                        <a:t> جستجو</a:t>
                      </a:r>
                      <a:endParaRPr lang="en-US" sz="1400" dirty="0">
                        <a:solidFill>
                          <a:schemeClr val="tx1"/>
                        </a:solidFill>
                        <a:cs typeface="B Lotus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a-IR" sz="1400" dirty="0" smtClean="0">
                          <a:solidFill>
                            <a:schemeClr val="tx1"/>
                          </a:solidFill>
                          <a:cs typeface="B Lotus" pitchFamily="2" charset="-78"/>
                        </a:rPr>
                        <a:t>تعداد ابعاد مسئله</a:t>
                      </a:r>
                      <a:endParaRPr lang="en-US" sz="1400" dirty="0">
                        <a:solidFill>
                          <a:schemeClr val="tx1"/>
                        </a:solidFill>
                        <a:cs typeface="B Lotus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a-IR" sz="1400" dirty="0" smtClean="0">
                          <a:solidFill>
                            <a:schemeClr val="tx1"/>
                          </a:solidFill>
                          <a:cs typeface="B Lotus" pitchFamily="2" charset="-78"/>
                        </a:rPr>
                        <a:t>اندازه جمعیت</a:t>
                      </a:r>
                      <a:endParaRPr lang="en-US" sz="1400" dirty="0">
                        <a:solidFill>
                          <a:schemeClr val="tx1"/>
                        </a:solidFill>
                        <a:cs typeface="B Lotus" pitchFamily="2" charset="-78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2000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[-100, 100]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011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940" y="1491630"/>
            <a:ext cx="6161905" cy="3257143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907704" y="267494"/>
            <a:ext cx="6840760" cy="432048"/>
            <a:chOff x="467544" y="123478"/>
            <a:chExt cx="6840760" cy="432048"/>
          </a:xfrm>
        </p:grpSpPr>
        <p:sp>
          <p:nvSpPr>
            <p:cNvPr id="7" name="Rounded Rectangle 6"/>
            <p:cNvSpPr/>
            <p:nvPr/>
          </p:nvSpPr>
          <p:spPr>
            <a:xfrm>
              <a:off x="6300192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مقدمه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148064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مروری بر منابع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995936" y="123478"/>
              <a:ext cx="1008112" cy="432048"/>
            </a:xfrm>
            <a:prstGeom prst="roundRect">
              <a:avLst/>
            </a:prstGeom>
            <a:effectLst>
              <a:innerShdw blurRad="215900">
                <a:prstClr val="black"/>
              </a:inn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روش پیشنهادی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843808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نتایج و بحث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619672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نتیجه گیری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67544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کارهای آینده</a:t>
              </a:r>
              <a:endParaRPr lang="en-US" sz="1200" b="1" dirty="0">
                <a:cs typeface="B Lotus" pitchFamily="2" charset="-78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7518176" y="866289"/>
            <a:ext cx="1212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b="1" dirty="0">
                <a:solidFill>
                  <a:schemeClr val="bg1"/>
                </a:solidFill>
                <a:cs typeface="B Lotus" pitchFamily="2" charset="-78"/>
              </a:rPr>
              <a:t>مطالعه موردی</a:t>
            </a:r>
            <a:endParaRPr lang="en-US" b="1" dirty="0">
              <a:solidFill>
                <a:schemeClr val="bg1"/>
              </a:solidFill>
              <a:cs typeface="B Lotus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9346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907704" y="267494"/>
            <a:ext cx="6840760" cy="432048"/>
            <a:chOff x="467544" y="123478"/>
            <a:chExt cx="6840760" cy="432048"/>
          </a:xfrm>
        </p:grpSpPr>
        <p:sp>
          <p:nvSpPr>
            <p:cNvPr id="6" name="Rounded Rectangle 5"/>
            <p:cNvSpPr/>
            <p:nvPr/>
          </p:nvSpPr>
          <p:spPr>
            <a:xfrm>
              <a:off x="6300192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مقدمه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148064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مروری بر منابع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995936" y="123478"/>
              <a:ext cx="1008112" cy="432048"/>
            </a:xfrm>
            <a:prstGeom prst="roundRect">
              <a:avLst/>
            </a:prstGeom>
            <a:effectLst>
              <a:innerShdw blurRad="215900">
                <a:prstClr val="black"/>
              </a:inn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روش پیشنهادی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43808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نتایج و بحث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619672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نتیجه گیری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67544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کارهای آینده</a:t>
              </a:r>
              <a:endParaRPr lang="en-US" sz="1200" b="1" dirty="0">
                <a:cs typeface="B Lotus" pitchFamily="2" charset="-78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259632" y="1419622"/>
            <a:ext cx="741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SA" sz="1600" dirty="0">
                <a:cs typeface="B Lotus" pitchFamily="2" charset="-78"/>
              </a:rPr>
              <a:t>نتایج ارزیابی </a:t>
            </a:r>
            <a:r>
              <a:rPr lang="ar-SA" sz="1600" dirty="0" smtClean="0">
                <a:cs typeface="B Lotus" pitchFamily="2" charset="-78"/>
              </a:rPr>
              <a:t>الگوریتم</a:t>
            </a:r>
            <a:r>
              <a:rPr lang="fa-IR" sz="1600" dirty="0" smtClean="0">
                <a:cs typeface="B Lotus" pitchFamily="2" charset="-78"/>
              </a:rPr>
              <a:t>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ICSODE</a:t>
            </a:r>
            <a:r>
              <a:rPr lang="fa-IR" sz="1600" dirty="0" smtClean="0">
                <a:cs typeface="B Lotus" pitchFamily="2" charset="-78"/>
              </a:rPr>
              <a:t> در </a:t>
            </a:r>
            <a:r>
              <a:rPr lang="fa-IR" sz="1600" dirty="0" smtClean="0">
                <a:cs typeface="B Lotus" pitchFamily="2" charset="-78"/>
              </a:rPr>
              <a:t>تابع</a:t>
            </a:r>
          </a:p>
          <a:p>
            <a:pPr algn="ctr" rtl="1"/>
            <a:r>
              <a:rPr lang="fa-IR" sz="1600" dirty="0" smtClean="0">
                <a:cs typeface="B Lotus" pitchFamily="2" charset="-78"/>
              </a:rPr>
              <a:t> محک شماره 1 </a:t>
            </a:r>
            <a:r>
              <a:rPr lang="ar-SA" sz="1600" dirty="0" smtClean="0">
                <a:cs typeface="B Lotus" pitchFamily="2" charset="-78"/>
              </a:rPr>
              <a:t>با </a:t>
            </a:r>
            <a:r>
              <a:rPr lang="ar-SA" sz="1600" dirty="0">
                <a:cs typeface="B Lotus" pitchFamily="2" charset="-78"/>
              </a:rPr>
              <a:t>در </a:t>
            </a:r>
            <a:r>
              <a:rPr lang="ar-SA" sz="1600" dirty="0" smtClean="0">
                <a:cs typeface="B Lotus" pitchFamily="2" charset="-78"/>
              </a:rPr>
              <a:t>نظر</a:t>
            </a:r>
            <a:endParaRPr lang="fa-IR" sz="1600" dirty="0" smtClean="0">
              <a:cs typeface="B Lotus" pitchFamily="2" charset="-78"/>
            </a:endParaRPr>
          </a:p>
          <a:p>
            <a:pPr algn="ctr" rtl="1"/>
            <a:r>
              <a:rPr lang="ar-SA" sz="1600" dirty="0" smtClean="0">
                <a:cs typeface="B Lotus" pitchFamily="2" charset="-78"/>
              </a:rPr>
              <a:t> </a:t>
            </a:r>
            <a:r>
              <a:rPr lang="ar-SA" sz="1600" dirty="0">
                <a:cs typeface="B Lotus" pitchFamily="2" charset="-78"/>
              </a:rPr>
              <a:t>گرفتن ابعاد 50</a:t>
            </a:r>
            <a:endParaRPr lang="en-US" sz="1600" dirty="0">
              <a:cs typeface="B Lotus" pitchFamily="2" charset="-7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92280" y="98757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b="1" dirty="0" smtClean="0">
                <a:solidFill>
                  <a:schemeClr val="bg1"/>
                </a:solidFill>
                <a:cs typeface="B Lotus" pitchFamily="2" charset="-78"/>
              </a:rPr>
              <a:t>مطالعه موردی</a:t>
            </a:r>
            <a:endParaRPr lang="en-US" b="1" dirty="0">
              <a:solidFill>
                <a:schemeClr val="bg1"/>
              </a:solidFill>
              <a:cs typeface="B Lotus" pitchFamily="2" charset="-78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065048"/>
              </p:ext>
            </p:extLst>
          </p:nvPr>
        </p:nvGraphicFramePr>
        <p:xfrm>
          <a:off x="1115616" y="2499742"/>
          <a:ext cx="7886700" cy="1280160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1314450"/>
                <a:gridCol w="1314450"/>
                <a:gridCol w="1314450"/>
                <a:gridCol w="1314450"/>
                <a:gridCol w="1314450"/>
                <a:gridCol w="1314450"/>
              </a:tblGrid>
              <a:tr h="0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Best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Mean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Worst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Std.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Algorithms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Functions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</a:tr>
              <a:tr h="104775"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2.17E+08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4.53E+08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7.29E+08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1.54E+08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CSO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 rowSpan="6"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</a:tr>
              <a:tr h="114300"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2.66E+08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5.35E+08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8.12E+08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1.52E+08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ICSO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marL="0" marR="0" algn="l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1.46E+08</a:t>
                      </a:r>
                      <a:endParaRPr lang="en-US" sz="1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3.26E+08</a:t>
                      </a:r>
                      <a:endParaRPr lang="en-US" sz="1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6.30E+08</a:t>
                      </a:r>
                      <a:endParaRPr lang="en-US" sz="1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1.06E+08</a:t>
                      </a:r>
                      <a:endParaRPr lang="en-US" sz="1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ICSODE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marL="0" marR="0" algn="l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3.76E+08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7.52E+08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1.17E+09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2.32E+08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ICSOCrossover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marL="0" marR="0" algn="l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3.87E+08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6.46E+08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9.59E+08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1.72E+08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ICSOChaotic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3825">
                <a:tc>
                  <a:txBody>
                    <a:bodyPr/>
                    <a:lstStyle/>
                    <a:p>
                      <a:pPr marL="0" marR="0" algn="l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1.18E+09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2.23E+09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3.11E+09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5.38E+08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BAT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632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907704" y="267494"/>
            <a:ext cx="6840760" cy="432048"/>
            <a:chOff x="467544" y="123478"/>
            <a:chExt cx="6840760" cy="432048"/>
          </a:xfrm>
        </p:grpSpPr>
        <p:sp>
          <p:nvSpPr>
            <p:cNvPr id="6" name="Rounded Rectangle 5"/>
            <p:cNvSpPr/>
            <p:nvPr/>
          </p:nvSpPr>
          <p:spPr>
            <a:xfrm>
              <a:off x="6300192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مقدمه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148064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مروری بر منابع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995936" y="123478"/>
              <a:ext cx="1008112" cy="432048"/>
            </a:xfrm>
            <a:prstGeom prst="roundRect">
              <a:avLst/>
            </a:prstGeom>
            <a:effectLst>
              <a:innerShdw blurRad="215900">
                <a:prstClr val="black"/>
              </a:inn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روش پیشنهادی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43808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نتایج و بحث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619672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نتیجه گیری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67544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کارهای آینده</a:t>
              </a:r>
              <a:endParaRPr lang="en-US" sz="1200" b="1" dirty="0">
                <a:cs typeface="B Lotus" pitchFamily="2" charset="-78"/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203598"/>
            <a:ext cx="4104762" cy="344761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641976" y="1726238"/>
            <a:ext cx="23945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ar-SA" dirty="0">
                <a:cs typeface="B Lotus" pitchFamily="2" charset="-78"/>
              </a:rPr>
              <a:t>نتایج ارزیابی </a:t>
            </a:r>
            <a:r>
              <a:rPr lang="ar-SA" dirty="0" smtClean="0">
                <a:cs typeface="B Lotus" pitchFamily="2" charset="-78"/>
              </a:rPr>
              <a:t>الگوریتم</a:t>
            </a:r>
            <a:endParaRPr lang="en-US" dirty="0" smtClean="0">
              <a:cs typeface="B Lotus" pitchFamily="2" charset="-78"/>
            </a:endParaRPr>
          </a:p>
          <a:p>
            <a:pPr algn="ctr" rtl="1"/>
            <a:r>
              <a:rPr lang="fa-IR" dirty="0" smtClean="0">
                <a:cs typeface="B Lotus" pitchFamily="2" charset="-78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IRRO-CSO</a:t>
            </a:r>
            <a:r>
              <a:rPr lang="fa-IR" dirty="0" smtClean="0">
                <a:cs typeface="B Lotus" pitchFamily="2" charset="-78"/>
              </a:rPr>
              <a:t> </a:t>
            </a:r>
            <a:r>
              <a:rPr lang="ar-SA" dirty="0">
                <a:cs typeface="B Lotus" pitchFamily="2" charset="-78"/>
              </a:rPr>
              <a:t>با </a:t>
            </a:r>
            <a:r>
              <a:rPr lang="ar-SA" dirty="0" smtClean="0">
                <a:cs typeface="B Lotus" pitchFamily="2" charset="-78"/>
              </a:rPr>
              <a:t>الگوریتم</a:t>
            </a:r>
            <a:r>
              <a:rPr lang="fa-IR" dirty="0" smtClean="0">
                <a:cs typeface="B Lotus" pitchFamily="2" charset="-78"/>
              </a:rPr>
              <a:t> های</a:t>
            </a:r>
            <a:endParaRPr lang="en-US" dirty="0" smtClean="0">
              <a:cs typeface="B Lotus" pitchFamily="2" charset="-78"/>
            </a:endParaRPr>
          </a:p>
          <a:p>
            <a:pPr algn="ctr" rtl="1"/>
            <a:r>
              <a:rPr lang="fa-IR" dirty="0" smtClean="0">
                <a:cs typeface="B Lotus" pitchFamily="2" charset="-78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IRRO</a:t>
            </a:r>
            <a:r>
              <a:rPr lang="fa-IR" sz="1600" dirty="0" smtClean="0">
                <a:latin typeface="Times New Roman" pitchFamily="18" charset="0"/>
                <a:cs typeface="Times New Roman" pitchFamily="18" charset="0"/>
              </a:rPr>
              <a:t> و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CSO</a:t>
            </a:r>
            <a:r>
              <a:rPr lang="ar-SA" dirty="0" smtClean="0">
                <a:cs typeface="B Lotus" pitchFamily="2" charset="-78"/>
              </a:rPr>
              <a:t> </a:t>
            </a:r>
            <a:r>
              <a:rPr lang="fa-IR" dirty="0">
                <a:cs typeface="B Lotus" pitchFamily="2" charset="-78"/>
              </a:rPr>
              <a:t>در تابع</a:t>
            </a:r>
          </a:p>
          <a:p>
            <a:pPr algn="ctr" rtl="1"/>
            <a:r>
              <a:rPr lang="fa-IR" dirty="0">
                <a:cs typeface="B Lotus" pitchFamily="2" charset="-78"/>
              </a:rPr>
              <a:t> محک شماره 1 </a:t>
            </a:r>
            <a:r>
              <a:rPr lang="ar-SA" dirty="0">
                <a:cs typeface="B Lotus" pitchFamily="2" charset="-78"/>
              </a:rPr>
              <a:t>با در نظر</a:t>
            </a:r>
            <a:endParaRPr lang="fa-IR" dirty="0">
              <a:cs typeface="B Lotus" pitchFamily="2" charset="-78"/>
            </a:endParaRPr>
          </a:p>
          <a:p>
            <a:pPr algn="ctr" rtl="1"/>
            <a:r>
              <a:rPr lang="ar-SA" dirty="0">
                <a:cs typeface="B Lotus" pitchFamily="2" charset="-78"/>
              </a:rPr>
              <a:t> گرفتن ابعاد 50</a:t>
            </a:r>
            <a:endParaRPr lang="en-US" dirty="0">
              <a:cs typeface="B Lotus" pitchFamily="2" charset="-78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915816" y="3075806"/>
            <a:ext cx="3600706" cy="151216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059832" y="3853966"/>
            <a:ext cx="864096" cy="25202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92280" y="98757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b="1" dirty="0" smtClean="0">
                <a:solidFill>
                  <a:schemeClr val="bg1"/>
                </a:solidFill>
                <a:cs typeface="B Lotus" pitchFamily="2" charset="-78"/>
              </a:rPr>
              <a:t>مطالعه موردی</a:t>
            </a:r>
            <a:endParaRPr lang="en-US" b="1" dirty="0">
              <a:solidFill>
                <a:schemeClr val="bg1"/>
              </a:solidFill>
              <a:cs typeface="B Lotus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2984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95536" y="267494"/>
            <a:ext cx="6840760" cy="432048"/>
            <a:chOff x="467544" y="123478"/>
            <a:chExt cx="6840760" cy="432048"/>
          </a:xfrm>
        </p:grpSpPr>
        <p:sp>
          <p:nvSpPr>
            <p:cNvPr id="6" name="Rounded Rectangle 5"/>
            <p:cNvSpPr/>
            <p:nvPr/>
          </p:nvSpPr>
          <p:spPr>
            <a:xfrm>
              <a:off x="6300192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مقدمه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148064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مروری بر منابع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995936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روش پیشنهادی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43808" y="123478"/>
              <a:ext cx="1008112" cy="432048"/>
            </a:xfrm>
            <a:prstGeom prst="roundRect">
              <a:avLst/>
            </a:prstGeom>
            <a:effectLst>
              <a:innerShdw blurRad="266700">
                <a:prstClr val="black"/>
              </a:inn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نتایج و بحث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619672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نتیجه گیری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67544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کارهای آینده</a:t>
              </a:r>
              <a:endParaRPr lang="en-US" sz="1200" b="1" dirty="0">
                <a:cs typeface="B Lotus" pitchFamily="2" charset="-78"/>
              </a:endParaRPr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936176"/>
              </p:ext>
            </p:extLst>
          </p:nvPr>
        </p:nvGraphicFramePr>
        <p:xfrm>
          <a:off x="107507" y="771551"/>
          <a:ext cx="8856981" cy="4717247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1417998"/>
                <a:gridCol w="1417998"/>
                <a:gridCol w="1035981"/>
                <a:gridCol w="1035981"/>
                <a:gridCol w="133166"/>
                <a:gridCol w="900726"/>
                <a:gridCol w="1366917"/>
                <a:gridCol w="712236"/>
                <a:gridCol w="835978"/>
              </a:tblGrid>
              <a:tr h="273441">
                <a:tc gridSpan="2"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IQ" sz="1000" dirty="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آزمایشات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1735" marR="4173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00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متغیرهای وابسته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1735" marR="41735" marT="0" marB="0"/>
                </a:tc>
                <a:tc gridSpan="2"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00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متغیرهای مستقل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1735" marR="4173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IQ" sz="100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محدوده تغییرات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1735" marR="41735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IQ" sz="100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الگوریتم‌های مورد مقایسه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1735" marR="41735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IQ" sz="100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مجموعه داده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1735" marR="41735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IQ" sz="100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محیط پیاده‌سازی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1735" marR="41735" marT="0" marB="0"/>
                </a:tc>
              </a:tr>
              <a:tr h="149150">
                <a:tc rowSpan="4" gridSpan="2">
                  <a:txBody>
                    <a:bodyPr/>
                    <a:lstStyle/>
                    <a:p>
                      <a:pPr marL="0" marR="0" algn="ctr" rtl="1"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ar-IQ" sz="1000" dirty="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1- بهبود الگوریتم پیشنهادی </a:t>
                      </a:r>
                      <a:r>
                        <a:rPr lang="ar-SA" sz="1000" dirty="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بهینه¬سازی ازدحام جوجه بهبودیافته و تکامل تفاضلی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ICSODE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1735" marR="41735" marT="0" marB="0"/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IQ" sz="100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متوسط بهترین برازندگی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1735" marR="41735" marT="0" marB="0"/>
                </a:tc>
                <a:tc gridSpan="2"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IQ" sz="100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تعداد ابعاد مسئله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1735" marR="4173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IQ" sz="100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50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1735" marR="41735" marT="0" marB="0"/>
                </a:tc>
                <a:tc rowSpan="4"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CSO Algorithm</a:t>
                      </a:r>
                    </a:p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ICSO Algorithm</a:t>
                      </a:r>
                    </a:p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ICSOCrossover Algorithm</a:t>
                      </a:r>
                    </a:p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ICSOChaotic Algorithm</a:t>
                      </a:r>
                    </a:p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BAT Algorithm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1735" marR="41735" marT="0" marB="0"/>
                </a:tc>
                <a:tc rowSpan="4">
                  <a:txBody>
                    <a:bodyPr/>
                    <a:lstStyle/>
                    <a:p>
                      <a:pPr marL="0" marR="0" algn="ctr" rtl="1"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CEC2017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1735" marR="41735" marT="0" marB="0"/>
                </a:tc>
                <a:tc rowSpan="4">
                  <a:txBody>
                    <a:bodyPr/>
                    <a:lstStyle/>
                    <a:p>
                      <a:pPr marL="0" marR="0" algn="ctr" rtl="1"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MATLAB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1735" marR="41735" marT="0" marB="0"/>
                </a:tc>
              </a:tr>
              <a:tr h="248583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IQ" sz="100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تعداد اعضای جمعیت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1735" marR="4173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IQ" sz="100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50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1735" marR="41735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7104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IQ" sz="100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محدوده فضای جست‌وجو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1735" marR="4173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[-100, 100]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1735" marR="41735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571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IQ" sz="100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حداکثر تعداد تکرار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1735" marR="4173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00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3000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1735" marR="41735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1899">
                <a:tc rowSpan="14">
                  <a:txBody>
                    <a:bodyPr/>
                    <a:lstStyle/>
                    <a:p>
                      <a:pPr marL="0" marR="0" algn="ctr" rtl="1">
                        <a:spcBef>
                          <a:spcPts val="2400"/>
                        </a:spcBef>
                        <a:spcAft>
                          <a:spcPts val="0"/>
                        </a:spcAft>
                      </a:pPr>
                      <a:r>
                        <a:rPr lang="ar-IQ" sz="100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2- بررسی عملکرد الگوریتم 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ICSODE </a:t>
                      </a:r>
                      <a:r>
                        <a:rPr lang="ar-IQ" sz="100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در زمان‌بندی وظایف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1735" marR="41735" marT="0" marB="0"/>
                </a:tc>
                <a:tc rowSpan="6"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IQ" sz="1000" dirty="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2-1 شبیه‌سازی با تعداد مختلف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TASK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1735" marR="41735" marT="0" marB="0"/>
                </a:tc>
                <a:tc rowSpan="2"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IQ" sz="100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متوسط زمان اجرا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1735" marR="41735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IQ" sz="100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تعداد وظایف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1735" marR="41735" marT="0" marB="0"/>
                </a:tc>
                <a:tc gridSpan="2"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IQ" sz="100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(</a:t>
                      </a:r>
                      <a:r>
                        <a:rPr lang="ar-SA" sz="100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1000-3000</a:t>
                      </a:r>
                      <a:r>
                        <a:rPr lang="ar-IQ" sz="100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)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1735" marR="4173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14"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 </a:t>
                      </a:r>
                    </a:p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 </a:t>
                      </a:r>
                    </a:p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CSO Algorithm</a:t>
                      </a:r>
                    </a:p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ICSO Algorithm</a:t>
                      </a:r>
                    </a:p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ICSOCrossover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 Algorithm</a:t>
                      </a:r>
                    </a:p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ICSOChaotic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 Algorithm</a:t>
                      </a:r>
                    </a:p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 BAT Algorithm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1735" marR="41735" marT="0" marB="0"/>
                </a:tc>
                <a:tc rowSpan="14">
                  <a:txBody>
                    <a:bodyPr/>
                    <a:lstStyle/>
                    <a:p>
                      <a:pPr marL="0" marR="0" algn="ctr" rtl="0">
                        <a:spcBef>
                          <a:spcPts val="24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NASA</a:t>
                      </a:r>
                    </a:p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 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1735" marR="41735" marT="0" marB="0"/>
                </a:tc>
                <a:tc rowSpan="14">
                  <a:txBody>
                    <a:bodyPr/>
                    <a:lstStyle/>
                    <a:p>
                      <a:pPr marL="0" marR="0" algn="ctr" rtl="1">
                        <a:spcBef>
                          <a:spcPts val="24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CloudSim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1735" marR="41735" marT="0" marB="0"/>
                </a:tc>
              </a:tr>
              <a:tr h="2485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IQ" sz="100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تعداد منابع محاسباتی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1735" marR="41735" marT="0" marB="0"/>
                </a:tc>
                <a:tc gridSpan="2"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IQ" sz="1000" dirty="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500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1735" marR="4173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18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IQ" sz="100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زمان پاسخ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1735" marR="41735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IQ" sz="100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تعداد وظایف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1735" marR="41735" marT="0" marB="0"/>
                </a:tc>
                <a:tc gridSpan="2"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IQ" sz="100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(</a:t>
                      </a:r>
                      <a:r>
                        <a:rPr lang="ar-SA" sz="100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1000-3000</a:t>
                      </a:r>
                      <a:r>
                        <a:rPr lang="ar-IQ" sz="100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)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1735" marR="4173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85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IQ" sz="100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تعداد منابع محاسباتی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1735" marR="41735" marT="0" marB="0"/>
                </a:tc>
                <a:tc gridSpan="2"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IQ" sz="100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500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1735" marR="4173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42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IQ" sz="100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توان عملیاتی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1735" marR="41735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IQ" sz="100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تعداد وظایف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1735" marR="41735" marT="0" marB="0"/>
                </a:tc>
                <a:tc gridSpan="2"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IQ" sz="100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(</a:t>
                      </a:r>
                      <a:r>
                        <a:rPr lang="ar-SA" sz="100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1000-3000</a:t>
                      </a:r>
                      <a:r>
                        <a:rPr lang="ar-IQ" sz="100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)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1735" marR="4173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85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IQ" sz="100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تعداد منابع محاسباتی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1735" marR="41735" marT="0" marB="0"/>
                </a:tc>
                <a:tc gridSpan="2"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IQ" sz="100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500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1735" marR="4173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42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000" dirty="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2-2شبیه‌سازی با تعداد مختلف ماشین مجازی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1735" marR="41735" marT="0" marB="0"/>
                </a:tc>
                <a:tc rowSpan="2"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IQ" sz="100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متوسط زمان اجرا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1735" marR="41735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IQ" sz="100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تعداد وظایف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1735" marR="41735" marT="0" marB="0"/>
                </a:tc>
                <a:tc gridSpan="2"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IQ" sz="100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750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1735" marR="4173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85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IQ" sz="100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تعداد منابع محاسباتی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1735" marR="41735" marT="0" marB="0"/>
                </a:tc>
                <a:tc gridSpan="2"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IQ" sz="100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300-100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1735" marR="4173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42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IQ" sz="100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زمان پاسخ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1735" marR="41735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IQ" sz="100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تعداد وظایف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1735" marR="41735" marT="0" marB="0"/>
                </a:tc>
                <a:tc gridSpan="2"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IQ" sz="100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750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1735" marR="4173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85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IQ" sz="100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تعداد منابع محاسباتی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1735" marR="41735" marT="0" marB="0"/>
                </a:tc>
                <a:tc gridSpan="2"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IQ" sz="100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300-100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1735" marR="4173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42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IQ" sz="100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توان عملیاتی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1735" marR="41735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IQ" sz="100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تعداد وظایف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1735" marR="41735" marT="0" marB="0"/>
                </a:tc>
                <a:tc gridSpan="2"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IQ" sz="100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750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1735" marR="4173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85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IQ" sz="100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تعداد منابع محاسباتی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1735" marR="41735" marT="0" marB="0"/>
                </a:tc>
                <a:tc gridSpan="2"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IQ" sz="100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300-100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1735" marR="4173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00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2-3 ارزیابی عملکرد الگوریتم 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ICSODE </a:t>
                      </a:r>
                      <a:r>
                        <a:rPr lang="ar-SA" sz="100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ازنظر معیار تعداد نقض 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SLA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1735" marR="41735" marT="0" marB="0"/>
                </a:tc>
                <a:tc rowSpan="2"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000" dirty="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تعداد نقض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SLA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1735" marR="41735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IQ" sz="100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تعداد وظایف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1735" marR="41735" marT="0" marB="0"/>
                </a:tc>
                <a:tc gridSpan="2"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IQ" sz="100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800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1735" marR="4173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349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IQ" sz="1000" dirty="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تعداد منابع محاسباتی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1735" marR="41735" marT="0" marB="0"/>
                </a:tc>
                <a:tc gridSpan="2"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IQ" sz="1000" dirty="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500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1735" marR="4173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607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95536" y="267494"/>
            <a:ext cx="6840760" cy="432048"/>
            <a:chOff x="467544" y="123478"/>
            <a:chExt cx="6840760" cy="432048"/>
          </a:xfrm>
        </p:grpSpPr>
        <p:sp>
          <p:nvSpPr>
            <p:cNvPr id="6" name="Rounded Rectangle 5"/>
            <p:cNvSpPr/>
            <p:nvPr/>
          </p:nvSpPr>
          <p:spPr>
            <a:xfrm>
              <a:off x="6300192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مقدمه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148064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مروری بر منابع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995936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روش پیشنهادی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43808" y="123478"/>
              <a:ext cx="1008112" cy="432048"/>
            </a:xfrm>
            <a:prstGeom prst="roundRect">
              <a:avLst/>
            </a:prstGeom>
            <a:effectLst>
              <a:innerShdw blurRad="266700">
                <a:prstClr val="black"/>
              </a:inn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نتایج و بحث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619672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نتیجه گیری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67544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کارهای آینده</a:t>
              </a:r>
              <a:endParaRPr lang="en-US" sz="1200" b="1" dirty="0">
                <a:cs typeface="B Lotus" pitchFamily="2" charset="-78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0" y="922109"/>
            <a:ext cx="903649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1600" dirty="0">
                <a:cs typeface="B Lotus" panose="00000400000000000000" pitchFamily="2" charset="-78"/>
              </a:rPr>
              <a:t>در این پژوهش، ارزیابی عملکرد الگوریتم پیشنهادی</a:t>
            </a:r>
            <a:r>
              <a:rPr lang="en-US" sz="1600" dirty="0">
                <a:cs typeface="B Lotus" panose="00000400000000000000" pitchFamily="2" charset="-78"/>
              </a:rPr>
              <a:t>ICSODE </a:t>
            </a:r>
            <a:r>
              <a:rPr lang="fa-IR" sz="1600" dirty="0">
                <a:cs typeface="B Lotus" panose="00000400000000000000" pitchFamily="2" charset="-78"/>
              </a:rPr>
              <a:t>، </a:t>
            </a:r>
            <a:r>
              <a:rPr lang="ar-SA" sz="1600" dirty="0" smtClean="0">
                <a:cs typeface="B Lotus" panose="00000400000000000000" pitchFamily="2" charset="-78"/>
              </a:rPr>
              <a:t>در</a:t>
            </a:r>
            <a:r>
              <a:rPr lang="fa-IR" sz="1600" dirty="0" smtClean="0">
                <a:cs typeface="B Lotus" panose="00000400000000000000" pitchFamily="2" charset="-78"/>
              </a:rPr>
              <a:t> </a:t>
            </a:r>
            <a:r>
              <a:rPr lang="ar-SA" sz="1600" dirty="0" smtClean="0">
                <a:cs typeface="B Lotus" panose="00000400000000000000" pitchFamily="2" charset="-78"/>
              </a:rPr>
              <a:t> </a:t>
            </a:r>
            <a:r>
              <a:rPr lang="ar-SA" sz="1600" dirty="0">
                <a:cs typeface="B Lotus" panose="00000400000000000000" pitchFamily="2" charset="-78"/>
              </a:rPr>
              <a:t>نرم‌افزار</a:t>
            </a:r>
            <a:r>
              <a:rPr lang="en-US" sz="1600" dirty="0">
                <a:cs typeface="B Lotus" panose="00000400000000000000" pitchFamily="2" charset="-78"/>
              </a:rPr>
              <a:t> </a:t>
            </a:r>
            <a:r>
              <a:rPr lang="en-US" sz="1600" dirty="0" err="1">
                <a:cs typeface="B Lotus" panose="00000400000000000000" pitchFamily="2" charset="-78"/>
              </a:rPr>
              <a:t>Matlab</a:t>
            </a:r>
            <a:r>
              <a:rPr lang="en-US" sz="1600" dirty="0">
                <a:cs typeface="B Lotus" panose="00000400000000000000" pitchFamily="2" charset="-78"/>
              </a:rPr>
              <a:t> </a:t>
            </a:r>
            <a:r>
              <a:rPr lang="ar-SA" sz="1600" dirty="0">
                <a:cs typeface="B Lotus" panose="00000400000000000000" pitchFamily="2" charset="-78"/>
              </a:rPr>
              <a:t>نسخه</a:t>
            </a:r>
            <a:r>
              <a:rPr lang="en-US" sz="1600" dirty="0">
                <a:cs typeface="B Lotus" panose="00000400000000000000" pitchFamily="2" charset="-78"/>
              </a:rPr>
              <a:t> </a:t>
            </a:r>
            <a:r>
              <a:rPr lang="en-US" sz="1600" dirty="0" smtClean="0">
                <a:cs typeface="B Lotus" panose="00000400000000000000" pitchFamily="2" charset="-78"/>
              </a:rPr>
              <a:t>R2015a </a:t>
            </a:r>
            <a:r>
              <a:rPr lang="ar-SA" sz="1600" dirty="0">
                <a:cs typeface="B Lotus" panose="00000400000000000000" pitchFamily="2" charset="-78"/>
              </a:rPr>
              <a:t>با استفاده از </a:t>
            </a:r>
            <a:r>
              <a:rPr lang="fa-IR" sz="1600" dirty="0">
                <a:cs typeface="B Lotus" panose="00000400000000000000" pitchFamily="2" charset="-78"/>
              </a:rPr>
              <a:t>توابع </a:t>
            </a:r>
            <a:r>
              <a:rPr lang="fa-IR" sz="1600" dirty="0" smtClean="0">
                <a:cs typeface="B Lotus" panose="00000400000000000000" pitchFamily="2" charset="-78"/>
              </a:rPr>
              <a:t>محک             </a:t>
            </a:r>
            <a:r>
              <a:rPr lang="fa-IR" sz="1600" dirty="0">
                <a:cs typeface="B Lotus" panose="00000400000000000000" pitchFamily="2" charset="-78"/>
              </a:rPr>
              <a:t>(</a:t>
            </a:r>
            <a:r>
              <a:rPr lang="en-US" sz="1600" dirty="0">
                <a:cs typeface="B Lotus" panose="00000400000000000000" pitchFamily="2" charset="-78"/>
              </a:rPr>
              <a:t>CEC2017</a:t>
            </a:r>
            <a:r>
              <a:rPr lang="fa-IR" sz="1600" dirty="0">
                <a:cs typeface="B Lotus" panose="00000400000000000000" pitchFamily="2" charset="-78"/>
              </a:rPr>
              <a:t>) </a:t>
            </a:r>
            <a:r>
              <a:rPr lang="ar-SA" sz="1600" dirty="0" smtClean="0">
                <a:cs typeface="B Lotus" panose="00000400000000000000" pitchFamily="2" charset="-78"/>
              </a:rPr>
              <a:t>بر </a:t>
            </a:r>
            <a:r>
              <a:rPr lang="ar-SA" sz="1600" dirty="0">
                <a:cs typeface="B Lotus" panose="00000400000000000000" pitchFamily="2" charset="-78"/>
              </a:rPr>
              <a:t>روی سیستم‌عامل ویندوز</a:t>
            </a:r>
            <a:r>
              <a:rPr lang="en-US" sz="1600" dirty="0">
                <a:cs typeface="B Lotus" panose="00000400000000000000" pitchFamily="2" charset="-78"/>
              </a:rPr>
              <a:t>7 </a:t>
            </a:r>
            <a:r>
              <a:rPr lang="fa-IR" sz="1600" dirty="0">
                <a:cs typeface="B Lotus" panose="00000400000000000000" pitchFamily="2" charset="-78"/>
              </a:rPr>
              <a:t>با پردازنده پنج هسته‌ای (</a:t>
            </a:r>
            <a:r>
              <a:rPr lang="en-US" sz="1600" dirty="0" err="1">
                <a:cs typeface="B Lotus" panose="00000400000000000000" pitchFamily="2" charset="-78"/>
              </a:rPr>
              <a:t>intel</a:t>
            </a:r>
            <a:r>
              <a:rPr lang="en-US" sz="1600" dirty="0">
                <a:cs typeface="B Lotus" panose="00000400000000000000" pitchFamily="2" charset="-78"/>
              </a:rPr>
              <a:t> i5</a:t>
            </a:r>
            <a:r>
              <a:rPr lang="fa-IR" sz="1600" dirty="0">
                <a:cs typeface="B Lotus" panose="00000400000000000000" pitchFamily="2" charset="-78"/>
              </a:rPr>
              <a:t>) و حافظه اصلی 12گیگابایت </a:t>
            </a:r>
            <a:r>
              <a:rPr lang="ar-SA" sz="1600" dirty="0">
                <a:cs typeface="B Lotus" panose="00000400000000000000" pitchFamily="2" charset="-78"/>
              </a:rPr>
              <a:t>پیاده‌سازی شده است. </a:t>
            </a:r>
            <a:r>
              <a:rPr lang="ar-SA" sz="1600" dirty="0" smtClean="0">
                <a:cs typeface="B Lotus" panose="00000400000000000000" pitchFamily="2" charset="-78"/>
              </a:rPr>
              <a:t>این</a:t>
            </a:r>
            <a:r>
              <a:rPr lang="fa-IR" sz="1600" dirty="0" smtClean="0">
                <a:cs typeface="B Lotus" panose="00000400000000000000" pitchFamily="2" charset="-78"/>
              </a:rPr>
              <a:t>      </a:t>
            </a:r>
            <a:r>
              <a:rPr lang="ar-SA" sz="1600" dirty="0" smtClean="0">
                <a:cs typeface="B Lotus" panose="00000400000000000000" pitchFamily="2" charset="-78"/>
              </a:rPr>
              <a:t> </a:t>
            </a:r>
            <a:r>
              <a:rPr lang="ar-SA" sz="1600" dirty="0">
                <a:cs typeface="B Lotus" panose="00000400000000000000" pitchFamily="2" charset="-78"/>
              </a:rPr>
              <a:t>مجموعه شامل 30 تابع محک در چندین بخش تک‌حالته، چندحالته ساده، ترکیبی و ترکیب‌بندی برای بهینه‌سازی مسائل می‌باشند. توابع تک‌حالته تنها یک نقطه بهینه سراسری داشته و برای ارزیابی قابلیت بهره‌برداری الگوریتم‌های فرااکتشافی استفاده می‌شود. توابع چندحالته ساده دارای چند نقطه بهینه محلی بوده و برای ارزیابی قابلیت اکتشاف می‌باشد. توابع ترکیبی مجموعه‌ای از توابع تک‌حالته و چندحالته می‌باشند و </a:t>
            </a:r>
            <a:r>
              <a:rPr lang="ar-SA" sz="1600" dirty="0" smtClean="0">
                <a:cs typeface="B Lotus" panose="00000400000000000000" pitchFamily="2" charset="-78"/>
              </a:rPr>
              <a:t>توابع</a:t>
            </a:r>
            <a:r>
              <a:rPr lang="fa-IR" sz="1600" dirty="0" smtClean="0">
                <a:cs typeface="B Lotus" panose="00000400000000000000" pitchFamily="2" charset="-78"/>
              </a:rPr>
              <a:t>          </a:t>
            </a:r>
            <a:r>
              <a:rPr lang="ar-SA" sz="1600" dirty="0" smtClean="0">
                <a:cs typeface="B Lotus" panose="00000400000000000000" pitchFamily="2" charset="-78"/>
              </a:rPr>
              <a:t> </a:t>
            </a:r>
            <a:r>
              <a:rPr lang="ar-SA" sz="1600" dirty="0">
                <a:cs typeface="B Lotus" panose="00000400000000000000" pitchFamily="2" charset="-78"/>
              </a:rPr>
              <a:t>ترکیب‌بندی برای ارزیابی تعادل بین بهره‌برداری و اکتشاف و اجتناب از گیرافتادن در بهینه محلی مورداستفاده قرار می‌گیرند. البته تمام </a:t>
            </a:r>
            <a:r>
              <a:rPr lang="ar-SA" sz="1600" dirty="0" smtClean="0">
                <a:cs typeface="B Lotus" panose="00000400000000000000" pitchFamily="2" charset="-78"/>
              </a:rPr>
              <a:t>توابع</a:t>
            </a:r>
            <a:r>
              <a:rPr lang="fa-IR" sz="1600" dirty="0" smtClean="0">
                <a:cs typeface="B Lotus" panose="00000400000000000000" pitchFamily="2" charset="-78"/>
              </a:rPr>
              <a:t>     </a:t>
            </a:r>
            <a:r>
              <a:rPr lang="ar-SA" sz="1600" dirty="0" smtClean="0">
                <a:cs typeface="B Lotus" panose="00000400000000000000" pitchFamily="2" charset="-78"/>
              </a:rPr>
              <a:t> </a:t>
            </a:r>
            <a:r>
              <a:rPr lang="ar-SA" sz="1600" dirty="0">
                <a:cs typeface="B Lotus" panose="00000400000000000000" pitchFamily="2" charset="-78"/>
              </a:rPr>
              <a:t>ترکیب‌بندی دارای امکان چرخش و شیفت دادن هستند</a:t>
            </a:r>
            <a:r>
              <a:rPr lang="ar-SA" sz="1600" dirty="0" smtClean="0">
                <a:cs typeface="B Lotus" pitchFamily="2" charset="-78"/>
              </a:rPr>
              <a:t>. </a:t>
            </a:r>
            <a:endParaRPr lang="en-US" sz="1600" dirty="0">
              <a:cs typeface="B Lotus" pitchFamily="2" charset="-7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25144" y="730186"/>
            <a:ext cx="2520280" cy="383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b="1" dirty="0" smtClean="0">
                <a:solidFill>
                  <a:schemeClr val="bg1"/>
                </a:solidFill>
                <a:cs typeface="B Lotus" pitchFamily="2" charset="-78"/>
              </a:rPr>
              <a:t>دسته آزمایش اول :</a:t>
            </a:r>
            <a:endParaRPr lang="en-US" b="1" dirty="0">
              <a:solidFill>
                <a:schemeClr val="bg1"/>
              </a:solidFill>
              <a:cs typeface="B Lotus" pitchFamily="2" charset="-7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7292455"/>
                  </p:ext>
                </p:extLst>
              </p:nvPr>
            </p:nvGraphicFramePr>
            <p:xfrm>
              <a:off x="683568" y="2859782"/>
              <a:ext cx="8043630" cy="2004084"/>
            </p:xfrm>
            <a:graphic>
              <a:graphicData uri="http://schemas.openxmlformats.org/drawingml/2006/table">
                <a:tbl>
                  <a:tblPr rtl="1" firstRow="1" firstCol="1" bandRow="1">
                    <a:tableStyleId>{5C22544A-7EE6-4342-B048-85BDC9FD1C3A}</a:tableStyleId>
                  </a:tblPr>
                  <a:tblGrid>
                    <a:gridCol w="6328029"/>
                    <a:gridCol w="1715601"/>
                  </a:tblGrid>
                  <a:tr h="222676">
                    <a:tc>
                      <a:txBody>
                        <a:bodyPr/>
                        <a:lstStyle/>
                        <a:p>
                          <a:pPr marL="0" marR="0" algn="ctr" rtl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ar-SA" sz="1400" dirty="0">
                              <a:solidFill>
                                <a:schemeClr val="tx1"/>
                              </a:solidFill>
                              <a:effectLst/>
                              <a:cs typeface="B Lotus" panose="00000400000000000000" pitchFamily="2" charset="-78"/>
                            </a:rPr>
                            <a:t>پارامترها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B Lotus" panose="00000400000000000000" pitchFamily="2" charset="-78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ar-SA" sz="1400">
                              <a:solidFill>
                                <a:schemeClr val="tx1"/>
                              </a:solidFill>
                              <a:effectLst/>
                              <a:cs typeface="B Lotus" panose="00000400000000000000" pitchFamily="2" charset="-78"/>
                            </a:rPr>
                            <a:t>الگوریتم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B Lotus" panose="00000400000000000000" pitchFamily="2" charset="-78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45352">
                    <a:tc>
                      <a:txBody>
                        <a:bodyPr/>
                        <a:lstStyle/>
                        <a:p>
                          <a:pPr marL="0" marR="0" algn="ctr" rtl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𝑅𝑁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=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0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.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2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×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𝑁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   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𝐻𝑁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=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0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.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6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×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𝑁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    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𝐶𝑁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=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𝑁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𝑅𝑁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𝐻𝑁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     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𝑀𝑁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=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0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.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1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×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𝑁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cs typeface="B Lotus" panose="00000400000000000000" pitchFamily="2" charset="-78"/>
                          </a:endParaRPr>
                        </a:p>
                        <a:p>
                          <a:pPr marL="0" marR="0" algn="ctr" rtl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𝐺</m:t>
                                </m:r>
                                <m:r>
                                  <a:rPr lang="en-US" sz="140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=</m:t>
                                </m:r>
                                <m:r>
                                  <a:rPr lang="en-US" sz="140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10</m:t>
                                </m:r>
                                <m:r>
                                  <a:rPr lang="en-US" sz="140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        </m:t>
                                </m:r>
                                <m:r>
                                  <a:rPr lang="en-US" sz="140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𝐹𝐿</m:t>
                                </m:r>
                                <m:r>
                                  <a:rPr lang="en-US" sz="140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0</m:t>
                                    </m:r>
                                    <m:r>
                                      <a:rPr lang="en-US" sz="14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.</m:t>
                                    </m:r>
                                    <m:r>
                                      <a:rPr lang="en-US" sz="14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5</m:t>
                                    </m:r>
                                    <m:r>
                                      <a:rPr lang="en-US" sz="14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   </m:t>
                                    </m:r>
                                    <m:r>
                                      <a:rPr lang="en-US" sz="14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0</m:t>
                                    </m:r>
                                    <m:r>
                                      <a:rPr lang="en-US" sz="14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.</m:t>
                                    </m:r>
                                    <m:r>
                                      <a:rPr lang="en-US" sz="14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9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B Lotus" panose="00000400000000000000" pitchFamily="2" charset="-78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chemeClr val="tx1"/>
                              </a:solidFill>
                              <a:effectLst/>
                              <a:cs typeface="B Lotus" panose="00000400000000000000" pitchFamily="2" charset="-78"/>
                            </a:rPr>
                            <a:t>CSO[7]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B Lotus" panose="00000400000000000000" pitchFamily="2" charset="-78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45352">
                    <a:tc>
                      <a:txBody>
                        <a:bodyPr/>
                        <a:lstStyle/>
                        <a:p>
                          <a:pPr marL="0" marR="0" algn="ctr" rtl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𝑅𝑁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=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0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.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2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×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𝑁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     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𝐻𝑁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=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0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.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6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×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𝑁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       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𝐶𝑁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=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𝑁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𝑅𝑁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𝐻𝑁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      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𝑀𝑁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=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0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.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1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×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𝑁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         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cs typeface="B Lotus" panose="00000400000000000000" pitchFamily="2" charset="-78"/>
                          </a:endParaRPr>
                        </a:p>
                        <a:p>
                          <a:pPr marL="0" marR="0" algn="ctr" rtl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𝐺</m:t>
                                </m:r>
                                <m:r>
                                  <a:rPr lang="en-US" sz="140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=</m:t>
                                </m:r>
                                <m:r>
                                  <a:rPr lang="en-US" sz="140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10</m:t>
                                </m:r>
                                <m:r>
                                  <a:rPr lang="en-US" sz="140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    </m:t>
                                </m:r>
                                <m:r>
                                  <a:rPr lang="en-US" sz="140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𝐹𝐿</m:t>
                                </m:r>
                                <m:r>
                                  <a:rPr lang="en-US" sz="140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0</m:t>
                                    </m:r>
                                    <m:r>
                                      <a:rPr lang="en-US" sz="14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.</m:t>
                                    </m:r>
                                    <m:r>
                                      <a:rPr lang="en-US" sz="14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5</m:t>
                                    </m:r>
                                    <m:r>
                                      <a:rPr lang="en-US" sz="14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  </m:t>
                                    </m:r>
                                    <m:r>
                                      <a:rPr lang="en-US" sz="14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0</m:t>
                                    </m:r>
                                    <m:r>
                                      <a:rPr lang="en-US" sz="14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.</m:t>
                                    </m:r>
                                    <m:r>
                                      <a:rPr lang="en-US" sz="14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9</m:t>
                                    </m:r>
                                  </m:e>
                                </m:d>
                                <m:r>
                                  <a:rPr lang="en-US" sz="140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      </m:t>
                                </m:r>
                                <m:r>
                                  <a:rPr lang="en-US" sz="140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𝐶</m:t>
                                </m:r>
                                <m:r>
                                  <a:rPr lang="en-US" sz="140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=</m:t>
                                </m:r>
                                <m:r>
                                  <a:rPr lang="en-US" sz="140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0</m:t>
                                </m:r>
                                <m:r>
                                  <a:rPr lang="en-US" sz="140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.</m:t>
                                </m:r>
                                <m:r>
                                  <a:rPr lang="en-US" sz="140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4</m:t>
                                </m:r>
                                <m:r>
                                  <a:rPr lang="en-US" sz="140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     </m:t>
                                </m:r>
                                <m:r>
                                  <a:rPr lang="en-US" sz="140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𝑤𝑚𝑖𝑛</m:t>
                                </m:r>
                                <m:r>
                                  <a:rPr lang="en-US" sz="140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=</m:t>
                                </m:r>
                                <m:r>
                                  <a:rPr lang="en-US" sz="140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0</m:t>
                                </m:r>
                                <m:r>
                                  <a:rPr lang="en-US" sz="140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.</m:t>
                                </m:r>
                                <m:r>
                                  <a:rPr lang="en-US" sz="140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4</m:t>
                                </m:r>
                                <m:r>
                                  <a:rPr lang="en-US" sz="140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    </m:t>
                                </m:r>
                                <m:r>
                                  <a:rPr lang="en-US" sz="140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𝑤𝑚𝑎𝑥</m:t>
                                </m:r>
                                <m:r>
                                  <a:rPr lang="en-US" sz="140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=</m:t>
                                </m:r>
                                <m:r>
                                  <a:rPr lang="en-US" sz="140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0</m:t>
                                </m:r>
                                <m:r>
                                  <a:rPr lang="en-US" sz="140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.</m:t>
                                </m:r>
                                <m:r>
                                  <a:rPr lang="en-US" sz="140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B Lotus" panose="00000400000000000000" pitchFamily="2" charset="-78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cs typeface="B Lotus" panose="00000400000000000000" pitchFamily="2" charset="-78"/>
                            </a:rPr>
                            <a:t>ICSO[6]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B Lotus" panose="00000400000000000000" pitchFamily="2" charset="-78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45352">
                    <a:tc>
                      <a:txBody>
                        <a:bodyPr/>
                        <a:lstStyle/>
                        <a:p>
                          <a:pPr marL="0" marR="0" algn="ctr" rtl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𝑅𝑁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=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0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.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2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×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𝑁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          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𝐻𝑁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=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0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.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6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×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𝑁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       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𝐶𝑁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=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𝑁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𝑅𝑁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𝐻𝑁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          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𝑀𝑁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=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0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.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1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×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𝑁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      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cs typeface="B Lotus" panose="00000400000000000000" pitchFamily="2" charset="-78"/>
                          </a:endParaRPr>
                        </a:p>
                        <a:p>
                          <a:pPr marL="0" marR="0" algn="ctr" rtl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𝐺</m:t>
                                </m:r>
                                <m:r>
                                  <a:rPr lang="en-US" sz="140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=</m:t>
                                </m:r>
                                <m:r>
                                  <a:rPr lang="en-US" sz="140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10</m:t>
                                </m:r>
                                <m:r>
                                  <a:rPr lang="en-US" sz="140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           </m:t>
                                </m:r>
                                <m:r>
                                  <a:rPr lang="en-US" sz="140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𝐹𝐿</m:t>
                                </m:r>
                                <m:r>
                                  <a:rPr lang="en-US" sz="140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0</m:t>
                                    </m:r>
                                    <m:r>
                                      <a:rPr lang="en-US" sz="14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.</m:t>
                                    </m:r>
                                    <m:r>
                                      <a:rPr lang="en-US" sz="14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5</m:t>
                                    </m:r>
                                    <m:r>
                                      <a:rPr lang="en-US" sz="14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   </m:t>
                                    </m:r>
                                    <m:r>
                                      <a:rPr lang="en-US" sz="14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0</m:t>
                                    </m:r>
                                    <m:r>
                                      <a:rPr lang="en-US" sz="14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.</m:t>
                                    </m:r>
                                    <m:r>
                                      <a:rPr lang="en-US" sz="14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9</m:t>
                                    </m:r>
                                  </m:e>
                                </m:d>
                                <m:r>
                                  <a:rPr lang="en-US" sz="140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         </m:t>
                                </m:r>
                                <m:r>
                                  <a:rPr lang="en-US" sz="140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𝑎</m:t>
                                </m:r>
                                <m:r>
                                  <a:rPr lang="en-US" sz="140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=</m:t>
                                </m:r>
                                <m:r>
                                  <a:rPr lang="en-US" sz="140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0</m:t>
                                </m:r>
                                <m:r>
                                  <a:rPr lang="en-US" sz="140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.</m:t>
                                </m:r>
                                <m:r>
                                  <a:rPr lang="en-US" sz="140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25</m:t>
                                </m:r>
                                <m:r>
                                  <a:rPr lang="en-US" sz="140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        </m:t>
                                </m:r>
                                <m:r>
                                  <a:rPr lang="en-US" sz="140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𝑝</m:t>
                                </m:r>
                                <m:r>
                                  <a:rPr lang="en-US" sz="140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=</m:t>
                                </m:r>
                                <m:r>
                                  <a:rPr lang="en-US" sz="140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0</m:t>
                                </m:r>
                                <m:r>
                                  <a:rPr lang="en-US" sz="140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.</m:t>
                                </m:r>
                                <m:r>
                                  <a:rPr lang="en-US" sz="140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B Lotus" panose="00000400000000000000" pitchFamily="2" charset="-78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chemeClr val="tx1"/>
                              </a:solidFill>
                              <a:effectLst/>
                              <a:cs typeface="B Lotus" panose="00000400000000000000" pitchFamily="2" charset="-78"/>
                            </a:rPr>
                            <a:t>ICSOCrossover[43]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B Lotus" panose="00000400000000000000" pitchFamily="2" charset="-78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22676">
                    <a:tc>
                      <a:txBody>
                        <a:bodyPr/>
                        <a:lstStyle/>
                        <a:p>
                          <a:pPr marL="0" marR="0" algn="ctr" rtl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𝑤𝑚𝑖𝑛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=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0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.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4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         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𝑤𝑚𝑎𝑥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=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0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.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14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B Lotus" panose="00000400000000000000" pitchFamily="2" charset="-78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chemeClr val="tx1"/>
                              </a:solidFill>
                              <a:effectLst/>
                              <a:cs typeface="B Lotus" panose="00000400000000000000" pitchFamily="2" charset="-78"/>
                            </a:rPr>
                            <a:t>ICSOChaotic[44]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B Lotus" panose="00000400000000000000" pitchFamily="2" charset="-78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22676">
                    <a:tc>
                      <a:txBody>
                        <a:bodyPr/>
                        <a:lstStyle/>
                        <a:p>
                          <a:pPr marL="0" marR="0" algn="ctr" rtl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𝐴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=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0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.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5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        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𝑟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=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0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.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5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         </m:t>
                                </m:r>
                                <m:sSub>
                                  <m:sSubPr>
                                    <m:ctrlPr>
                                      <a:rPr lang="en-US" sz="14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𝑚𝑖𝑛</m:t>
                                    </m:r>
                                  </m:sub>
                                </m:sSub>
                                <m:r>
                                  <a:rPr lang="en-US" sz="140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=</m:t>
                                </m:r>
                                <m:r>
                                  <a:rPr lang="en-US" sz="140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0</m:t>
                                </m:r>
                                <m:r>
                                  <a:rPr lang="en-US" sz="140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            </m:t>
                                </m:r>
                                <m:sSub>
                                  <m:sSubPr>
                                    <m:ctrlPr>
                                      <a:rPr lang="en-US" sz="14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𝑚𝑎𝑥</m:t>
                                    </m:r>
                                  </m:sub>
                                </m:sSub>
                                <m:r>
                                  <a:rPr lang="en-US" sz="140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=</m:t>
                                </m:r>
                                <m:r>
                                  <a:rPr lang="en-US" sz="140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B Lotus" panose="00000400000000000000" pitchFamily="2" charset="-78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cs typeface="B Lotus" panose="00000400000000000000" pitchFamily="2" charset="-78"/>
                            </a:rPr>
                            <a:t>BAT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B Lotus" panose="00000400000000000000" pitchFamily="2" charset="-78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7292455"/>
                  </p:ext>
                </p:extLst>
              </p:nvPr>
            </p:nvGraphicFramePr>
            <p:xfrm>
              <a:off x="683568" y="2859782"/>
              <a:ext cx="8043630" cy="2004084"/>
            </p:xfrm>
            <a:graphic>
              <a:graphicData uri="http://schemas.openxmlformats.org/drawingml/2006/table">
                <a:tbl>
                  <a:tblPr rtl="1" firstRow="1" firstCol="1" bandRow="1">
                    <a:tableStyleId>{5C22544A-7EE6-4342-B048-85BDC9FD1C3A}</a:tableStyleId>
                  </a:tblPr>
                  <a:tblGrid>
                    <a:gridCol w="6328029"/>
                    <a:gridCol w="1715601"/>
                  </a:tblGrid>
                  <a:tr h="222676">
                    <a:tc>
                      <a:txBody>
                        <a:bodyPr/>
                        <a:lstStyle/>
                        <a:p>
                          <a:pPr marL="0" marR="0" algn="ctr" rtl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ar-SA" sz="1400" dirty="0">
                              <a:solidFill>
                                <a:schemeClr val="tx1"/>
                              </a:solidFill>
                              <a:effectLst/>
                              <a:cs typeface="B Lotus" panose="00000400000000000000" pitchFamily="2" charset="-78"/>
                            </a:rPr>
                            <a:t>پارامترها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B Lotus" panose="00000400000000000000" pitchFamily="2" charset="-78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ar-SA" sz="1400">
                              <a:solidFill>
                                <a:schemeClr val="tx1"/>
                              </a:solidFill>
                              <a:effectLst/>
                              <a:cs typeface="B Lotus" panose="00000400000000000000" pitchFamily="2" charset="-78"/>
                            </a:rPr>
                            <a:t>الگوریتم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B Lotus" panose="00000400000000000000" pitchFamily="2" charset="-78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453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96" t="-58904" r="-27553" b="-321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chemeClr val="tx1"/>
                              </a:solidFill>
                              <a:effectLst/>
                              <a:cs typeface="B Lotus" panose="00000400000000000000" pitchFamily="2" charset="-78"/>
                            </a:rPr>
                            <a:t>CSO[7]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B Lotus" panose="00000400000000000000" pitchFamily="2" charset="-78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453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96" t="-158904" r="-27553" b="-221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cs typeface="B Lotus" panose="00000400000000000000" pitchFamily="2" charset="-78"/>
                            </a:rPr>
                            <a:t>ICSO[6]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B Lotus" panose="00000400000000000000" pitchFamily="2" charset="-78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453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96" t="-258904" r="-27553" b="-121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chemeClr val="tx1"/>
                              </a:solidFill>
                              <a:effectLst/>
                              <a:cs typeface="B Lotus" panose="00000400000000000000" pitchFamily="2" charset="-78"/>
                            </a:rPr>
                            <a:t>ICSOCrossover[43]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B Lotus" panose="00000400000000000000" pitchFamily="2" charset="-78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226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96" t="-727778" r="-27553" b="-147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chemeClr val="tx1"/>
                              </a:solidFill>
                              <a:effectLst/>
                              <a:cs typeface="B Lotus" panose="00000400000000000000" pitchFamily="2" charset="-78"/>
                            </a:rPr>
                            <a:t>ICSOChaotic[44]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B Lotus" panose="00000400000000000000" pitchFamily="2" charset="-78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226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96" t="-805405" r="-27553" b="-432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cs typeface="B Lotus" panose="00000400000000000000" pitchFamily="2" charset="-78"/>
                            </a:rPr>
                            <a:t>BAT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B Lotus" panose="00000400000000000000" pitchFamily="2" charset="-78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9524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95536" y="267494"/>
            <a:ext cx="6840760" cy="432048"/>
            <a:chOff x="467544" y="123478"/>
            <a:chExt cx="6840760" cy="432048"/>
          </a:xfrm>
        </p:grpSpPr>
        <p:sp>
          <p:nvSpPr>
            <p:cNvPr id="6" name="Rounded Rectangle 5"/>
            <p:cNvSpPr/>
            <p:nvPr/>
          </p:nvSpPr>
          <p:spPr>
            <a:xfrm>
              <a:off x="6300192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مقدمه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148064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مروری بر منابع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995936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روش پیشنهادی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43808" y="123478"/>
              <a:ext cx="1008112" cy="432048"/>
            </a:xfrm>
            <a:prstGeom prst="roundRect">
              <a:avLst/>
            </a:prstGeom>
            <a:effectLst>
              <a:innerShdw blurRad="266700">
                <a:prstClr val="black"/>
              </a:inn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نتایج و بحث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619672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نتیجه گیری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67544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کارهای آینده</a:t>
              </a:r>
              <a:endParaRPr lang="en-US" sz="1200" b="1" dirty="0">
                <a:cs typeface="B Lotus" pitchFamily="2" charset="-78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161039"/>
                  </p:ext>
                </p:extLst>
              </p:nvPr>
            </p:nvGraphicFramePr>
            <p:xfrm>
              <a:off x="755576" y="1707654"/>
              <a:ext cx="7882023" cy="792480"/>
            </p:xfrm>
            <a:graphic>
              <a:graphicData uri="http://schemas.openxmlformats.org/drawingml/2006/table">
                <a:tbl>
                  <a:tblPr rtl="1" firstRow="1" firstCol="1" bandRow="1">
                    <a:tableStyleId>{5C22544A-7EE6-4342-B048-85BDC9FD1C3A}</a:tableStyleId>
                  </a:tblPr>
                  <a:tblGrid>
                    <a:gridCol w="1572663"/>
                    <a:gridCol w="1577340"/>
                    <a:gridCol w="1577340"/>
                    <a:gridCol w="1577340"/>
                    <a:gridCol w="1577340"/>
                  </a:tblGrid>
                  <a:tr h="0">
                    <a:tc>
                      <a:txBody>
                        <a:bodyPr/>
                        <a:lstStyle/>
                        <a:p>
                          <a:pPr marL="0" marR="0" algn="ctr" rtl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ar-SA" sz="1400" dirty="0" smtClean="0">
                              <a:solidFill>
                                <a:schemeClr val="tx1"/>
                              </a:solidFill>
                              <a:effectLst/>
                              <a:cs typeface="B Lotus" panose="00000400000000000000" pitchFamily="2" charset="-78"/>
                            </a:rPr>
                            <a:t>تعداد متغیرهای تصمیم</a:t>
                          </a:r>
                          <a:r>
                            <a:rPr lang="fa-IR" sz="1400" dirty="0" smtClean="0">
                              <a:solidFill>
                                <a:schemeClr val="tx1"/>
                              </a:solidFill>
                              <a:effectLst/>
                              <a:cs typeface="B Lotus" panose="00000400000000000000" pitchFamily="2" charset="-78"/>
                            </a:rPr>
                            <a:t>   </a:t>
                          </a:r>
                          <a:r>
                            <a:rPr lang="ar-SA" sz="1400" dirty="0" smtClean="0">
                              <a:solidFill>
                                <a:schemeClr val="tx1"/>
                              </a:solidFill>
                              <a:effectLst/>
                              <a:cs typeface="B Lotus" panose="00000400000000000000" pitchFamily="2" charset="-78"/>
                            </a:rPr>
                            <a:t> مسئله(</a:t>
                          </a: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𝐃</m:t>
                              </m:r>
                            </m:oMath>
                          </a14:m>
                          <a:r>
                            <a:rPr lang="ar-SA" sz="1400" dirty="0">
                              <a:solidFill>
                                <a:schemeClr val="tx1"/>
                              </a:solidFill>
                              <a:effectLst/>
                              <a:cs typeface="B Lotus" panose="00000400000000000000" pitchFamily="2" charset="-78"/>
                            </a:rPr>
                            <a:t>)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B Lotus" panose="00000400000000000000" pitchFamily="2" charset="-78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ar-SA" sz="1400" dirty="0" smtClean="0">
                              <a:solidFill>
                                <a:schemeClr val="tx1"/>
                              </a:solidFill>
                              <a:effectLst/>
                              <a:cs typeface="B Lotus" panose="00000400000000000000" pitchFamily="2" charset="-78"/>
                            </a:rPr>
                            <a:t>تعداد اعضای جمعیت</a:t>
                          </a:r>
                          <a:r>
                            <a:rPr lang="fa-IR" sz="1400" dirty="0" smtClean="0">
                              <a:solidFill>
                                <a:schemeClr val="tx1"/>
                              </a:solidFill>
                              <a:effectLst/>
                              <a:cs typeface="B Lotus" panose="00000400000000000000" pitchFamily="2" charset="-78"/>
                            </a:rPr>
                            <a:t>    </a:t>
                          </a:r>
                          <a:r>
                            <a:rPr lang="ar-SA" sz="1400" dirty="0" smtClean="0">
                              <a:solidFill>
                                <a:schemeClr val="tx1"/>
                              </a:solidFill>
                              <a:effectLst/>
                              <a:cs typeface="B Lotus" panose="00000400000000000000" pitchFamily="2" charset="-78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𝐍</m:t>
                              </m:r>
                            </m:oMath>
                          </a14:m>
                          <a:r>
                            <a:rPr lang="ar-SA" sz="1400" dirty="0">
                              <a:solidFill>
                                <a:schemeClr val="tx1"/>
                              </a:solidFill>
                              <a:effectLst/>
                              <a:cs typeface="B Lotus" panose="00000400000000000000" pitchFamily="2" charset="-78"/>
                            </a:rPr>
                            <a:t>)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B Lotus" panose="00000400000000000000" pitchFamily="2" charset="-78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ar-SA" sz="1400">
                              <a:solidFill>
                                <a:schemeClr val="tx1"/>
                              </a:solidFill>
                              <a:effectLst/>
                              <a:cs typeface="B Lotus" panose="00000400000000000000" pitchFamily="2" charset="-78"/>
                            </a:rPr>
                            <a:t>محدوده فضای جستجو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B Lotus" panose="00000400000000000000" pitchFamily="2" charset="-78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ar-SA" sz="1400">
                              <a:solidFill>
                                <a:schemeClr val="tx1"/>
                              </a:solidFill>
                              <a:effectLst/>
                              <a:cs typeface="B Lotus" panose="00000400000000000000" pitchFamily="2" charset="-78"/>
                            </a:rPr>
                            <a:t>حداکثر تعداد تکرار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B Lotus" panose="00000400000000000000" pitchFamily="2" charset="-78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ar-SA" sz="1400" dirty="0">
                              <a:solidFill>
                                <a:schemeClr val="tx1"/>
                              </a:solidFill>
                              <a:effectLst/>
                              <a:cs typeface="B Lotus" panose="00000400000000000000" pitchFamily="2" charset="-78"/>
                            </a:rPr>
                            <a:t>تعداد اجرای مستقل برای هر آزمایش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B Lotus" panose="00000400000000000000" pitchFamily="2" charset="-78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just" rtl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50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B Lotus" panose="00000400000000000000" pitchFamily="2" charset="-78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 rtl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50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B Lotus" panose="00000400000000000000" pitchFamily="2" charset="-78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 rtl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6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−</m:t>
                                    </m:r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100</m:t>
                                    </m:r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   </m:t>
                                    </m:r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100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B Lotus" panose="00000400000000000000" pitchFamily="2" charset="-78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 rtl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2000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B Lotus" panose="00000400000000000000" pitchFamily="2" charset="-78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 rtl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30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B Lotus" panose="00000400000000000000" pitchFamily="2" charset="-78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161039"/>
                  </p:ext>
                </p:extLst>
              </p:nvPr>
            </p:nvGraphicFramePr>
            <p:xfrm>
              <a:off x="755576" y="1707654"/>
              <a:ext cx="7882023" cy="792480"/>
            </p:xfrm>
            <a:graphic>
              <a:graphicData uri="http://schemas.openxmlformats.org/drawingml/2006/table">
                <a:tbl>
                  <a:tblPr rtl="1" firstRow="1" firstCol="1" bandRow="1">
                    <a:tableStyleId>{5C22544A-7EE6-4342-B048-85BDC9FD1C3A}</a:tableStyleId>
                  </a:tblPr>
                  <a:tblGrid>
                    <a:gridCol w="1572663"/>
                    <a:gridCol w="1577340"/>
                    <a:gridCol w="1577340"/>
                    <a:gridCol w="1577340"/>
                    <a:gridCol w="1577340"/>
                  </a:tblGrid>
                  <a:tr h="426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388" t="-12676" r="-403488" b="-873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100000" t="-12676" r="-301931" b="-873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ar-SA" sz="1400">
                              <a:solidFill>
                                <a:schemeClr val="tx1"/>
                              </a:solidFill>
                              <a:effectLst/>
                              <a:cs typeface="B Lotus" panose="00000400000000000000" pitchFamily="2" charset="-78"/>
                            </a:rPr>
                            <a:t>محدوده فضای جستجو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B Lotus" panose="00000400000000000000" pitchFamily="2" charset="-78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ar-SA" sz="1400">
                              <a:solidFill>
                                <a:schemeClr val="tx1"/>
                              </a:solidFill>
                              <a:effectLst/>
                              <a:cs typeface="B Lotus" panose="00000400000000000000" pitchFamily="2" charset="-78"/>
                            </a:rPr>
                            <a:t>حداکثر تعداد تکرار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B Lotus" panose="00000400000000000000" pitchFamily="2" charset="-78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ar-SA" sz="1400" dirty="0">
                              <a:solidFill>
                                <a:schemeClr val="tx1"/>
                              </a:solidFill>
                              <a:effectLst/>
                              <a:cs typeface="B Lotus" panose="00000400000000000000" pitchFamily="2" charset="-78"/>
                            </a:rPr>
                            <a:t>تعداد اجرای مستقل برای هر آزمایش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B Lotus" panose="00000400000000000000" pitchFamily="2" charset="-78"/>
                          </a:endParaRPr>
                        </a:p>
                      </a:txBody>
                      <a:tcPr marL="68580" marR="68580" marT="0" marB="0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388" t="-133333" r="-403488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100000" t="-133333" r="-301931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200000" t="-133333" r="-201931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300000" t="-133333" r="-101931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400000" t="-133333" r="-1931" b="-333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8391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95536" y="123478"/>
            <a:ext cx="6840760" cy="432048"/>
            <a:chOff x="467544" y="123478"/>
            <a:chExt cx="6840760" cy="432048"/>
          </a:xfrm>
        </p:grpSpPr>
        <p:sp>
          <p:nvSpPr>
            <p:cNvPr id="7" name="Rounded Rectangle 6"/>
            <p:cNvSpPr/>
            <p:nvPr/>
          </p:nvSpPr>
          <p:spPr>
            <a:xfrm>
              <a:off x="6300192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مقدمه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148064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مروری بر منابع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995936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روش پیشنهادی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843808" y="123478"/>
              <a:ext cx="1008112" cy="432048"/>
            </a:xfrm>
            <a:prstGeom prst="roundRect">
              <a:avLst/>
            </a:prstGeom>
            <a:effectLst>
              <a:innerShdw blurRad="266700">
                <a:prstClr val="black"/>
              </a:inn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نتایج و بحث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619672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نتیجه گیری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67544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کارهای آینده</a:t>
              </a:r>
              <a:endParaRPr lang="en-US" sz="1200" b="1" dirty="0">
                <a:cs typeface="B Lotus" pitchFamily="2" charset="-78"/>
              </a:endParaRP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865323"/>
            <a:ext cx="4457143" cy="386666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83568" y="472269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 smtClean="0">
                <a:cs typeface="B Lotus" pitchFamily="2" charset="-78"/>
              </a:rPr>
              <a:t>الف) مقایسه الگوریتم ها در ابعاد 50</a:t>
            </a:r>
            <a:endParaRPr lang="en-US" dirty="0">
              <a:cs typeface="B Lotus" pitchFamily="2" charset="-78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448" y="874847"/>
            <a:ext cx="4419048" cy="385714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220072" y="472269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 smtClean="0">
                <a:cs typeface="B Lotus" pitchFamily="2" charset="-78"/>
              </a:rPr>
              <a:t>ب) مقایسه الگوریتم ها در ابعاد 100</a:t>
            </a:r>
            <a:endParaRPr lang="en-US" dirty="0">
              <a:cs typeface="B Lotus" pitchFamily="2" charset="-78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539552" y="2798656"/>
            <a:ext cx="3953087" cy="121325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83568" y="3456568"/>
            <a:ext cx="576064" cy="19530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083409" y="2798656"/>
            <a:ext cx="3953087" cy="121325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220072" y="3456568"/>
            <a:ext cx="576064" cy="19530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8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16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467544" y="123478"/>
            <a:ext cx="6840760" cy="432048"/>
            <a:chOff x="467544" y="123478"/>
            <a:chExt cx="6840760" cy="432048"/>
          </a:xfrm>
        </p:grpSpPr>
        <p:sp>
          <p:nvSpPr>
            <p:cNvPr id="8" name="Rounded Rectangle 7"/>
            <p:cNvSpPr/>
            <p:nvPr/>
          </p:nvSpPr>
          <p:spPr>
            <a:xfrm>
              <a:off x="6300192" y="123478"/>
              <a:ext cx="1008112" cy="432048"/>
            </a:xfrm>
            <a:prstGeom prst="roundRect">
              <a:avLst/>
            </a:prstGeom>
            <a:effectLst>
              <a:innerShdw blurRad="254000">
                <a:prstClr val="black"/>
              </a:inn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مقدمه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148064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مروری بر منابع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995936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روش پیشنهادی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843808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نتایج و بحث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619672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نتیجه گیری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67544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کارهای آینده</a:t>
              </a:r>
              <a:endParaRPr lang="en-US" sz="1200" b="1" dirty="0">
                <a:cs typeface="B Lotus" pitchFamily="2" charset="-78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467544" y="1057543"/>
            <a:ext cx="7200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 rtl="1">
              <a:buFont typeface="Wingdings" pitchFamily="2" charset="2"/>
              <a:buChar char="§"/>
            </a:pPr>
            <a:r>
              <a:rPr lang="fa-IR" sz="1600" dirty="0">
                <a:cs typeface="B Lotus" pitchFamily="2" charset="-78"/>
              </a:rPr>
              <a:t>زمان‌بندی به معنی تخصیص وظایف به منابع محاسباتی، با در نظر گرفتن اهداف مختلف است.</a:t>
            </a:r>
            <a:endParaRPr lang="en-US" sz="1600" dirty="0">
              <a:cs typeface="B Lotus" pitchFamily="2" charset="-7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7544" y="1398136"/>
            <a:ext cx="7200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rtl="1">
              <a:buFont typeface="Wingdings" pitchFamily="2" charset="2"/>
              <a:buChar char="§"/>
            </a:pPr>
            <a:r>
              <a:rPr lang="fa-IR" sz="1600" dirty="0">
                <a:cs typeface="B Lotus" pitchFamily="2" charset="-78"/>
              </a:rPr>
              <a:t>مسئله­ زمان‌بندی به دلیل وجود پارامترهای زیادی ازجمله تعداد منابع، تعداد و طول وظایف، </a:t>
            </a:r>
            <a:r>
              <a:rPr lang="fa-IR" sz="1600" dirty="0" smtClean="0">
                <a:cs typeface="B Lotus" pitchFamily="2" charset="-78"/>
              </a:rPr>
              <a:t>اولویت‌دار </a:t>
            </a:r>
            <a:r>
              <a:rPr lang="fa-IR" sz="1600" dirty="0">
                <a:cs typeface="B Lotus" pitchFamily="2" charset="-78"/>
              </a:rPr>
              <a:t>بودن وظایف، وابستگی وظایف به یکدیگر، هزینه­ ارتباطی، هزینه محاسباتی، زمان پاسخ، زمان اجرا، تأخیر شبکه و غیره، به دسته­ای از مسائل به نام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NP-hard</a:t>
            </a:r>
            <a:r>
              <a:rPr lang="fa-IR" sz="1600" dirty="0">
                <a:cs typeface="B Lotus" pitchFamily="2" charset="-78"/>
              </a:rPr>
              <a:t> تعلق دارد[1].</a:t>
            </a:r>
            <a:endParaRPr lang="en-US" sz="1600" dirty="0">
              <a:cs typeface="B Lotus" pitchFamily="2" charset="-78"/>
            </a:endParaRPr>
          </a:p>
        </p:txBody>
      </p:sp>
      <p:sp>
        <p:nvSpPr>
          <p:cNvPr id="17" name="Right Arrow 16"/>
          <p:cNvSpPr/>
          <p:nvPr/>
        </p:nvSpPr>
        <p:spPr>
          <a:xfrm rot="5400000">
            <a:off x="3675531" y="2353505"/>
            <a:ext cx="576064" cy="436489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2002010" y="2355726"/>
            <a:ext cx="4011180" cy="2304256"/>
            <a:chOff x="2002010" y="2355726"/>
            <a:chExt cx="4011180" cy="2304256"/>
          </a:xfrm>
        </p:grpSpPr>
        <p:sp>
          <p:nvSpPr>
            <p:cNvPr id="18" name="TextBox 17"/>
            <p:cNvSpPr txBox="1"/>
            <p:nvPr/>
          </p:nvSpPr>
          <p:spPr>
            <a:xfrm>
              <a:off x="3203848" y="2355726"/>
              <a:ext cx="652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Tasks</a:t>
              </a:r>
              <a:endParaRPr 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122909" y="2901236"/>
              <a:ext cx="1681311" cy="483731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Scheduling Algorithm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2002010" y="4083918"/>
                  <a:ext cx="1201838" cy="288032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latin typeface="Cambria Math"/>
                          </a:rPr>
                          <m:t>𝑉𝑀𝑀</m:t>
                        </m:r>
                      </m:oMath>
                    </m:oMathPara>
                  </a14:m>
                  <a:endParaRPr lang="en-US" sz="1300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2010" y="4083918"/>
                  <a:ext cx="1201838" cy="2880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4804220" y="4083918"/>
                  <a:ext cx="1201838" cy="288032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latin typeface="Cambria Math"/>
                          </a:rPr>
                          <m:t>𝑉𝑀𝑀</m:t>
                        </m:r>
                      </m:oMath>
                    </m:oMathPara>
                  </a14:m>
                  <a:endParaRPr lang="en-US" sz="1300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4220" y="4083918"/>
                  <a:ext cx="1201838" cy="2880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2002010" y="4371950"/>
                  <a:ext cx="1201838" cy="288032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  <a:cs typeface="Times New Roman" pitchFamily="18" charset="0"/>
                              </a:rPr>
                              <m:t>𝑃𝑀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2010" y="4371950"/>
                  <a:ext cx="1201838" cy="2880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4804220" y="4371950"/>
                  <a:ext cx="1201838" cy="288032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𝑃𝑀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4220" y="4371950"/>
                  <a:ext cx="1201838" cy="2880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2002010" y="3723878"/>
                  <a:ext cx="409750" cy="36004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/>
                          </a:rPr>
                          <m:t>𝑉𝑀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2010" y="3723878"/>
                  <a:ext cx="409750" cy="36004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2794098" y="3723878"/>
                  <a:ext cx="409750" cy="36004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/>
                          </a:rPr>
                          <m:t>𝑉𝑀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4098" y="3723878"/>
                  <a:ext cx="409750" cy="36004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4804220" y="3723878"/>
                  <a:ext cx="409750" cy="36004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/>
                          </a:rPr>
                          <m:t>𝑉𝑀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4220" y="3723878"/>
                  <a:ext cx="409750" cy="36004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5603440" y="3735288"/>
                  <a:ext cx="409750" cy="36004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/>
                          </a:rPr>
                          <m:t>𝑉𝑀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440" y="3735288"/>
                  <a:ext cx="409750" cy="36004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Rectangle 30"/>
            <p:cNvSpPr/>
            <p:nvPr/>
          </p:nvSpPr>
          <p:spPr>
            <a:xfrm>
              <a:off x="2411760" y="3723878"/>
              <a:ext cx="409750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…..</a:t>
              </a:r>
              <a:endParaRPr lang="en-US" sz="12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200264" y="3723878"/>
              <a:ext cx="409750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……</a:t>
              </a:r>
              <a:endParaRPr lang="en-US" sz="12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530324" y="4272855"/>
              <a:ext cx="969668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……..…..</a:t>
              </a:r>
              <a:endParaRPr lang="en-US" sz="1200" dirty="0"/>
            </a:p>
          </p:txBody>
        </p:sp>
        <p:cxnSp>
          <p:nvCxnSpPr>
            <p:cNvPr id="35" name="Straight Arrow Connector 34"/>
            <p:cNvCxnSpPr>
              <a:stCxn id="19" idx="2"/>
            </p:cNvCxnSpPr>
            <p:nvPr/>
          </p:nvCxnSpPr>
          <p:spPr>
            <a:xfrm flipH="1">
              <a:off x="3122909" y="3384967"/>
              <a:ext cx="840656" cy="3389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9" idx="2"/>
            </p:cNvCxnSpPr>
            <p:nvPr/>
          </p:nvCxnSpPr>
          <p:spPr>
            <a:xfrm flipH="1">
              <a:off x="2602929" y="3384967"/>
              <a:ext cx="1360636" cy="3389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9" idx="2"/>
              <a:endCxn id="24" idx="0"/>
            </p:cNvCxnSpPr>
            <p:nvPr/>
          </p:nvCxnSpPr>
          <p:spPr>
            <a:xfrm flipH="1">
              <a:off x="2206885" y="3384967"/>
              <a:ext cx="1756680" cy="3389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9" idx="2"/>
              <a:endCxn id="29" idx="0"/>
            </p:cNvCxnSpPr>
            <p:nvPr/>
          </p:nvCxnSpPr>
          <p:spPr>
            <a:xfrm>
              <a:off x="3963565" y="3384967"/>
              <a:ext cx="1045530" cy="3389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9" idx="2"/>
              <a:endCxn id="32" idx="0"/>
            </p:cNvCxnSpPr>
            <p:nvPr/>
          </p:nvCxnSpPr>
          <p:spPr>
            <a:xfrm>
              <a:off x="3963565" y="3384967"/>
              <a:ext cx="1441574" cy="3389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19" idx="2"/>
              <a:endCxn id="30" idx="0"/>
            </p:cNvCxnSpPr>
            <p:nvPr/>
          </p:nvCxnSpPr>
          <p:spPr>
            <a:xfrm>
              <a:off x="3963565" y="3384967"/>
              <a:ext cx="1844750" cy="3503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95536" y="195486"/>
            <a:ext cx="6840760" cy="432048"/>
            <a:chOff x="467544" y="123478"/>
            <a:chExt cx="6840760" cy="432048"/>
          </a:xfrm>
        </p:grpSpPr>
        <p:sp>
          <p:nvSpPr>
            <p:cNvPr id="6" name="Rounded Rectangle 5"/>
            <p:cNvSpPr/>
            <p:nvPr/>
          </p:nvSpPr>
          <p:spPr>
            <a:xfrm>
              <a:off x="6300192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مقدمه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148064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مروری بر منابع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995936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روش پیشنهادی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43808" y="123478"/>
              <a:ext cx="1008112" cy="432048"/>
            </a:xfrm>
            <a:prstGeom prst="roundRect">
              <a:avLst/>
            </a:prstGeom>
            <a:effectLst>
              <a:innerShdw blurRad="266700">
                <a:prstClr val="black"/>
              </a:inn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نتایج و بحث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619672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نتیجه گیری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67544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کارهای آینده</a:t>
              </a:r>
              <a:endParaRPr lang="en-US" sz="1200" b="1" dirty="0">
                <a:cs typeface="B Lotus" pitchFamily="2" charset="-78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6876217" y="987574"/>
            <a:ext cx="1656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b="1" dirty="0">
                <a:solidFill>
                  <a:schemeClr val="bg1"/>
                </a:solidFill>
                <a:cs typeface="B Lotus" pitchFamily="2" charset="-78"/>
              </a:rPr>
              <a:t>دسته آزمایش </a:t>
            </a:r>
            <a:r>
              <a:rPr lang="fa-IR" b="1" dirty="0" smtClean="0">
                <a:solidFill>
                  <a:schemeClr val="bg1"/>
                </a:solidFill>
                <a:cs typeface="B Lotus" pitchFamily="2" charset="-78"/>
              </a:rPr>
              <a:t>دوم :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932040" y="1384742"/>
            <a:ext cx="4073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ar-SA" sz="1600" dirty="0" smtClean="0">
                <a:cs typeface="B Lotus" pitchFamily="2" charset="-78"/>
              </a:rPr>
              <a:t>از </a:t>
            </a:r>
            <a:r>
              <a:rPr lang="ar-SA" sz="1600" dirty="0">
                <a:cs typeface="B Lotus" pitchFamily="2" charset="-78"/>
              </a:rPr>
              <a:t>آزمون فریدمن برای مقایسه و رتبه‌‌بندی الگوریتم‌‌ها استفاده‌شده است.</a:t>
            </a:r>
            <a:endParaRPr lang="en-US" sz="1600" dirty="0">
              <a:cs typeface="B Lotus" pitchFamily="2" charset="-78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337242"/>
              </p:ext>
            </p:extLst>
          </p:nvPr>
        </p:nvGraphicFramePr>
        <p:xfrm>
          <a:off x="251520" y="771550"/>
          <a:ext cx="4396476" cy="4526280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628068"/>
                <a:gridCol w="628068"/>
                <a:gridCol w="628068"/>
                <a:gridCol w="628068"/>
                <a:gridCol w="628068"/>
                <a:gridCol w="628068"/>
                <a:gridCol w="628068"/>
              </a:tblGrid>
              <a:tr h="257483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CSO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ICSODE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ICSO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ICSOChaotic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ICSOCrossover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BAT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Functions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</a:tr>
              <a:tr h="128742"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2.5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1.35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3.05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3.8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4.3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</a:tr>
              <a:tr h="128742"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2.35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1.45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2.25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4.7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4.25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</a:tr>
              <a:tr h="128742"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1.6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3.3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1.5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3.8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5.8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</a:tr>
              <a:tr h="128742"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2.05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2.4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1.55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4.5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4.5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</a:tr>
              <a:tr h="128742"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3.6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3.15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4.05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4.05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5.15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</a:tr>
              <a:tr h="128742"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3.05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1.5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3.05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4.9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3.5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</a:tr>
              <a:tr h="128742"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2.1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2.1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1.8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4.6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4.4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</a:tr>
              <a:tr h="128742"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2.75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3.1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5.3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5.7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3.15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</a:tr>
              <a:tr h="128742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2.35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2.65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5.85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5.15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</a:tr>
              <a:tr h="128742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2.8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1.1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2.2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5.4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5.6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3.9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</a:tr>
              <a:tr h="128742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1.8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5.5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1.65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5.5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2.55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</a:tr>
              <a:tr h="128742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3.65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2.75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4.2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3.4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5.3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1.7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</a:tr>
              <a:tr h="128742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2.3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1.4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2.35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4.25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4.7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</a:tr>
              <a:tr h="128742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1.8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2.2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4.35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4.65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</a:tr>
              <a:tr h="128742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2.2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1.25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2.6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4.2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4.75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</a:tr>
              <a:tr h="128742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1.55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5.25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1.75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4.15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5.5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2.8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</a:tr>
              <a:tr h="128742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2.2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2.15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1.95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4.3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4.4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</a:tr>
              <a:tr h="128742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2.7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1.8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2.05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4.3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4.15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</a:tr>
              <a:tr h="128742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2.15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1.85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2.1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4.3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4.6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</a:tr>
              <a:tr h="128742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1.95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3.1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1.55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3.75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4.65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</a:tr>
              <a:tr h="128742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2.3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2.45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1.9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4.25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4.1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</a:tr>
              <a:tr h="128742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2.85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1.35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4.3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4.5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</a:tr>
              <a:tr h="128742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2.15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1.9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1.95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4.65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4.45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5.9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</a:tr>
              <a:tr h="128742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2.5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1.65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2.4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3.75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4.7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</a:tr>
              <a:tr h="128742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3.25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1.15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2.85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3.95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3.8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25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</a:tr>
              <a:tr h="128742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3.1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1.2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2.45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3.4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4.85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</a:tr>
              <a:tr h="128742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3.05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1.3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2.7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3.35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4.6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27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</a:tr>
              <a:tr h="128742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2.55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1.25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2.7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4.55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3.95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28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</a:tr>
              <a:tr h="128742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3.35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2.55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2.85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5.9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5.05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1.3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29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</a:tr>
              <a:tr h="128742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1.6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2.4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4.55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4.45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</a:tr>
              <a:tr h="128742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74.75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sng">
                          <a:solidFill>
                            <a:schemeClr val="tx1"/>
                          </a:solidFill>
                          <a:effectLst/>
                        </a:rPr>
                        <a:t>61.6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71.8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130.65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141.6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149.6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Sum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38230" marR="3823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40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95536" y="195486"/>
            <a:ext cx="6840760" cy="432048"/>
            <a:chOff x="467544" y="123478"/>
            <a:chExt cx="6840760" cy="432048"/>
          </a:xfrm>
        </p:grpSpPr>
        <p:sp>
          <p:nvSpPr>
            <p:cNvPr id="6" name="Rounded Rectangle 5"/>
            <p:cNvSpPr/>
            <p:nvPr/>
          </p:nvSpPr>
          <p:spPr>
            <a:xfrm>
              <a:off x="6300192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مقدمه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148064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مروری بر منابع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995936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روش پیشنهادی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43808" y="123478"/>
              <a:ext cx="1008112" cy="432048"/>
            </a:xfrm>
            <a:prstGeom prst="roundRect">
              <a:avLst/>
            </a:prstGeom>
            <a:effectLst>
              <a:innerShdw blurRad="266700">
                <a:prstClr val="black"/>
              </a:inn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نتایج و بحث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619672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نتیجه گیری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67544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کارهای آینده</a:t>
              </a:r>
              <a:endParaRPr lang="en-US" sz="1200" b="1" dirty="0">
                <a:cs typeface="B Lotus" pitchFamily="2" charset="-78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436096" y="843558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b="1" dirty="0" smtClean="0">
                <a:solidFill>
                  <a:schemeClr val="bg1"/>
                </a:solidFill>
                <a:cs typeface="B Lotus" pitchFamily="2" charset="-78"/>
              </a:rPr>
              <a:t>دسته آزمایش سوم : </a:t>
            </a:r>
            <a:endParaRPr lang="en-US" b="1" dirty="0">
              <a:solidFill>
                <a:schemeClr val="bg1"/>
              </a:solidFill>
              <a:cs typeface="B Lotus" pitchFamily="2" charset="-7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5536" y="1203598"/>
            <a:ext cx="83529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/>
            <a:r>
              <a:rPr lang="ar-SA" sz="1600" dirty="0">
                <a:cs typeface="B Lotus" pitchFamily="2" charset="-78"/>
              </a:rPr>
              <a:t>در این پژوهش، برای شبیه‌‌سازی الگوریتم پیشنهادی و سایر الگوریتم‌‌های مورد مقایسه از ابزار شبیه‌‌ساز کلادسیم بهره گرفتیم</a:t>
            </a:r>
            <a:r>
              <a:rPr lang="ar-SA" sz="1600" dirty="0" smtClean="0">
                <a:cs typeface="B Lotus" pitchFamily="2" charset="-78"/>
              </a:rPr>
              <a:t>، برای</a:t>
            </a:r>
            <a:endParaRPr lang="fa-IR" sz="1600" dirty="0" smtClean="0">
              <a:cs typeface="B Lotus" pitchFamily="2" charset="-78"/>
            </a:endParaRPr>
          </a:p>
          <a:p>
            <a:pPr algn="just" rtl="1"/>
            <a:r>
              <a:rPr lang="ar-SA" sz="1600" dirty="0" smtClean="0">
                <a:cs typeface="B Lotus" pitchFamily="2" charset="-78"/>
              </a:rPr>
              <a:t> </a:t>
            </a:r>
            <a:r>
              <a:rPr lang="ar-SA" sz="1600" dirty="0">
                <a:cs typeface="B Lotus" pitchFamily="2" charset="-78"/>
              </a:rPr>
              <a:t>ارزیابی الگوریتم‌‌ها از بارکاری موازی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NASA-iPSC</a:t>
            </a:r>
            <a:r>
              <a:rPr lang="ar-SA" sz="1600" dirty="0">
                <a:cs typeface="B Lotus" pitchFamily="2" charset="-78"/>
              </a:rPr>
              <a:t> استفاده کردیم. این مجموعه بارکاری سه‌ماهه (از اکتبر تا دسامبر 1993) </a:t>
            </a:r>
            <a:r>
              <a:rPr lang="ar-SA" sz="1600" dirty="0" smtClean="0">
                <a:cs typeface="B Lotus" pitchFamily="2" charset="-78"/>
              </a:rPr>
              <a:t>شامل</a:t>
            </a:r>
            <a:endParaRPr lang="fa-IR" sz="1600" dirty="0" smtClean="0">
              <a:cs typeface="B Lotus" pitchFamily="2" charset="-78"/>
            </a:endParaRPr>
          </a:p>
          <a:p>
            <a:pPr algn="just" rtl="1"/>
            <a:r>
              <a:rPr lang="ar-SA" sz="1600" dirty="0" smtClean="0">
                <a:cs typeface="B Lotus" pitchFamily="2" charset="-78"/>
              </a:rPr>
              <a:t> </a:t>
            </a:r>
            <a:r>
              <a:rPr lang="ar-SA" sz="1600" dirty="0">
                <a:cs typeface="B Lotus" pitchFamily="2" charset="-78"/>
              </a:rPr>
              <a:t>برنامه‌‌های کاربردی علمی محاسباتی از 128 نود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iPSC/860</a:t>
            </a:r>
            <a:r>
              <a:rPr lang="ar-SA" sz="1600" dirty="0">
                <a:cs typeface="B Lotus" pitchFamily="2" charset="-78"/>
              </a:rPr>
              <a:t> مستقر در مرکز تحقیقاتی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NASA</a:t>
            </a:r>
            <a:r>
              <a:rPr lang="ar-SA" sz="1600" dirty="0">
                <a:cs typeface="B Lotus" pitchFamily="2" charset="-78"/>
              </a:rPr>
              <a:t> است. </a:t>
            </a:r>
            <a:endParaRPr lang="en-US" sz="1600" dirty="0">
              <a:cs typeface="B Lotus" pitchFamily="2" charset="-78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096" y="2034595"/>
            <a:ext cx="3333334" cy="3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8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03548" y="267494"/>
            <a:ext cx="6840760" cy="432048"/>
            <a:chOff x="467544" y="123478"/>
            <a:chExt cx="6840760" cy="432048"/>
          </a:xfrm>
        </p:grpSpPr>
        <p:sp>
          <p:nvSpPr>
            <p:cNvPr id="6" name="Rounded Rectangle 5"/>
            <p:cNvSpPr/>
            <p:nvPr/>
          </p:nvSpPr>
          <p:spPr>
            <a:xfrm>
              <a:off x="6300192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مقدمه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148064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مروری بر منابع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995936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روش پیشنهادی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43808" y="123478"/>
              <a:ext cx="1008112" cy="432048"/>
            </a:xfrm>
            <a:prstGeom prst="roundRect">
              <a:avLst/>
            </a:prstGeom>
            <a:effectLst>
              <a:innerShdw blurRad="266700">
                <a:prstClr val="black"/>
              </a:inn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نتایج و بحث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619672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نتیجه گیری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67544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کارهای آینده</a:t>
              </a:r>
              <a:endParaRPr lang="en-US" sz="1200" b="1" dirty="0">
                <a:cs typeface="B Lotus" pitchFamily="2" charset="-78"/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470" y="1419622"/>
            <a:ext cx="6142858" cy="322857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292080" y="91556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b="1" dirty="0" smtClean="0">
                <a:solidFill>
                  <a:schemeClr val="bg1"/>
                </a:solidFill>
                <a:cs typeface="B Lotus" pitchFamily="2" charset="-78"/>
              </a:rPr>
              <a:t>دسته آزمایش سوم : </a:t>
            </a:r>
            <a:endParaRPr lang="en-US" b="1" dirty="0">
              <a:solidFill>
                <a:schemeClr val="bg1"/>
              </a:solidFill>
              <a:cs typeface="B Lotus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3623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03548" y="267494"/>
            <a:ext cx="6840760" cy="432048"/>
            <a:chOff x="467544" y="123478"/>
            <a:chExt cx="6840760" cy="432048"/>
          </a:xfrm>
        </p:grpSpPr>
        <p:sp>
          <p:nvSpPr>
            <p:cNvPr id="6" name="Rounded Rectangle 5"/>
            <p:cNvSpPr/>
            <p:nvPr/>
          </p:nvSpPr>
          <p:spPr>
            <a:xfrm>
              <a:off x="6300192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مقدمه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148064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مروری بر منابع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995936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روش پیشنهادی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43808" y="123478"/>
              <a:ext cx="1008112" cy="432048"/>
            </a:xfrm>
            <a:prstGeom prst="roundRect">
              <a:avLst/>
            </a:prstGeom>
            <a:effectLst>
              <a:innerShdw blurRad="266700">
                <a:prstClr val="black"/>
              </a:inn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نتایج و بحث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619672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نتیجه گیری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67544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کارهای آینده</a:t>
              </a:r>
              <a:endParaRPr lang="en-US" sz="1200" b="1" dirty="0">
                <a:cs typeface="B Lotus" pitchFamily="2" charset="-78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3659244" y="915566"/>
            <a:ext cx="4729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b="1" dirty="0">
                <a:solidFill>
                  <a:schemeClr val="bg1"/>
                </a:solidFill>
                <a:cs typeface="B Lotus" pitchFamily="2" charset="-78"/>
              </a:rPr>
              <a:t>دسته آزمایش سوم : </a:t>
            </a:r>
            <a:r>
              <a:rPr lang="fa-IR" b="1" dirty="0" smtClean="0">
                <a:solidFill>
                  <a:schemeClr val="bg1"/>
                </a:solidFill>
                <a:cs typeface="B Lotus" pitchFamily="2" charset="-78"/>
              </a:rPr>
              <a:t> </a:t>
            </a:r>
            <a:r>
              <a:rPr lang="ar-SA" dirty="0">
                <a:solidFill>
                  <a:schemeClr val="bg1"/>
                </a:solidFill>
                <a:cs typeface="B Lotus" pitchFamily="2" charset="-78"/>
              </a:rPr>
              <a:t>نتایج شبیه‌‌سازی با تعداد مختلف وظایف </a:t>
            </a:r>
            <a:endParaRPr lang="en-US" b="1" dirty="0">
              <a:solidFill>
                <a:schemeClr val="bg1"/>
              </a:solidFill>
              <a:cs typeface="B Lotus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9231" y="1241342"/>
            <a:ext cx="4572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400" dirty="0" smtClean="0">
                <a:cs typeface="B Lotus" pitchFamily="2" charset="-78"/>
              </a:rPr>
              <a:t>جدول1 : </a:t>
            </a:r>
            <a:r>
              <a:rPr lang="ar-SA" sz="1400" dirty="0" smtClean="0">
                <a:cs typeface="B Lotus" pitchFamily="2" charset="-78"/>
              </a:rPr>
              <a:t>نتایج </a:t>
            </a:r>
            <a:r>
              <a:rPr lang="ar-SA" sz="1400" dirty="0">
                <a:cs typeface="B Lotus" pitchFamily="2" charset="-78"/>
              </a:rPr>
              <a:t>شبیه‌سازی </a:t>
            </a:r>
            <a:r>
              <a:rPr lang="fa-IR" sz="1400" dirty="0" smtClean="0">
                <a:cs typeface="B Lotus" pitchFamily="2" charset="-78"/>
              </a:rPr>
              <a:t>با درنظر گرفتن </a:t>
            </a:r>
            <a:r>
              <a:rPr lang="ar-SA" sz="1400" dirty="0" smtClean="0">
                <a:cs typeface="B Lotus" pitchFamily="2" charset="-78"/>
              </a:rPr>
              <a:t>معیار </a:t>
            </a:r>
            <a:r>
              <a:rPr lang="ar-SA" sz="1400" dirty="0">
                <a:cs typeface="B Lotus" pitchFamily="2" charset="-78"/>
              </a:rPr>
              <a:t>کاهش زمان اجرا</a:t>
            </a:r>
            <a:endParaRPr lang="en-US" sz="1400" dirty="0">
              <a:cs typeface="B Lotus" pitchFamily="2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59732" y="3147814"/>
            <a:ext cx="4572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400" dirty="0" smtClean="0">
                <a:cs typeface="B Lotus" pitchFamily="2" charset="-78"/>
              </a:rPr>
              <a:t>جدول2 : </a:t>
            </a:r>
            <a:r>
              <a:rPr lang="ar-SA" sz="1400" dirty="0" smtClean="0">
                <a:cs typeface="B Lotus" pitchFamily="2" charset="-78"/>
              </a:rPr>
              <a:t>نتایج </a:t>
            </a:r>
            <a:r>
              <a:rPr lang="ar-SA" sz="1400" dirty="0">
                <a:cs typeface="B Lotus" pitchFamily="2" charset="-78"/>
              </a:rPr>
              <a:t>شبیه‌سازی </a:t>
            </a:r>
            <a:r>
              <a:rPr lang="fa-IR" sz="1400" dirty="0" smtClean="0">
                <a:cs typeface="B Lotus" pitchFamily="2" charset="-78"/>
              </a:rPr>
              <a:t>با درنظر گرفتن </a:t>
            </a:r>
            <a:r>
              <a:rPr lang="ar-SA" sz="1400" dirty="0" smtClean="0">
                <a:cs typeface="B Lotus" pitchFamily="2" charset="-78"/>
              </a:rPr>
              <a:t>معیار </a:t>
            </a:r>
            <a:r>
              <a:rPr lang="ar-SA" sz="1400" dirty="0">
                <a:cs typeface="B Lotus" pitchFamily="2" charset="-78"/>
              </a:rPr>
              <a:t>کاهش زمان </a:t>
            </a:r>
            <a:r>
              <a:rPr lang="fa-IR" sz="1400" dirty="0" smtClean="0">
                <a:cs typeface="B Lotus" pitchFamily="2" charset="-78"/>
              </a:rPr>
              <a:t>پاسخ</a:t>
            </a:r>
            <a:endParaRPr lang="en-US" sz="1400" dirty="0">
              <a:cs typeface="B Lotus" pitchFamily="2" charset="-78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823297"/>
              </p:ext>
            </p:extLst>
          </p:nvPr>
        </p:nvGraphicFramePr>
        <p:xfrm>
          <a:off x="503548" y="1544931"/>
          <a:ext cx="8064895" cy="1584960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1058116"/>
                <a:gridCol w="879642"/>
                <a:gridCol w="1115028"/>
                <a:gridCol w="1229564"/>
                <a:gridCol w="1396314"/>
                <a:gridCol w="982596"/>
                <a:gridCol w="1403635"/>
              </a:tblGrid>
              <a:tr h="135890">
                <a:tc gridSpan="6"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Algorithms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0" marR="0" marT="0" marB="0" anchor="ctr"/>
                </a:tc>
              </a:tr>
              <a:tr h="103505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rgbClr val="C00000"/>
                          </a:solidFill>
                          <a:effectLst/>
                        </a:rPr>
                        <a:t>CSO</a:t>
                      </a:r>
                      <a:endParaRPr lang="en-US" sz="1300" b="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rgbClr val="C00000"/>
                          </a:solidFill>
                          <a:effectLst/>
                        </a:rPr>
                        <a:t>ICSO</a:t>
                      </a:r>
                      <a:endParaRPr lang="en-US" sz="1300" b="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rgbClr val="C00000"/>
                          </a:solidFill>
                          <a:effectLst/>
                        </a:rPr>
                        <a:t>ICSODE</a:t>
                      </a:r>
                      <a:endParaRPr lang="en-US" sz="1300" b="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 err="1">
                          <a:solidFill>
                            <a:srgbClr val="C00000"/>
                          </a:solidFill>
                          <a:effectLst/>
                        </a:rPr>
                        <a:t>ICSOChaotic</a:t>
                      </a:r>
                      <a:endParaRPr lang="en-US" sz="1300" b="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 err="1">
                          <a:solidFill>
                            <a:srgbClr val="C00000"/>
                          </a:solidFill>
                          <a:effectLst/>
                        </a:rPr>
                        <a:t>ICSOCrossover</a:t>
                      </a:r>
                      <a:endParaRPr lang="en-US" sz="1300" b="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rgbClr val="C00000"/>
                          </a:solidFill>
                          <a:effectLst/>
                        </a:rPr>
                        <a:t>BAT</a:t>
                      </a:r>
                      <a:endParaRPr lang="en-US" sz="1300" b="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rgbClr val="C00000"/>
                          </a:solidFill>
                          <a:effectLst/>
                        </a:rPr>
                        <a:t>Number of Tasks</a:t>
                      </a:r>
                      <a:endParaRPr lang="en-US" sz="1300" b="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153670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</a:rPr>
                        <a:t>84.0163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</a:rPr>
                        <a:t>83.63035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</a:rPr>
                        <a:t>83.7472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</a:rPr>
                        <a:t>121.016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</a:rPr>
                        <a:t>82.32035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</a:rPr>
                        <a:t>83.8168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</a:rPr>
                        <a:t>1000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</a:rPr>
                        <a:t>136.4301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</a:rPr>
                        <a:t>138.5554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</a:rPr>
                        <a:t>138.2527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</a:rPr>
                        <a:t>195.6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</a:rPr>
                        <a:t>137.4956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</a:rPr>
                        <a:t>139.3029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</a:rPr>
                        <a:t>1500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</a:rPr>
                        <a:t>164.5698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</a:rPr>
                        <a:t>162.5444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</a:rPr>
                        <a:t>159.0576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</a:rPr>
                        <a:t>233.934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</a:rPr>
                        <a:t>163.12395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</a:rPr>
                        <a:t>163.5261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</a:rPr>
                        <a:t>2000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</a:rPr>
                        <a:t>190.9405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</a:rPr>
                        <a:t>192.9976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</a:rPr>
                        <a:t>188.7994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</a:rPr>
                        <a:t>276.17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</a:rPr>
                        <a:t>190.5629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</a:rPr>
                        <a:t>194.0067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</a:rPr>
                        <a:t>2500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66040"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</a:rPr>
                        <a:t>213.9034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</a:rPr>
                        <a:t>213.8725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</a:rPr>
                        <a:t>208.8948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</a:rPr>
                        <a:t>306.342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</a:rPr>
                        <a:t>215.9499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</a:rPr>
                        <a:t>215.6919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</a:rPr>
                        <a:t>3000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</a:rPr>
                        <a:t>219.9808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</a:rPr>
                        <a:t>216.0051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</a:rPr>
                        <a:t>211.9295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</a:rPr>
                        <a:t>315.122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</a:rPr>
                        <a:t>222.6293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</a:rPr>
                        <a:t>221.0124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</a:rPr>
                        <a:t>3500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62257"/>
              </p:ext>
            </p:extLst>
          </p:nvPr>
        </p:nvGraphicFramePr>
        <p:xfrm>
          <a:off x="485546" y="3408725"/>
          <a:ext cx="8100899" cy="1601392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1062804"/>
                <a:gridCol w="922174"/>
                <a:gridCol w="1067656"/>
                <a:gridCol w="1255670"/>
                <a:gridCol w="1311252"/>
                <a:gridCol w="1062818"/>
                <a:gridCol w="1418525"/>
              </a:tblGrid>
              <a:tr h="200174">
                <a:tc gridSpan="6"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Algorithms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2307" marR="423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0" marR="0" marT="0" marB="0" anchor="ctr"/>
                </a:tc>
              </a:tr>
              <a:tr h="200174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rgbClr val="C00000"/>
                          </a:solidFill>
                          <a:effectLst/>
                          <a:cs typeface="B Lotus" panose="00000400000000000000" pitchFamily="2" charset="-78"/>
                        </a:rPr>
                        <a:t>CSO</a:t>
                      </a:r>
                      <a:endParaRPr lang="en-US" sz="1300" b="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2307" marR="42307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rgbClr val="C00000"/>
                          </a:solidFill>
                          <a:effectLst/>
                          <a:cs typeface="B Lotus" panose="00000400000000000000" pitchFamily="2" charset="-78"/>
                        </a:rPr>
                        <a:t>ICSO</a:t>
                      </a:r>
                      <a:endParaRPr lang="en-US" sz="1300" b="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2307" marR="42307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rgbClr val="C00000"/>
                          </a:solidFill>
                          <a:effectLst/>
                          <a:cs typeface="B Lotus" panose="00000400000000000000" pitchFamily="2" charset="-78"/>
                        </a:rPr>
                        <a:t>ICSODE</a:t>
                      </a:r>
                      <a:endParaRPr lang="en-US" sz="1300" b="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2307" marR="42307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 err="1">
                          <a:solidFill>
                            <a:srgbClr val="C00000"/>
                          </a:solidFill>
                          <a:effectLst/>
                          <a:cs typeface="B Lotus" panose="00000400000000000000" pitchFamily="2" charset="-78"/>
                        </a:rPr>
                        <a:t>ICSOChaotic</a:t>
                      </a:r>
                      <a:endParaRPr lang="en-US" sz="1300" b="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2307" marR="42307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 err="1">
                          <a:solidFill>
                            <a:srgbClr val="C00000"/>
                          </a:solidFill>
                          <a:effectLst/>
                          <a:cs typeface="B Lotus" panose="00000400000000000000" pitchFamily="2" charset="-78"/>
                        </a:rPr>
                        <a:t>ICSOCrossover</a:t>
                      </a:r>
                      <a:endParaRPr lang="en-US" sz="1300" b="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2307" marR="42307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rgbClr val="C00000"/>
                          </a:solidFill>
                          <a:effectLst/>
                          <a:cs typeface="B Lotus" panose="00000400000000000000" pitchFamily="2" charset="-78"/>
                        </a:rPr>
                        <a:t>BAT</a:t>
                      </a:r>
                      <a:endParaRPr lang="en-US" sz="1300" b="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2307" marR="42307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rgbClr val="C00000"/>
                          </a:solidFill>
                          <a:effectLst/>
                          <a:cs typeface="B Lotus" panose="00000400000000000000" pitchFamily="2" charset="-78"/>
                        </a:rPr>
                        <a:t>Number of Tasks</a:t>
                      </a:r>
                      <a:endParaRPr lang="en-US" sz="1300" b="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2307" marR="42307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200174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1.12E+04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2307" marR="42307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1.15E+04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2307" marR="42307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1.08E+04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2307" marR="42307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1.25E+05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2307" marR="42307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1.13E+04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2307" marR="42307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1.14E+04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2307" marR="42307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1000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2307" marR="42307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200174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1.47E+04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2307" marR="42307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1.68E+04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2307" marR="42307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1.49E+04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2307" marR="42307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2.84E+05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2307" marR="42307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1.54E+04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2307" marR="42307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1.61E+04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2307" marR="42307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1500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2307" marR="42307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200174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1.96E+04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2307" marR="42307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3.24E+04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2307" marR="42307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1.60E+04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2307" marR="42307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3.42E+05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2307" marR="42307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4.19E+04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2307" marR="42307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1.69E+04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2307" marR="42307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2000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2307" marR="42307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200174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2.83E+04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2307" marR="42307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8.60E+04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2307" marR="42307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1.74E+04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2307" marR="42307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3.78E+05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2307" marR="42307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2.91E+04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2307" marR="42307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2.65E+04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2307" marR="42307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2500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2307" marR="42307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200174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6.19E+04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2307" marR="42307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4.32E+04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2307" marR="42307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2.14E+04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2307" marR="42307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5.30E+05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2307" marR="42307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6.19E+04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2307" marR="42307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4.51E+04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2307" marR="42307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3000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2307" marR="42307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200174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3.69E+04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2307" marR="42307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3.60E+04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2307" marR="42307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2.03E+04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2307" marR="42307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5.68E+05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2307" marR="42307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3.79E+04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2307" marR="42307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2.95E+04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2307" marR="42307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3500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42307" marR="42307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966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03548" y="267494"/>
            <a:ext cx="6840760" cy="432048"/>
            <a:chOff x="467544" y="123478"/>
            <a:chExt cx="6840760" cy="432048"/>
          </a:xfrm>
        </p:grpSpPr>
        <p:sp>
          <p:nvSpPr>
            <p:cNvPr id="6" name="Rounded Rectangle 5"/>
            <p:cNvSpPr/>
            <p:nvPr/>
          </p:nvSpPr>
          <p:spPr>
            <a:xfrm>
              <a:off x="6300192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مقدمه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148064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مروری بر منابع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995936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روش پیشنهادی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43808" y="123478"/>
              <a:ext cx="1008112" cy="432048"/>
            </a:xfrm>
            <a:prstGeom prst="roundRect">
              <a:avLst/>
            </a:prstGeom>
            <a:effectLst>
              <a:innerShdw blurRad="266700">
                <a:prstClr val="black"/>
              </a:inn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نتایج و بحث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619672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نتیجه گیری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67544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کارهای آینده</a:t>
              </a:r>
              <a:endParaRPr lang="en-US" sz="1200" b="1" dirty="0">
                <a:cs typeface="B Lotus" pitchFamily="2" charset="-78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3659244" y="915566"/>
            <a:ext cx="4729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b="1" dirty="0">
                <a:solidFill>
                  <a:schemeClr val="bg1"/>
                </a:solidFill>
                <a:cs typeface="B Lotus" pitchFamily="2" charset="-78"/>
              </a:rPr>
              <a:t>دسته آزمایش سوم : </a:t>
            </a:r>
            <a:r>
              <a:rPr lang="fa-IR" b="1" dirty="0" smtClean="0">
                <a:solidFill>
                  <a:schemeClr val="bg1"/>
                </a:solidFill>
                <a:cs typeface="B Lotus" pitchFamily="2" charset="-78"/>
              </a:rPr>
              <a:t> </a:t>
            </a:r>
            <a:r>
              <a:rPr lang="ar-SA" dirty="0">
                <a:solidFill>
                  <a:schemeClr val="bg1"/>
                </a:solidFill>
                <a:cs typeface="B Lotus" pitchFamily="2" charset="-78"/>
              </a:rPr>
              <a:t>نتایج شبیه‌‌سازی با تعداد مختلف وظایف </a:t>
            </a:r>
            <a:endParaRPr lang="en-US" b="1" dirty="0">
              <a:solidFill>
                <a:schemeClr val="bg1"/>
              </a:solidFill>
              <a:cs typeface="B Lotus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23728" y="1347614"/>
            <a:ext cx="4572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400" dirty="0" smtClean="0">
                <a:cs typeface="B Lotus" pitchFamily="2" charset="-78"/>
              </a:rPr>
              <a:t>جدول3 : </a:t>
            </a:r>
            <a:r>
              <a:rPr lang="ar-SA" sz="1400" dirty="0" smtClean="0">
                <a:cs typeface="B Lotus" pitchFamily="2" charset="-78"/>
              </a:rPr>
              <a:t>نتایج </a:t>
            </a:r>
            <a:r>
              <a:rPr lang="ar-SA" sz="1400" dirty="0">
                <a:cs typeface="B Lotus" pitchFamily="2" charset="-78"/>
              </a:rPr>
              <a:t>شبیه‌سازی </a:t>
            </a:r>
            <a:r>
              <a:rPr lang="fa-IR" sz="1400" dirty="0" smtClean="0">
                <a:cs typeface="B Lotus" pitchFamily="2" charset="-78"/>
              </a:rPr>
              <a:t>با درنظر گرفتن توان عملیاتی</a:t>
            </a:r>
            <a:endParaRPr lang="en-US" sz="1400" dirty="0">
              <a:cs typeface="B Lotus" pitchFamily="2" charset="-7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49542" y="3363838"/>
            <a:ext cx="81729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SA" sz="1600" dirty="0">
                <a:cs typeface="B Lotus" panose="00000400000000000000" pitchFamily="2" charset="-78"/>
              </a:rPr>
              <a:t>الگوریتم پیشنهادی </a:t>
            </a:r>
            <a:r>
              <a:rPr lang="en-US" sz="1600" dirty="0">
                <a:cs typeface="B Lotus" panose="00000400000000000000" pitchFamily="2" charset="-78"/>
              </a:rPr>
              <a:t>ICSODE</a:t>
            </a:r>
            <a:r>
              <a:rPr lang="ar-SA" sz="1600" dirty="0">
                <a:cs typeface="B Lotus" panose="00000400000000000000" pitchFamily="2" charset="-78"/>
              </a:rPr>
              <a:t>، با در نظر گرفتن معیار کاهش زمان اجرا عملکرد بهتری نسبت به‌ سایر الگوریتم‌ها نشان می‌دهد، به‌طوری‌که درصد بهبود این الگوریتم نسبت به الگوریتم‌های ازدحام جوجه </a:t>
            </a:r>
            <a:r>
              <a:rPr lang="en-US" sz="1600" dirty="0">
                <a:cs typeface="B Lotus" panose="00000400000000000000" pitchFamily="2" charset="-78"/>
              </a:rPr>
              <a:t>CSO</a:t>
            </a:r>
            <a:r>
              <a:rPr lang="ar-SA" sz="1600" dirty="0">
                <a:cs typeface="B Lotus" panose="00000400000000000000" pitchFamily="2" charset="-78"/>
              </a:rPr>
              <a:t> با درصد بهبود (3.66%)و نسبت به الگوریتم بهینه‌سازی ازدحام جوجه بهبودیافته</a:t>
            </a:r>
            <a:r>
              <a:rPr lang="en-US" sz="1600" dirty="0">
                <a:cs typeface="B Lotus" panose="00000400000000000000" pitchFamily="2" charset="-78"/>
              </a:rPr>
              <a:t> ICSO</a:t>
            </a:r>
            <a:r>
              <a:rPr lang="ar-SA" sz="1600" dirty="0">
                <a:cs typeface="B Lotus" panose="00000400000000000000" pitchFamily="2" charset="-78"/>
              </a:rPr>
              <a:t> با درصد بهبود (2.23%)، الگوریتم </a:t>
            </a:r>
            <a:r>
              <a:rPr lang="en-US" sz="1600" dirty="0" err="1">
                <a:cs typeface="B Lotus" panose="00000400000000000000" pitchFamily="2" charset="-78"/>
              </a:rPr>
              <a:t>ICSOChaotic</a:t>
            </a:r>
            <a:r>
              <a:rPr lang="ar-SA" sz="1600" dirty="0">
                <a:cs typeface="B Lotus" panose="00000400000000000000" pitchFamily="2" charset="-78"/>
              </a:rPr>
              <a:t> برابر با (32.74%)، الگوریتم </a:t>
            </a:r>
            <a:r>
              <a:rPr lang="en-US" sz="1600" dirty="0" err="1">
                <a:cs typeface="B Lotus" panose="00000400000000000000" pitchFamily="2" charset="-78"/>
              </a:rPr>
              <a:t>ICSOCrossover</a:t>
            </a:r>
            <a:r>
              <a:rPr lang="ar-SA" sz="1600" dirty="0">
                <a:cs typeface="B Lotus" panose="00000400000000000000" pitchFamily="2" charset="-78"/>
              </a:rPr>
              <a:t>، برابر با 4.80% و در مقایسه با الگوریتم خفاش </a:t>
            </a:r>
            <a:r>
              <a:rPr lang="en-US" sz="1600" dirty="0">
                <a:cs typeface="B Lotus" panose="00000400000000000000" pitchFamily="2" charset="-78"/>
              </a:rPr>
              <a:t>BAT</a:t>
            </a:r>
            <a:r>
              <a:rPr lang="ar-SA" sz="1600" dirty="0">
                <a:cs typeface="B Lotus" panose="00000400000000000000" pitchFamily="2" charset="-78"/>
              </a:rPr>
              <a:t> با در صد بهبود (4.10%) دارای عملکرد بهتری است</a:t>
            </a:r>
            <a:endParaRPr lang="en-US" sz="1600" dirty="0">
              <a:cs typeface="B Lotus" pitchFamily="2" charset="-78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305397"/>
              </p:ext>
            </p:extLst>
          </p:nvPr>
        </p:nvGraphicFramePr>
        <p:xfrm>
          <a:off x="235060" y="1717134"/>
          <a:ext cx="8424936" cy="1584960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901981"/>
                <a:gridCol w="901981"/>
                <a:gridCol w="905205"/>
                <a:gridCol w="1202641"/>
                <a:gridCol w="1297755"/>
                <a:gridCol w="954376"/>
                <a:gridCol w="2260997"/>
              </a:tblGrid>
              <a:tr h="84314">
                <a:tc gridSpan="6"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</a:rPr>
                        <a:t>Algorithms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29186" marR="2918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0" marR="0" marT="0" marB="0" anchor="ctr"/>
                </a:tc>
              </a:tr>
              <a:tr h="142686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rgbClr val="C00000"/>
                          </a:solidFill>
                          <a:effectLst/>
                        </a:rPr>
                        <a:t>CSO</a:t>
                      </a:r>
                      <a:endParaRPr lang="en-US" sz="1300" b="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29186" marR="29186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rgbClr val="C00000"/>
                          </a:solidFill>
                          <a:effectLst/>
                        </a:rPr>
                        <a:t>ICSO</a:t>
                      </a:r>
                      <a:endParaRPr lang="en-US" sz="1300" b="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29186" marR="29186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rgbClr val="C00000"/>
                          </a:solidFill>
                          <a:effectLst/>
                        </a:rPr>
                        <a:t>ICSODE</a:t>
                      </a:r>
                      <a:endParaRPr lang="en-US" sz="1300" b="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29186" marR="29186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 err="1">
                          <a:solidFill>
                            <a:srgbClr val="C00000"/>
                          </a:solidFill>
                          <a:effectLst/>
                        </a:rPr>
                        <a:t>ICSOChaotic</a:t>
                      </a:r>
                      <a:endParaRPr lang="en-US" sz="1300" b="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29186" marR="29186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 err="1">
                          <a:solidFill>
                            <a:srgbClr val="C00000"/>
                          </a:solidFill>
                          <a:effectLst/>
                        </a:rPr>
                        <a:t>ICSOCrossover</a:t>
                      </a:r>
                      <a:endParaRPr lang="en-US" sz="1300" b="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29186" marR="29186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rgbClr val="C00000"/>
                          </a:solidFill>
                          <a:effectLst/>
                        </a:rPr>
                        <a:t>BAT</a:t>
                      </a:r>
                      <a:endParaRPr lang="en-US" sz="1300" b="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29186" marR="29186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rgbClr val="C00000"/>
                          </a:solidFill>
                          <a:effectLst/>
                        </a:rPr>
                        <a:t>Number of Tasks</a:t>
                      </a:r>
                      <a:endParaRPr lang="en-US" sz="1300" b="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29186" marR="29186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168628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</a:rPr>
                        <a:t>3.865147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29186" marR="29186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</a:rPr>
                        <a:t>3.750654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29186" marR="29186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</a:rPr>
                        <a:t>3.967041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29186" marR="29186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</a:rPr>
                        <a:t>1.4786302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29186" marR="29186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</a:rPr>
                        <a:t>3.967031745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29186" marR="29186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</a:rPr>
                        <a:t>3.967038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29186" marR="29186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</a:rPr>
                        <a:t>1000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29186" marR="29186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168628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</a:rPr>
                        <a:t>6.211883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29186" marR="29186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</a:rPr>
                        <a:t>5.475595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29186" marR="29186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</a:rPr>
                        <a:t>5.478796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29186" marR="29186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</a:rPr>
                        <a:t>1.6641095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29186" marR="29186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</a:rPr>
                        <a:t>5.803104382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29186" marR="29186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</a:rPr>
                        <a:t>5.698665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29186" marR="29186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</a:rPr>
                        <a:t>1500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29186" marR="29186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168628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</a:rPr>
                        <a:t>8.534392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29186" marR="29186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</a:rPr>
                        <a:t>7.696872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29186" marR="29186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</a:rPr>
                        <a:t>7.905782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29186" marR="29186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</a:rPr>
                        <a:t>1.6617326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29186" marR="29186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</a:rPr>
                        <a:t>6.342343807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29186" marR="29186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</a:rPr>
                        <a:t>7.643791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29186" marR="29186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</a:rPr>
                        <a:t>2000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29186" marR="29186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168628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</a:rPr>
                        <a:t>9.591461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29186" marR="29186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</a:rPr>
                        <a:t>5.429052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29186" marR="29186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</a:rPr>
                        <a:t>10.13925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29186" marR="29186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</a:rPr>
                        <a:t>1.9650155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29186" marR="29186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</a:rPr>
                        <a:t>8.474848382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29186" marR="29186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</a:rPr>
                        <a:t>9.874917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29186" marR="29186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</a:rPr>
                        <a:t>2500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29186" marR="29186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168628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</a:rPr>
                        <a:t>9.611151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29186" marR="29186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</a:rPr>
                        <a:t>8.860608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29186" marR="29186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</a:rPr>
                        <a:t>13.63839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29186" marR="29186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</a:rPr>
                        <a:t>1.91209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29186" marR="29186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</a:rPr>
                        <a:t>8.699397501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29186" marR="29186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</a:rPr>
                        <a:t>9.165374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29186" marR="29186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</a:rPr>
                        <a:t>3000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29186" marR="29186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168628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</a:rPr>
                        <a:t>14.55308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29186" marR="29186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</a:rPr>
                        <a:t>14.13189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29186" marR="29186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</a:rPr>
                        <a:t>15.79897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29186" marR="29186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</a:rPr>
                        <a:t>2.2156897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29186" marR="29186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</a:rPr>
                        <a:t>10.7705751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29186" marR="29186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</a:rPr>
                        <a:t>15.03838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29186" marR="29186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</a:rPr>
                        <a:t>3500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29186" marR="29186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251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03548" y="267494"/>
            <a:ext cx="6840760" cy="432048"/>
            <a:chOff x="467544" y="123478"/>
            <a:chExt cx="6840760" cy="432048"/>
          </a:xfrm>
        </p:grpSpPr>
        <p:sp>
          <p:nvSpPr>
            <p:cNvPr id="6" name="Rounded Rectangle 5"/>
            <p:cNvSpPr/>
            <p:nvPr/>
          </p:nvSpPr>
          <p:spPr>
            <a:xfrm>
              <a:off x="6300192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مقدمه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148064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مروری بر منابع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995936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روش پیشنهادی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43808" y="123478"/>
              <a:ext cx="1008112" cy="432048"/>
            </a:xfrm>
            <a:prstGeom prst="roundRect">
              <a:avLst/>
            </a:prstGeom>
            <a:effectLst>
              <a:innerShdw blurRad="266700">
                <a:prstClr val="black"/>
              </a:inn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نتایج و بحث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619672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نتیجه گیری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67544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کارهای آینده</a:t>
              </a:r>
              <a:endParaRPr lang="en-US" sz="1200" b="1" dirty="0">
                <a:cs typeface="B Lotus" pitchFamily="2" charset="-78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3295363" y="915566"/>
            <a:ext cx="5093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b="1" dirty="0">
                <a:solidFill>
                  <a:schemeClr val="bg1"/>
                </a:solidFill>
                <a:cs typeface="B Lotus" pitchFamily="2" charset="-78"/>
              </a:rPr>
              <a:t>دسته آزمایش سوم : </a:t>
            </a:r>
            <a:r>
              <a:rPr lang="fa-IR" b="1" dirty="0" smtClean="0">
                <a:solidFill>
                  <a:schemeClr val="bg1"/>
                </a:solidFill>
                <a:cs typeface="B Lotus" pitchFamily="2" charset="-78"/>
              </a:rPr>
              <a:t> </a:t>
            </a:r>
            <a:r>
              <a:rPr lang="ar-SA" dirty="0">
                <a:solidFill>
                  <a:schemeClr val="bg1"/>
                </a:solidFill>
                <a:cs typeface="B Lotus" pitchFamily="2" charset="-78"/>
              </a:rPr>
              <a:t>نتایج شبیه‌‌سازی با تعداد مختلف </a:t>
            </a:r>
            <a:r>
              <a:rPr lang="fa-IR" dirty="0" smtClean="0">
                <a:solidFill>
                  <a:schemeClr val="bg1"/>
                </a:solidFill>
                <a:cs typeface="B Lotus" pitchFamily="2" charset="-78"/>
              </a:rPr>
              <a:t>ماشین مجازی</a:t>
            </a:r>
            <a:r>
              <a:rPr lang="ar-SA" dirty="0" smtClean="0">
                <a:solidFill>
                  <a:schemeClr val="bg1"/>
                </a:solidFill>
                <a:cs typeface="B Lotus" pitchFamily="2" charset="-78"/>
              </a:rPr>
              <a:t> </a:t>
            </a:r>
            <a:endParaRPr lang="en-US" b="1" dirty="0">
              <a:solidFill>
                <a:schemeClr val="bg1"/>
              </a:solidFill>
              <a:cs typeface="B Lotus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23728" y="1347614"/>
            <a:ext cx="4572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400" dirty="0" smtClean="0">
                <a:cs typeface="B Lotus" pitchFamily="2" charset="-78"/>
              </a:rPr>
              <a:t>جدول4 : </a:t>
            </a:r>
            <a:r>
              <a:rPr lang="ar-SA" sz="1400" dirty="0" smtClean="0">
                <a:cs typeface="B Lotus" pitchFamily="2" charset="-78"/>
              </a:rPr>
              <a:t>نتایج </a:t>
            </a:r>
            <a:r>
              <a:rPr lang="ar-SA" sz="1400" dirty="0">
                <a:cs typeface="B Lotus" pitchFamily="2" charset="-78"/>
              </a:rPr>
              <a:t>شبیه‌سازی </a:t>
            </a:r>
            <a:r>
              <a:rPr lang="fa-IR" sz="1400" dirty="0" smtClean="0">
                <a:cs typeface="B Lotus" pitchFamily="2" charset="-78"/>
              </a:rPr>
              <a:t>با درنظر گرفتن </a:t>
            </a:r>
            <a:r>
              <a:rPr lang="ar-SA" sz="1400" dirty="0" smtClean="0">
                <a:cs typeface="B Lotus" pitchFamily="2" charset="-78"/>
              </a:rPr>
              <a:t>معیار </a:t>
            </a:r>
            <a:r>
              <a:rPr lang="ar-SA" sz="1400" dirty="0">
                <a:cs typeface="B Lotus" pitchFamily="2" charset="-78"/>
              </a:rPr>
              <a:t>کاهش زمان اجرا</a:t>
            </a:r>
            <a:endParaRPr lang="en-US" sz="1400" dirty="0">
              <a:cs typeface="B Lotus" pitchFamily="2" charset="-7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057367" y="3128069"/>
            <a:ext cx="47881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a-IR" sz="1400" dirty="0" smtClean="0">
                <a:cs typeface="B Lotus" pitchFamily="2" charset="-78"/>
              </a:rPr>
              <a:t>جدول5 </a:t>
            </a:r>
            <a:r>
              <a:rPr lang="fa-IR" sz="1400" dirty="0">
                <a:cs typeface="B Lotus" pitchFamily="2" charset="-78"/>
              </a:rPr>
              <a:t>: </a:t>
            </a:r>
            <a:r>
              <a:rPr lang="ar-SA" sz="1400" dirty="0">
                <a:cs typeface="B Lotus" pitchFamily="2" charset="-78"/>
              </a:rPr>
              <a:t>نتایج شبیه‌سازی </a:t>
            </a:r>
            <a:r>
              <a:rPr lang="fa-IR" sz="1400" dirty="0">
                <a:cs typeface="B Lotus" pitchFamily="2" charset="-78"/>
              </a:rPr>
              <a:t>با درنظر گرفتن </a:t>
            </a:r>
            <a:r>
              <a:rPr lang="ar-SA" sz="1400" dirty="0">
                <a:cs typeface="B Lotus" pitchFamily="2" charset="-78"/>
              </a:rPr>
              <a:t>معیار کاهش زمان </a:t>
            </a:r>
            <a:r>
              <a:rPr lang="fa-IR" sz="1400" dirty="0">
                <a:cs typeface="B Lotus" pitchFamily="2" charset="-78"/>
              </a:rPr>
              <a:t>پاسخ</a:t>
            </a:r>
            <a:endParaRPr lang="en-US" sz="1400" dirty="0">
              <a:cs typeface="B Lotus" pitchFamily="2" charset="-78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178531"/>
              </p:ext>
            </p:extLst>
          </p:nvPr>
        </p:nvGraphicFramePr>
        <p:xfrm>
          <a:off x="755576" y="1655391"/>
          <a:ext cx="7488831" cy="1386840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814556"/>
                <a:gridCol w="1368206"/>
                <a:gridCol w="1089556"/>
                <a:gridCol w="903042"/>
                <a:gridCol w="887264"/>
                <a:gridCol w="894139"/>
                <a:gridCol w="1532068"/>
              </a:tblGrid>
              <a:tr h="135890">
                <a:tc gridSpan="6"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Algorithms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0" marR="0" marT="0" marB="0" anchor="ctr"/>
                </a:tc>
              </a:tr>
              <a:tr h="103505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rgbClr val="C00000"/>
                          </a:solidFill>
                          <a:effectLst/>
                        </a:rPr>
                        <a:t>BAT</a:t>
                      </a:r>
                      <a:endParaRPr lang="en-US" sz="1300" b="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rgbClr val="C00000"/>
                          </a:solidFill>
                          <a:effectLst/>
                        </a:rPr>
                        <a:t>ICSOCrossover</a:t>
                      </a:r>
                      <a:endParaRPr lang="en-US" sz="1300" b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rgbClr val="C00000"/>
                          </a:solidFill>
                          <a:effectLst/>
                        </a:rPr>
                        <a:t>ICSOChaotic</a:t>
                      </a:r>
                      <a:endParaRPr lang="en-US" sz="1300" b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rgbClr val="C00000"/>
                          </a:solidFill>
                          <a:effectLst/>
                        </a:rPr>
                        <a:t>ICSODE </a:t>
                      </a:r>
                      <a:endParaRPr lang="en-US" sz="1300" b="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rgbClr val="C00000"/>
                          </a:solidFill>
                          <a:effectLst/>
                        </a:rPr>
                        <a:t>ICSO </a:t>
                      </a:r>
                      <a:endParaRPr lang="en-US" sz="1300" b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rgbClr val="C00000"/>
                          </a:solidFill>
                          <a:effectLst/>
                        </a:rPr>
                        <a:t>CSO </a:t>
                      </a:r>
                      <a:endParaRPr lang="en-US" sz="1300" b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rgbClr val="C00000"/>
                          </a:solidFill>
                          <a:effectLst/>
                        </a:rPr>
                        <a:t>Number of VMs</a:t>
                      </a:r>
                      <a:endParaRPr lang="en-US" sz="1300" b="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153670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</a:rPr>
                        <a:t>64.0797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63.27115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95.68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62.0208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217.3654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63.813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100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</a:rPr>
                        <a:t>63.9663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63.065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95.09568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61.4109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215.1886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63.32845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200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</a:rPr>
                        <a:t>62.8845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62.76275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94.60857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60.82205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214.6044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62.9601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300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</a:rPr>
                        <a:t>62.88285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62.726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94.00945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60.8122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216.4886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62.6656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400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</a:rPr>
                        <a:t>62.5799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62.40145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93.451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60.7741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212.4788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61.05045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500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68050"/>
              </p:ext>
            </p:extLst>
          </p:nvPr>
        </p:nvGraphicFramePr>
        <p:xfrm>
          <a:off x="755576" y="3651870"/>
          <a:ext cx="7488832" cy="1386840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852880"/>
                <a:gridCol w="1289424"/>
                <a:gridCol w="1174924"/>
                <a:gridCol w="969962"/>
                <a:gridCol w="837114"/>
                <a:gridCol w="922174"/>
                <a:gridCol w="1442354"/>
              </a:tblGrid>
              <a:tr h="135890">
                <a:tc gridSpan="6"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Algorithms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0" marR="0" marT="0" marB="0" anchor="ctr"/>
                </a:tc>
              </a:tr>
              <a:tr h="103505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rgbClr val="C00000"/>
                          </a:solidFill>
                          <a:effectLst/>
                        </a:rPr>
                        <a:t>BAT</a:t>
                      </a:r>
                      <a:endParaRPr lang="en-US" sz="1300" b="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solidFill>
                            <a:srgbClr val="C00000"/>
                          </a:solidFill>
                          <a:effectLst/>
                        </a:rPr>
                        <a:t>ICSOCrossover</a:t>
                      </a:r>
                      <a:endParaRPr lang="en-US" sz="13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solidFill>
                            <a:srgbClr val="C00000"/>
                          </a:solidFill>
                          <a:effectLst/>
                        </a:rPr>
                        <a:t>ICSOChaotic</a:t>
                      </a:r>
                      <a:endParaRPr lang="en-US" sz="13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C00000"/>
                          </a:solidFill>
                          <a:effectLst/>
                        </a:rPr>
                        <a:t>ICSODE </a:t>
                      </a:r>
                      <a:endParaRPr lang="en-US" sz="13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C00000"/>
                          </a:solidFill>
                          <a:effectLst/>
                        </a:rPr>
                        <a:t>ICSO </a:t>
                      </a:r>
                      <a:endParaRPr lang="en-US" sz="13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C00000"/>
                          </a:solidFill>
                          <a:effectLst/>
                        </a:rPr>
                        <a:t>CSO </a:t>
                      </a:r>
                      <a:endParaRPr lang="en-US" sz="13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C00000"/>
                          </a:solidFill>
                          <a:effectLst/>
                        </a:rPr>
                        <a:t>Number of VMs</a:t>
                      </a:r>
                      <a:endParaRPr lang="en-US" sz="13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85725"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</a:rPr>
                        <a:t>1.45E+04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1.45E+04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7.87E+04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1.41E+04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4.00E+04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1.72E+04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100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109220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</a:rPr>
                        <a:t>1.30E+04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1.09E+04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8.03E+04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1.20E+04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3.13E+04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1.57E+04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200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62230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</a:rPr>
                        <a:t>1.17E+04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1.09E+04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7.86E+04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1.18E+04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2.79E+04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1.40E+04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300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104775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</a:rPr>
                        <a:t>1.18E+04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1.05E+04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7.90E+04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1.09E+04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3.08E+04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1.07E+04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400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</a:rPr>
                        <a:t>1.08E+04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1.04E+04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7.75E+04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9.52E+03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2.34E+04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1.05E+04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500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475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03548" y="267494"/>
            <a:ext cx="6840760" cy="432048"/>
            <a:chOff x="467544" y="123478"/>
            <a:chExt cx="6840760" cy="432048"/>
          </a:xfrm>
        </p:grpSpPr>
        <p:sp>
          <p:nvSpPr>
            <p:cNvPr id="6" name="Rounded Rectangle 5"/>
            <p:cNvSpPr/>
            <p:nvPr/>
          </p:nvSpPr>
          <p:spPr>
            <a:xfrm>
              <a:off x="6300192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مقدمه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148064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مروری بر منابع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995936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روش پیشنهادی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43808" y="123478"/>
              <a:ext cx="1008112" cy="432048"/>
            </a:xfrm>
            <a:prstGeom prst="roundRect">
              <a:avLst/>
            </a:prstGeom>
            <a:effectLst>
              <a:innerShdw blurRad="266700">
                <a:prstClr val="black"/>
              </a:inn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نتایج و بحث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619672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نتیجه گیری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67544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کارهای آینده</a:t>
              </a:r>
              <a:endParaRPr lang="en-US" sz="1200" b="1" dirty="0">
                <a:cs typeface="B Lotus" pitchFamily="2" charset="-78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3295363" y="915566"/>
            <a:ext cx="5093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b="1" dirty="0">
                <a:solidFill>
                  <a:schemeClr val="bg1"/>
                </a:solidFill>
                <a:cs typeface="B Lotus" pitchFamily="2" charset="-78"/>
              </a:rPr>
              <a:t>دسته آزمایش سوم : </a:t>
            </a:r>
            <a:r>
              <a:rPr lang="fa-IR" b="1" dirty="0" smtClean="0">
                <a:solidFill>
                  <a:schemeClr val="bg1"/>
                </a:solidFill>
                <a:cs typeface="B Lotus" pitchFamily="2" charset="-78"/>
              </a:rPr>
              <a:t> </a:t>
            </a:r>
            <a:r>
              <a:rPr lang="ar-SA" dirty="0">
                <a:solidFill>
                  <a:schemeClr val="bg1"/>
                </a:solidFill>
                <a:cs typeface="B Lotus" pitchFamily="2" charset="-78"/>
              </a:rPr>
              <a:t>نتایج شبیه‌‌سازی با تعداد مختلف </a:t>
            </a:r>
            <a:r>
              <a:rPr lang="fa-IR" dirty="0" smtClean="0">
                <a:solidFill>
                  <a:schemeClr val="bg1"/>
                </a:solidFill>
                <a:cs typeface="B Lotus" pitchFamily="2" charset="-78"/>
              </a:rPr>
              <a:t>ماشین مجازی</a:t>
            </a:r>
            <a:r>
              <a:rPr lang="ar-SA" dirty="0" smtClean="0">
                <a:solidFill>
                  <a:schemeClr val="bg1"/>
                </a:solidFill>
                <a:cs typeface="B Lotus" pitchFamily="2" charset="-78"/>
              </a:rPr>
              <a:t> </a:t>
            </a:r>
            <a:endParaRPr lang="en-US" b="1" dirty="0">
              <a:solidFill>
                <a:schemeClr val="bg1"/>
              </a:solidFill>
              <a:cs typeface="B Lotus" pitchFamily="2" charset="-7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00561" y="1419622"/>
            <a:ext cx="31918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a-IR" sz="1400" dirty="0" smtClean="0">
                <a:cs typeface="B Lotus" pitchFamily="2" charset="-78"/>
              </a:rPr>
              <a:t>جدول6 </a:t>
            </a:r>
            <a:r>
              <a:rPr lang="fa-IR" sz="1400" dirty="0">
                <a:cs typeface="B Lotus" pitchFamily="2" charset="-78"/>
              </a:rPr>
              <a:t>: </a:t>
            </a:r>
            <a:r>
              <a:rPr lang="ar-SA" sz="1400" dirty="0">
                <a:cs typeface="B Lotus" pitchFamily="2" charset="-78"/>
              </a:rPr>
              <a:t>نتایج شبیه‌سازی </a:t>
            </a:r>
            <a:r>
              <a:rPr lang="fa-IR" sz="1400" dirty="0">
                <a:cs typeface="B Lotus" pitchFamily="2" charset="-78"/>
              </a:rPr>
              <a:t>با درنظر گرفتن توان عملیاتی</a:t>
            </a:r>
            <a:endParaRPr lang="en-US" sz="1400" dirty="0">
              <a:cs typeface="B Lotus" pitchFamily="2" charset="-7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5536" y="3219822"/>
            <a:ext cx="79715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ar-SA" sz="1600" dirty="0">
                <a:cs typeface="B Lotus" panose="00000400000000000000" pitchFamily="2" charset="-78"/>
              </a:rPr>
              <a:t>الگوریتم پیشنهادی (</a:t>
            </a:r>
            <a:r>
              <a:rPr lang="en-US" sz="1600" dirty="0">
                <a:cs typeface="B Lotus" panose="00000400000000000000" pitchFamily="2" charset="-78"/>
              </a:rPr>
              <a:t>ICSODE</a:t>
            </a:r>
            <a:r>
              <a:rPr lang="ar-SA" sz="1600" dirty="0">
                <a:cs typeface="B Lotus" panose="00000400000000000000" pitchFamily="2" charset="-78"/>
              </a:rPr>
              <a:t>) در معیار کاهش زمان اجرا، عملکرد بهتری نسبت به سایر الگوریتم‌ها </a:t>
            </a:r>
            <a:r>
              <a:rPr lang="fa-IR" sz="1600" dirty="0" smtClean="0">
                <a:cs typeface="B Lotus" panose="00000400000000000000" pitchFamily="2" charset="-78"/>
              </a:rPr>
              <a:t>نشان می دهد </a:t>
            </a:r>
            <a:r>
              <a:rPr lang="ar-SA" sz="1600" dirty="0" smtClean="0">
                <a:cs typeface="B Lotus" panose="00000400000000000000" pitchFamily="2" charset="-78"/>
              </a:rPr>
              <a:t>به‌طوری‌که </a:t>
            </a:r>
            <a:r>
              <a:rPr lang="ar-SA" sz="1600" dirty="0">
                <a:cs typeface="B Lotus" panose="00000400000000000000" pitchFamily="2" charset="-78"/>
              </a:rPr>
              <a:t>درصد بهبود این الگوریتم نسبت به الگوریتم‌های ازدحام جوجه </a:t>
            </a:r>
            <a:r>
              <a:rPr lang="en-US" sz="1600" dirty="0">
                <a:cs typeface="B Lotus" panose="00000400000000000000" pitchFamily="2" charset="-78"/>
              </a:rPr>
              <a:t>CSO</a:t>
            </a:r>
            <a:r>
              <a:rPr lang="ar-SA" sz="1600" dirty="0">
                <a:cs typeface="B Lotus" panose="00000400000000000000" pitchFamily="2" charset="-78"/>
              </a:rPr>
              <a:t> با درصد بهبود (3.39%) و نسبت به الگوریتم </a:t>
            </a:r>
            <a:r>
              <a:rPr lang="ar-SA" sz="1600" dirty="0" smtClean="0">
                <a:cs typeface="B Lotus" panose="00000400000000000000" pitchFamily="2" charset="-78"/>
              </a:rPr>
              <a:t>بهینه‌</a:t>
            </a:r>
            <a:r>
              <a:rPr lang="fa-IR" sz="1600" dirty="0" smtClean="0">
                <a:cs typeface="B Lotus" panose="00000400000000000000" pitchFamily="2" charset="-78"/>
              </a:rPr>
              <a:t>  </a:t>
            </a:r>
            <a:r>
              <a:rPr lang="ar-SA" sz="1600" dirty="0" smtClean="0">
                <a:cs typeface="B Lotus" panose="00000400000000000000" pitchFamily="2" charset="-78"/>
              </a:rPr>
              <a:t>سازی </a:t>
            </a:r>
            <a:r>
              <a:rPr lang="ar-SA" sz="1600" dirty="0">
                <a:cs typeface="B Lotus" panose="00000400000000000000" pitchFamily="2" charset="-78"/>
              </a:rPr>
              <a:t>ازدحام جوجه بهبودیافته </a:t>
            </a:r>
            <a:r>
              <a:rPr lang="en-US" sz="1600" dirty="0">
                <a:cs typeface="B Lotus" panose="00000400000000000000" pitchFamily="2" charset="-78"/>
              </a:rPr>
              <a:t>ICSO</a:t>
            </a:r>
            <a:r>
              <a:rPr lang="ar-SA" sz="1600" dirty="0">
                <a:cs typeface="B Lotus" panose="00000400000000000000" pitchFamily="2" charset="-78"/>
              </a:rPr>
              <a:t> با درصد بهبود (71.90%)، الگوریتم </a:t>
            </a:r>
            <a:r>
              <a:rPr lang="en-US" sz="1600" dirty="0" err="1">
                <a:cs typeface="B Lotus" panose="00000400000000000000" pitchFamily="2" charset="-78"/>
              </a:rPr>
              <a:t>ICSOChaotic</a:t>
            </a:r>
            <a:r>
              <a:rPr lang="ar-SA" sz="1600" dirty="0">
                <a:cs typeface="B Lotus" panose="00000400000000000000" pitchFamily="2" charset="-78"/>
              </a:rPr>
              <a:t> برابر با (35.71%)، </a:t>
            </a:r>
            <a:r>
              <a:rPr lang="fa-IR" sz="1600" dirty="0" smtClean="0">
                <a:cs typeface="B Lotus" panose="00000400000000000000" pitchFamily="2" charset="-78"/>
              </a:rPr>
              <a:t>                </a:t>
            </a:r>
            <a:r>
              <a:rPr lang="ar-SA" sz="1600" dirty="0" smtClean="0">
                <a:cs typeface="B Lotus" panose="00000400000000000000" pitchFamily="2" charset="-78"/>
              </a:rPr>
              <a:t>الگوریتم </a:t>
            </a:r>
            <a:r>
              <a:rPr lang="en-US" sz="1600" dirty="0" err="1">
                <a:cs typeface="B Lotus" panose="00000400000000000000" pitchFamily="2" charset="-78"/>
              </a:rPr>
              <a:t>ICSOCrossover</a:t>
            </a:r>
            <a:r>
              <a:rPr lang="ar-SA" sz="1600" dirty="0">
                <a:cs typeface="B Lotus" panose="00000400000000000000" pitchFamily="2" charset="-78"/>
              </a:rPr>
              <a:t>، برابر با (3.09%) در مقایسه با الگوریتم خفاش </a:t>
            </a:r>
            <a:r>
              <a:rPr lang="en-US" sz="1600" dirty="0">
                <a:cs typeface="B Lotus" panose="00000400000000000000" pitchFamily="2" charset="-78"/>
              </a:rPr>
              <a:t>BAT</a:t>
            </a:r>
            <a:r>
              <a:rPr lang="ar-SA" sz="1600" dirty="0">
                <a:cs typeface="B Lotus" panose="00000400000000000000" pitchFamily="2" charset="-78"/>
              </a:rPr>
              <a:t> با در صد بهبود (3.99%) دارای عملکرد بهتری است</a:t>
            </a:r>
            <a:endParaRPr lang="en-US" sz="1600" dirty="0">
              <a:cs typeface="B Lotus" pitchFamily="2" charset="-78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611730"/>
              </p:ext>
            </p:extLst>
          </p:nvPr>
        </p:nvGraphicFramePr>
        <p:xfrm>
          <a:off x="503549" y="1851669"/>
          <a:ext cx="8028891" cy="1386840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953361"/>
                <a:gridCol w="1312575"/>
                <a:gridCol w="1269199"/>
                <a:gridCol w="888784"/>
                <a:gridCol w="1021086"/>
                <a:gridCol w="989853"/>
                <a:gridCol w="1594033"/>
              </a:tblGrid>
              <a:tr h="110872">
                <a:tc gridSpan="6"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Algorithms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0" marR="0" marT="0" marB="0" anchor="ctr"/>
                </a:tc>
              </a:tr>
              <a:tr h="103505">
                <a:tc>
                  <a:txBody>
                    <a:bodyPr/>
                    <a:lstStyle/>
                    <a:p>
                      <a:pPr marL="0" marR="0" algn="ctr" defTabSz="914400" rtl="1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</a:t>
                      </a: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 err="1">
                          <a:solidFill>
                            <a:srgbClr val="C00000"/>
                          </a:solidFill>
                          <a:effectLst/>
                        </a:rPr>
                        <a:t>ICSOCrossover</a:t>
                      </a:r>
                      <a:endParaRPr lang="en-US" sz="1300" b="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 err="1">
                          <a:solidFill>
                            <a:srgbClr val="C00000"/>
                          </a:solidFill>
                          <a:effectLst/>
                        </a:rPr>
                        <a:t>ICSOChaotic</a:t>
                      </a:r>
                      <a:endParaRPr lang="en-US" sz="1300" b="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rgbClr val="C00000"/>
                          </a:solidFill>
                          <a:effectLst/>
                        </a:rPr>
                        <a:t>ICSODE </a:t>
                      </a:r>
                      <a:endParaRPr lang="en-US" sz="1300" b="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rgbClr val="C00000"/>
                          </a:solidFill>
                          <a:effectLst/>
                        </a:rPr>
                        <a:t>ICSO </a:t>
                      </a:r>
                      <a:endParaRPr lang="en-US" sz="1300" b="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rgbClr val="C00000"/>
                          </a:solidFill>
                          <a:effectLst/>
                        </a:rPr>
                        <a:t>CSO </a:t>
                      </a:r>
                      <a:endParaRPr lang="en-US" sz="1300" b="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rgbClr val="C00000"/>
                          </a:solidFill>
                          <a:effectLst/>
                        </a:rPr>
                        <a:t>Number of VMs</a:t>
                      </a:r>
                      <a:endParaRPr lang="en-US" sz="1300" b="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104775">
                <a:tc>
                  <a:txBody>
                    <a:bodyPr/>
                    <a:lstStyle/>
                    <a:p>
                      <a:pPr marL="0" marR="0" algn="ctr" defTabSz="914400" rtl="1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2.90818</a:t>
                      </a: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effectLst/>
                        </a:rPr>
                        <a:t>2.637165528</a:t>
                      </a:r>
                      <a:endParaRPr lang="en-US" sz="13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effectLst/>
                        </a:rPr>
                        <a:t>2.1867358</a:t>
                      </a:r>
                      <a:endParaRPr lang="en-US" sz="13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effectLst/>
                        </a:rPr>
                        <a:t>3.287442</a:t>
                      </a:r>
                      <a:endParaRPr lang="en-US" sz="13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effectLst/>
                        </a:rPr>
                        <a:t>1.186736</a:t>
                      </a:r>
                      <a:endParaRPr lang="en-US" sz="13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effectLst/>
                        </a:rPr>
                        <a:t>3.238386</a:t>
                      </a:r>
                      <a:endParaRPr lang="en-US" sz="13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effectLst/>
                        </a:rPr>
                        <a:t>100</a:t>
                      </a:r>
                      <a:endParaRPr lang="en-US" sz="13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47625">
                <a:tc>
                  <a:txBody>
                    <a:bodyPr/>
                    <a:lstStyle/>
                    <a:p>
                      <a:pPr marL="0" marR="0" algn="ctr" defTabSz="914400" rtl="1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2.65964</a:t>
                      </a: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effectLst/>
                        </a:rPr>
                        <a:t>3.038359409</a:t>
                      </a:r>
                      <a:endParaRPr lang="en-US" sz="13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effectLst/>
                        </a:rPr>
                        <a:t>2.1625875</a:t>
                      </a:r>
                      <a:endParaRPr lang="en-US" sz="13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effectLst/>
                        </a:rPr>
                        <a:t>3.299217</a:t>
                      </a:r>
                      <a:endParaRPr lang="en-US" sz="13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effectLst/>
                        </a:rPr>
                        <a:t>1.162587</a:t>
                      </a:r>
                      <a:endParaRPr lang="en-US" sz="13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effectLst/>
                        </a:rPr>
                        <a:t>3.05198</a:t>
                      </a:r>
                      <a:endParaRPr lang="en-US" sz="13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effectLst/>
                        </a:rPr>
                        <a:t>200</a:t>
                      </a:r>
                      <a:endParaRPr lang="en-US" sz="13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119380">
                <a:tc>
                  <a:txBody>
                    <a:bodyPr/>
                    <a:lstStyle/>
                    <a:p>
                      <a:pPr marL="0" marR="0" algn="ctr" defTabSz="914400" rtl="1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2.744708</a:t>
                      </a: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effectLst/>
                        </a:rPr>
                        <a:t>2.87848239</a:t>
                      </a:r>
                      <a:endParaRPr lang="en-US" sz="13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effectLst/>
                        </a:rPr>
                        <a:t>2.1840212</a:t>
                      </a:r>
                      <a:endParaRPr lang="en-US" sz="13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effectLst/>
                        </a:rPr>
                        <a:t>3.210741</a:t>
                      </a:r>
                      <a:endParaRPr lang="en-US" sz="13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effectLst/>
                        </a:rPr>
                        <a:t>1.184021</a:t>
                      </a:r>
                      <a:endParaRPr lang="en-US" sz="13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effectLst/>
                        </a:rPr>
                        <a:t>3.022712</a:t>
                      </a:r>
                      <a:endParaRPr lang="en-US" sz="13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effectLst/>
                        </a:rPr>
                        <a:t>300</a:t>
                      </a:r>
                      <a:endParaRPr lang="en-US" sz="13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marL="0" marR="0" algn="ctr" defTabSz="914400" rtl="1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2.850139</a:t>
                      </a: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effectLst/>
                        </a:rPr>
                        <a:t>2.970716499</a:t>
                      </a:r>
                      <a:endParaRPr lang="en-US" sz="13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effectLst/>
                        </a:rPr>
                        <a:t>2.1758346</a:t>
                      </a:r>
                      <a:endParaRPr lang="en-US" sz="13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effectLst/>
                        </a:rPr>
                        <a:t>3.558257</a:t>
                      </a:r>
                      <a:endParaRPr lang="en-US" sz="13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effectLst/>
                        </a:rPr>
                        <a:t>1.175835</a:t>
                      </a:r>
                      <a:endParaRPr lang="en-US" sz="13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effectLst/>
                        </a:rPr>
                        <a:t>3.137047</a:t>
                      </a:r>
                      <a:endParaRPr lang="en-US" sz="13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effectLst/>
                        </a:rPr>
                        <a:t>400</a:t>
                      </a:r>
                      <a:endParaRPr lang="en-US" sz="13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50800">
                <a:tc>
                  <a:txBody>
                    <a:bodyPr/>
                    <a:lstStyle/>
                    <a:p>
                      <a:pPr marL="0" marR="0" algn="ctr" defTabSz="914400" rtl="1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2.811308</a:t>
                      </a: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effectLst/>
                        </a:rPr>
                        <a:t>2.929652481</a:t>
                      </a:r>
                      <a:endParaRPr lang="en-US" sz="13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effectLst/>
                        </a:rPr>
                        <a:t>2.1862786</a:t>
                      </a:r>
                      <a:endParaRPr lang="en-US" sz="13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effectLst/>
                        </a:rPr>
                        <a:t>3.481397</a:t>
                      </a:r>
                      <a:endParaRPr lang="en-US" sz="13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effectLst/>
                        </a:rPr>
                        <a:t>1.186279</a:t>
                      </a:r>
                      <a:endParaRPr lang="en-US" sz="13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effectLst/>
                        </a:rPr>
                        <a:t>2.81355</a:t>
                      </a:r>
                      <a:endParaRPr lang="en-US" sz="13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effectLst/>
                        </a:rPr>
                        <a:t>500</a:t>
                      </a:r>
                      <a:endParaRPr lang="en-US" sz="13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275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051720" y="205036"/>
            <a:ext cx="6840760" cy="432048"/>
            <a:chOff x="467544" y="123478"/>
            <a:chExt cx="6840760" cy="432048"/>
          </a:xfrm>
        </p:grpSpPr>
        <p:sp>
          <p:nvSpPr>
            <p:cNvPr id="6" name="Rounded Rectangle 5"/>
            <p:cNvSpPr/>
            <p:nvPr/>
          </p:nvSpPr>
          <p:spPr>
            <a:xfrm>
              <a:off x="6300192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مقدمه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148064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مروری بر منابع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995936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روش پیشنهادی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43808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نتایج و بحث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619672" y="123478"/>
              <a:ext cx="1008112" cy="432048"/>
            </a:xfrm>
            <a:prstGeom prst="roundRect">
              <a:avLst/>
            </a:prstGeom>
            <a:effectLst>
              <a:innerShdw blurRad="254000">
                <a:prstClr val="black"/>
              </a:inn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نتیجه گیری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67544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کارهای آینده</a:t>
              </a:r>
              <a:endParaRPr lang="en-US" sz="1200" b="1" dirty="0">
                <a:cs typeface="B Lotus" pitchFamily="2" charset="-78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708026" y="987574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Wingdings" pitchFamily="2" charset="2"/>
              <a:buChar char="q"/>
            </a:pPr>
            <a:r>
              <a:rPr lang="fa-IR" dirty="0" smtClean="0">
                <a:cs typeface="B Lotus" pitchFamily="2" charset="-78"/>
              </a:rPr>
              <a:t>پشتیبانی از فرضیه اول : </a:t>
            </a:r>
            <a:endParaRPr lang="en-US" dirty="0">
              <a:cs typeface="B Lotus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7999" y="1779662"/>
            <a:ext cx="3332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Lotus" pitchFamily="2" charset="-78"/>
              </a:rPr>
              <a:t>افزایش پارامتر</a:t>
            </a:r>
            <a:r>
              <a:rPr lang="en-US" sz="1600" dirty="0">
                <a:latin typeface="Times New Roman" pitchFamily="18" charset="0"/>
                <a:cs typeface="B Lotus" pitchFamily="2" charset="-78"/>
              </a:rPr>
              <a:t> </a:t>
            </a:r>
            <a:r>
              <a:rPr lang="fa-IR" sz="1600" dirty="0">
                <a:latin typeface="Times New Roman" pitchFamily="18" charset="0"/>
                <a:cs typeface="B Lotus" pitchFamily="2" charset="-78"/>
              </a:rPr>
              <a:t>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Weak_Population_Percent</a:t>
            </a:r>
            <a:r>
              <a:rPr lang="fa-IR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59074" y="1461532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1600" dirty="0">
                <a:cs typeface="B Lotus" pitchFamily="2" charset="-78"/>
              </a:rPr>
              <a:t>افزایش قابلیت بهره‌برداری در محدوده </a:t>
            </a:r>
            <a:r>
              <a:rPr lang="ar-SA" sz="1600" dirty="0" smtClean="0">
                <a:cs typeface="B Lotus" pitchFamily="2" charset="-78"/>
              </a:rPr>
              <a:t>موقعیت رهبر</a:t>
            </a:r>
            <a:endParaRPr lang="en-US" sz="1600" dirty="0">
              <a:cs typeface="B Lotus" pitchFamily="2" charset="-78"/>
            </a:endParaRPr>
          </a:p>
        </p:txBody>
      </p:sp>
      <p:sp>
        <p:nvSpPr>
          <p:cNvPr id="15" name="Right Brace 14"/>
          <p:cNvSpPr/>
          <p:nvPr/>
        </p:nvSpPr>
        <p:spPr>
          <a:xfrm>
            <a:off x="5131482" y="1356906"/>
            <a:ext cx="360040" cy="1239763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852042" y="2148994"/>
            <a:ext cx="3224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Lotus" pitchFamily="2" charset="-78"/>
              </a:rPr>
              <a:t>افزایش </a:t>
            </a:r>
            <a:r>
              <a:rPr lang="ar-SA" sz="1600" dirty="0">
                <a:cs typeface="B Lotus" pitchFamily="2" charset="-78"/>
              </a:rPr>
              <a:t>امکان گیر افتادن در بهینه محلی </a:t>
            </a:r>
            <a:endParaRPr lang="en-US" sz="1600" dirty="0">
              <a:cs typeface="B Lotus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588224" y="3440336"/>
                <a:ext cx="18722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dirty="0" smtClean="0">
                    <a:cs typeface="B Lotus" pitchFamily="2" charset="-78"/>
                  </a:rPr>
                  <a:t>کاهش پارامتر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600" i="1" smtClean="0">
                            <a:latin typeface="Cambria Math" panose="02040503050406030204" pitchFamily="18" charset="0"/>
                            <a:cs typeface="+mj-cs"/>
                          </a:rPr>
                        </m:ctrlPr>
                      </m:sSubPr>
                      <m:e>
                        <m:r>
                          <a:rPr lang="fa-IR" sz="1600" b="0" i="1" smtClean="0">
                            <a:latin typeface="Cambria Math"/>
                            <a:cs typeface="+mj-cs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/>
                            <a:cs typeface="+mj-cs"/>
                          </a:rPr>
                          <m:t>𝐹𝑜𝑜𝑑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cs typeface="+mj-cs"/>
                          </a:rPr>
                          <m:t>𝑠𝑡</m:t>
                        </m:r>
                      </m:sub>
                    </m:sSub>
                  </m:oMath>
                </a14:m>
                <a:endParaRPr lang="en-US" sz="1600" dirty="0">
                  <a:cs typeface="+mj-cs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3440336"/>
                <a:ext cx="1872208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3279" r="-2606" b="-29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ight Brace 17"/>
          <p:cNvSpPr/>
          <p:nvPr/>
        </p:nvSpPr>
        <p:spPr>
          <a:xfrm>
            <a:off x="6300192" y="2989731"/>
            <a:ext cx="360040" cy="1239763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340396" y="3455725"/>
            <a:ext cx="49685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1600" dirty="0">
                <a:cs typeface="B Lotus" pitchFamily="2" charset="-78"/>
              </a:rPr>
              <a:t>افزایش تمایل کلاغ به تغییر مکان و بهبود قابلیت اکتشاف در </a:t>
            </a:r>
            <a:r>
              <a:rPr lang="ar-SA" sz="1600" dirty="0" smtClean="0">
                <a:cs typeface="B Lotus" pitchFamily="2" charset="-78"/>
              </a:rPr>
              <a:t>فضای</a:t>
            </a:r>
            <a:r>
              <a:rPr lang="fa-IR" sz="1600" dirty="0">
                <a:cs typeface="B Lotus" pitchFamily="2" charset="-78"/>
              </a:rPr>
              <a:t> </a:t>
            </a:r>
            <a:r>
              <a:rPr lang="ar-SA" sz="1600" dirty="0" smtClean="0">
                <a:cs typeface="B Lotus" pitchFamily="2" charset="-78"/>
              </a:rPr>
              <a:t>مسئله </a:t>
            </a:r>
            <a:endParaRPr lang="en-US" sz="1600" dirty="0">
              <a:cs typeface="B Lotus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5378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051720" y="205036"/>
            <a:ext cx="6840760" cy="432048"/>
            <a:chOff x="467544" y="123478"/>
            <a:chExt cx="6840760" cy="432048"/>
          </a:xfrm>
        </p:grpSpPr>
        <p:sp>
          <p:nvSpPr>
            <p:cNvPr id="6" name="Rounded Rectangle 5"/>
            <p:cNvSpPr/>
            <p:nvPr/>
          </p:nvSpPr>
          <p:spPr>
            <a:xfrm>
              <a:off x="6300192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مقدمه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148064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مروری بر منابع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995936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روش پیشنهادی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43808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نتایج و بحث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619672" y="123478"/>
              <a:ext cx="1008112" cy="432048"/>
            </a:xfrm>
            <a:prstGeom prst="roundRect">
              <a:avLst/>
            </a:prstGeom>
            <a:effectLst>
              <a:innerShdw blurRad="254000">
                <a:prstClr val="black"/>
              </a:inn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نتیجه گیری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67544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کارهای آینده</a:t>
              </a:r>
              <a:endParaRPr lang="en-US" sz="1200" b="1" dirty="0">
                <a:cs typeface="B Lotus" pitchFamily="2" charset="-78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596380" y="961946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Wingdings" pitchFamily="2" charset="2"/>
              <a:buChar char="q"/>
            </a:pPr>
            <a:r>
              <a:rPr lang="fa-IR" dirty="0" smtClean="0">
                <a:cs typeface="B Lotus" pitchFamily="2" charset="-78"/>
              </a:rPr>
              <a:t>اثبات فرضیه دوم : </a:t>
            </a:r>
            <a:endParaRPr lang="en-US" dirty="0">
              <a:cs typeface="B Lotus" pitchFamily="2" charset="-7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96380" y="1419622"/>
            <a:ext cx="72396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dirty="0">
                <a:cs typeface="B Lotus" pitchFamily="2" charset="-78"/>
              </a:rPr>
              <a:t>در الگوریتم لانه کلاغ‌سیاه بهبودیافته(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IRRO</a:t>
            </a:r>
            <a:r>
              <a:rPr lang="ar-SA" dirty="0">
                <a:cs typeface="B Lotus" pitchFamily="2" charset="-78"/>
              </a:rPr>
              <a:t>)، باعث بهبود قابلیت اکتشاف و جلوگیری از </a:t>
            </a:r>
            <a:r>
              <a:rPr lang="ar-SA" dirty="0" smtClean="0">
                <a:cs typeface="B Lotus" pitchFamily="2" charset="-78"/>
              </a:rPr>
              <a:t>همگرایی</a:t>
            </a:r>
            <a:endParaRPr lang="fa-IR" dirty="0" smtClean="0">
              <a:cs typeface="B Lotus" pitchFamily="2" charset="-78"/>
            </a:endParaRPr>
          </a:p>
          <a:p>
            <a:pPr algn="r" rtl="1"/>
            <a:r>
              <a:rPr lang="ar-SA" dirty="0" smtClean="0">
                <a:cs typeface="B Lotus" pitchFamily="2" charset="-78"/>
              </a:rPr>
              <a:t> </a:t>
            </a:r>
            <a:r>
              <a:rPr lang="ar-SA" dirty="0">
                <a:cs typeface="B Lotus" pitchFamily="2" charset="-78"/>
              </a:rPr>
              <a:t>زودرس می‌‌شود و ترکیب آن با الگوریتم بهینه‌‌سازی ازدحام جوجه (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CSO</a:t>
            </a:r>
            <a:r>
              <a:rPr lang="ar-SA" dirty="0">
                <a:cs typeface="B Lotus" pitchFamily="2" charset="-78"/>
              </a:rPr>
              <a:t>) به دلیل برقراری </a:t>
            </a:r>
            <a:r>
              <a:rPr lang="ar-SA" dirty="0" smtClean="0">
                <a:cs typeface="B Lotus" pitchFamily="2" charset="-78"/>
              </a:rPr>
              <a:t>تعادل</a:t>
            </a:r>
            <a:endParaRPr lang="fa-IR" dirty="0" smtClean="0">
              <a:cs typeface="B Lotus" pitchFamily="2" charset="-78"/>
            </a:endParaRPr>
          </a:p>
          <a:p>
            <a:pPr algn="r" rtl="1"/>
            <a:r>
              <a:rPr lang="ar-SA" dirty="0" smtClean="0">
                <a:cs typeface="B Lotus" pitchFamily="2" charset="-78"/>
              </a:rPr>
              <a:t> </a:t>
            </a:r>
            <a:r>
              <a:rPr lang="ar-SA" dirty="0">
                <a:cs typeface="B Lotus" pitchFamily="2" charset="-78"/>
              </a:rPr>
              <a:t>بین جستجوی محلی و سراسری باعث عملکرد بهتر در فضای جستجوی بزرگ‌تر می‌‌شود.</a:t>
            </a:r>
            <a:endParaRPr lang="en-US" dirty="0">
              <a:cs typeface="B Lotus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96380" y="2643758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Wingdings" pitchFamily="2" charset="2"/>
              <a:buChar char="q"/>
            </a:pPr>
            <a:r>
              <a:rPr lang="fa-IR" dirty="0" smtClean="0">
                <a:cs typeface="B Lotus" pitchFamily="2" charset="-78"/>
              </a:rPr>
              <a:t>اثبات فرضیه سوم : </a:t>
            </a:r>
            <a:endParaRPr lang="en-US" dirty="0">
              <a:cs typeface="B Lotus" pitchFamily="2" charset="-7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86805" y="3219822"/>
            <a:ext cx="72396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dirty="0">
                <a:cs typeface="B Lotus" pitchFamily="2" charset="-78"/>
              </a:rPr>
              <a:t>از الگوریتم ترکیبی پیشنهادی(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IRRO-CSO</a:t>
            </a:r>
            <a:r>
              <a:rPr lang="ar-SA" dirty="0">
                <a:cs typeface="B Lotus" pitchFamily="2" charset="-78"/>
              </a:rPr>
              <a:t>) برای زمان‌‌بندی پویا وظایف مستقل در محیط </a:t>
            </a:r>
            <a:r>
              <a:rPr lang="ar-SA" dirty="0" smtClean="0">
                <a:cs typeface="B Lotus" pitchFamily="2" charset="-78"/>
              </a:rPr>
              <a:t>محاسبات</a:t>
            </a:r>
            <a:endParaRPr lang="fa-IR" dirty="0" smtClean="0">
              <a:cs typeface="B Lotus" pitchFamily="2" charset="-78"/>
            </a:endParaRPr>
          </a:p>
          <a:p>
            <a:pPr algn="r" rtl="1"/>
            <a:r>
              <a:rPr lang="ar-SA" dirty="0" smtClean="0">
                <a:cs typeface="B Lotus" pitchFamily="2" charset="-78"/>
              </a:rPr>
              <a:t> </a:t>
            </a:r>
            <a:r>
              <a:rPr lang="ar-SA" dirty="0">
                <a:cs typeface="B Lotus" pitchFamily="2" charset="-78"/>
              </a:rPr>
              <a:t>ابری بهره گرفتیم. نتایج آزمایش‌‌ها ثابت می‌‌کند که با افزایش تعداد وظایف(ابعاد مسئله) </a:t>
            </a:r>
            <a:r>
              <a:rPr lang="ar-SA" dirty="0" smtClean="0">
                <a:cs typeface="B Lotus" pitchFamily="2" charset="-78"/>
              </a:rPr>
              <a:t>الگوریتم</a:t>
            </a:r>
            <a:endParaRPr lang="fa-IR" dirty="0" smtClean="0">
              <a:cs typeface="B Lotus" pitchFamily="2" charset="-78"/>
            </a:endParaRPr>
          </a:p>
          <a:p>
            <a:pPr algn="r" rtl="1"/>
            <a:r>
              <a:rPr lang="ar-SA" dirty="0" smtClean="0">
                <a:cs typeface="B Lotus" pitchFamily="2" charset="-78"/>
              </a:rPr>
              <a:t> </a:t>
            </a:r>
            <a:r>
              <a:rPr lang="ar-SA" dirty="0">
                <a:cs typeface="B Lotus" pitchFamily="2" charset="-78"/>
              </a:rPr>
              <a:t>ترکیبی پیشنهادی(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IRRO-CSO</a:t>
            </a:r>
            <a:r>
              <a:rPr lang="ar-SA" dirty="0">
                <a:cs typeface="B Lotus" pitchFamily="2" charset="-78"/>
              </a:rPr>
              <a:t>) با در نظر گرفتن معیارهای زمان اجرا، زمان پاسخ و توان </a:t>
            </a:r>
            <a:r>
              <a:rPr lang="ar-SA" dirty="0" smtClean="0">
                <a:cs typeface="B Lotus" pitchFamily="2" charset="-78"/>
              </a:rPr>
              <a:t>عملیاتی</a:t>
            </a:r>
            <a:endParaRPr lang="fa-IR" dirty="0" smtClean="0">
              <a:cs typeface="B Lotus" pitchFamily="2" charset="-78"/>
            </a:endParaRPr>
          </a:p>
          <a:p>
            <a:pPr algn="r" rtl="1"/>
            <a:r>
              <a:rPr lang="ar-SA" dirty="0" smtClean="0">
                <a:cs typeface="B Lotus" pitchFamily="2" charset="-78"/>
              </a:rPr>
              <a:t> </a:t>
            </a:r>
            <a:r>
              <a:rPr lang="ar-SA" dirty="0">
                <a:cs typeface="B Lotus" pitchFamily="2" charset="-78"/>
              </a:rPr>
              <a:t>عملکرد بهتری را نسبت به دیگر الگوریتم‌‌های مورد مقایسه نشان داده است.</a:t>
            </a:r>
            <a:endParaRPr lang="en-US" dirty="0">
              <a:cs typeface="B Lotus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1786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051720" y="205036"/>
            <a:ext cx="6840760" cy="432048"/>
            <a:chOff x="467544" y="123478"/>
            <a:chExt cx="6840760" cy="432048"/>
          </a:xfrm>
        </p:grpSpPr>
        <p:sp>
          <p:nvSpPr>
            <p:cNvPr id="6" name="Rounded Rectangle 5"/>
            <p:cNvSpPr/>
            <p:nvPr/>
          </p:nvSpPr>
          <p:spPr>
            <a:xfrm>
              <a:off x="6300192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مقدمه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148064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مروری بر منابع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995936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روش پیشنهادی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43808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نتایج و بحث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619672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نتیجه گیری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67544" y="123478"/>
              <a:ext cx="1008112" cy="432048"/>
            </a:xfrm>
            <a:prstGeom prst="roundRect">
              <a:avLst/>
            </a:prstGeom>
            <a:effectLst>
              <a:innerShdw blurRad="215900">
                <a:prstClr val="black"/>
              </a:inn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کارهای آینده</a:t>
              </a:r>
              <a:endParaRPr lang="en-US" sz="1200" b="1" dirty="0">
                <a:cs typeface="B Lotus" pitchFamily="2" charset="-78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475656" y="1059582"/>
            <a:ext cx="756084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rtl="1"/>
            <a:r>
              <a:rPr lang="fa-IR" sz="1600" dirty="0" smtClean="0">
                <a:cs typeface="B Lotus"/>
              </a:rPr>
              <a:t>1- </a:t>
            </a:r>
            <a:r>
              <a:rPr lang="ar-SA" sz="1600" dirty="0">
                <a:cs typeface="B Lotus"/>
              </a:rPr>
              <a:t>ترکیب الگوریتم پیشنهادی با دیگر </a:t>
            </a:r>
            <a:r>
              <a:rPr lang="ar-SA" sz="1600" dirty="0" smtClean="0">
                <a:cs typeface="B Lotus"/>
              </a:rPr>
              <a:t>الگوریتم</a:t>
            </a:r>
            <a:r>
              <a:rPr lang="fa-IR" sz="1600" dirty="0" smtClean="0">
                <a:cs typeface="B Lotus"/>
              </a:rPr>
              <a:t> </a:t>
            </a:r>
            <a:r>
              <a:rPr lang="ar-SA" sz="1600" dirty="0" smtClean="0">
                <a:cs typeface="B Lotus"/>
              </a:rPr>
              <a:t>ها</a:t>
            </a:r>
            <a:endParaRPr lang="en-US" sz="1600" dirty="0" smtClean="0">
              <a:cs typeface="B Lotus"/>
            </a:endParaRPr>
          </a:p>
          <a:p>
            <a:pPr lvl="0" algn="just" rtl="1"/>
            <a:endParaRPr lang="en-US" sz="1600" dirty="0" smtClean="0">
              <a:cs typeface="B Lotus"/>
            </a:endParaRPr>
          </a:p>
          <a:p>
            <a:pPr lvl="0" algn="just" rtl="1"/>
            <a:r>
              <a:rPr lang="fa-IR" sz="1600" dirty="0" smtClean="0">
                <a:cs typeface="B Lotus"/>
              </a:rPr>
              <a:t>2- </a:t>
            </a:r>
            <a:r>
              <a:rPr lang="ar-SA" sz="1600" dirty="0">
                <a:cs typeface="B Lotus"/>
              </a:rPr>
              <a:t>معیارهای محاسباتی دیگر همانند مصرف انرژی، قابلیت اطمینان، تعادل بار و هزینه‌های محاسباتی و مهاجرت را برای زمان‌بندی تحت چارچوب </a:t>
            </a:r>
            <a:r>
              <a:rPr lang="en-US" sz="1600" dirty="0">
                <a:cs typeface="B Lotus"/>
              </a:rPr>
              <a:t>DSF.ICSODE</a:t>
            </a:r>
            <a:r>
              <a:rPr lang="ar-SA" sz="1600" dirty="0">
                <a:cs typeface="B Lotus"/>
              </a:rPr>
              <a:t>،</a:t>
            </a:r>
            <a:endParaRPr lang="en-US" sz="1600" dirty="0">
              <a:cs typeface="B Lotus"/>
            </a:endParaRPr>
          </a:p>
          <a:p>
            <a:pPr lvl="0" algn="just" rtl="1"/>
            <a:endParaRPr lang="fa-IR" sz="1600" dirty="0" smtClean="0">
              <a:cs typeface="B Lotus"/>
            </a:endParaRPr>
          </a:p>
          <a:p>
            <a:pPr lvl="0" algn="just" rtl="1"/>
            <a:r>
              <a:rPr lang="fa-IR" sz="1600" dirty="0" smtClean="0">
                <a:cs typeface="B Lotus"/>
              </a:rPr>
              <a:t>3- </a:t>
            </a:r>
            <a:r>
              <a:rPr lang="ar-SA" sz="1600" dirty="0">
                <a:cs typeface="B Lotus"/>
              </a:rPr>
              <a:t>تعیین مقدار </a:t>
            </a:r>
            <a:r>
              <a:rPr lang="en-US" sz="1600" dirty="0">
                <a:cs typeface="B Lotus"/>
              </a:rPr>
              <a:t>C</a:t>
            </a:r>
            <a:r>
              <a:rPr lang="ar-SA" sz="1600" dirty="0">
                <a:cs typeface="B Lotus"/>
              </a:rPr>
              <a:t> و</a:t>
            </a:r>
            <a:r>
              <a:rPr lang="en-US" sz="1600" dirty="0">
                <a:cs typeface="B Lotus"/>
              </a:rPr>
              <a:t> W</a:t>
            </a:r>
            <a:r>
              <a:rPr lang="ar-SA" sz="1600" dirty="0">
                <a:cs typeface="B Lotus"/>
              </a:rPr>
              <a:t>، با استفاده از روش‌های غیر تصادفی دیگر همانند تبدیل موجک </a:t>
            </a:r>
            <a:endParaRPr lang="en-US" sz="1600" dirty="0" smtClean="0">
              <a:cs typeface="B Lotus"/>
            </a:endParaRPr>
          </a:p>
          <a:p>
            <a:pPr lvl="0" algn="just" rtl="1"/>
            <a:endParaRPr lang="en-US" sz="1600" dirty="0">
              <a:cs typeface="B Lotus"/>
            </a:endParaRPr>
          </a:p>
          <a:p>
            <a:pPr lvl="0" algn="just" rtl="1"/>
            <a:r>
              <a:rPr lang="fa-IR" sz="1600" dirty="0" smtClean="0">
                <a:cs typeface="B Lotus"/>
              </a:rPr>
              <a:t>4- </a:t>
            </a:r>
            <a:r>
              <a:rPr lang="ar-SA" sz="1600" dirty="0">
                <a:cs typeface="B Lotus"/>
              </a:rPr>
              <a:t>تغییر طرح جهش با استفاده از روش‌های </a:t>
            </a:r>
            <a:r>
              <a:rPr lang="ar-SA" sz="1600" dirty="0" smtClean="0">
                <a:cs typeface="B Lotus"/>
              </a:rPr>
              <a:t>دیگر</a:t>
            </a:r>
            <a:endParaRPr lang="en-US" sz="1600" dirty="0" smtClean="0">
              <a:cs typeface="B Lotus"/>
            </a:endParaRPr>
          </a:p>
          <a:p>
            <a:pPr lvl="0" algn="just" rtl="1"/>
            <a:endParaRPr lang="en-US" sz="1600" dirty="0">
              <a:cs typeface="B Lotus"/>
            </a:endParaRPr>
          </a:p>
          <a:p>
            <a:pPr algn="just" rtl="1"/>
            <a:r>
              <a:rPr lang="fa-IR" sz="1600" dirty="0">
                <a:cs typeface="B Lotus"/>
              </a:rPr>
              <a:t>5- </a:t>
            </a:r>
            <a:r>
              <a:rPr lang="ar-SA" sz="1600" dirty="0">
                <a:cs typeface="B Lotus"/>
              </a:rPr>
              <a:t>به منظور تطبیق پذیری چارچوب </a:t>
            </a:r>
            <a:r>
              <a:rPr lang="en-US" sz="1600" dirty="0">
                <a:cs typeface="B Lotus"/>
              </a:rPr>
              <a:t>ICSODE</a:t>
            </a:r>
            <a:r>
              <a:rPr lang="fa-IR" sz="1600" dirty="0">
                <a:cs typeface="B Lotus"/>
              </a:rPr>
              <a:t> می توان از منطق فازی برای تصمیم گیری در مورد قدرت پردازشی منابع محاسباتی بهره گرفت.</a:t>
            </a:r>
            <a:r>
              <a:rPr lang="ar-SA" sz="1600" dirty="0" smtClean="0">
                <a:cs typeface="B Lotus"/>
              </a:rPr>
              <a:t>.</a:t>
            </a:r>
            <a:endParaRPr lang="en-US" sz="1600" dirty="0" smtClean="0">
              <a:cs typeface="B Lotus"/>
            </a:endParaRPr>
          </a:p>
          <a:p>
            <a:pPr algn="just" rtl="1"/>
            <a:endParaRPr lang="en-US" sz="1600" dirty="0">
              <a:cs typeface="B Lotus"/>
            </a:endParaRPr>
          </a:p>
          <a:p>
            <a:pPr algn="just" rtl="1"/>
            <a:r>
              <a:rPr lang="en-US" sz="1600" dirty="0" smtClean="0">
                <a:cs typeface="B Lotus"/>
              </a:rPr>
              <a:t>6</a:t>
            </a:r>
            <a:r>
              <a:rPr lang="fa-IR" sz="1600" dirty="0" smtClean="0">
                <a:cs typeface="B Lotus"/>
              </a:rPr>
              <a:t>- </a:t>
            </a:r>
            <a:r>
              <a:rPr lang="fa-IR" sz="1600" dirty="0">
                <a:cs typeface="B Lotus"/>
              </a:rPr>
              <a:t>می توان معیارهای دیگری همانند مصرف انرژی، هزینه های محاسباتی ومهاجرت را برای زمان بندی </a:t>
            </a:r>
            <a:r>
              <a:rPr lang="ar-SA" sz="1600" dirty="0">
                <a:cs typeface="B Lotus"/>
              </a:rPr>
              <a:t>به‌عنوان راه‌کارهایی در ادامه این پژوهش، در نظر گرفت.</a:t>
            </a:r>
            <a:endParaRPr lang="en-US" sz="1600" dirty="0">
              <a:cs typeface="B Lotus"/>
            </a:endParaRPr>
          </a:p>
        </p:txBody>
      </p:sp>
    </p:spTree>
    <p:extLst>
      <p:ext uri="{BB962C8B-B14F-4D97-AF65-F5344CB8AC3E}">
        <p14:creationId xmlns:p14="http://schemas.microsoft.com/office/powerpoint/2010/main" val="139934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907704" y="145604"/>
            <a:ext cx="6840760" cy="432048"/>
            <a:chOff x="467544" y="123478"/>
            <a:chExt cx="6840760" cy="432048"/>
          </a:xfrm>
        </p:grpSpPr>
        <p:sp>
          <p:nvSpPr>
            <p:cNvPr id="9" name="Rounded Rectangle 8"/>
            <p:cNvSpPr/>
            <p:nvPr/>
          </p:nvSpPr>
          <p:spPr>
            <a:xfrm>
              <a:off x="6300192" y="123478"/>
              <a:ext cx="1008112" cy="432048"/>
            </a:xfrm>
            <a:prstGeom prst="roundRect">
              <a:avLst/>
            </a:prstGeom>
            <a:effectLst>
              <a:innerShdw blurRad="254000">
                <a:prstClr val="black"/>
              </a:inn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مقدمه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148064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مروری بر منابع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995936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روش پیشنهادی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843808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نتایج و بحث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619672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نتیجه گیری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67544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کارهای آینده</a:t>
              </a:r>
              <a:endParaRPr lang="en-US" sz="1200" b="1" dirty="0">
                <a:cs typeface="B Lotus" pitchFamily="2" charset="-78"/>
              </a:endParaRPr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4067944" y="771550"/>
            <a:ext cx="1080120" cy="720080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Scheduling </a:t>
            </a:r>
          </a:p>
          <a:p>
            <a:pPr algn="ctr"/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Algorithms</a:t>
            </a:r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915816" y="1779662"/>
            <a:ext cx="936104" cy="3600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Heuristic</a:t>
            </a:r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390009" y="1779662"/>
            <a:ext cx="1198216" cy="360040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Meta-heuristic</a:t>
            </a:r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3383868" y="1635646"/>
            <a:ext cx="25562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8" idx="0"/>
          </p:cNvCxnSpPr>
          <p:nvPr/>
        </p:nvCxnSpPr>
        <p:spPr>
          <a:xfrm>
            <a:off x="3383868" y="1635646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940152" y="1635646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6" idx="2"/>
          </p:cNvCxnSpPr>
          <p:nvPr/>
        </p:nvCxnSpPr>
        <p:spPr>
          <a:xfrm>
            <a:off x="4608004" y="1491630"/>
            <a:ext cx="0" cy="144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499992" y="2283718"/>
            <a:ext cx="33123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499992" y="2283718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812360" y="2283718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4094947" y="2499742"/>
            <a:ext cx="810090" cy="360040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Bio</a:t>
            </a:r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5593072" y="2499742"/>
            <a:ext cx="995152" cy="3600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Non-Bio</a:t>
            </a:r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7344308" y="2499742"/>
            <a:ext cx="1116124" cy="3600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Evolutionary</a:t>
            </a:r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Straight Arrow Connector 48"/>
          <p:cNvCxnSpPr>
            <a:stCxn id="19" idx="2"/>
          </p:cNvCxnSpPr>
          <p:nvPr/>
        </p:nvCxnSpPr>
        <p:spPr>
          <a:xfrm>
            <a:off x="5989117" y="213970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1" idx="2"/>
          </p:cNvCxnSpPr>
          <p:nvPr/>
        </p:nvCxnSpPr>
        <p:spPr>
          <a:xfrm>
            <a:off x="4499992" y="2859782"/>
            <a:ext cx="0" cy="144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3707904" y="3006266"/>
            <a:ext cx="1584176" cy="360040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Swarm Intelligence </a:t>
            </a:r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2765320" y="3579862"/>
            <a:ext cx="35348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2" idx="2"/>
          </p:cNvCxnSpPr>
          <p:nvPr/>
        </p:nvCxnSpPr>
        <p:spPr>
          <a:xfrm>
            <a:off x="4499992" y="3366306"/>
            <a:ext cx="0" cy="2135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765320" y="357986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300192" y="357986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1979712" y="3795886"/>
            <a:ext cx="1584176" cy="3600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Based on Sign</a:t>
            </a:r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5508104" y="3795886"/>
            <a:ext cx="1584176" cy="360040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Based on Imitation</a:t>
            </a:r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1578571" y="4371950"/>
            <a:ext cx="11814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267744" y="4155926"/>
            <a:ext cx="0" cy="216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760012" y="4371950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1583954" y="4384873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1146523" y="4528889"/>
            <a:ext cx="864096" cy="3600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ACO</a:t>
            </a:r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2363968" y="4515966"/>
            <a:ext cx="792088" cy="3600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BCO</a:t>
            </a:r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4662010" y="4371131"/>
            <a:ext cx="35823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1" idx="2"/>
          </p:cNvCxnSpPr>
          <p:nvPr/>
        </p:nvCxnSpPr>
        <p:spPr>
          <a:xfrm>
            <a:off x="6300192" y="4155926"/>
            <a:ext cx="0" cy="215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4662010" y="4384873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4265966" y="4515966"/>
            <a:ext cx="792088" cy="3600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PSO</a:t>
            </a:r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187166" y="4528889"/>
            <a:ext cx="792088" cy="3600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CSO</a:t>
            </a:r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6090648" y="4528889"/>
            <a:ext cx="792088" cy="3600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COA</a:t>
            </a:r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6975267" y="4513237"/>
            <a:ext cx="882098" cy="360040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ICSODE</a:t>
            </a:r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7930523" y="4528889"/>
            <a:ext cx="792088" cy="3600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RRO</a:t>
            </a:r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0" name="Straight Arrow Connector 89"/>
          <p:cNvCxnSpPr>
            <a:endCxn id="85" idx="0"/>
          </p:cNvCxnSpPr>
          <p:nvPr/>
        </p:nvCxnSpPr>
        <p:spPr>
          <a:xfrm>
            <a:off x="5583210" y="4384873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86" idx="0"/>
          </p:cNvCxnSpPr>
          <p:nvPr/>
        </p:nvCxnSpPr>
        <p:spPr>
          <a:xfrm>
            <a:off x="6486692" y="4371131"/>
            <a:ext cx="0" cy="1577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87" idx="0"/>
          </p:cNvCxnSpPr>
          <p:nvPr/>
        </p:nvCxnSpPr>
        <p:spPr>
          <a:xfrm>
            <a:off x="7371311" y="4384873"/>
            <a:ext cx="45005" cy="1283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8244408" y="4384873"/>
            <a:ext cx="0" cy="1310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Rounded Rectangle 97"/>
          <p:cNvSpPr/>
          <p:nvPr/>
        </p:nvSpPr>
        <p:spPr>
          <a:xfrm>
            <a:off x="4067945" y="771550"/>
            <a:ext cx="1080120" cy="7200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5390009" y="1779662"/>
            <a:ext cx="1198216" cy="36004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>
            <a:off x="4094947" y="2499742"/>
            <a:ext cx="810090" cy="36004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/>
          <p:cNvSpPr/>
          <p:nvPr/>
        </p:nvSpPr>
        <p:spPr>
          <a:xfrm>
            <a:off x="3707904" y="3006266"/>
            <a:ext cx="1584176" cy="36004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/>
          <p:cNvSpPr/>
          <p:nvPr/>
        </p:nvSpPr>
        <p:spPr>
          <a:xfrm>
            <a:off x="5508104" y="3795886"/>
            <a:ext cx="1584176" cy="36004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  <p:bldP spid="100" grpId="0" animBg="1"/>
      <p:bldP spid="101" grpId="0" animBg="1"/>
      <p:bldP spid="10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3608" y="339502"/>
            <a:ext cx="5904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000" b="1" dirty="0" smtClean="0">
                <a:solidFill>
                  <a:schemeClr val="bg1"/>
                </a:solidFill>
                <a:cs typeface="B Lotus" pitchFamily="2" charset="-78"/>
              </a:rPr>
              <a:t>مقالات مستخرج از این پژوهش</a:t>
            </a:r>
            <a:endParaRPr lang="en-US" sz="2000" b="1" dirty="0">
              <a:solidFill>
                <a:schemeClr val="bg1"/>
              </a:solidFill>
              <a:cs typeface="B Lotus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314607"/>
            <a:ext cx="6161905" cy="2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49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47664" y="195486"/>
            <a:ext cx="5760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b="1" dirty="0" smtClean="0">
                <a:solidFill>
                  <a:schemeClr val="bg1"/>
                </a:solidFill>
                <a:cs typeface="B Lotus" pitchFamily="2" charset="-78"/>
              </a:rPr>
              <a:t>منابع</a:t>
            </a:r>
            <a:endParaRPr lang="en-US" sz="2000" b="1" dirty="0">
              <a:solidFill>
                <a:schemeClr val="bg1"/>
              </a:solidFill>
              <a:cs typeface="B Lotus" pitchFamily="2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6" y="771257"/>
            <a:ext cx="712879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1]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Kalra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and S. Singh, “A review of metaheuristic scheduling techniques in cloud computing,” </a:t>
            </a:r>
            <a:r>
              <a:rPr lang="en-US" sz="1200" i="1" dirty="0">
                <a:latin typeface="Times New Roman" pitchFamily="18" charset="0"/>
                <a:cs typeface="Times New Roman" pitchFamily="18" charset="0"/>
              </a:rPr>
              <a:t>Egypt. Informatics J.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, 2015.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275606"/>
            <a:ext cx="7128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[2]</a:t>
            </a:r>
            <a:r>
              <a:rPr lang="fa-IR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. Ramezani, J. Lu, and F.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Hussain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, “Task Scheduling Optimization in Cloud Computing Applying Multi-Objective Particle Swarm Optimization,” </a:t>
            </a:r>
            <a:r>
              <a:rPr lang="en-US" sz="1200" i="1" dirty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US" sz="1200" i="1" dirty="0" err="1">
                <a:latin typeface="Times New Roman" pitchFamily="18" charset="0"/>
                <a:cs typeface="Times New Roman" pitchFamily="18" charset="0"/>
              </a:rPr>
              <a:t>Basu</a:t>
            </a:r>
            <a:r>
              <a:rPr lang="en-US" sz="1200" i="1" dirty="0">
                <a:latin typeface="Times New Roman" pitchFamily="18" charset="0"/>
                <a:cs typeface="Times New Roman" pitchFamily="18" charset="0"/>
              </a:rPr>
              <a:t> al. ICSOC 2013, LNCS 8274, pp. 237–251, 2013. © Springer-</a:t>
            </a:r>
            <a:r>
              <a:rPr lang="en-US" sz="1200" i="1" dirty="0" err="1">
                <a:latin typeface="Times New Roman" pitchFamily="18" charset="0"/>
                <a:cs typeface="Times New Roman" pitchFamily="18" charset="0"/>
              </a:rPr>
              <a:t>Verlag</a:t>
            </a:r>
            <a:r>
              <a:rPr lang="en-US" sz="1200" i="1" dirty="0">
                <a:latin typeface="Times New Roman" pitchFamily="18" charset="0"/>
                <a:cs typeface="Times New Roman" pitchFamily="18" charset="0"/>
              </a:rPr>
              <a:t> Berlin </a:t>
            </a:r>
            <a:r>
              <a:rPr lang="en-US" sz="1200" i="1" dirty="0" err="1">
                <a:latin typeface="Times New Roman" pitchFamily="18" charset="0"/>
                <a:cs typeface="Times New Roman" pitchFamily="18" charset="0"/>
              </a:rPr>
              <a:t>Heidelb</a:t>
            </a:r>
            <a:r>
              <a:rPr lang="en-US" sz="1200" i="1" dirty="0">
                <a:latin typeface="Times New Roman" pitchFamily="18" charset="0"/>
                <a:cs typeface="Times New Roman" pitchFamily="18" charset="0"/>
              </a:rPr>
              <a:t>. 2013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, pp. 237–251, 2013.</a:t>
            </a:r>
          </a:p>
        </p:txBody>
      </p:sp>
      <p:sp>
        <p:nvSpPr>
          <p:cNvPr id="4" name="Rectangle 3"/>
          <p:cNvSpPr/>
          <p:nvPr/>
        </p:nvSpPr>
        <p:spPr>
          <a:xfrm>
            <a:off x="395536" y="1923678"/>
            <a:ext cx="71287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fa-IR" sz="12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fa-IR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. J.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Priyadarsini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and L.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Arockiam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, “PBCOPSO : A Parallel Optimization Algorithm for Task Scheduling in Cloud Environment,” </a:t>
            </a:r>
            <a:r>
              <a:rPr lang="en-US" sz="1200" i="1" dirty="0">
                <a:latin typeface="Times New Roman" pitchFamily="18" charset="0"/>
                <a:cs typeface="Times New Roman" pitchFamily="18" charset="0"/>
              </a:rPr>
              <a:t>Indian J. Sci. Technol.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, vol. 8, no. July, 2015.</a:t>
            </a:r>
          </a:p>
        </p:txBody>
      </p:sp>
      <p:sp>
        <p:nvSpPr>
          <p:cNvPr id="6" name="Rectangle 5"/>
          <p:cNvSpPr/>
          <p:nvPr/>
        </p:nvSpPr>
        <p:spPr>
          <a:xfrm>
            <a:off x="395536" y="2427734"/>
            <a:ext cx="71287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[4] S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. Rouhi and E. B.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Nejad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, “CSO-GA : A New Scheduling Technique for Cloud Computing Systems Based on Cat Swarm Optimization and Genetic Algorithm,” </a:t>
            </a:r>
            <a:r>
              <a:rPr lang="en-US" sz="1200" i="1" dirty="0" err="1">
                <a:latin typeface="Times New Roman" pitchFamily="18" charset="0"/>
                <a:cs typeface="Times New Roman" pitchFamily="18" charset="0"/>
              </a:rPr>
              <a:t>Cumhur</a:t>
            </a:r>
            <a:r>
              <a:rPr lang="en-US" sz="1200" i="1" dirty="0">
                <a:latin typeface="Times New Roman" pitchFamily="18" charset="0"/>
                <a:cs typeface="Times New Roman" pitchFamily="18" charset="0"/>
              </a:rPr>
              <a:t>. Sci. J.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, vol. 36, no. 4, pp. 1672--1685, 2015.</a:t>
            </a:r>
          </a:p>
        </p:txBody>
      </p:sp>
      <p:sp>
        <p:nvSpPr>
          <p:cNvPr id="7" name="Rectangle 6"/>
          <p:cNvSpPr/>
          <p:nvPr/>
        </p:nvSpPr>
        <p:spPr>
          <a:xfrm>
            <a:off x="395536" y="3003798"/>
            <a:ext cx="71287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[5] S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Aujla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and U.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Amandeep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, “Task scheduling in Cloud Using Hybrid Cuckoo Algorithm,” </a:t>
            </a:r>
            <a:r>
              <a:rPr lang="en-US" sz="1200" i="1" dirty="0">
                <a:latin typeface="Times New Roman" pitchFamily="18" charset="0"/>
                <a:cs typeface="Times New Roman" pitchFamily="18" charset="0"/>
              </a:rPr>
              <a:t>Int. J. Comput. Networks Appl.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, vol. 2, no. 3, pp. 144–150, 2015.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5536" y="3478237"/>
            <a:ext cx="71287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[6] I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. No and E. Rani, “Efficient Load Balancing Task Scheduling in Cloud Computing using Raven Roosting Optimization Algorithm,” </a:t>
            </a:r>
            <a:r>
              <a:rPr lang="en-US" sz="1200" i="1" dirty="0">
                <a:latin typeface="Times New Roman" pitchFamily="18" charset="0"/>
                <a:cs typeface="Times New Roman" pitchFamily="18" charset="0"/>
              </a:rPr>
              <a:t>Int. J. Adv. Res. Comput. Sci.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, vol. 8, no. 5, pp. 2419–2424, 2017.</a:t>
            </a:r>
          </a:p>
        </p:txBody>
      </p:sp>
    </p:spTree>
    <p:extLst>
      <p:ext uri="{BB962C8B-B14F-4D97-AF65-F5344CB8AC3E}">
        <p14:creationId xmlns:p14="http://schemas.microsoft.com/office/powerpoint/2010/main" val="61738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7D45-94EB-4B5C-939A-BCF55BC2E190}" type="datetime1">
              <a:rPr lang="en-US" smtClean="0"/>
              <a:t>1/7/2019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32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5143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4659" y="411510"/>
            <a:ext cx="5400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dirty="0" smtClean="0">
                <a:cs typeface="B Shiraz" pitchFamily="2" charset="-78"/>
              </a:rPr>
              <a:t>به رسم ادب</a:t>
            </a:r>
          </a:p>
          <a:p>
            <a:pPr algn="ctr" rtl="1"/>
            <a:endParaRPr lang="fa-IR" dirty="0">
              <a:cs typeface="B Shiraz" pitchFamily="2" charset="-78"/>
            </a:endParaRPr>
          </a:p>
          <a:p>
            <a:pPr algn="ctr" rtl="1"/>
            <a:r>
              <a:rPr lang="fa-IR" dirty="0" smtClean="0">
                <a:cs typeface="B Shiraz" pitchFamily="2" charset="-78"/>
              </a:rPr>
              <a:t>قدردانی </a:t>
            </a:r>
            <a:endParaRPr lang="fa-IR" dirty="0">
              <a:cs typeface="B Shiraz" pitchFamily="2" charset="-78"/>
            </a:endParaRPr>
          </a:p>
          <a:p>
            <a:pPr algn="ctr" rtl="1"/>
            <a:endParaRPr lang="fa-IR" dirty="0">
              <a:cs typeface="B Shiraz" pitchFamily="2" charset="-78"/>
            </a:endParaRPr>
          </a:p>
          <a:p>
            <a:pPr algn="ctr" rtl="1"/>
            <a:r>
              <a:rPr lang="fa-IR" dirty="0" smtClean="0">
                <a:cs typeface="B Shiraz" pitchFamily="2" charset="-78"/>
              </a:rPr>
              <a:t>از ﻫﻤﻪ</a:t>
            </a:r>
            <a:r>
              <a:rPr lang="fa-IR" dirty="0">
                <a:cs typeface="B Shiraz" pitchFamily="2" charset="-78"/>
              </a:rPr>
              <a:t> ﮐﺴﺎﻧﯽ ﮐﻪ ﺑﻪ ﻧﻮﻋﯽ ﻣﺮا در ﺑﻪ اﻧﺠﺎم رﺳﺎﻧﺪن اﯾﻦ ﻣﻬﻢ ﯾﺎري کردند ...</a:t>
            </a:r>
            <a:endParaRPr lang="en-US" dirty="0">
              <a:cs typeface="B Shiraz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0326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907704" y="195486"/>
            <a:ext cx="6840760" cy="432048"/>
            <a:chOff x="467544" y="123478"/>
            <a:chExt cx="6840760" cy="432048"/>
          </a:xfrm>
        </p:grpSpPr>
        <p:sp>
          <p:nvSpPr>
            <p:cNvPr id="6" name="Rounded Rectangle 5"/>
            <p:cNvSpPr/>
            <p:nvPr/>
          </p:nvSpPr>
          <p:spPr>
            <a:xfrm>
              <a:off x="6300192" y="123478"/>
              <a:ext cx="1008112" cy="432048"/>
            </a:xfrm>
            <a:prstGeom prst="roundRect">
              <a:avLst/>
            </a:prstGeom>
            <a:effectLst>
              <a:innerShdw blurRad="254000">
                <a:prstClr val="black"/>
              </a:inn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مقدمه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148064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مروری بر منابع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995936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روش پیشنهادی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43808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نتایج و بحث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619672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نتیجه گیری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67544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کارهای آینده</a:t>
              </a:r>
              <a:endParaRPr lang="en-US" sz="1200" b="1" dirty="0">
                <a:cs typeface="B Lotus" pitchFamily="2" charset="-78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797152" y="771550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b="1" dirty="0" smtClean="0">
                <a:solidFill>
                  <a:schemeClr val="bg1"/>
                </a:solidFill>
                <a:latin typeface="Times New Roman" pitchFamily="18" charset="0"/>
                <a:cs typeface="B Lotus" pitchFamily="2" charset="-78"/>
              </a:rPr>
              <a:t>معرفی الگوریتم ازدحام جوجه (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B Lotus" pitchFamily="2" charset="-78"/>
              </a:rPr>
              <a:t>CSO</a:t>
            </a:r>
            <a:r>
              <a:rPr lang="fa-IR" b="1" dirty="0" smtClean="0">
                <a:solidFill>
                  <a:schemeClr val="bg1"/>
                </a:solidFill>
                <a:latin typeface="Times New Roman" pitchFamily="18" charset="0"/>
                <a:cs typeface="B Lotus" pitchFamily="2" charset="-78"/>
              </a:rPr>
              <a:t>)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B Lotus" pitchFamily="2" charset="-78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691680" y="1140882"/>
            <a:ext cx="7344816" cy="3879140"/>
            <a:chOff x="1691680" y="1140882"/>
            <a:chExt cx="7344816" cy="3879140"/>
          </a:xfrm>
        </p:grpSpPr>
        <p:sp>
          <p:nvSpPr>
            <p:cNvPr id="13" name="Rectangle 12"/>
            <p:cNvSpPr/>
            <p:nvPr/>
          </p:nvSpPr>
          <p:spPr>
            <a:xfrm>
              <a:off x="1691680" y="1140882"/>
              <a:ext cx="7344816" cy="387914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6694" y="1275606"/>
              <a:ext cx="2075226" cy="1632511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6974" y="1275606"/>
              <a:ext cx="2075226" cy="1632511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5246" y="1275606"/>
              <a:ext cx="2075226" cy="1632511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7907" y="3093162"/>
              <a:ext cx="607424" cy="48126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3238720" y="3200694"/>
                  <a:ext cx="2753125" cy="34830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1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1400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140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/>
                              </a:rPr>
                              <m:t>+</m:t>
                            </m:r>
                            <m:r>
                              <a:rPr lang="en-US" sz="1400" i="1"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  <m:r>
                          <a:rPr lang="en-US" sz="1400" i="1">
                            <a:latin typeface="Cambria Math"/>
                          </a:rPr>
                          <m:t>=</m:t>
                        </m:r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1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1400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1400" i="1">
                                <a:latin typeface="Cambria Math"/>
                              </a:rPr>
                              <m:t>𝑡</m:t>
                            </m:r>
                          </m:sup>
                        </m:sSubSup>
                        <m:r>
                          <a:rPr lang="en-US" sz="1400" i="1">
                            <a:latin typeface="Cambria Math"/>
                          </a:rPr>
                          <m:t>∗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/>
                              </a:rPr>
                              <m:t>1</m:t>
                            </m:r>
                            <m:r>
                              <a:rPr lang="en-US" sz="1400" i="1">
                                <a:latin typeface="Cambria Math"/>
                              </a:rPr>
                              <m:t>+</m:t>
                            </m:r>
                            <m:r>
                              <a:rPr lang="en-US" sz="1400" i="1">
                                <a:latin typeface="Cambria Math"/>
                              </a:rPr>
                              <m:t>𝑅𝑎𝑛𝑑𝑛</m:t>
                            </m:r>
                            <m:d>
                              <m:d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sz="1400" i="1">
                                    <a:latin typeface="Cambria Math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8720" y="3200694"/>
                  <a:ext cx="2753125" cy="3483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35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324551" y="3687974"/>
              <a:ext cx="591265" cy="59826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2987824" y="3735618"/>
                  <a:ext cx="5832648" cy="34830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1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1400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140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/>
                              </a:rPr>
                              <m:t>+</m:t>
                            </m:r>
                            <m:r>
                              <a:rPr lang="en-US" sz="1400" i="1"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  <m:r>
                          <a:rPr lang="en-US" sz="1400" i="1">
                            <a:latin typeface="Cambria Math"/>
                          </a:rPr>
                          <m:t>=</m:t>
                        </m:r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1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1400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1400" i="1">
                                <a:latin typeface="Cambria Math"/>
                              </a:rPr>
                              <m:t>𝑡</m:t>
                            </m:r>
                          </m:sup>
                        </m:sSubSup>
                        <m:r>
                          <a:rPr lang="en-US" sz="1400" i="1">
                            <a:latin typeface="Cambria Math"/>
                          </a:rPr>
                          <m:t>+</m:t>
                        </m:r>
                        <m:r>
                          <a:rPr lang="en-US" sz="1400" i="1">
                            <a:latin typeface="Cambria Math"/>
                          </a:rPr>
                          <m:t>𝑆</m:t>
                        </m:r>
                        <m:r>
                          <a:rPr lang="en-US" sz="1400" i="1">
                            <a:latin typeface="Cambria Math"/>
                          </a:rPr>
                          <m:t>1</m:t>
                        </m:r>
                        <m:r>
                          <a:rPr lang="en-US" sz="1400" i="1">
                            <a:latin typeface="Cambria Math"/>
                          </a:rPr>
                          <m:t>∗</m:t>
                        </m:r>
                        <m:r>
                          <a:rPr lang="en-US" sz="1400" i="1">
                            <a:latin typeface="Cambria Math"/>
                          </a:rPr>
                          <m:t>𝑅𝑎𝑛𝑑</m:t>
                        </m:r>
                        <m:r>
                          <a:rPr lang="en-US" sz="1400" i="1">
                            <a:latin typeface="Cambria Math"/>
                          </a:rPr>
                          <m:t>∗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/>
                                  </a:rPr>
                                  <m:t>𝑟</m:t>
                                </m:r>
                                <m:r>
                                  <a:rPr lang="en-US" sz="1400" i="1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sz="14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400" i="1">
                                    <a:latin typeface="Cambria Math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1400" i="1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en-US" sz="1400" i="1">
                                <a:latin typeface="Cambria Math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z="14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400" i="1">
                                    <a:latin typeface="Cambria Math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1400" i="1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bSup>
                          </m:e>
                        </m:d>
                        <m:r>
                          <a:rPr lang="en-US" sz="1400" i="1">
                            <a:latin typeface="Cambria Math"/>
                          </a:rPr>
                          <m:t>+</m:t>
                        </m:r>
                        <m:r>
                          <a:rPr lang="en-US" sz="1400" i="1">
                            <a:latin typeface="Cambria Math"/>
                          </a:rPr>
                          <m:t>𝑆</m:t>
                        </m:r>
                        <m:r>
                          <a:rPr lang="en-US" sz="1400" i="1">
                            <a:latin typeface="Cambria Math"/>
                          </a:rPr>
                          <m:t>2</m:t>
                        </m:r>
                        <m:r>
                          <a:rPr lang="en-US" sz="1400" i="1">
                            <a:latin typeface="Cambria Math"/>
                          </a:rPr>
                          <m:t>∗</m:t>
                        </m:r>
                        <m:r>
                          <a:rPr lang="en-US" sz="1400" i="1">
                            <a:latin typeface="Cambria Math"/>
                          </a:rPr>
                          <m:t>𝑅𝑎𝑛𝑑</m:t>
                        </m:r>
                        <m:r>
                          <a:rPr lang="en-US" sz="1400" i="1">
                            <a:latin typeface="Cambria Math"/>
                          </a:rPr>
                          <m:t>∗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/>
                                  </a:rPr>
                                  <m:t>𝑟</m:t>
                                </m:r>
                                <m:r>
                                  <a:rPr lang="en-US" sz="1400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sz="14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400" i="1">
                                    <a:latin typeface="Cambria Math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1400" i="1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en-US" sz="1400" i="1">
                                <a:latin typeface="Cambria Math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z="14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400" i="1">
                                    <a:latin typeface="Cambria Math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1400" i="1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7824" y="3735618"/>
                  <a:ext cx="5832648" cy="34830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35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0418" y="4363517"/>
              <a:ext cx="433889" cy="51551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3275856" y="4364666"/>
                  <a:ext cx="2601161" cy="34830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1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1400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140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/>
                              </a:rPr>
                              <m:t>+</m:t>
                            </m:r>
                            <m:r>
                              <a:rPr lang="en-US" sz="1400" i="1"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  <m:r>
                          <a:rPr lang="en-US" sz="1400" i="1">
                            <a:latin typeface="Cambria Math"/>
                          </a:rPr>
                          <m:t>=</m:t>
                        </m:r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1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1400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1400" i="1">
                                <a:latin typeface="Cambria Math"/>
                              </a:rPr>
                              <m:t>𝑡</m:t>
                            </m:r>
                          </m:sup>
                        </m:sSubSup>
                        <m:r>
                          <a:rPr lang="en-US" sz="1400" i="1">
                            <a:latin typeface="Cambria Math"/>
                          </a:rPr>
                          <m:t>+</m:t>
                        </m:r>
                        <m:r>
                          <a:rPr lang="en-US" sz="1400" i="1">
                            <a:latin typeface="Cambria Math"/>
                          </a:rPr>
                          <m:t>𝐹𝐿</m:t>
                        </m:r>
                        <m:r>
                          <a:rPr lang="en-US" sz="1400" i="1">
                            <a:latin typeface="Cambria Math"/>
                          </a:rPr>
                          <m:t>∗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sz="14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400" i="1">
                                    <a:latin typeface="Cambria Math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1400" i="1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en-US" sz="1400" i="1">
                                <a:latin typeface="Cambria Math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z="14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400" i="1">
                                    <a:latin typeface="Cambria Math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1400" i="1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5856" y="4364666"/>
                  <a:ext cx="2601161" cy="34830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35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6311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67544" y="159346"/>
            <a:ext cx="6840760" cy="432048"/>
            <a:chOff x="467544" y="123478"/>
            <a:chExt cx="6840760" cy="432048"/>
          </a:xfrm>
        </p:grpSpPr>
        <p:sp>
          <p:nvSpPr>
            <p:cNvPr id="6" name="Rounded Rectangle 5"/>
            <p:cNvSpPr/>
            <p:nvPr/>
          </p:nvSpPr>
          <p:spPr>
            <a:xfrm>
              <a:off x="6300192" y="123478"/>
              <a:ext cx="1008112" cy="432048"/>
            </a:xfrm>
            <a:prstGeom prst="roundRect">
              <a:avLst/>
            </a:prstGeom>
            <a:effectLst>
              <a:innerShdw blurRad="254000">
                <a:prstClr val="black"/>
              </a:inn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مقدمه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148064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مروری بر منابع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995936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روش پیشنهادی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43808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نتایج و بحث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619672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نتیجه گیری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67544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کارهای آینده</a:t>
              </a:r>
              <a:endParaRPr lang="en-US" sz="1200" b="1" dirty="0">
                <a:cs typeface="B Lotus" pitchFamily="2" charset="-78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236296" y="1059582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b="1" dirty="0" smtClean="0">
                <a:solidFill>
                  <a:schemeClr val="bg1"/>
                </a:solidFill>
                <a:cs typeface="B Lotus" pitchFamily="2" charset="-78"/>
              </a:rPr>
              <a:t>بیان مسئله :</a:t>
            </a:r>
            <a:endParaRPr lang="en-US" sz="2400" b="1" dirty="0">
              <a:solidFill>
                <a:schemeClr val="bg1"/>
              </a:solidFill>
              <a:cs typeface="B Lotus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48064" y="1635646"/>
            <a:ext cx="3744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 rtl="1">
              <a:buFont typeface="Wingdings" pitchFamily="2" charset="2"/>
              <a:buChar char="ü"/>
            </a:pPr>
            <a:r>
              <a:rPr lang="ar-SA" sz="1600" b="1" dirty="0">
                <a:cs typeface="B Lotus" pitchFamily="2" charset="-78"/>
              </a:rPr>
              <a:t>رفع مشکل همگرایی زودرس در </a:t>
            </a:r>
            <a:r>
              <a:rPr lang="ar-SA" sz="1600" b="1" dirty="0" smtClean="0">
                <a:cs typeface="B Lotus" pitchFamily="2" charset="-78"/>
              </a:rPr>
              <a:t>الگوریتم</a:t>
            </a:r>
            <a:endParaRPr lang="fa-IR" sz="1600" b="1" dirty="0" smtClean="0">
              <a:cs typeface="B Lotus" pitchFamily="2" charset="-78"/>
            </a:endParaRPr>
          </a:p>
          <a:p>
            <a:pPr algn="ctr" rtl="1"/>
            <a:r>
              <a:rPr lang="ar-SA" sz="1600" b="1" dirty="0" smtClean="0">
                <a:cs typeface="B Lotus" pitchFamily="2" charset="-78"/>
              </a:rPr>
              <a:t> </a:t>
            </a:r>
            <a:r>
              <a:rPr lang="en-US" sz="1600" b="1" dirty="0" smtClean="0">
                <a:cs typeface="B Lotus" pitchFamily="2" charset="-78"/>
              </a:rPr>
              <a:t>PSO</a:t>
            </a:r>
            <a:endParaRPr lang="en-US" sz="16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644008" y="1923678"/>
            <a:ext cx="72008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31418" y="1754401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600" b="1" dirty="0" smtClean="0">
                <a:cs typeface="B Lotus" pitchFamily="2" charset="-78"/>
              </a:rPr>
              <a:t>ارائه الگوریتم</a:t>
            </a:r>
            <a:r>
              <a:rPr lang="en-US" sz="1600" b="1" dirty="0" smtClean="0">
                <a:cs typeface="B Lotus" pitchFamily="2" charset="-78"/>
              </a:rPr>
              <a:t>CSO </a:t>
            </a:r>
            <a:endParaRPr lang="en-US" sz="1600" b="1" dirty="0">
              <a:cs typeface="B Lotus" pitchFamily="2" charset="-78"/>
            </a:endParaRPr>
          </a:p>
        </p:txBody>
      </p:sp>
      <p:sp>
        <p:nvSpPr>
          <p:cNvPr id="24" name="Right Brace 23"/>
          <p:cNvSpPr/>
          <p:nvPr/>
        </p:nvSpPr>
        <p:spPr>
          <a:xfrm>
            <a:off x="2339752" y="1059582"/>
            <a:ext cx="432048" cy="166489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4569" y="1131590"/>
            <a:ext cx="245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SA" sz="1600" b="1" dirty="0">
                <a:cs typeface="B Lotus"/>
              </a:rPr>
              <a:t>برای تعیین پارامتر ضریب یادگیری </a:t>
            </a:r>
            <a:r>
              <a:rPr lang="en-US" sz="1600" b="1" dirty="0">
                <a:cs typeface="B Lotus"/>
              </a:rPr>
              <a:t>C</a:t>
            </a:r>
            <a:r>
              <a:rPr lang="ar-SA" sz="1600" b="1" dirty="0">
                <a:cs typeface="B Lotus"/>
              </a:rPr>
              <a:t> از نظریه آشوب</a:t>
            </a:r>
            <a:endParaRPr lang="en-US" sz="1600" b="1" dirty="0">
              <a:cs typeface="B Lotu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569" y="1804922"/>
            <a:ext cx="2459199" cy="830997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 rtl="1"/>
            <a:r>
              <a:rPr lang="ar-SA" sz="1600" b="1" dirty="0">
                <a:cs typeface="B Lotus"/>
              </a:rPr>
              <a:t>برای به‌روزرسانی موقعیت </a:t>
            </a:r>
            <a:r>
              <a:rPr lang="ar-SA" sz="1600" b="1" dirty="0" smtClean="0">
                <a:cs typeface="B Lotus"/>
              </a:rPr>
              <a:t>از</a:t>
            </a:r>
            <a:r>
              <a:rPr lang="en-US" sz="1600" b="1" dirty="0" smtClean="0">
                <a:cs typeface="B Lotus"/>
              </a:rPr>
              <a:t> </a:t>
            </a:r>
            <a:r>
              <a:rPr lang="ar-SA" sz="1600" b="1" dirty="0" smtClean="0">
                <a:cs typeface="B Lotus"/>
              </a:rPr>
              <a:t> </a:t>
            </a:r>
            <a:r>
              <a:rPr lang="ar-SA" sz="1600" b="1" dirty="0">
                <a:cs typeface="B Lotus"/>
              </a:rPr>
              <a:t>طرح جهش </a:t>
            </a:r>
            <a:r>
              <a:rPr lang="ar-SA" sz="1600" b="1" dirty="0" smtClean="0">
                <a:cs typeface="B Lotus"/>
              </a:rPr>
              <a:t>و </a:t>
            </a:r>
            <a:r>
              <a:rPr lang="ar-SA" sz="1600" b="1" dirty="0">
                <a:cs typeface="B Lotus"/>
              </a:rPr>
              <a:t>بازترکیب </a:t>
            </a:r>
            <a:r>
              <a:rPr lang="en-US" sz="1600" b="1" dirty="0" smtClean="0">
                <a:cs typeface="B Lotus"/>
              </a:rPr>
              <a:t> </a:t>
            </a:r>
            <a:r>
              <a:rPr lang="ar-SA" sz="1600" b="1" dirty="0" smtClean="0">
                <a:cs typeface="B Lotus"/>
              </a:rPr>
              <a:t>الگوریتم </a:t>
            </a:r>
            <a:r>
              <a:rPr lang="en-US" sz="1600" b="1" dirty="0" smtClean="0">
                <a:cs typeface="B Lotus"/>
              </a:rPr>
              <a:t>DE </a:t>
            </a:r>
            <a:endParaRPr lang="en-US" sz="1600" b="1" dirty="0">
              <a:cs typeface="B Lotu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08104" y="3025142"/>
            <a:ext cx="3240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 rtl="1">
              <a:buFont typeface="Wingdings" pitchFamily="2" charset="2"/>
              <a:buChar char="ü"/>
            </a:pPr>
            <a:r>
              <a:rPr lang="fa-IR" sz="1600" b="1" dirty="0" smtClean="0">
                <a:cs typeface="B Lotus" pitchFamily="2" charset="-78"/>
              </a:rPr>
              <a:t>برقراری تعادل بین جستجوی سراسری</a:t>
            </a:r>
          </a:p>
          <a:p>
            <a:pPr algn="ctr" rtl="1"/>
            <a:r>
              <a:rPr lang="fa-IR" sz="1600" b="1" dirty="0" smtClean="0">
                <a:cs typeface="B Lotus" pitchFamily="2" charset="-78"/>
              </a:rPr>
              <a:t> و محلی  و رفع مشکل همگرایی زودرس  </a:t>
            </a:r>
            <a:endParaRPr lang="en-US" sz="1600" b="1" dirty="0">
              <a:cs typeface="B Lotus" pitchFamily="2" charset="-78"/>
            </a:endParaRPr>
          </a:p>
        </p:txBody>
      </p:sp>
      <p:cxnSp>
        <p:nvCxnSpPr>
          <p:cNvPr id="31" name="Straight Arrow Connector 30"/>
          <p:cNvCxnSpPr>
            <a:stCxn id="29" idx="1"/>
          </p:cNvCxnSpPr>
          <p:nvPr/>
        </p:nvCxnSpPr>
        <p:spPr>
          <a:xfrm flipH="1" flipV="1">
            <a:off x="4572000" y="3317529"/>
            <a:ext cx="93610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51520" y="3129181"/>
            <a:ext cx="3450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600" b="1" dirty="0" smtClean="0">
                <a:cs typeface="B Lotus"/>
              </a:rPr>
              <a:t>ارائه ترکیب الگوریتم </a:t>
            </a:r>
            <a:r>
              <a:rPr lang="en-US" sz="1600" b="1" dirty="0" smtClean="0">
                <a:cs typeface="B Lotus"/>
              </a:rPr>
              <a:t>ICSO</a:t>
            </a:r>
            <a:r>
              <a:rPr lang="fa-IR" sz="1600" b="1" dirty="0" smtClean="0">
                <a:cs typeface="B Lotus"/>
              </a:rPr>
              <a:t> و الگوریتم </a:t>
            </a:r>
            <a:r>
              <a:rPr lang="en-US" sz="1600" b="1" dirty="0" smtClean="0">
                <a:cs typeface="B Lotus"/>
              </a:rPr>
              <a:t>DE</a:t>
            </a:r>
            <a:endParaRPr lang="en-US" sz="1600" b="1" dirty="0">
              <a:cs typeface="B Lotu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12160" y="414721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 rtl="1">
              <a:buFont typeface="Wingdings" pitchFamily="2" charset="2"/>
              <a:buChar char="ü"/>
            </a:pPr>
            <a:r>
              <a:rPr lang="fa-IR" sz="1600" b="1" dirty="0">
                <a:solidFill>
                  <a:schemeClr val="dk1"/>
                </a:solidFill>
                <a:cs typeface="B Lotus" pitchFamily="2" charset="-78"/>
              </a:rPr>
              <a:t>زمان‌بندی</a:t>
            </a:r>
            <a:r>
              <a:rPr lang="fa-IR" sz="1600" b="1" dirty="0" smtClean="0">
                <a:cs typeface="B Lotus" pitchFamily="2" charset="-78"/>
              </a:rPr>
              <a:t> پویای وظایف مستقل</a:t>
            </a:r>
          </a:p>
          <a:p>
            <a:pPr algn="ctr" rtl="1"/>
            <a:r>
              <a:rPr lang="fa-IR" sz="1600" b="1" dirty="0" smtClean="0">
                <a:cs typeface="B Lotus" pitchFamily="2" charset="-78"/>
              </a:rPr>
              <a:t> در محیط محاسبات ابری</a:t>
            </a:r>
            <a:endParaRPr lang="en-US" sz="1600" b="1" dirty="0">
              <a:cs typeface="B Lotus" pitchFamily="2" charset="-78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4644008" y="4299942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7860" y="4066896"/>
            <a:ext cx="424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600" b="1" dirty="0" smtClean="0">
                <a:latin typeface="Times New Roman" pitchFamily="18" charset="0"/>
                <a:cs typeface="B Lotus" pitchFamily="2" charset="-78"/>
              </a:rPr>
              <a:t>استفاده از </a:t>
            </a:r>
            <a:r>
              <a:rPr lang="ar-SA" sz="1600" dirty="0">
                <a:cs typeface="B Lotus"/>
              </a:rPr>
              <a:t>ا</a:t>
            </a:r>
            <a:r>
              <a:rPr lang="ar-SA" sz="1600" b="1" dirty="0">
                <a:cs typeface="B Lotus"/>
              </a:rPr>
              <a:t>لگوریتم </a:t>
            </a:r>
            <a:r>
              <a:rPr lang="en-US" sz="1600" b="1" dirty="0">
                <a:cs typeface="B Lotus"/>
              </a:rPr>
              <a:t>ICSODE</a:t>
            </a:r>
            <a:endParaRPr lang="en-US" sz="1600" b="1" dirty="0">
              <a:latin typeface="Times New Roman" pitchFamily="18" charset="0"/>
              <a:cs typeface="B Lotus"/>
            </a:endParaRPr>
          </a:p>
        </p:txBody>
      </p:sp>
    </p:spTree>
    <p:extLst>
      <p:ext uri="{BB962C8B-B14F-4D97-AF65-F5344CB8AC3E}">
        <p14:creationId xmlns:p14="http://schemas.microsoft.com/office/powerpoint/2010/main" val="322088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67544" y="159346"/>
            <a:ext cx="6840760" cy="432048"/>
            <a:chOff x="467544" y="123478"/>
            <a:chExt cx="6840760" cy="432048"/>
          </a:xfrm>
        </p:grpSpPr>
        <p:sp>
          <p:nvSpPr>
            <p:cNvPr id="6" name="Rounded Rectangle 5"/>
            <p:cNvSpPr/>
            <p:nvPr/>
          </p:nvSpPr>
          <p:spPr>
            <a:xfrm>
              <a:off x="6300192" y="123478"/>
              <a:ext cx="1008112" cy="432048"/>
            </a:xfrm>
            <a:prstGeom prst="roundRect">
              <a:avLst/>
            </a:prstGeom>
            <a:effectLst>
              <a:innerShdw blurRad="254000">
                <a:prstClr val="black"/>
              </a:inn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مقدمه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148064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مروری بر منابع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995936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روش پیشنهادی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43808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نتایج و بحث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619672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نتیجه گیری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67544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کارهای آینده</a:t>
              </a:r>
              <a:endParaRPr lang="en-US" sz="1200" b="1" dirty="0">
                <a:cs typeface="B Lotus" pitchFamily="2" charset="-78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012160" y="113159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b="1" dirty="0" smtClean="0">
                <a:solidFill>
                  <a:schemeClr val="bg1"/>
                </a:solidFill>
                <a:cs typeface="B Lotus" pitchFamily="2" charset="-78"/>
              </a:rPr>
              <a:t>متغیرهای تحقیق: </a:t>
            </a:r>
            <a:endParaRPr lang="en-US" b="1" dirty="0">
              <a:solidFill>
                <a:schemeClr val="bg1"/>
              </a:solidFill>
              <a:cs typeface="B Lotus" pitchFamily="2" charset="-78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272350"/>
              </p:ext>
            </p:extLst>
          </p:nvPr>
        </p:nvGraphicFramePr>
        <p:xfrm>
          <a:off x="755576" y="1923678"/>
          <a:ext cx="7165234" cy="177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/>
                <a:gridCol w="2880320"/>
                <a:gridCol w="15486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z="1600" dirty="0" smtClean="0">
                          <a:solidFill>
                            <a:schemeClr val="tx1"/>
                          </a:solidFill>
                          <a:cs typeface="B Lotus" pitchFamily="2" charset="-78"/>
                        </a:rPr>
                        <a:t>دسته آزمایش دوم</a:t>
                      </a:r>
                      <a:endParaRPr lang="en-US" sz="1600" dirty="0">
                        <a:solidFill>
                          <a:schemeClr val="tx1"/>
                        </a:solidFill>
                        <a:cs typeface="B Lotus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 smtClean="0">
                          <a:solidFill>
                            <a:schemeClr val="tx1"/>
                          </a:solidFill>
                          <a:cs typeface="B Lotus" pitchFamily="2" charset="-78"/>
                        </a:rPr>
                        <a:t>دسته آزمایش اول</a:t>
                      </a:r>
                      <a:endParaRPr lang="en-US" sz="1600" dirty="0">
                        <a:solidFill>
                          <a:schemeClr val="tx1"/>
                        </a:solidFill>
                        <a:cs typeface="B Lotus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 smtClean="0">
                          <a:solidFill>
                            <a:schemeClr val="tx1"/>
                          </a:solidFill>
                          <a:cs typeface="B Lotus" pitchFamily="2" charset="-78"/>
                        </a:rPr>
                        <a:t>نوع متغیر</a:t>
                      </a:r>
                      <a:endParaRPr lang="en-US" sz="1600" dirty="0">
                        <a:solidFill>
                          <a:schemeClr val="tx1"/>
                        </a:solidFill>
                        <a:cs typeface="B Lotus" pitchFamily="2" charset="-78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SA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Lotus"/>
                        </a:rPr>
                        <a:t>محدوده فضای جستجو، حداکثر تعداد تکرار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B Lotus"/>
                      </a:endParaRPr>
                    </a:p>
                    <a:p>
                      <a:pPr algn="ctr"/>
                      <a:r>
                        <a:rPr lang="ar-SA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Lotus"/>
                        </a:rPr>
                        <a:t>تعداد وظایف، تعداد منابع محاسباتی</a:t>
                      </a:r>
                      <a:endParaRPr lang="en-US" sz="1600" b="0" dirty="0" smtClean="0">
                        <a:cs typeface="B Lotu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Lotus"/>
                        </a:rPr>
                        <a:t>تعداد اعضای جمعیت، تعداد ابعاد مسئله، </a:t>
                      </a:r>
                      <a:endParaRPr lang="en-US" sz="1600" b="0" dirty="0">
                        <a:cs typeface="B Lotu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 smtClean="0">
                          <a:cs typeface="B Lotus" pitchFamily="2" charset="-78"/>
                        </a:rPr>
                        <a:t>مستقل</a:t>
                      </a:r>
                      <a:endParaRPr lang="en-US" sz="1600" dirty="0">
                        <a:cs typeface="B Lotus" pitchFamily="2" charset="-78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SA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Lotus"/>
                        </a:rPr>
                        <a:t>زمان اجرای وظایف، زمان پاسخ، تعداد نقض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Lotus"/>
                        </a:rPr>
                        <a:t>SLA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Lotus"/>
                        </a:rPr>
                        <a:t> </a:t>
                      </a:r>
                      <a:r>
                        <a:rPr lang="fa-IR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Lotus"/>
                        </a:rPr>
                        <a:t>و </a:t>
                      </a:r>
                      <a:r>
                        <a:rPr lang="ar-SA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Lotus"/>
                        </a:rPr>
                        <a:t>توان عملیاتی</a:t>
                      </a:r>
                      <a:endParaRPr lang="en-US" sz="1600" dirty="0" smtClean="0">
                        <a:cs typeface="B Lotu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Lotus"/>
                        </a:rPr>
                        <a:t>میانگین خطا</a:t>
                      </a:r>
                      <a:endParaRPr lang="en-US" sz="1600" dirty="0">
                        <a:cs typeface="B Lotu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 smtClean="0">
                          <a:cs typeface="B Lotus" pitchFamily="2" charset="-78"/>
                        </a:rPr>
                        <a:t>وابسته</a:t>
                      </a:r>
                      <a:endParaRPr lang="en-US" sz="1600" dirty="0">
                        <a:cs typeface="B Lotus" pitchFamily="2" charset="-78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57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67544" y="159346"/>
            <a:ext cx="6840760" cy="432048"/>
            <a:chOff x="467544" y="123478"/>
            <a:chExt cx="6840760" cy="432048"/>
          </a:xfrm>
        </p:grpSpPr>
        <p:sp>
          <p:nvSpPr>
            <p:cNvPr id="6" name="Rounded Rectangle 5"/>
            <p:cNvSpPr/>
            <p:nvPr/>
          </p:nvSpPr>
          <p:spPr>
            <a:xfrm>
              <a:off x="6300192" y="123478"/>
              <a:ext cx="1008112" cy="432048"/>
            </a:xfrm>
            <a:prstGeom prst="roundRect">
              <a:avLst/>
            </a:prstGeom>
            <a:effectLst>
              <a:innerShdw blurRad="254000">
                <a:prstClr val="black"/>
              </a:inn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مقدمه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148064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مروری بر منابع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995936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روش پیشنهادی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43808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نتایج و بحث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619672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نتیجه گیری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67544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کارهای آینده</a:t>
              </a:r>
              <a:endParaRPr lang="en-US" sz="1200" b="1" dirty="0">
                <a:cs typeface="B Lotus" pitchFamily="2" charset="-78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804248" y="113159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b="1" dirty="0" smtClean="0">
                <a:solidFill>
                  <a:schemeClr val="bg1"/>
                </a:solidFill>
                <a:cs typeface="B Lotus" pitchFamily="2" charset="-78"/>
              </a:rPr>
              <a:t>فرضیه ها : </a:t>
            </a:r>
            <a:endParaRPr lang="en-US" sz="2000" b="1" dirty="0">
              <a:solidFill>
                <a:schemeClr val="bg1"/>
              </a:solidFill>
              <a:cs typeface="B Lotus" pitchFamily="2" charset="-7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9551" y="1575915"/>
            <a:ext cx="806489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 rtl="1">
              <a:buFont typeface="Wingdings" pitchFamily="2" charset="2"/>
              <a:buChar char="q"/>
            </a:pPr>
            <a:r>
              <a:rPr lang="ar-SA" sz="1600" dirty="0">
                <a:cs typeface="B Lotus"/>
              </a:rPr>
              <a:t>اگر در الگوریتم </a:t>
            </a:r>
            <a:r>
              <a:rPr lang="en-US" sz="1600" dirty="0">
                <a:cs typeface="B Lotus"/>
              </a:rPr>
              <a:t>ICSO</a:t>
            </a:r>
            <a:r>
              <a:rPr lang="ar-SA" sz="1600" dirty="0">
                <a:cs typeface="B Lotus"/>
              </a:rPr>
              <a:t> از ویژگی­های آماری و پویایی نظریه آشوب برای تعیین مقدار پارامتر ضریب یادگیری </a:t>
            </a:r>
            <a:r>
              <a:rPr lang="en-US" sz="1600" dirty="0">
                <a:cs typeface="B Lotus"/>
              </a:rPr>
              <a:t>C</a:t>
            </a:r>
            <a:r>
              <a:rPr lang="ar-SA" sz="1600" dirty="0">
                <a:cs typeface="B Lotus"/>
              </a:rPr>
              <a:t> در </a:t>
            </a:r>
            <a:r>
              <a:rPr lang="ar-SA" sz="1600" dirty="0" smtClean="0">
                <a:cs typeface="B Lotus"/>
              </a:rPr>
              <a:t>هر</a:t>
            </a:r>
            <a:r>
              <a:rPr lang="en-US" sz="1600" dirty="0" smtClean="0">
                <a:cs typeface="B Lotus"/>
              </a:rPr>
              <a:t> </a:t>
            </a:r>
            <a:r>
              <a:rPr lang="ar-SA" sz="1600" dirty="0" smtClean="0">
                <a:cs typeface="B Lotus"/>
              </a:rPr>
              <a:t> </a:t>
            </a:r>
            <a:r>
              <a:rPr lang="ar-SA" sz="1600" dirty="0">
                <a:cs typeface="B Lotus"/>
              </a:rPr>
              <a:t>تکرار الگوریتم تعداد جوجه­ها که از رفتار سرگروه خودشان خروس تعیین می‌کند و همچنین از جهش و بازترکیب الگوریتم </a:t>
            </a:r>
            <a:r>
              <a:rPr lang="en-US" sz="1600" dirty="0">
                <a:cs typeface="B Lotus"/>
              </a:rPr>
              <a:t>DE </a:t>
            </a:r>
            <a:r>
              <a:rPr lang="ar-SA" sz="1600" dirty="0" smtClean="0">
                <a:cs typeface="B Lotus"/>
              </a:rPr>
              <a:t>برای </a:t>
            </a:r>
            <a:r>
              <a:rPr lang="ar-SA" sz="1600" dirty="0">
                <a:cs typeface="B Lotus"/>
              </a:rPr>
              <a:t>ایجاد پاسخ جدید در فاز به‌روزرسانی موقعیت خروس­ها استفاده شود آنگاه به دلیل برقراری تعادل بین جستجوی محلی و سراسری و همچنین افزایش </a:t>
            </a:r>
            <a:r>
              <a:rPr lang="en-US" sz="1600" dirty="0">
                <a:cs typeface="B Lotus"/>
              </a:rPr>
              <a:t>diversity</a:t>
            </a:r>
            <a:r>
              <a:rPr lang="ar-SA" sz="1600" dirty="0">
                <a:cs typeface="B Lotus"/>
              </a:rPr>
              <a:t>، میانگین خطا کاهش می­یابد. </a:t>
            </a:r>
            <a:r>
              <a:rPr lang="fa-IR" sz="1600" dirty="0" smtClean="0">
                <a:cs typeface="B Lotus"/>
              </a:rPr>
              <a:t>. </a:t>
            </a:r>
            <a:endParaRPr lang="en-US" sz="1600" dirty="0">
              <a:cs typeface="B Lotu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3568" y="2931790"/>
            <a:ext cx="79208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 rtl="1">
              <a:buFont typeface="Wingdings" pitchFamily="2" charset="2"/>
              <a:buChar char="q"/>
            </a:pPr>
            <a:r>
              <a:rPr lang="ar-SA" sz="1600" dirty="0">
                <a:cs typeface="B Lotus"/>
              </a:rPr>
              <a:t>اگر از الگوریتم </a:t>
            </a:r>
            <a:r>
              <a:rPr lang="en-US" sz="1600" dirty="0" smtClean="0">
                <a:cs typeface="B Lotus"/>
              </a:rPr>
              <a:t>ICSODE </a:t>
            </a:r>
            <a:r>
              <a:rPr lang="fa-IR" sz="1600" dirty="0" smtClean="0">
                <a:cs typeface="B Lotus"/>
              </a:rPr>
              <a:t> </a:t>
            </a:r>
            <a:r>
              <a:rPr lang="ar-SA" sz="1600" dirty="0" smtClean="0">
                <a:cs typeface="B Lotus"/>
              </a:rPr>
              <a:t>به‌منظور زمان­بندی </a:t>
            </a:r>
            <a:r>
              <a:rPr lang="ar-SA" sz="1600" dirty="0">
                <a:cs typeface="B Lotus"/>
              </a:rPr>
              <a:t>پویای وظایف مستقل در محیط محاسبات ابری استفاده شود، آنگاه به </a:t>
            </a:r>
            <a:r>
              <a:rPr lang="fa-IR" sz="1600" dirty="0" smtClean="0">
                <a:cs typeface="B Lotus"/>
              </a:rPr>
              <a:t>    </a:t>
            </a:r>
            <a:r>
              <a:rPr lang="ar-SA" sz="1600" dirty="0" smtClean="0">
                <a:cs typeface="B Lotus"/>
              </a:rPr>
              <a:t>دلیل </a:t>
            </a:r>
            <a:r>
              <a:rPr lang="ar-SA" sz="1600" dirty="0">
                <a:cs typeface="B Lotus"/>
              </a:rPr>
              <a:t>برقراری تعادل بین جستجوی محلی و سراسری و افزایش </a:t>
            </a:r>
            <a:r>
              <a:rPr lang="en-US" sz="1600" dirty="0">
                <a:cs typeface="B Lotus"/>
              </a:rPr>
              <a:t>diversity</a:t>
            </a:r>
            <a:r>
              <a:rPr lang="ar-SA" sz="1600" dirty="0">
                <a:cs typeface="B Lotus"/>
              </a:rPr>
              <a:t> در ابعاد بالا، زمان اجرا، زمان پاسخ و تعداد نقض </a:t>
            </a:r>
            <a:r>
              <a:rPr lang="en-US" sz="1600" dirty="0">
                <a:cs typeface="B Lotus"/>
              </a:rPr>
              <a:t>SLA </a:t>
            </a:r>
            <a:r>
              <a:rPr lang="ar-SA" sz="1600" dirty="0">
                <a:cs typeface="B Lotus"/>
              </a:rPr>
              <a:t>کاهش و توان عملیاتی افزایش می­یابد. </a:t>
            </a:r>
            <a:endParaRPr lang="en-US" sz="1600" dirty="0">
              <a:cs typeface="B Lotus"/>
            </a:endParaRPr>
          </a:p>
        </p:txBody>
      </p:sp>
    </p:spTree>
    <p:extLst>
      <p:ext uri="{BB962C8B-B14F-4D97-AF65-F5344CB8AC3E}">
        <p14:creationId xmlns:p14="http://schemas.microsoft.com/office/powerpoint/2010/main" val="350716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907704" y="145604"/>
            <a:ext cx="6840760" cy="432048"/>
            <a:chOff x="467544" y="123478"/>
            <a:chExt cx="6840760" cy="432048"/>
          </a:xfrm>
        </p:grpSpPr>
        <p:sp>
          <p:nvSpPr>
            <p:cNvPr id="6" name="Rounded Rectangle 5"/>
            <p:cNvSpPr/>
            <p:nvPr/>
          </p:nvSpPr>
          <p:spPr>
            <a:xfrm>
              <a:off x="6300192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مقدمه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148064" y="123478"/>
              <a:ext cx="1008112" cy="432048"/>
            </a:xfrm>
            <a:prstGeom prst="roundRect">
              <a:avLst/>
            </a:prstGeom>
            <a:effectLst>
              <a:innerShdw blurRad="203200">
                <a:prstClr val="black"/>
              </a:inn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مروری بر منابع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995936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روش پیشنهادی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43808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نتایج و بحث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619672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نتیجه گیری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67544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کارهای آینده</a:t>
              </a:r>
              <a:endParaRPr lang="en-US" sz="1200" b="1" dirty="0">
                <a:cs typeface="B Lotus" pitchFamily="2" charset="-78"/>
              </a:endParaRPr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969200"/>
              </p:ext>
            </p:extLst>
          </p:nvPr>
        </p:nvGraphicFramePr>
        <p:xfrm>
          <a:off x="1547664" y="608314"/>
          <a:ext cx="7200800" cy="4987772"/>
        </p:xfrm>
        <a:graphic>
          <a:graphicData uri="http://schemas.openxmlformats.org/drawingml/2006/table">
            <a:tbl>
              <a:tblPr rtl="1" firstRow="1" bandRow="1" bandCol="1">
                <a:tableStyleId>{5C22544A-7EE6-4342-B048-85BDC9FD1C3A}</a:tableStyleId>
              </a:tblPr>
              <a:tblGrid>
                <a:gridCol w="377081"/>
                <a:gridCol w="1963994"/>
                <a:gridCol w="1788123"/>
                <a:gridCol w="1833424"/>
                <a:gridCol w="1238178"/>
              </a:tblGrid>
              <a:tr h="221774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400" dirty="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مرجع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27715" marR="27715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400" dirty="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روش پیشنهادی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27715" marR="27715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400" dirty="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معیارهای بهینه‌سازی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27715" marR="27715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400" dirty="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روش­های مورد مقایسه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27715" marR="27715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400" dirty="0">
                          <a:solidFill>
                            <a:schemeClr val="tx1"/>
                          </a:solidFill>
                          <a:effectLst/>
                          <a:cs typeface="B Lotus" panose="00000400000000000000" pitchFamily="2" charset="-78"/>
                        </a:rPr>
                        <a:t>ابزار پیاده‌سازی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27715" marR="27715" marT="0" marB="0" anchor="ctr"/>
                </a:tc>
              </a:tr>
              <a:tr h="37931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050" dirty="0">
                          <a:effectLst/>
                          <a:cs typeface="B Lotus" panose="00000400000000000000" pitchFamily="2" charset="-78"/>
                        </a:rPr>
                        <a:t>[36]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27715" marR="27715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050" dirty="0">
                          <a:effectLst/>
                          <a:cs typeface="B Lotus" panose="00000400000000000000" pitchFamily="2" charset="-78"/>
                        </a:rPr>
                        <a:t>زمان‌بندی وظایف با استفاده از الگوریتم </a:t>
                      </a:r>
                      <a:r>
                        <a:rPr lang="en-US" sz="1050" dirty="0">
                          <a:effectLst/>
                          <a:cs typeface="B Lotus" panose="00000400000000000000" pitchFamily="2" charset="-78"/>
                        </a:rPr>
                        <a:t>PBCO-PSO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27715" marR="27715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050" dirty="0">
                          <a:effectLst/>
                          <a:cs typeface="B Lotus" panose="00000400000000000000" pitchFamily="2" charset="-78"/>
                        </a:rPr>
                        <a:t>حداقل سازی زمان گردش کلی و حداکثر استفاده از منابع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27715" marR="27715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67350" algn="l"/>
                        </a:tabLst>
                      </a:pPr>
                      <a:r>
                        <a:rPr lang="en-US" sz="1050" dirty="0">
                          <a:effectLst/>
                          <a:cs typeface="B Lotus" panose="00000400000000000000" pitchFamily="2" charset="-78"/>
                        </a:rPr>
                        <a:t>Min-Min Algorithm</a:t>
                      </a: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67350" algn="l"/>
                        </a:tabLst>
                      </a:pPr>
                      <a:r>
                        <a:rPr lang="en-US" sz="1050" dirty="0">
                          <a:effectLst/>
                          <a:cs typeface="B Lotus" panose="00000400000000000000" pitchFamily="2" charset="-78"/>
                        </a:rPr>
                        <a:t> IBCO Algorithm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27715" marR="27715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cs typeface="B Lotus" panose="00000400000000000000" pitchFamily="2" charset="-78"/>
                        </a:rPr>
                        <a:t>CloudSim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27715" marR="27715" marT="0" marB="0" anchor="ctr"/>
                </a:tc>
              </a:tr>
              <a:tr h="37931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050" dirty="0">
                          <a:effectLst/>
                          <a:cs typeface="B Lotus" panose="00000400000000000000" pitchFamily="2" charset="-78"/>
                        </a:rPr>
                        <a:t>[37]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27715" marR="27715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050" dirty="0">
                          <a:effectLst/>
                          <a:cs typeface="B Lotus" panose="00000400000000000000" pitchFamily="2" charset="-78"/>
                        </a:rPr>
                        <a:t>زمان‌بندی وظایف با الگوریتم</a:t>
                      </a:r>
                      <a:r>
                        <a:rPr lang="en-US" sz="1050" dirty="0">
                          <a:effectLst/>
                          <a:cs typeface="B Lotus" panose="00000400000000000000" pitchFamily="2" charset="-78"/>
                        </a:rPr>
                        <a:t>hybrid PSO-hill climbing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27715" marR="27715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050" dirty="0">
                          <a:effectLst/>
                          <a:cs typeface="B Lotus" panose="00000400000000000000" pitchFamily="2" charset="-78"/>
                        </a:rPr>
                        <a:t>کاهش </a:t>
                      </a:r>
                      <a:r>
                        <a:rPr lang="en-US" sz="1050" dirty="0" err="1">
                          <a:effectLst/>
                          <a:cs typeface="B Lotus" panose="00000400000000000000" pitchFamily="2" charset="-78"/>
                        </a:rPr>
                        <a:t>makespan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27715" marR="27715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cs typeface="B Lotus" panose="00000400000000000000" pitchFamily="2" charset="-78"/>
                        </a:rPr>
                        <a:t>PSO Algorithm</a:t>
                      </a: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cs typeface="B Lotus" panose="00000400000000000000" pitchFamily="2" charset="-78"/>
                        </a:rPr>
                        <a:t> HEFT-B Algorithm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27715" marR="27715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cs typeface="B Lotus" panose="00000400000000000000" pitchFamily="2" charset="-78"/>
                        </a:rPr>
                        <a:t>C#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27715" marR="27715" marT="0" marB="0" anchor="ctr"/>
                </a:tc>
              </a:tr>
              <a:tr h="37931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050" dirty="0">
                          <a:effectLst/>
                          <a:cs typeface="B Lotus" panose="00000400000000000000" pitchFamily="2" charset="-78"/>
                        </a:rPr>
                        <a:t>[38]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27715" marR="27715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050" dirty="0">
                          <a:effectLst/>
                          <a:cs typeface="B Lotus" panose="00000400000000000000" pitchFamily="2" charset="-78"/>
                        </a:rPr>
                        <a:t>زمان‌بندی وظایف با استفاده از ترکیب الگوریتم </a:t>
                      </a:r>
                      <a:r>
                        <a:rPr lang="en-US" sz="1050" dirty="0">
                          <a:effectLst/>
                          <a:cs typeface="B Lotus" panose="00000400000000000000" pitchFamily="2" charset="-78"/>
                        </a:rPr>
                        <a:t>CSO </a:t>
                      </a:r>
                      <a:r>
                        <a:rPr lang="ar-SA" sz="1050" dirty="0">
                          <a:effectLst/>
                          <a:cs typeface="B Lotus" panose="00000400000000000000" pitchFamily="2" charset="-78"/>
                        </a:rPr>
                        <a:t>با الگوریتم ژنتیک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27715" marR="27715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050">
                          <a:effectLst/>
                          <a:cs typeface="B Lotus" panose="00000400000000000000" pitchFamily="2" charset="-78"/>
                        </a:rPr>
                        <a:t>حداقل سازی زمان گردش کلی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27715" marR="27715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cs typeface="B Lotus" panose="00000400000000000000" pitchFamily="2" charset="-78"/>
                        </a:rPr>
                        <a:t>GA Algorithm</a:t>
                      </a: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cs typeface="B Lotus" panose="00000400000000000000" pitchFamily="2" charset="-78"/>
                        </a:rPr>
                        <a:t>CSO Algorithm </a:t>
                      </a: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cs typeface="B Lotus" panose="00000400000000000000" pitchFamily="2" charset="-78"/>
                        </a:rPr>
                        <a:t>GA-CSO Algorithm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27715" marR="27715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cs typeface="B Lotus" panose="00000400000000000000" pitchFamily="2" charset="-78"/>
                        </a:rPr>
                        <a:t>JAVA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27715" marR="27715" marT="0" marB="0" anchor="ctr"/>
                </a:tc>
              </a:tr>
              <a:tr h="498019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050" dirty="0">
                          <a:effectLst/>
                          <a:cs typeface="B Lotus" panose="00000400000000000000" pitchFamily="2" charset="-78"/>
                        </a:rPr>
                        <a:t>[39]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27715" marR="27715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050" dirty="0">
                          <a:effectLst/>
                          <a:cs typeface="B Lotus" panose="00000400000000000000" pitchFamily="2" charset="-78"/>
                        </a:rPr>
                        <a:t>زمان‌بندی وظایف با استفاده از الگوریتم </a:t>
                      </a:r>
                      <a:r>
                        <a:rPr lang="en-US" sz="1050" dirty="0">
                          <a:effectLst/>
                          <a:cs typeface="B Lotus" panose="00000400000000000000" pitchFamily="2" charset="-78"/>
                        </a:rPr>
                        <a:t>MPSO</a:t>
                      </a:r>
                      <a:r>
                        <a:rPr lang="ar-SA" sz="1050" dirty="0">
                          <a:effectLst/>
                          <a:cs typeface="B Lotus" panose="00000400000000000000" pitchFamily="2" charset="-78"/>
                        </a:rPr>
                        <a:t>، تخصیص و مدیریت پویای منابع با استفاده از </a:t>
                      </a:r>
                      <a:r>
                        <a:rPr lang="en-US" sz="1050" dirty="0">
                          <a:effectLst/>
                          <a:cs typeface="B Lotus" panose="00000400000000000000" pitchFamily="2" charset="-78"/>
                        </a:rPr>
                        <a:t>HYBRID</a:t>
                      </a:r>
                      <a:r>
                        <a:rPr lang="ar-SA" sz="1050" dirty="0">
                          <a:effectLst/>
                          <a:cs typeface="B Lotus" panose="00000400000000000000" pitchFamily="2" charset="-78"/>
                        </a:rPr>
                        <a:t> (</a:t>
                      </a:r>
                      <a:r>
                        <a:rPr lang="en-US" sz="1050" dirty="0">
                          <a:effectLst/>
                          <a:cs typeface="B Lotus" panose="00000400000000000000" pitchFamily="2" charset="-78"/>
                        </a:rPr>
                        <a:t>MPSO+MCSO</a:t>
                      </a:r>
                      <a:r>
                        <a:rPr lang="ar-SA" sz="1050" dirty="0">
                          <a:effectLst/>
                          <a:cs typeface="B Lotus" panose="00000400000000000000" pitchFamily="2" charset="-78"/>
                        </a:rPr>
                        <a:t>)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27715" marR="27715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050" dirty="0">
                          <a:effectLst/>
                          <a:cs typeface="B Lotus" panose="00000400000000000000" pitchFamily="2" charset="-78"/>
                        </a:rPr>
                        <a:t>کاهش زمان اجرا، توازن بار، حداکثر </a:t>
                      </a:r>
                      <a:r>
                        <a:rPr lang="fa-IR" sz="1050" dirty="0" smtClean="0">
                          <a:effectLst/>
                          <a:cs typeface="B Lotus" panose="00000400000000000000" pitchFamily="2" charset="-78"/>
                        </a:rPr>
                        <a:t>       </a:t>
                      </a:r>
                      <a:r>
                        <a:rPr lang="ar-SA" sz="1050" dirty="0" smtClean="0">
                          <a:effectLst/>
                          <a:cs typeface="B Lotus" panose="00000400000000000000" pitchFamily="2" charset="-78"/>
                        </a:rPr>
                        <a:t>استفاده </a:t>
                      </a:r>
                      <a:r>
                        <a:rPr lang="ar-SA" sz="1050" dirty="0">
                          <a:effectLst/>
                          <a:cs typeface="B Lotus" panose="00000400000000000000" pitchFamily="2" charset="-78"/>
                        </a:rPr>
                        <a:t>از منابع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27715" marR="27715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cs typeface="B Lotus" panose="00000400000000000000" pitchFamily="2" charset="-78"/>
                        </a:rPr>
                        <a:t>Round Robin</a:t>
                      </a: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cs typeface="B Lotus" panose="00000400000000000000" pitchFamily="2" charset="-78"/>
                        </a:rPr>
                        <a:t>MPSO Algorithm </a:t>
                      </a: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cs typeface="B Lotus" panose="00000400000000000000" pitchFamily="2" charset="-78"/>
                        </a:rPr>
                        <a:t>MCSO Algorithm ACO Algorithm, Exact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27715" marR="27715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cs typeface="B Lotus" panose="00000400000000000000" pitchFamily="2" charset="-78"/>
                        </a:rPr>
                        <a:t>PySim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27715" marR="27715" marT="0" marB="0" anchor="ctr"/>
                </a:tc>
              </a:tr>
              <a:tr h="38013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050" dirty="0">
                          <a:effectLst/>
                          <a:cs typeface="B Lotus" panose="00000400000000000000" pitchFamily="2" charset="-78"/>
                        </a:rPr>
                        <a:t>[40]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27715" marR="27715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050" dirty="0">
                          <a:effectLst/>
                          <a:cs typeface="B Lotus" panose="00000400000000000000" pitchFamily="2" charset="-78"/>
                        </a:rPr>
                        <a:t>زمان‌بندی وظایف با استفاده از ترکیب الگوریتم </a:t>
                      </a:r>
                      <a:r>
                        <a:rPr lang="en-US" sz="1050" dirty="0">
                          <a:effectLst/>
                          <a:cs typeface="B Lotus" panose="00000400000000000000" pitchFamily="2" charset="-78"/>
                        </a:rPr>
                        <a:t>GA </a:t>
                      </a:r>
                      <a:r>
                        <a:rPr lang="ar-SA" sz="1050" dirty="0">
                          <a:effectLst/>
                          <a:cs typeface="B Lotus" panose="00000400000000000000" pitchFamily="2" charset="-78"/>
                        </a:rPr>
                        <a:t>و الگوریتم </a:t>
                      </a:r>
                      <a:r>
                        <a:rPr lang="en-US" sz="1050" dirty="0">
                          <a:effectLst/>
                          <a:cs typeface="B Lotus" panose="00000400000000000000" pitchFamily="2" charset="-78"/>
                        </a:rPr>
                        <a:t>COA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27715" marR="27715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050" dirty="0">
                          <a:effectLst/>
                          <a:cs typeface="B Lotus" panose="00000400000000000000" pitchFamily="2" charset="-78"/>
                        </a:rPr>
                        <a:t>حداقل سازی زمان اجرا، مصرف انرژی و حداکثر استفاده از</a:t>
                      </a:r>
                      <a:endParaRPr lang="en-US" sz="1050" dirty="0">
                        <a:effectLst/>
                        <a:cs typeface="B Lotus" panose="00000400000000000000" pitchFamily="2" charset="-78"/>
                      </a:endParaRP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050" dirty="0">
                          <a:effectLst/>
                          <a:cs typeface="B Lotus" panose="00000400000000000000" pitchFamily="2" charset="-78"/>
                        </a:rPr>
                        <a:t>منابع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27715" marR="27715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cs typeface="B Lotus" panose="00000400000000000000" pitchFamily="2" charset="-78"/>
                        </a:rPr>
                        <a:t>GA Algorithm</a:t>
                      </a: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cs typeface="B Lotus" panose="00000400000000000000" pitchFamily="2" charset="-78"/>
                        </a:rPr>
                        <a:t>COA Algorithm</a:t>
                      </a: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cs typeface="B Lotus" panose="00000400000000000000" pitchFamily="2" charset="-78"/>
                        </a:rPr>
                        <a:t>FIFO Algorithm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27715" marR="27715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cs typeface="B Lotus" panose="00000400000000000000" pitchFamily="2" charset="-78"/>
                        </a:rPr>
                        <a:t>Visual studio 2010-</a:t>
                      </a: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cs typeface="B Lotus" panose="00000400000000000000" pitchFamily="2" charset="-78"/>
                        </a:rPr>
                        <a:t>Azure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27715" marR="27715" marT="0" marB="0" anchor="ctr"/>
                </a:tc>
              </a:tr>
              <a:tr h="37931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050" dirty="0">
                          <a:effectLst/>
                          <a:cs typeface="B Lotus" panose="00000400000000000000" pitchFamily="2" charset="-78"/>
                        </a:rPr>
                        <a:t>[41]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27715" marR="27715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050" dirty="0">
                          <a:effectLst/>
                          <a:cs typeface="B Lotus" panose="00000400000000000000" pitchFamily="2" charset="-78"/>
                        </a:rPr>
                        <a:t>زمان­بندی وظایف با استفاده از الگوریتم بهینه</a:t>
                      </a:r>
                      <a:r>
                        <a:rPr lang="ar-SA" sz="1050" dirty="0" smtClean="0">
                          <a:effectLst/>
                          <a:cs typeface="B Lotus" panose="00000400000000000000" pitchFamily="2" charset="-78"/>
                        </a:rPr>
                        <a:t>­</a:t>
                      </a:r>
                      <a:r>
                        <a:rPr lang="fa-IR" sz="1050" dirty="0" smtClean="0">
                          <a:effectLst/>
                          <a:cs typeface="B Lotus" panose="00000400000000000000" pitchFamily="2" charset="-78"/>
                        </a:rPr>
                        <a:t> </a:t>
                      </a:r>
                      <a:r>
                        <a:rPr lang="ar-SA" sz="1050" dirty="0" smtClean="0">
                          <a:effectLst/>
                          <a:cs typeface="B Lotus" panose="00000400000000000000" pitchFamily="2" charset="-78"/>
                        </a:rPr>
                        <a:t>سازی </a:t>
                      </a:r>
                      <a:r>
                        <a:rPr lang="ar-SA" sz="1050" dirty="0">
                          <a:effectLst/>
                          <a:cs typeface="B Lotus" panose="00000400000000000000" pitchFamily="2" charset="-78"/>
                        </a:rPr>
                        <a:t>نهنگ(</a:t>
                      </a:r>
                      <a:r>
                        <a:rPr lang="en-US" sz="1050" dirty="0">
                          <a:effectLst/>
                          <a:cs typeface="B Lotus" panose="00000400000000000000" pitchFamily="2" charset="-78"/>
                        </a:rPr>
                        <a:t>WOA</a:t>
                      </a:r>
                      <a:r>
                        <a:rPr lang="ar-SA" sz="1050" dirty="0">
                          <a:effectLst/>
                          <a:cs typeface="B Lotus" panose="00000400000000000000" pitchFamily="2" charset="-78"/>
                        </a:rPr>
                        <a:t>)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27715" marR="27715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050" dirty="0">
                          <a:effectLst/>
                          <a:cs typeface="B Lotus" panose="00000400000000000000" pitchFamily="2" charset="-78"/>
                        </a:rPr>
                        <a:t>متوسط هزینه و </a:t>
                      </a:r>
                      <a:r>
                        <a:rPr lang="en-US" sz="1050" dirty="0" err="1">
                          <a:effectLst/>
                          <a:cs typeface="B Lotus" panose="00000400000000000000" pitchFamily="2" charset="-78"/>
                        </a:rPr>
                        <a:t>makespan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27715" marR="27715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cs typeface="B Lotus" panose="00000400000000000000" pitchFamily="2" charset="-78"/>
                        </a:rPr>
                        <a:t>PBACO Algorithm SLPSO-SA Algorithm SPSO-SA Algorithm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27715" marR="27715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  <a:cs typeface="B Lotus" panose="00000400000000000000" pitchFamily="2" charset="-78"/>
                        </a:rPr>
                        <a:t>CloudSim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27715" marR="27715" marT="0" marB="0" anchor="ctr"/>
                </a:tc>
              </a:tr>
              <a:tr h="1019236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050" dirty="0">
                          <a:effectLst/>
                          <a:cs typeface="B Lotus" panose="00000400000000000000" pitchFamily="2" charset="-78"/>
                        </a:rPr>
                        <a:t>[42]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27715" marR="27715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050" dirty="0">
                          <a:effectLst/>
                          <a:cs typeface="B Lotus" panose="00000400000000000000" pitchFamily="2" charset="-78"/>
                        </a:rPr>
                        <a:t>زمان­بندی پویای وظایف با استفاده از ترکیب </a:t>
                      </a:r>
                      <a:r>
                        <a:rPr lang="fa-IR" sz="1050" dirty="0" smtClean="0">
                          <a:effectLst/>
                          <a:cs typeface="B Lotus" panose="00000400000000000000" pitchFamily="2" charset="-78"/>
                        </a:rPr>
                        <a:t>   </a:t>
                      </a:r>
                      <a:r>
                        <a:rPr lang="ar-SA" sz="1050" dirty="0" smtClean="0">
                          <a:effectLst/>
                          <a:cs typeface="B Lotus" panose="00000400000000000000" pitchFamily="2" charset="-78"/>
                        </a:rPr>
                        <a:t>الگوریتم </a:t>
                      </a:r>
                      <a:r>
                        <a:rPr lang="en-US" sz="1050" dirty="0">
                          <a:effectLst/>
                          <a:cs typeface="B Lotus" panose="00000400000000000000" pitchFamily="2" charset="-78"/>
                        </a:rPr>
                        <a:t>IRRO</a:t>
                      </a:r>
                      <a:r>
                        <a:rPr lang="ar-SA" sz="1050" dirty="0">
                          <a:effectLst/>
                          <a:cs typeface="B Lotus" panose="00000400000000000000" pitchFamily="2" charset="-78"/>
                        </a:rPr>
                        <a:t> و </a:t>
                      </a:r>
                      <a:r>
                        <a:rPr lang="en-US" sz="1050" dirty="0">
                          <a:effectLst/>
                          <a:cs typeface="B Lotus" panose="00000400000000000000" pitchFamily="2" charset="-78"/>
                        </a:rPr>
                        <a:t>CSO 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27715" marR="27715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050" dirty="0">
                          <a:effectLst/>
                          <a:cs typeface="B Lotus" panose="00000400000000000000" pitchFamily="2" charset="-78"/>
                        </a:rPr>
                        <a:t>کاهش زمان اجرا، زمان پاسخ و افزایش </a:t>
                      </a:r>
                      <a:r>
                        <a:rPr lang="fa-IR" sz="1050" dirty="0" smtClean="0">
                          <a:effectLst/>
                          <a:cs typeface="B Lotus" panose="00000400000000000000" pitchFamily="2" charset="-78"/>
                        </a:rPr>
                        <a:t>  </a:t>
                      </a:r>
                      <a:r>
                        <a:rPr lang="ar-SA" sz="1050" dirty="0" smtClean="0">
                          <a:effectLst/>
                          <a:cs typeface="B Lotus" panose="00000400000000000000" pitchFamily="2" charset="-78"/>
                        </a:rPr>
                        <a:t>توان </a:t>
                      </a:r>
                      <a:r>
                        <a:rPr lang="ar-SA" sz="1050" dirty="0">
                          <a:effectLst/>
                          <a:cs typeface="B Lotus" panose="00000400000000000000" pitchFamily="2" charset="-78"/>
                        </a:rPr>
                        <a:t>عملیاتی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27715" marR="27715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cs typeface="B Lotus" panose="00000400000000000000" pitchFamily="2" charset="-78"/>
                        </a:rPr>
                        <a:t>RRO Algorithm</a:t>
                      </a: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cs typeface="B Lotus" panose="00000400000000000000" pitchFamily="2" charset="-78"/>
                        </a:rPr>
                        <a:t>PSO Algorithm</a:t>
                      </a: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cs typeface="B Lotus" panose="00000400000000000000" pitchFamily="2" charset="-78"/>
                        </a:rPr>
                        <a:t>CSO Algorithm</a:t>
                      </a: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cs typeface="B Lotus" panose="00000400000000000000" pitchFamily="2" charset="-78"/>
                        </a:rPr>
                        <a:t>BAT Algorithm</a:t>
                      </a: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050" dirty="0">
                          <a:effectLst/>
                          <a:cs typeface="B Lotus" panose="00000400000000000000" pitchFamily="2" charset="-78"/>
                        </a:rPr>
                        <a:t> </a:t>
                      </a:r>
                      <a:r>
                        <a:rPr lang="en-US" sz="1050" dirty="0" err="1">
                          <a:effectLst/>
                          <a:cs typeface="B Lotus" panose="00000400000000000000" pitchFamily="2" charset="-78"/>
                        </a:rPr>
                        <a:t>IRROAlgorithm</a:t>
                      </a:r>
                      <a:endParaRPr lang="en-US" sz="1050" dirty="0">
                        <a:effectLst/>
                        <a:cs typeface="B Lotus" panose="00000400000000000000" pitchFamily="2" charset="-78"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cs typeface="B Lotus" panose="00000400000000000000" pitchFamily="2" charset="-78"/>
                        </a:rPr>
                        <a:t>RRO-CSO Algorithm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27715" marR="27715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  <a:cs typeface="B Lotus" panose="00000400000000000000" pitchFamily="2" charset="-78"/>
                        </a:rPr>
                        <a:t>CloudSim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27715" marR="27715" marT="0" marB="0" anchor="ctr"/>
                </a:tc>
              </a:tr>
              <a:tr h="792088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cs typeface="B Lotus" panose="00000400000000000000" pitchFamily="2" charset="-78"/>
                        </a:rPr>
                        <a:t>*</a:t>
                      </a:r>
                      <a:r>
                        <a:rPr lang="ar-SA" sz="1050" dirty="0">
                          <a:effectLst/>
                          <a:cs typeface="B Lotus" panose="00000400000000000000" pitchFamily="2" charset="-78"/>
                        </a:rPr>
                        <a:t> روش پیشنهادی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27715" marR="27715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050" dirty="0">
                          <a:effectLst/>
                          <a:cs typeface="B Lotus" panose="00000400000000000000" pitchFamily="2" charset="-78"/>
                        </a:rPr>
                        <a:t>الگوریتم پیشنهادی </a:t>
                      </a:r>
                      <a:r>
                        <a:rPr lang="en-US" sz="1050" dirty="0">
                          <a:effectLst/>
                          <a:cs typeface="B Lotus" panose="00000400000000000000" pitchFamily="2" charset="-78"/>
                        </a:rPr>
                        <a:t>ICSODE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27715" marR="27715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050" dirty="0">
                          <a:effectLst/>
                          <a:cs typeface="B Lotus" panose="00000400000000000000" pitchFamily="2" charset="-78"/>
                        </a:rPr>
                        <a:t>کاهش متوسط زمان اجرا زمان پاسخ تعداد نقض </a:t>
                      </a:r>
                      <a:r>
                        <a:rPr lang="en-US" sz="1050" dirty="0">
                          <a:effectLst/>
                          <a:cs typeface="B Lotus" panose="00000400000000000000" pitchFamily="2" charset="-78"/>
                        </a:rPr>
                        <a:t>SLA</a:t>
                      </a:r>
                      <a:r>
                        <a:rPr lang="ar-SA" sz="1050" dirty="0">
                          <a:effectLst/>
                          <a:cs typeface="B Lotus" panose="00000400000000000000" pitchFamily="2" charset="-78"/>
                        </a:rPr>
                        <a:t> و افزایش توان عملیاتی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27715" marR="27715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cs typeface="B Lotus" panose="00000400000000000000" pitchFamily="2" charset="-78"/>
                        </a:rPr>
                        <a:t>CSO Algorithm</a:t>
                      </a: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cs typeface="B Lotus" panose="00000400000000000000" pitchFamily="2" charset="-78"/>
                        </a:rPr>
                        <a:t>ICSO Algorithm</a:t>
                      </a: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  <a:cs typeface="B Lotus" panose="00000400000000000000" pitchFamily="2" charset="-78"/>
                        </a:rPr>
                        <a:t>ICSOCrossover</a:t>
                      </a:r>
                      <a:r>
                        <a:rPr lang="en-US" sz="1050" dirty="0">
                          <a:effectLst/>
                          <a:cs typeface="B Lotus" panose="00000400000000000000" pitchFamily="2" charset="-78"/>
                        </a:rPr>
                        <a:t> Algorithm</a:t>
                      </a: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  <a:cs typeface="B Lotus" panose="00000400000000000000" pitchFamily="2" charset="-78"/>
                        </a:rPr>
                        <a:t>ICSOChaotic</a:t>
                      </a:r>
                      <a:r>
                        <a:rPr lang="en-US" sz="1050" dirty="0">
                          <a:effectLst/>
                          <a:cs typeface="B Lotus" panose="00000400000000000000" pitchFamily="2" charset="-78"/>
                        </a:rPr>
                        <a:t> Algorithm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27715" marR="27715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  <a:cs typeface="B Lotus" panose="00000400000000000000" pitchFamily="2" charset="-78"/>
                        </a:rPr>
                        <a:t>CloudSim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Lotus" panose="00000400000000000000" pitchFamily="2" charset="-78"/>
                      </a:endParaRPr>
                    </a:p>
                  </a:txBody>
                  <a:tcPr marL="27715" marR="27715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134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67544" y="145604"/>
            <a:ext cx="6840760" cy="432048"/>
            <a:chOff x="467544" y="123478"/>
            <a:chExt cx="6840760" cy="432048"/>
          </a:xfrm>
        </p:grpSpPr>
        <p:sp>
          <p:nvSpPr>
            <p:cNvPr id="6" name="Rounded Rectangle 5"/>
            <p:cNvSpPr/>
            <p:nvPr/>
          </p:nvSpPr>
          <p:spPr>
            <a:xfrm>
              <a:off x="6300192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مقدمه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148064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مروری بر منابع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995936" y="123478"/>
              <a:ext cx="1008112" cy="432048"/>
            </a:xfrm>
            <a:prstGeom prst="roundRect">
              <a:avLst/>
            </a:prstGeom>
            <a:effectLst>
              <a:innerShdw blurRad="215900">
                <a:prstClr val="black"/>
              </a:inn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روش پیشنهادی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43808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نتایج و بحث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619672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نتیجه گیری</a:t>
              </a:r>
              <a:endParaRPr lang="en-US" sz="1200" b="1" dirty="0">
                <a:cs typeface="B Lotus" pitchFamily="2" charset="-78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67544" y="123478"/>
              <a:ext cx="10081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cs typeface="B Lotus" pitchFamily="2" charset="-78"/>
                </a:rPr>
                <a:t>کارهای آینده</a:t>
              </a:r>
              <a:endParaRPr lang="en-US" sz="1200" b="1" dirty="0">
                <a:cs typeface="B Lotus" pitchFamily="2" charset="-78"/>
              </a:endParaRPr>
            </a:p>
          </p:txBody>
        </p:sp>
      </p:grpSp>
      <p:sp>
        <p:nvSpPr>
          <p:cNvPr id="12" name="Rectangle 11">
            <a:hlinkClick r:id="" action="ppaction://noaction"/>
          </p:cNvPr>
          <p:cNvSpPr/>
          <p:nvPr/>
        </p:nvSpPr>
        <p:spPr>
          <a:xfrm>
            <a:off x="5363297" y="987574"/>
            <a:ext cx="2611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b="1" dirty="0">
                <a:solidFill>
                  <a:schemeClr val="bg1"/>
                </a:solidFill>
                <a:latin typeface="Times New Roman" pitchFamily="18" charset="0"/>
                <a:cs typeface="B Lotus"/>
              </a:rPr>
              <a:t>معرفی الگوریتم </a:t>
            </a:r>
            <a:r>
              <a:rPr lang="fa-IR" b="1" dirty="0" smtClean="0">
                <a:solidFill>
                  <a:schemeClr val="bg1"/>
                </a:solidFill>
                <a:latin typeface="Times New Roman" pitchFamily="18" charset="0"/>
                <a:cs typeface="B Lotus"/>
              </a:rPr>
              <a:t>جوجه </a:t>
            </a:r>
            <a:r>
              <a:rPr lang="fa-IR" b="1" dirty="0" smtClean="0">
                <a:solidFill>
                  <a:schemeClr val="bg1"/>
                </a:solidFill>
                <a:latin typeface="Times New Roman" pitchFamily="18" charset="0"/>
                <a:cs typeface="B Lotus"/>
              </a:rPr>
              <a:t>(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B Lotus"/>
              </a:rPr>
              <a:t>ICSO</a:t>
            </a:r>
            <a:r>
              <a:rPr lang="fa-IR" b="1" dirty="0" smtClean="0">
                <a:solidFill>
                  <a:schemeClr val="bg1"/>
                </a:solidFill>
                <a:latin typeface="Times New Roman" pitchFamily="18" charset="0"/>
                <a:cs typeface="B Lotus"/>
              </a:rPr>
              <a:t>)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B Lotus"/>
            </a:endParaRPr>
          </a:p>
        </p:txBody>
      </p:sp>
    </p:spTree>
    <p:extLst>
      <p:ext uri="{BB962C8B-B14F-4D97-AF65-F5344CB8AC3E}">
        <p14:creationId xmlns:p14="http://schemas.microsoft.com/office/powerpoint/2010/main" val="163870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6036</TotalTime>
  <Words>3051</Words>
  <Application>Microsoft Office PowerPoint</Application>
  <PresentationFormat>On-screen Show (16:9)</PresentationFormat>
  <Paragraphs>1040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Malgun Gothic</vt:lpstr>
      <vt:lpstr>Arial</vt:lpstr>
      <vt:lpstr>B Davat</vt:lpstr>
      <vt:lpstr>B Lotus</vt:lpstr>
      <vt:lpstr>B Shiraz</vt:lpstr>
      <vt:lpstr>Calibri</vt:lpstr>
      <vt:lpstr>Cambria Math</vt:lpstr>
      <vt:lpstr>Times New Roman</vt:lpstr>
      <vt:lpstr>Wingdings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a c e r</cp:lastModifiedBy>
  <cp:revision>606</cp:revision>
  <dcterms:created xsi:type="dcterms:W3CDTF">2014-04-01T16:27:38Z</dcterms:created>
  <dcterms:modified xsi:type="dcterms:W3CDTF">2019-01-07T19:48:58Z</dcterms:modified>
</cp:coreProperties>
</file>