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Fjalla One"/>
      <p:regular r:id="rId28"/>
    </p:embeddedFont>
    <p:embeddedFont>
      <p:font typeface="Barlow Semi Condensed Medium"/>
      <p:regular r:id="rId29"/>
      <p:bold r:id="rId30"/>
      <p:italic r:id="rId31"/>
      <p:boldItalic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Barlow Semi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FjallaOn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italic.fntdata"/><Relationship Id="rId30" Type="http://schemas.openxmlformats.org/officeDocument/2006/relationships/font" Target="fonts/BarlowSemi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Lora-regular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Lora-italic.fntdata"/><Relationship Id="rId12" Type="http://schemas.openxmlformats.org/officeDocument/2006/relationships/slide" Target="slides/slide8.xml"/><Relationship Id="rId34" Type="http://schemas.openxmlformats.org/officeDocument/2006/relationships/font" Target="fonts/Lora-bold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regular.fntdata"/><Relationship Id="rId14" Type="http://schemas.openxmlformats.org/officeDocument/2006/relationships/slide" Target="slides/slide10.xml"/><Relationship Id="rId36" Type="http://schemas.openxmlformats.org/officeDocument/2006/relationships/font" Target="fonts/Lora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2ee1cfbc3c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2ee1cfbc3c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2ee1cfbc3c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2ee1cfbc3c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2ee1cfbc3c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2ee1cfbc3c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2ee1a8a3e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2ee1a8a3e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8714a43093_5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8714a43093_5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2ee1a8a3e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2ee1a8a3e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2ee1a8a3e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2ee1a8a3e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2ee98b888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2ee98b888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2ee98b888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2ee98b888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2ee1cfbc3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2ee1cfbc3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8714a43093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8714a43093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54b4a61a2bf8984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54b4a61a2bf8984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2ee1a8a3e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2ee1a8a3e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2ee1a8a3e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2ee1a8a3e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ee1cfbc3c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ee1cfbc3c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2ee1cfbc3c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2ee1cfbc3c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2ee1cfbc3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2ee1cfbc3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300406" y="147418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AI Model Comparison for Symptom-Based Disease Diagnosis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30800" y="3266375"/>
            <a:ext cx="39132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Adaptable Nicotiana- Group1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Regular-TA 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Shadman Rohan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Project-TA 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Dalia Nasr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42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</a:t>
            </a:r>
            <a:endParaRPr/>
          </a:p>
        </p:txBody>
      </p:sp>
      <p:sp>
        <p:nvSpPr>
          <p:cNvPr id="2428" name="Google Shape;2428;p42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81%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3"/>
          <p:cNvSpPr txBox="1"/>
          <p:nvPr>
            <p:ph idx="1" type="subTitle"/>
          </p:nvPr>
        </p:nvSpPr>
        <p:spPr>
          <a:xfrm>
            <a:off x="1170600" y="724675"/>
            <a:ext cx="6846300" cy="41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k_values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grid_search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pipeline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param_grid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cv</a:t>
            </a:r>
            <a:r>
              <a:rPr lang="en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scoring</a:t>
            </a:r>
            <a:r>
              <a:rPr lang="en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grid_search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Best Parameters: {'knn__n_neighbors': 4, 'knn__weights': 'distance'}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Best Cross-Validated Score: 0.7983870967741936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best_model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grid_search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best_estimator_</a:t>
            </a:r>
            <a:endParaRPr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best_model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accuracy                           0.81      5270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macro avg       0.82      0.81      0.80      5270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      0.83      0.81      0.81      5270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4" name="Google Shape;2434;p43"/>
          <p:cNvSpPr txBox="1"/>
          <p:nvPr>
            <p:ph type="title"/>
          </p:nvPr>
        </p:nvSpPr>
        <p:spPr>
          <a:xfrm>
            <a:off x="2167128" y="1486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Google Shape;24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825" y="246975"/>
            <a:ext cx="5486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45"/>
          <p:cNvSpPr txBox="1"/>
          <p:nvPr>
            <p:ph type="title"/>
          </p:nvPr>
        </p:nvSpPr>
        <p:spPr>
          <a:xfrm>
            <a:off x="2477700" y="2623500"/>
            <a:ext cx="3955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Neural network implementation</a:t>
            </a:r>
            <a:endParaRPr sz="4700"/>
          </a:p>
        </p:txBody>
      </p:sp>
      <p:sp>
        <p:nvSpPr>
          <p:cNvPr id="2445" name="Google Shape;2445;p4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0" name="Google Shape;24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800" y="304800"/>
            <a:ext cx="122690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p46"/>
          <p:cNvSpPr txBox="1"/>
          <p:nvPr>
            <p:ph idx="2" type="title"/>
          </p:nvPr>
        </p:nvSpPr>
        <p:spPr>
          <a:xfrm>
            <a:off x="74222" y="169678"/>
            <a:ext cx="55779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NeuralNet </a:t>
            </a:r>
            <a:r>
              <a:rPr lang="en"/>
              <a:t>architecture</a:t>
            </a:r>
            <a:endParaRPr/>
          </a:p>
        </p:txBody>
      </p:sp>
      <p:sp>
        <p:nvSpPr>
          <p:cNvPr id="2452" name="Google Shape;2452;p46"/>
          <p:cNvSpPr txBox="1"/>
          <p:nvPr/>
        </p:nvSpPr>
        <p:spPr>
          <a:xfrm>
            <a:off x="1813500" y="2205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53" name="Google Shape;2453;p46"/>
          <p:cNvSpPr txBox="1"/>
          <p:nvPr>
            <p:ph idx="2" type="title"/>
          </p:nvPr>
        </p:nvSpPr>
        <p:spPr>
          <a:xfrm>
            <a:off x="524547" y="4549203"/>
            <a:ext cx="55779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Test Accuracy: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8</a:t>
            </a:r>
            <a:r>
              <a:rPr lang="en" sz="3300">
                <a:solidFill>
                  <a:schemeClr val="accent5"/>
                </a:solidFill>
              </a:rPr>
              <a:t>1.48</a:t>
            </a:r>
            <a:r>
              <a:rPr lang="en" sz="3300">
                <a:solidFill>
                  <a:schemeClr val="accent5"/>
                </a:solidFill>
              </a:rPr>
              <a:t>%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Precision: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8</a:t>
            </a:r>
            <a:r>
              <a:rPr lang="en" sz="3300">
                <a:solidFill>
                  <a:schemeClr val="accent5"/>
                </a:solidFill>
              </a:rPr>
              <a:t>4</a:t>
            </a:r>
            <a:r>
              <a:rPr lang="en" sz="3300">
                <a:solidFill>
                  <a:schemeClr val="accent5"/>
                </a:solidFill>
              </a:rPr>
              <a:t>.44%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F1 Score: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8</a:t>
            </a:r>
            <a:r>
              <a:rPr lang="en" sz="3300">
                <a:solidFill>
                  <a:schemeClr val="accent5"/>
                </a:solidFill>
              </a:rPr>
              <a:t>1</a:t>
            </a:r>
            <a:r>
              <a:rPr lang="en" sz="3300">
                <a:solidFill>
                  <a:schemeClr val="accent5"/>
                </a:solidFill>
              </a:rPr>
              <a:t>.7%</a:t>
            </a:r>
            <a:endParaRPr sz="3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" name="Google Shape;2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1178000"/>
            <a:ext cx="7621401" cy="31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48"/>
          <p:cNvSpPr txBox="1"/>
          <p:nvPr>
            <p:ph type="title"/>
          </p:nvPr>
        </p:nvSpPr>
        <p:spPr>
          <a:xfrm>
            <a:off x="2477700" y="2623500"/>
            <a:ext cx="3955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BioBert</a:t>
            </a:r>
            <a:endParaRPr sz="4700"/>
          </a:p>
        </p:txBody>
      </p:sp>
      <p:sp>
        <p:nvSpPr>
          <p:cNvPr id="2464" name="Google Shape;2464;p4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49"/>
          <p:cNvSpPr txBox="1"/>
          <p:nvPr>
            <p:ph idx="1" type="subTitle"/>
          </p:nvPr>
        </p:nvSpPr>
        <p:spPr>
          <a:xfrm>
            <a:off x="1265400" y="1220750"/>
            <a:ext cx="65577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pre-trained language model specifically for </a:t>
            </a:r>
            <a:r>
              <a:rPr b="1" lang="en" sz="2000"/>
              <a:t>biomedical text mining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Fine-tuned for various biomedical tasks such as named entity </a:t>
            </a:r>
            <a:r>
              <a:rPr b="1" lang="en" sz="2000"/>
              <a:t>recognition, relation extraction, and question answering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 a model to accurately </a:t>
            </a:r>
            <a:r>
              <a:rPr b="1" lang="en" sz="2000"/>
              <a:t>classify diseases based on given symptoms using BioBERT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Utilized the </a:t>
            </a:r>
            <a:r>
              <a:rPr b="1" lang="en" sz="2000"/>
              <a:t>dmis-lab/biobert-base-cased-v1.1</a:t>
            </a:r>
            <a:r>
              <a:rPr lang="en" sz="2000"/>
              <a:t> version of BioBERT for effective symptom-disease classification.</a:t>
            </a:r>
            <a:endParaRPr sz="2000"/>
          </a:p>
        </p:txBody>
      </p:sp>
      <p:sp>
        <p:nvSpPr>
          <p:cNvPr id="2470" name="Google Shape;2470;p49"/>
          <p:cNvSpPr txBox="1"/>
          <p:nvPr>
            <p:ph type="title"/>
          </p:nvPr>
        </p:nvSpPr>
        <p:spPr>
          <a:xfrm>
            <a:off x="1214350" y="185400"/>
            <a:ext cx="69066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BioBERT - A Brief </a:t>
            </a:r>
            <a:r>
              <a:rPr lang="en" sz="2500"/>
              <a:t>Introduction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0"/>
          <p:cNvSpPr txBox="1"/>
          <p:nvPr>
            <p:ph idx="1" type="subTitle"/>
          </p:nvPr>
        </p:nvSpPr>
        <p:spPr>
          <a:xfrm>
            <a:off x="1220750" y="1123973"/>
            <a:ext cx="66693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Achieved </a:t>
            </a:r>
            <a:r>
              <a:rPr b="1" lang="en" sz="1900">
                <a:solidFill>
                  <a:srgbClr val="000000"/>
                </a:solidFill>
              </a:rPr>
              <a:t>83% accuracy</a:t>
            </a:r>
            <a:r>
              <a:rPr lang="en" sz="1900">
                <a:solidFill>
                  <a:srgbClr val="000000"/>
                </a:solidFill>
              </a:rPr>
              <a:t> in the initial epochs.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Through optimization, increased accuracy to </a:t>
            </a:r>
            <a:r>
              <a:rPr b="1" lang="en" sz="1900">
                <a:solidFill>
                  <a:srgbClr val="000000"/>
                </a:solidFill>
              </a:rPr>
              <a:t>87.1%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</a:rPr>
              <a:t>Learning curve</a:t>
            </a:r>
            <a:r>
              <a:rPr lang="en" sz="1900">
                <a:solidFill>
                  <a:srgbClr val="000000"/>
                </a:solidFill>
              </a:rPr>
              <a:t> illustrating model performance over epochs: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50"/>
          <p:cNvSpPr txBox="1"/>
          <p:nvPr>
            <p:ph type="title"/>
          </p:nvPr>
        </p:nvSpPr>
        <p:spPr>
          <a:xfrm>
            <a:off x="1184574" y="378950"/>
            <a:ext cx="7040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77" name="Google Shape;2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23" y="2221900"/>
            <a:ext cx="4098351" cy="26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51"/>
          <p:cNvSpPr txBox="1"/>
          <p:nvPr>
            <p:ph type="title"/>
          </p:nvPr>
        </p:nvSpPr>
        <p:spPr>
          <a:xfrm>
            <a:off x="2477700" y="2623500"/>
            <a:ext cx="3955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BioGPT</a:t>
            </a:r>
            <a:endParaRPr sz="4700"/>
          </a:p>
        </p:txBody>
      </p:sp>
      <p:sp>
        <p:nvSpPr>
          <p:cNvPr id="2483" name="Google Shape;2483;p5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97750" y="56450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grpSp>
        <p:nvGrpSpPr>
          <p:cNvPr id="1887" name="Google Shape;1887;p34"/>
          <p:cNvGrpSpPr/>
          <p:nvPr/>
        </p:nvGrpSpPr>
        <p:grpSpPr>
          <a:xfrm>
            <a:off x="1980375" y="1227188"/>
            <a:ext cx="5183250" cy="3541786"/>
            <a:chOff x="277900" y="420125"/>
            <a:chExt cx="6852525" cy="4682425"/>
          </a:xfrm>
        </p:grpSpPr>
        <p:sp>
          <p:nvSpPr>
            <p:cNvPr id="1888" name="Google Shape;1888;p34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8216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34"/>
          <p:cNvSpPr txBox="1"/>
          <p:nvPr>
            <p:ph idx="2" type="subTitle"/>
          </p:nvPr>
        </p:nvSpPr>
        <p:spPr>
          <a:xfrm>
            <a:off x="3830965" y="597428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</a:t>
            </a:r>
            <a:r>
              <a:rPr lang="en">
                <a:solidFill>
                  <a:schemeClr val="accent5"/>
                </a:solidFill>
              </a:rPr>
              <a:t>ahsa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Sheikholeslami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0" name="Google Shape;2080;p34"/>
          <p:cNvSpPr txBox="1"/>
          <p:nvPr>
            <p:ph idx="3" type="subTitle"/>
          </p:nvPr>
        </p:nvSpPr>
        <p:spPr>
          <a:xfrm>
            <a:off x="2194179" y="951919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Aylin</a:t>
            </a:r>
            <a:endParaRPr>
              <a:solidFill>
                <a:srgbClr val="47779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Lehane</a:t>
            </a:r>
            <a:endParaRPr>
              <a:solidFill>
                <a:srgbClr val="477797"/>
              </a:solidFill>
            </a:endParaRPr>
          </a:p>
        </p:txBody>
      </p:sp>
      <p:grpSp>
        <p:nvGrpSpPr>
          <p:cNvPr id="2081" name="Google Shape;2081;p34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082" name="Google Shape;2082;p3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34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091" name="Google Shape;2091;p34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34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096" name="Google Shape;2096;p34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2" name="Google Shape;2102;p34"/>
          <p:cNvSpPr txBox="1"/>
          <p:nvPr>
            <p:ph idx="3" type="subTitle"/>
          </p:nvPr>
        </p:nvSpPr>
        <p:spPr>
          <a:xfrm>
            <a:off x="5342804" y="1104331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Roza</a:t>
            </a:r>
            <a:endParaRPr>
              <a:solidFill>
                <a:srgbClr val="477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Hamidi</a:t>
            </a:r>
            <a:endParaRPr>
              <a:solidFill>
                <a:srgbClr val="477797"/>
              </a:solidFill>
            </a:endParaRPr>
          </a:p>
        </p:txBody>
      </p:sp>
      <p:sp>
        <p:nvSpPr>
          <p:cNvPr id="2103" name="Google Shape;2103;p34"/>
          <p:cNvSpPr txBox="1"/>
          <p:nvPr>
            <p:ph idx="3" type="subTitle"/>
          </p:nvPr>
        </p:nvSpPr>
        <p:spPr>
          <a:xfrm>
            <a:off x="1505329" y="1631381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Nikhil</a:t>
            </a:r>
            <a:endParaRPr>
              <a:solidFill>
                <a:srgbClr val="47779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Mishra</a:t>
            </a:r>
            <a:endParaRPr>
              <a:solidFill>
                <a:srgbClr val="477797"/>
              </a:solidFill>
            </a:endParaRPr>
          </a:p>
        </p:txBody>
      </p:sp>
      <p:sp>
        <p:nvSpPr>
          <p:cNvPr id="2104" name="Google Shape;2104;p34"/>
          <p:cNvSpPr txBox="1"/>
          <p:nvPr>
            <p:ph idx="3" type="subTitle"/>
          </p:nvPr>
        </p:nvSpPr>
        <p:spPr>
          <a:xfrm>
            <a:off x="5698575" y="1631375"/>
            <a:ext cx="222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Mohammad Hossein</a:t>
            </a:r>
            <a:endParaRPr>
              <a:solidFill>
                <a:srgbClr val="477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797"/>
                </a:solidFill>
              </a:rPr>
              <a:t>Faramarzi</a:t>
            </a:r>
            <a:endParaRPr>
              <a:solidFill>
                <a:srgbClr val="47779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52"/>
          <p:cNvSpPr txBox="1"/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pipeline</a:t>
            </a:r>
            <a:endParaRPr/>
          </a:p>
        </p:txBody>
      </p:sp>
      <p:grpSp>
        <p:nvGrpSpPr>
          <p:cNvPr id="2489" name="Google Shape;2489;p52"/>
          <p:cNvGrpSpPr/>
          <p:nvPr/>
        </p:nvGrpSpPr>
        <p:grpSpPr>
          <a:xfrm>
            <a:off x="1294564" y="1554315"/>
            <a:ext cx="6539853" cy="2635919"/>
            <a:chOff x="1294625" y="1566360"/>
            <a:chExt cx="6539853" cy="2635919"/>
          </a:xfrm>
        </p:grpSpPr>
        <p:cxnSp>
          <p:nvCxnSpPr>
            <p:cNvPr id="2490" name="Google Shape;2490;p52"/>
            <p:cNvCxnSpPr/>
            <p:nvPr/>
          </p:nvCxnSpPr>
          <p:spPr>
            <a:xfrm rot="10800000">
              <a:off x="2192678" y="3244512"/>
              <a:ext cx="564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52"/>
            <p:cNvCxnSpPr/>
            <p:nvPr/>
          </p:nvCxnSpPr>
          <p:spPr>
            <a:xfrm rot="10800000">
              <a:off x="2192678" y="2403884"/>
              <a:ext cx="564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2" name="Google Shape;2492;p52"/>
            <p:cNvCxnSpPr/>
            <p:nvPr/>
          </p:nvCxnSpPr>
          <p:spPr>
            <a:xfrm rot="10800000">
              <a:off x="2192678" y="4085157"/>
              <a:ext cx="564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3" name="Google Shape;2493;p52"/>
            <p:cNvSpPr txBox="1"/>
            <p:nvPr/>
          </p:nvSpPr>
          <p:spPr>
            <a:xfrm flipH="1">
              <a:off x="2191469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BioGPT model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494" name="Google Shape;2494;p52"/>
            <p:cNvSpPr txBox="1"/>
            <p:nvPr/>
          </p:nvSpPr>
          <p:spPr>
            <a:xfrm flipH="1">
              <a:off x="3621558" y="1566360"/>
              <a:ext cx="1274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Lora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495" name="Google Shape;2495;p52"/>
            <p:cNvSpPr txBox="1"/>
            <p:nvPr/>
          </p:nvSpPr>
          <p:spPr>
            <a:xfrm flipH="1">
              <a:off x="5149523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trainer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496" name="Google Shape;2496;p52"/>
            <p:cNvSpPr txBox="1"/>
            <p:nvPr/>
          </p:nvSpPr>
          <p:spPr>
            <a:xfrm flipH="1">
              <a:off x="1294625" y="2186650"/>
              <a:ext cx="8961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Goal</a:t>
              </a: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endPara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497" name="Google Shape;2497;p52"/>
            <p:cNvSpPr txBox="1"/>
            <p:nvPr/>
          </p:nvSpPr>
          <p:spPr>
            <a:xfrm flipH="1">
              <a:off x="1354050" y="3034572"/>
              <a:ext cx="8367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Load the pretrained</a:t>
              </a:r>
              <a:endPara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498" name="Google Shape;2498;p52"/>
            <p:cNvSpPr txBox="1"/>
            <p:nvPr/>
          </p:nvSpPr>
          <p:spPr>
            <a:xfrm flipH="1">
              <a:off x="1294650" y="3840180"/>
              <a:ext cx="8961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training</a:t>
              </a:r>
              <a:endPara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2176644" y="2315975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3527769" y="2315975"/>
              <a:ext cx="1413600" cy="18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5022594" y="2315975"/>
              <a:ext cx="1413600" cy="180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2176644" y="3155575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r>
                <a:rPr lang="en"/>
                <a:t>ulti -class</a:t>
              </a: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3527769" y="3990625"/>
              <a:ext cx="1413600" cy="180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Lora config</a:t>
              </a: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5022594" y="3990625"/>
              <a:ext cx="1413600" cy="180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Training args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5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Obstacles we faced</a:t>
            </a:r>
            <a:r>
              <a:rPr lang="en"/>
              <a:t>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53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Multi-class classification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Accuracy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Computational limits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Non-specific symptoms</a:t>
            </a:r>
            <a:endParaRPr/>
          </a:p>
        </p:txBody>
      </p:sp>
      <p:grpSp>
        <p:nvGrpSpPr>
          <p:cNvPr id="2511" name="Google Shape;2511;p53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512" name="Google Shape;2512;p53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3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3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3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3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3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3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3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3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3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3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3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3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3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3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3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3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3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3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3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3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3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3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3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3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3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3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3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3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3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3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54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4" name="Google Shape;27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5"/>
          <p:cNvSpPr txBox="1"/>
          <p:nvPr>
            <p:ph type="title"/>
          </p:nvPr>
        </p:nvSpPr>
        <p:spPr>
          <a:xfrm>
            <a:off x="2103150" y="174152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" name="Google Shape;2109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10" name="Google Shape;2110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9" name="Google Shape;2319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320" name="Google Shape;2320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21" name="Google Shape;2321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3" name="Google Shape;2323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24" name="Google Shape;2324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25" name="Google Shape;2325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26" name="Google Shape;2326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27" name="Google Shape;2327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328" name="Google Shape;2328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29" name="Google Shape;2329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1" name="Google Shape;2331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32" name="Google Shape;2332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35" name="Google Shape;2335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336" name="Google Shape;2336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37" name="Google Shape;2337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9" name="Google Shape;2339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40" name="Google Shape;2340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43" name="Google Shape;2343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344" name="Google Shape;2344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45" name="Google Shape;2345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7" name="Google Shape;2347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48" name="Google Shape;2348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51" name="Google Shape;2351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52" name="Google Shape;2352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53" name="Google Shape;2353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354" name="Google Shape;2354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models</a:t>
            </a:r>
            <a:endParaRPr/>
          </a:p>
        </p:txBody>
      </p:sp>
      <p:sp>
        <p:nvSpPr>
          <p:cNvPr id="2355" name="Google Shape;2355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KNN, X-GBoost</a:t>
            </a:r>
            <a:endParaRPr/>
          </a:p>
        </p:txBody>
      </p:sp>
      <p:sp>
        <p:nvSpPr>
          <p:cNvPr id="2356" name="Google Shape;2356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357" name="Google Shape;2357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and discuss</a:t>
            </a:r>
            <a:endParaRPr/>
          </a:p>
        </p:txBody>
      </p:sp>
      <p:sp>
        <p:nvSpPr>
          <p:cNvPr id="2358" name="Google Shape;2358;p3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BioBert and BioGPT</a:t>
            </a:r>
            <a:endParaRPr/>
          </a:p>
        </p:txBody>
      </p:sp>
      <p:sp>
        <p:nvSpPr>
          <p:cNvPr id="2359" name="Google Shape;2359;p3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and discuss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0" name="Google Shape;2360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61" name="Google Shape;2361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2" name="Google Shape;2362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63" name="Google Shape;2363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6"/>
          <p:cNvSpPr txBox="1"/>
          <p:nvPr>
            <p:ph type="title"/>
          </p:nvPr>
        </p:nvSpPr>
        <p:spPr>
          <a:xfrm>
            <a:off x="2477700" y="2623500"/>
            <a:ext cx="3955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Dataset and preprocessing</a:t>
            </a:r>
            <a:endParaRPr sz="4700"/>
          </a:p>
        </p:txBody>
      </p:sp>
      <p:sp>
        <p:nvSpPr>
          <p:cNvPr id="2369" name="Google Shape;2369;p3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4" name="Google Shape;23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374450"/>
            <a:ext cx="4754799" cy="2295603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37"/>
          <p:cNvSpPr txBox="1"/>
          <p:nvPr/>
        </p:nvSpPr>
        <p:spPr>
          <a:xfrm>
            <a:off x="-103825" y="2625788"/>
            <a:ext cx="2096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Get the data from hugging face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76" name="Google Shape;2376;p37"/>
          <p:cNvSpPr txBox="1"/>
          <p:nvPr/>
        </p:nvSpPr>
        <p:spPr>
          <a:xfrm>
            <a:off x="2990786" y="2862925"/>
            <a:ext cx="2096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Balancing the data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77" name="Google Shape;2377;p37"/>
          <p:cNvSpPr txBox="1"/>
          <p:nvPr/>
        </p:nvSpPr>
        <p:spPr>
          <a:xfrm>
            <a:off x="1443506" y="4582040"/>
            <a:ext cx="2096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 duplicate rows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78" name="Google Shape;2378;p37"/>
          <p:cNvGrpSpPr/>
          <p:nvPr/>
        </p:nvGrpSpPr>
        <p:grpSpPr>
          <a:xfrm>
            <a:off x="477005" y="3255106"/>
            <a:ext cx="4025810" cy="1340124"/>
            <a:chOff x="1621724" y="2106974"/>
            <a:chExt cx="4261470" cy="1517351"/>
          </a:xfrm>
        </p:grpSpPr>
        <p:grpSp>
          <p:nvGrpSpPr>
            <p:cNvPr id="2379" name="Google Shape;2379;p37"/>
            <p:cNvGrpSpPr/>
            <p:nvPr/>
          </p:nvGrpSpPr>
          <p:grpSpPr>
            <a:xfrm>
              <a:off x="2604781" y="2884996"/>
              <a:ext cx="2382910" cy="519"/>
              <a:chOff x="3762454" y="2553002"/>
              <a:chExt cx="664541" cy="145"/>
            </a:xfrm>
          </p:grpSpPr>
          <p:cxnSp>
            <p:nvCxnSpPr>
              <p:cNvPr id="2380" name="Google Shape;2380;p37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1" name="Google Shape;2381;p37"/>
              <p:cNvCxnSpPr>
                <a:stCxn id="2382" idx="6"/>
                <a:endCxn id="2383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84" name="Google Shape;2384;p37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85" name="Google Shape;2385;p37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383" name="Google Shape;2383;p37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7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87" name="Google Shape;2387;p37"/>
            <p:cNvCxnSpPr>
              <a:stCxn id="2388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89" name="Google Shape;2389;p37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2390" name="Google Shape;2390;p37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91" name="Google Shape;2391;p37"/>
            <p:cNvCxnSpPr>
              <a:stCxn id="2392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93" name="Google Shape;2393;p37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382" name="Google Shape;2382;p37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7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4" name="Google Shape;2394;p37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7" name="Google Shape;2397;p37"/>
          <p:cNvSpPr txBox="1"/>
          <p:nvPr/>
        </p:nvSpPr>
        <p:spPr>
          <a:xfrm>
            <a:off x="2159093" y="3817976"/>
            <a:ext cx="665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prepro-cceing</a:t>
            </a:r>
            <a:endParaRPr sz="120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98" name="Google Shape;2398;p37"/>
          <p:cNvSpPr txBox="1"/>
          <p:nvPr/>
        </p:nvSpPr>
        <p:spPr>
          <a:xfrm>
            <a:off x="3706368" y="3817976"/>
            <a:ext cx="665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prepro-cceing</a:t>
            </a:r>
            <a:endParaRPr sz="120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99" name="Google Shape;2399;p37"/>
          <p:cNvSpPr txBox="1"/>
          <p:nvPr>
            <p:ph idx="1" type="subTitle"/>
          </p:nvPr>
        </p:nvSpPr>
        <p:spPr>
          <a:xfrm>
            <a:off x="5842850" y="3147625"/>
            <a:ext cx="2811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900">
                <a:solidFill>
                  <a:schemeClr val="accent5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Keep </a:t>
            </a:r>
            <a:r>
              <a:rPr lang="en" sz="1900">
                <a:solidFill>
                  <a:schemeClr val="accent5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diseases with at least 50 entries</a:t>
            </a:r>
            <a:endParaRPr sz="22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400" name="Google Shape;2400;p37"/>
          <p:cNvCxnSpPr/>
          <p:nvPr/>
        </p:nvCxnSpPr>
        <p:spPr>
          <a:xfrm>
            <a:off x="4859225" y="3113425"/>
            <a:ext cx="1267500" cy="63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38"/>
          <p:cNvSpPr txBox="1"/>
          <p:nvPr>
            <p:ph type="title"/>
          </p:nvPr>
        </p:nvSpPr>
        <p:spPr>
          <a:xfrm>
            <a:off x="2477700" y="2623500"/>
            <a:ext cx="39558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Traditional Models</a:t>
            </a:r>
            <a:endParaRPr sz="4700"/>
          </a:p>
        </p:txBody>
      </p:sp>
      <p:sp>
        <p:nvSpPr>
          <p:cNvPr id="2406" name="Google Shape;2406;p3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39"/>
          <p:cNvSpPr txBox="1"/>
          <p:nvPr>
            <p:ph type="title"/>
          </p:nvPr>
        </p:nvSpPr>
        <p:spPr>
          <a:xfrm>
            <a:off x="2619753" y="14678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412" name="Google Shape;2412;p39"/>
          <p:cNvSpPr txBox="1"/>
          <p:nvPr/>
        </p:nvSpPr>
        <p:spPr>
          <a:xfrm>
            <a:off x="3072000" y="2938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Accuracy: 79%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7" name="Google Shape;24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13" y="152400"/>
            <a:ext cx="61491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2" name="Google Shape;24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25" y="404813"/>
            <a:ext cx="49149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