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6fac1a8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6fac1a8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ec0fe0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ec0fe0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ec0fe0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ec0fe0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ec0fe06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ec0fe06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6fac1a8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6fac1a8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6fac1a8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6fac1a8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c1300e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c1300e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d57a4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d57a4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6fac1a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6fac1a8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d57a4b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d57a4b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d57a4b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d57a4b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d57a4b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d57a4b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6fac1a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6fac1a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ec0fe0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ec0fe0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ec0fe0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ec0fe0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ec0fe0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ec0fe0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1.00454.pdf" TargetMode="External"/><Relationship Id="rId3" Type="http://schemas.openxmlformats.org/officeDocument/2006/relationships/hyperlink" Target="https://medium.com/image-vision/noise-in-digital-image-processing-55357c9fab71" TargetMode="External"/><Relationship Id="rId7" Type="http://schemas.openxmlformats.org/officeDocument/2006/relationships/hyperlink" Target="https://doi.org/10.1016/j.ejrnm.2011.10.00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dfs.semanticscholar.org/e3f2/e337d4470545398cc6753a54c21debf9c37b.pdf" TargetMode="External"/><Relationship Id="rId5" Type="http://schemas.openxmlformats.org/officeDocument/2006/relationships/hyperlink" Target="https://sciencing.com/how-to-calculate-psnr-12751768.html" TargetMode="External"/><Relationship Id="rId10" Type="http://schemas.openxmlformats.org/officeDocument/2006/relationships/hyperlink" Target="https://doi.org/10.1016/j.visres.2013.04.015" TargetMode="External"/><Relationship Id="rId4" Type="http://schemas.openxmlformats.org/officeDocument/2006/relationships/hyperlink" Target="https://www.ni.com/en-ca/innovations/white-papers/11/peak-signal-to-noise-ratio-as-an-image-quality-metric.html" TargetMode="External"/><Relationship Id="rId9" Type="http://schemas.openxmlformats.org/officeDocument/2006/relationships/hyperlink" Target="https://doi-org.ezproxy.lib.ryerson.ca/10.1002/ima.2222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01575" y="947925"/>
            <a:ext cx="3789300" cy="19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Automated Image Quality Assessment in Medical Images</a:t>
            </a:r>
            <a:endParaRPr sz="3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Faranak Dayyani &amp; Sarina Taki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75500" y="1071029"/>
            <a:ext cx="72390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table shows the values of PSNR, RMS and image sharpness for both Lung CT slice and Brain MRI volume images: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75" y="2059650"/>
            <a:ext cx="8697375" cy="1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Results(PSNR):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l="10581" r="7832"/>
          <a:stretch/>
        </p:blipFill>
        <p:spPr>
          <a:xfrm>
            <a:off x="4724400" y="1030525"/>
            <a:ext cx="4419600" cy="26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l="10350" r="5225"/>
          <a:stretch/>
        </p:blipFill>
        <p:spPr>
          <a:xfrm>
            <a:off x="93249" y="1014925"/>
            <a:ext cx="4847573" cy="27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566575" y="3632675"/>
            <a:ext cx="3753600" cy="12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Lung CT slice with 0.5x noise for noise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940425" y="3551800"/>
            <a:ext cx="37536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Brain MRI volume for noise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Results(RMS):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l="11523" r="6455"/>
          <a:stretch/>
        </p:blipFill>
        <p:spPr>
          <a:xfrm>
            <a:off x="4810074" y="1129100"/>
            <a:ext cx="4174627" cy="248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l="12397" r="7826"/>
          <a:stretch/>
        </p:blipFill>
        <p:spPr>
          <a:xfrm>
            <a:off x="305800" y="1129100"/>
            <a:ext cx="4060651" cy="24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566575" y="3632675"/>
            <a:ext cx="37536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Lung CT slice with 0.5x noise for contrast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940425" y="3632675"/>
            <a:ext cx="37536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Brain MRI volume for contrast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Results(FM algorithm):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l="28260" r="28269" b="23844"/>
          <a:stretch/>
        </p:blipFill>
        <p:spPr>
          <a:xfrm>
            <a:off x="1183975" y="1060576"/>
            <a:ext cx="3273773" cy="27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l="35575" r="36450" b="10015"/>
          <a:stretch/>
        </p:blipFill>
        <p:spPr>
          <a:xfrm>
            <a:off x="5943600" y="468325"/>
            <a:ext cx="2211629" cy="34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981600" y="3756875"/>
            <a:ext cx="3753600" cy="1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Brain MRI volume for edge quality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78700" y="3680675"/>
            <a:ext cx="37536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image and histogram of a Lung CT slice with 0.5x noise for edge quality measurement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072825"/>
            <a:ext cx="8520600" cy="4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1 slice of a lung CT scan, volume of a brain MRI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Lung CT slice: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PSNR: 48.8718 → not noisy (in the 30 - 50 dB range)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RMS: 0.4372 → low contrast, more dark regions (below 0.46291)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FM: 0.0201 → strong edge quality ( &gt; 0.014922)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 MRI volume: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PSNR: 50.6745 → noisy (outside the 30 - 50 dB range)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RMS: 0.5386 → high contrast (in the 0.46291 - 0.5537 range)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FM: 0.0133 → weak edge quality ( &lt; 0.014922)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Noisiness and edge quality are directly correlated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 MRI is both noisy and has a weak edge quality, lung CT is the opposite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613" y="571263"/>
            <a:ext cx="19526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687062"/>
            <a:ext cx="8520600" cy="4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purpose of this experiment is to measure the image quality based on three image quality metrics: image noisy-ness, contrast of the image and edge quality of the image.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PSNR was used to justify the noise quality of the image by computing the maximum signal to noise ratio [3].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RMS was used to justify the contrast quality of the image by identifying certain patterns in the image [5].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FM was used to justify the edge quality of the image by finding the total number of pixels with certain intensity in the non-shifted frequency spectrum of the image [8].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54450" y="247975"/>
            <a:ext cx="34761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The End.</a:t>
            </a:r>
            <a:endParaRPr sz="4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Thank You </a:t>
            </a:r>
            <a:endParaRPr sz="48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25" y="620675"/>
            <a:ext cx="3579200" cy="34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3963250" y="4168675"/>
            <a:ext cx="50982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[19]:http://fallontrendpoint.blogspot.com/2006/05/who-really-owns-smiley.html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015775"/>
            <a:ext cx="8520600" cy="3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[1]BME 872 Biomedical Image Analysis, “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Project:  Automated Image Quality Assessment in Medical Images</a:t>
            </a:r>
            <a:r>
              <a:rPr lang="en" sz="1000" dirty="0">
                <a:solidFill>
                  <a:srgbClr val="000000"/>
                </a:solidFill>
              </a:rPr>
              <a:t>”, Ryerson University, Toronto, ON, rep., Winter 2020.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[2]A.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Swain, “</a:t>
            </a:r>
            <a:r>
              <a:rPr lang="en" sz="1000" i="1" dirty="0">
                <a:solidFill>
                  <a:srgbClr val="000000"/>
                </a:solidFill>
                <a:highlight>
                  <a:srgbClr val="FFFFFF"/>
                </a:highlight>
              </a:rPr>
              <a:t>Noise in Digital Image Processing”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24-Nov-2019. [Online]. Available: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https://medium.com/image-vision/noise-in-digital-image-processing-55357c9fab71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[3]National Instruments, “</a:t>
            </a:r>
            <a:r>
              <a:rPr lang="en" sz="1000" i="1" dirty="0">
                <a:solidFill>
                  <a:srgbClr val="000000"/>
                </a:solidFill>
                <a:highlight>
                  <a:srgbClr val="FFFFFF"/>
                </a:highlight>
              </a:rPr>
              <a:t>Peak Signal-to-Noise Ratio as an Image Quality Metric”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5-Mar-2019. [Online]. Available: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https://www.ni.com/en-ca/innovations/white-papers/11/peak-signal-to-noise-ratio-as-an-image-quality-metric.html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[4]A.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Robinson, “</a:t>
            </a:r>
            <a:r>
              <a:rPr lang="en" sz="1000" i="1" dirty="0">
                <a:solidFill>
                  <a:srgbClr val="000000"/>
                </a:solidFill>
                <a:highlight>
                  <a:srgbClr val="FFFFFF"/>
                </a:highlight>
              </a:rPr>
              <a:t>How to Calculate PSNR”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2-Mar-2019. [Online]. Available: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https://sciencing.com/how-to-calculate-psnr-12751768.html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[5]A.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Shaus, S. F. Golovin, B. Sober, E. Turkel, &amp; E. Piasetzky, (2017). “Potential Contrast – A New Image Quality Measure”, </a:t>
            </a:r>
            <a:r>
              <a:rPr lang="en" sz="1000" i="1" dirty="0">
                <a:solidFill>
                  <a:srgbClr val="000000"/>
                </a:solidFill>
              </a:rPr>
              <a:t>Image Quality and System Performance XIV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000" i="1" dirty="0">
                <a:solidFill>
                  <a:srgbClr val="000000"/>
                </a:solidFill>
              </a:rPr>
              <a:t>14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52–58, 2017. [Online]. Available: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https://pdfs.semanticscholar.org/e3f2/e337d4470545398cc6753a54c21debf9c37b.pdf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[6]R.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Gholipour-Peyvandi, S.Z. Islami-Rad, R. Heshmati, S. Zaferanlouie, &amp; M. Ghannadi-Maragheh, “Influence of gamma emitter source intensity against energy on the image RMS contrast”. </a:t>
            </a:r>
            <a:r>
              <a:rPr lang="en" sz="1000" i="1" dirty="0">
                <a:solidFill>
                  <a:srgbClr val="000000"/>
                </a:solidFill>
              </a:rPr>
              <a:t>The Egyptian Journal of Radiology and Nuclear Medicine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000" i="1" dirty="0">
                <a:solidFill>
                  <a:srgbClr val="000000"/>
                </a:solidFill>
              </a:rPr>
              <a:t>42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(0378-603X), 425–431. 2011. doi: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https://doi.org/10.1016/j.ejrnm.2011.10.003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[7]D.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Sadykova, &amp; A. P. James, “</a:t>
            </a:r>
            <a:r>
              <a:rPr lang="en" sz="1000" i="1" dirty="0">
                <a:solidFill>
                  <a:srgbClr val="000000"/>
                </a:solidFill>
                <a:highlight>
                  <a:srgbClr val="FFFFFF"/>
                </a:highlight>
              </a:rPr>
              <a:t>Quality Assessment Metrics for Edge Detection and Edge-aware Filtering: A Tutorial Review”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1-Jan-2018. [Online]. Available: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https://arxiv.org/pdf/1801.00454.pdf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[8]D.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Kanjar, &amp; V. Masilamani, “Image Sharpness Measure for Blurred Images in Frequency Domain”. </a:t>
            </a:r>
            <a:r>
              <a:rPr lang="en" sz="1000" i="1" dirty="0">
                <a:solidFill>
                  <a:srgbClr val="000000"/>
                </a:solidFill>
              </a:rPr>
              <a:t>Procedia Engineering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000" i="1" dirty="0">
                <a:solidFill>
                  <a:srgbClr val="000000"/>
                </a:solidFill>
              </a:rPr>
              <a:t>64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(18777058), 149–158. 2013. doi: 10.1016/j.proeng.2013.09.086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[9]S.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Saladi, N. Amutha Prabha, “Analysis of denoising filters on MRI brain images”. </a:t>
            </a:r>
            <a:r>
              <a:rPr lang="en" sz="1000" i="1" dirty="0">
                <a:solidFill>
                  <a:srgbClr val="000000"/>
                </a:solidFill>
                <a:highlight>
                  <a:srgbClr val="FFFFFF"/>
                </a:highlight>
              </a:rPr>
              <a:t>Int. J. Imaging Syst. Technol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.  27: 201– 208. 17-Aug-2017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https://doi-org.ezproxy.lib.ryerson.ca/10.1002/ima.22225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000000"/>
                </a:solidFill>
              </a:rPr>
              <a:t>[10]D. G.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Pelli, &amp; P. Bex, “Measuring contrast sensitivity”. </a:t>
            </a:r>
            <a:r>
              <a:rPr lang="en" sz="1000" i="1" dirty="0">
                <a:solidFill>
                  <a:srgbClr val="000000"/>
                </a:solidFill>
              </a:rPr>
              <a:t>Vision Research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000" i="1" dirty="0">
                <a:solidFill>
                  <a:srgbClr val="000000"/>
                </a:solidFill>
              </a:rPr>
              <a:t>90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</a:rPr>
              <a:t>(0042-6989), 10–14. 213. doi: </a:t>
            </a:r>
            <a:r>
              <a:rPr lang="en" sz="1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https://doi.org/10.1016/j.visres.2013.04.015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Quality Assessment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in image processing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with design decisions [1]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metrics: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Noisy-ness (N) → amount of noise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 source: motion artifacts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(C) → Resolution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Quality (E) → Fuzzy or sharp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quality represents the level of accuracy in imaging systems [1]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Lung CT scans &amp; Brain MRIs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425" y="574074"/>
            <a:ext cx="4688876" cy="21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121900" y="2694500"/>
            <a:ext cx="37104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[11]: https://openmedscience.com/radiology-radiography/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Noisy-ness: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“Random variation of brightness or color information” [2]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methods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Chosen method: Peak signal-to-noise ratio (PSNR)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: dB (decibel scale)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 equation [3][4]: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50" y="3289613"/>
            <a:ext cx="3105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700" y="3978775"/>
            <a:ext cx="4324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700" y="1662551"/>
            <a:ext cx="2640700" cy="19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328950" y="3641400"/>
            <a:ext cx="27942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[12]: https://people.sc.fsu.edu/~jburkardt/c_src/image_denoise/image_denoise.html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Contrast: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Well-known metric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methods [5]: similar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Michelson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 (Root-mean-square)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Advantage: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understand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RMS: statistical measure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identify patterns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Equation [6]:	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0" y="4010325"/>
            <a:ext cx="4375300" cy="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00" y="315925"/>
            <a:ext cx="4058299" cy="30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74000" y="3271550"/>
            <a:ext cx="4235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[13]: http://www.ianmorison.com/everything-about-refractors-ii-why-do-they-give-the-highest-contrast-images/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Quality: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performance of edge detectors [7]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methods: MSE &amp; SSIM [7]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successful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MSE → already used for measuring noisy-ness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SSIM → too complex to implement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chosen: FM algorithm [8]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image sharpness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steps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Involves computing FT of input image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425" y="315925"/>
            <a:ext cx="2609250" cy="36286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452300" y="3868325"/>
            <a:ext cx="3780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[14]:  https://www.bogotobogo.com/python/OpenCV_Python/python_opencv3_Image_Canny_Edge_Detection.php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8236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measure image metrics by using three methods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PSNR measurement: noise-ness of the image [3].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RMS measurement: contrast of the image [10].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FM algorithm: Edge quality of the image [8].</a:t>
            </a:r>
            <a:endParaRPr dirty="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025" y="2912200"/>
            <a:ext cx="3715875" cy="18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87438" y="4693950"/>
            <a:ext cx="40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[15]: https://doist.com/blog/personal-productivity-methods/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Methods(Noise-ness): 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7521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PSNR method was used: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the image type to double.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Filtered it by a Non-local mean filter.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both input and filtered images to 8-bit signed integer.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Calculate MSE [3].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Calculate PSNR [3].</a:t>
            </a:r>
            <a:endParaRPr dirty="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800" y="2870625"/>
            <a:ext cx="2939951" cy="1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559950" y="4655425"/>
            <a:ext cx="32724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[16]:https://www.researchgate.net/figure/Illustration-of-the-PSNR-measure_fig6_268807675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Methods(Contrast):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378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 method was used: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the image type to double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Change the intensity range to [0 255] (Only for Lung CT)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Eliminate the zero pixels (Only for Lung CT)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Normalize the image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Calculate RMS [10].</a:t>
            </a:r>
            <a:endParaRPr dirty="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175" y="2872700"/>
            <a:ext cx="5066700" cy="17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188300" y="4626225"/>
            <a:ext cx="5011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[17]:https://uu.diva-portal.org/smash/get/diva2:1133556/FULLTEXT01.pdf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Methods(Edge Quality):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918040"/>
            <a:ext cx="8520600" cy="422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FM algorithm was used [8]: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the image type to double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Normalize the image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frequency spectrum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Shift frequency spectrum to the center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magnitude frequency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maximum value of the magnitude frequency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threshold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number of pixels with intensity greater than the threshold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image sharpness</a:t>
            </a:r>
            <a:endParaRPr dirty="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846" y="0"/>
            <a:ext cx="2733155" cy="2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487750" y="2705050"/>
            <a:ext cx="2667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[18]:</a:t>
            </a:r>
            <a:r>
              <a:rPr lang="en" sz="1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https://www.sciencedirect.com/science/article/pii/S1877705813016007</a:t>
            </a:r>
            <a:endParaRPr sz="1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Economica</vt:lpstr>
      <vt:lpstr>Open Sans</vt:lpstr>
      <vt:lpstr>Times New Roman</vt:lpstr>
      <vt:lpstr>Arial</vt:lpstr>
      <vt:lpstr>Luxe</vt:lpstr>
      <vt:lpstr>Automated Image Quality Assessment in Medical Images</vt:lpstr>
      <vt:lpstr>Introduction:</vt:lpstr>
      <vt:lpstr>Noisy-ness:</vt:lpstr>
      <vt:lpstr>Contrast:</vt:lpstr>
      <vt:lpstr>Edge Quality:</vt:lpstr>
      <vt:lpstr>Methods:</vt:lpstr>
      <vt:lpstr>Methods(Noise-ness): </vt:lpstr>
      <vt:lpstr>Methods(Contrast):</vt:lpstr>
      <vt:lpstr>Methods(Edge Quality):</vt:lpstr>
      <vt:lpstr>Results:</vt:lpstr>
      <vt:lpstr>Results(PSNR):</vt:lpstr>
      <vt:lpstr>Results(RMS):</vt:lpstr>
      <vt:lpstr>Results(FM algorithm):</vt:lpstr>
      <vt:lpstr>Discussion:</vt:lpstr>
      <vt:lpstr>Conclusion: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Image Quality Assessment in Medical Images</dc:title>
  <dc:creator>Faranak</dc:creator>
  <cp:lastModifiedBy>Faranak</cp:lastModifiedBy>
  <cp:revision>2</cp:revision>
  <dcterms:modified xsi:type="dcterms:W3CDTF">2020-04-06T01:15:30Z</dcterms:modified>
</cp:coreProperties>
</file>