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138"/>
  </p:notesMasterIdLst>
  <p:sldIdLst>
    <p:sldId id="262" r:id="rId2"/>
    <p:sldId id="448" r:id="rId3"/>
    <p:sldId id="458" r:id="rId4"/>
    <p:sldId id="459" r:id="rId5"/>
    <p:sldId id="283" r:id="rId6"/>
    <p:sldId id="333" r:id="rId7"/>
    <p:sldId id="335" r:id="rId8"/>
    <p:sldId id="334" r:id="rId9"/>
    <p:sldId id="337" r:id="rId10"/>
    <p:sldId id="338" r:id="rId11"/>
    <p:sldId id="339" r:id="rId12"/>
    <p:sldId id="336" r:id="rId13"/>
    <p:sldId id="284" r:id="rId14"/>
    <p:sldId id="316" r:id="rId15"/>
    <p:sldId id="285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466" r:id="rId32"/>
    <p:sldId id="355" r:id="rId33"/>
    <p:sldId id="356" r:id="rId34"/>
    <p:sldId id="357" r:id="rId35"/>
    <p:sldId id="358" r:id="rId36"/>
    <p:sldId id="359" r:id="rId37"/>
    <p:sldId id="360" r:id="rId38"/>
    <p:sldId id="464" r:id="rId39"/>
    <p:sldId id="292" r:id="rId40"/>
    <p:sldId id="294" r:id="rId41"/>
    <p:sldId id="361" r:id="rId42"/>
    <p:sldId id="362" r:id="rId43"/>
    <p:sldId id="363" r:id="rId44"/>
    <p:sldId id="364" r:id="rId45"/>
    <p:sldId id="367" r:id="rId46"/>
    <p:sldId id="368" r:id="rId47"/>
    <p:sldId id="365" r:id="rId48"/>
    <p:sldId id="366" r:id="rId49"/>
    <p:sldId id="369" r:id="rId50"/>
    <p:sldId id="370" r:id="rId51"/>
    <p:sldId id="371" r:id="rId52"/>
    <p:sldId id="372" r:id="rId53"/>
    <p:sldId id="373" r:id="rId54"/>
    <p:sldId id="379" r:id="rId55"/>
    <p:sldId id="380" r:id="rId56"/>
    <p:sldId id="374" r:id="rId57"/>
    <p:sldId id="375" r:id="rId58"/>
    <p:sldId id="376" r:id="rId59"/>
    <p:sldId id="378" r:id="rId60"/>
    <p:sldId id="460" r:id="rId61"/>
    <p:sldId id="381" r:id="rId62"/>
    <p:sldId id="382" r:id="rId63"/>
    <p:sldId id="383" r:id="rId64"/>
    <p:sldId id="384" r:id="rId65"/>
    <p:sldId id="461" r:id="rId66"/>
    <p:sldId id="385" r:id="rId67"/>
    <p:sldId id="386" r:id="rId68"/>
    <p:sldId id="387" r:id="rId69"/>
    <p:sldId id="388" r:id="rId70"/>
    <p:sldId id="389" r:id="rId71"/>
    <p:sldId id="390" r:id="rId72"/>
    <p:sldId id="391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1" r:id="rId81"/>
    <p:sldId id="400" r:id="rId82"/>
    <p:sldId id="402" r:id="rId83"/>
    <p:sldId id="403" r:id="rId84"/>
    <p:sldId id="404" r:id="rId85"/>
    <p:sldId id="406" r:id="rId86"/>
    <p:sldId id="407" r:id="rId87"/>
    <p:sldId id="408" r:id="rId88"/>
    <p:sldId id="409" r:id="rId89"/>
    <p:sldId id="405" r:id="rId90"/>
    <p:sldId id="410" r:id="rId91"/>
    <p:sldId id="412" r:id="rId92"/>
    <p:sldId id="413" r:id="rId93"/>
    <p:sldId id="411" r:id="rId94"/>
    <p:sldId id="414" r:id="rId95"/>
    <p:sldId id="415" r:id="rId96"/>
    <p:sldId id="416" r:id="rId97"/>
    <p:sldId id="417" r:id="rId98"/>
    <p:sldId id="418" r:id="rId99"/>
    <p:sldId id="419" r:id="rId100"/>
    <p:sldId id="420" r:id="rId101"/>
    <p:sldId id="421" r:id="rId102"/>
    <p:sldId id="422" r:id="rId103"/>
    <p:sldId id="423" r:id="rId104"/>
    <p:sldId id="424" r:id="rId105"/>
    <p:sldId id="425" r:id="rId106"/>
    <p:sldId id="426" r:id="rId107"/>
    <p:sldId id="427" r:id="rId108"/>
    <p:sldId id="429" r:id="rId109"/>
    <p:sldId id="428" r:id="rId110"/>
    <p:sldId id="430" r:id="rId111"/>
    <p:sldId id="431" r:id="rId112"/>
    <p:sldId id="432" r:id="rId113"/>
    <p:sldId id="433" r:id="rId114"/>
    <p:sldId id="434" r:id="rId115"/>
    <p:sldId id="435" r:id="rId116"/>
    <p:sldId id="436" r:id="rId117"/>
    <p:sldId id="437" r:id="rId118"/>
    <p:sldId id="438" r:id="rId119"/>
    <p:sldId id="439" r:id="rId120"/>
    <p:sldId id="440" r:id="rId121"/>
    <p:sldId id="441" r:id="rId122"/>
    <p:sldId id="452" r:id="rId123"/>
    <p:sldId id="453" r:id="rId124"/>
    <p:sldId id="454" r:id="rId125"/>
    <p:sldId id="455" r:id="rId126"/>
    <p:sldId id="456" r:id="rId127"/>
    <p:sldId id="457" r:id="rId128"/>
    <p:sldId id="467" r:id="rId129"/>
    <p:sldId id="450" r:id="rId130"/>
    <p:sldId id="451" r:id="rId131"/>
    <p:sldId id="442" r:id="rId132"/>
    <p:sldId id="443" r:id="rId133"/>
    <p:sldId id="444" r:id="rId134"/>
    <p:sldId id="446" r:id="rId135"/>
    <p:sldId id="445" r:id="rId136"/>
    <p:sldId id="447" r:id="rId137"/>
  </p:sldIdLst>
  <p:sldSz cx="12192000" cy="6858000"/>
  <p:notesSz cx="6858000" cy="9144000"/>
  <p:embeddedFontLst>
    <p:embeddedFont>
      <p:font typeface="맑은 고딕" panose="020B0503020000020004" pitchFamily="50" charset="-127"/>
      <p:regular r:id="rId139"/>
      <p:bold r:id="rId14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E7D16"/>
    <a:srgbClr val="0070C0"/>
    <a:srgbClr val="00B050"/>
    <a:srgbClr val="AC8300"/>
    <a:srgbClr val="8D54DA"/>
    <a:srgbClr val="993366"/>
    <a:srgbClr val="CC3300"/>
    <a:srgbClr val="FF9900"/>
    <a:srgbClr val="FFD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45" autoAdjust="0"/>
  </p:normalViewPr>
  <p:slideViewPr>
    <p:cSldViewPr snapToGrid="0">
      <p:cViewPr varScale="1">
        <p:scale>
          <a:sx n="89" d="100"/>
          <a:sy n="89" d="100"/>
        </p:scale>
        <p:origin x="84" y="96"/>
      </p:cViewPr>
      <p:guideLst/>
    </p:cSldViewPr>
  </p:slideViewPr>
  <p:outlineViewPr>
    <p:cViewPr>
      <p:scale>
        <a:sx n="33" d="100"/>
        <a:sy n="33" d="100"/>
      </p:scale>
      <p:origin x="0" y="-2993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font" Target="fonts/font1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16717-3FA9-4124-9F13-1E982F94CD7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1E17842B-BE7F-4E90-899C-77FD1A3AEA86}">
      <dgm:prSet/>
      <dgm:spPr/>
      <dgm:t>
        <a:bodyPr/>
        <a:lstStyle/>
        <a:p>
          <a:pPr>
            <a:defRPr cap="all"/>
          </a:pPr>
          <a:r>
            <a:rPr lang="ko-KR"/>
            <a:t>사이킷런</a:t>
          </a:r>
          <a:r>
            <a:rPr lang="en-US"/>
            <a:t>, </a:t>
          </a:r>
          <a:r>
            <a:rPr lang="ko-KR"/>
            <a:t>케라스 등을 사용할 때</a:t>
          </a:r>
          <a:r>
            <a:rPr lang="en-US"/>
            <a:t>, matplotlib,</a:t>
          </a:r>
          <a:r>
            <a:rPr lang="ko-KR"/>
            <a:t> </a:t>
          </a:r>
          <a:r>
            <a:rPr lang="en-US"/>
            <a:t>numpy,</a:t>
          </a:r>
          <a:r>
            <a:rPr lang="ko-KR"/>
            <a:t> </a:t>
          </a:r>
          <a:r>
            <a:rPr lang="en-US"/>
            <a:t>scipy,</a:t>
          </a:r>
          <a:r>
            <a:rPr lang="ko-KR"/>
            <a:t> </a:t>
          </a:r>
          <a:r>
            <a:rPr lang="en-US"/>
            <a:t>pandas </a:t>
          </a:r>
          <a:r>
            <a:rPr lang="ko-KR"/>
            <a:t>등은 기본적으로 사용하는 패키지들 입니다</a:t>
          </a:r>
          <a:r>
            <a:rPr lang="en-US"/>
            <a:t>.</a:t>
          </a:r>
        </a:p>
      </dgm:t>
    </dgm:pt>
    <dgm:pt modelId="{CC3F76D8-53AC-4907-8727-AB27F2AD1485}" type="parTrans" cxnId="{144C3829-6E34-44AD-B140-886E132BFD07}">
      <dgm:prSet/>
      <dgm:spPr/>
      <dgm:t>
        <a:bodyPr/>
        <a:lstStyle/>
        <a:p>
          <a:endParaRPr lang="en-US"/>
        </a:p>
      </dgm:t>
    </dgm:pt>
    <dgm:pt modelId="{00532B1F-3066-453E-B9B9-199AF3ED40CB}" type="sibTrans" cxnId="{144C3829-6E34-44AD-B140-886E132BFD07}">
      <dgm:prSet/>
      <dgm:spPr/>
      <dgm:t>
        <a:bodyPr/>
        <a:lstStyle/>
        <a:p>
          <a:endParaRPr lang="en-US"/>
        </a:p>
      </dgm:t>
    </dgm:pt>
    <dgm:pt modelId="{5A0513E0-D982-409A-8FD9-76356FC0EA08}">
      <dgm:prSet/>
      <dgm:spPr/>
      <dgm:t>
        <a:bodyPr/>
        <a:lstStyle/>
        <a:p>
          <a:pPr>
            <a:defRPr cap="all"/>
          </a:pPr>
          <a:r>
            <a:rPr lang="ko-KR"/>
            <a:t>그 중 몇가지는 </a:t>
          </a:r>
          <a:r>
            <a:rPr lang="en-US"/>
            <a:t>6</a:t>
          </a:r>
          <a:r>
            <a:rPr lang="ko-KR"/>
            <a:t>주차에 다시 이야기를 하도록 하겠습니다</a:t>
          </a:r>
          <a:r>
            <a:rPr lang="en-US"/>
            <a:t>.</a:t>
          </a:r>
        </a:p>
      </dgm:t>
    </dgm:pt>
    <dgm:pt modelId="{F97F3BDC-2841-449D-859E-359533FE7961}" type="parTrans" cxnId="{D2F751EF-A337-4962-825E-2C7E552AD371}">
      <dgm:prSet/>
      <dgm:spPr/>
      <dgm:t>
        <a:bodyPr/>
        <a:lstStyle/>
        <a:p>
          <a:endParaRPr lang="en-US"/>
        </a:p>
      </dgm:t>
    </dgm:pt>
    <dgm:pt modelId="{7D46567B-D7AA-4585-8085-C998566C41AD}" type="sibTrans" cxnId="{D2F751EF-A337-4962-825E-2C7E552AD371}">
      <dgm:prSet/>
      <dgm:spPr/>
      <dgm:t>
        <a:bodyPr/>
        <a:lstStyle/>
        <a:p>
          <a:endParaRPr lang="en-US"/>
        </a:p>
      </dgm:t>
    </dgm:pt>
    <dgm:pt modelId="{08AFC160-2523-4272-BD50-41CFA9FDD99E}" type="pres">
      <dgm:prSet presAssocID="{CC316717-3FA9-4124-9F13-1E982F94CD75}" presName="root" presStyleCnt="0">
        <dgm:presLayoutVars>
          <dgm:dir/>
          <dgm:resizeHandles val="exact"/>
        </dgm:presLayoutVars>
      </dgm:prSet>
      <dgm:spPr/>
    </dgm:pt>
    <dgm:pt modelId="{3DF70984-BDD8-46A2-8FC8-D73C9F474A83}" type="pres">
      <dgm:prSet presAssocID="{1E17842B-BE7F-4E90-899C-77FD1A3AEA86}" presName="compNode" presStyleCnt="0"/>
      <dgm:spPr/>
    </dgm:pt>
    <dgm:pt modelId="{0B7F92D1-24CF-4FE7-9504-94369376DDFC}" type="pres">
      <dgm:prSet presAssocID="{1E17842B-BE7F-4E90-899C-77FD1A3AEA86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A7435E2-DDE9-4D71-91F3-992E981CBC40}" type="pres">
      <dgm:prSet presAssocID="{1E17842B-BE7F-4E90-899C-77FD1A3AEA8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판다"/>
        </a:ext>
      </dgm:extLst>
    </dgm:pt>
    <dgm:pt modelId="{2AE0300E-FBEC-49CF-8296-74B4305788E1}" type="pres">
      <dgm:prSet presAssocID="{1E17842B-BE7F-4E90-899C-77FD1A3AEA86}" presName="spaceRect" presStyleCnt="0"/>
      <dgm:spPr/>
    </dgm:pt>
    <dgm:pt modelId="{8847D70D-FB03-47B4-808A-843B21A94585}" type="pres">
      <dgm:prSet presAssocID="{1E17842B-BE7F-4E90-899C-77FD1A3AEA86}" presName="textRect" presStyleLbl="revTx" presStyleIdx="0" presStyleCnt="2">
        <dgm:presLayoutVars>
          <dgm:chMax val="1"/>
          <dgm:chPref val="1"/>
        </dgm:presLayoutVars>
      </dgm:prSet>
      <dgm:spPr/>
    </dgm:pt>
    <dgm:pt modelId="{B70EAA7A-C30C-4219-97A7-F2A8170F6A18}" type="pres">
      <dgm:prSet presAssocID="{00532B1F-3066-453E-B9B9-199AF3ED40CB}" presName="sibTrans" presStyleCnt="0"/>
      <dgm:spPr/>
    </dgm:pt>
    <dgm:pt modelId="{DB4965A6-30FD-4099-8B40-07C3B98D72F9}" type="pres">
      <dgm:prSet presAssocID="{5A0513E0-D982-409A-8FD9-76356FC0EA08}" presName="compNode" presStyleCnt="0"/>
      <dgm:spPr/>
    </dgm:pt>
    <dgm:pt modelId="{7CD49E50-0354-49B8-81EA-F96C89D6D56C}" type="pres">
      <dgm:prSet presAssocID="{5A0513E0-D982-409A-8FD9-76356FC0EA0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CD95C68-D7F7-4CCA-8A76-F07CB78FEE94}" type="pres">
      <dgm:prSet presAssocID="{5A0513E0-D982-409A-8FD9-76356FC0EA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BB67B9D-C794-4D51-AD07-F6446349EA28}" type="pres">
      <dgm:prSet presAssocID="{5A0513E0-D982-409A-8FD9-76356FC0EA08}" presName="spaceRect" presStyleCnt="0"/>
      <dgm:spPr/>
    </dgm:pt>
    <dgm:pt modelId="{863898C7-C32D-49FB-A622-E9C041965B6C}" type="pres">
      <dgm:prSet presAssocID="{5A0513E0-D982-409A-8FD9-76356FC0EA0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92F9508-D926-4DF5-9AEC-F5FAB3FBD6F9}" type="presOf" srcId="{5A0513E0-D982-409A-8FD9-76356FC0EA08}" destId="{863898C7-C32D-49FB-A622-E9C041965B6C}" srcOrd="0" destOrd="0" presId="urn:microsoft.com/office/officeart/2018/5/layout/IconLeafLabelList"/>
    <dgm:cxn modelId="{144C3829-6E34-44AD-B140-886E132BFD07}" srcId="{CC316717-3FA9-4124-9F13-1E982F94CD75}" destId="{1E17842B-BE7F-4E90-899C-77FD1A3AEA86}" srcOrd="0" destOrd="0" parTransId="{CC3F76D8-53AC-4907-8727-AB27F2AD1485}" sibTransId="{00532B1F-3066-453E-B9B9-199AF3ED40CB}"/>
    <dgm:cxn modelId="{3AFB4B63-1EC3-4590-9F6A-023574AC6529}" type="presOf" srcId="{CC316717-3FA9-4124-9F13-1E982F94CD75}" destId="{08AFC160-2523-4272-BD50-41CFA9FDD99E}" srcOrd="0" destOrd="0" presId="urn:microsoft.com/office/officeart/2018/5/layout/IconLeafLabelList"/>
    <dgm:cxn modelId="{28A53388-BB37-4EEA-9304-C4EE026EA643}" type="presOf" srcId="{1E17842B-BE7F-4E90-899C-77FD1A3AEA86}" destId="{8847D70D-FB03-47B4-808A-843B21A94585}" srcOrd="0" destOrd="0" presId="urn:microsoft.com/office/officeart/2018/5/layout/IconLeafLabelList"/>
    <dgm:cxn modelId="{D2F751EF-A337-4962-825E-2C7E552AD371}" srcId="{CC316717-3FA9-4124-9F13-1E982F94CD75}" destId="{5A0513E0-D982-409A-8FD9-76356FC0EA08}" srcOrd="1" destOrd="0" parTransId="{F97F3BDC-2841-449D-859E-359533FE7961}" sibTransId="{7D46567B-D7AA-4585-8085-C998566C41AD}"/>
    <dgm:cxn modelId="{873F1C74-CD15-4C25-AAFB-AEFF114C8DD5}" type="presParOf" srcId="{08AFC160-2523-4272-BD50-41CFA9FDD99E}" destId="{3DF70984-BDD8-46A2-8FC8-D73C9F474A83}" srcOrd="0" destOrd="0" presId="urn:microsoft.com/office/officeart/2018/5/layout/IconLeafLabelList"/>
    <dgm:cxn modelId="{C1113B9D-FE25-4BB9-A4FC-F9531B616A04}" type="presParOf" srcId="{3DF70984-BDD8-46A2-8FC8-D73C9F474A83}" destId="{0B7F92D1-24CF-4FE7-9504-94369376DDFC}" srcOrd="0" destOrd="0" presId="urn:microsoft.com/office/officeart/2018/5/layout/IconLeafLabelList"/>
    <dgm:cxn modelId="{3889530B-2698-49C2-9A17-78FC064F6A0B}" type="presParOf" srcId="{3DF70984-BDD8-46A2-8FC8-D73C9F474A83}" destId="{0A7435E2-DDE9-4D71-91F3-992E981CBC40}" srcOrd="1" destOrd="0" presId="urn:microsoft.com/office/officeart/2018/5/layout/IconLeafLabelList"/>
    <dgm:cxn modelId="{510C2B07-D7F4-4B2D-A243-A9DF65B07F15}" type="presParOf" srcId="{3DF70984-BDD8-46A2-8FC8-D73C9F474A83}" destId="{2AE0300E-FBEC-49CF-8296-74B4305788E1}" srcOrd="2" destOrd="0" presId="urn:microsoft.com/office/officeart/2018/5/layout/IconLeafLabelList"/>
    <dgm:cxn modelId="{AE6D0195-B970-4CC9-80B3-AA7ED2068949}" type="presParOf" srcId="{3DF70984-BDD8-46A2-8FC8-D73C9F474A83}" destId="{8847D70D-FB03-47B4-808A-843B21A94585}" srcOrd="3" destOrd="0" presId="urn:microsoft.com/office/officeart/2018/5/layout/IconLeafLabelList"/>
    <dgm:cxn modelId="{80240B79-E9FD-46AE-8427-548CF974BBA3}" type="presParOf" srcId="{08AFC160-2523-4272-BD50-41CFA9FDD99E}" destId="{B70EAA7A-C30C-4219-97A7-F2A8170F6A18}" srcOrd="1" destOrd="0" presId="urn:microsoft.com/office/officeart/2018/5/layout/IconLeafLabelList"/>
    <dgm:cxn modelId="{7F4FDBA8-1A1E-4A76-94A0-A322AEFF9BA3}" type="presParOf" srcId="{08AFC160-2523-4272-BD50-41CFA9FDD99E}" destId="{DB4965A6-30FD-4099-8B40-07C3B98D72F9}" srcOrd="2" destOrd="0" presId="urn:microsoft.com/office/officeart/2018/5/layout/IconLeafLabelList"/>
    <dgm:cxn modelId="{AB10CCD2-6584-468E-889C-466F3B6B771C}" type="presParOf" srcId="{DB4965A6-30FD-4099-8B40-07C3B98D72F9}" destId="{7CD49E50-0354-49B8-81EA-F96C89D6D56C}" srcOrd="0" destOrd="0" presId="urn:microsoft.com/office/officeart/2018/5/layout/IconLeafLabelList"/>
    <dgm:cxn modelId="{41A68FAB-1568-477E-84F9-583D28E371E8}" type="presParOf" srcId="{DB4965A6-30FD-4099-8B40-07C3B98D72F9}" destId="{3CD95C68-D7F7-4CCA-8A76-F07CB78FEE94}" srcOrd="1" destOrd="0" presId="urn:microsoft.com/office/officeart/2018/5/layout/IconLeafLabelList"/>
    <dgm:cxn modelId="{B5C85ED3-0F5E-4253-A5D1-DF0D75043204}" type="presParOf" srcId="{DB4965A6-30FD-4099-8B40-07C3B98D72F9}" destId="{8BB67B9D-C794-4D51-AD07-F6446349EA28}" srcOrd="2" destOrd="0" presId="urn:microsoft.com/office/officeart/2018/5/layout/IconLeafLabelList"/>
    <dgm:cxn modelId="{813E330C-6DC8-48BF-BB88-41DA77276711}" type="presParOf" srcId="{DB4965A6-30FD-4099-8B40-07C3B98D72F9}" destId="{863898C7-C32D-49FB-A622-E9C041965B6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F92D1-24CF-4FE7-9504-94369376DDFC}">
      <dsp:nvSpPr>
        <dsp:cNvPr id="0" name=""/>
        <dsp:cNvSpPr/>
      </dsp:nvSpPr>
      <dsp:spPr>
        <a:xfrm>
          <a:off x="2040228" y="46771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435E2-DDE9-4D71-91F3-992E981CBC40}">
      <dsp:nvSpPr>
        <dsp:cNvPr id="0" name=""/>
        <dsp:cNvSpPr/>
      </dsp:nvSpPr>
      <dsp:spPr>
        <a:xfrm>
          <a:off x="250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47D70D-FB03-47B4-808A-843B21A94585}">
      <dsp:nvSpPr>
        <dsp:cNvPr id="0" name=""/>
        <dsp:cNvSpPr/>
      </dsp:nvSpPr>
      <dsp:spPr>
        <a:xfrm>
          <a:off x="133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200" kern="1200"/>
            <a:t>사이킷런</a:t>
          </a:r>
          <a:r>
            <a:rPr lang="en-US" sz="1200" kern="1200"/>
            <a:t>, </a:t>
          </a:r>
          <a:r>
            <a:rPr lang="ko-KR" sz="1200" kern="1200"/>
            <a:t>케라스 등을 사용할 때</a:t>
          </a:r>
          <a:r>
            <a:rPr lang="en-US" sz="1200" kern="1200"/>
            <a:t>, matplotlib,</a:t>
          </a:r>
          <a:r>
            <a:rPr lang="ko-KR" sz="1200" kern="1200"/>
            <a:t> </a:t>
          </a:r>
          <a:r>
            <a:rPr lang="en-US" sz="1200" kern="1200"/>
            <a:t>numpy,</a:t>
          </a:r>
          <a:r>
            <a:rPr lang="ko-KR" sz="1200" kern="1200"/>
            <a:t> </a:t>
          </a:r>
          <a:r>
            <a:rPr lang="en-US" sz="1200" kern="1200"/>
            <a:t>scipy,</a:t>
          </a:r>
          <a:r>
            <a:rPr lang="ko-KR" sz="1200" kern="1200"/>
            <a:t> </a:t>
          </a:r>
          <a:r>
            <a:rPr lang="en-US" sz="1200" kern="1200"/>
            <a:t>pandas </a:t>
          </a:r>
          <a:r>
            <a:rPr lang="ko-KR" sz="1200" kern="1200"/>
            <a:t>등은 기본적으로 사용하는 패키지들 입니다</a:t>
          </a:r>
          <a:r>
            <a:rPr lang="en-US" sz="1200" kern="1200"/>
            <a:t>.</a:t>
          </a:r>
        </a:p>
      </dsp:txBody>
      <dsp:txXfrm>
        <a:off x="1338228" y="3347712"/>
        <a:ext cx="3600000" cy="720000"/>
      </dsp:txXfrm>
    </dsp:sp>
    <dsp:sp modelId="{7CD49E50-0354-49B8-81EA-F96C89D6D56C}">
      <dsp:nvSpPr>
        <dsp:cNvPr id="0" name=""/>
        <dsp:cNvSpPr/>
      </dsp:nvSpPr>
      <dsp:spPr>
        <a:xfrm>
          <a:off x="6270228" y="46771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95C68-D7F7-4CCA-8A76-F07CB78FEE94}">
      <dsp:nvSpPr>
        <dsp:cNvPr id="0" name=""/>
        <dsp:cNvSpPr/>
      </dsp:nvSpPr>
      <dsp:spPr>
        <a:xfrm>
          <a:off x="6738228" y="9357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898C7-C32D-49FB-A622-E9C041965B6C}">
      <dsp:nvSpPr>
        <dsp:cNvPr id="0" name=""/>
        <dsp:cNvSpPr/>
      </dsp:nvSpPr>
      <dsp:spPr>
        <a:xfrm>
          <a:off x="5568228" y="334771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ko-KR" sz="1200" kern="1200"/>
            <a:t>그 중 몇가지는 </a:t>
          </a:r>
          <a:r>
            <a:rPr lang="en-US" sz="1200" kern="1200"/>
            <a:t>6</a:t>
          </a:r>
          <a:r>
            <a:rPr lang="ko-KR" sz="1200" kern="1200"/>
            <a:t>주차에 다시 이야기를 하도록 하겠습니다</a:t>
          </a:r>
          <a:r>
            <a:rPr lang="en-US" sz="1200" kern="1200"/>
            <a:t>.</a:t>
          </a:r>
        </a:p>
      </dsp:txBody>
      <dsp:txXfrm>
        <a:off x="5568228" y="3347712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C142D-7B56-49BB-8B8A-57CFB55ABE2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47F68-AAC0-416F-8284-B01846D37E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5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47F68-AAC0-416F-8284-B01846D37E60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98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FCD80-F7D4-4B62-BF76-028C10CC2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BE5822-4C6C-42A7-9D4C-9037D7852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8F669-F6F0-4F90-A611-4092158C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1BF84-455D-42DF-AB77-271745FF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BB3C-7F6D-498C-8BDD-C1006DB1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103C7-1E49-4495-8B3A-5DE0D53A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D1A35E-5C6D-4489-865C-0E00D68EA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50DB6C-C00D-41A2-9801-8F4FB85B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4AA59-5AC0-4A85-A28D-D585C9964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64899-1C29-42F9-804C-E3D3A93D9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51F939-CA92-46C1-B71A-111B9C60C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C2371E-9765-4439-8691-B8F0FA48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C0709-B287-4EE9-A845-97AA7226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01D53-4E31-494C-89CE-CF95673DE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577BBB-E3BE-4EE9-837D-062F63FB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8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14937" y="1615193"/>
            <a:ext cx="8183302" cy="1325563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5400" b="1" kern="1200" dirty="0">
                <a:gradFill flip="none" rotWithShape="1">
                  <a:gsLst>
                    <a:gs pos="0">
                      <a:srgbClr val="2B4682"/>
                    </a:gs>
                    <a:gs pos="100000">
                      <a:srgbClr val="FE4E50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0" y="3901547"/>
            <a:ext cx="5678488" cy="74590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슬라이드 제목</a:t>
            </a:r>
          </a:p>
        </p:txBody>
      </p:sp>
    </p:spTree>
    <p:extLst>
      <p:ext uri="{BB962C8B-B14F-4D97-AF65-F5344CB8AC3E}">
        <p14:creationId xmlns:p14="http://schemas.microsoft.com/office/powerpoint/2010/main" val="2033518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6" y="220759"/>
            <a:ext cx="10660806" cy="82552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>
              <a:buNone/>
              <a:defRPr sz="36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52" name="그룹 51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53" name="직사각형 52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0" name="직선 연결선 29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2B46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/>
          <p:cNvGrpSpPr/>
          <p:nvPr userDrawn="1"/>
        </p:nvGrpSpPr>
        <p:grpSpPr>
          <a:xfrm>
            <a:off x="-7374" y="564023"/>
            <a:ext cx="482600" cy="482400"/>
            <a:chOff x="-7374" y="563880"/>
            <a:chExt cx="482600" cy="482400"/>
          </a:xfrm>
        </p:grpSpPr>
        <p:sp>
          <p:nvSpPr>
            <p:cNvPr id="32" name="직사각형 31"/>
            <p:cNvSpPr/>
            <p:nvPr/>
          </p:nvSpPr>
          <p:spPr>
            <a:xfrm>
              <a:off x="-7374" y="563880"/>
              <a:ext cx="482600" cy="482400"/>
            </a:xfrm>
            <a:prstGeom prst="rect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 userDrawn="1"/>
        </p:nvGrpSpPr>
        <p:grpSpPr>
          <a:xfrm>
            <a:off x="-7374" y="1528823"/>
            <a:ext cx="482600" cy="482400"/>
            <a:chOff x="0" y="563880"/>
            <a:chExt cx="482600" cy="482400"/>
          </a:xfrm>
        </p:grpSpPr>
        <p:sp>
          <p:nvSpPr>
            <p:cNvPr id="35" name="직사각형 34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 userDrawn="1"/>
        </p:nvGrpSpPr>
        <p:grpSpPr>
          <a:xfrm>
            <a:off x="-7374" y="2011223"/>
            <a:ext cx="482600" cy="482400"/>
            <a:chOff x="0" y="563880"/>
            <a:chExt cx="482600" cy="482400"/>
          </a:xfrm>
        </p:grpSpPr>
        <p:sp>
          <p:nvSpPr>
            <p:cNvPr id="38" name="직사각형 37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 userDrawn="1"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 userDrawn="1"/>
        </p:nvGrpSpPr>
        <p:grpSpPr>
          <a:xfrm>
            <a:off x="-7374" y="1046423"/>
            <a:ext cx="720000" cy="482400"/>
            <a:chOff x="0" y="563880"/>
            <a:chExt cx="720000" cy="482400"/>
          </a:xfrm>
          <a:solidFill>
            <a:srgbClr val="0070C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41" name="오각형 40"/>
            <p:cNvSpPr/>
            <p:nvPr userDrawn="1"/>
          </p:nvSpPr>
          <p:spPr>
            <a:xfrm>
              <a:off x="0" y="563880"/>
              <a:ext cx="720000" cy="4824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26680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220759"/>
            <a:ext cx="10823575" cy="82552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006997" y="1046280"/>
            <a:ext cx="10833904" cy="0"/>
          </a:xfrm>
          <a:prstGeom prst="line">
            <a:avLst/>
          </a:prstGeom>
          <a:ln w="25400" cmpd="thickThin">
            <a:solidFill>
              <a:srgbClr val="0033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/>
          <p:cNvGrpSpPr/>
          <p:nvPr userDrawn="1"/>
        </p:nvGrpSpPr>
        <p:grpSpPr>
          <a:xfrm>
            <a:off x="-7374" y="563880"/>
            <a:ext cx="720000" cy="482400"/>
            <a:chOff x="-7374" y="563880"/>
            <a:chExt cx="720000" cy="482400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오각형 32"/>
            <p:cNvSpPr/>
            <p:nvPr/>
          </p:nvSpPr>
          <p:spPr>
            <a:xfrm>
              <a:off x="-7374" y="563880"/>
              <a:ext cx="720000" cy="482400"/>
            </a:xfrm>
            <a:prstGeom prst="homePlate">
              <a:avLst/>
            </a:prstGeom>
            <a:solidFill>
              <a:srgbClr val="0033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7701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-7374" y="2438400"/>
            <a:ext cx="0" cy="106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>
            <a:off x="-7374" y="2545080"/>
            <a:ext cx="10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-7374" y="1046280"/>
            <a:ext cx="482600" cy="482400"/>
            <a:chOff x="0" y="563880"/>
            <a:chExt cx="482600" cy="482400"/>
          </a:xfrm>
          <a:solidFill>
            <a:srgbClr val="0070C0"/>
          </a:solidFill>
        </p:grpSpPr>
        <p:sp>
          <p:nvSpPr>
            <p:cNvPr id="11" name="직사각형 10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2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-7374" y="1528680"/>
            <a:ext cx="482600" cy="482400"/>
            <a:chOff x="0" y="563880"/>
            <a:chExt cx="482600" cy="482400"/>
          </a:xfrm>
        </p:grpSpPr>
        <p:sp>
          <p:nvSpPr>
            <p:cNvPr id="14" name="직사각형 13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74C4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3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-7374" y="2011080"/>
            <a:ext cx="482600" cy="482400"/>
            <a:chOff x="0" y="563880"/>
            <a:chExt cx="482600" cy="482400"/>
          </a:xfrm>
        </p:grpSpPr>
        <p:sp>
          <p:nvSpPr>
            <p:cNvPr id="17" name="직사각형 16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solidFill>
              <a:srgbClr val="FFD4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4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-7374" y="2493480"/>
            <a:ext cx="482600" cy="482400"/>
            <a:chOff x="0" y="563880"/>
            <a:chExt cx="482600" cy="482400"/>
          </a:xfrm>
          <a:solidFill>
            <a:srgbClr val="FF9900"/>
          </a:solidFill>
        </p:grpSpPr>
        <p:sp>
          <p:nvSpPr>
            <p:cNvPr id="20" name="직사각형 19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-7374" y="2975880"/>
            <a:ext cx="482600" cy="482400"/>
            <a:chOff x="0" y="563880"/>
            <a:chExt cx="482600" cy="482400"/>
          </a:xfrm>
          <a:solidFill>
            <a:srgbClr val="CC3300"/>
          </a:solidFill>
        </p:grpSpPr>
        <p:sp>
          <p:nvSpPr>
            <p:cNvPr id="23" name="직사각형 22"/>
            <p:cNvSpPr/>
            <p:nvPr/>
          </p:nvSpPr>
          <p:spPr>
            <a:xfrm>
              <a:off x="0" y="563880"/>
              <a:ext cx="482600" cy="48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9236" y="620414"/>
              <a:ext cx="324128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6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006475" y="5638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3366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-7374" y="563880"/>
            <a:ext cx="482600" cy="482400"/>
            <a:chOff x="-7374" y="563880"/>
            <a:chExt cx="482600" cy="482400"/>
          </a:xfrm>
          <a:effectLst/>
        </p:grpSpPr>
        <p:sp>
          <p:nvSpPr>
            <p:cNvPr id="8" name="오각형 7"/>
            <p:cNvSpPr/>
            <p:nvPr/>
          </p:nvSpPr>
          <p:spPr>
            <a:xfrm>
              <a:off x="-7374" y="563880"/>
              <a:ext cx="482600" cy="482400"/>
            </a:xfrm>
            <a:prstGeom prst="homePlate">
              <a:avLst>
                <a:gd name="adj" fmla="val 0"/>
              </a:avLst>
            </a:prstGeom>
            <a:solidFill>
              <a:srgbClr val="003366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862" y="62041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1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1006474" y="10462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2" name="텍스트 개체 틀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6475" y="15286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74C478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1006474" y="2011080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AC8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4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6475" y="25145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FF99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  <p:sp>
        <p:nvSpPr>
          <p:cNvPr id="35" name="텍스트 개체 틀 2"/>
          <p:cNvSpPr>
            <a:spLocks noGrp="1"/>
          </p:cNvSpPr>
          <p:nvPr>
            <p:ph type="body" sz="quarter" idx="15" hasCustomPrompt="1"/>
          </p:nvPr>
        </p:nvSpPr>
        <p:spPr>
          <a:xfrm>
            <a:off x="1006474" y="2996913"/>
            <a:ext cx="10823575" cy="4824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 b="1">
                <a:solidFill>
                  <a:srgbClr val="CC3300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4362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46F8D-983B-4F7C-9D98-BC6528EE8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B7C59-5DFF-4E66-ADBA-E60BDE4A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51AAE-E77C-4409-B13C-5C872390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FB54F-366D-47A3-B0B9-1C0B34958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3E2689-2FEB-49B1-9B15-D46B45C8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1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B6070D-8AC9-418F-85AE-58152547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9A5892-F986-4993-BF93-E947B5EB9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5C995-43F0-4C47-9153-9C8FD267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C29E9-5A29-4B34-93EE-04A4F365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F3F4F6-794E-4891-90CE-6EF6C608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F18B9-F7D4-4EEE-A3FD-1CB7302AF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4CC817-0137-45C8-B19E-82BD09412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A600C1-218A-4A8A-9EF9-A5392677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D586-DC50-4FDE-82F5-D2C0184DF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A80E14-B42D-43FB-8047-F92C6860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1A54FC-9628-421A-A270-83314649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795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09D25-B90B-4A9C-BCA4-2DAF458AB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9FE08D-550A-4F87-B788-BAD2AAA4F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1AAE2-D7A1-4EC4-A4A6-424A5C104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499B9D-3621-46C2-96E8-0CD1A9A7A8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B6F13D-E823-412F-BE8E-C163DBFA9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8F0A0A-2323-4B85-AB59-1264599A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7926F0-F92F-4C04-BA9F-17E7C084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D495BC-206F-41AA-A295-C6919C6B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2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EDF03-5737-4B8B-9D28-53F33F39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DAB7931-0678-4A86-B819-8FDC0960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C8EC00-763E-4D5C-8464-1797D9A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D8BE78-C9C1-4E01-8D40-2271A563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3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9E2C1E-0D89-4571-8877-21F4CD30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2F2B43-043A-4A00-A1FB-D0CC4755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874103-B49C-408D-B52C-C098DF0E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4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CD618-7ED9-4689-8535-9F945645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1939F5-F594-42AB-8A18-8ED2B4A6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CF5E3C-4728-40BC-8FD4-8CEE89C2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154461-7CB0-4E09-A24D-002CF2B5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E1E1F-9DB1-4F60-97A8-65BC9473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B85A9-DAE5-4DE4-80E8-BD00A8B2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17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FD773-F863-4698-9042-B7C7AD26D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56C4A3B-2C2E-4C20-BBE3-9F5C3A5A84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361D77-19C6-474A-9866-B00024E5E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B6BF86-2994-434C-9B32-04DD930A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FAB59-05A6-41B5-A2D4-5F61552A237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F6D90E-341B-4CEE-8E8C-232BEB60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7A4EB9-F6F0-4E4F-A5D3-4FC5D2F3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4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773E9-33D3-47AE-AEDB-872C4C421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AECD01-6E30-4EA5-A425-B2789E049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855BD-8F1E-485E-8505-C2E7D76DE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FAB59-05A6-41B5-A2D4-5F61552A237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40C39-DBAF-4BC0-AA51-382A09721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23EDF2-0C97-431B-8A3F-50F80A0E8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53F90-3AEC-4F46-AEB3-348E10370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27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2" r:id="rId13"/>
    <p:sldLayoutId id="2147483723" r:id="rId14"/>
    <p:sldLayoutId id="2147483674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20735" y="1615193"/>
            <a:ext cx="8777504" cy="1325563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파이썬 기초 및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머신러닝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</a:rPr>
              <a:t> 실습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B73049-BA88-4E97-A5FF-C3389D950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94560" y="2940756"/>
            <a:ext cx="8276705" cy="2870109"/>
          </a:xfrm>
        </p:spPr>
        <p:txBody>
          <a:bodyPr>
            <a:normAutofit/>
          </a:bodyPr>
          <a:lstStyle/>
          <a:p>
            <a:r>
              <a:rPr lang="en-US" altLang="ko-KR" dirty="0"/>
              <a:t>WEEK2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자료형</a:t>
            </a:r>
            <a:r>
              <a:rPr lang="en-US" altLang="ko-KR" dirty="0"/>
              <a:t>-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 err="1"/>
              <a:t>튜플형</a:t>
            </a:r>
            <a:r>
              <a:rPr lang="en-US" altLang="ko-KR" dirty="0"/>
              <a:t>, </a:t>
            </a:r>
            <a:r>
              <a:rPr lang="ko-KR" altLang="en-US" dirty="0"/>
              <a:t>리스트형</a:t>
            </a:r>
            <a:r>
              <a:rPr lang="en-US" altLang="ko-KR" dirty="0"/>
              <a:t>, </a:t>
            </a:r>
            <a:r>
              <a:rPr lang="ko-KR" altLang="en-US" dirty="0" err="1"/>
              <a:t>딕셔너리형</a:t>
            </a:r>
            <a:r>
              <a:rPr lang="en-US" altLang="ko-KR" dirty="0"/>
              <a:t>, </a:t>
            </a:r>
            <a:r>
              <a:rPr lang="ko-KR" altLang="en-US" dirty="0" err="1"/>
              <a:t>부울형</a:t>
            </a:r>
            <a:r>
              <a:rPr lang="en-US" altLang="ko-KR" dirty="0"/>
              <a:t>, array</a:t>
            </a:r>
          </a:p>
          <a:p>
            <a:r>
              <a:rPr lang="en-US" altLang="ko-KR" dirty="0"/>
              <a:t>CAU 2025-1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62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여러 줄인 문자열의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154637" y="139932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Life is too short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You need python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1) </a:t>
            </a:r>
            <a:r>
              <a:rPr lang="ko-KR" altLang="en-US" sz="2800" b="1" dirty="0">
                <a:solidFill>
                  <a:schemeClr val="tx1"/>
                </a:solidFill>
              </a:rPr>
              <a:t>줄을 바꾸기 위한 이스케이프 코드 </a:t>
            </a:r>
            <a:r>
              <a:rPr lang="en-US" altLang="ko-KR" sz="2800" b="1" dirty="0">
                <a:solidFill>
                  <a:schemeClr val="tx1"/>
                </a:solidFill>
              </a:rPr>
              <a:t>\n </a:t>
            </a:r>
            <a:r>
              <a:rPr lang="ko-KR" altLang="en-US" sz="2800" b="1" dirty="0">
                <a:solidFill>
                  <a:schemeClr val="tx1"/>
                </a:solidFill>
              </a:rPr>
              <a:t>삽입하기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multiline = "Life is too short\</a:t>
            </a:r>
            <a:r>
              <a:rPr lang="en-US" altLang="ko-KR" sz="2800" b="1" dirty="0" err="1">
                <a:solidFill>
                  <a:schemeClr val="tx1"/>
                </a:solidFill>
              </a:rPr>
              <a:t>nYou</a:t>
            </a:r>
            <a:r>
              <a:rPr lang="en-US" altLang="ko-KR" sz="2800" b="1" dirty="0">
                <a:solidFill>
                  <a:schemeClr val="tx1"/>
                </a:solidFill>
              </a:rPr>
              <a:t> need python"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0724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ko-KR" altLang="en-US" dirty="0"/>
              <a:t>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값 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개 추가하기</a:t>
            </a:r>
            <a:r>
              <a:rPr lang="en-US" altLang="ko-KR" sz="2800" b="1" dirty="0">
                <a:solidFill>
                  <a:schemeClr val="tx1"/>
                </a:solidFill>
              </a:rPr>
              <a:t>(add)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이미 만들어진 </a:t>
            </a:r>
            <a:r>
              <a:rPr lang="en-US" altLang="ko-KR" sz="2800" b="1" dirty="0">
                <a:solidFill>
                  <a:schemeClr val="tx1"/>
                </a:solidFill>
              </a:rPr>
              <a:t>set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자료형에</a:t>
            </a:r>
            <a:r>
              <a:rPr lang="ko-KR" altLang="en-US" sz="2800" b="1" dirty="0">
                <a:solidFill>
                  <a:schemeClr val="tx1"/>
                </a:solidFill>
              </a:rPr>
              <a:t> 값을 추가할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1</a:t>
            </a:r>
            <a:r>
              <a:rPr lang="ko-KR" altLang="en-US" sz="2800" b="1" dirty="0">
                <a:solidFill>
                  <a:schemeClr val="tx1"/>
                </a:solidFill>
              </a:rPr>
              <a:t>개의 값만 추가</a:t>
            </a:r>
            <a:r>
              <a:rPr lang="en-US" altLang="ko-KR" sz="2800" b="1" dirty="0">
                <a:solidFill>
                  <a:schemeClr val="tx1"/>
                </a:solidFill>
              </a:rPr>
              <a:t>(add)</a:t>
            </a:r>
            <a:r>
              <a:rPr lang="ko-KR" altLang="en-US" sz="2800" b="1" dirty="0">
                <a:solidFill>
                  <a:schemeClr val="tx1"/>
                </a:solidFill>
              </a:rPr>
              <a:t>할 경우에는 아래와 같이 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 = set([1, 2, 3])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s1.add(4)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{1, 2, 3, 4}</a:t>
            </a:r>
          </a:p>
        </p:txBody>
      </p:sp>
    </p:spTree>
    <p:extLst>
      <p:ext uri="{BB962C8B-B14F-4D97-AF65-F5344CB8AC3E}">
        <p14:creationId xmlns:p14="http://schemas.microsoft.com/office/powerpoint/2010/main" val="38205003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ko-KR" altLang="en-US" dirty="0"/>
              <a:t>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값 여러 개 추가하기</a:t>
            </a:r>
            <a:r>
              <a:rPr lang="en-US" altLang="ko-KR" sz="2800" b="1" dirty="0">
                <a:solidFill>
                  <a:schemeClr val="tx1"/>
                </a:solidFill>
              </a:rPr>
              <a:t>(update)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여러 개의 값을 한꺼번에 추가</a:t>
            </a:r>
            <a:r>
              <a:rPr lang="en-US" altLang="ko-KR" sz="2800" b="1" dirty="0">
                <a:solidFill>
                  <a:schemeClr val="tx1"/>
                </a:solidFill>
              </a:rPr>
              <a:t>(update)</a:t>
            </a:r>
            <a:r>
              <a:rPr lang="ko-KR" altLang="en-US" sz="2800" b="1" dirty="0">
                <a:solidFill>
                  <a:schemeClr val="tx1"/>
                </a:solidFill>
              </a:rPr>
              <a:t>할 때는 다음과 같이 하면 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 = set([1, 2, 3])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s1.update([4, 5, 6])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{1, 2, 3, 4, 5, 6}</a:t>
            </a:r>
          </a:p>
        </p:txBody>
      </p:sp>
    </p:spTree>
    <p:extLst>
      <p:ext uri="{BB962C8B-B14F-4D97-AF65-F5344CB8AC3E}">
        <p14:creationId xmlns:p14="http://schemas.microsoft.com/office/powerpoint/2010/main" val="37201838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</a:t>
            </a:r>
            <a:r>
              <a:rPr lang="ko-KR" altLang="en-US" dirty="0" err="1"/>
              <a:t>자료형</a:t>
            </a:r>
            <a:r>
              <a:rPr lang="ko-KR" altLang="en-US" dirty="0"/>
              <a:t>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특정 값 제거하기</a:t>
            </a:r>
            <a:r>
              <a:rPr lang="en-US" altLang="ko-KR" sz="2800" b="1" dirty="0">
                <a:solidFill>
                  <a:schemeClr val="tx1"/>
                </a:solidFill>
              </a:rPr>
              <a:t>(remove)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특정 값을 제거하고 싶을 때는 아래와 같이 하면 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 = set([1, 2, 3])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s1.remove(2)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{1, 3}</a:t>
            </a:r>
          </a:p>
        </p:txBody>
      </p:sp>
    </p:spTree>
    <p:extLst>
      <p:ext uri="{BB962C8B-B14F-4D97-AF65-F5344CB8AC3E}">
        <p14:creationId xmlns:p14="http://schemas.microsoft.com/office/powerpoint/2010/main" val="19965261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2-10(</a:t>
            </a:r>
            <a:r>
              <a:rPr lang="ko-KR" altLang="en-US" dirty="0"/>
              <a:t>집합의 중복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중복을 허용하지 않는 집합 </a:t>
            </a:r>
            <a:r>
              <a:rPr lang="ko-KR" altLang="en-US" dirty="0" err="1"/>
              <a:t>자료형의</a:t>
            </a:r>
            <a:r>
              <a:rPr lang="ko-KR" altLang="en-US" dirty="0"/>
              <a:t> 특징을 이용하여 다음 </a:t>
            </a:r>
            <a:r>
              <a:rPr lang="en-US" altLang="ko-KR" dirty="0"/>
              <a:t>a </a:t>
            </a:r>
            <a:r>
              <a:rPr lang="ko-KR" altLang="en-US" dirty="0"/>
              <a:t>리스트에서 중복된 숫자들을 제거해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 = [1, 1, 1, 2, 2, 3, 3, 3, 4, 4, 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077338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불 </a:t>
            </a:r>
            <a:r>
              <a:rPr lang="ko-KR" altLang="en-US" dirty="0" err="1"/>
              <a:t>자료형이란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불</a:t>
            </a:r>
            <a:r>
              <a:rPr lang="en-US" altLang="ko-KR" sz="2800" b="1" dirty="0">
                <a:solidFill>
                  <a:schemeClr val="tx1"/>
                </a:solidFill>
              </a:rPr>
              <a:t>(bool)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자료형이란</a:t>
            </a:r>
            <a:r>
              <a:rPr lang="ko-KR" altLang="en-US" sz="2800" b="1" dirty="0">
                <a:solidFill>
                  <a:schemeClr val="tx1"/>
                </a:solidFill>
              </a:rPr>
              <a:t> 참</a:t>
            </a:r>
            <a:r>
              <a:rPr lang="en-US" altLang="ko-KR" sz="2800" b="1" dirty="0">
                <a:solidFill>
                  <a:schemeClr val="tx1"/>
                </a:solidFill>
              </a:rPr>
              <a:t>(True)</a:t>
            </a:r>
            <a:r>
              <a:rPr lang="ko-KR" altLang="en-US" sz="2800" b="1" dirty="0">
                <a:solidFill>
                  <a:schemeClr val="tx1"/>
                </a:solidFill>
              </a:rPr>
              <a:t>과 거짓</a:t>
            </a:r>
            <a:r>
              <a:rPr lang="en-US" altLang="ko-KR" sz="2800" b="1" dirty="0">
                <a:solidFill>
                  <a:schemeClr val="tx1"/>
                </a:solidFill>
              </a:rPr>
              <a:t>(False)</a:t>
            </a:r>
            <a:r>
              <a:rPr lang="ko-KR" altLang="en-US" sz="2800" b="1" dirty="0">
                <a:solidFill>
                  <a:schemeClr val="tx1"/>
                </a:solidFill>
              </a:rPr>
              <a:t>을 나타내는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불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자료형은</a:t>
            </a:r>
            <a:r>
              <a:rPr lang="ko-KR" altLang="en-US" sz="2800" b="1" dirty="0">
                <a:solidFill>
                  <a:schemeClr val="tx1"/>
                </a:solidFill>
              </a:rPr>
              <a:t> 다음의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가지 값만을 가질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True - </a:t>
            </a:r>
            <a:r>
              <a:rPr lang="ko-KR" altLang="en-US" sz="2800" b="1" dirty="0">
                <a:solidFill>
                  <a:schemeClr val="tx1"/>
                </a:solidFill>
              </a:rPr>
              <a:t>참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False - </a:t>
            </a:r>
            <a:r>
              <a:rPr lang="ko-KR" altLang="en-US" sz="2800" b="1" dirty="0">
                <a:solidFill>
                  <a:schemeClr val="tx1"/>
                </a:solidFill>
              </a:rPr>
              <a:t>거짓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※ True</a:t>
            </a:r>
            <a:r>
              <a:rPr lang="ko-KR" altLang="en-US" sz="2800" b="1" dirty="0">
                <a:solidFill>
                  <a:schemeClr val="tx1"/>
                </a:solidFill>
              </a:rPr>
              <a:t>나 </a:t>
            </a:r>
            <a:r>
              <a:rPr lang="en-US" altLang="ko-KR" sz="2800" b="1" dirty="0">
                <a:solidFill>
                  <a:schemeClr val="tx1"/>
                </a:solidFill>
              </a:rPr>
              <a:t>False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ko-KR" altLang="en-US" sz="2800" b="1" dirty="0" err="1">
                <a:solidFill>
                  <a:schemeClr val="tx1"/>
                </a:solidFill>
              </a:rPr>
              <a:t>파이썬의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예약어로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true, false</a:t>
            </a:r>
            <a:r>
              <a:rPr lang="ko-KR" altLang="en-US" sz="2800" b="1" dirty="0">
                <a:solidFill>
                  <a:schemeClr val="tx1"/>
                </a:solidFill>
              </a:rPr>
              <a:t>와 같이 사용하지 말고 첫 문자를 항상 대문자로 사용해야 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74235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불 </a:t>
            </a:r>
            <a:r>
              <a:rPr lang="ko-KR" altLang="en-US" dirty="0" err="1"/>
              <a:t>자료형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True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 = False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라는 변수에는 </a:t>
            </a: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  <a:r>
              <a:rPr lang="ko-KR" altLang="en-US" sz="2800" b="1" dirty="0">
                <a:solidFill>
                  <a:schemeClr val="tx1"/>
                </a:solidFill>
              </a:rPr>
              <a:t>를 대입하고 </a:t>
            </a:r>
            <a:r>
              <a:rPr lang="en-US" altLang="ko-KR" sz="2800" b="1" dirty="0">
                <a:solidFill>
                  <a:schemeClr val="tx1"/>
                </a:solidFill>
              </a:rPr>
              <a:t>b</a:t>
            </a:r>
            <a:r>
              <a:rPr lang="ko-KR" altLang="en-US" sz="2800" b="1" dirty="0">
                <a:solidFill>
                  <a:schemeClr val="tx1"/>
                </a:solidFill>
              </a:rPr>
              <a:t>라는 변수에는 </a:t>
            </a:r>
            <a:r>
              <a:rPr lang="en-US" altLang="ko-KR" sz="2800" b="1" dirty="0">
                <a:solidFill>
                  <a:schemeClr val="tx1"/>
                </a:solidFill>
              </a:rPr>
              <a:t>False</a:t>
            </a:r>
            <a:r>
              <a:rPr lang="ko-KR" altLang="en-US" sz="2800" b="1" dirty="0">
                <a:solidFill>
                  <a:schemeClr val="tx1"/>
                </a:solidFill>
              </a:rPr>
              <a:t>라는 불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자료형을</a:t>
            </a:r>
            <a:r>
              <a:rPr lang="ko-KR" altLang="en-US" sz="2800" b="1" dirty="0">
                <a:solidFill>
                  <a:schemeClr val="tx1"/>
                </a:solidFill>
              </a:rPr>
              <a:t> 대입해 보았다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불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자료형은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조건문의</a:t>
            </a:r>
            <a:r>
              <a:rPr lang="ko-KR" altLang="en-US" sz="2800" b="1" dirty="0">
                <a:solidFill>
                  <a:schemeClr val="tx1"/>
                </a:solidFill>
              </a:rPr>
              <a:t> 리턴값으로도 사용된다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 err="1">
                <a:solidFill>
                  <a:schemeClr val="tx1"/>
                </a:solidFill>
              </a:rPr>
              <a:t>조건문에</a:t>
            </a:r>
            <a:r>
              <a:rPr lang="ko-KR" altLang="en-US" sz="2800" b="1" dirty="0">
                <a:solidFill>
                  <a:schemeClr val="tx1"/>
                </a:solidFill>
              </a:rPr>
              <a:t> 대해서는 </a:t>
            </a:r>
            <a:r>
              <a:rPr lang="en-US" altLang="ko-KR" sz="2800" b="1" dirty="0">
                <a:solidFill>
                  <a:schemeClr val="tx1"/>
                </a:solidFill>
              </a:rPr>
              <a:t>if</a:t>
            </a:r>
            <a:r>
              <a:rPr lang="ko-KR" altLang="en-US" sz="2800" b="1" dirty="0">
                <a:solidFill>
                  <a:schemeClr val="tx1"/>
                </a:solidFill>
              </a:rPr>
              <a:t>문에서 자세히 배우겠지만 잠시만 살펴보고 넘어가도록 하자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1 == 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45725150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참과 거짓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자료형의</a:t>
            </a:r>
            <a:r>
              <a:rPr lang="ko-KR" altLang="en-US" sz="2800" b="1" dirty="0">
                <a:solidFill>
                  <a:schemeClr val="tx1"/>
                </a:solidFill>
              </a:rPr>
              <a:t> 참과 거짓을 구분하는 기준은 다음과 같다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값	               참 </a:t>
            </a:r>
            <a:r>
              <a:rPr lang="en-US" altLang="ko-KR" sz="2800" b="1" dirty="0">
                <a:solidFill>
                  <a:schemeClr val="tx1"/>
                </a:solidFill>
              </a:rPr>
              <a:t>or </a:t>
            </a:r>
            <a:r>
              <a:rPr lang="ko-KR" altLang="en-US" sz="2800" b="1" dirty="0">
                <a:solidFill>
                  <a:schemeClr val="tx1"/>
                </a:solidFill>
              </a:rPr>
              <a:t>거짓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"python"	      </a:t>
            </a:r>
            <a:r>
              <a:rPr lang="ko-KR" altLang="en-US" sz="2800" b="1" dirty="0">
                <a:solidFill>
                  <a:schemeClr val="tx1"/>
                </a:solidFill>
              </a:rPr>
              <a:t>참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""	             </a:t>
            </a:r>
            <a:r>
              <a:rPr lang="ko-KR" altLang="en-US" sz="2800" b="1" dirty="0">
                <a:solidFill>
                  <a:schemeClr val="tx1"/>
                </a:solidFill>
              </a:rPr>
              <a:t>거짓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3]	    </a:t>
            </a:r>
            <a:r>
              <a:rPr lang="ko-KR" altLang="en-US" sz="2800" b="1" dirty="0">
                <a:solidFill>
                  <a:schemeClr val="tx1"/>
                </a:solidFill>
              </a:rPr>
              <a:t>참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[]	             </a:t>
            </a:r>
            <a:r>
              <a:rPr lang="ko-KR" altLang="en-US" sz="2800" b="1" dirty="0">
                <a:solidFill>
                  <a:schemeClr val="tx1"/>
                </a:solidFill>
              </a:rPr>
              <a:t>거짓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()	            </a:t>
            </a:r>
            <a:r>
              <a:rPr lang="ko-KR" altLang="en-US" sz="2800" b="1" dirty="0">
                <a:solidFill>
                  <a:schemeClr val="tx1"/>
                </a:solidFill>
              </a:rPr>
              <a:t>거짓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{}	            </a:t>
            </a:r>
            <a:r>
              <a:rPr lang="ko-KR" altLang="en-US" sz="2800" b="1" dirty="0">
                <a:solidFill>
                  <a:schemeClr val="tx1"/>
                </a:solidFill>
              </a:rPr>
              <a:t>거짓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	              </a:t>
            </a:r>
            <a:r>
              <a:rPr lang="ko-KR" altLang="en-US" sz="2800" b="1" dirty="0">
                <a:solidFill>
                  <a:schemeClr val="tx1"/>
                </a:solidFill>
              </a:rPr>
              <a:t>참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0	              </a:t>
            </a:r>
            <a:r>
              <a:rPr lang="ko-KR" altLang="en-US" sz="2800" b="1" dirty="0">
                <a:solidFill>
                  <a:schemeClr val="tx1"/>
                </a:solidFill>
              </a:rPr>
              <a:t>거짓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None	         </a:t>
            </a:r>
            <a:r>
              <a:rPr lang="ko-KR" altLang="en-US" sz="2800" b="1" dirty="0">
                <a:solidFill>
                  <a:schemeClr val="tx1"/>
                </a:solidFill>
              </a:rPr>
              <a:t>거짓</a:t>
            </a:r>
          </a:p>
        </p:txBody>
      </p:sp>
    </p:spTree>
    <p:extLst>
      <p:ext uri="{BB962C8B-B14F-4D97-AF65-F5344CB8AC3E}">
        <p14:creationId xmlns:p14="http://schemas.microsoft.com/office/powerpoint/2010/main" val="14861906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참과 거짓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3, 4]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while a: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</a:t>
            </a:r>
            <a:r>
              <a:rPr lang="en-US" altLang="ko-KR" sz="2800" b="1" dirty="0" err="1">
                <a:solidFill>
                  <a:schemeClr val="tx1"/>
                </a:solidFill>
              </a:rPr>
              <a:t>a.pop</a:t>
            </a:r>
            <a:r>
              <a:rPr lang="en-US" altLang="ko-KR" sz="2800" b="1" dirty="0">
                <a:solidFill>
                  <a:schemeClr val="tx1"/>
                </a:solidFill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4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676529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참과 거짓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rgbClr val="FF0000"/>
                </a:solidFill>
              </a:rPr>
              <a:t>while </a:t>
            </a:r>
            <a:r>
              <a:rPr lang="ko-KR" altLang="en-US" sz="2800" b="1" dirty="0" err="1">
                <a:solidFill>
                  <a:srgbClr val="FF0000"/>
                </a:solidFill>
              </a:rPr>
              <a:t>조건문</a:t>
            </a:r>
            <a:r>
              <a:rPr lang="en-US" altLang="ko-KR" sz="2800" b="1" dirty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rgbClr val="FF0000"/>
                </a:solidFill>
              </a:rPr>
              <a:t>    </a:t>
            </a:r>
            <a:r>
              <a:rPr lang="ko-KR" altLang="en-US" sz="2800" b="1" dirty="0">
                <a:solidFill>
                  <a:srgbClr val="FF0000"/>
                </a:solidFill>
              </a:rPr>
              <a:t>수행할 문장</a:t>
            </a:r>
            <a:endParaRPr lang="en-US" altLang="ko-KR" sz="2800" b="1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즉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위의 예를 보면 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가 참인 경우에 </a:t>
            </a:r>
            <a:r>
              <a:rPr lang="en-US" altLang="ko-KR" sz="2800" b="1" dirty="0" err="1">
                <a:solidFill>
                  <a:schemeClr val="tx1"/>
                </a:solidFill>
              </a:rPr>
              <a:t>a.pop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  <a:r>
              <a:rPr lang="ko-KR" altLang="en-US" sz="2800" b="1" dirty="0">
                <a:solidFill>
                  <a:schemeClr val="tx1"/>
                </a:solidFill>
              </a:rPr>
              <a:t>을 계속 실행하라는 의미이다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en-US" altLang="ko-KR" sz="2800" b="1" dirty="0" err="1">
                <a:solidFill>
                  <a:schemeClr val="tx1"/>
                </a:solidFill>
              </a:rPr>
              <a:t>a.pop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  <a:r>
              <a:rPr lang="ko-KR" altLang="en-US" sz="2800" b="1" dirty="0">
                <a:solidFill>
                  <a:schemeClr val="tx1"/>
                </a:solidFill>
              </a:rPr>
              <a:t>이라는 함수는 리스트 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의 마지막 요소를 끄집어내는 함수이므로 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가 참인 동안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리스트 내에 요소가 존재하는 한</a:t>
            </a:r>
            <a:r>
              <a:rPr lang="en-US" altLang="ko-KR" sz="2800" b="1" dirty="0">
                <a:solidFill>
                  <a:schemeClr val="tx1"/>
                </a:solidFill>
              </a:rPr>
              <a:t>) </a:t>
            </a:r>
            <a:r>
              <a:rPr lang="ko-KR" altLang="en-US" sz="2800" b="1" dirty="0">
                <a:solidFill>
                  <a:schemeClr val="tx1"/>
                </a:solidFill>
              </a:rPr>
              <a:t>마지막 요소를 계속해서 끄집어낼 것이다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90208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참과 거짓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if []: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참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거짓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거짓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14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여러 줄인 문자열의 저장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154637" y="139932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2) </a:t>
            </a:r>
            <a:r>
              <a:rPr lang="ko-KR" altLang="en-US" sz="2800" b="1" dirty="0">
                <a:solidFill>
                  <a:schemeClr val="tx1"/>
                </a:solidFill>
              </a:rPr>
              <a:t>연속된 작은따옴표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개</a:t>
            </a:r>
            <a:r>
              <a:rPr lang="en-US" altLang="ko-KR" sz="2800" b="1" dirty="0">
                <a:solidFill>
                  <a:schemeClr val="tx1"/>
                </a:solidFill>
              </a:rPr>
              <a:t>(''') </a:t>
            </a:r>
            <a:r>
              <a:rPr lang="ko-KR" altLang="en-US" sz="2800" b="1" dirty="0">
                <a:solidFill>
                  <a:schemeClr val="tx1"/>
                </a:solidFill>
              </a:rPr>
              <a:t>또는 큰따옴표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개</a:t>
            </a:r>
            <a:r>
              <a:rPr lang="en-US" altLang="ko-KR" sz="2800" b="1" dirty="0">
                <a:solidFill>
                  <a:schemeClr val="tx1"/>
                </a:solidFill>
              </a:rPr>
              <a:t>(""") </a:t>
            </a:r>
            <a:r>
              <a:rPr lang="ko-KR" altLang="en-US" sz="2800" b="1" dirty="0">
                <a:solidFill>
                  <a:schemeClr val="tx1"/>
                </a:solidFill>
              </a:rPr>
              <a:t>이용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&gt;&gt;&gt; multiline="""</a:t>
            </a:r>
          </a:p>
          <a:p>
            <a:pPr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... Life is too short</a:t>
            </a:r>
          </a:p>
          <a:p>
            <a:pPr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... You need python</a:t>
            </a:r>
          </a:p>
          <a:p>
            <a:pPr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... """</a:t>
            </a:r>
          </a:p>
        </p:txBody>
      </p:sp>
    </p:spTree>
    <p:extLst>
      <p:ext uri="{BB962C8B-B14F-4D97-AF65-F5344CB8AC3E}">
        <p14:creationId xmlns:p14="http://schemas.microsoft.com/office/powerpoint/2010/main" val="285648508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참과 거짓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if [1, 2, 3]: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참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else: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 print("</a:t>
            </a:r>
            <a:r>
              <a:rPr lang="ko-KR" altLang="en-US" sz="2800" b="1" dirty="0">
                <a:solidFill>
                  <a:schemeClr val="tx1"/>
                </a:solidFill>
              </a:rPr>
              <a:t>거짓</a:t>
            </a:r>
            <a:r>
              <a:rPr lang="en-US" altLang="ko-KR" sz="2800" b="1" dirty="0">
                <a:solidFill>
                  <a:schemeClr val="tx1"/>
                </a:solidFill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참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91549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참과 거짓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bool('python')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'python'</a:t>
            </a:r>
            <a:r>
              <a:rPr lang="ko-KR" altLang="en-US" sz="2800" b="1" dirty="0">
                <a:solidFill>
                  <a:schemeClr val="tx1"/>
                </a:solidFill>
              </a:rPr>
              <a:t>이라는 문자열은 빈 문자열이 아니므로 </a:t>
            </a:r>
            <a:r>
              <a:rPr lang="en-US" altLang="ko-KR" sz="2800" b="1" dirty="0">
                <a:solidFill>
                  <a:schemeClr val="tx1"/>
                </a:solidFill>
              </a:rPr>
              <a:t>bool</a:t>
            </a:r>
            <a:r>
              <a:rPr lang="ko-KR" altLang="en-US" sz="2800" b="1" dirty="0">
                <a:solidFill>
                  <a:schemeClr val="tx1"/>
                </a:solidFill>
              </a:rPr>
              <a:t>연산의 결과로 불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자료형인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  <a:r>
              <a:rPr lang="ko-KR" altLang="en-US" sz="2800" b="1" dirty="0">
                <a:solidFill>
                  <a:schemeClr val="tx1"/>
                </a:solidFill>
              </a:rPr>
              <a:t>를 </a:t>
            </a:r>
            <a:r>
              <a:rPr lang="ko-KR" altLang="en-US" sz="2800" b="1" dirty="0" err="1">
                <a:solidFill>
                  <a:schemeClr val="tx1"/>
                </a:solidFill>
              </a:rPr>
              <a:t>리턴한다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bool('')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False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'' </a:t>
            </a:r>
            <a:r>
              <a:rPr lang="ko-KR" altLang="en-US" sz="2800" b="1" dirty="0">
                <a:solidFill>
                  <a:schemeClr val="tx1"/>
                </a:solidFill>
              </a:rPr>
              <a:t>이라는 문자열은 빈 문자열이므로 </a:t>
            </a:r>
            <a:r>
              <a:rPr lang="en-US" altLang="ko-KR" sz="2800" b="1" dirty="0">
                <a:solidFill>
                  <a:schemeClr val="tx1"/>
                </a:solidFill>
              </a:rPr>
              <a:t>bool </a:t>
            </a:r>
            <a:r>
              <a:rPr lang="ko-KR" altLang="en-US" sz="2800" b="1" dirty="0">
                <a:solidFill>
                  <a:schemeClr val="tx1"/>
                </a:solidFill>
              </a:rPr>
              <a:t>연산의 결과로 불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자료형인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False</a:t>
            </a:r>
            <a:r>
              <a:rPr lang="ko-KR" altLang="en-US" sz="2800" b="1" dirty="0">
                <a:solidFill>
                  <a:schemeClr val="tx1"/>
                </a:solidFill>
              </a:rPr>
              <a:t>를 </a:t>
            </a:r>
            <a:r>
              <a:rPr lang="ko-KR" altLang="en-US" sz="2800" b="1" dirty="0" err="1">
                <a:solidFill>
                  <a:schemeClr val="tx1"/>
                </a:solidFill>
              </a:rPr>
              <a:t>리턴한다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1565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참</a:t>
            </a:r>
            <a:r>
              <a:rPr lang="en-US" altLang="ko-KR" dirty="0"/>
              <a:t>, </a:t>
            </a:r>
            <a:r>
              <a:rPr lang="ko-KR" altLang="en-US" dirty="0"/>
              <a:t>거짓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68361" y="1401096"/>
            <a:ext cx="99109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b="1" dirty="0"/>
              <a:t>위에서 알아본 몇 가지 예제를 더 수행 해 보자</a:t>
            </a:r>
            <a:r>
              <a:rPr lang="en-US" altLang="ko-KR" b="1" dirty="0"/>
              <a:t>.</a:t>
            </a:r>
          </a:p>
          <a:p>
            <a:pPr>
              <a:lnSpc>
                <a:spcPct val="120000"/>
              </a:lnSpc>
            </a:pPr>
            <a:endParaRPr lang="en-US" altLang="ko-KR" b="1" dirty="0"/>
          </a:p>
          <a:p>
            <a:pPr>
              <a:lnSpc>
                <a:spcPct val="120000"/>
              </a:lnSpc>
            </a:pPr>
            <a:r>
              <a:rPr lang="en-US" altLang="ko-KR" b="1" dirty="0"/>
              <a:t>&gt;&gt;&gt; bool([1,2,3])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True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&gt;&gt;&gt; bool([])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False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&gt;&gt;&gt; bool(0)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False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&gt;&gt;&gt; bool(3)</a:t>
            </a:r>
          </a:p>
          <a:p>
            <a:pPr>
              <a:lnSpc>
                <a:spcPct val="120000"/>
              </a:lnSpc>
            </a:pPr>
            <a:r>
              <a:rPr lang="en-US" altLang="ko-KR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4794333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값을 저장하는 공간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우리는 앞에서 이미 변수들을 사용해 왔다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다음 예와 같은 </a:t>
            </a:r>
            <a:r>
              <a:rPr lang="en-US" altLang="ko-KR" sz="2800" b="1" dirty="0">
                <a:solidFill>
                  <a:schemeClr val="tx1"/>
                </a:solidFill>
              </a:rPr>
              <a:t>a, b, c</a:t>
            </a:r>
            <a:r>
              <a:rPr lang="ko-KR" altLang="en-US" sz="2800" b="1" dirty="0">
                <a:solidFill>
                  <a:schemeClr val="tx1"/>
                </a:solidFill>
              </a:rPr>
              <a:t>를 변수라고 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 = "python"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c = [1,2,3]</a:t>
            </a:r>
          </a:p>
        </p:txBody>
      </p:sp>
    </p:spTree>
    <p:extLst>
      <p:ext uri="{BB962C8B-B14F-4D97-AF65-F5344CB8AC3E}">
        <p14:creationId xmlns:p14="http://schemas.microsoft.com/office/powerpoint/2010/main" val="42755077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값을 저장하는 공간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변수란</a:t>
            </a:r>
            <a:r>
              <a:rPr lang="en-US" altLang="ko-KR" sz="28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파이썬에서</a:t>
            </a:r>
            <a:r>
              <a:rPr lang="ko-KR" altLang="en-US" sz="2800" b="1" dirty="0">
                <a:solidFill>
                  <a:schemeClr val="tx1"/>
                </a:solidFill>
              </a:rPr>
              <a:t> 사용하는 변수는 객체를 가리키는 것이라고도 말할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객체란 우리가 지금껏 보아 왔던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자료형과</a:t>
            </a:r>
            <a:r>
              <a:rPr lang="ko-KR" altLang="en-US" sz="2800" b="1" dirty="0">
                <a:solidFill>
                  <a:schemeClr val="tx1"/>
                </a:solidFill>
              </a:rPr>
              <a:t> 같은 것을 의미하는 말이다</a:t>
            </a:r>
            <a:r>
              <a:rPr lang="en-US" altLang="ko-KR" sz="2800" b="1" dirty="0">
                <a:solidFill>
                  <a:schemeClr val="tx1"/>
                </a:solidFill>
              </a:rPr>
              <a:t>. (</a:t>
            </a:r>
            <a:r>
              <a:rPr lang="ko-KR" altLang="en-US" sz="2800" b="1" dirty="0">
                <a:solidFill>
                  <a:schemeClr val="tx1"/>
                </a:solidFill>
              </a:rPr>
              <a:t>객체에 대해서는 클래스 챕터에서 보다 자세하게 공부한다</a:t>
            </a:r>
            <a:r>
              <a:rPr lang="en-US" altLang="ko-KR" sz="2800" b="1" dirty="0">
                <a:solidFill>
                  <a:schemeClr val="tx1"/>
                </a:solidFill>
              </a:rPr>
              <a:t>.)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3]</a:t>
            </a:r>
          </a:p>
        </p:txBody>
      </p:sp>
    </p:spTree>
    <p:extLst>
      <p:ext uri="{BB962C8B-B14F-4D97-AF65-F5344CB8AC3E}">
        <p14:creationId xmlns:p14="http://schemas.microsoft.com/office/powerpoint/2010/main" val="1639675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값을 저장하는 공간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만약 위의 코드처럼 </a:t>
            </a:r>
            <a:r>
              <a:rPr lang="en-US" altLang="ko-KR" sz="2800" b="1" dirty="0">
                <a:solidFill>
                  <a:schemeClr val="tx1"/>
                </a:solidFill>
              </a:rPr>
              <a:t>a = [1, 2, 3]</a:t>
            </a:r>
            <a:r>
              <a:rPr lang="ko-KR" altLang="en-US" sz="2800" b="1" dirty="0">
                <a:solidFill>
                  <a:schemeClr val="tx1"/>
                </a:solidFill>
              </a:rPr>
              <a:t>이라고 하면 </a:t>
            </a:r>
            <a:r>
              <a:rPr lang="en-US" altLang="ko-KR" sz="2800" b="1" dirty="0">
                <a:solidFill>
                  <a:schemeClr val="tx1"/>
                </a:solidFill>
              </a:rPr>
              <a:t>[1, 2, 3] </a:t>
            </a:r>
            <a:r>
              <a:rPr lang="ko-KR" altLang="en-US" sz="2800" b="1" dirty="0">
                <a:solidFill>
                  <a:schemeClr val="tx1"/>
                </a:solidFill>
              </a:rPr>
              <a:t>이라는 값을 가지는 리스트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객체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이 자동으로 메모리에 생성되고 변수 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[1, 2, 3] </a:t>
            </a:r>
            <a:r>
              <a:rPr lang="ko-KR" altLang="en-US" sz="2800" b="1" dirty="0">
                <a:solidFill>
                  <a:schemeClr val="tx1"/>
                </a:solidFill>
              </a:rPr>
              <a:t>이라는 리스트가 저장된 메모리의 주소를 가리키게 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변수가 가리키는 메모리의 주소는 다음과 같이 확인할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id(a)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4303029896</a:t>
            </a:r>
          </a:p>
        </p:txBody>
      </p:sp>
    </p:spTree>
    <p:extLst>
      <p:ext uri="{BB962C8B-B14F-4D97-AF65-F5344CB8AC3E}">
        <p14:creationId xmlns:p14="http://schemas.microsoft.com/office/powerpoint/2010/main" val="15264415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리스트를 복사하고자 할 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[1,2,3]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 =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b</a:t>
            </a:r>
            <a:r>
              <a:rPr lang="ko-KR" altLang="en-US" sz="2800" b="1" dirty="0">
                <a:solidFill>
                  <a:schemeClr val="tx1"/>
                </a:solidFill>
              </a:rPr>
              <a:t>변수에 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변수를 대입하면 어떻게 될까</a:t>
            </a:r>
            <a:r>
              <a:rPr lang="en-US" altLang="ko-KR" sz="2800" b="1" dirty="0">
                <a:solidFill>
                  <a:schemeClr val="tx1"/>
                </a:solidFill>
              </a:rPr>
              <a:t>? b</a:t>
            </a:r>
            <a:r>
              <a:rPr lang="ko-KR" altLang="en-US" sz="2800" b="1" dirty="0">
                <a:solidFill>
                  <a:schemeClr val="tx1"/>
                </a:solidFill>
              </a:rPr>
              <a:t>와 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ko-KR" altLang="en-US" sz="2800" b="1" dirty="0" err="1">
                <a:solidFill>
                  <a:schemeClr val="tx1"/>
                </a:solidFill>
              </a:rPr>
              <a:t>같은걸까</a:t>
            </a:r>
            <a:r>
              <a:rPr lang="en-US" altLang="ko-KR" sz="2800" b="1" dirty="0">
                <a:solidFill>
                  <a:schemeClr val="tx1"/>
                </a:solidFill>
              </a:rPr>
              <a:t>? </a:t>
            </a:r>
            <a:r>
              <a:rPr lang="ko-KR" altLang="en-US" sz="2800" b="1" dirty="0">
                <a:solidFill>
                  <a:schemeClr val="tx1"/>
                </a:solidFill>
              </a:rPr>
              <a:t>아니면 다른 걸까</a:t>
            </a:r>
            <a:r>
              <a:rPr lang="en-US" altLang="ko-KR" sz="2800" b="1" dirty="0">
                <a:solidFill>
                  <a:schemeClr val="tx1"/>
                </a:solidFill>
              </a:rPr>
              <a:t>? </a:t>
            </a:r>
            <a:r>
              <a:rPr lang="ko-KR" altLang="en-US" sz="2800" b="1" dirty="0">
                <a:solidFill>
                  <a:schemeClr val="tx1"/>
                </a:solidFill>
              </a:rPr>
              <a:t>결론부터 얘기하면 </a:t>
            </a:r>
            <a:r>
              <a:rPr lang="en-US" altLang="ko-KR" sz="2800" b="1" dirty="0">
                <a:solidFill>
                  <a:schemeClr val="tx1"/>
                </a:solidFill>
              </a:rPr>
              <a:t>b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와 완전히 동일하다고 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다만 </a:t>
            </a:r>
            <a:r>
              <a:rPr lang="en-US" altLang="ko-KR" sz="2800" b="1" dirty="0">
                <a:solidFill>
                  <a:schemeClr val="tx1"/>
                </a:solidFill>
              </a:rPr>
              <a:t>[1, 2, 3] </a:t>
            </a:r>
            <a:r>
              <a:rPr lang="ko-KR" altLang="en-US" sz="2800" b="1" dirty="0">
                <a:solidFill>
                  <a:schemeClr val="tx1"/>
                </a:solidFill>
              </a:rPr>
              <a:t>이라는 리스트를 참조하는 변수의 </a:t>
            </a:r>
            <a:r>
              <a:rPr lang="ko-KR" altLang="en-US" sz="2800" b="1" dirty="0" err="1">
                <a:solidFill>
                  <a:schemeClr val="tx1"/>
                </a:solidFill>
              </a:rPr>
              <a:t>갯수가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변수 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개에서 </a:t>
            </a:r>
            <a:r>
              <a:rPr lang="en-US" altLang="ko-KR" sz="2800" b="1" dirty="0">
                <a:solidFill>
                  <a:schemeClr val="tx1"/>
                </a:solidFill>
              </a:rPr>
              <a:t>b</a:t>
            </a:r>
            <a:r>
              <a:rPr lang="ko-KR" altLang="en-US" sz="2800" b="1" dirty="0">
                <a:solidFill>
                  <a:schemeClr val="tx1"/>
                </a:solidFill>
              </a:rPr>
              <a:t>변수가 추가되어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개가 되었다는 차이가 있을 뿐이다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559636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자료형의</a:t>
            </a:r>
            <a:r>
              <a:rPr lang="ko-KR" altLang="en-US" dirty="0"/>
              <a:t> 값을 저장하는 공간</a:t>
            </a:r>
            <a:r>
              <a:rPr lang="en-US" altLang="ko-KR" dirty="0"/>
              <a:t>, </a:t>
            </a:r>
            <a:r>
              <a:rPr lang="ko-KR" altLang="en-US" dirty="0"/>
              <a:t>변수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is b  # a</a:t>
            </a:r>
            <a:r>
              <a:rPr lang="ko-KR" altLang="en-US" sz="2800" b="1" dirty="0">
                <a:solidFill>
                  <a:schemeClr val="tx1"/>
                </a:solidFill>
              </a:rPr>
              <a:t>와 </a:t>
            </a:r>
            <a:r>
              <a:rPr lang="en-US" altLang="ko-KR" sz="2800" b="1" dirty="0">
                <a:solidFill>
                  <a:schemeClr val="tx1"/>
                </a:solidFill>
              </a:rPr>
              <a:t>b</a:t>
            </a:r>
            <a:r>
              <a:rPr lang="ko-KR" altLang="en-US" sz="2800" b="1" dirty="0">
                <a:solidFill>
                  <a:schemeClr val="tx1"/>
                </a:solidFill>
              </a:rPr>
              <a:t>가 가리키는 객체는 동일한가</a:t>
            </a:r>
            <a:r>
              <a:rPr lang="en-US" altLang="ko-KR" sz="28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이제 다음 예를 계속해서 수행해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a[1] = 4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4,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4, 3]</a:t>
            </a:r>
          </a:p>
        </p:txBody>
      </p:sp>
    </p:spTree>
    <p:extLst>
      <p:ext uri="{BB962C8B-B14F-4D97-AF65-F5344CB8AC3E}">
        <p14:creationId xmlns:p14="http://schemas.microsoft.com/office/powerpoint/2010/main" val="59044720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리스트를 다른 주소에 복사하고자 할 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1. [:] </a:t>
            </a:r>
            <a:r>
              <a:rPr lang="ko-KR" altLang="en-US" sz="2800" b="1" dirty="0">
                <a:solidFill>
                  <a:schemeClr val="tx1"/>
                </a:solidFill>
              </a:rPr>
              <a:t>이용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첫 번째 방법으로는 아래와 같이 리스트 전체를 가리키는 </a:t>
            </a:r>
            <a:r>
              <a:rPr lang="en-US" altLang="ko-KR" sz="2800" b="1" dirty="0">
                <a:solidFill>
                  <a:schemeClr val="tx1"/>
                </a:solidFill>
              </a:rPr>
              <a:t>[:]</a:t>
            </a:r>
            <a:r>
              <a:rPr lang="ko-KR" altLang="en-US" sz="2800" b="1" dirty="0">
                <a:solidFill>
                  <a:schemeClr val="tx1"/>
                </a:solidFill>
              </a:rPr>
              <a:t>을 이용해서 복사하는 것이다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 = a[:]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a[1] = 4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4,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3133563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리스트를 다른 주소에 복사하고자 할 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2. copy </a:t>
            </a:r>
            <a:r>
              <a:rPr lang="ko-KR" altLang="en-US" sz="2800" b="1" dirty="0">
                <a:solidFill>
                  <a:schemeClr val="tx1"/>
                </a:solidFill>
              </a:rPr>
              <a:t>모듈 이용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두 번째는 </a:t>
            </a:r>
            <a:r>
              <a:rPr lang="en-US" altLang="ko-KR" sz="2800" b="1" dirty="0">
                <a:solidFill>
                  <a:schemeClr val="tx1"/>
                </a:solidFill>
              </a:rPr>
              <a:t>copy </a:t>
            </a:r>
            <a:r>
              <a:rPr lang="ko-KR" altLang="en-US" sz="2800" b="1" dirty="0">
                <a:solidFill>
                  <a:schemeClr val="tx1"/>
                </a:solidFill>
              </a:rPr>
              <a:t>모듈을 이용하는 방법이다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아래 예를 보면 </a:t>
            </a:r>
            <a:r>
              <a:rPr lang="en-US" altLang="ko-KR" sz="2800" b="1" dirty="0">
                <a:solidFill>
                  <a:schemeClr val="tx1"/>
                </a:solidFill>
              </a:rPr>
              <a:t>from copy import copy</a:t>
            </a:r>
            <a:r>
              <a:rPr lang="ko-KR" altLang="en-US" sz="2800" b="1" dirty="0">
                <a:solidFill>
                  <a:schemeClr val="tx1"/>
                </a:solidFill>
              </a:rPr>
              <a:t>라는 처음 보는 형태가 나오는데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이것은 뒤에 설명할 </a:t>
            </a:r>
            <a:r>
              <a:rPr lang="ko-KR" altLang="en-US" sz="2800" b="1" dirty="0" err="1">
                <a:solidFill>
                  <a:schemeClr val="tx1"/>
                </a:solidFill>
              </a:rPr>
              <a:t>파이썬</a:t>
            </a:r>
            <a:r>
              <a:rPr lang="ko-KR" altLang="en-US" sz="2800" b="1" dirty="0">
                <a:solidFill>
                  <a:schemeClr val="tx1"/>
                </a:solidFill>
              </a:rPr>
              <a:t> 모듈 부분에서 자세히 다룬다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여기서는 단순히 </a:t>
            </a:r>
            <a:r>
              <a:rPr lang="en-US" altLang="ko-KR" sz="2800" b="1" dirty="0">
                <a:solidFill>
                  <a:schemeClr val="tx1"/>
                </a:solidFill>
              </a:rPr>
              <a:t>copy</a:t>
            </a:r>
            <a:r>
              <a:rPr lang="ko-KR" altLang="en-US" sz="2800" b="1" dirty="0">
                <a:solidFill>
                  <a:schemeClr val="tx1"/>
                </a:solidFill>
              </a:rPr>
              <a:t>라는 함수를 쓰기 위해서 사용되는 것이라고만 알아두자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from copy import copy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 = copy(a)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위의 예에서 </a:t>
            </a:r>
            <a:r>
              <a:rPr lang="en-US" altLang="ko-KR" sz="2800" b="1" dirty="0">
                <a:solidFill>
                  <a:schemeClr val="tx1"/>
                </a:solidFill>
              </a:rPr>
              <a:t>b = copy(a)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b = a[:]</a:t>
            </a:r>
            <a:r>
              <a:rPr lang="ko-KR" altLang="en-US" sz="2800" b="1" dirty="0">
                <a:solidFill>
                  <a:schemeClr val="tx1"/>
                </a:solidFill>
              </a:rPr>
              <a:t>과 동일하다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 is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78602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이스케이프 코드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120877" y="1755058"/>
            <a:ext cx="802312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/>
              <a:t>\n	</a:t>
            </a:r>
            <a:r>
              <a:rPr lang="ko-KR" altLang="en-US" sz="3200" dirty="0" err="1"/>
              <a:t>개행</a:t>
            </a:r>
            <a:r>
              <a:rPr lang="ko-KR" altLang="en-US" sz="3200" dirty="0"/>
              <a:t> </a:t>
            </a:r>
            <a:r>
              <a:rPr lang="en-US" altLang="ko-KR" sz="3200" dirty="0"/>
              <a:t>(</a:t>
            </a:r>
            <a:r>
              <a:rPr lang="ko-KR" altLang="en-US" sz="3200" dirty="0" err="1"/>
              <a:t>줄바꿈</a:t>
            </a:r>
            <a:r>
              <a:rPr lang="en-US" altLang="ko-KR" sz="3200" dirty="0"/>
              <a:t>)</a:t>
            </a:r>
          </a:p>
          <a:p>
            <a:r>
              <a:rPr lang="en-US" altLang="ko-KR" sz="3200" dirty="0"/>
              <a:t>\t	</a:t>
            </a:r>
            <a:r>
              <a:rPr lang="ko-KR" altLang="en-US" sz="3200" dirty="0"/>
              <a:t>수평 탭</a:t>
            </a:r>
          </a:p>
          <a:p>
            <a:r>
              <a:rPr lang="en-US" altLang="ko-KR" sz="3200" dirty="0"/>
              <a:t>\\	</a:t>
            </a:r>
            <a:r>
              <a:rPr lang="ko-KR" altLang="en-US" sz="3200" dirty="0"/>
              <a:t>문자 </a:t>
            </a:r>
            <a:r>
              <a:rPr lang="en-US" altLang="ko-KR" sz="3200" dirty="0"/>
              <a:t>"\"</a:t>
            </a:r>
          </a:p>
          <a:p>
            <a:r>
              <a:rPr lang="en-US" altLang="ko-KR" sz="3200" dirty="0"/>
              <a:t>\'	</a:t>
            </a:r>
            <a:r>
              <a:rPr lang="ko-KR" altLang="en-US" sz="3200" dirty="0"/>
              <a:t>단일 </a:t>
            </a:r>
            <a:r>
              <a:rPr lang="ko-KR" altLang="en-US" sz="3200" dirty="0" err="1"/>
              <a:t>인용부호</a:t>
            </a:r>
            <a:r>
              <a:rPr lang="en-US" altLang="ko-KR" sz="3200" dirty="0"/>
              <a:t>(')</a:t>
            </a:r>
          </a:p>
          <a:p>
            <a:r>
              <a:rPr lang="en-US" altLang="ko-KR" sz="3200" dirty="0"/>
              <a:t>\"	</a:t>
            </a:r>
            <a:r>
              <a:rPr lang="ko-KR" altLang="en-US" sz="3200" dirty="0"/>
              <a:t>이중 </a:t>
            </a:r>
            <a:r>
              <a:rPr lang="ko-KR" altLang="en-US" sz="3200" dirty="0" err="1"/>
              <a:t>인용부호</a:t>
            </a:r>
            <a:r>
              <a:rPr lang="en-US" altLang="ko-KR" sz="3200" dirty="0"/>
              <a:t>(")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4013868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변수를 만드는 여러 가지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a, b = ('python', 'life')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위의 예문처럼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튜플로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a, b</a:t>
            </a:r>
            <a:r>
              <a:rPr lang="ko-KR" altLang="en-US" sz="2800" b="1" dirty="0">
                <a:solidFill>
                  <a:schemeClr val="tx1"/>
                </a:solidFill>
              </a:rPr>
              <a:t>에 값을 대입할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이 방법은 다음 예문과 완전히 동일하다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(a, b) = 'python', 'life'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튜플</a:t>
            </a:r>
            <a:r>
              <a:rPr lang="ko-KR" altLang="en-US" sz="2800" b="1" dirty="0">
                <a:solidFill>
                  <a:schemeClr val="tx1"/>
                </a:solidFill>
              </a:rPr>
              <a:t> 부분에서도 언급했지만 튜플은 괄호를 생략해도 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95436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변수를 만드는 여러 가지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13630" y="1679546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[</a:t>
            </a:r>
            <a:r>
              <a:rPr lang="en-US" altLang="ko-KR" sz="2800" b="1" dirty="0" err="1">
                <a:solidFill>
                  <a:schemeClr val="tx1"/>
                </a:solidFill>
              </a:rPr>
              <a:t>a,b</a:t>
            </a:r>
            <a:r>
              <a:rPr lang="en-US" altLang="ko-KR" sz="2800" b="1" dirty="0">
                <a:solidFill>
                  <a:schemeClr val="tx1"/>
                </a:solidFill>
              </a:rPr>
              <a:t>] = ['python', 'life']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또한 여러 개의 변수에 같은 값을 대입할 수도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b = 'python'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파이썬에서는</a:t>
            </a:r>
            <a:r>
              <a:rPr lang="ko-KR" altLang="en-US" sz="2800" b="1" dirty="0">
                <a:solidFill>
                  <a:schemeClr val="tx1"/>
                </a:solidFill>
              </a:rPr>
              <a:t> 위의 방법을 이용하여 두 변수의 값을 아주 간단히 바꿀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 = 5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a, b = b,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226833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##</a:t>
            </a:r>
            <a:r>
              <a:rPr lang="ko-KR" altLang="en-US" dirty="0"/>
              <a:t>벡터나 행렬을 나타내는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477367" y="1273075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벡터나 행렬을 나타내려면 </a:t>
            </a:r>
            <a:r>
              <a:rPr lang="en-US" altLang="ko-KR" sz="2800" b="1" dirty="0" err="1">
                <a:solidFill>
                  <a:schemeClr val="tx1"/>
                </a:solidFill>
              </a:rPr>
              <a:t>numpy</a:t>
            </a:r>
            <a:r>
              <a:rPr lang="ko-KR" altLang="en-US" sz="2800" b="1" dirty="0">
                <a:solidFill>
                  <a:schemeClr val="tx1"/>
                </a:solidFill>
              </a:rPr>
              <a:t>라는 라이브러리를 이용한다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import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numpy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as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np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벡터는 </a:t>
            </a:r>
            <a:r>
              <a:rPr lang="en-US" altLang="ko-KR" sz="2800" b="1" dirty="0" err="1">
                <a:solidFill>
                  <a:schemeClr val="tx1"/>
                </a:solidFill>
              </a:rPr>
              <a:t>np.array</a:t>
            </a:r>
            <a:r>
              <a:rPr lang="en-US" altLang="ko-KR" sz="2800" b="1" dirty="0">
                <a:solidFill>
                  <a:schemeClr val="tx1"/>
                </a:solidFill>
              </a:rPr>
              <a:t>(list</a:t>
            </a:r>
            <a:r>
              <a:rPr lang="ko-KR" altLang="en-US" sz="2800" b="1" dirty="0">
                <a:solidFill>
                  <a:schemeClr val="tx1"/>
                </a:solidFill>
              </a:rPr>
              <a:t>형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으로 정의한다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x=</a:t>
            </a:r>
            <a:r>
              <a:rPr lang="en-US" altLang="ko-KR" sz="2800" b="1" dirty="0" err="1">
                <a:solidFill>
                  <a:schemeClr val="tx1"/>
                </a:solidFill>
              </a:rPr>
              <a:t>np.array</a:t>
            </a:r>
            <a:r>
              <a:rPr lang="en-US" altLang="ko-KR" sz="2800" b="1" dirty="0">
                <a:solidFill>
                  <a:schemeClr val="tx1"/>
                </a:solidFill>
              </a:rPr>
              <a:t>([1,2,3])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&gt;&gt;&gt;x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&gt;&gt;&gt;print(x)</a:t>
            </a:r>
          </a:p>
        </p:txBody>
      </p:sp>
    </p:spTree>
    <p:extLst>
      <p:ext uri="{BB962C8B-B14F-4D97-AF65-F5344CB8AC3E}">
        <p14:creationId xmlns:p14="http://schemas.microsoft.com/office/powerpoint/2010/main" val="341039497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##</a:t>
            </a:r>
            <a:r>
              <a:rPr lang="ko-KR" altLang="en-US" dirty="0"/>
              <a:t>벡터 인덱싱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477367" y="1273075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x[0]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&gt;&gt;&gt;x[0]=100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&gt;&gt;&gt;print(x)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#</a:t>
            </a:r>
            <a:r>
              <a:rPr lang="ko-KR" altLang="en-US" sz="2800" b="1" dirty="0">
                <a:solidFill>
                  <a:schemeClr val="tx1"/>
                </a:solidFill>
              </a:rPr>
              <a:t>연속된 정수 벡터의 생성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</a:t>
            </a:r>
            <a:r>
              <a:rPr lang="en-US" altLang="ko-KR" sz="2800" b="1" dirty="0" err="1">
                <a:solidFill>
                  <a:schemeClr val="tx1"/>
                </a:solidFill>
              </a:rPr>
              <a:t>np.arange</a:t>
            </a:r>
            <a:r>
              <a:rPr lang="en-US" altLang="ko-KR" sz="2800" b="1" dirty="0">
                <a:solidFill>
                  <a:schemeClr val="tx1"/>
                </a:solidFill>
              </a:rPr>
              <a:t>(10))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&gt;&gt;&gt;print(</a:t>
            </a:r>
            <a:r>
              <a:rPr lang="en-US" altLang="ko-KR" sz="2800" b="1" dirty="0" err="1">
                <a:solidFill>
                  <a:schemeClr val="tx1"/>
                </a:solidFill>
              </a:rPr>
              <a:t>np.arange</a:t>
            </a:r>
            <a:r>
              <a:rPr lang="en-US" altLang="ko-KR" sz="2800" b="1" dirty="0">
                <a:solidFill>
                  <a:schemeClr val="tx1"/>
                </a:solidFill>
              </a:rPr>
              <a:t>(5, 10))</a:t>
            </a:r>
          </a:p>
        </p:txBody>
      </p:sp>
    </p:spTree>
    <p:extLst>
      <p:ext uri="{BB962C8B-B14F-4D97-AF65-F5344CB8AC3E}">
        <p14:creationId xmlns:p14="http://schemas.microsoft.com/office/powerpoint/2010/main" val="202634410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##</a:t>
            </a:r>
            <a:r>
              <a:rPr lang="ko-KR" altLang="en-US" dirty="0"/>
              <a:t>변수를 복사할 때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477367" y="1273075"/>
            <a:ext cx="9881790" cy="53641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a=</a:t>
            </a:r>
            <a:r>
              <a:rPr lang="en-US" altLang="ko-KR" sz="2800" b="1" dirty="0" err="1">
                <a:solidFill>
                  <a:schemeClr val="tx1"/>
                </a:solidFill>
              </a:rPr>
              <a:t>np.array</a:t>
            </a:r>
            <a:r>
              <a:rPr lang="en-US" altLang="ko-KR" sz="2800" b="1" dirty="0">
                <a:solidFill>
                  <a:schemeClr val="tx1"/>
                </a:solidFill>
              </a:rPr>
              <a:t>([1,1])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&gt;&gt;&gt;b=a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&gt;&gt;&gt;b[0]=100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&gt;&gt;&gt;print(a)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&gt;&gt;&gt;print(b)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a=</a:t>
            </a:r>
            <a:r>
              <a:rPr lang="en-US" altLang="ko-KR" sz="2800" b="1" dirty="0" err="1">
                <a:solidFill>
                  <a:schemeClr val="tx1"/>
                </a:solidFill>
              </a:rPr>
              <a:t>np.array</a:t>
            </a:r>
            <a:r>
              <a:rPr lang="en-US" altLang="ko-KR" sz="2800" b="1" dirty="0">
                <a:solidFill>
                  <a:schemeClr val="tx1"/>
                </a:solidFill>
              </a:rPr>
              <a:t>([1,1])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b=</a:t>
            </a:r>
            <a:r>
              <a:rPr lang="en-US" altLang="ko-KR" sz="2800" b="1" dirty="0" err="1">
                <a:solidFill>
                  <a:schemeClr val="tx1"/>
                </a:solidFill>
              </a:rPr>
              <a:t>a.copy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&gt;&gt;&gt;b[0]=100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&gt;&gt;&gt;print(a)</a:t>
            </a:r>
          </a:p>
        </p:txBody>
      </p:sp>
    </p:spTree>
    <p:extLst>
      <p:ext uri="{BB962C8B-B14F-4D97-AF65-F5344CB8AC3E}">
        <p14:creationId xmlns:p14="http://schemas.microsoft.com/office/powerpoint/2010/main" val="32136750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##</a:t>
            </a:r>
            <a:r>
              <a:rPr lang="ko-KR" altLang="en-US" dirty="0"/>
              <a:t>행렬을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477367" y="1273075"/>
            <a:ext cx="9881790" cy="53641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x=</a:t>
            </a:r>
            <a:r>
              <a:rPr lang="en-US" altLang="ko-KR" sz="2800" b="1" dirty="0" err="1">
                <a:solidFill>
                  <a:schemeClr val="tx1"/>
                </a:solidFill>
              </a:rPr>
              <a:t>np.array</a:t>
            </a:r>
            <a:r>
              <a:rPr lang="en-US" altLang="ko-KR" sz="2800" b="1" dirty="0">
                <a:solidFill>
                  <a:schemeClr val="tx1"/>
                </a:solidFill>
              </a:rPr>
              <a:t>([[1,2, 3], [4,5,6]])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print(x)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</a:t>
            </a:r>
            <a:r>
              <a:rPr lang="en-US" altLang="ko-KR" sz="2800" b="1" dirty="0" err="1">
                <a:solidFill>
                  <a:schemeClr val="tx1"/>
                </a:solidFill>
              </a:rPr>
              <a:t>x.shape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&gt;&gt;&gt;x[1,2]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&gt;&gt;&gt;x[0:1, :2]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</a:t>
            </a:r>
            <a:r>
              <a:rPr lang="en-US" altLang="ko-KR" sz="2800" b="1" dirty="0" err="1">
                <a:solidFill>
                  <a:schemeClr val="tx1"/>
                </a:solidFill>
              </a:rPr>
              <a:t>np.zeros</a:t>
            </a:r>
            <a:r>
              <a:rPr lang="en-US" altLang="ko-KR" sz="2800" b="1" dirty="0">
                <a:solidFill>
                  <a:schemeClr val="tx1"/>
                </a:solidFill>
              </a:rPr>
              <a:t>(10))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</a:t>
            </a:r>
            <a:r>
              <a:rPr lang="en-US" altLang="ko-KR" sz="2800" b="1" dirty="0" err="1">
                <a:solidFill>
                  <a:schemeClr val="tx1"/>
                </a:solidFill>
              </a:rPr>
              <a:t>np.zeros</a:t>
            </a:r>
            <a:r>
              <a:rPr lang="en-US" altLang="ko-KR" sz="2800" b="1" dirty="0">
                <a:solidFill>
                  <a:schemeClr val="tx1"/>
                </a:solidFill>
              </a:rPr>
              <a:t>((2, 10)))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&gt;&gt;&gt;print(</a:t>
            </a:r>
            <a:r>
              <a:rPr lang="en-US" altLang="ko-KR" sz="2800" b="1" dirty="0" err="1">
                <a:solidFill>
                  <a:schemeClr val="tx1"/>
                </a:solidFill>
              </a:rPr>
              <a:t>np.ones</a:t>
            </a:r>
            <a:r>
              <a:rPr lang="en-US" altLang="ko-KR" sz="2800" b="1" dirty="0">
                <a:solidFill>
                  <a:schemeClr val="tx1"/>
                </a:solidFill>
              </a:rPr>
              <a:t>((2, 10)))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</a:t>
            </a:r>
            <a:r>
              <a:rPr lang="en-US" altLang="ko-KR" sz="2800" b="1" dirty="0" err="1">
                <a:solidFill>
                  <a:schemeClr val="tx1"/>
                </a:solidFill>
              </a:rPr>
              <a:t>np.random.rand</a:t>
            </a:r>
            <a:r>
              <a:rPr lang="en-US" altLang="ko-KR" sz="2800" b="1" dirty="0">
                <a:solidFill>
                  <a:schemeClr val="tx1"/>
                </a:solidFill>
              </a:rPr>
              <a:t>(2,3)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</a:t>
            </a:r>
            <a:r>
              <a:rPr lang="en-US" altLang="ko-KR" sz="2800" b="1" dirty="0" err="1">
                <a:solidFill>
                  <a:schemeClr val="tx1"/>
                </a:solidFill>
              </a:rPr>
              <a:t>np.random.randn</a:t>
            </a:r>
            <a:r>
              <a:rPr lang="en-US" altLang="ko-KR" sz="2800" b="1" dirty="0">
                <a:solidFill>
                  <a:schemeClr val="tx1"/>
                </a:solidFill>
              </a:rPr>
              <a:t>(2,3)</a:t>
            </a:r>
          </a:p>
        </p:txBody>
      </p:sp>
    </p:spTree>
    <p:extLst>
      <p:ext uri="{BB962C8B-B14F-4D97-AF65-F5344CB8AC3E}">
        <p14:creationId xmlns:p14="http://schemas.microsoft.com/office/powerpoint/2010/main" val="7016518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##</a:t>
            </a:r>
            <a:r>
              <a:rPr lang="ko-KR" altLang="en-US" dirty="0"/>
              <a:t>행렬크기 변경과 연산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477367" y="1273075"/>
            <a:ext cx="9881790" cy="536416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x=</a:t>
            </a:r>
            <a:r>
              <a:rPr lang="en-US" altLang="ko-KR" sz="2800" b="1" dirty="0" err="1">
                <a:solidFill>
                  <a:schemeClr val="tx1"/>
                </a:solidFill>
              </a:rPr>
              <a:t>np.array</a:t>
            </a:r>
            <a:r>
              <a:rPr lang="en-US" altLang="ko-KR" sz="2800" b="1" dirty="0">
                <a:solidFill>
                  <a:schemeClr val="tx1"/>
                </a:solidFill>
              </a:rPr>
              <a:t>([1,2, 3, 4,5,6])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x.reshape</a:t>
            </a:r>
            <a:r>
              <a:rPr lang="en-US" altLang="ko-KR" sz="2800" b="1" dirty="0">
                <a:solidFill>
                  <a:schemeClr val="tx1"/>
                </a:solidFill>
              </a:rPr>
              <a:t>(2,3)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&gt;&gt;&gt;x=</a:t>
            </a:r>
            <a:r>
              <a:rPr lang="en-US" altLang="ko-KR" sz="2800" b="1" dirty="0" err="1">
                <a:solidFill>
                  <a:schemeClr val="tx1"/>
                </a:solidFill>
              </a:rPr>
              <a:t>np.array</a:t>
            </a:r>
            <a:r>
              <a:rPr lang="en-US" altLang="ko-KR" sz="2800" b="1" dirty="0">
                <a:solidFill>
                  <a:schemeClr val="tx1"/>
                </a:solidFill>
              </a:rPr>
              <a:t>([[4,4], [8, 8]])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&gt;&gt;&gt;y=</a:t>
            </a:r>
            <a:r>
              <a:rPr lang="en-US" altLang="ko-KR" sz="2800" b="1" dirty="0" err="1">
                <a:solidFill>
                  <a:schemeClr val="tx1"/>
                </a:solidFill>
              </a:rPr>
              <a:t>np.array</a:t>
            </a:r>
            <a:r>
              <a:rPr lang="en-US" altLang="ko-KR" sz="2800" b="1" dirty="0">
                <a:solidFill>
                  <a:schemeClr val="tx1"/>
                </a:solidFill>
              </a:rPr>
              <a:t>([[1,2], [3,4]])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x+y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2*y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</a:t>
            </a:r>
            <a:r>
              <a:rPr lang="en-US" altLang="ko-KR" sz="2800" b="1" dirty="0" err="1">
                <a:solidFill>
                  <a:schemeClr val="tx1"/>
                </a:solidFill>
              </a:rPr>
              <a:t>np.exp</a:t>
            </a:r>
            <a:r>
              <a:rPr lang="en-US" altLang="ko-KR" sz="2800" b="1" dirty="0">
                <a:solidFill>
                  <a:schemeClr val="tx1"/>
                </a:solidFill>
              </a:rPr>
              <a:t>(y)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&gt;&gt;&gt;x.dot(y)</a:t>
            </a:r>
          </a:p>
        </p:txBody>
      </p:sp>
    </p:spTree>
    <p:extLst>
      <p:ext uri="{BB962C8B-B14F-4D97-AF65-F5344CB8AC3E}">
        <p14:creationId xmlns:p14="http://schemas.microsoft.com/office/powerpoint/2010/main" val="184720155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B8D9441-1365-4A42-9FD9-CBA72C0C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Numpy</a:t>
            </a:r>
            <a:r>
              <a:rPr lang="ko-KR" altLang="en-US" sz="4000"/>
              <a:t>는 중요한 라이브러리 중 하나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텍스트 개체 틀 1">
            <a:extLst>
              <a:ext uri="{FF2B5EF4-FFF2-40B4-BE49-F238E27FC236}">
                <a16:creationId xmlns:a16="http://schemas.microsoft.com/office/drawing/2014/main" id="{5CFE8C1E-635D-4239-8A66-800A3DA1A1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588889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28944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22C9C-9206-2C9F-990A-6D3568805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EF1689E-C8A2-D17B-8E54-2D7C884D04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2-11(array</a:t>
            </a:r>
            <a:r>
              <a:rPr lang="ko-KR" altLang="en-US" dirty="0"/>
              <a:t>의 인덱싱</a:t>
            </a:r>
            <a:r>
              <a:rPr lang="en-US" altLang="ko-KR" dirty="0"/>
              <a:t>, </a:t>
            </a:r>
            <a:r>
              <a:rPr lang="ko-KR" altLang="en-US" dirty="0" err="1"/>
              <a:t>슬라이싱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72AF3E34-5221-1D35-8E29-245560436DE7}"/>
              </a:ext>
            </a:extLst>
          </p:cNvPr>
          <p:cNvSpPr txBox="1">
            <a:spLocks/>
          </p:cNvSpPr>
          <p:nvPr/>
        </p:nvSpPr>
        <p:spPr>
          <a:xfrm>
            <a:off x="692994" y="1046280"/>
            <a:ext cx="10660806" cy="5130683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 행렬과 같은 행렬이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m = </a:t>
            </a:r>
            <a:r>
              <a:rPr lang="en-US" altLang="ko-KR" dirty="0" err="1"/>
              <a:t>np.array</a:t>
            </a:r>
            <a:r>
              <a:rPr lang="en-US" altLang="ko-KR" dirty="0"/>
              <a:t>([[ 0,  1,  2,  3,  4],</a:t>
            </a:r>
          </a:p>
          <a:p>
            <a:pPr marL="0" indent="0">
              <a:buNone/>
            </a:pPr>
            <a:r>
              <a:rPr lang="en-US" altLang="ko-KR" dirty="0"/>
              <a:t>            [ 5,  6,  7,  8,  9],</a:t>
            </a:r>
          </a:p>
          <a:p>
            <a:pPr marL="0" indent="0">
              <a:buNone/>
            </a:pPr>
            <a:r>
              <a:rPr lang="en-US" altLang="ko-KR" dirty="0"/>
              <a:t>            [10, 11, 12, 13, 14]])</a:t>
            </a:r>
          </a:p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이 행렬에서 값 </a:t>
            </a:r>
            <a:r>
              <a:rPr lang="en-US" altLang="ko-KR" dirty="0"/>
              <a:t>7 </a:t>
            </a:r>
            <a:r>
              <a:rPr lang="ko-KR" altLang="en-US" dirty="0"/>
              <a:t>을 인덱싱한다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이 행렬에서 값 </a:t>
            </a:r>
            <a:r>
              <a:rPr lang="en-US" altLang="ko-KR" dirty="0"/>
              <a:t>14 </a:t>
            </a:r>
            <a:r>
              <a:rPr lang="ko-KR" altLang="en-US" dirty="0"/>
              <a:t>을 인덱싱한다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</a:t>
            </a:r>
            <a:r>
              <a:rPr lang="ko-KR" altLang="en-US" dirty="0"/>
              <a:t>이 행렬에서 배열 </a:t>
            </a:r>
            <a:r>
              <a:rPr lang="en-US" altLang="ko-KR" dirty="0"/>
              <a:t>[6, 7] </a:t>
            </a:r>
            <a:r>
              <a:rPr lang="ko-KR" altLang="en-US" dirty="0"/>
              <a:t>을 </a:t>
            </a:r>
            <a:r>
              <a:rPr lang="ko-KR" altLang="en-US" dirty="0" err="1"/>
              <a:t>슬라이싱한다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4) </a:t>
            </a:r>
            <a:r>
              <a:rPr lang="ko-KR" altLang="en-US" dirty="0"/>
              <a:t>이 행렬에서 배열 </a:t>
            </a:r>
            <a:r>
              <a:rPr lang="en-US" altLang="ko-KR" dirty="0"/>
              <a:t>[7, 12] </a:t>
            </a:r>
            <a:r>
              <a:rPr lang="ko-KR" altLang="en-US" dirty="0"/>
              <a:t>을 </a:t>
            </a:r>
            <a:r>
              <a:rPr lang="ko-KR" altLang="en-US" dirty="0" err="1"/>
              <a:t>슬라이싱한다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5) </a:t>
            </a:r>
            <a:r>
              <a:rPr lang="ko-KR" altLang="en-US" dirty="0"/>
              <a:t>이 행렬에서 배열 </a:t>
            </a:r>
            <a:r>
              <a:rPr lang="en-US" altLang="ko-KR" dirty="0"/>
              <a:t>[[3, 4], [8, 9]] </a:t>
            </a:r>
            <a:r>
              <a:rPr lang="ko-KR" altLang="en-US" dirty="0"/>
              <a:t>을 </a:t>
            </a:r>
            <a:r>
              <a:rPr lang="ko-KR" altLang="en-US" dirty="0" err="1"/>
              <a:t>슬라이싱한다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52906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##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를 이용하는 방법</a:t>
            </a:r>
            <a:r>
              <a:rPr lang="en-US" altLang="ko-KR" dirty="0"/>
              <a:t>(</a:t>
            </a:r>
            <a:r>
              <a:rPr lang="ko-KR" altLang="en-US" dirty="0"/>
              <a:t>뒤에 배움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for 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 in [1, 2, 3]: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   print(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num = [2, 4, 6, 8, 10]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for 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 in range(</a:t>
            </a:r>
            <a:r>
              <a:rPr lang="en-US" altLang="ko-KR" sz="2800" b="1" dirty="0" err="1">
                <a:solidFill>
                  <a:schemeClr val="tx1"/>
                </a:solidFill>
              </a:rPr>
              <a:t>len</a:t>
            </a:r>
            <a:r>
              <a:rPr lang="en-US" altLang="ko-KR" sz="2800" b="1" dirty="0">
                <a:solidFill>
                  <a:schemeClr val="tx1"/>
                </a:solidFill>
              </a:rPr>
              <a:t>(num)):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     num[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]=num[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]*2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     print(num)</a:t>
            </a:r>
          </a:p>
        </p:txBody>
      </p:sp>
    </p:spTree>
    <p:extLst>
      <p:ext uri="{BB962C8B-B14F-4D97-AF65-F5344CB8AC3E}">
        <p14:creationId xmlns:p14="http://schemas.microsoft.com/office/powerpoint/2010/main" val="395252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연산하기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119950" y="1284616"/>
            <a:ext cx="10710099" cy="50526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문자열 더해서 연결하기</a:t>
            </a:r>
            <a:r>
              <a:rPr lang="en-US" altLang="ko-KR" sz="2800" b="1" dirty="0">
                <a:solidFill>
                  <a:schemeClr val="tx1"/>
                </a:solidFill>
              </a:rPr>
              <a:t>(Concatenation)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head = "Python"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tail = " is fun!"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head + tail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'Python is fun!‘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문자열 곱하기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"python"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* 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  <a:r>
              <a:rPr lang="en-US" altLang="ko-KR" sz="2800" b="1" dirty="0" err="1">
                <a:solidFill>
                  <a:schemeClr val="tx1"/>
                </a:solidFill>
              </a:rPr>
              <a:t>pythonpython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275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##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enumerate</a:t>
            </a:r>
            <a:r>
              <a:rPr lang="ko-KR" altLang="en-US" dirty="0"/>
              <a:t>를 이용하는 방법</a:t>
            </a:r>
            <a:r>
              <a:rPr lang="en-US" altLang="ko-KR" dirty="0"/>
              <a:t>(</a:t>
            </a:r>
            <a:r>
              <a:rPr lang="ko-KR" altLang="en-US" dirty="0"/>
              <a:t>뒤에 배움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477367" y="1273075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num = [2, 4, 6, 8, 10]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for i, n in enumerate(num):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      num[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]=n*2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     print(num)</a:t>
            </a:r>
          </a:p>
        </p:txBody>
      </p:sp>
    </p:spTree>
    <p:extLst>
      <p:ext uri="{BB962C8B-B14F-4D97-AF65-F5344CB8AC3E}">
        <p14:creationId xmlns:p14="http://schemas.microsoft.com/office/powerpoint/2010/main" val="298595770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종합실습과제 </a:t>
            </a:r>
            <a:r>
              <a:rPr lang="en-US" altLang="ko-KR" dirty="0"/>
              <a:t>2-12(</a:t>
            </a:r>
            <a:r>
              <a:rPr lang="ko-KR" altLang="en-US" dirty="0"/>
              <a:t>제출하지 마세요</a:t>
            </a:r>
            <a:r>
              <a:rPr lang="en-US" altLang="ko-KR" dirty="0"/>
              <a:t>.)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7355" y="1430594"/>
            <a:ext cx="78166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/>
              <a:t>아래의 표에서</a:t>
            </a:r>
            <a:r>
              <a:rPr lang="en-US" altLang="ko-KR" sz="2800" dirty="0"/>
              <a:t>, </a:t>
            </a:r>
            <a:r>
              <a:rPr lang="ko-KR" altLang="en-US" sz="2800" dirty="0"/>
              <a:t>아이스크림 이름을 </a:t>
            </a:r>
            <a:r>
              <a:rPr lang="ko-KR" altLang="en-US" sz="2800" dirty="0" err="1"/>
              <a:t>키값으로</a:t>
            </a:r>
            <a:r>
              <a:rPr lang="en-US" altLang="ko-KR" sz="2800" dirty="0"/>
              <a:t>, (</a:t>
            </a:r>
            <a:r>
              <a:rPr lang="ko-KR" altLang="en-US" sz="2800" dirty="0"/>
              <a:t>가격</a:t>
            </a:r>
            <a:r>
              <a:rPr lang="en-US" altLang="ko-KR" sz="2800" dirty="0"/>
              <a:t>, </a:t>
            </a:r>
            <a:r>
              <a:rPr lang="ko-KR" altLang="en-US" sz="2800" dirty="0"/>
              <a:t>재고</a:t>
            </a:r>
            <a:r>
              <a:rPr lang="en-US" altLang="ko-KR" sz="2800" dirty="0"/>
              <a:t>) </a:t>
            </a:r>
            <a:r>
              <a:rPr lang="ko-KR" altLang="en-US" sz="2800" dirty="0"/>
              <a:t>리스트를 </a:t>
            </a:r>
            <a:r>
              <a:rPr lang="ko-KR" altLang="en-US" sz="2800" dirty="0" err="1"/>
              <a:t>딕셔너리의</a:t>
            </a:r>
            <a:r>
              <a:rPr lang="ko-KR" altLang="en-US" sz="2800" dirty="0"/>
              <a:t> 값으로 저장하라</a:t>
            </a:r>
            <a:r>
              <a:rPr lang="en-US" altLang="ko-KR" sz="2800" dirty="0"/>
              <a:t>. </a:t>
            </a:r>
            <a:r>
              <a:rPr lang="ko-KR" altLang="en-US" sz="2800" dirty="0" err="1"/>
              <a:t>딕셔너리의</a:t>
            </a:r>
            <a:r>
              <a:rPr lang="ko-KR" altLang="en-US" sz="2800" dirty="0"/>
              <a:t> 이름은 </a:t>
            </a:r>
            <a:r>
              <a:rPr lang="en-US" altLang="ko-KR" sz="2800" dirty="0"/>
              <a:t>inventory</a:t>
            </a:r>
            <a:r>
              <a:rPr lang="ko-KR" altLang="en-US" sz="2800" dirty="0"/>
              <a:t>로 한다</a:t>
            </a:r>
            <a:r>
              <a:rPr lang="en-US" altLang="ko-KR" sz="2800" dirty="0"/>
              <a:t>.</a:t>
            </a:r>
          </a:p>
          <a:p>
            <a:endParaRPr lang="en-US" altLang="ko-KR" sz="2800" dirty="0"/>
          </a:p>
          <a:p>
            <a:r>
              <a:rPr lang="ko-KR" altLang="en-US" sz="2800" dirty="0"/>
              <a:t>이름	    가격	재고</a:t>
            </a:r>
          </a:p>
          <a:p>
            <a:r>
              <a:rPr lang="ko-KR" altLang="en-US" sz="2800" dirty="0"/>
              <a:t>메로나	</a:t>
            </a:r>
            <a:r>
              <a:rPr lang="en-US" altLang="ko-KR" sz="2800" dirty="0"/>
              <a:t>300	20</a:t>
            </a:r>
          </a:p>
          <a:p>
            <a:r>
              <a:rPr lang="ko-KR" altLang="en-US" sz="2800" dirty="0" err="1"/>
              <a:t>비비빅</a:t>
            </a:r>
            <a:r>
              <a:rPr lang="ko-KR" altLang="en-US" sz="2800" dirty="0"/>
              <a:t>	</a:t>
            </a:r>
            <a:r>
              <a:rPr lang="en-US" altLang="ko-KR" sz="2800" dirty="0"/>
              <a:t>400	3</a:t>
            </a:r>
          </a:p>
          <a:p>
            <a:r>
              <a:rPr lang="ko-KR" altLang="en-US" sz="2800" dirty="0" err="1"/>
              <a:t>죠스바</a:t>
            </a:r>
            <a:r>
              <a:rPr lang="ko-KR" altLang="en-US" sz="2800" dirty="0"/>
              <a:t>	</a:t>
            </a:r>
            <a:r>
              <a:rPr lang="en-US" altLang="ko-KR" sz="2800" dirty="0"/>
              <a:t>250	100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6614312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2-13(</a:t>
            </a:r>
            <a:r>
              <a:rPr lang="ko-KR" altLang="en-US" dirty="0" err="1"/>
              <a:t>딕셔너리</a:t>
            </a:r>
            <a:r>
              <a:rPr lang="en-US" altLang="ko-KR" dirty="0"/>
              <a:t>, </a:t>
            </a:r>
            <a:r>
              <a:rPr lang="ko-KR" altLang="en-US" dirty="0"/>
              <a:t>제출하지 마세요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930276" y="1781380"/>
            <a:ext cx="10515600" cy="435133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1) 2-11</a:t>
            </a:r>
            <a:r>
              <a:rPr lang="ko-KR" altLang="en-US" dirty="0"/>
              <a:t>의 </a:t>
            </a:r>
            <a:r>
              <a:rPr lang="en-US" altLang="ko-KR" dirty="0"/>
              <a:t>inventory </a:t>
            </a:r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ko-KR" altLang="en-US" dirty="0" err="1"/>
              <a:t>메로나의</a:t>
            </a:r>
            <a:r>
              <a:rPr lang="ko-KR" altLang="en-US" dirty="0"/>
              <a:t> 가격을 화면에 출력하라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실행 예시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300 </a:t>
            </a:r>
            <a:r>
              <a:rPr lang="ko-KR" altLang="en-US" dirty="0"/>
              <a:t>원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2-11 </a:t>
            </a:r>
            <a:r>
              <a:rPr lang="ko-KR" altLang="en-US" dirty="0"/>
              <a:t>의 </a:t>
            </a:r>
            <a:r>
              <a:rPr lang="en-US" altLang="ko-KR" dirty="0"/>
              <a:t>inventory </a:t>
            </a:r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ko-KR" altLang="en-US" dirty="0" err="1"/>
              <a:t>메로나의</a:t>
            </a:r>
            <a:r>
              <a:rPr lang="ko-KR" altLang="en-US" dirty="0"/>
              <a:t> 재고를 화면에 출력하라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실행 예시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20 </a:t>
            </a:r>
            <a:r>
              <a:rPr lang="ko-KR" altLang="en-US" dirty="0"/>
              <a:t>개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3) 2-11</a:t>
            </a:r>
            <a:r>
              <a:rPr lang="ko-KR" altLang="en-US" dirty="0"/>
              <a:t>의 </a:t>
            </a:r>
            <a:r>
              <a:rPr lang="en-US" altLang="ko-KR" dirty="0"/>
              <a:t>inventory </a:t>
            </a:r>
            <a:r>
              <a:rPr lang="ko-KR" altLang="en-US" dirty="0" err="1"/>
              <a:t>딕셔너리에</a:t>
            </a:r>
            <a:r>
              <a:rPr lang="ko-KR" altLang="en-US" dirty="0"/>
              <a:t> 아래 데이터를 추가하라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이름	가격	재고</a:t>
            </a:r>
          </a:p>
          <a:p>
            <a:pPr marL="0" indent="0">
              <a:buNone/>
            </a:pPr>
            <a:r>
              <a:rPr lang="ko-KR" altLang="en-US" dirty="0" err="1"/>
              <a:t>월드콘</a:t>
            </a:r>
            <a:r>
              <a:rPr lang="ko-KR" altLang="en-US" dirty="0"/>
              <a:t>	</a:t>
            </a:r>
            <a:r>
              <a:rPr lang="en-US" altLang="ko-KR" dirty="0"/>
              <a:t>500	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7739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2-14(</a:t>
            </a:r>
            <a:r>
              <a:rPr lang="ko-KR" altLang="en-US" dirty="0"/>
              <a:t>제출하지 마세요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 </a:t>
            </a:r>
            <a:r>
              <a:rPr lang="en-US" altLang="ko-KR" dirty="0" err="1"/>
              <a:t>my_list</a:t>
            </a:r>
            <a:r>
              <a:rPr lang="en-US" altLang="ko-KR" dirty="0"/>
              <a:t> </a:t>
            </a:r>
            <a:r>
              <a:rPr lang="ko-KR" altLang="en-US" dirty="0"/>
              <a:t>에서 대문자만 화면에 출력하라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my_list</a:t>
            </a:r>
            <a:r>
              <a:rPr lang="en-US" altLang="ko-KR" dirty="0"/>
              <a:t> = ["A", "b", "c", "D"]</a:t>
            </a:r>
          </a:p>
          <a:p>
            <a:pPr marL="0" indent="0">
              <a:buNone/>
            </a:pPr>
            <a:r>
              <a:rPr lang="ko-KR" altLang="en-US" dirty="0"/>
              <a:t>실행 예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/>
              <a:t>A</a:t>
            </a:r>
          </a:p>
          <a:p>
            <a:pPr marL="0" indent="0">
              <a:buNone/>
            </a:pPr>
            <a:r>
              <a:rPr lang="en-US" altLang="ko-KR" dirty="0"/>
              <a:t>D</a:t>
            </a:r>
          </a:p>
          <a:p>
            <a:pPr marL="0" indent="0">
              <a:buNone/>
            </a:pPr>
            <a:r>
              <a:rPr lang="ko-KR" altLang="en-US" dirty="0"/>
              <a:t>참고 </a:t>
            </a:r>
            <a:r>
              <a:rPr lang="en-US" altLang="ko-KR" dirty="0"/>
              <a:t>: </a:t>
            </a:r>
            <a:r>
              <a:rPr lang="en-US" altLang="ko-KR" dirty="0" err="1"/>
              <a:t>isupper</a:t>
            </a:r>
            <a:r>
              <a:rPr lang="en-US" altLang="ko-KR" dirty="0"/>
              <a:t>() </a:t>
            </a:r>
            <a:r>
              <a:rPr lang="ko-KR" altLang="en-US" dirty="0"/>
              <a:t>메서드는 대문자 여부를 판별한다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 "A".</a:t>
            </a:r>
            <a:r>
              <a:rPr lang="en-US" altLang="ko-KR" dirty="0" err="1"/>
              <a:t>isupper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/>
              <a:t>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35095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예제 답안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25561" y="1445342"/>
            <a:ext cx="74774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for </a:t>
            </a:r>
            <a:r>
              <a:rPr lang="en-US" altLang="ko-KR" sz="3600" dirty="0" err="1"/>
              <a:t>val</a:t>
            </a:r>
            <a:r>
              <a:rPr lang="en-US" altLang="ko-KR" sz="3600" dirty="0"/>
              <a:t> in </a:t>
            </a:r>
            <a:r>
              <a:rPr lang="en-US" altLang="ko-KR" sz="3600" dirty="0" err="1"/>
              <a:t>my_list</a:t>
            </a:r>
            <a:r>
              <a:rPr lang="en-US" altLang="ko-KR" sz="3600" dirty="0"/>
              <a:t> :</a:t>
            </a:r>
          </a:p>
          <a:p>
            <a:r>
              <a:rPr lang="en-US" altLang="ko-KR" sz="3600" dirty="0"/>
              <a:t>    if </a:t>
            </a:r>
            <a:r>
              <a:rPr lang="en-US" altLang="ko-KR" sz="3600" dirty="0" err="1"/>
              <a:t>val.isupper</a:t>
            </a:r>
            <a:r>
              <a:rPr lang="en-US" altLang="ko-KR" sz="3600" dirty="0"/>
              <a:t>() :</a:t>
            </a:r>
          </a:p>
          <a:p>
            <a:r>
              <a:rPr lang="en-US" altLang="ko-KR" sz="3600" dirty="0"/>
              <a:t>        print(</a:t>
            </a:r>
            <a:r>
              <a:rPr lang="en-US" altLang="ko-KR" sz="3600" dirty="0" err="1"/>
              <a:t>val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97969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2-15(</a:t>
            </a:r>
            <a:r>
              <a:rPr lang="ko-KR" altLang="en-US" dirty="0"/>
              <a:t>제출하지 마세요</a:t>
            </a:r>
            <a:r>
              <a:rPr lang="en-US" altLang="ko-KR" dirty="0"/>
              <a:t>!)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문자열의 </a:t>
            </a:r>
            <a:r>
              <a:rPr lang="en-US" altLang="ko-KR" dirty="0"/>
              <a:t>upper() </a:t>
            </a:r>
            <a:r>
              <a:rPr lang="ko-KR" altLang="en-US" dirty="0"/>
              <a:t>메서드는 문자열을 대문자로 변경하고</a:t>
            </a:r>
            <a:r>
              <a:rPr lang="en-US" altLang="ko-KR" dirty="0"/>
              <a:t>, lower() </a:t>
            </a:r>
            <a:r>
              <a:rPr lang="ko-KR" altLang="en-US" dirty="0"/>
              <a:t>메서드는 소문자로 변환한다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 '</a:t>
            </a:r>
            <a:r>
              <a:rPr lang="en-US" altLang="ko-KR" dirty="0" err="1"/>
              <a:t>korea</a:t>
            </a:r>
            <a:r>
              <a:rPr lang="en-US" altLang="ko-KR" dirty="0"/>
              <a:t>'.upper()</a:t>
            </a:r>
          </a:p>
          <a:p>
            <a:pPr marL="0" indent="0">
              <a:buNone/>
            </a:pPr>
            <a:r>
              <a:rPr lang="en-US" altLang="ko-KR" dirty="0"/>
              <a:t>KOREA</a:t>
            </a:r>
          </a:p>
          <a:p>
            <a:pPr marL="0" indent="0">
              <a:buNone/>
            </a:pPr>
            <a:r>
              <a:rPr lang="en-US" altLang="ko-KR" dirty="0"/>
              <a:t>&gt;&gt; '</a:t>
            </a:r>
            <a:r>
              <a:rPr lang="en-US" altLang="ko-KR" dirty="0" err="1"/>
              <a:t>KOREA'.lower</a:t>
            </a:r>
            <a:r>
              <a:rPr lang="en-US" altLang="ko-KR" dirty="0"/>
              <a:t>()</a:t>
            </a:r>
          </a:p>
          <a:p>
            <a:pPr marL="0" indent="0">
              <a:buNone/>
            </a:pPr>
            <a:r>
              <a:rPr lang="en-US" altLang="ko-KR" dirty="0" err="1"/>
              <a:t>korea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리스트의 문자를 대문자는 소문자로</a:t>
            </a:r>
            <a:r>
              <a:rPr lang="en-US" altLang="ko-KR" dirty="0"/>
              <a:t>, </a:t>
            </a:r>
            <a:r>
              <a:rPr lang="ko-KR" altLang="en-US" dirty="0"/>
              <a:t>소문자는 대문자로 변환하라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my_list</a:t>
            </a:r>
            <a:r>
              <a:rPr lang="en-US" altLang="ko-KR" dirty="0"/>
              <a:t> = ["A", "b", "c", "D"]</a:t>
            </a:r>
          </a:p>
          <a:p>
            <a:pPr marL="0" indent="0">
              <a:buNone/>
            </a:pPr>
            <a:r>
              <a:rPr lang="ko-KR" altLang="en-US" dirty="0" err="1"/>
              <a:t>실행예</a:t>
            </a:r>
            <a:r>
              <a:rPr lang="en-US" altLang="ko-KR" dirty="0"/>
              <a:t>:</a:t>
            </a:r>
          </a:p>
          <a:p>
            <a:pPr marL="0" indent="0">
              <a:buNone/>
            </a:pPr>
            <a:r>
              <a:rPr lang="en-US" altLang="ko-KR" dirty="0" err="1"/>
              <a:t>aBCd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43101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예제답안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268361" y="1445342"/>
            <a:ext cx="78756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/>
              <a:t>for </a:t>
            </a:r>
            <a:r>
              <a:rPr lang="en-US" altLang="ko-KR" sz="3600" dirty="0" err="1"/>
              <a:t>val</a:t>
            </a:r>
            <a:r>
              <a:rPr lang="en-US" altLang="ko-KR" sz="3600" dirty="0"/>
              <a:t> in </a:t>
            </a:r>
            <a:r>
              <a:rPr lang="en-US" altLang="ko-KR" sz="3600" dirty="0" err="1"/>
              <a:t>my_list</a:t>
            </a:r>
            <a:r>
              <a:rPr lang="en-US" altLang="ko-KR" sz="3600" dirty="0"/>
              <a:t> :</a:t>
            </a:r>
          </a:p>
          <a:p>
            <a:r>
              <a:rPr lang="en-US" altLang="ko-KR" sz="3600" dirty="0"/>
              <a:t>    if </a:t>
            </a:r>
            <a:r>
              <a:rPr lang="en-US" altLang="ko-KR" sz="3600" dirty="0" err="1"/>
              <a:t>val.isupper</a:t>
            </a:r>
            <a:r>
              <a:rPr lang="en-US" altLang="ko-KR" sz="3600" dirty="0"/>
              <a:t>() :</a:t>
            </a:r>
          </a:p>
          <a:p>
            <a:r>
              <a:rPr lang="en-US" altLang="ko-KR" sz="3600" dirty="0"/>
              <a:t>        print(</a:t>
            </a:r>
            <a:r>
              <a:rPr lang="en-US" altLang="ko-KR" sz="3600" dirty="0" err="1"/>
              <a:t>val.lower</a:t>
            </a:r>
            <a:r>
              <a:rPr lang="en-US" altLang="ko-KR" sz="3600" dirty="0"/>
              <a:t>(), end='')</a:t>
            </a:r>
          </a:p>
          <a:p>
            <a:r>
              <a:rPr lang="en-US" altLang="ko-KR" sz="3600" dirty="0"/>
              <a:t>    else :</a:t>
            </a:r>
          </a:p>
          <a:p>
            <a:r>
              <a:rPr lang="en-US" altLang="ko-KR" sz="3600" dirty="0"/>
              <a:t>        print(</a:t>
            </a:r>
            <a:r>
              <a:rPr lang="en-US" altLang="ko-KR" sz="3600" dirty="0" err="1"/>
              <a:t>val.upper</a:t>
            </a:r>
            <a:r>
              <a:rPr lang="en-US" altLang="ko-KR" sz="3600" dirty="0"/>
              <a:t>(), end='')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16888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연산하기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52775" y="1151823"/>
            <a:ext cx="10323871" cy="5706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/>
              <a:t>문자열 곱하기 응용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# multistring.py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print("=" * 50)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print("My Program")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print("=" * 50)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/>
              <a:t>결과값은 다음과 같이 나타날 것이다</a:t>
            </a:r>
            <a:r>
              <a:rPr lang="en-US" altLang="ko-KR" sz="2400" b="1" dirty="0"/>
              <a:t>.</a:t>
            </a:r>
          </a:p>
          <a:p>
            <a:pPr>
              <a:lnSpc>
                <a:spcPct val="120000"/>
              </a:lnSpc>
            </a:pPr>
            <a:endParaRPr lang="en-US" altLang="ko-KR" sz="2400" b="1" dirty="0"/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==================================================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My Program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/>
              <a:t>==================================================</a:t>
            </a:r>
            <a:endParaRPr lang="en-US" altLang="ko-KR" sz="1600" dirty="0"/>
          </a:p>
          <a:p>
            <a:pPr marL="342900" indent="-342900">
              <a:lnSpc>
                <a:spcPct val="120000"/>
              </a:lnSpc>
              <a:buFontTx/>
              <a:buChar char="-"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94567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문자열 인덱싱이란</a:t>
            </a:r>
            <a:r>
              <a:rPr lang="en-US" altLang="ko-KR" sz="28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"Life is too short, You need Python“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&gt;&gt;&gt; a = "Life is too short, You need Python"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&gt;&gt;&gt; a[3]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'e‘</a:t>
            </a: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"</a:t>
            </a:r>
            <a:r>
              <a:rPr lang="ko-KR" altLang="en-US" sz="2400" dirty="0" err="1">
                <a:solidFill>
                  <a:schemeClr val="tx1"/>
                </a:solidFill>
              </a:rPr>
              <a:t>파이썬은</a:t>
            </a:r>
            <a:r>
              <a:rPr lang="ko-KR" altLang="en-US" sz="2400" dirty="0">
                <a:solidFill>
                  <a:schemeClr val="tx1"/>
                </a:solidFill>
              </a:rPr>
              <a:t> </a:t>
            </a:r>
            <a:r>
              <a:rPr lang="en-US" altLang="ko-KR" sz="2400" dirty="0">
                <a:solidFill>
                  <a:schemeClr val="tx1"/>
                </a:solidFill>
              </a:rPr>
              <a:t>0</a:t>
            </a:r>
            <a:r>
              <a:rPr lang="ko-KR" altLang="en-US" sz="2400" dirty="0">
                <a:solidFill>
                  <a:schemeClr val="tx1"/>
                </a:solidFill>
              </a:rPr>
              <a:t>부터 숫자를 센다</a:t>
            </a:r>
            <a:r>
              <a:rPr lang="en-US" altLang="ko-KR" sz="2400" dirty="0">
                <a:solidFill>
                  <a:schemeClr val="tx1"/>
                </a:solidFill>
              </a:rPr>
              <a:t>."</a:t>
            </a:r>
          </a:p>
          <a:p>
            <a:pPr>
              <a:lnSpc>
                <a:spcPct val="120000"/>
              </a:lnSpc>
            </a:pPr>
            <a:r>
              <a:rPr lang="ko-KR" altLang="en-US" sz="2400" dirty="0">
                <a:solidFill>
                  <a:schemeClr val="tx1"/>
                </a:solidFill>
              </a:rPr>
              <a:t>고로 위의 문자열을 </a:t>
            </a:r>
            <a:r>
              <a:rPr lang="ko-KR" altLang="en-US" sz="2400" dirty="0" err="1">
                <a:solidFill>
                  <a:schemeClr val="tx1"/>
                </a:solidFill>
              </a:rPr>
              <a:t>파이썬은</a:t>
            </a:r>
            <a:r>
              <a:rPr lang="ko-KR" altLang="en-US" sz="2400" dirty="0">
                <a:solidFill>
                  <a:schemeClr val="tx1"/>
                </a:solidFill>
              </a:rPr>
              <a:t> 다음과 같이 바라보고 있다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a[0]:'L', a[1]:'</a:t>
            </a:r>
            <a:r>
              <a:rPr lang="en-US" altLang="ko-KR" sz="2400" dirty="0" err="1">
                <a:solidFill>
                  <a:schemeClr val="tx1"/>
                </a:solidFill>
              </a:rPr>
              <a:t>i</a:t>
            </a:r>
            <a:r>
              <a:rPr lang="en-US" altLang="ko-KR" sz="2400" dirty="0">
                <a:solidFill>
                  <a:schemeClr val="tx1"/>
                </a:solidFill>
              </a:rPr>
              <a:t>', a[2]:'f', a[3]:'e', a[4]:' ', ...</a:t>
            </a:r>
          </a:p>
        </p:txBody>
      </p:sp>
    </p:spTree>
    <p:extLst>
      <p:ext uri="{BB962C8B-B14F-4D97-AF65-F5344CB8AC3E}">
        <p14:creationId xmlns:p14="http://schemas.microsoft.com/office/powerpoint/2010/main" val="3848730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문자열 인덱싱 활용하기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인덱싱 예를 몇 가지 더 보도록 하자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"Life is too short, You need Python"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'L'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a[12]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's'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a[-1]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'n‘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a[-0]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'L'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82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"Life is too short, You need Python"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 = a[0] + a[1] + a[2] + a[3]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'Life’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a[0:4]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‘Life’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&gt;&gt;&gt;a[0:3]</a:t>
            </a:r>
            <a:r>
              <a:rPr lang="en-US" altLang="ko-KR" dirty="0"/>
              <a:t>Life'&gt;&gt;&gt; a = "Life is too short, You need Python" &gt;&gt;&gt; a[0:4] 'Life'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chemeClr val="tx1"/>
                </a:solidFill>
              </a:rPr>
              <a:t>‘</a:t>
            </a:r>
            <a:r>
              <a:rPr lang="en-US" altLang="ko-KR" sz="2400" dirty="0" err="1">
                <a:solidFill>
                  <a:schemeClr val="tx1"/>
                </a:solidFill>
              </a:rPr>
              <a:t>Lif</a:t>
            </a:r>
            <a:r>
              <a:rPr lang="en-US" altLang="ko-KR" sz="2400" dirty="0">
                <a:solidFill>
                  <a:schemeClr val="tx1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946221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a[0:2]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'Li'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a[5:7]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'is'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a[12:17]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'short'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a[</a:t>
            </a:r>
            <a:r>
              <a:rPr lang="ko-KR" altLang="en-US" sz="2800" b="1" dirty="0">
                <a:solidFill>
                  <a:schemeClr val="tx1"/>
                </a:solidFill>
              </a:rPr>
              <a:t>시작 번호</a:t>
            </a:r>
            <a:r>
              <a:rPr lang="en-US" altLang="ko-KR" sz="2800" b="1" dirty="0">
                <a:solidFill>
                  <a:schemeClr val="tx1"/>
                </a:solidFill>
              </a:rPr>
              <a:t>:</a:t>
            </a:r>
            <a:r>
              <a:rPr lang="ko-KR" altLang="en-US" sz="2800" b="1" dirty="0">
                <a:solidFill>
                  <a:schemeClr val="tx1"/>
                </a:solidFill>
              </a:rPr>
              <a:t>끝 번호</a:t>
            </a:r>
            <a:r>
              <a:rPr lang="en-US" altLang="ko-KR" sz="2800" b="1" dirty="0">
                <a:solidFill>
                  <a:schemeClr val="tx1"/>
                </a:solidFill>
              </a:rPr>
              <a:t>]</a:t>
            </a:r>
            <a:r>
              <a:rPr lang="ko-KR" altLang="en-US" sz="2800" b="1" dirty="0">
                <a:solidFill>
                  <a:schemeClr val="tx1"/>
                </a:solidFill>
              </a:rPr>
              <a:t>에서 끝 번호 부분을 생략하면 시작 번호부터 그 문자열의 끝까지 뽑아낸다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a[19:]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'You need Python'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58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a[:]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'Life is too short, You need Python‘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&gt;&gt;&gt; a[19:-7]</a:t>
            </a:r>
          </a:p>
          <a:p>
            <a:pPr>
              <a:lnSpc>
                <a:spcPct val="120000"/>
              </a:lnSpc>
            </a:pPr>
            <a:r>
              <a:rPr lang="en-US" altLang="ko-KR" sz="2400" b="1" dirty="0">
                <a:solidFill>
                  <a:schemeClr val="tx1"/>
                </a:solidFill>
              </a:rPr>
              <a:t>'You need'</a:t>
            </a: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solidFill>
                  <a:schemeClr val="tx1"/>
                </a:solidFill>
              </a:rPr>
              <a:t>위 소스 코드에서 </a:t>
            </a:r>
            <a:r>
              <a:rPr lang="en-US" altLang="ko-KR" sz="2400" b="1" dirty="0">
                <a:solidFill>
                  <a:schemeClr val="tx1"/>
                </a:solidFill>
              </a:rPr>
              <a:t>a[19:-7]</a:t>
            </a:r>
            <a:r>
              <a:rPr lang="ko-KR" altLang="en-US" sz="2400" b="1" dirty="0">
                <a:solidFill>
                  <a:schemeClr val="tx1"/>
                </a:solidFill>
              </a:rPr>
              <a:t>이 뜻하는 것은 </a:t>
            </a:r>
            <a:r>
              <a:rPr lang="en-US" altLang="ko-KR" sz="2400" b="1" dirty="0">
                <a:solidFill>
                  <a:schemeClr val="tx1"/>
                </a:solidFill>
              </a:rPr>
              <a:t>a[19]</a:t>
            </a:r>
            <a:r>
              <a:rPr lang="ko-KR" altLang="en-US" sz="2400" b="1" dirty="0">
                <a:solidFill>
                  <a:schemeClr val="tx1"/>
                </a:solidFill>
              </a:rPr>
              <a:t>에서부터 </a:t>
            </a:r>
            <a:r>
              <a:rPr lang="en-US" altLang="ko-KR" sz="2400" b="1" dirty="0">
                <a:solidFill>
                  <a:schemeClr val="tx1"/>
                </a:solidFill>
              </a:rPr>
              <a:t>a[-8]</a:t>
            </a:r>
            <a:r>
              <a:rPr lang="ko-KR" altLang="en-US" sz="2400" b="1" dirty="0">
                <a:solidFill>
                  <a:schemeClr val="tx1"/>
                </a:solidFill>
              </a:rPr>
              <a:t>까지를 말한다</a:t>
            </a:r>
            <a:r>
              <a:rPr lang="en-US" altLang="ko-KR" sz="2400" b="1" dirty="0">
                <a:solidFill>
                  <a:schemeClr val="tx1"/>
                </a:solidFill>
              </a:rPr>
              <a:t>. </a:t>
            </a:r>
            <a:r>
              <a:rPr lang="ko-KR" altLang="en-US" sz="2400" b="1" dirty="0">
                <a:solidFill>
                  <a:schemeClr val="tx1"/>
                </a:solidFill>
              </a:rPr>
              <a:t>이 역시 </a:t>
            </a:r>
            <a:r>
              <a:rPr lang="en-US" altLang="ko-KR" sz="2400" b="1" dirty="0">
                <a:solidFill>
                  <a:schemeClr val="tx1"/>
                </a:solidFill>
              </a:rPr>
              <a:t>a[-7]</a:t>
            </a:r>
            <a:r>
              <a:rPr lang="ko-KR" altLang="en-US" sz="2400" b="1" dirty="0">
                <a:solidFill>
                  <a:schemeClr val="tx1"/>
                </a:solidFill>
              </a:rPr>
              <a:t>은 포함하지 않는다</a:t>
            </a:r>
            <a:r>
              <a:rPr lang="en-US" altLang="ko-KR" sz="2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18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</a:rPr>
              <a:t>문자열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</a:rPr>
              <a:t>리스트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3.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4. 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5. </a:t>
            </a:r>
            <a:r>
              <a:rPr lang="ko-KR" altLang="en-US" sz="2800" b="1" dirty="0">
                <a:solidFill>
                  <a:schemeClr val="tx1"/>
                </a:solidFill>
              </a:rPr>
              <a:t>집합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6. </a:t>
            </a:r>
            <a:r>
              <a:rPr lang="ko-KR" altLang="en-US" sz="2800" b="1" dirty="0" err="1">
                <a:solidFill>
                  <a:schemeClr val="tx1"/>
                </a:solidFill>
              </a:rPr>
              <a:t>부울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7. Array (feat. </a:t>
            </a:r>
            <a:r>
              <a:rPr lang="en-US" altLang="ko-KR" sz="2800" b="1" dirty="0" err="1">
                <a:solidFill>
                  <a:schemeClr val="tx1"/>
                </a:solidFill>
              </a:rPr>
              <a:t>Numpy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82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"20010331Rainy"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date = a[:8]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weather = a[8:]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date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'20010331'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weather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'Rainy'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84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"20010331Rainy"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year = a[:4]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day = a[4:8]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weather = a[8:]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year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'2001'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day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'0331'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weather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'Rainy'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92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</a:t>
            </a:r>
            <a:r>
              <a:rPr lang="en-US" altLang="ko-KR" sz="2800" b="1" dirty="0" err="1">
                <a:solidFill>
                  <a:schemeClr val="tx1"/>
                </a:solidFill>
              </a:rPr>
              <a:t>Pithon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a[1]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a[1] = 'y'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요컨대 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라는 변수에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en-US" altLang="ko-KR" sz="2800" b="1" dirty="0" err="1">
                <a:solidFill>
                  <a:schemeClr val="tx1"/>
                </a:solidFill>
              </a:rPr>
              <a:t>Pithon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이라는 문자열을 대입하고 </a:t>
            </a:r>
            <a:r>
              <a:rPr lang="en-US" altLang="ko-KR" sz="2800" b="1" dirty="0">
                <a:solidFill>
                  <a:schemeClr val="tx1"/>
                </a:solidFill>
              </a:rPr>
              <a:t>a[1]</a:t>
            </a:r>
            <a:r>
              <a:rPr lang="ko-KR" altLang="en-US" sz="2800" b="1" dirty="0">
                <a:solidFill>
                  <a:schemeClr val="tx1"/>
                </a:solidFill>
              </a:rPr>
              <a:t>의 값이 </a:t>
            </a:r>
            <a:r>
              <a:rPr lang="en-US" altLang="ko-KR" sz="2800" b="1" dirty="0" err="1">
                <a:solidFill>
                  <a:schemeClr val="tx1"/>
                </a:solidFill>
              </a:rPr>
              <a:t>i</a:t>
            </a:r>
            <a:r>
              <a:rPr lang="ko-KR" altLang="en-US" sz="2800" b="1" dirty="0" err="1">
                <a:solidFill>
                  <a:schemeClr val="tx1"/>
                </a:solidFill>
              </a:rPr>
              <a:t>니까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a[1]</a:t>
            </a:r>
            <a:r>
              <a:rPr lang="ko-KR" altLang="en-US" sz="2800" b="1" dirty="0">
                <a:solidFill>
                  <a:schemeClr val="tx1"/>
                </a:solidFill>
              </a:rPr>
              <a:t>을 </a:t>
            </a:r>
            <a:r>
              <a:rPr lang="en-US" altLang="ko-KR" sz="2800" b="1" dirty="0">
                <a:solidFill>
                  <a:schemeClr val="tx1"/>
                </a:solidFill>
              </a:rPr>
              <a:t>y</a:t>
            </a:r>
            <a:r>
              <a:rPr lang="ko-KR" altLang="en-US" sz="2800" b="1" dirty="0">
                <a:solidFill>
                  <a:schemeClr val="tx1"/>
                </a:solidFill>
              </a:rPr>
              <a:t>로 바꾸어 준다는 생 각이다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하지만 결과는 어떻게 나올까</a:t>
            </a:r>
            <a:r>
              <a:rPr lang="en-US" altLang="ko-KR" sz="28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당연히 에러가 발생한다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왜냐하면 문자열의 </a:t>
            </a:r>
            <a:r>
              <a:rPr lang="ko-KR" altLang="en-US" sz="2800" b="1" dirty="0" err="1">
                <a:solidFill>
                  <a:schemeClr val="tx1"/>
                </a:solidFill>
              </a:rPr>
              <a:t>요소값은</a:t>
            </a:r>
            <a:r>
              <a:rPr lang="ko-KR" altLang="en-US" sz="2800" b="1" dirty="0">
                <a:solidFill>
                  <a:schemeClr val="tx1"/>
                </a:solidFill>
              </a:rPr>
              <a:t> 바꿀 수 있는 값이 아니기 때문이다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문자열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</a:t>
            </a:r>
            <a:r>
              <a:rPr lang="ko-KR" altLang="en-US" sz="2800" b="1" dirty="0">
                <a:solidFill>
                  <a:schemeClr val="tx1"/>
                </a:solidFill>
              </a:rPr>
              <a:t> 등 의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자료형은</a:t>
            </a:r>
            <a:r>
              <a:rPr lang="ko-KR" altLang="en-US" sz="2800" b="1" dirty="0">
                <a:solidFill>
                  <a:schemeClr val="tx1"/>
                </a:solidFill>
              </a:rPr>
              <a:t> 그 </a:t>
            </a:r>
            <a:r>
              <a:rPr lang="ko-KR" altLang="en-US" sz="2800" b="1" dirty="0" err="1">
                <a:solidFill>
                  <a:schemeClr val="tx1"/>
                </a:solidFill>
              </a:rPr>
              <a:t>요소값을</a:t>
            </a:r>
            <a:r>
              <a:rPr lang="ko-KR" altLang="en-US" sz="2800" b="1" dirty="0">
                <a:solidFill>
                  <a:schemeClr val="tx1"/>
                </a:solidFill>
              </a:rPr>
              <a:t> 변경할 수 없다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36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1) </a:t>
            </a:r>
            <a:r>
              <a:rPr lang="ko-KR" altLang="en-US" sz="2800" b="1" dirty="0">
                <a:solidFill>
                  <a:schemeClr val="tx1"/>
                </a:solidFill>
              </a:rPr>
              <a:t>숫자 바로 대입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"I eat %d apples." % 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'I eat 3 apples.'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 예제의 결과값을 보면 알겠지만 위의 예제는 문자열 내에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이라는 정수를 삽입하는 방법을 보여 준다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173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2) </a:t>
            </a:r>
            <a:r>
              <a:rPr lang="ko-KR" altLang="en-US" sz="2800" b="1" dirty="0">
                <a:solidFill>
                  <a:schemeClr val="tx1"/>
                </a:solidFill>
              </a:rPr>
              <a:t>문자열 바로 대입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문자열 내에 꼭 숫자만 넣으라는 법은 없다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이번에는 숫자 대신 문자열을 넣어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"I eat %s apples." % "five"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'I eat five apples.'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0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3) </a:t>
            </a:r>
            <a:r>
              <a:rPr lang="ko-KR" altLang="en-US" sz="2800" b="1" dirty="0">
                <a:solidFill>
                  <a:schemeClr val="tx1"/>
                </a:solidFill>
              </a:rPr>
              <a:t>숫자 값을 나타내는 변수로 대입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number = 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"I eat %d apples." % number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'I eat 3 apples.'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5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4) 2</a:t>
            </a:r>
            <a:r>
              <a:rPr lang="ko-KR" altLang="en-US" sz="2800" b="1" dirty="0">
                <a:solidFill>
                  <a:schemeClr val="tx1"/>
                </a:solidFill>
              </a:rPr>
              <a:t>개 이상의 값 넣기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그렇다면 문자열 안에 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개가 아닌 여러 개의 값을 넣고 싶을 땐 어떻게 해야 할까</a:t>
            </a:r>
            <a:r>
              <a:rPr lang="en-US" altLang="ko-KR" sz="28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number = 10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day = "three"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"I ate %d apples. so I was sick for %s days." % (number, day)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'I ate 10 apples. so I was sick for three days.'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83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코드	설명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%s	     </a:t>
            </a:r>
            <a:r>
              <a:rPr lang="ko-KR" altLang="en-US" sz="2800" b="1" dirty="0">
                <a:solidFill>
                  <a:schemeClr val="tx1"/>
                </a:solidFill>
              </a:rPr>
              <a:t>문자열 </a:t>
            </a:r>
            <a:r>
              <a:rPr lang="en-US" altLang="ko-KR" sz="2800" b="1" dirty="0">
                <a:solidFill>
                  <a:schemeClr val="tx1"/>
                </a:solidFill>
              </a:rPr>
              <a:t>(String)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%c	     </a:t>
            </a:r>
            <a:r>
              <a:rPr lang="ko-KR" altLang="en-US" sz="2800" b="1" dirty="0">
                <a:solidFill>
                  <a:schemeClr val="tx1"/>
                </a:solidFill>
              </a:rPr>
              <a:t>문자 </a:t>
            </a: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r>
              <a:rPr lang="ko-KR" altLang="en-US" sz="2800" b="1" dirty="0">
                <a:solidFill>
                  <a:schemeClr val="tx1"/>
                </a:solidFill>
              </a:rPr>
              <a:t>개</a:t>
            </a:r>
            <a:r>
              <a:rPr lang="en-US" altLang="ko-KR" sz="2800" b="1" dirty="0">
                <a:solidFill>
                  <a:schemeClr val="tx1"/>
                </a:solidFill>
              </a:rPr>
              <a:t>(character)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%d  	</a:t>
            </a:r>
            <a:r>
              <a:rPr lang="ko-KR" altLang="en-US" sz="2800" b="1" dirty="0">
                <a:solidFill>
                  <a:schemeClr val="tx1"/>
                </a:solidFill>
              </a:rPr>
              <a:t>정수 </a:t>
            </a:r>
            <a:r>
              <a:rPr lang="en-US" altLang="ko-KR" sz="2800" b="1" dirty="0">
                <a:solidFill>
                  <a:schemeClr val="tx1"/>
                </a:solidFill>
              </a:rPr>
              <a:t>(Integer)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%f	    </a:t>
            </a:r>
            <a:r>
              <a:rPr lang="ko-KR" altLang="en-US" sz="2800" b="1" dirty="0">
                <a:solidFill>
                  <a:schemeClr val="tx1"/>
                </a:solidFill>
              </a:rPr>
              <a:t>부동소수 </a:t>
            </a:r>
            <a:r>
              <a:rPr lang="en-US" altLang="ko-KR" sz="2800" b="1" dirty="0">
                <a:solidFill>
                  <a:schemeClr val="tx1"/>
                </a:solidFill>
              </a:rPr>
              <a:t>(floating-point)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%o	     8</a:t>
            </a:r>
            <a:r>
              <a:rPr lang="ko-KR" altLang="en-US" sz="2800" b="1" dirty="0">
                <a:solidFill>
                  <a:schemeClr val="tx1"/>
                </a:solidFill>
              </a:rPr>
              <a:t>진수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%x  	16</a:t>
            </a:r>
            <a:r>
              <a:rPr lang="ko-KR" altLang="en-US" sz="2800" b="1" dirty="0">
                <a:solidFill>
                  <a:schemeClr val="tx1"/>
                </a:solidFill>
              </a:rPr>
              <a:t>진수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%%	Literal % (</a:t>
            </a:r>
            <a:r>
              <a:rPr lang="ko-KR" altLang="en-US" sz="2800" b="1" dirty="0">
                <a:solidFill>
                  <a:schemeClr val="tx1"/>
                </a:solidFill>
              </a:rPr>
              <a:t>문자 </a:t>
            </a:r>
            <a:r>
              <a:rPr lang="en-US" altLang="ko-KR" sz="2800" b="1" dirty="0">
                <a:solidFill>
                  <a:schemeClr val="tx1"/>
                </a:solidFill>
              </a:rPr>
              <a:t>% </a:t>
            </a:r>
            <a:r>
              <a:rPr lang="ko-KR" altLang="en-US" sz="2800" b="1" dirty="0">
                <a:solidFill>
                  <a:schemeClr val="tx1"/>
                </a:solidFill>
              </a:rPr>
              <a:t>자체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9764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"I have %s apples" % 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'I have 3 apples'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"rate is %s" % 3.234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'rate is 3.234‘</a:t>
            </a:r>
          </a:p>
          <a:p>
            <a:pPr>
              <a:lnSpc>
                <a:spcPct val="120000"/>
              </a:lnSpc>
            </a:pPr>
            <a:r>
              <a:rPr lang="nl-NL" altLang="ko-KR" sz="2800" b="1" dirty="0">
                <a:solidFill>
                  <a:schemeClr val="tx1"/>
                </a:solidFill>
              </a:rPr>
              <a:t>&gt;&gt;&gt; "Error is %d%%." % 98</a:t>
            </a:r>
          </a:p>
          <a:p>
            <a:pPr>
              <a:lnSpc>
                <a:spcPct val="120000"/>
              </a:lnSpc>
            </a:pPr>
            <a:r>
              <a:rPr lang="nl-NL" altLang="ko-KR" sz="2800" b="1" dirty="0">
                <a:solidFill>
                  <a:schemeClr val="tx1"/>
                </a:solidFill>
              </a:rPr>
              <a:t>'Error is 98%.'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8184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1) </a:t>
            </a:r>
            <a:r>
              <a:rPr lang="ko-KR" altLang="en-US" sz="2800" b="1" dirty="0">
                <a:solidFill>
                  <a:schemeClr val="tx1"/>
                </a:solidFill>
              </a:rPr>
              <a:t>정렬과 공백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"%10s" % "hi"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        hi'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앞의 예문에서 </a:t>
            </a:r>
            <a:r>
              <a:rPr lang="en-US" altLang="ko-KR" sz="2800" b="1" dirty="0">
                <a:solidFill>
                  <a:schemeClr val="tx1"/>
                </a:solidFill>
              </a:rPr>
              <a:t>"%10s"</a:t>
            </a:r>
            <a:r>
              <a:rPr lang="ko-KR" altLang="en-US" sz="2800" b="1" dirty="0">
                <a:solidFill>
                  <a:schemeClr val="tx1"/>
                </a:solidFill>
              </a:rPr>
              <a:t>의 의미는 전체 길이가 </a:t>
            </a:r>
            <a:r>
              <a:rPr lang="en-US" altLang="ko-KR" sz="2800" b="1" dirty="0">
                <a:solidFill>
                  <a:schemeClr val="tx1"/>
                </a:solidFill>
              </a:rPr>
              <a:t>10</a:t>
            </a:r>
            <a:r>
              <a:rPr lang="ko-KR" altLang="en-US" sz="2800" b="1" dirty="0">
                <a:solidFill>
                  <a:schemeClr val="tx1"/>
                </a:solidFill>
              </a:rPr>
              <a:t>개인 문자열 공간에서 </a:t>
            </a:r>
            <a:r>
              <a:rPr lang="en-US" altLang="ko-KR" sz="2800" b="1" dirty="0">
                <a:solidFill>
                  <a:schemeClr val="tx1"/>
                </a:solidFill>
              </a:rPr>
              <a:t>hi</a:t>
            </a:r>
            <a:r>
              <a:rPr lang="ko-KR" altLang="en-US" sz="2800" b="1" dirty="0">
                <a:solidFill>
                  <a:schemeClr val="tx1"/>
                </a:solidFill>
              </a:rPr>
              <a:t>를 오른쪽으로 정렬하고 그 앞의 나머지는 공백으로 남겨 두라는 의미이다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그렇다면 반대쪽인 왼쪽 정렬은 </a:t>
            </a:r>
            <a:r>
              <a:rPr lang="en-US" altLang="ko-KR" sz="2800" b="1" dirty="0">
                <a:solidFill>
                  <a:schemeClr val="tx1"/>
                </a:solidFill>
              </a:rPr>
              <a:t>"%-10s"</a:t>
            </a:r>
            <a:r>
              <a:rPr lang="ko-KR" altLang="en-US" sz="2800" b="1" dirty="0">
                <a:solidFill>
                  <a:schemeClr val="tx1"/>
                </a:solidFill>
              </a:rPr>
              <a:t>가 될 것이다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확인해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"%-10sjane." % 'hi'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'hi        jane.'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7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46C9F4-09F9-4758-A9BD-45BA79581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들어가기 전에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488E5-9624-4C3B-B61A-52585B591A9C}"/>
              </a:ext>
            </a:extLst>
          </p:cNvPr>
          <p:cNvSpPr txBox="1"/>
          <p:nvPr/>
        </p:nvSpPr>
        <p:spPr>
          <a:xfrm>
            <a:off x="1006475" y="1321724"/>
            <a:ext cx="104484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지난 주에 숫자형이라는 자료형을 공부했다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컴퓨터는 데이터를 처리하기 위해 비트 </a:t>
            </a:r>
            <a:r>
              <a:rPr lang="en-US" altLang="ko-KR" sz="2400" dirty="0"/>
              <a:t>(0</a:t>
            </a:r>
            <a:r>
              <a:rPr lang="ko-KR" altLang="en-US" sz="2400" dirty="0"/>
              <a:t>과 </a:t>
            </a:r>
            <a:r>
              <a:rPr lang="en-US" altLang="ko-KR" sz="2400" dirty="0"/>
              <a:t>1)</a:t>
            </a:r>
            <a:r>
              <a:rPr lang="ko-KR" altLang="en-US" sz="2400" dirty="0"/>
              <a:t>를</a:t>
            </a:r>
            <a:r>
              <a:rPr lang="en-US" altLang="ko-KR" sz="2400" dirty="0"/>
              <a:t> </a:t>
            </a:r>
            <a:r>
              <a:rPr lang="ko-KR" altLang="en-US" sz="2400" dirty="0"/>
              <a:t>기본단위로 저장하기 때문에 숫자와 문자를 모두 </a:t>
            </a:r>
            <a:r>
              <a:rPr lang="en-US" altLang="ko-KR" sz="2400" dirty="0"/>
              <a:t>2</a:t>
            </a:r>
            <a:r>
              <a:rPr lang="ko-KR" altLang="en-US" sz="2400" dirty="0"/>
              <a:t>진수로 저장한다</a:t>
            </a:r>
            <a:r>
              <a:rPr lang="en-US" altLang="ko-KR" sz="2400" dirty="0"/>
              <a:t>. </a:t>
            </a:r>
            <a:r>
              <a:rPr lang="ko-KR" altLang="en-US" sz="2400" dirty="0"/>
              <a:t>예를 들어 십진수 </a:t>
            </a:r>
            <a:r>
              <a:rPr lang="en-US" altLang="ko-KR" sz="2400" dirty="0"/>
              <a:t>65</a:t>
            </a:r>
            <a:r>
              <a:rPr lang="ko-KR" altLang="en-US" sz="2400" dirty="0"/>
              <a:t>를 이진수 </a:t>
            </a:r>
            <a:r>
              <a:rPr lang="en-US" altLang="ko-KR" sz="2400" dirty="0"/>
              <a:t>01000001 </a:t>
            </a:r>
            <a:r>
              <a:rPr lang="ko-KR" altLang="en-US" sz="2400" dirty="0"/>
              <a:t>로 바꾸어 저장한다</a:t>
            </a:r>
            <a:r>
              <a:rPr lang="en-US" altLang="ko-KR" sz="2400" dirty="0"/>
              <a:t>. </a:t>
            </a:r>
            <a:r>
              <a:rPr lang="ko-KR" altLang="en-US" sz="2400" dirty="0"/>
              <a:t>한편 알파벳을 저장하기 위해서 </a:t>
            </a:r>
            <a:r>
              <a:rPr lang="en-US" altLang="ko-KR" sz="2400" dirty="0"/>
              <a:t>ASCII </a:t>
            </a:r>
            <a:r>
              <a:rPr lang="ko-KR" altLang="en-US" sz="2400" dirty="0"/>
              <a:t>라는 약속으로 저장하는데</a:t>
            </a:r>
            <a:r>
              <a:rPr lang="en-US" altLang="ko-KR" sz="2400" dirty="0"/>
              <a:t>, A</a:t>
            </a:r>
            <a:r>
              <a:rPr lang="ko-KR" altLang="en-US" sz="2400" dirty="0"/>
              <a:t>가 </a:t>
            </a:r>
            <a:r>
              <a:rPr lang="en-US" altLang="ko-KR" sz="2400" dirty="0"/>
              <a:t>ASCII</a:t>
            </a:r>
            <a:r>
              <a:rPr lang="ko-KR" altLang="en-US" sz="2400" dirty="0"/>
              <a:t>약속에서 </a:t>
            </a:r>
            <a:r>
              <a:rPr lang="en-US" altLang="ko-KR" sz="2400" dirty="0"/>
              <a:t>65</a:t>
            </a:r>
            <a:r>
              <a:rPr lang="ko-KR" altLang="en-US" sz="2400" dirty="0"/>
              <a:t>이다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그러므로 다시 이진수로 바꾸면 </a:t>
            </a:r>
            <a:r>
              <a:rPr lang="en-US" altLang="ko-KR" sz="2400" dirty="0"/>
              <a:t>A</a:t>
            </a:r>
            <a:r>
              <a:rPr lang="ko-KR" altLang="en-US" sz="2400" dirty="0"/>
              <a:t>는 </a:t>
            </a:r>
            <a:r>
              <a:rPr lang="en-US" altLang="ko-KR" sz="2400" dirty="0"/>
              <a:t>01000001 </a:t>
            </a:r>
            <a:r>
              <a:rPr lang="ko-KR" altLang="en-US" sz="2400" dirty="0"/>
              <a:t>로 저장한다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그러면 숫자 </a:t>
            </a:r>
            <a:r>
              <a:rPr lang="en-US" altLang="ko-KR" sz="2400" dirty="0"/>
              <a:t>65</a:t>
            </a:r>
            <a:r>
              <a:rPr lang="ko-KR" altLang="en-US" sz="2400" dirty="0"/>
              <a:t>와 알파벳 </a:t>
            </a:r>
            <a:r>
              <a:rPr lang="en-US" altLang="ko-KR" sz="2400" dirty="0"/>
              <a:t>A</a:t>
            </a:r>
            <a:r>
              <a:rPr lang="ko-KR" altLang="en-US" sz="2400" dirty="0"/>
              <a:t>는 어떻게 구별할까</a:t>
            </a:r>
            <a:r>
              <a:rPr lang="en-US" altLang="ko-KR" sz="2400" dirty="0"/>
              <a:t>? </a:t>
            </a:r>
            <a:r>
              <a:rPr lang="ko-KR" altLang="en-US" sz="2400" dirty="0"/>
              <a:t>이는 숫자형과 문자열을 구분하면 될 것이다</a:t>
            </a:r>
            <a:r>
              <a:rPr lang="en-US" altLang="ko-KR" sz="2400" dirty="0"/>
              <a:t>. </a:t>
            </a:r>
            <a:r>
              <a:rPr lang="ko-KR" altLang="en-US" sz="2400" dirty="0"/>
              <a:t>그래서 우리의 자료형이 필요하다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&gt;&gt;&gt; type(6)  #type()</a:t>
            </a:r>
            <a:r>
              <a:rPr lang="ko-KR" altLang="en-US" sz="2400" dirty="0"/>
              <a:t> 함수는 자료형을 확인하는 함수이다</a:t>
            </a:r>
            <a:r>
              <a:rPr lang="en-US" altLang="ko-KR" sz="2400" dirty="0"/>
              <a:t>.</a:t>
            </a:r>
          </a:p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SF Mono"/>
              </a:rPr>
              <a:t>&lt;type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SF Mono"/>
              </a:rPr>
              <a:t>'int’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SF Mono"/>
              </a:rPr>
              <a:t>&gt;</a:t>
            </a:r>
          </a:p>
          <a:p>
            <a:r>
              <a:rPr lang="en-US" altLang="ko-KR" sz="2400" b="0" i="0" dirty="0">
                <a:solidFill>
                  <a:srgbClr val="8888FF"/>
                </a:solidFill>
                <a:effectLst/>
                <a:latin typeface="SF Mono"/>
              </a:rPr>
              <a:t>&gt;&gt;&gt;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SF Mono"/>
              </a:rPr>
              <a:t>type(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SF Mono"/>
              </a:rPr>
              <a:t>'A'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SF Mono"/>
              </a:rPr>
              <a:t>) </a:t>
            </a:r>
            <a:r>
              <a:rPr lang="en-US" altLang="ko-KR" sz="2400" b="0" i="0" dirty="0">
                <a:solidFill>
                  <a:srgbClr val="888888"/>
                </a:solidFill>
                <a:effectLst/>
                <a:latin typeface="SF Mono"/>
              </a:rPr>
              <a:t># </a:t>
            </a:r>
            <a:r>
              <a:rPr lang="ko-KR" altLang="en-US" sz="2400" b="0" i="0" dirty="0">
                <a:solidFill>
                  <a:srgbClr val="888888"/>
                </a:solidFill>
                <a:effectLst/>
                <a:latin typeface="SF Mono"/>
              </a:rPr>
              <a:t>문자열</a:t>
            </a:r>
            <a:endParaRPr lang="en-US" altLang="ko-KR" sz="2400" b="0" i="0" dirty="0">
              <a:solidFill>
                <a:srgbClr val="888888"/>
              </a:solidFill>
              <a:effectLst/>
              <a:latin typeface="SF Mono"/>
            </a:endParaRPr>
          </a:p>
          <a:p>
            <a:r>
              <a:rPr lang="ko-KR" altLang="en-US" sz="2400" b="0" i="0" dirty="0">
                <a:solidFill>
                  <a:srgbClr val="000000"/>
                </a:solidFill>
                <a:effectLst/>
                <a:latin typeface="SF Mono"/>
              </a:rPr>
              <a:t> 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SF Mono"/>
              </a:rPr>
              <a:t>&lt;type </a:t>
            </a:r>
            <a:r>
              <a:rPr lang="en-US" altLang="ko-KR" sz="2400" b="0" i="0" dirty="0">
                <a:solidFill>
                  <a:srgbClr val="880000"/>
                </a:solidFill>
                <a:effectLst/>
                <a:latin typeface="SF Mono"/>
              </a:rPr>
              <a:t>'str'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SF Mono"/>
              </a:rPr>
              <a:t>&gt;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062094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포매팅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2) </a:t>
            </a:r>
            <a:r>
              <a:rPr lang="ko-KR" altLang="en-US" sz="2800" b="1" dirty="0">
                <a:solidFill>
                  <a:schemeClr val="tx1"/>
                </a:solidFill>
              </a:rPr>
              <a:t>소수점 표현하기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"%0.4f" % 3.42134234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'3.4213'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3.42134234</a:t>
            </a:r>
            <a:r>
              <a:rPr lang="ko-KR" altLang="en-US" sz="2800" b="1" dirty="0">
                <a:solidFill>
                  <a:schemeClr val="tx1"/>
                </a:solidFill>
              </a:rPr>
              <a:t>를 소수점 네 번째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자리까지만</a:t>
            </a:r>
            <a:r>
              <a:rPr lang="ko-KR" altLang="en-US" sz="2800" b="1" dirty="0">
                <a:solidFill>
                  <a:schemeClr val="tx1"/>
                </a:solidFill>
              </a:rPr>
              <a:t> 나타내고 싶은 경우에는 위와 같이 사용한다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즉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여기서 </a:t>
            </a:r>
            <a:r>
              <a:rPr lang="en-US" altLang="ko-KR" sz="2800" b="1" dirty="0">
                <a:solidFill>
                  <a:schemeClr val="tx1"/>
                </a:solidFill>
              </a:rPr>
              <a:t>'.'</a:t>
            </a:r>
            <a:r>
              <a:rPr lang="ko-KR" altLang="en-US" sz="2800" b="1" dirty="0">
                <a:solidFill>
                  <a:schemeClr val="tx1"/>
                </a:solidFill>
              </a:rPr>
              <a:t>의 의미는 소수점 포인트를 말하고 그 뒤의 숫자 </a:t>
            </a:r>
            <a:r>
              <a:rPr lang="en-US" altLang="ko-KR" sz="2800" b="1" dirty="0">
                <a:solidFill>
                  <a:schemeClr val="tx1"/>
                </a:solidFill>
              </a:rPr>
              <a:t>4</a:t>
            </a:r>
            <a:r>
              <a:rPr lang="ko-KR" altLang="en-US" sz="2800" b="1" dirty="0">
                <a:solidFill>
                  <a:schemeClr val="tx1"/>
                </a:solidFill>
              </a:rPr>
              <a:t>는 소수점 뒤에 나올 숫자의 개수를 말한다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다음의 예를 살펴보자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"%10.4f" % 3.42134234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    3.4213'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728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9C456D-F87E-410B-9F34-EDDE0EF36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포맷팅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다른 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7B410F-3224-45BC-883C-8A7BC9017C5F}"/>
              </a:ext>
            </a:extLst>
          </p:cNvPr>
          <p:cNvSpPr txBox="1"/>
          <p:nvPr/>
        </p:nvSpPr>
        <p:spPr>
          <a:xfrm>
            <a:off x="939338" y="1379913"/>
            <a:ext cx="1089071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sz="2800" dirty="0"/>
              <a:t>‘{</a:t>
            </a:r>
            <a:r>
              <a:rPr lang="ko-KR" altLang="en-US" sz="2800" dirty="0" err="1"/>
              <a:t>변수명</a:t>
            </a:r>
            <a:r>
              <a:rPr lang="en-US" altLang="ko-KR" sz="2800" dirty="0"/>
              <a:t>}’.format(</a:t>
            </a:r>
            <a:r>
              <a:rPr lang="ko-KR" altLang="en-US" sz="2800" dirty="0" err="1"/>
              <a:t>변수명</a:t>
            </a:r>
            <a:r>
              <a:rPr lang="en-US" altLang="ko-KR" sz="2800" dirty="0"/>
              <a:t>=</a:t>
            </a:r>
            <a:r>
              <a:rPr lang="ko-KR" altLang="en-US" sz="2800" dirty="0"/>
              <a:t>값</a:t>
            </a:r>
            <a:r>
              <a:rPr lang="en-US" altLang="ko-KR" sz="2800" dirty="0"/>
              <a:t>)   </a:t>
            </a:r>
            <a:r>
              <a:rPr lang="ko-KR" altLang="en-US" sz="2800" dirty="0"/>
              <a:t>활용</a:t>
            </a:r>
            <a:endParaRPr lang="en-US" altLang="ko-KR" sz="2800" dirty="0"/>
          </a:p>
          <a:p>
            <a:r>
              <a:rPr lang="en-US" altLang="ko-KR" sz="2800" dirty="0"/>
              <a:t>&gt;&gt; </a:t>
            </a:r>
            <a:r>
              <a:rPr lang="ko-KR" altLang="en-US" sz="2800" dirty="0"/>
              <a:t> </a:t>
            </a:r>
            <a:r>
              <a:rPr lang="en-US" altLang="ko-KR" sz="2800" dirty="0"/>
              <a:t>a=6</a:t>
            </a:r>
          </a:p>
          <a:p>
            <a:r>
              <a:rPr lang="en-US" altLang="ko-KR" sz="2800" dirty="0"/>
              <a:t>&gt;&gt;  b=5</a:t>
            </a:r>
          </a:p>
          <a:p>
            <a:r>
              <a:rPr lang="en-US" altLang="ko-KR" sz="2800" dirty="0"/>
              <a:t>&gt;&gt;  ft1 = ‘{x1} X {x2}={y1}’.format(x1=a,</a:t>
            </a:r>
            <a:r>
              <a:rPr lang="ko-KR" altLang="en-US" sz="2800" dirty="0"/>
              <a:t> </a:t>
            </a:r>
            <a:r>
              <a:rPr lang="en-US" altLang="ko-KR" sz="2800" dirty="0"/>
              <a:t>x2=b,</a:t>
            </a:r>
            <a:r>
              <a:rPr lang="ko-KR" altLang="en-US" sz="2800" dirty="0"/>
              <a:t> </a:t>
            </a:r>
            <a:r>
              <a:rPr lang="en-US" altLang="ko-KR" sz="2800" dirty="0"/>
              <a:t>y1=a*b)</a:t>
            </a:r>
          </a:p>
          <a:p>
            <a:r>
              <a:rPr lang="en-US" altLang="ko-KR" sz="2800" dirty="0"/>
              <a:t>&gt;&gt; print(ft1)</a:t>
            </a:r>
          </a:p>
          <a:p>
            <a:endParaRPr lang="en-US" altLang="ko-KR" sz="2800" dirty="0"/>
          </a:p>
          <a:p>
            <a:r>
              <a:rPr lang="en-US" altLang="ko-KR" sz="2800" dirty="0"/>
              <a:t>2) f-string : f’{</a:t>
            </a:r>
            <a:r>
              <a:rPr lang="ko-KR" altLang="en-US" sz="2800" dirty="0"/>
              <a:t>변수</a:t>
            </a:r>
            <a:r>
              <a:rPr lang="en-US" altLang="ko-KR" sz="2800" dirty="0"/>
              <a:t>}’ </a:t>
            </a:r>
            <a:r>
              <a:rPr lang="ko-KR" altLang="en-US" sz="2800" dirty="0"/>
              <a:t>방법 </a:t>
            </a:r>
            <a:endParaRPr lang="en-US" altLang="ko-KR" sz="2800" dirty="0"/>
          </a:p>
          <a:p>
            <a:r>
              <a:rPr lang="en-US" altLang="ko-KR" sz="2800" dirty="0"/>
              <a:t>&gt;&gt; a=6</a:t>
            </a:r>
          </a:p>
          <a:p>
            <a:r>
              <a:rPr lang="en-US" altLang="ko-KR" sz="2800" dirty="0"/>
              <a:t>&gt;&gt; b=5</a:t>
            </a:r>
          </a:p>
          <a:p>
            <a:r>
              <a:rPr lang="en-US" altLang="ko-KR" sz="2800" dirty="0"/>
              <a:t>&gt;&gt; ft2 = f’{a} X {b}={a*b}’</a:t>
            </a:r>
          </a:p>
          <a:p>
            <a:r>
              <a:rPr lang="en-US" altLang="ko-KR" sz="2800" dirty="0"/>
              <a:t>&gt;&gt; print(ft2)</a:t>
            </a:r>
          </a:p>
          <a:p>
            <a:pPr marL="342900" indent="-342900">
              <a:buAutoNum type="arabicParenR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370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 개수 세기</a:t>
            </a:r>
            <a:r>
              <a:rPr lang="en-US" altLang="ko-KR" sz="2800" b="1" dirty="0">
                <a:solidFill>
                  <a:schemeClr val="tx1"/>
                </a:solidFill>
              </a:rPr>
              <a:t>(count)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"hobby"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a.count</a:t>
            </a:r>
            <a:r>
              <a:rPr lang="en-US" altLang="ko-KR" sz="2800" b="1" dirty="0">
                <a:solidFill>
                  <a:schemeClr val="tx1"/>
                </a:solidFill>
              </a:rPr>
              <a:t>('b')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문자열 중 문자 </a:t>
            </a:r>
            <a:r>
              <a:rPr lang="en-US" altLang="ko-KR" sz="2800" b="1" dirty="0">
                <a:solidFill>
                  <a:schemeClr val="tx1"/>
                </a:solidFill>
              </a:rPr>
              <a:t>b</a:t>
            </a:r>
            <a:r>
              <a:rPr lang="ko-KR" altLang="en-US" sz="2800" b="1" dirty="0">
                <a:solidFill>
                  <a:schemeClr val="tx1"/>
                </a:solidFill>
              </a:rPr>
              <a:t>의 개수를 반환한다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위치 알려주기</a:t>
            </a:r>
            <a:r>
              <a:rPr lang="en-US" altLang="ko-KR" sz="2800" b="1" dirty="0">
                <a:solidFill>
                  <a:schemeClr val="tx1"/>
                </a:solidFill>
              </a:rPr>
              <a:t>1(find)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"Python is the best choice"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a.find</a:t>
            </a:r>
            <a:r>
              <a:rPr lang="en-US" altLang="ko-KR" sz="2800" b="1" dirty="0">
                <a:solidFill>
                  <a:schemeClr val="tx1"/>
                </a:solidFill>
              </a:rPr>
              <a:t>('b')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14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a.find</a:t>
            </a:r>
            <a:r>
              <a:rPr lang="en-US" altLang="ko-KR" sz="2800" b="1" dirty="0">
                <a:solidFill>
                  <a:schemeClr val="tx1"/>
                </a:solidFill>
              </a:rPr>
              <a:t>('k')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-1.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310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위치 알려주기</a:t>
            </a:r>
            <a:r>
              <a:rPr lang="en-US" altLang="ko-KR" sz="2800" b="1" dirty="0">
                <a:solidFill>
                  <a:schemeClr val="tx1"/>
                </a:solidFill>
              </a:rPr>
              <a:t>2(index)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"Life is too short"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a.index</a:t>
            </a:r>
            <a:r>
              <a:rPr lang="en-US" altLang="ko-KR" sz="2800" b="1" dirty="0">
                <a:solidFill>
                  <a:schemeClr val="tx1"/>
                </a:solidFill>
              </a:rPr>
              <a:t>('t')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8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a.index</a:t>
            </a:r>
            <a:r>
              <a:rPr lang="en-US" altLang="ko-KR" sz="2800" b="1" dirty="0">
                <a:solidFill>
                  <a:schemeClr val="tx1"/>
                </a:solidFill>
              </a:rPr>
              <a:t>('k')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Traceback</a:t>
            </a:r>
            <a:r>
              <a:rPr lang="en-US" altLang="ko-KR" sz="2800" b="1" dirty="0">
                <a:solidFill>
                  <a:schemeClr val="tx1"/>
                </a:solidFill>
              </a:rPr>
              <a:t> (most recent call last):File "&lt;</a:t>
            </a:r>
            <a:r>
              <a:rPr lang="en-US" altLang="ko-KR" sz="2800" b="1" dirty="0" err="1">
                <a:solidFill>
                  <a:schemeClr val="tx1"/>
                </a:solidFill>
              </a:rPr>
              <a:t>stdin</a:t>
            </a:r>
            <a:r>
              <a:rPr lang="en-US" altLang="ko-KR" sz="2800" b="1" dirty="0">
                <a:solidFill>
                  <a:schemeClr val="tx1"/>
                </a:solidFill>
              </a:rPr>
              <a:t>&gt;", line 1, in &lt;module&gt;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ValueError</a:t>
            </a:r>
            <a:r>
              <a:rPr lang="en-US" altLang="ko-KR" sz="2800" b="1" dirty="0">
                <a:solidFill>
                  <a:schemeClr val="tx1"/>
                </a:solidFill>
              </a:rPr>
              <a:t>: substring not found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문자열 중 문자 </a:t>
            </a:r>
            <a:r>
              <a:rPr lang="en-US" altLang="ko-KR" sz="2800" b="1" dirty="0">
                <a:solidFill>
                  <a:schemeClr val="tx1"/>
                </a:solidFill>
              </a:rPr>
              <a:t>t</a:t>
            </a:r>
            <a:r>
              <a:rPr lang="ko-KR" altLang="en-US" sz="2800" b="1" dirty="0">
                <a:solidFill>
                  <a:schemeClr val="tx1"/>
                </a:solidFill>
              </a:rPr>
              <a:t>가 맨 처음으로 나온 위치를 반환한다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만약 찾는 문자나 문자열이 존재하지 않는다면 오류를 발생시킨다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앞의 </a:t>
            </a:r>
            <a:r>
              <a:rPr lang="en-US" altLang="ko-KR" sz="2800" b="1" dirty="0">
                <a:solidFill>
                  <a:schemeClr val="tx1"/>
                </a:solidFill>
              </a:rPr>
              <a:t>find </a:t>
            </a:r>
            <a:r>
              <a:rPr lang="ko-KR" altLang="en-US" sz="2800" b="1" dirty="0">
                <a:solidFill>
                  <a:schemeClr val="tx1"/>
                </a:solidFill>
              </a:rPr>
              <a:t>함수와 다른 점은 문자열 안에 존재하지 않는 문자를 찾으면 오류가 발생한다는 점이다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911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문자열 삽입</a:t>
            </a:r>
            <a:r>
              <a:rPr lang="en-US" altLang="ko-KR" sz="2800" b="1" dirty="0">
                <a:solidFill>
                  <a:schemeClr val="tx1"/>
                </a:solidFill>
              </a:rPr>
              <a:t>(join)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",".join('</a:t>
            </a:r>
            <a:r>
              <a:rPr lang="en-US" altLang="ko-KR" sz="2800" b="1" dirty="0" err="1">
                <a:solidFill>
                  <a:schemeClr val="tx1"/>
                </a:solidFill>
              </a:rPr>
              <a:t>abcd</a:t>
            </a:r>
            <a:r>
              <a:rPr lang="en-US" altLang="ko-KR" sz="2800" b="1" dirty="0">
                <a:solidFill>
                  <a:schemeClr val="tx1"/>
                </a:solidFill>
              </a:rPr>
              <a:t>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  <a:r>
              <a:rPr lang="en-US" altLang="ko-KR" sz="2800" b="1" dirty="0" err="1">
                <a:solidFill>
                  <a:schemeClr val="tx1"/>
                </a:solidFill>
              </a:rPr>
              <a:t>a,b,c,d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abcd</a:t>
            </a:r>
            <a:r>
              <a:rPr lang="ko-KR" altLang="en-US" sz="2800" b="1" dirty="0">
                <a:solidFill>
                  <a:schemeClr val="tx1"/>
                </a:solidFill>
              </a:rPr>
              <a:t>라는 문자열의 각각의 문자 사이에 </a:t>
            </a:r>
            <a:r>
              <a:rPr lang="en-US" altLang="ko-KR" sz="2800" b="1" dirty="0">
                <a:solidFill>
                  <a:schemeClr val="tx1"/>
                </a:solidFill>
              </a:rPr>
              <a:t>','</a:t>
            </a:r>
            <a:r>
              <a:rPr lang="ko-KR" altLang="en-US" sz="2800" b="1" dirty="0">
                <a:solidFill>
                  <a:schemeClr val="tx1"/>
                </a:solidFill>
              </a:rPr>
              <a:t>를 삽입한다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join </a:t>
            </a:r>
            <a:r>
              <a:rPr lang="ko-KR" altLang="en-US" sz="2800" b="1" dirty="0">
                <a:solidFill>
                  <a:schemeClr val="tx1"/>
                </a:solidFill>
              </a:rPr>
              <a:t>함수는 문자열 뿐만 아니라 앞으로 배우게 될 리스트나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튜플을</a:t>
            </a:r>
            <a:r>
              <a:rPr lang="ko-KR" altLang="en-US" sz="2800" b="1" dirty="0">
                <a:solidFill>
                  <a:schemeClr val="tx1"/>
                </a:solidFill>
              </a:rPr>
              <a:t> 입력으로 사용할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9707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소문자를 대문자로 바꾸기</a:t>
            </a:r>
            <a:r>
              <a:rPr lang="en-US" altLang="ko-KR" sz="2800" b="1" dirty="0">
                <a:solidFill>
                  <a:schemeClr val="tx1"/>
                </a:solidFill>
              </a:rPr>
              <a:t>(upper)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"hi"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a.upper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'HI'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upper() </a:t>
            </a:r>
            <a:r>
              <a:rPr lang="ko-KR" altLang="en-US" sz="2800" b="1" dirty="0">
                <a:solidFill>
                  <a:schemeClr val="tx1"/>
                </a:solidFill>
              </a:rPr>
              <a:t>함수는 소문자를 대문자로 바꾸어 준다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만약 문자열이 이미 대문자라면 아무런 변화도 일어나지 않을 것이다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대문자를 소문자로 바꾸기</a:t>
            </a:r>
            <a:r>
              <a:rPr lang="en-US" altLang="ko-KR" sz="2800" b="1" dirty="0">
                <a:solidFill>
                  <a:schemeClr val="tx1"/>
                </a:solidFill>
              </a:rPr>
              <a:t>(lower)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"HI"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a.lower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'hi'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96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왼쪽 공백 지우기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chemeClr val="tx1"/>
                </a:solidFill>
              </a:rPr>
              <a:t>lstrip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 hi 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a.lstrip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'hi '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문자열 중 가장 왼쪽에 있는 한 칸 이상의 연속된 공백들을 모두 지운다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en-US" altLang="ko-KR" sz="2800" b="1" dirty="0" err="1">
                <a:solidFill>
                  <a:schemeClr val="tx1"/>
                </a:solidFill>
              </a:rPr>
              <a:t>lstrip</a:t>
            </a:r>
            <a:r>
              <a:rPr lang="ko-KR" altLang="en-US" sz="2800" b="1" dirty="0">
                <a:solidFill>
                  <a:schemeClr val="tx1"/>
                </a:solidFill>
              </a:rPr>
              <a:t>에서 </a:t>
            </a:r>
            <a:r>
              <a:rPr lang="en-US" altLang="ko-KR" sz="2800" b="1" dirty="0">
                <a:solidFill>
                  <a:schemeClr val="tx1"/>
                </a:solidFill>
              </a:rPr>
              <a:t>l</a:t>
            </a:r>
            <a:r>
              <a:rPr lang="ko-KR" altLang="en-US" sz="2800" b="1" dirty="0">
                <a:solidFill>
                  <a:schemeClr val="tx1"/>
                </a:solidFill>
              </a:rPr>
              <a:t>은 </a:t>
            </a:r>
            <a:r>
              <a:rPr lang="en-US" altLang="ko-KR" sz="2800" b="1" dirty="0">
                <a:solidFill>
                  <a:schemeClr val="tx1"/>
                </a:solidFill>
              </a:rPr>
              <a:t>left</a:t>
            </a:r>
            <a:r>
              <a:rPr lang="ko-KR" altLang="en-US" sz="2800" b="1" dirty="0">
                <a:solidFill>
                  <a:schemeClr val="tx1"/>
                </a:solidFill>
              </a:rPr>
              <a:t>를 의미한다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오른쪽 공백 지우기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en-US" altLang="ko-KR" sz="2800" b="1" dirty="0" err="1">
                <a:solidFill>
                  <a:schemeClr val="tx1"/>
                </a:solidFill>
              </a:rPr>
              <a:t>rstrip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a= " hi 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a.rstrip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 hi'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060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2CCE396-6831-4889-9290-1E639BDAEB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D91A3A-0AC7-4A7C-AB23-06BB0A0B722D}"/>
              </a:ext>
            </a:extLst>
          </p:cNvPr>
          <p:cNvSpPr/>
          <p:nvPr/>
        </p:nvSpPr>
        <p:spPr>
          <a:xfrm>
            <a:off x="1006475" y="1299365"/>
            <a:ext cx="10710099" cy="488758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문자열 바꾸기</a:t>
            </a:r>
            <a:r>
              <a:rPr lang="en-US" altLang="ko-KR" sz="2800" b="1" dirty="0">
                <a:solidFill>
                  <a:schemeClr val="tx1"/>
                </a:solidFill>
              </a:rPr>
              <a:t>(replace)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"Life is too short"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a.replace</a:t>
            </a:r>
            <a:r>
              <a:rPr lang="en-US" altLang="ko-KR" sz="2800" b="1" dirty="0">
                <a:solidFill>
                  <a:schemeClr val="tx1"/>
                </a:solidFill>
              </a:rPr>
              <a:t>("Life", "Your leg")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'Your leg is too short'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rgbClr val="FF0000"/>
                </a:solidFill>
              </a:rPr>
              <a:t>replace(</a:t>
            </a:r>
            <a:r>
              <a:rPr lang="ko-KR" altLang="en-US" sz="2800" b="1" dirty="0">
                <a:solidFill>
                  <a:srgbClr val="FF0000"/>
                </a:solidFill>
              </a:rPr>
              <a:t>바뀌게 될 문자열</a:t>
            </a:r>
            <a:r>
              <a:rPr lang="en-US" altLang="ko-KR" sz="2800" b="1" dirty="0">
                <a:solidFill>
                  <a:srgbClr val="FF0000"/>
                </a:solidFill>
              </a:rPr>
              <a:t>, </a:t>
            </a:r>
            <a:r>
              <a:rPr lang="ko-KR" altLang="en-US" sz="2800" b="1" dirty="0">
                <a:solidFill>
                  <a:srgbClr val="FF0000"/>
                </a:solidFill>
              </a:rPr>
              <a:t>바꿀 문자열</a:t>
            </a:r>
            <a:r>
              <a:rPr lang="en-US" altLang="ko-KR" sz="2800" b="1" dirty="0">
                <a:solidFill>
                  <a:srgbClr val="FF0000"/>
                </a:solidFill>
              </a:rPr>
              <a:t>)</a:t>
            </a:r>
            <a:r>
              <a:rPr lang="ko-KR" altLang="en-US" sz="2800" b="1" dirty="0">
                <a:solidFill>
                  <a:srgbClr val="FF0000"/>
                </a:solidFill>
              </a:rPr>
              <a:t>처럼 사용해서 문자열 내의 특정한 값을 다른 값으로 치환해 준다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문자열 나누기</a:t>
            </a:r>
            <a:r>
              <a:rPr lang="en-US" altLang="ko-KR" sz="2800" b="1" dirty="0">
                <a:solidFill>
                  <a:schemeClr val="tx1"/>
                </a:solidFill>
              </a:rPr>
              <a:t>(split)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"Life is too short“  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a.split</a:t>
            </a:r>
            <a:r>
              <a:rPr lang="en-US" altLang="ko-KR" sz="2800" b="1" dirty="0">
                <a:solidFill>
                  <a:schemeClr val="tx1"/>
                </a:solidFill>
              </a:rPr>
              <a:t>()   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['Life', 'is', 'too', 'short']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"a:b:c:d"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a.split</a:t>
            </a:r>
            <a:r>
              <a:rPr lang="en-US" altLang="ko-KR" sz="2800" b="1" dirty="0">
                <a:solidFill>
                  <a:schemeClr val="tx1"/>
                </a:solidFill>
              </a:rPr>
              <a:t>(':')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['a', 'b', 'c', 'd']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2633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FBA0213-B7B8-42AB-AA91-5F9C982447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메서드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FB3148-B851-4CE0-9A33-6A8E18B66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5" y="1159497"/>
            <a:ext cx="6937308" cy="569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23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E2C68F-78DB-4D6D-9A38-0F49927D61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2-1(4</a:t>
            </a:r>
            <a:r>
              <a:rPr lang="ko-KR" altLang="en-US" dirty="0"/>
              <a:t>주차에 합쳐서 제출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1146BE30-B955-4318-AB21-C2138B6D9129}"/>
              </a:ext>
            </a:extLst>
          </p:cNvPr>
          <p:cNvSpPr txBox="1">
            <a:spLocks/>
          </p:cNvSpPr>
          <p:nvPr/>
        </p:nvSpPr>
        <p:spPr>
          <a:xfrm>
            <a:off x="544088" y="1353552"/>
            <a:ext cx="11123194" cy="201604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ko-KR" altLang="en-US" dirty="0"/>
              <a:t>홍길동 씨의 주민등록번호는 </a:t>
            </a:r>
            <a:r>
              <a:rPr lang="en-US" altLang="ko-KR" dirty="0"/>
              <a:t>881120-1068234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 err="1"/>
              <a:t>홍길동씨의</a:t>
            </a:r>
            <a:r>
              <a:rPr lang="ko-KR" altLang="en-US" dirty="0"/>
              <a:t> 주민등록번호를 연월일</a:t>
            </a:r>
            <a:r>
              <a:rPr lang="en-US" altLang="ko-KR" dirty="0"/>
              <a:t>(YYMMDD) </a:t>
            </a:r>
            <a:r>
              <a:rPr lang="ko-KR" altLang="en-US" dirty="0"/>
              <a:t>부분과 그 뒤의 숫자 부분으로 나누어 출력해 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8403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46C9F4-09F9-4758-A9BD-45BA79581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들어가기 전에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4488E5-9624-4C3B-B61A-52585B591A9C}"/>
              </a:ext>
            </a:extLst>
          </p:cNvPr>
          <p:cNvSpPr txBox="1"/>
          <p:nvPr/>
        </p:nvSpPr>
        <p:spPr>
          <a:xfrm>
            <a:off x="889463" y="1238597"/>
            <a:ext cx="9966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파이썬의</a:t>
            </a:r>
            <a:r>
              <a:rPr lang="ko-KR" altLang="en-US" sz="2400" dirty="0"/>
              <a:t> 기본 자료형은 크게 나누어 다음 세 가지로 나누어 진다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pPr marL="457200" indent="-457200">
              <a:buAutoNum type="arabicParenR"/>
            </a:pPr>
            <a:r>
              <a:rPr lang="ko-KR" altLang="en-US" sz="2400" dirty="0"/>
              <a:t>숫자 </a:t>
            </a:r>
            <a:r>
              <a:rPr lang="en-US" altLang="ko-KR" sz="2400" dirty="0"/>
              <a:t>: int, float, complex</a:t>
            </a:r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r>
              <a:rPr lang="ko-KR" altLang="en-US" sz="2400" dirty="0" err="1"/>
              <a:t>시퀸스</a:t>
            </a:r>
            <a:r>
              <a:rPr lang="en-US" altLang="ko-KR" sz="2400" dirty="0"/>
              <a:t>(sequence) : </a:t>
            </a:r>
            <a:r>
              <a:rPr lang="ko-KR" altLang="en-US" sz="2400" dirty="0"/>
              <a:t>문자열</a:t>
            </a:r>
            <a:r>
              <a:rPr lang="en-US" altLang="ko-KR" sz="2400" dirty="0"/>
              <a:t>, </a:t>
            </a:r>
            <a:r>
              <a:rPr lang="ko-KR" altLang="en-US" sz="2400" dirty="0"/>
              <a:t>리스트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튜플</a:t>
            </a:r>
            <a:r>
              <a:rPr lang="ko-KR" altLang="en-US" sz="2400" dirty="0"/>
              <a:t> 등 순서가 있고 인덱싱을 할 수 있는 특징이 있다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pPr marL="457200" indent="-457200">
              <a:buAutoNum type="arabicParenR"/>
            </a:pPr>
            <a:r>
              <a:rPr lang="ko-KR" altLang="en-US" sz="2400" dirty="0"/>
              <a:t>매핑 </a:t>
            </a:r>
            <a:r>
              <a:rPr lang="en-US" altLang="ko-KR" sz="2400" dirty="0"/>
              <a:t>(mapping)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딕셔너리가</a:t>
            </a:r>
            <a:r>
              <a:rPr lang="ko-KR" altLang="en-US" sz="2400" dirty="0"/>
              <a:t> 대표적으로 짝으로 이루어진 것이 특징이다</a:t>
            </a:r>
            <a:r>
              <a:rPr lang="en-US" altLang="ko-KR" sz="2400" dirty="0"/>
              <a:t>.</a:t>
            </a:r>
          </a:p>
          <a:p>
            <a:pPr marL="457200" indent="-457200">
              <a:buAutoNum type="arabicParenR"/>
            </a:pPr>
            <a:endParaRPr lang="en-US" altLang="ko-KR" sz="2400" dirty="0"/>
          </a:p>
          <a:p>
            <a:r>
              <a:rPr lang="ko-KR" altLang="en-US" sz="2400" dirty="0"/>
              <a:t>이외에도 불형</a:t>
            </a:r>
            <a:r>
              <a:rPr lang="en-US" altLang="ko-KR" sz="2400" dirty="0"/>
              <a:t>, </a:t>
            </a:r>
            <a:r>
              <a:rPr lang="ko-KR" altLang="en-US" sz="2400" dirty="0"/>
              <a:t>집합형 등이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 라이브러리 등에서 클래스를 정의해 자료형을 만들기도 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66402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2-2(</a:t>
            </a:r>
            <a:r>
              <a:rPr lang="ko-KR" altLang="en-US" dirty="0"/>
              <a:t>인덱싱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주민등록번호 뒷자리의 맨 첫 번째 숫자는 성별을 나타낸다</a:t>
            </a:r>
            <a:r>
              <a:rPr lang="en-US" altLang="ko-KR" dirty="0"/>
              <a:t>. </a:t>
            </a:r>
            <a:r>
              <a:rPr lang="ko-KR" altLang="en-US" dirty="0"/>
              <a:t>주민등록번호에서 성별을 나타내는 숫자를 출력해 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&gt;&gt;&gt; pin = "881120-1068234"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126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2-3(</a:t>
            </a:r>
            <a:r>
              <a:rPr lang="ko-KR" altLang="en-US" dirty="0"/>
              <a:t>바꾸기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다음과 같은 문자열이 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a:b:c:d</a:t>
            </a:r>
          </a:p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문자열의 </a:t>
            </a:r>
            <a:r>
              <a:rPr lang="en-US" altLang="ko-KR" dirty="0"/>
              <a:t>replace </a:t>
            </a:r>
            <a:r>
              <a:rPr lang="ko-KR" altLang="en-US" dirty="0"/>
              <a:t>함수를 이용하여 위 문자열을 다음과 같이 </a:t>
            </a:r>
            <a:r>
              <a:rPr lang="ko-KR" altLang="en-US" dirty="0" err="1"/>
              <a:t>고치시오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a#b#c#d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문자열의 </a:t>
            </a:r>
            <a:r>
              <a:rPr lang="en-US" altLang="ko-KR" dirty="0"/>
              <a:t>split</a:t>
            </a:r>
            <a:r>
              <a:rPr lang="ko-KR" altLang="en-US" dirty="0"/>
              <a:t>와 </a:t>
            </a:r>
            <a:r>
              <a:rPr lang="en-US" altLang="ko-KR" dirty="0"/>
              <a:t>join </a:t>
            </a:r>
            <a:r>
              <a:rPr lang="ko-KR" altLang="en-US" dirty="0"/>
              <a:t>함수를 이용하여 위 문자열을 다음과 같이 </a:t>
            </a:r>
            <a:r>
              <a:rPr lang="ko-KR" altLang="en-US" dirty="0" err="1"/>
              <a:t>고치시오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a#b#c#d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. </a:t>
            </a:r>
            <a:r>
              <a:rPr lang="ko-KR" altLang="en-US" dirty="0"/>
              <a:t>문자열을 </a:t>
            </a:r>
            <a:r>
              <a:rPr lang="en-US" altLang="ko-KR" dirty="0"/>
              <a:t>":"</a:t>
            </a:r>
            <a:r>
              <a:rPr lang="ko-KR" altLang="en-US" dirty="0"/>
              <a:t>으로 </a:t>
            </a:r>
            <a:r>
              <a:rPr lang="en-US" altLang="ko-KR" dirty="0"/>
              <a:t>split</a:t>
            </a:r>
            <a:r>
              <a:rPr lang="ko-KR" altLang="en-US" dirty="0"/>
              <a:t>하면 리스트 </a:t>
            </a:r>
            <a:r>
              <a:rPr lang="ko-KR" altLang="en-US" dirty="0" err="1"/>
              <a:t>자료형이</a:t>
            </a:r>
            <a:r>
              <a:rPr lang="ko-KR" altLang="en-US" dirty="0"/>
              <a:t> </a:t>
            </a:r>
            <a:r>
              <a:rPr lang="ko-KR" altLang="en-US" dirty="0" err="1"/>
              <a:t>리턴된다</a:t>
            </a:r>
            <a:r>
              <a:rPr lang="en-US" altLang="ko-KR" dirty="0"/>
              <a:t>. </a:t>
            </a:r>
            <a:r>
              <a:rPr lang="ko-KR" altLang="en-US" dirty="0"/>
              <a:t>리스트 </a:t>
            </a:r>
            <a:r>
              <a:rPr lang="ko-KR" altLang="en-US" dirty="0" err="1"/>
              <a:t>자료형은</a:t>
            </a:r>
            <a:r>
              <a:rPr lang="ko-KR" altLang="en-US" dirty="0"/>
              <a:t> 문자열과 마찬가지로 </a:t>
            </a:r>
            <a:r>
              <a:rPr lang="en-US" altLang="ko-KR" dirty="0"/>
              <a:t>join</a:t>
            </a:r>
            <a:r>
              <a:rPr lang="ko-KR" altLang="en-US" dirty="0"/>
              <a:t>이 가능하다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7915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ko-KR" altLang="en-US" dirty="0" err="1"/>
              <a:t>자료형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리스트는 어떻게 만들고 사용할까</a:t>
            </a:r>
            <a:r>
              <a:rPr lang="en-US" altLang="ko-KR" sz="28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리스트를 이용하면 </a:t>
            </a:r>
            <a:r>
              <a:rPr lang="en-US" altLang="ko-KR" sz="2800" b="1" dirty="0">
                <a:solidFill>
                  <a:schemeClr val="tx1"/>
                </a:solidFill>
              </a:rPr>
              <a:t>1, 3, 5, 7, 9</a:t>
            </a:r>
            <a:r>
              <a:rPr lang="ko-KR" altLang="en-US" sz="2800" b="1" dirty="0">
                <a:solidFill>
                  <a:schemeClr val="tx1"/>
                </a:solidFill>
              </a:rPr>
              <a:t>라는 숫자 모음을 다음과 같이 간단하게 표현할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odd = [1, 3, 5, 7, 9]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리스트를 만들 때는 위에서 보는 것과 같이 대괄호</a:t>
            </a:r>
            <a:r>
              <a:rPr lang="en-US" altLang="ko-KR" sz="2800" b="1" dirty="0">
                <a:solidFill>
                  <a:schemeClr val="tx1"/>
                </a:solidFill>
              </a:rPr>
              <a:t>([ ])</a:t>
            </a:r>
            <a:r>
              <a:rPr lang="ko-KR" altLang="en-US" sz="2800" b="1" dirty="0">
                <a:solidFill>
                  <a:schemeClr val="tx1"/>
                </a:solidFill>
              </a:rPr>
              <a:t>로 감싸 주고 각 </a:t>
            </a:r>
            <a:r>
              <a:rPr lang="ko-KR" altLang="en-US" sz="2800" b="1" dirty="0" err="1">
                <a:solidFill>
                  <a:schemeClr val="tx1"/>
                </a:solidFill>
              </a:rPr>
              <a:t>요소값들은</a:t>
            </a:r>
            <a:r>
              <a:rPr lang="ko-KR" altLang="en-US" sz="2800" b="1" dirty="0">
                <a:solidFill>
                  <a:schemeClr val="tx1"/>
                </a:solidFill>
              </a:rPr>
              <a:t> 쉼표</a:t>
            </a:r>
            <a:r>
              <a:rPr lang="en-US" altLang="ko-KR" sz="2800" b="1" dirty="0">
                <a:solidFill>
                  <a:schemeClr val="tx1"/>
                </a:solidFill>
              </a:rPr>
              <a:t>(,)</a:t>
            </a:r>
            <a:r>
              <a:rPr lang="ko-KR" altLang="en-US" sz="2800" b="1" dirty="0">
                <a:solidFill>
                  <a:schemeClr val="tx1"/>
                </a:solidFill>
              </a:rPr>
              <a:t>로 구분해 준다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리스트명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= [</a:t>
            </a:r>
            <a:r>
              <a:rPr lang="ko-KR" altLang="en-US" sz="2800" b="1" dirty="0">
                <a:solidFill>
                  <a:schemeClr val="tx1"/>
                </a:solidFill>
              </a:rPr>
              <a:t>요소</a:t>
            </a:r>
            <a:r>
              <a:rPr lang="en-US" altLang="ko-KR" sz="2800" b="1" dirty="0">
                <a:solidFill>
                  <a:schemeClr val="tx1"/>
                </a:solidFill>
              </a:rPr>
              <a:t>1, </a:t>
            </a:r>
            <a:r>
              <a:rPr lang="ko-KR" altLang="en-US" sz="2800" b="1" dirty="0">
                <a:solidFill>
                  <a:schemeClr val="tx1"/>
                </a:solidFill>
              </a:rPr>
              <a:t>요소</a:t>
            </a:r>
            <a:r>
              <a:rPr lang="en-US" altLang="ko-KR" sz="2800" b="1" dirty="0">
                <a:solidFill>
                  <a:schemeClr val="tx1"/>
                </a:solidFill>
              </a:rPr>
              <a:t>2, </a:t>
            </a:r>
            <a:r>
              <a:rPr lang="ko-KR" altLang="en-US" sz="2800" b="1" dirty="0">
                <a:solidFill>
                  <a:schemeClr val="tx1"/>
                </a:solidFill>
              </a:rPr>
              <a:t>요소</a:t>
            </a:r>
            <a:r>
              <a:rPr lang="en-US" altLang="ko-KR" sz="2800" b="1" dirty="0">
                <a:solidFill>
                  <a:schemeClr val="tx1"/>
                </a:solidFill>
              </a:rPr>
              <a:t>3, ...]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128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예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 =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c = ['Life', 'is', 'too', 'short']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 = [1, 2, 'Life', 'is']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e = [1, 2, ['Life', 'is']]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99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인덱싱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a[0]</a:t>
            </a:r>
            <a:r>
              <a:rPr lang="ko-KR" altLang="en-US" sz="2800" b="1" dirty="0">
                <a:solidFill>
                  <a:schemeClr val="tx1"/>
                </a:solidFill>
              </a:rPr>
              <a:t>은 리스트 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의 첫 번째 </a:t>
            </a:r>
            <a:r>
              <a:rPr lang="ko-KR" altLang="en-US" sz="2800" b="1" dirty="0" err="1">
                <a:solidFill>
                  <a:schemeClr val="tx1"/>
                </a:solidFill>
              </a:rPr>
              <a:t>요소값을</a:t>
            </a:r>
            <a:r>
              <a:rPr lang="ko-KR" altLang="en-US" sz="2800" b="1" dirty="0">
                <a:solidFill>
                  <a:schemeClr val="tx1"/>
                </a:solidFill>
              </a:rPr>
              <a:t> 말한다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아래의 예는 리스트의 첫 번째 요소인 </a:t>
            </a:r>
            <a:r>
              <a:rPr lang="en-US" altLang="ko-KR" sz="2800" b="1" dirty="0">
                <a:solidFill>
                  <a:schemeClr val="tx1"/>
                </a:solidFill>
              </a:rPr>
              <a:t>a[0]</a:t>
            </a:r>
            <a:r>
              <a:rPr lang="ko-KR" altLang="en-US" sz="2800" b="1" dirty="0">
                <a:solidFill>
                  <a:schemeClr val="tx1"/>
                </a:solidFill>
              </a:rPr>
              <a:t>과 세 번째 요소인 </a:t>
            </a:r>
            <a:r>
              <a:rPr lang="en-US" altLang="ko-KR" sz="2800" b="1" dirty="0">
                <a:solidFill>
                  <a:schemeClr val="tx1"/>
                </a:solidFill>
              </a:rPr>
              <a:t>a[2]</a:t>
            </a:r>
            <a:r>
              <a:rPr lang="ko-KR" altLang="en-US" sz="2800" b="1" dirty="0">
                <a:solidFill>
                  <a:schemeClr val="tx1"/>
                </a:solidFill>
              </a:rPr>
              <a:t>의 값을 더한 것이다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a[0] + a[2]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4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581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인덱싱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a[-1]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3, ['a', 'b', 'c']]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a[-1]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['a', 'b', 'c']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['a', 'b', 'c']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739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인덱싱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a[-1][0]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'a'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위와 같이 하면 </a:t>
            </a:r>
            <a:r>
              <a:rPr lang="en-US" altLang="ko-KR" sz="2800" b="1" dirty="0">
                <a:solidFill>
                  <a:schemeClr val="tx1"/>
                </a:solidFill>
              </a:rPr>
              <a:t>'a'</a:t>
            </a:r>
            <a:r>
              <a:rPr lang="ko-KR" altLang="en-US" sz="2800" b="1" dirty="0">
                <a:solidFill>
                  <a:schemeClr val="tx1"/>
                </a:solidFill>
              </a:rPr>
              <a:t>를 끄집어낼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a[-1]</a:t>
            </a:r>
            <a:r>
              <a:rPr lang="ko-KR" altLang="en-US" sz="2800" b="1" dirty="0">
                <a:solidFill>
                  <a:schemeClr val="tx1"/>
                </a:solidFill>
              </a:rPr>
              <a:t>이 </a:t>
            </a:r>
            <a:r>
              <a:rPr lang="en-US" altLang="ko-KR" sz="2800" b="1" dirty="0">
                <a:solidFill>
                  <a:schemeClr val="tx1"/>
                </a:solidFill>
              </a:rPr>
              <a:t>['a', 'b', 'c'] </a:t>
            </a:r>
            <a:r>
              <a:rPr lang="ko-KR" altLang="en-US" sz="2800" b="1" dirty="0">
                <a:solidFill>
                  <a:schemeClr val="tx1"/>
                </a:solidFill>
              </a:rPr>
              <a:t>리스트라는 것은 이미 말했다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바로 이 리스트에서 첫 번째 요소를 불러오기 위해 </a:t>
            </a:r>
            <a:r>
              <a:rPr lang="en-US" altLang="ko-KR" sz="2800" b="1" dirty="0">
                <a:solidFill>
                  <a:schemeClr val="tx1"/>
                </a:solidFill>
              </a:rPr>
              <a:t>[0]</a:t>
            </a:r>
            <a:r>
              <a:rPr lang="ko-KR" altLang="en-US" sz="2800" b="1" dirty="0">
                <a:solidFill>
                  <a:schemeClr val="tx1"/>
                </a:solidFill>
              </a:rPr>
              <a:t>을 붙여준 것이다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a[-1][1]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'b'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a[-1][2]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'c'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99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인덱싱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['a', 'b', ['Life', 'is']]]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 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안에 </a:t>
            </a:r>
            <a:r>
              <a:rPr lang="en-US" altLang="ko-KR" sz="2800" b="1" dirty="0">
                <a:solidFill>
                  <a:schemeClr val="tx1"/>
                </a:solidFill>
              </a:rPr>
              <a:t>['a', 'b', ['Life', 'is']]</a:t>
            </a:r>
            <a:r>
              <a:rPr lang="ko-KR" altLang="en-US" sz="2800" b="1" dirty="0">
                <a:solidFill>
                  <a:schemeClr val="tx1"/>
                </a:solidFill>
              </a:rPr>
              <a:t>라는 리스트가 포함되어 있고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그 리스트 안에 다시 </a:t>
            </a:r>
            <a:r>
              <a:rPr lang="en-US" altLang="ko-KR" sz="2800" b="1" dirty="0">
                <a:solidFill>
                  <a:schemeClr val="tx1"/>
                </a:solidFill>
              </a:rPr>
              <a:t>['Life', 'is']</a:t>
            </a:r>
            <a:r>
              <a:rPr lang="ko-KR" altLang="en-US" sz="2800" b="1" dirty="0">
                <a:solidFill>
                  <a:schemeClr val="tx1"/>
                </a:solidFill>
              </a:rPr>
              <a:t>라는 리스트가 포함되어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삼중 구조의 리스트이다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이 경우 </a:t>
            </a:r>
            <a:r>
              <a:rPr lang="en-US" altLang="ko-KR" sz="2800" b="1" dirty="0">
                <a:solidFill>
                  <a:schemeClr val="tx1"/>
                </a:solidFill>
              </a:rPr>
              <a:t>'Life'</a:t>
            </a:r>
            <a:r>
              <a:rPr lang="ko-KR" altLang="en-US" sz="2800" b="1" dirty="0">
                <a:solidFill>
                  <a:schemeClr val="tx1"/>
                </a:solidFill>
              </a:rPr>
              <a:t>라는 문자열만 끄집어내려면 다음과 같이 해야 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a[2][2][0]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'Life'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78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3, 4, 5]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a[0:2]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2]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앞의 예를 문자열에서 </a:t>
            </a:r>
            <a:r>
              <a:rPr lang="ko-KR" altLang="en-US" sz="2800" b="1" dirty="0" err="1">
                <a:solidFill>
                  <a:schemeClr val="tx1"/>
                </a:solidFill>
              </a:rPr>
              <a:t>슬라이싱했던</a:t>
            </a:r>
            <a:r>
              <a:rPr lang="ko-KR" altLang="en-US" sz="2800" b="1" dirty="0">
                <a:solidFill>
                  <a:schemeClr val="tx1"/>
                </a:solidFill>
              </a:rPr>
              <a:t> 것과 비교해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"12345"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a[0:2]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'12'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21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pt-BR" altLang="ko-KR" sz="2800" b="1" dirty="0">
                <a:solidFill>
                  <a:schemeClr val="tx1"/>
                </a:solidFill>
              </a:rPr>
              <a:t>&gt;&gt;&gt; a = [1, 2, 3, 4, 5]</a:t>
            </a:r>
          </a:p>
          <a:p>
            <a:pPr>
              <a:lnSpc>
                <a:spcPct val="120000"/>
              </a:lnSpc>
            </a:pPr>
            <a:r>
              <a:rPr lang="pt-BR" altLang="ko-KR" sz="2800" b="1" dirty="0">
                <a:solidFill>
                  <a:schemeClr val="tx1"/>
                </a:solidFill>
              </a:rPr>
              <a:t>&gt;&gt;&gt; b = a[:2]</a:t>
            </a:r>
          </a:p>
          <a:p>
            <a:pPr>
              <a:lnSpc>
                <a:spcPct val="120000"/>
              </a:lnSpc>
            </a:pPr>
            <a:r>
              <a:rPr lang="pt-BR" altLang="ko-KR" sz="2800" b="1" dirty="0">
                <a:solidFill>
                  <a:schemeClr val="tx1"/>
                </a:solidFill>
              </a:rPr>
              <a:t>&gt;&gt;&gt; c = a[2:]</a:t>
            </a:r>
          </a:p>
          <a:p>
            <a:pPr>
              <a:lnSpc>
                <a:spcPct val="120000"/>
              </a:lnSpc>
            </a:pPr>
            <a:r>
              <a:rPr lang="pt-BR" altLang="ko-KR" sz="2800" b="1" dirty="0">
                <a:solidFill>
                  <a:schemeClr val="tx1"/>
                </a:solidFill>
              </a:rPr>
              <a:t>&gt;&gt;&gt; b</a:t>
            </a:r>
          </a:p>
          <a:p>
            <a:pPr>
              <a:lnSpc>
                <a:spcPct val="120000"/>
              </a:lnSpc>
            </a:pPr>
            <a:r>
              <a:rPr lang="pt-BR" altLang="ko-KR" sz="2800" b="1" dirty="0">
                <a:solidFill>
                  <a:schemeClr val="tx1"/>
                </a:solidFill>
              </a:rPr>
              <a:t>[1, 2]</a:t>
            </a:r>
          </a:p>
          <a:p>
            <a:pPr>
              <a:lnSpc>
                <a:spcPct val="120000"/>
              </a:lnSpc>
            </a:pPr>
            <a:r>
              <a:rPr lang="pt-BR" altLang="ko-KR" sz="2800" b="1" dirty="0">
                <a:solidFill>
                  <a:schemeClr val="tx1"/>
                </a:solidFill>
              </a:rPr>
              <a:t>&gt;&gt;&gt; c</a:t>
            </a:r>
          </a:p>
          <a:p>
            <a:pPr>
              <a:lnSpc>
                <a:spcPct val="120000"/>
              </a:lnSpc>
            </a:pPr>
            <a:r>
              <a:rPr lang="pt-BR" altLang="ko-KR" sz="2800" b="1" dirty="0">
                <a:solidFill>
                  <a:schemeClr val="tx1"/>
                </a:solidFill>
              </a:rPr>
              <a:t>[3, 4, 5]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44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자료형</a:t>
            </a:r>
            <a:r>
              <a:rPr lang="en-US" altLang="ko-KR" dirty="0"/>
              <a:t>(String)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문자열</a:t>
            </a:r>
            <a:r>
              <a:rPr lang="en-US" altLang="ko-KR" sz="2800" b="1" dirty="0">
                <a:solidFill>
                  <a:schemeClr val="tx1"/>
                </a:solidFill>
              </a:rPr>
              <a:t>(string) : </a:t>
            </a:r>
            <a:r>
              <a:rPr lang="ko-KR" altLang="en-US" sz="2800" b="1" dirty="0">
                <a:solidFill>
                  <a:schemeClr val="tx1"/>
                </a:solidFill>
              </a:rPr>
              <a:t>문자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단어 등으로 구성된 문자들의 집합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"Life is too short, You need Python"</a:t>
            </a:r>
          </a:p>
          <a:p>
            <a:pPr algn="ctr"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"a"</a:t>
            </a:r>
          </a:p>
          <a:p>
            <a:pPr algn="ctr"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"123"</a:t>
            </a:r>
          </a:p>
        </p:txBody>
      </p:sp>
    </p:spTree>
    <p:extLst>
      <p:ext uri="{BB962C8B-B14F-4D97-AF65-F5344CB8AC3E}">
        <p14:creationId xmlns:p14="http://schemas.microsoft.com/office/powerpoint/2010/main" val="9295393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3, ['a', 'b', 'c'], 4, 5]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a[2:5]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[3, ['a', 'b', 'c'], 4]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a[3][:2]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['a', 'b']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353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리스트연산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 더하기</a:t>
            </a:r>
            <a:r>
              <a:rPr lang="en-US" altLang="ko-KR" sz="2800" b="1" dirty="0">
                <a:solidFill>
                  <a:schemeClr val="tx1"/>
                </a:solidFill>
              </a:rPr>
              <a:t>(+)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 = [4, 5, 6]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+ b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3, 4, 5, 6]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 사이에서 </a:t>
            </a:r>
            <a:r>
              <a:rPr lang="en-US" altLang="ko-KR" sz="2800" b="1" dirty="0">
                <a:solidFill>
                  <a:schemeClr val="tx1"/>
                </a:solidFill>
              </a:rPr>
              <a:t>+ </a:t>
            </a:r>
            <a:r>
              <a:rPr lang="ko-KR" altLang="en-US" sz="2800" b="1" dirty="0">
                <a:solidFill>
                  <a:schemeClr val="tx1"/>
                </a:solidFill>
              </a:rPr>
              <a:t>기호는 </a:t>
            </a: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r>
              <a:rPr lang="ko-KR" altLang="en-US" sz="2800" b="1" dirty="0">
                <a:solidFill>
                  <a:schemeClr val="tx1"/>
                </a:solidFill>
              </a:rPr>
              <a:t>개의 리스트를 합치는 기능을 한다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문자열에서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en-US" altLang="ko-KR" sz="2800" b="1" dirty="0" err="1">
                <a:solidFill>
                  <a:schemeClr val="tx1"/>
                </a:solidFill>
              </a:rPr>
              <a:t>abc</a:t>
            </a:r>
            <a:r>
              <a:rPr lang="en-US" altLang="ko-KR" sz="2800" b="1" dirty="0">
                <a:solidFill>
                  <a:schemeClr val="tx1"/>
                </a:solidFill>
              </a:rPr>
              <a:t>" + "</a:t>
            </a:r>
            <a:r>
              <a:rPr lang="en-US" altLang="ko-KR" sz="2800" b="1" dirty="0" err="1">
                <a:solidFill>
                  <a:schemeClr val="tx1"/>
                </a:solidFill>
              </a:rPr>
              <a:t>def</a:t>
            </a:r>
            <a:r>
              <a:rPr lang="en-US" altLang="ko-KR" sz="2800" b="1" dirty="0">
                <a:solidFill>
                  <a:schemeClr val="tx1"/>
                </a:solidFill>
              </a:rPr>
              <a:t>" = "</a:t>
            </a:r>
            <a:r>
              <a:rPr lang="en-US" altLang="ko-KR" sz="2800" b="1" dirty="0" err="1">
                <a:solidFill>
                  <a:schemeClr val="tx1"/>
                </a:solidFill>
              </a:rPr>
              <a:t>abcdef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가 되는 것과 같은 이치이다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15566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리스트연산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 반복하기</a:t>
            </a:r>
            <a:r>
              <a:rPr lang="en-US" altLang="ko-KR" sz="2800" b="1" dirty="0">
                <a:solidFill>
                  <a:schemeClr val="tx1"/>
                </a:solidFill>
              </a:rPr>
              <a:t>(*)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* 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3, 1, 2, 3, 1, 2, 3]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 </a:t>
            </a:r>
            <a:r>
              <a:rPr lang="ko-KR" altLang="en-US" sz="2800" b="1" dirty="0" err="1">
                <a:solidFill>
                  <a:schemeClr val="tx1"/>
                </a:solidFill>
              </a:rPr>
              <a:t>길이구하기</a:t>
            </a: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len</a:t>
            </a:r>
            <a:r>
              <a:rPr lang="en-US" altLang="ko-KR" sz="2800" b="1" dirty="0">
                <a:solidFill>
                  <a:schemeClr val="tx1"/>
                </a:solidFill>
              </a:rPr>
              <a:t>(a)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3725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수정과 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리스트에서 값 수정하기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a[2] = 4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4]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a[2]</a:t>
            </a:r>
            <a:r>
              <a:rPr lang="ko-KR" altLang="en-US" sz="2800" b="1" dirty="0">
                <a:solidFill>
                  <a:schemeClr val="tx1"/>
                </a:solidFill>
              </a:rPr>
              <a:t>의 </a:t>
            </a:r>
            <a:r>
              <a:rPr lang="ko-KR" altLang="en-US" sz="2800" b="1" dirty="0" err="1">
                <a:solidFill>
                  <a:schemeClr val="tx1"/>
                </a:solidFill>
              </a:rPr>
              <a:t>요소값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이 </a:t>
            </a:r>
            <a:r>
              <a:rPr lang="en-US" altLang="ko-KR" sz="2800" b="1" dirty="0">
                <a:solidFill>
                  <a:schemeClr val="tx1"/>
                </a:solidFill>
              </a:rPr>
              <a:t>4</a:t>
            </a:r>
            <a:r>
              <a:rPr lang="ko-KR" altLang="en-US" sz="2800" b="1" dirty="0">
                <a:solidFill>
                  <a:schemeClr val="tx1"/>
                </a:solidFill>
              </a:rPr>
              <a:t>로 바뀌었다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248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수정과 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del </a:t>
            </a:r>
            <a:r>
              <a:rPr lang="ko-KR" altLang="en-US" sz="2800" b="1" dirty="0">
                <a:solidFill>
                  <a:schemeClr val="tx1"/>
                </a:solidFill>
              </a:rPr>
              <a:t>함수 사용해 리스트 요소 삭제하기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del a[1]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3]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259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리스트의 수정과 삭제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3, 4, 5]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del a[2:]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790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리스트에 요소 추가</a:t>
            </a:r>
            <a:r>
              <a:rPr lang="en-US" altLang="ko-KR" sz="2800" b="1" dirty="0">
                <a:solidFill>
                  <a:schemeClr val="tx1"/>
                </a:solidFill>
              </a:rPr>
              <a:t>(append)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append</a:t>
            </a:r>
            <a:r>
              <a:rPr lang="ko-KR" altLang="en-US" sz="2800" b="1" dirty="0">
                <a:solidFill>
                  <a:schemeClr val="tx1"/>
                </a:solidFill>
              </a:rPr>
              <a:t>를 사전에서 검색해 보면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덧붙이다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첨부하다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라는 뜻이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a.append</a:t>
            </a:r>
            <a:r>
              <a:rPr lang="en-US" altLang="ko-KR" sz="2800" b="1" dirty="0">
                <a:solidFill>
                  <a:schemeClr val="tx1"/>
                </a:solidFill>
              </a:rPr>
              <a:t>(4)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3, 4]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a.append</a:t>
            </a:r>
            <a:r>
              <a:rPr lang="en-US" altLang="ko-KR" sz="2800" b="1" dirty="0">
                <a:solidFill>
                  <a:schemeClr val="tx1"/>
                </a:solidFill>
              </a:rPr>
              <a:t>([5,6])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3, 4, [5, 6]]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3136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 정렬</a:t>
            </a:r>
            <a:r>
              <a:rPr lang="en-US" altLang="ko-KR" sz="2800" b="1" dirty="0">
                <a:solidFill>
                  <a:schemeClr val="tx1"/>
                </a:solidFill>
              </a:rPr>
              <a:t>(sort)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sort </a:t>
            </a:r>
            <a:r>
              <a:rPr lang="ko-KR" altLang="en-US" sz="2800" b="1" dirty="0">
                <a:solidFill>
                  <a:schemeClr val="tx1"/>
                </a:solidFill>
              </a:rPr>
              <a:t>함수는 리스트의 요소를 순서대로 정렬해 준다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4, 3, 2]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a.sort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3, 4]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문자 역시 알파벳 순서로 정렬할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['a', 'c', 'b']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a.sort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['a', 'b', 'c']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756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 뒤집기</a:t>
            </a:r>
            <a:r>
              <a:rPr lang="en-US" altLang="ko-KR" sz="2800" b="1" dirty="0">
                <a:solidFill>
                  <a:schemeClr val="tx1"/>
                </a:solidFill>
              </a:rPr>
              <a:t>(reverse)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reverse </a:t>
            </a:r>
            <a:r>
              <a:rPr lang="ko-KR" altLang="en-US" sz="2800" b="1" dirty="0">
                <a:solidFill>
                  <a:schemeClr val="tx1"/>
                </a:solidFill>
              </a:rPr>
              <a:t>함수는 리스트를 역순으로 뒤집어 준다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이때 리스트 요소들을 순서대로 정렬한 다음 다시 역순으로 정렬하는 것이 아니라 그저 현재의 리스트를 그대로 거꾸로 뒤집을 뿐이다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['a', 'c', 'b']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a.reverse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['b', 'c', 'a']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233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리스트에 요소 삽입</a:t>
            </a:r>
            <a:r>
              <a:rPr lang="en-US" altLang="ko-KR" sz="2800" b="1" dirty="0">
                <a:solidFill>
                  <a:schemeClr val="tx1"/>
                </a:solidFill>
              </a:rPr>
              <a:t>(insert)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insert(a, b)</a:t>
            </a:r>
            <a:r>
              <a:rPr lang="ko-KR" altLang="en-US" sz="2800" b="1" dirty="0">
                <a:solidFill>
                  <a:schemeClr val="tx1"/>
                </a:solidFill>
              </a:rPr>
              <a:t>는 리스트의 </a:t>
            </a:r>
            <a:r>
              <a:rPr lang="en-US" altLang="ko-KR" sz="2800" b="1" dirty="0">
                <a:solidFill>
                  <a:schemeClr val="tx1"/>
                </a:solidFill>
              </a:rPr>
              <a:t>a</a:t>
            </a:r>
            <a:r>
              <a:rPr lang="ko-KR" altLang="en-US" sz="2800" b="1" dirty="0">
                <a:solidFill>
                  <a:schemeClr val="tx1"/>
                </a:solidFill>
              </a:rPr>
              <a:t>번째 위치에 </a:t>
            </a:r>
            <a:r>
              <a:rPr lang="en-US" altLang="ko-KR" sz="2800" b="1" dirty="0">
                <a:solidFill>
                  <a:schemeClr val="tx1"/>
                </a:solidFill>
              </a:rPr>
              <a:t>b</a:t>
            </a:r>
            <a:r>
              <a:rPr lang="ko-KR" altLang="en-US" sz="2800" b="1" dirty="0">
                <a:solidFill>
                  <a:schemeClr val="tx1"/>
                </a:solidFill>
              </a:rPr>
              <a:t>를 삽입하는 함수이다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 err="1">
                <a:solidFill>
                  <a:schemeClr val="tx1"/>
                </a:solidFill>
              </a:rPr>
              <a:t>파이썬에서는</a:t>
            </a:r>
            <a:r>
              <a:rPr lang="ko-KR" altLang="en-US" sz="2800" b="1" dirty="0">
                <a:solidFill>
                  <a:schemeClr val="tx1"/>
                </a:solidFill>
              </a:rPr>
              <a:t> 숫자를 </a:t>
            </a:r>
            <a:r>
              <a:rPr lang="en-US" altLang="ko-KR" sz="2800" b="1" dirty="0">
                <a:solidFill>
                  <a:schemeClr val="tx1"/>
                </a:solidFill>
              </a:rPr>
              <a:t>0</a:t>
            </a:r>
            <a:r>
              <a:rPr lang="ko-KR" altLang="en-US" sz="2800" b="1" dirty="0">
                <a:solidFill>
                  <a:schemeClr val="tx1"/>
                </a:solidFill>
              </a:rPr>
              <a:t>부터 센다는 것을 반드시 기억하자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a.insert</a:t>
            </a:r>
            <a:r>
              <a:rPr lang="en-US" altLang="ko-KR" sz="2800" b="1" dirty="0">
                <a:solidFill>
                  <a:schemeClr val="tx1"/>
                </a:solidFill>
              </a:rPr>
              <a:t>(0, 4)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[4, 1, 2, 3]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327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문자열은 어떻게 만들고 사용할까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</a:rPr>
              <a:t>큰따옴표로 양쪽 둘러싸기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"Hello World"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</a:rPr>
              <a:t>작은따옴표로 양쪽 둘러싸기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'Python is fun'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65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502936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리스트를 문자열로 합쳐주는 함수</a:t>
            </a:r>
            <a:r>
              <a:rPr lang="en-US" altLang="ko-KR" sz="2800" b="1" dirty="0">
                <a:solidFill>
                  <a:schemeClr val="tx1"/>
                </a:solidFill>
              </a:rPr>
              <a:t>(join)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문법은   </a:t>
            </a:r>
            <a:r>
              <a:rPr lang="en-US" altLang="ko-KR" sz="2800" b="1" dirty="0">
                <a:solidFill>
                  <a:schemeClr val="tx1"/>
                </a:solidFill>
              </a:rPr>
              <a:t>“</a:t>
            </a:r>
            <a:r>
              <a:rPr lang="ko-KR" altLang="en-US" sz="2800" b="1" dirty="0" err="1">
                <a:solidFill>
                  <a:schemeClr val="tx1"/>
                </a:solidFill>
              </a:rPr>
              <a:t>구분자</a:t>
            </a:r>
            <a:r>
              <a:rPr lang="en-US" altLang="ko-KR" sz="2800" b="1" dirty="0">
                <a:solidFill>
                  <a:schemeClr val="tx1"/>
                </a:solidFill>
              </a:rPr>
              <a:t>”.join(</a:t>
            </a:r>
            <a:r>
              <a:rPr lang="ko-KR" altLang="en-US" sz="2800" b="1" dirty="0">
                <a:solidFill>
                  <a:schemeClr val="tx1"/>
                </a:solidFill>
              </a:rPr>
              <a:t>리스트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형태이다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[a, b,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c, 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result1 =“”.join(a)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출력문</a:t>
            </a:r>
            <a:r>
              <a:rPr lang="en-US" altLang="ko-KR" sz="2800" b="1" dirty="0">
                <a:solidFill>
                  <a:schemeClr val="tx1"/>
                </a:solidFill>
              </a:rPr>
              <a:t>) abc123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result2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=“_”.join(a)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result2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</a:t>
            </a:r>
            <a:r>
              <a:rPr lang="ko-KR" altLang="en-US" sz="2800" b="1" dirty="0" err="1">
                <a:solidFill>
                  <a:schemeClr val="tx1"/>
                </a:solidFill>
              </a:rPr>
              <a:t>출력문</a:t>
            </a:r>
            <a:r>
              <a:rPr lang="en-US" altLang="ko-KR" sz="2800" b="1" dirty="0">
                <a:solidFill>
                  <a:schemeClr val="tx1"/>
                </a:solidFill>
              </a:rPr>
              <a:t>) a_b_c_1_2_3</a:t>
            </a:r>
          </a:p>
          <a:p>
            <a:pPr>
              <a:lnSpc>
                <a:spcPct val="120000"/>
              </a:lnSpc>
            </a:pP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987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 요소 제거</a:t>
            </a:r>
            <a:r>
              <a:rPr lang="en-US" altLang="ko-KR" sz="2800" b="1" dirty="0">
                <a:solidFill>
                  <a:schemeClr val="tx1"/>
                </a:solidFill>
              </a:rPr>
              <a:t>(remove)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remove(x)</a:t>
            </a:r>
            <a:r>
              <a:rPr lang="ko-KR" altLang="en-US" sz="2800" b="1" dirty="0">
                <a:solidFill>
                  <a:schemeClr val="tx1"/>
                </a:solidFill>
              </a:rPr>
              <a:t>는 리스트에서 첫 번째로 나오는 </a:t>
            </a:r>
            <a:r>
              <a:rPr lang="en-US" altLang="ko-KR" sz="2800" b="1" dirty="0">
                <a:solidFill>
                  <a:schemeClr val="tx1"/>
                </a:solidFill>
              </a:rPr>
              <a:t>x</a:t>
            </a:r>
            <a:r>
              <a:rPr lang="ko-KR" altLang="en-US" sz="2800" b="1" dirty="0">
                <a:solidFill>
                  <a:schemeClr val="tx1"/>
                </a:solidFill>
              </a:rPr>
              <a:t>를 삭제하는 함수이다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 2, 3, 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a.remove</a:t>
            </a:r>
            <a:r>
              <a:rPr lang="en-US" altLang="ko-KR" sz="2800" b="1" dirty="0">
                <a:solidFill>
                  <a:schemeClr val="tx1"/>
                </a:solidFill>
              </a:rPr>
              <a:t>(3)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1, 2, 3]</a:t>
            </a:r>
          </a:p>
        </p:txBody>
      </p:sp>
    </p:spTree>
    <p:extLst>
      <p:ext uri="{BB962C8B-B14F-4D97-AF65-F5344CB8AC3E}">
        <p14:creationId xmlns:p14="http://schemas.microsoft.com/office/powerpoint/2010/main" val="3255296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 요소 끄집어내기</a:t>
            </a:r>
            <a:r>
              <a:rPr lang="en-US" altLang="ko-KR" sz="2800" b="1" dirty="0">
                <a:solidFill>
                  <a:schemeClr val="tx1"/>
                </a:solidFill>
              </a:rPr>
              <a:t>(pop)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pop()</a:t>
            </a:r>
            <a:r>
              <a:rPr lang="ko-KR" altLang="en-US" sz="2800" b="1" dirty="0">
                <a:solidFill>
                  <a:schemeClr val="tx1"/>
                </a:solidFill>
              </a:rPr>
              <a:t>은 리스트의 맨 마지막 요소를 돌려 주고 그 요소는 삭제하는 함수이다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[1,2,3]  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a.pop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pop(x)</a:t>
            </a:r>
            <a:r>
              <a:rPr lang="ko-KR" altLang="en-US" sz="2800" b="1" dirty="0">
                <a:solidFill>
                  <a:schemeClr val="tx1"/>
                </a:solidFill>
              </a:rPr>
              <a:t>는 리스트의 </a:t>
            </a:r>
            <a:r>
              <a:rPr lang="en-US" altLang="ko-KR" sz="2800" b="1" dirty="0">
                <a:solidFill>
                  <a:schemeClr val="tx1"/>
                </a:solidFill>
              </a:rPr>
              <a:t>x</a:t>
            </a:r>
            <a:r>
              <a:rPr lang="ko-KR" altLang="en-US" sz="2800" b="1" dirty="0">
                <a:solidFill>
                  <a:schemeClr val="tx1"/>
                </a:solidFill>
              </a:rPr>
              <a:t>번째 요소를 돌려 주고 그 요소는 삭제한다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[1,2,3]   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a.pop</a:t>
            </a:r>
            <a:r>
              <a:rPr lang="en-US" altLang="ko-KR" sz="2800" b="1" dirty="0">
                <a:solidFill>
                  <a:schemeClr val="tx1"/>
                </a:solidFill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3]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20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리스트에 포함된 요소 </a:t>
            </a:r>
            <a:r>
              <a:rPr lang="en-US" altLang="ko-KR" sz="2800" b="1" dirty="0">
                <a:solidFill>
                  <a:schemeClr val="tx1"/>
                </a:solidFill>
              </a:rPr>
              <a:t>x</a:t>
            </a:r>
            <a:r>
              <a:rPr lang="ko-KR" altLang="en-US" sz="2800" b="1" dirty="0">
                <a:solidFill>
                  <a:schemeClr val="tx1"/>
                </a:solidFill>
              </a:rPr>
              <a:t>의 개수 세기</a:t>
            </a:r>
            <a:r>
              <a:rPr lang="en-US" altLang="ko-KR" sz="2800" b="1" dirty="0">
                <a:solidFill>
                  <a:schemeClr val="tx1"/>
                </a:solidFill>
              </a:rPr>
              <a:t>(count)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count(x)</a:t>
            </a:r>
            <a:r>
              <a:rPr lang="ko-KR" altLang="en-US" sz="2800" b="1" dirty="0">
                <a:solidFill>
                  <a:schemeClr val="tx1"/>
                </a:solidFill>
              </a:rPr>
              <a:t>는 리스트 내에 </a:t>
            </a:r>
            <a:r>
              <a:rPr lang="en-US" altLang="ko-KR" sz="2800" b="1" dirty="0">
                <a:solidFill>
                  <a:schemeClr val="tx1"/>
                </a:solidFill>
              </a:rPr>
              <a:t>x</a:t>
            </a:r>
            <a:r>
              <a:rPr lang="ko-KR" altLang="en-US" sz="2800" b="1" dirty="0">
                <a:solidFill>
                  <a:schemeClr val="tx1"/>
                </a:solidFill>
              </a:rPr>
              <a:t>가 몇 개 있는지 조사하여 그 개수를 돌려주는 함수이다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[1,2,3,1]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a.count</a:t>
            </a:r>
            <a:r>
              <a:rPr lang="en-US" altLang="ko-KR" sz="2800" b="1" dirty="0">
                <a:solidFill>
                  <a:schemeClr val="tx1"/>
                </a:solidFill>
              </a:rPr>
              <a:t>(1)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852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리스트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 확장</a:t>
            </a:r>
            <a:r>
              <a:rPr lang="en-US" altLang="ko-KR" sz="2800" b="1" dirty="0">
                <a:solidFill>
                  <a:schemeClr val="tx1"/>
                </a:solidFill>
              </a:rPr>
              <a:t>(extend)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extend(x)</a:t>
            </a:r>
            <a:r>
              <a:rPr lang="ko-KR" altLang="en-US" sz="2800" b="1" dirty="0">
                <a:solidFill>
                  <a:schemeClr val="tx1"/>
                </a:solidFill>
              </a:rPr>
              <a:t>에서 </a:t>
            </a:r>
            <a:r>
              <a:rPr lang="en-US" altLang="ko-KR" sz="2800" b="1" dirty="0">
                <a:solidFill>
                  <a:schemeClr val="tx1"/>
                </a:solidFill>
              </a:rPr>
              <a:t>x</a:t>
            </a:r>
            <a:r>
              <a:rPr lang="ko-KR" altLang="en-US" sz="2800" b="1" dirty="0">
                <a:solidFill>
                  <a:schemeClr val="tx1"/>
                </a:solidFill>
              </a:rPr>
              <a:t>에는 리스트만 올 수 있으며 원래의 </a:t>
            </a:r>
            <a:r>
              <a:rPr lang="en-US" altLang="ko-KR" sz="2800" b="1" dirty="0">
                <a:solidFill>
                  <a:schemeClr val="tx1"/>
                </a:solidFill>
              </a:rPr>
              <a:t>a </a:t>
            </a:r>
            <a:r>
              <a:rPr lang="ko-KR" altLang="en-US" sz="2800" b="1" dirty="0">
                <a:solidFill>
                  <a:schemeClr val="tx1"/>
                </a:solidFill>
              </a:rPr>
              <a:t>리스트에 </a:t>
            </a:r>
            <a:r>
              <a:rPr lang="en-US" altLang="ko-KR" sz="2800" b="1" dirty="0">
                <a:solidFill>
                  <a:schemeClr val="tx1"/>
                </a:solidFill>
              </a:rPr>
              <a:t>x </a:t>
            </a:r>
            <a:r>
              <a:rPr lang="ko-KR" altLang="en-US" sz="2800" b="1" dirty="0">
                <a:solidFill>
                  <a:schemeClr val="tx1"/>
                </a:solidFill>
              </a:rPr>
              <a:t>리스트를 더하게 된다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[1,2,3]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a.extend</a:t>
            </a:r>
            <a:r>
              <a:rPr lang="en-US" altLang="ko-KR" sz="2800" b="1" dirty="0">
                <a:solidFill>
                  <a:schemeClr val="tx1"/>
                </a:solidFill>
              </a:rPr>
              <a:t>([4,5])     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3, 4, 5]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b = [6, 7]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a.extend</a:t>
            </a:r>
            <a:r>
              <a:rPr lang="en-US" altLang="ko-KR" sz="2800" b="1" dirty="0">
                <a:solidFill>
                  <a:schemeClr val="tx1"/>
                </a:solidFill>
              </a:rPr>
              <a:t>(b)       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3, 4, 5, 6, 7]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a.extend</a:t>
            </a:r>
            <a:r>
              <a:rPr lang="en-US" altLang="ko-KR" sz="2800" b="1" dirty="0">
                <a:solidFill>
                  <a:schemeClr val="tx1"/>
                </a:solidFill>
              </a:rPr>
              <a:t>([4,5])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a += [4,5]</a:t>
            </a:r>
            <a:r>
              <a:rPr lang="ko-KR" altLang="en-US" sz="2800" b="1" dirty="0">
                <a:solidFill>
                  <a:schemeClr val="tx1"/>
                </a:solidFill>
              </a:rPr>
              <a:t>와 동일하다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7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2-4(</a:t>
            </a:r>
            <a:r>
              <a:rPr lang="ko-KR" altLang="en-US" dirty="0"/>
              <a:t>리스트 인덱싱</a:t>
            </a:r>
            <a:r>
              <a:rPr lang="en-US" altLang="ko-KR" dirty="0"/>
              <a:t>)(4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47898" y="1363287"/>
            <a:ext cx="10505902" cy="48136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화씨온도를 섭씨온도로 </a:t>
            </a:r>
            <a:r>
              <a:rPr lang="ko-KR" altLang="en-US" dirty="0" err="1"/>
              <a:t>바꾸어주는</a:t>
            </a:r>
            <a:r>
              <a:rPr lang="ko-KR" altLang="en-US" dirty="0"/>
              <a:t> 공식은 섭씨온도 </a:t>
            </a:r>
            <a:r>
              <a:rPr lang="en-US" altLang="ko-KR" dirty="0"/>
              <a:t>= (</a:t>
            </a:r>
            <a:r>
              <a:rPr lang="ko-KR" altLang="en-US" dirty="0"/>
              <a:t>화씨온도</a:t>
            </a:r>
            <a:r>
              <a:rPr lang="en-US" altLang="ko-KR" dirty="0"/>
              <a:t>-32) * 5/9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다음은 화씨온도의 리스트이다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&gt;&gt;&gt; fah=[70, 55, 45, 40, 37, 32, 20, 18, 20]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리스트 인덱싱과 </a:t>
            </a:r>
            <a:r>
              <a:rPr lang="en-US" altLang="ko-KR" dirty="0"/>
              <a:t>input </a:t>
            </a:r>
            <a:r>
              <a:rPr lang="ko-KR" altLang="en-US" dirty="0"/>
              <a:t>함수를 이용하여 다음과 같이 실행되도록 하여라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 err="1"/>
              <a:t>실행예</a:t>
            </a:r>
            <a:r>
              <a:rPr lang="en-US" altLang="ko-KR" dirty="0"/>
              <a:t>) </a:t>
            </a:r>
            <a:r>
              <a:rPr lang="ko-KR" altLang="en-US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몇번을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섭씨로 바꿀까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?</a:t>
            </a:r>
            <a:r>
              <a:rPr lang="en-US" altLang="ko-KR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 </a:t>
            </a:r>
          </a:p>
          <a:p>
            <a:pPr marL="0" indent="0">
              <a:buNone/>
            </a:pPr>
            <a:r>
              <a:rPr lang="en-US" altLang="ko-KR" b="0" i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 </a:t>
            </a:r>
            <a:r>
              <a:rPr lang="ko-KR" altLang="en-US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번 화씨는 섭씨로 바꾸면 </a:t>
            </a:r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21.11111111111111</a:t>
            </a:r>
            <a:r>
              <a:rPr lang="ko-KR" alt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76481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2-5(</a:t>
            </a:r>
            <a:r>
              <a:rPr lang="ko-KR" altLang="en-US" dirty="0"/>
              <a:t>리스트 조인</a:t>
            </a:r>
            <a:r>
              <a:rPr lang="en-US" altLang="ko-KR" dirty="0"/>
              <a:t>)(4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['Life', 'is', 'too', 'short'] </a:t>
            </a:r>
            <a:r>
              <a:rPr lang="ko-KR" altLang="en-US" dirty="0"/>
              <a:t>라는 리스트를 </a:t>
            </a:r>
            <a:r>
              <a:rPr lang="en-US" altLang="ko-KR" dirty="0"/>
              <a:t>Life is too short</a:t>
            </a:r>
            <a:r>
              <a:rPr lang="ko-KR" altLang="en-US" dirty="0"/>
              <a:t>라는 문자열로 만들어 출력해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. </a:t>
            </a:r>
            <a:r>
              <a:rPr lang="ko-KR" altLang="en-US" dirty="0"/>
              <a:t>다른 방식으로 해도 되지만</a:t>
            </a:r>
            <a:r>
              <a:rPr lang="en-US" altLang="ko-KR" dirty="0"/>
              <a:t>, </a:t>
            </a:r>
            <a:r>
              <a:rPr lang="ko-KR" altLang="en-US" dirty="0"/>
              <a:t>문자열의 </a:t>
            </a:r>
            <a:r>
              <a:rPr lang="en-US" altLang="ko-KR" dirty="0"/>
              <a:t>join </a:t>
            </a:r>
            <a:r>
              <a:rPr lang="ko-KR" altLang="en-US" dirty="0"/>
              <a:t>함수를 이용해 보자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5543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2-6(</a:t>
            </a:r>
            <a:r>
              <a:rPr lang="ko-KR" altLang="en-US" dirty="0"/>
              <a:t>리스트 정렬</a:t>
            </a:r>
            <a:r>
              <a:rPr lang="en-US" altLang="ko-KR" dirty="0"/>
              <a:t>)(4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[1, 3, 5, 4, 2]</a:t>
            </a:r>
            <a:r>
              <a:rPr lang="ko-KR" altLang="en-US" dirty="0"/>
              <a:t>라는 리스트를 </a:t>
            </a:r>
            <a:r>
              <a:rPr lang="en-US" altLang="ko-KR" dirty="0"/>
              <a:t>[5, 4, 3, 2, 1]</a:t>
            </a:r>
            <a:r>
              <a:rPr lang="ko-KR" altLang="en-US" dirty="0"/>
              <a:t>로 만들어보자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힌트</a:t>
            </a:r>
            <a:r>
              <a:rPr lang="en-US" altLang="ko-KR" dirty="0"/>
              <a:t>. </a:t>
            </a:r>
            <a:r>
              <a:rPr lang="ko-KR" altLang="en-US" dirty="0"/>
              <a:t>리스트의 </a:t>
            </a:r>
            <a:r>
              <a:rPr lang="ko-KR" altLang="en-US" dirty="0" err="1"/>
              <a:t>내장함수인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와 </a:t>
            </a:r>
            <a:r>
              <a:rPr lang="en-US" altLang="ko-KR" dirty="0"/>
              <a:t>reverse</a:t>
            </a:r>
            <a:r>
              <a:rPr lang="ko-KR" altLang="en-US" dirty="0"/>
              <a:t>를 활용해 보자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95552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(Tuple)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튜플은 어떻게 만들까</a:t>
            </a:r>
            <a:r>
              <a:rPr lang="en-US" altLang="ko-KR" sz="28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튜플</a:t>
            </a:r>
            <a:r>
              <a:rPr lang="en-US" altLang="ko-KR" sz="2800" b="1" dirty="0">
                <a:solidFill>
                  <a:schemeClr val="tx1"/>
                </a:solidFill>
              </a:rPr>
              <a:t>(tuple)</a:t>
            </a:r>
            <a:r>
              <a:rPr lang="ko-KR" altLang="en-US" sz="2800" b="1" dirty="0">
                <a:solidFill>
                  <a:schemeClr val="tx1"/>
                </a:solidFill>
              </a:rPr>
              <a:t>은 몇 가지 점을 제외하곤 리스트와 거의 비슷하며 리스트와 다른 점은 다음과 같다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리스트는 </a:t>
            </a:r>
            <a:r>
              <a:rPr lang="en-US" altLang="ko-KR" sz="2800" b="1" dirty="0">
                <a:solidFill>
                  <a:schemeClr val="tx1"/>
                </a:solidFill>
              </a:rPr>
              <a:t>[</a:t>
            </a:r>
            <a:r>
              <a:rPr lang="ko-KR" altLang="en-US" sz="2800" b="1" dirty="0">
                <a:solidFill>
                  <a:schemeClr val="tx1"/>
                </a:solidFill>
              </a:rPr>
              <a:t>과 </a:t>
            </a:r>
            <a:r>
              <a:rPr lang="en-US" altLang="ko-KR" sz="2800" b="1" dirty="0">
                <a:solidFill>
                  <a:schemeClr val="tx1"/>
                </a:solidFill>
              </a:rPr>
              <a:t>]</a:t>
            </a:r>
            <a:r>
              <a:rPr lang="ko-KR" altLang="en-US" sz="2800" b="1" dirty="0">
                <a:solidFill>
                  <a:schemeClr val="tx1"/>
                </a:solidFill>
              </a:rPr>
              <a:t>으로 둘러싸지만 튜플은 </a:t>
            </a:r>
            <a:r>
              <a:rPr lang="en-US" altLang="ko-KR" sz="2800" b="1" dirty="0">
                <a:solidFill>
                  <a:schemeClr val="tx1"/>
                </a:solidFill>
              </a:rPr>
              <a:t>(</a:t>
            </a:r>
            <a:r>
              <a:rPr lang="ko-KR" altLang="en-US" sz="2800" b="1" dirty="0">
                <a:solidFill>
                  <a:schemeClr val="tx1"/>
                </a:solidFill>
              </a:rPr>
              <a:t>과 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으로 둘러싼다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리스트는 그 값의 생성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삭제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수정이 가능하지만 튜플은 그 값을 바꿀 수 없다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2924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튜플자료형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 = 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t2 = (1,)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t3 = (1, 2, 3)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t4 = 1, 2, 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t5 = ('a', 'b', ('ab', 'cd'))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얼핏 보면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튜플과</a:t>
            </a:r>
            <a:r>
              <a:rPr lang="ko-KR" altLang="en-US" sz="2800" b="1" dirty="0">
                <a:solidFill>
                  <a:schemeClr val="tx1"/>
                </a:solidFill>
              </a:rPr>
              <a:t> 리스트는 비슷한 역할을 하지만 프로그래밍을 할 때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튜플과</a:t>
            </a:r>
            <a:r>
              <a:rPr lang="ko-KR" altLang="en-US" sz="2800" b="1" dirty="0">
                <a:solidFill>
                  <a:schemeClr val="tx1"/>
                </a:solidFill>
              </a:rPr>
              <a:t> 리스트는 구분해서 사용하는 것이 유리하다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 err="1">
                <a:solidFill>
                  <a:srgbClr val="FF0000"/>
                </a:solidFill>
              </a:rPr>
              <a:t>튜플과</a:t>
            </a:r>
            <a:r>
              <a:rPr lang="ko-KR" altLang="en-US" sz="2800" b="1" dirty="0">
                <a:solidFill>
                  <a:srgbClr val="FF0000"/>
                </a:solidFill>
              </a:rPr>
              <a:t> 리스트의 가장 큰 차이는 값을 변경시킬 수 있는가 </a:t>
            </a:r>
            <a:r>
              <a:rPr lang="ko-KR" altLang="en-US" sz="2800" b="1" dirty="0" err="1">
                <a:solidFill>
                  <a:srgbClr val="FF0000"/>
                </a:solidFill>
              </a:rPr>
              <a:t>없는가이다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즉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리스트의 </a:t>
            </a:r>
            <a:r>
              <a:rPr lang="ko-KR" altLang="en-US" sz="2800" b="1" dirty="0" err="1">
                <a:solidFill>
                  <a:schemeClr val="tx1"/>
                </a:solidFill>
              </a:rPr>
              <a:t>항목값은</a:t>
            </a:r>
            <a:r>
              <a:rPr lang="ko-KR" altLang="en-US" sz="2800" b="1" dirty="0">
                <a:solidFill>
                  <a:schemeClr val="tx1"/>
                </a:solidFill>
              </a:rPr>
              <a:t> 변경이 가능하고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튜플의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항목값은</a:t>
            </a:r>
            <a:r>
              <a:rPr lang="ko-KR" altLang="en-US" sz="2800" b="1" dirty="0">
                <a:solidFill>
                  <a:schemeClr val="tx1"/>
                </a:solidFill>
              </a:rPr>
              <a:t> 변경이 불가능하다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32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문자열은 어떻게 만들고 사용할까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3. </a:t>
            </a:r>
            <a:r>
              <a:rPr lang="ko-KR" altLang="en-US" sz="2800" b="1" dirty="0">
                <a:solidFill>
                  <a:schemeClr val="tx1"/>
                </a:solidFill>
              </a:rPr>
              <a:t>큰따옴표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개를 연속으로 써서 양쪽 둘러싸기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"""Life is too short, You need python"""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4. </a:t>
            </a:r>
            <a:r>
              <a:rPr lang="ko-KR" altLang="en-US" sz="2800" b="1" dirty="0">
                <a:solidFill>
                  <a:schemeClr val="tx1"/>
                </a:solidFill>
              </a:rPr>
              <a:t>작은따옴표 </a:t>
            </a:r>
            <a:r>
              <a:rPr lang="en-US" altLang="ko-KR" sz="2800" b="1" dirty="0">
                <a:solidFill>
                  <a:schemeClr val="tx1"/>
                </a:solidFill>
              </a:rPr>
              <a:t>3</a:t>
            </a:r>
            <a:r>
              <a:rPr lang="ko-KR" altLang="en-US" sz="2800" b="1" dirty="0">
                <a:solidFill>
                  <a:schemeClr val="tx1"/>
                </a:solidFill>
              </a:rPr>
              <a:t>개를 연속으로 써서 양쪽 둘러싸기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'''Life is too short, You need python'''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852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요소값</a:t>
            </a:r>
            <a:r>
              <a:rPr lang="ko-KR" altLang="en-US" dirty="0"/>
              <a:t> 삭제 시 오류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 t1 = (1, 2, 'a', 'b')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del t1[0]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Traceback</a:t>
            </a:r>
            <a:r>
              <a:rPr lang="en-US" altLang="ko-KR" sz="2800" b="1" dirty="0">
                <a:solidFill>
                  <a:schemeClr val="tx1"/>
                </a:solidFill>
              </a:rPr>
              <a:t> (most recent call last):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File "&lt;</a:t>
            </a:r>
            <a:r>
              <a:rPr lang="en-US" altLang="ko-KR" sz="2800" b="1" dirty="0" err="1">
                <a:solidFill>
                  <a:schemeClr val="tx1"/>
                </a:solidFill>
              </a:rPr>
              <a:t>stdin</a:t>
            </a:r>
            <a:r>
              <a:rPr lang="en-US" altLang="ko-KR" sz="2800" b="1" dirty="0">
                <a:solidFill>
                  <a:schemeClr val="tx1"/>
                </a:solidFill>
              </a:rPr>
              <a:t>&gt;", line 1, in &lt;module&gt;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TypeError</a:t>
            </a:r>
            <a:r>
              <a:rPr lang="en-US" altLang="ko-KR" sz="2800" b="1" dirty="0">
                <a:solidFill>
                  <a:schemeClr val="tx1"/>
                </a:solidFill>
              </a:rPr>
              <a:t>: 'tuple' object doesn't support item deletion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9827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</a:t>
            </a:r>
            <a:r>
              <a:rPr lang="ko-KR" altLang="en-US" dirty="0" err="1"/>
              <a:t>요소값</a:t>
            </a:r>
            <a:r>
              <a:rPr lang="ko-KR" altLang="en-US" dirty="0"/>
              <a:t> 변경 시 오류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 = (1, 2, 'a', 'b')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t1[0] = 'c'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Traceback</a:t>
            </a:r>
            <a:r>
              <a:rPr lang="en-US" altLang="ko-KR" sz="2800" b="1" dirty="0">
                <a:solidFill>
                  <a:schemeClr val="tx1"/>
                </a:solidFill>
              </a:rPr>
              <a:t> (most recent call last):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File "&lt;</a:t>
            </a:r>
            <a:r>
              <a:rPr lang="en-US" altLang="ko-KR" sz="2800" b="1" dirty="0" err="1">
                <a:solidFill>
                  <a:schemeClr val="tx1"/>
                </a:solidFill>
              </a:rPr>
              <a:t>stdin</a:t>
            </a:r>
            <a:r>
              <a:rPr lang="en-US" altLang="ko-KR" sz="2800" b="1" dirty="0">
                <a:solidFill>
                  <a:schemeClr val="tx1"/>
                </a:solidFill>
              </a:rPr>
              <a:t>&gt;", line 1, in &lt;module&gt;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TypeError</a:t>
            </a:r>
            <a:r>
              <a:rPr lang="en-US" altLang="ko-KR" sz="2800" b="1" dirty="0">
                <a:solidFill>
                  <a:schemeClr val="tx1"/>
                </a:solidFill>
              </a:rPr>
              <a:t>: 'tuple'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15308840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인덱싱하기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 = (1, 2, 'a', 'b')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t1[0]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t1[3]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'b'</a:t>
            </a:r>
          </a:p>
        </p:txBody>
      </p:sp>
    </p:spTree>
    <p:extLst>
      <p:ext uri="{BB962C8B-B14F-4D97-AF65-F5344CB8AC3E}">
        <p14:creationId xmlns:p14="http://schemas.microsoft.com/office/powerpoint/2010/main" val="232574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슬라이싱하기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 = (1, 2, 'a', 'b')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t1[1:]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(2, 'a', 'b')</a:t>
            </a:r>
          </a:p>
        </p:txBody>
      </p:sp>
    </p:spTree>
    <p:extLst>
      <p:ext uri="{BB962C8B-B14F-4D97-AF65-F5344CB8AC3E}">
        <p14:creationId xmlns:p14="http://schemas.microsoft.com/office/powerpoint/2010/main" val="12225307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튜플더하기</a:t>
            </a:r>
            <a:r>
              <a:rPr lang="en-US" altLang="ko-KR" dirty="0"/>
              <a:t>, </a:t>
            </a:r>
            <a:r>
              <a:rPr lang="ko-KR" altLang="en-US" dirty="0"/>
              <a:t>곱하기</a:t>
            </a:r>
            <a:r>
              <a:rPr lang="en-US" altLang="ko-KR" dirty="0"/>
              <a:t>, </a:t>
            </a:r>
            <a:r>
              <a:rPr lang="ko-KR" altLang="en-US" dirty="0" err="1"/>
              <a:t>길이구하기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87373" y="1473069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 = (1, 2, 'a', 'b')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t2 = (3, 4)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 + t2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(1, 2, 'a', 'b', 3, 4)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t2 = (3, 4)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t2 * 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(3, 4, 3, 4, 3, 4)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 = (1, 2, 'a', 'b')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len</a:t>
            </a:r>
            <a:r>
              <a:rPr lang="en-US" altLang="ko-KR" sz="2800" b="1" dirty="0">
                <a:solidFill>
                  <a:schemeClr val="tx1"/>
                </a:solidFill>
              </a:rPr>
              <a:t>(t1)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33009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2-7(</a:t>
            </a:r>
            <a:r>
              <a:rPr lang="ko-KR" altLang="en-US" dirty="0" err="1"/>
              <a:t>튜플추가</a:t>
            </a:r>
            <a:r>
              <a:rPr lang="en-US" altLang="ko-KR" dirty="0"/>
              <a:t>)(4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(1,2,3)</a:t>
            </a:r>
            <a:r>
              <a:rPr lang="ko-KR" altLang="en-US" dirty="0"/>
              <a:t>이라는 </a:t>
            </a:r>
            <a:r>
              <a:rPr lang="ko-KR" altLang="en-US" dirty="0" err="1"/>
              <a:t>튜플에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라는 값을 추가하여 </a:t>
            </a:r>
            <a:r>
              <a:rPr lang="en-US" altLang="ko-KR" dirty="0"/>
              <a:t>(1,2,3,4)</a:t>
            </a:r>
            <a:r>
              <a:rPr lang="ko-KR" altLang="en-US" dirty="0"/>
              <a:t>처럼 만들어 출력해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65075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</a:t>
            </a:r>
            <a:r>
              <a:rPr lang="ko-KR" altLang="en-US" dirty="0" err="1"/>
              <a:t>자료형</a:t>
            </a:r>
            <a:r>
              <a:rPr lang="en-US" altLang="ko-KR" dirty="0"/>
              <a:t>(dictionary)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263610" y="1473069"/>
            <a:ext cx="11566439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딕셔너리란</a:t>
            </a:r>
            <a:r>
              <a:rPr lang="en-US" altLang="ko-KR" sz="2800" b="1" dirty="0">
                <a:solidFill>
                  <a:schemeClr val="tx1"/>
                </a:solidFill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사람은 누구든지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이름</a:t>
            </a:r>
            <a:r>
              <a:rPr lang="en-US" altLang="ko-KR" sz="2800" b="1" dirty="0">
                <a:solidFill>
                  <a:schemeClr val="tx1"/>
                </a:solidFill>
              </a:rPr>
              <a:t>" = "</a:t>
            </a:r>
            <a:r>
              <a:rPr lang="ko-KR" altLang="en-US" sz="2800" b="1" dirty="0">
                <a:solidFill>
                  <a:schemeClr val="tx1"/>
                </a:solidFill>
              </a:rPr>
              <a:t>홍길동</a:t>
            </a:r>
            <a:r>
              <a:rPr lang="en-US" altLang="ko-KR" sz="2800" b="1" dirty="0">
                <a:solidFill>
                  <a:schemeClr val="tx1"/>
                </a:solidFill>
              </a:rPr>
              <a:t>", "</a:t>
            </a:r>
            <a:r>
              <a:rPr lang="ko-KR" altLang="en-US" sz="2800" b="1" dirty="0">
                <a:solidFill>
                  <a:schemeClr val="tx1"/>
                </a:solidFill>
              </a:rPr>
              <a:t>생일</a:t>
            </a:r>
            <a:r>
              <a:rPr lang="en-US" altLang="ko-KR" sz="2800" b="1" dirty="0">
                <a:solidFill>
                  <a:schemeClr val="tx1"/>
                </a:solidFill>
              </a:rPr>
              <a:t>" = "</a:t>
            </a:r>
            <a:r>
              <a:rPr lang="ko-KR" altLang="en-US" sz="2800" b="1" dirty="0">
                <a:solidFill>
                  <a:schemeClr val="tx1"/>
                </a:solidFill>
              </a:rPr>
              <a:t>몇 월 며칠</a:t>
            </a:r>
            <a:r>
              <a:rPr lang="en-US" altLang="ko-KR" sz="2800" b="1" dirty="0">
                <a:solidFill>
                  <a:schemeClr val="tx1"/>
                </a:solidFill>
              </a:rPr>
              <a:t>" </a:t>
            </a:r>
            <a:r>
              <a:rPr lang="ko-KR" altLang="en-US" sz="2800" b="1" dirty="0">
                <a:solidFill>
                  <a:schemeClr val="tx1"/>
                </a:solidFill>
              </a:rPr>
              <a:t>등으로 구분할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요즘 사용하는 대부분의 언어들도 이러한 대응 관계를 나타내는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자료형을</a:t>
            </a:r>
            <a:r>
              <a:rPr lang="ko-KR" altLang="en-US" sz="2800" b="1" dirty="0">
                <a:solidFill>
                  <a:schemeClr val="tx1"/>
                </a:solidFill>
              </a:rPr>
              <a:t> 갖고 있는데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이를</a:t>
            </a:r>
            <a:r>
              <a:rPr lang="ko-KR" altLang="en-US" sz="2800" b="1" dirty="0">
                <a:solidFill>
                  <a:srgbClr val="FF0000"/>
                </a:solidFill>
              </a:rPr>
              <a:t> 연관 배열</a:t>
            </a:r>
            <a:r>
              <a:rPr lang="en-US" altLang="ko-KR" sz="2800" b="1" dirty="0">
                <a:solidFill>
                  <a:srgbClr val="FF0000"/>
                </a:solidFill>
              </a:rPr>
              <a:t>(Associative array) </a:t>
            </a:r>
            <a:r>
              <a:rPr lang="ko-KR" altLang="en-US" sz="2800" b="1" dirty="0">
                <a:solidFill>
                  <a:srgbClr val="FF0000"/>
                </a:solidFill>
              </a:rPr>
              <a:t>또는 해시</a:t>
            </a:r>
            <a:r>
              <a:rPr lang="en-US" altLang="ko-KR" sz="2800" b="1" dirty="0">
                <a:solidFill>
                  <a:srgbClr val="FF0000"/>
                </a:solidFill>
              </a:rPr>
              <a:t>(Hash)</a:t>
            </a:r>
            <a:r>
              <a:rPr lang="ko-KR" altLang="en-US" sz="2800" b="1" dirty="0">
                <a:solidFill>
                  <a:schemeClr val="tx1"/>
                </a:solidFill>
              </a:rPr>
              <a:t>라고 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파이썬에서는</a:t>
            </a:r>
            <a:r>
              <a:rPr lang="ko-KR" altLang="en-US" sz="2800" b="1" dirty="0">
                <a:solidFill>
                  <a:schemeClr val="tx1"/>
                </a:solidFill>
              </a:rPr>
              <a:t> 이러한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자료형을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</a:t>
            </a:r>
            <a:r>
              <a:rPr lang="en-US" altLang="ko-KR" sz="2800" b="1" dirty="0">
                <a:solidFill>
                  <a:schemeClr val="tx1"/>
                </a:solidFill>
              </a:rPr>
              <a:t>(Dictionary)</a:t>
            </a:r>
            <a:r>
              <a:rPr lang="ko-KR" altLang="en-US" sz="2800" b="1" dirty="0">
                <a:solidFill>
                  <a:schemeClr val="tx1"/>
                </a:solidFill>
              </a:rPr>
              <a:t>라고 하는데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단어 그대로 해석하면 사전이라는 뜻이다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즉</a:t>
            </a:r>
            <a:r>
              <a:rPr lang="en-US" altLang="ko-KR" sz="2800" b="1" dirty="0">
                <a:solidFill>
                  <a:schemeClr val="tx1"/>
                </a:solidFill>
              </a:rPr>
              <a:t>, people</a:t>
            </a:r>
            <a:r>
              <a:rPr lang="ko-KR" altLang="en-US" sz="2800" b="1" dirty="0">
                <a:solidFill>
                  <a:schemeClr val="tx1"/>
                </a:solidFill>
              </a:rPr>
              <a:t>이라는 단어에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사람</a:t>
            </a:r>
            <a:r>
              <a:rPr lang="en-US" altLang="ko-KR" sz="2800" b="1" dirty="0">
                <a:solidFill>
                  <a:schemeClr val="tx1"/>
                </a:solidFill>
              </a:rPr>
              <a:t>", baseball</a:t>
            </a:r>
            <a:r>
              <a:rPr lang="ko-KR" altLang="en-US" sz="2800" b="1" dirty="0">
                <a:solidFill>
                  <a:schemeClr val="tx1"/>
                </a:solidFill>
              </a:rPr>
              <a:t>이라는 단어에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야구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라는 뜻이 부합되듯이 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딕셔너리는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Key</a:t>
            </a:r>
            <a:r>
              <a:rPr lang="ko-KR" altLang="en-US" sz="2800" b="1" dirty="0">
                <a:solidFill>
                  <a:schemeClr val="tx1"/>
                </a:solidFill>
              </a:rPr>
              <a:t>와 </a:t>
            </a:r>
            <a:r>
              <a:rPr lang="en-US" altLang="ko-KR" sz="2800" b="1" dirty="0">
                <a:solidFill>
                  <a:schemeClr val="tx1"/>
                </a:solidFill>
              </a:rPr>
              <a:t>Value</a:t>
            </a:r>
            <a:r>
              <a:rPr lang="ko-KR" altLang="en-US" sz="2800" b="1" dirty="0">
                <a:solidFill>
                  <a:schemeClr val="tx1"/>
                </a:solidFill>
              </a:rPr>
              <a:t>라는 것을 한 쌍으로 갖는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예컨대 </a:t>
            </a:r>
            <a:r>
              <a:rPr lang="en-US" altLang="ko-KR" sz="2800" b="1" dirty="0">
                <a:solidFill>
                  <a:schemeClr val="tx1"/>
                </a:solidFill>
              </a:rPr>
              <a:t>Key</a:t>
            </a:r>
            <a:r>
              <a:rPr lang="ko-KR" altLang="en-US" sz="2800" b="1" dirty="0">
                <a:solidFill>
                  <a:schemeClr val="tx1"/>
                </a:solidFill>
              </a:rPr>
              <a:t>가 </a:t>
            </a:r>
            <a:r>
              <a:rPr lang="en-US" altLang="ko-KR" sz="2800" b="1" dirty="0">
                <a:solidFill>
                  <a:schemeClr val="tx1"/>
                </a:solidFill>
              </a:rPr>
              <a:t>"baseball"</a:t>
            </a:r>
            <a:r>
              <a:rPr lang="ko-KR" altLang="en-US" sz="2800" b="1" dirty="0">
                <a:solidFill>
                  <a:schemeClr val="tx1"/>
                </a:solidFill>
              </a:rPr>
              <a:t>이라면 </a:t>
            </a:r>
            <a:r>
              <a:rPr lang="en-US" altLang="ko-KR" sz="2800" b="1" dirty="0">
                <a:solidFill>
                  <a:schemeClr val="tx1"/>
                </a:solidFill>
              </a:rPr>
              <a:t>Value</a:t>
            </a:r>
            <a:r>
              <a:rPr lang="ko-KR" altLang="en-US" sz="2800" b="1" dirty="0">
                <a:solidFill>
                  <a:schemeClr val="tx1"/>
                </a:solidFill>
              </a:rPr>
              <a:t>는 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야구</a:t>
            </a: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>
                <a:solidFill>
                  <a:schemeClr val="tx1"/>
                </a:solidFill>
              </a:rPr>
              <a:t>가 될 것이다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0206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딕셔너리는</a:t>
            </a:r>
            <a:r>
              <a:rPr lang="ko-KR" altLang="en-US" dirty="0"/>
              <a:t> 어떻게 만들까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rgbClr val="FF0000"/>
                </a:solidFill>
              </a:rPr>
              <a:t>{Key1:Value1, Key2:Value2, Key3:Value3, ...}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Key</a:t>
            </a:r>
            <a:r>
              <a:rPr lang="ko-KR" altLang="en-US" sz="2800" b="1" dirty="0">
                <a:solidFill>
                  <a:schemeClr val="tx1"/>
                </a:solidFill>
              </a:rPr>
              <a:t>와 </a:t>
            </a:r>
            <a:r>
              <a:rPr lang="en-US" altLang="ko-KR" sz="2800" b="1" dirty="0">
                <a:solidFill>
                  <a:schemeClr val="tx1"/>
                </a:solidFill>
              </a:rPr>
              <a:t>Value</a:t>
            </a:r>
            <a:r>
              <a:rPr lang="ko-KR" altLang="en-US" sz="2800" b="1" dirty="0">
                <a:solidFill>
                  <a:schemeClr val="tx1"/>
                </a:solidFill>
              </a:rPr>
              <a:t>의 쌍 여러 개가 </a:t>
            </a:r>
            <a:r>
              <a:rPr lang="en-US" altLang="ko-KR" sz="2800" b="1" dirty="0">
                <a:solidFill>
                  <a:schemeClr val="tx1"/>
                </a:solidFill>
              </a:rPr>
              <a:t>{</a:t>
            </a:r>
            <a:r>
              <a:rPr lang="ko-KR" altLang="en-US" sz="2800" b="1" dirty="0">
                <a:solidFill>
                  <a:schemeClr val="tx1"/>
                </a:solidFill>
              </a:rPr>
              <a:t>과 </a:t>
            </a:r>
            <a:r>
              <a:rPr lang="en-US" altLang="ko-KR" sz="2800" b="1" dirty="0">
                <a:solidFill>
                  <a:schemeClr val="tx1"/>
                </a:solidFill>
              </a:rPr>
              <a:t>}</a:t>
            </a:r>
            <a:r>
              <a:rPr lang="ko-KR" altLang="en-US" sz="2800" b="1" dirty="0">
                <a:solidFill>
                  <a:schemeClr val="tx1"/>
                </a:solidFill>
              </a:rPr>
              <a:t>로 둘러싸여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각각의 요소는 </a:t>
            </a:r>
            <a:r>
              <a:rPr lang="en-US" altLang="ko-KR" sz="2800" b="1" dirty="0">
                <a:solidFill>
                  <a:schemeClr val="tx1"/>
                </a:solidFill>
              </a:rPr>
              <a:t>Key : Value </a:t>
            </a:r>
            <a:r>
              <a:rPr lang="ko-KR" altLang="en-US" sz="2800" b="1" dirty="0">
                <a:solidFill>
                  <a:schemeClr val="tx1"/>
                </a:solidFill>
              </a:rPr>
              <a:t>형태로 이루어져 있고 쉼표</a:t>
            </a:r>
            <a:r>
              <a:rPr lang="en-US" altLang="ko-KR" sz="2800" b="1" dirty="0">
                <a:solidFill>
                  <a:schemeClr val="tx1"/>
                </a:solidFill>
              </a:rPr>
              <a:t>(,) </a:t>
            </a:r>
            <a:r>
              <a:rPr lang="ko-KR" altLang="en-US" sz="2800" b="1" dirty="0">
                <a:solidFill>
                  <a:schemeClr val="tx1"/>
                </a:solidFill>
              </a:rPr>
              <a:t>로 구분되어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※ Key</a:t>
            </a:r>
            <a:r>
              <a:rPr lang="ko-KR" altLang="en-US" sz="2800" b="1" dirty="0">
                <a:solidFill>
                  <a:schemeClr val="tx1"/>
                </a:solidFill>
              </a:rPr>
              <a:t>에는 변하지 않는 값을 사용하고</a:t>
            </a:r>
            <a:r>
              <a:rPr lang="en-US" altLang="ko-KR" sz="2800" b="1" dirty="0">
                <a:solidFill>
                  <a:schemeClr val="tx1"/>
                </a:solidFill>
              </a:rPr>
              <a:t>, Value</a:t>
            </a:r>
            <a:r>
              <a:rPr lang="ko-KR" altLang="en-US" sz="2800" b="1" dirty="0">
                <a:solidFill>
                  <a:schemeClr val="tx1"/>
                </a:solidFill>
              </a:rPr>
              <a:t>에는 변하는 값과 변하지 않는 값 모두 사용할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dic</a:t>
            </a:r>
            <a:r>
              <a:rPr lang="en-US" altLang="ko-KR" sz="2800" b="1" dirty="0">
                <a:solidFill>
                  <a:schemeClr val="tx1"/>
                </a:solidFill>
              </a:rPr>
              <a:t> = {'name':'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', 'phone':'0119993323', 'birth': '1118'}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4888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딕셔너리는</a:t>
            </a:r>
            <a:r>
              <a:rPr lang="ko-KR" altLang="en-US" dirty="0"/>
              <a:t> 어떻게 만들까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87373" y="1473069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딕셔너리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err="1">
                <a:solidFill>
                  <a:schemeClr val="tx1"/>
                </a:solidFill>
              </a:rPr>
              <a:t>dic</a:t>
            </a:r>
            <a:r>
              <a:rPr lang="ko-KR" altLang="en-US" sz="2800" b="1" dirty="0">
                <a:solidFill>
                  <a:schemeClr val="tx1"/>
                </a:solidFill>
              </a:rPr>
              <a:t>의 정보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key	    value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name	      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phone	01199993323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birth	     1118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다음의 예는 </a:t>
            </a:r>
            <a:r>
              <a:rPr lang="en-US" altLang="ko-KR" sz="2800" b="1" dirty="0">
                <a:solidFill>
                  <a:schemeClr val="tx1"/>
                </a:solidFill>
              </a:rPr>
              <a:t>Key</a:t>
            </a:r>
            <a:r>
              <a:rPr lang="ko-KR" altLang="en-US" sz="2800" b="1" dirty="0">
                <a:solidFill>
                  <a:schemeClr val="tx1"/>
                </a:solidFill>
              </a:rPr>
              <a:t>로 </a:t>
            </a:r>
            <a:r>
              <a:rPr lang="ko-KR" altLang="en-US" sz="2800" b="1" dirty="0" err="1">
                <a:solidFill>
                  <a:schemeClr val="tx1"/>
                </a:solidFill>
              </a:rPr>
              <a:t>정수값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chemeClr val="tx1"/>
                </a:solidFill>
              </a:rPr>
              <a:t>1, Value</a:t>
            </a:r>
            <a:r>
              <a:rPr lang="ko-KR" altLang="en-US" sz="2800" b="1" dirty="0">
                <a:solidFill>
                  <a:schemeClr val="tx1"/>
                </a:solidFill>
              </a:rPr>
              <a:t>로 </a:t>
            </a:r>
            <a:r>
              <a:rPr lang="en-US" altLang="ko-KR" sz="2800" b="1" dirty="0">
                <a:solidFill>
                  <a:schemeClr val="tx1"/>
                </a:solidFill>
              </a:rPr>
              <a:t>'hi'</a:t>
            </a:r>
            <a:r>
              <a:rPr lang="ko-KR" altLang="en-US" sz="2800" b="1" dirty="0">
                <a:solidFill>
                  <a:schemeClr val="tx1"/>
                </a:solidFill>
              </a:rPr>
              <a:t>라는 문자열을 사용한 예이다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{1: 'hi'}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또한 다음의 예처럼 </a:t>
            </a:r>
            <a:r>
              <a:rPr lang="en-US" altLang="ko-KR" sz="2800" b="1" dirty="0">
                <a:solidFill>
                  <a:schemeClr val="tx1"/>
                </a:solidFill>
              </a:rPr>
              <a:t>Value</a:t>
            </a:r>
            <a:r>
              <a:rPr lang="ko-KR" altLang="en-US" sz="2800" b="1" dirty="0">
                <a:solidFill>
                  <a:schemeClr val="tx1"/>
                </a:solidFill>
              </a:rPr>
              <a:t>에 리스트도 넣을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{ 'a': [1,2,3]}</a:t>
            </a:r>
          </a:p>
        </p:txBody>
      </p:sp>
    </p:spTree>
    <p:extLst>
      <p:ext uri="{BB962C8B-B14F-4D97-AF65-F5344CB8AC3E}">
        <p14:creationId xmlns:p14="http://schemas.microsoft.com/office/powerpoint/2010/main" val="23009698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쌍 추가하기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{1: 'a'}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a[2] = 'b'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{1: 'a', 2: 'b'}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{1: 'a'}</a:t>
            </a:r>
            <a:r>
              <a:rPr lang="ko-KR" altLang="en-US" sz="2800" b="1" dirty="0">
                <a:solidFill>
                  <a:schemeClr val="tx1"/>
                </a:solidFill>
              </a:rPr>
              <a:t>라는 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딕셔너리에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a[2] = 'b'</a:t>
            </a:r>
            <a:r>
              <a:rPr lang="ko-KR" altLang="en-US" sz="2800" b="1" dirty="0">
                <a:solidFill>
                  <a:srgbClr val="FF0000"/>
                </a:solidFill>
              </a:rPr>
              <a:t>와 같이 입력하면 </a:t>
            </a:r>
            <a:r>
              <a:rPr lang="ko-KR" altLang="en-US" sz="2800" b="1" dirty="0" err="1">
                <a:solidFill>
                  <a:srgbClr val="FF0000"/>
                </a:solidFill>
              </a:rPr>
              <a:t>딕셔너리</a:t>
            </a:r>
            <a:r>
              <a:rPr lang="ko-KR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</a:rPr>
              <a:t>a</a:t>
            </a:r>
            <a:r>
              <a:rPr lang="ko-KR" altLang="en-US" sz="2800" b="1" dirty="0">
                <a:solidFill>
                  <a:srgbClr val="FF0000"/>
                </a:solidFill>
              </a:rPr>
              <a:t>에 </a:t>
            </a:r>
            <a:r>
              <a:rPr lang="en-US" altLang="ko-KR" sz="2800" b="1" dirty="0">
                <a:solidFill>
                  <a:srgbClr val="FF0000"/>
                </a:solidFill>
              </a:rPr>
              <a:t>Key</a:t>
            </a:r>
            <a:r>
              <a:rPr lang="ko-KR" altLang="en-US" sz="2800" b="1" dirty="0">
                <a:solidFill>
                  <a:srgbClr val="FF0000"/>
                </a:solidFill>
              </a:rPr>
              <a:t>와 </a:t>
            </a:r>
            <a:r>
              <a:rPr lang="en-US" altLang="ko-KR" sz="2800" b="1" dirty="0">
                <a:solidFill>
                  <a:srgbClr val="FF0000"/>
                </a:solidFill>
              </a:rPr>
              <a:t>Value</a:t>
            </a:r>
            <a:r>
              <a:rPr lang="ko-KR" altLang="en-US" sz="2800" b="1" dirty="0">
                <a:solidFill>
                  <a:srgbClr val="FF0000"/>
                </a:solidFill>
              </a:rPr>
              <a:t>가 각각 </a:t>
            </a:r>
            <a:r>
              <a:rPr lang="en-US" altLang="ko-KR" sz="2800" b="1" dirty="0">
                <a:solidFill>
                  <a:srgbClr val="FF0000"/>
                </a:solidFill>
              </a:rPr>
              <a:t>2</a:t>
            </a:r>
            <a:r>
              <a:rPr lang="ko-KR" altLang="en-US" sz="2800" b="1" dirty="0">
                <a:solidFill>
                  <a:srgbClr val="FF0000"/>
                </a:solidFill>
              </a:rPr>
              <a:t>와</a:t>
            </a:r>
            <a:r>
              <a:rPr lang="en-US" altLang="ko-KR" sz="2800" b="1" dirty="0">
                <a:solidFill>
                  <a:srgbClr val="FF0000"/>
                </a:solidFill>
              </a:rPr>
              <a:t>'b'</a:t>
            </a:r>
            <a:r>
              <a:rPr lang="ko-KR" altLang="en-US" sz="2800" b="1" dirty="0">
                <a:solidFill>
                  <a:srgbClr val="FF0000"/>
                </a:solidFill>
              </a:rPr>
              <a:t>인 </a:t>
            </a:r>
            <a:r>
              <a:rPr lang="en-US" altLang="ko-KR" sz="2800" b="1" dirty="0">
                <a:solidFill>
                  <a:srgbClr val="FF0000"/>
                </a:solidFill>
              </a:rPr>
              <a:t>2 : 'b'</a:t>
            </a:r>
            <a:r>
              <a:rPr lang="ko-KR" altLang="en-US" sz="2800" b="1" dirty="0">
                <a:solidFill>
                  <a:srgbClr val="FF0000"/>
                </a:solidFill>
              </a:rPr>
              <a:t>라는 </a:t>
            </a:r>
            <a:r>
              <a:rPr lang="ko-KR" altLang="en-US" sz="2800" b="1" dirty="0" err="1">
                <a:solidFill>
                  <a:srgbClr val="FF0000"/>
                </a:solidFill>
              </a:rPr>
              <a:t>딕셔너리</a:t>
            </a:r>
            <a:r>
              <a:rPr lang="ko-KR" altLang="en-US" sz="2800" b="1" dirty="0">
                <a:solidFill>
                  <a:srgbClr val="FF0000"/>
                </a:solidFill>
              </a:rPr>
              <a:t> 쌍이 추가</a:t>
            </a:r>
            <a:r>
              <a:rPr lang="ko-KR" altLang="en-US" sz="2800" b="1" dirty="0">
                <a:solidFill>
                  <a:schemeClr val="tx1"/>
                </a:solidFill>
              </a:rPr>
              <a:t>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a['name'] = 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{1: 'a', 2: 'b', 'name': 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'}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76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따옴표를</a:t>
            </a:r>
            <a:r>
              <a:rPr lang="en-US" altLang="ko-KR" dirty="0"/>
              <a:t> </a:t>
            </a:r>
            <a:r>
              <a:rPr lang="ko-KR" altLang="en-US" dirty="0"/>
              <a:t>넣는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1) </a:t>
            </a:r>
            <a:r>
              <a:rPr lang="ko-KR" altLang="en-US" sz="2800" b="1" dirty="0">
                <a:solidFill>
                  <a:schemeClr val="tx1"/>
                </a:solidFill>
              </a:rPr>
              <a:t>문자열에 작은따옴표 </a:t>
            </a:r>
            <a:r>
              <a:rPr lang="en-US" altLang="ko-KR" sz="2800" b="1" dirty="0">
                <a:solidFill>
                  <a:schemeClr val="tx1"/>
                </a:solidFill>
              </a:rPr>
              <a:t>(') </a:t>
            </a:r>
            <a:r>
              <a:rPr lang="ko-KR" altLang="en-US" sz="2800" b="1" dirty="0">
                <a:solidFill>
                  <a:schemeClr val="tx1"/>
                </a:solidFill>
              </a:rPr>
              <a:t>포함시키기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Python's favorite food is </a:t>
            </a:r>
            <a:r>
              <a:rPr lang="en-US" altLang="ko-KR" sz="2800" b="1" dirty="0" err="1">
                <a:solidFill>
                  <a:schemeClr val="tx1"/>
                </a:solidFill>
              </a:rPr>
              <a:t>perl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&gt;&gt;&gt; food = "Python's favorite food is </a:t>
            </a:r>
            <a:r>
              <a:rPr lang="en-US" altLang="ko-KR" sz="3600" dirty="0" err="1">
                <a:solidFill>
                  <a:schemeClr val="tx1"/>
                </a:solidFill>
              </a:rPr>
              <a:t>perl</a:t>
            </a:r>
            <a:r>
              <a:rPr lang="en-US" altLang="ko-KR" sz="3600" dirty="0">
                <a:solidFill>
                  <a:schemeClr val="tx1"/>
                </a:solidFill>
              </a:rPr>
              <a:t>“</a:t>
            </a:r>
          </a:p>
          <a:p>
            <a:pPr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&gt;&gt;&gt; food</a:t>
            </a:r>
          </a:p>
          <a:p>
            <a:pPr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"Python's favorite food is </a:t>
            </a:r>
            <a:r>
              <a:rPr lang="en-US" altLang="ko-KR" sz="3600" dirty="0" err="1">
                <a:solidFill>
                  <a:schemeClr val="tx1"/>
                </a:solidFill>
              </a:rPr>
              <a:t>perl</a:t>
            </a:r>
            <a:r>
              <a:rPr lang="en-US" altLang="ko-KR" sz="3600" dirty="0">
                <a:solidFill>
                  <a:schemeClr val="tx1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6448334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요소 삭제하기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del a[1]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{2: 'b', 'name': 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', 3: [1, 2, 3]}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위의 예제는 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</a:t>
            </a:r>
            <a:r>
              <a:rPr lang="ko-KR" altLang="en-US" sz="2800" b="1" dirty="0">
                <a:solidFill>
                  <a:schemeClr val="tx1"/>
                </a:solidFill>
              </a:rPr>
              <a:t> 요소를 지우는 방법을 보여준다</a:t>
            </a:r>
            <a:r>
              <a:rPr lang="en-US" altLang="ko-KR" sz="2800" b="1" dirty="0">
                <a:solidFill>
                  <a:schemeClr val="tx1"/>
                </a:solidFill>
              </a:rPr>
              <a:t>. del </a:t>
            </a:r>
            <a:r>
              <a:rPr lang="ko-KR" altLang="en-US" sz="2800" b="1" dirty="0">
                <a:solidFill>
                  <a:schemeClr val="tx1"/>
                </a:solidFill>
              </a:rPr>
              <a:t>함수를 사용해서 </a:t>
            </a:r>
            <a:r>
              <a:rPr lang="en-US" altLang="ko-KR" sz="2800" b="1" dirty="0">
                <a:solidFill>
                  <a:schemeClr val="tx1"/>
                </a:solidFill>
              </a:rPr>
              <a:t>del a[key]</a:t>
            </a:r>
            <a:r>
              <a:rPr lang="ko-KR" altLang="en-US" sz="2800" b="1" dirty="0">
                <a:solidFill>
                  <a:schemeClr val="tx1"/>
                </a:solidFill>
              </a:rPr>
              <a:t>처럼 입력하면 지정한 </a:t>
            </a:r>
            <a:r>
              <a:rPr lang="en-US" altLang="ko-KR" sz="2800" b="1" dirty="0">
                <a:solidFill>
                  <a:schemeClr val="tx1"/>
                </a:solidFill>
              </a:rPr>
              <a:t>key</a:t>
            </a:r>
            <a:r>
              <a:rPr lang="ko-KR" altLang="en-US" sz="2800" b="1" dirty="0">
                <a:solidFill>
                  <a:schemeClr val="tx1"/>
                </a:solidFill>
              </a:rPr>
              <a:t>에 해당하는 </a:t>
            </a:r>
            <a:r>
              <a:rPr lang="en-US" altLang="ko-KR" sz="2800" b="1" dirty="0">
                <a:solidFill>
                  <a:schemeClr val="tx1"/>
                </a:solidFill>
              </a:rPr>
              <a:t>{key : value} </a:t>
            </a:r>
            <a:r>
              <a:rPr lang="ko-KR" altLang="en-US" sz="2800" b="1" dirty="0">
                <a:solidFill>
                  <a:schemeClr val="tx1"/>
                </a:solidFill>
              </a:rPr>
              <a:t>쌍이 삭제된다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894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딕셔너리를</a:t>
            </a:r>
            <a:r>
              <a:rPr lang="ko-KR" altLang="en-US" dirty="0"/>
              <a:t> 사용하는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딕셔너리는</a:t>
            </a:r>
            <a:r>
              <a:rPr lang="ko-KR" altLang="en-US" sz="2800" b="1" dirty="0">
                <a:solidFill>
                  <a:schemeClr val="tx1"/>
                </a:solidFill>
              </a:rPr>
              <a:t> 주로 어떤 것을 표현하는 데 사용할까</a:t>
            </a:r>
            <a:r>
              <a:rPr lang="en-US" altLang="ko-KR" sz="2800" b="1" dirty="0">
                <a:solidFill>
                  <a:schemeClr val="tx1"/>
                </a:solidFill>
              </a:rPr>
              <a:t>?"</a:t>
            </a:r>
            <a:r>
              <a:rPr lang="ko-KR" altLang="en-US" sz="2800" b="1" dirty="0">
                <a:solidFill>
                  <a:schemeClr val="tx1"/>
                </a:solidFill>
              </a:rPr>
              <a:t>라는 의문이 들 것이다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예를 들어 </a:t>
            </a:r>
            <a:r>
              <a:rPr lang="en-US" altLang="ko-KR" sz="2800" b="1" dirty="0">
                <a:solidFill>
                  <a:schemeClr val="tx1"/>
                </a:solidFill>
              </a:rPr>
              <a:t>4</a:t>
            </a:r>
            <a:r>
              <a:rPr lang="ko-KR" altLang="en-US" sz="2800" b="1" dirty="0">
                <a:solidFill>
                  <a:schemeClr val="tx1"/>
                </a:solidFill>
              </a:rPr>
              <a:t>명의 사람이 있다고 가정하고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각자의 특기를 표현할 수 있는 좋은 방법에 대해서 생각해 보자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리스트나 문자열로는 표현하기가 상당히 까다로울 것이다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하지만 </a:t>
            </a:r>
            <a:r>
              <a:rPr lang="ko-KR" altLang="en-US" sz="2800" b="1" dirty="0" err="1">
                <a:solidFill>
                  <a:schemeClr val="tx1"/>
                </a:solidFill>
              </a:rPr>
              <a:t>파이썬의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딕셔너리를</a:t>
            </a:r>
            <a:r>
              <a:rPr lang="ko-KR" altLang="en-US" sz="2800" b="1" dirty="0">
                <a:solidFill>
                  <a:schemeClr val="tx1"/>
                </a:solidFill>
              </a:rPr>
              <a:t> 사용한다면 이 상황을 표현하기가 정말 쉽다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다음의 예를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{"</a:t>
            </a:r>
            <a:r>
              <a:rPr lang="ko-KR" altLang="en-US" sz="2800" b="1" dirty="0">
                <a:solidFill>
                  <a:schemeClr val="tx1"/>
                </a:solidFill>
              </a:rPr>
              <a:t>김연아</a:t>
            </a:r>
            <a:r>
              <a:rPr lang="en-US" altLang="ko-KR" sz="2800" b="1" dirty="0">
                <a:solidFill>
                  <a:schemeClr val="tx1"/>
                </a:solidFill>
              </a:rPr>
              <a:t>":"</a:t>
            </a:r>
            <a:r>
              <a:rPr lang="ko-KR" altLang="en-US" sz="2800" b="1" dirty="0">
                <a:solidFill>
                  <a:schemeClr val="tx1"/>
                </a:solidFill>
              </a:rPr>
              <a:t>피겨스케이팅</a:t>
            </a:r>
            <a:r>
              <a:rPr lang="en-US" altLang="ko-KR" sz="2800" b="1" dirty="0">
                <a:solidFill>
                  <a:schemeClr val="tx1"/>
                </a:solidFill>
              </a:rPr>
              <a:t>", "</a:t>
            </a:r>
            <a:r>
              <a:rPr lang="ko-KR" altLang="en-US" sz="2800" b="1" dirty="0">
                <a:solidFill>
                  <a:schemeClr val="tx1"/>
                </a:solidFill>
              </a:rPr>
              <a:t>박찬호</a:t>
            </a:r>
            <a:r>
              <a:rPr lang="en-US" altLang="ko-KR" sz="2800" b="1" dirty="0">
                <a:solidFill>
                  <a:schemeClr val="tx1"/>
                </a:solidFill>
              </a:rPr>
              <a:t>":"</a:t>
            </a:r>
            <a:r>
              <a:rPr lang="ko-KR" altLang="en-US" sz="2800" b="1" dirty="0">
                <a:solidFill>
                  <a:schemeClr val="tx1"/>
                </a:solidFill>
              </a:rPr>
              <a:t>야구</a:t>
            </a:r>
            <a:r>
              <a:rPr lang="en-US" altLang="ko-KR" sz="2800" b="1" dirty="0">
                <a:solidFill>
                  <a:schemeClr val="tx1"/>
                </a:solidFill>
              </a:rPr>
              <a:t>", "</a:t>
            </a:r>
            <a:r>
              <a:rPr lang="ko-KR" altLang="en-US" sz="2800" b="1" dirty="0">
                <a:solidFill>
                  <a:schemeClr val="tx1"/>
                </a:solidFill>
              </a:rPr>
              <a:t>박지성</a:t>
            </a:r>
            <a:r>
              <a:rPr lang="en-US" altLang="ko-KR" sz="2800" b="1" dirty="0">
                <a:solidFill>
                  <a:schemeClr val="tx1"/>
                </a:solidFill>
              </a:rPr>
              <a:t>":"</a:t>
            </a:r>
            <a:r>
              <a:rPr lang="ko-KR" altLang="en-US" sz="2800" b="1" dirty="0">
                <a:solidFill>
                  <a:schemeClr val="tx1"/>
                </a:solidFill>
              </a:rPr>
              <a:t>축구</a:t>
            </a:r>
            <a:r>
              <a:rPr lang="en-US" altLang="ko-KR" sz="2800" b="1" dirty="0">
                <a:solidFill>
                  <a:schemeClr val="tx1"/>
                </a:solidFill>
              </a:rPr>
              <a:t>", "</a:t>
            </a:r>
            <a:r>
              <a:rPr lang="ko-KR" altLang="en-US" sz="2800" b="1" dirty="0">
                <a:solidFill>
                  <a:schemeClr val="tx1"/>
                </a:solidFill>
              </a:rPr>
              <a:t>귀도</a:t>
            </a:r>
            <a:r>
              <a:rPr lang="en-US" altLang="ko-KR" sz="2800" b="1" dirty="0">
                <a:solidFill>
                  <a:schemeClr val="tx1"/>
                </a:solidFill>
              </a:rPr>
              <a:t>":"</a:t>
            </a:r>
            <a:r>
              <a:rPr lang="ko-KR" altLang="en-US" sz="2800" b="1" dirty="0" err="1">
                <a:solidFill>
                  <a:schemeClr val="tx1"/>
                </a:solidFill>
              </a:rPr>
              <a:t>파이썬</a:t>
            </a:r>
            <a:r>
              <a:rPr lang="en-US" altLang="ko-KR" sz="2800" b="1" dirty="0">
                <a:solidFill>
                  <a:schemeClr val="tx1"/>
                </a:solidFill>
              </a:rPr>
              <a:t>"}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6857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en-US" altLang="ko-KR" dirty="0"/>
              <a:t>Key </a:t>
            </a:r>
            <a:r>
              <a:rPr lang="ko-KR" altLang="en-US" dirty="0"/>
              <a:t>사용해 </a:t>
            </a:r>
            <a:r>
              <a:rPr lang="en-US" altLang="ko-KR" dirty="0"/>
              <a:t>Value </a:t>
            </a:r>
            <a:r>
              <a:rPr lang="ko-KR" altLang="en-US" dirty="0"/>
              <a:t>얻기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486032" y="1487817"/>
            <a:ext cx="10727376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grade = {'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': 10, '</a:t>
            </a:r>
            <a:r>
              <a:rPr lang="en-US" altLang="ko-KR" sz="2800" b="1" dirty="0" err="1">
                <a:solidFill>
                  <a:schemeClr val="tx1"/>
                </a:solidFill>
              </a:rPr>
              <a:t>julliet</a:t>
            </a:r>
            <a:r>
              <a:rPr lang="en-US" altLang="ko-KR" sz="2800" b="1" dirty="0">
                <a:solidFill>
                  <a:schemeClr val="tx1"/>
                </a:solidFill>
              </a:rPr>
              <a:t>': 99}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grade['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10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grade['</a:t>
            </a:r>
            <a:r>
              <a:rPr lang="en-US" altLang="ko-KR" sz="2800" b="1" dirty="0" err="1">
                <a:solidFill>
                  <a:schemeClr val="tx1"/>
                </a:solidFill>
              </a:rPr>
              <a:t>julliet</a:t>
            </a:r>
            <a:r>
              <a:rPr lang="en-US" altLang="ko-KR" sz="2800" b="1" dirty="0">
                <a:solidFill>
                  <a:schemeClr val="tx1"/>
                </a:solidFill>
              </a:rPr>
              <a:t>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99</a:t>
            </a:r>
          </a:p>
          <a:p>
            <a:pPr>
              <a:lnSpc>
                <a:spcPct val="120000"/>
              </a:lnSpc>
            </a:pPr>
            <a:r>
              <a:rPr lang="pt-BR" altLang="ko-KR" sz="3200" b="1" dirty="0">
                <a:solidFill>
                  <a:schemeClr val="tx1"/>
                </a:solidFill>
              </a:rPr>
              <a:t>&gt;&gt;&gt; a = {1:'a', 2:'b'}</a:t>
            </a:r>
          </a:p>
          <a:p>
            <a:pPr>
              <a:lnSpc>
                <a:spcPct val="120000"/>
              </a:lnSpc>
            </a:pPr>
            <a:r>
              <a:rPr lang="pt-BR" altLang="ko-KR" sz="3200" b="1" dirty="0">
                <a:solidFill>
                  <a:schemeClr val="tx1"/>
                </a:solidFill>
              </a:rPr>
              <a:t>&gt;&gt;&gt; a[1]</a:t>
            </a:r>
          </a:p>
          <a:p>
            <a:pPr>
              <a:lnSpc>
                <a:spcPct val="120000"/>
              </a:lnSpc>
            </a:pPr>
            <a:r>
              <a:rPr lang="pt-BR" altLang="ko-KR" sz="3200" b="1" dirty="0">
                <a:solidFill>
                  <a:schemeClr val="tx1"/>
                </a:solidFill>
              </a:rPr>
              <a:t>'a'</a:t>
            </a:r>
          </a:p>
          <a:p>
            <a:pPr>
              <a:lnSpc>
                <a:spcPct val="120000"/>
              </a:lnSpc>
            </a:pPr>
            <a:r>
              <a:rPr lang="pt-BR" altLang="ko-KR" sz="3200" b="1" dirty="0">
                <a:solidFill>
                  <a:schemeClr val="tx1"/>
                </a:solidFill>
              </a:rPr>
              <a:t>&gt;&gt;&gt; a[2]</a:t>
            </a:r>
          </a:p>
          <a:p>
            <a:pPr>
              <a:lnSpc>
                <a:spcPct val="120000"/>
              </a:lnSpc>
            </a:pPr>
            <a:r>
              <a:rPr lang="pt-BR" altLang="ko-KR" sz="3200" b="1" dirty="0">
                <a:solidFill>
                  <a:schemeClr val="tx1"/>
                </a:solidFill>
              </a:rPr>
              <a:t>'b'</a:t>
            </a:r>
            <a:endParaRPr lang="en-US" altLang="ko-KR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0518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딕셔너리에서</a:t>
            </a:r>
            <a:r>
              <a:rPr lang="ko-KR" altLang="en-US" dirty="0"/>
              <a:t> </a:t>
            </a:r>
            <a:r>
              <a:rPr lang="en-US" altLang="ko-KR" dirty="0"/>
              <a:t>Key </a:t>
            </a:r>
            <a:r>
              <a:rPr lang="ko-KR" altLang="en-US" dirty="0"/>
              <a:t>사용해 </a:t>
            </a:r>
            <a:r>
              <a:rPr lang="en-US" altLang="ko-KR" dirty="0"/>
              <a:t>Value </a:t>
            </a:r>
            <a:r>
              <a:rPr lang="ko-KR" altLang="en-US" dirty="0"/>
              <a:t>얻기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dic</a:t>
            </a:r>
            <a:r>
              <a:rPr lang="en-US" altLang="ko-KR" sz="2800" b="1" dirty="0">
                <a:solidFill>
                  <a:schemeClr val="tx1"/>
                </a:solidFill>
              </a:rPr>
              <a:t> = {'name':'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', 'phone':'0119993323', 'birth': '1118'}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dic</a:t>
            </a:r>
            <a:r>
              <a:rPr lang="en-US" altLang="ko-KR" sz="2800" b="1" dirty="0">
                <a:solidFill>
                  <a:schemeClr val="tx1"/>
                </a:solidFill>
              </a:rPr>
              <a:t>['name']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dic</a:t>
            </a:r>
            <a:r>
              <a:rPr lang="en-US" altLang="ko-KR" sz="2800" b="1" dirty="0">
                <a:solidFill>
                  <a:schemeClr val="tx1"/>
                </a:solidFill>
              </a:rPr>
              <a:t>['phone']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'0119993323'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dic</a:t>
            </a:r>
            <a:r>
              <a:rPr lang="en-US" altLang="ko-KR" sz="2800" b="1" dirty="0">
                <a:solidFill>
                  <a:schemeClr val="tx1"/>
                </a:solidFill>
              </a:rPr>
              <a:t>['birth']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'1118'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814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Key </a:t>
            </a:r>
            <a:r>
              <a:rPr lang="ko-KR" altLang="en-US" sz="2800" b="1" dirty="0">
                <a:solidFill>
                  <a:schemeClr val="tx1"/>
                </a:solidFill>
              </a:rPr>
              <a:t>리스트 만들기</a:t>
            </a:r>
            <a:r>
              <a:rPr lang="en-US" altLang="ko-KR" sz="2800" b="1" dirty="0">
                <a:solidFill>
                  <a:schemeClr val="tx1"/>
                </a:solidFill>
              </a:rPr>
              <a:t>(keys)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{'name': 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', 'phone': '0119993323', 'birth': '1118'}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a.keys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dict_keys(['name', 'phone', 'birth'])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9947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389833" y="1487817"/>
            <a:ext cx="11505605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dict_keys </a:t>
            </a:r>
            <a:r>
              <a:rPr lang="ko-KR" altLang="en-US" sz="2800" b="1" dirty="0">
                <a:solidFill>
                  <a:schemeClr val="tx1"/>
                </a:solidFill>
              </a:rPr>
              <a:t>객체는 다음과 같이 </a:t>
            </a:r>
            <a:r>
              <a:rPr lang="en-US" altLang="ko-KR" sz="2800" b="1" dirty="0">
                <a:solidFill>
                  <a:schemeClr val="tx1"/>
                </a:solidFill>
              </a:rPr>
              <a:t>for</a:t>
            </a:r>
            <a:r>
              <a:rPr lang="ko-KR" altLang="en-US" sz="2800" b="1" dirty="0">
                <a:solidFill>
                  <a:schemeClr val="tx1"/>
                </a:solidFill>
              </a:rPr>
              <a:t>문에서 사용할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리스트를 사용하는 것과 차이가 없지만</a:t>
            </a:r>
            <a:r>
              <a:rPr lang="en-US" altLang="ko-KR" sz="2800" b="1" dirty="0">
                <a:solidFill>
                  <a:schemeClr val="tx1"/>
                </a:solidFill>
              </a:rPr>
              <a:t>, </a:t>
            </a:r>
            <a:r>
              <a:rPr lang="ko-KR" altLang="en-US" sz="2800" b="1" dirty="0">
                <a:solidFill>
                  <a:schemeClr val="tx1"/>
                </a:solidFill>
              </a:rPr>
              <a:t>리스트 고유의 함수인 </a:t>
            </a:r>
            <a:r>
              <a:rPr lang="en-US" altLang="ko-KR" sz="2800" b="1" dirty="0">
                <a:solidFill>
                  <a:schemeClr val="tx1"/>
                </a:solidFill>
              </a:rPr>
              <a:t>append, insert, pop, remove, sort</a:t>
            </a:r>
            <a:r>
              <a:rPr lang="ko-KR" altLang="en-US" sz="2800" b="1" dirty="0">
                <a:solidFill>
                  <a:schemeClr val="tx1"/>
                </a:solidFill>
              </a:rPr>
              <a:t>등의 함수를 수행할 수는 없다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for k in </a:t>
            </a:r>
            <a:r>
              <a:rPr lang="en-US" altLang="ko-KR" sz="2800" b="1" dirty="0" err="1">
                <a:solidFill>
                  <a:schemeClr val="tx1"/>
                </a:solidFill>
              </a:rPr>
              <a:t>a.keys</a:t>
            </a:r>
            <a:r>
              <a:rPr lang="en-US" altLang="ko-KR" sz="2800" b="1" dirty="0">
                <a:solidFill>
                  <a:schemeClr val="tx1"/>
                </a:solidFill>
              </a:rPr>
              <a:t>():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    print(k)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...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name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phone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birth</a:t>
            </a:r>
          </a:p>
        </p:txBody>
      </p:sp>
    </p:spTree>
    <p:extLst>
      <p:ext uri="{BB962C8B-B14F-4D97-AF65-F5344CB8AC3E}">
        <p14:creationId xmlns:p14="http://schemas.microsoft.com/office/powerpoint/2010/main" val="29405851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dict_keys </a:t>
            </a:r>
            <a:r>
              <a:rPr lang="ko-KR" altLang="en-US" sz="2800" b="1" dirty="0">
                <a:solidFill>
                  <a:schemeClr val="tx1"/>
                </a:solidFill>
              </a:rPr>
              <a:t>객체를 리스트로 변환하려면 다음과 같이 하면 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list(</a:t>
            </a:r>
            <a:r>
              <a:rPr lang="en-US" altLang="ko-KR" sz="2800" b="1" dirty="0" err="1">
                <a:solidFill>
                  <a:schemeClr val="tx1"/>
                </a:solidFill>
              </a:rPr>
              <a:t>a.keys</a:t>
            </a:r>
            <a:r>
              <a:rPr lang="en-US" altLang="ko-KR" sz="2800" b="1" dirty="0">
                <a:solidFill>
                  <a:schemeClr val="tx1"/>
                </a:solidFill>
              </a:rPr>
              <a:t>())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['name', 'phone', 'birth']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92665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Key, Value </a:t>
            </a:r>
            <a:r>
              <a:rPr lang="ko-KR" altLang="en-US" sz="2800" b="1" dirty="0">
                <a:solidFill>
                  <a:schemeClr val="tx1"/>
                </a:solidFill>
              </a:rPr>
              <a:t>쌍 얻기</a:t>
            </a:r>
            <a:r>
              <a:rPr lang="en-US" altLang="ko-KR" sz="2800" b="1" dirty="0">
                <a:solidFill>
                  <a:schemeClr val="tx1"/>
                </a:solidFill>
              </a:rPr>
              <a:t>(items)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a.items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dict_items</a:t>
            </a:r>
            <a:r>
              <a:rPr lang="en-US" altLang="ko-KR" sz="2800" b="1" dirty="0">
                <a:solidFill>
                  <a:schemeClr val="tx1"/>
                </a:solidFill>
              </a:rPr>
              <a:t>([('name', 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'), ('phone', '0119993323'), ('birth', '1118')])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items </a:t>
            </a:r>
            <a:r>
              <a:rPr lang="ko-KR" altLang="en-US" sz="2800" b="1" dirty="0">
                <a:solidFill>
                  <a:schemeClr val="tx1"/>
                </a:solidFill>
              </a:rPr>
              <a:t>함수는 </a:t>
            </a:r>
            <a:r>
              <a:rPr lang="en-US" altLang="ko-KR" sz="2800" b="1" dirty="0">
                <a:solidFill>
                  <a:schemeClr val="tx1"/>
                </a:solidFill>
              </a:rPr>
              <a:t>key</a:t>
            </a:r>
            <a:r>
              <a:rPr lang="ko-KR" altLang="en-US" sz="2800" b="1" dirty="0">
                <a:solidFill>
                  <a:schemeClr val="tx1"/>
                </a:solidFill>
              </a:rPr>
              <a:t>와 </a:t>
            </a:r>
            <a:r>
              <a:rPr lang="en-US" altLang="ko-KR" sz="2800" b="1" dirty="0">
                <a:solidFill>
                  <a:schemeClr val="tx1"/>
                </a:solidFill>
              </a:rPr>
              <a:t>value</a:t>
            </a:r>
            <a:r>
              <a:rPr lang="ko-KR" altLang="en-US" sz="2800" b="1" dirty="0">
                <a:solidFill>
                  <a:schemeClr val="tx1"/>
                </a:solidFill>
              </a:rPr>
              <a:t>의 쌍을 </a:t>
            </a:r>
            <a:r>
              <a:rPr lang="ko-KR" altLang="en-US" sz="2800" b="1" dirty="0" err="1">
                <a:solidFill>
                  <a:schemeClr val="tx1"/>
                </a:solidFill>
              </a:rPr>
              <a:t>튜플로</a:t>
            </a:r>
            <a:r>
              <a:rPr lang="ko-KR" altLang="en-US" sz="2800" b="1" dirty="0">
                <a:solidFill>
                  <a:schemeClr val="tx1"/>
                </a:solidFill>
              </a:rPr>
              <a:t> 묶은 값을 </a:t>
            </a:r>
            <a:r>
              <a:rPr lang="en-US" altLang="ko-KR" sz="2800" b="1" dirty="0" err="1">
                <a:solidFill>
                  <a:schemeClr val="tx1"/>
                </a:solidFill>
              </a:rPr>
              <a:t>dict_items</a:t>
            </a:r>
            <a:r>
              <a:rPr lang="en-US" altLang="ko-KR" sz="2800" b="1" dirty="0">
                <a:solidFill>
                  <a:schemeClr val="tx1"/>
                </a:solidFill>
              </a:rPr>
              <a:t> </a:t>
            </a:r>
            <a:r>
              <a:rPr lang="ko-KR" altLang="en-US" sz="2800" b="1" dirty="0">
                <a:solidFill>
                  <a:schemeClr val="tx1"/>
                </a:solidFill>
              </a:rPr>
              <a:t>객체로 돌려준다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Key: Value </a:t>
            </a:r>
            <a:r>
              <a:rPr lang="ko-KR" altLang="en-US" sz="2800" b="1" dirty="0">
                <a:solidFill>
                  <a:schemeClr val="tx1"/>
                </a:solidFill>
              </a:rPr>
              <a:t>쌍 모두 지우기</a:t>
            </a:r>
            <a:r>
              <a:rPr lang="en-US" altLang="ko-KR" sz="2800" b="1" dirty="0">
                <a:solidFill>
                  <a:schemeClr val="tx1"/>
                </a:solidFill>
              </a:rPr>
              <a:t>(clear)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a.clear</a:t>
            </a:r>
            <a:r>
              <a:rPr lang="en-US" altLang="ko-KR" sz="2800" b="1" dirty="0">
                <a:solidFill>
                  <a:schemeClr val="tx1"/>
                </a:solidFill>
              </a:rPr>
              <a:t>()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clear() </a:t>
            </a:r>
            <a:r>
              <a:rPr lang="ko-KR" altLang="en-US" sz="2800" b="1" dirty="0">
                <a:solidFill>
                  <a:schemeClr val="tx1"/>
                </a:solidFill>
              </a:rPr>
              <a:t>함수는 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</a:t>
            </a:r>
            <a:r>
              <a:rPr lang="ko-KR" altLang="en-US" sz="2800" b="1" dirty="0">
                <a:solidFill>
                  <a:schemeClr val="tx1"/>
                </a:solidFill>
              </a:rPr>
              <a:t> 안의 모든 요소를 삭제한다</a:t>
            </a:r>
            <a:endParaRPr lang="en-US" altLang="ko-K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3046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Key</a:t>
            </a:r>
            <a:r>
              <a:rPr lang="ko-KR" altLang="en-US" sz="2800" b="1" dirty="0">
                <a:solidFill>
                  <a:schemeClr val="tx1"/>
                </a:solidFill>
              </a:rPr>
              <a:t>로 </a:t>
            </a:r>
            <a:r>
              <a:rPr lang="en-US" altLang="ko-KR" sz="2800" b="1" dirty="0">
                <a:solidFill>
                  <a:schemeClr val="tx1"/>
                </a:solidFill>
              </a:rPr>
              <a:t>Value</a:t>
            </a:r>
            <a:r>
              <a:rPr lang="ko-KR" altLang="en-US" sz="2800" b="1" dirty="0">
                <a:solidFill>
                  <a:schemeClr val="tx1"/>
                </a:solidFill>
              </a:rPr>
              <a:t>얻기</a:t>
            </a:r>
            <a:r>
              <a:rPr lang="en-US" altLang="ko-KR" sz="2800" b="1" dirty="0">
                <a:solidFill>
                  <a:schemeClr val="tx1"/>
                </a:solidFill>
              </a:rPr>
              <a:t>(get)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{'name':'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', 'phone':'0119993323', 'birth': '1118'}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a.get</a:t>
            </a:r>
            <a:r>
              <a:rPr lang="en-US" altLang="ko-KR" sz="2800" b="1" dirty="0">
                <a:solidFill>
                  <a:schemeClr val="tx1"/>
                </a:solidFill>
              </a:rPr>
              <a:t>('name')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a.get</a:t>
            </a:r>
            <a:r>
              <a:rPr lang="en-US" altLang="ko-KR" sz="2800" b="1" dirty="0">
                <a:solidFill>
                  <a:schemeClr val="tx1"/>
                </a:solidFill>
              </a:rPr>
              <a:t>('phone')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'0119993323'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get(x) </a:t>
            </a:r>
            <a:r>
              <a:rPr lang="ko-KR" altLang="en-US" sz="2800" b="1" dirty="0">
                <a:solidFill>
                  <a:schemeClr val="tx1"/>
                </a:solidFill>
              </a:rPr>
              <a:t>함수는 </a:t>
            </a:r>
            <a:r>
              <a:rPr lang="en-US" altLang="ko-KR" sz="2800" b="1" dirty="0">
                <a:solidFill>
                  <a:schemeClr val="tx1"/>
                </a:solidFill>
              </a:rPr>
              <a:t>x</a:t>
            </a:r>
            <a:r>
              <a:rPr lang="ko-KR" altLang="en-US" sz="2800" b="1" dirty="0">
                <a:solidFill>
                  <a:schemeClr val="tx1"/>
                </a:solidFill>
              </a:rPr>
              <a:t>라는 </a:t>
            </a:r>
            <a:r>
              <a:rPr lang="en-US" altLang="ko-KR" sz="2800" b="1" dirty="0">
                <a:solidFill>
                  <a:schemeClr val="tx1"/>
                </a:solidFill>
              </a:rPr>
              <a:t>key</a:t>
            </a:r>
            <a:r>
              <a:rPr lang="ko-KR" altLang="en-US" sz="2800" b="1" dirty="0">
                <a:solidFill>
                  <a:schemeClr val="tx1"/>
                </a:solidFill>
              </a:rPr>
              <a:t>에 대응되는 </a:t>
            </a:r>
            <a:r>
              <a:rPr lang="en-US" altLang="ko-KR" sz="2800" b="1" dirty="0">
                <a:solidFill>
                  <a:schemeClr val="tx1"/>
                </a:solidFill>
              </a:rPr>
              <a:t>value</a:t>
            </a:r>
            <a:r>
              <a:rPr lang="ko-KR" altLang="en-US" sz="2800" b="1" dirty="0">
                <a:solidFill>
                  <a:schemeClr val="tx1"/>
                </a:solidFill>
              </a:rPr>
              <a:t>를 돌려준다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앞서 살펴보았듯이 </a:t>
            </a:r>
            <a:r>
              <a:rPr lang="en-US" altLang="ko-KR" sz="2800" b="1" dirty="0" err="1">
                <a:solidFill>
                  <a:schemeClr val="tx1"/>
                </a:solidFill>
              </a:rPr>
              <a:t>a.get</a:t>
            </a:r>
            <a:r>
              <a:rPr lang="en-US" altLang="ko-KR" sz="2800" b="1" dirty="0">
                <a:solidFill>
                  <a:schemeClr val="tx1"/>
                </a:solidFill>
              </a:rPr>
              <a:t>('name')</a:t>
            </a:r>
            <a:r>
              <a:rPr lang="ko-KR" altLang="en-US" sz="2800" b="1" dirty="0">
                <a:solidFill>
                  <a:schemeClr val="tx1"/>
                </a:solidFill>
              </a:rPr>
              <a:t>은 </a:t>
            </a:r>
            <a:r>
              <a:rPr lang="en-US" altLang="ko-KR" sz="2800" b="1" dirty="0">
                <a:solidFill>
                  <a:schemeClr val="tx1"/>
                </a:solidFill>
              </a:rPr>
              <a:t>a['name']</a:t>
            </a:r>
            <a:r>
              <a:rPr lang="ko-KR" altLang="en-US" sz="2800" b="1" dirty="0">
                <a:solidFill>
                  <a:schemeClr val="tx1"/>
                </a:solidFill>
              </a:rPr>
              <a:t>을 사용했을 때와 동일한 결과값을 </a:t>
            </a:r>
            <a:r>
              <a:rPr lang="ko-KR" altLang="en-US" sz="2800" b="1" dirty="0" err="1">
                <a:solidFill>
                  <a:schemeClr val="tx1"/>
                </a:solidFill>
              </a:rPr>
              <a:t>리턴한다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0794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23567" y="1487817"/>
            <a:ext cx="11928389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{'name':'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', 'phone':'0119993323', 'birth': '1118'}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</a:t>
            </a:r>
            <a:r>
              <a:rPr lang="en-US" altLang="ko-KR" sz="2800" b="1" dirty="0" err="1">
                <a:solidFill>
                  <a:schemeClr val="tx1"/>
                </a:solidFill>
              </a:rPr>
              <a:t>a.get</a:t>
            </a:r>
            <a:r>
              <a:rPr lang="en-US" altLang="ko-KR" sz="2800" b="1" dirty="0">
                <a:solidFill>
                  <a:schemeClr val="tx1"/>
                </a:solidFill>
              </a:rPr>
              <a:t>('</a:t>
            </a:r>
            <a:r>
              <a:rPr lang="en-US" altLang="ko-KR" sz="2800" b="1" dirty="0" err="1">
                <a:solidFill>
                  <a:schemeClr val="tx1"/>
                </a:solidFill>
              </a:rPr>
              <a:t>nokey</a:t>
            </a:r>
            <a:r>
              <a:rPr lang="en-US" altLang="ko-KR" sz="2800" b="1" dirty="0">
                <a:solidFill>
                  <a:schemeClr val="tx1"/>
                </a:solidFill>
              </a:rPr>
              <a:t>'))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None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print(a['</a:t>
            </a:r>
            <a:r>
              <a:rPr lang="en-US" altLang="ko-KR" sz="2800" b="1" dirty="0" err="1">
                <a:solidFill>
                  <a:schemeClr val="tx1"/>
                </a:solidFill>
              </a:rPr>
              <a:t>nokey</a:t>
            </a:r>
            <a:r>
              <a:rPr lang="en-US" altLang="ko-KR" sz="2800" b="1" dirty="0">
                <a:solidFill>
                  <a:schemeClr val="tx1"/>
                </a:solidFill>
              </a:rPr>
              <a:t>'])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Traceback</a:t>
            </a:r>
            <a:r>
              <a:rPr lang="en-US" altLang="ko-KR" sz="2800" b="1" dirty="0">
                <a:solidFill>
                  <a:schemeClr val="tx1"/>
                </a:solidFill>
              </a:rPr>
              <a:t> (most recent call last):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  File "&lt;</a:t>
            </a:r>
            <a:r>
              <a:rPr lang="en-US" altLang="ko-KR" sz="2800" b="1" dirty="0" err="1">
                <a:solidFill>
                  <a:schemeClr val="tx1"/>
                </a:solidFill>
              </a:rPr>
              <a:t>stdin</a:t>
            </a:r>
            <a:r>
              <a:rPr lang="en-US" altLang="ko-KR" sz="2800" b="1" dirty="0">
                <a:solidFill>
                  <a:schemeClr val="tx1"/>
                </a:solidFill>
              </a:rPr>
              <a:t>&gt;", line 1, in &lt;module&gt;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 err="1">
                <a:solidFill>
                  <a:schemeClr val="tx1"/>
                </a:solidFill>
              </a:rPr>
              <a:t>KeyError</a:t>
            </a:r>
            <a:r>
              <a:rPr lang="en-US" altLang="ko-KR" sz="2800" b="1" dirty="0">
                <a:solidFill>
                  <a:schemeClr val="tx1"/>
                </a:solidFill>
              </a:rPr>
              <a:t>: '</a:t>
            </a:r>
            <a:r>
              <a:rPr lang="en-US" altLang="ko-KR" sz="2800" b="1" dirty="0" err="1">
                <a:solidFill>
                  <a:schemeClr val="tx1"/>
                </a:solidFill>
              </a:rPr>
              <a:t>nokey</a:t>
            </a:r>
            <a:r>
              <a:rPr lang="en-US" altLang="ko-KR" sz="2800" b="1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딕셔너리</a:t>
            </a:r>
            <a:r>
              <a:rPr lang="ko-KR" altLang="en-US" sz="2800" b="1" dirty="0">
                <a:solidFill>
                  <a:schemeClr val="tx1"/>
                </a:solidFill>
              </a:rPr>
              <a:t> 안에 찾으려는 </a:t>
            </a:r>
            <a:r>
              <a:rPr lang="en-US" altLang="ko-KR" sz="2800" b="1" dirty="0">
                <a:solidFill>
                  <a:schemeClr val="tx1"/>
                </a:solidFill>
              </a:rPr>
              <a:t>key </a:t>
            </a:r>
            <a:r>
              <a:rPr lang="ko-KR" altLang="en-US" sz="2800" b="1" dirty="0">
                <a:solidFill>
                  <a:schemeClr val="tx1"/>
                </a:solidFill>
              </a:rPr>
              <a:t>값이 없을 경우 미리 정해 둔 디폴트 값을 대신 가져오게 하고 싶을 때에는 </a:t>
            </a:r>
            <a:r>
              <a:rPr lang="en-US" altLang="ko-KR" sz="2800" b="1" dirty="0">
                <a:solidFill>
                  <a:schemeClr val="tx1"/>
                </a:solidFill>
              </a:rPr>
              <a:t>get(x, '</a:t>
            </a:r>
            <a:r>
              <a:rPr lang="ko-KR" altLang="en-US" sz="2800" b="1" dirty="0">
                <a:solidFill>
                  <a:schemeClr val="tx1"/>
                </a:solidFill>
              </a:rPr>
              <a:t>디폴트 값</a:t>
            </a:r>
            <a:r>
              <a:rPr lang="en-US" altLang="ko-KR" sz="2800" b="1" dirty="0">
                <a:solidFill>
                  <a:schemeClr val="tx1"/>
                </a:solidFill>
              </a:rPr>
              <a:t>')</a:t>
            </a:r>
            <a:r>
              <a:rPr lang="ko-KR" altLang="en-US" sz="2800" b="1" dirty="0">
                <a:solidFill>
                  <a:schemeClr val="tx1"/>
                </a:solidFill>
              </a:rPr>
              <a:t>을 사용하면 편리하다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</a:t>
            </a:r>
            <a:r>
              <a:rPr lang="en-US" altLang="ko-KR" sz="2800" b="1" dirty="0" err="1">
                <a:solidFill>
                  <a:schemeClr val="tx1"/>
                </a:solidFill>
              </a:rPr>
              <a:t>a.get</a:t>
            </a:r>
            <a:r>
              <a:rPr lang="en-US" altLang="ko-KR" sz="2800" b="1" dirty="0">
                <a:solidFill>
                  <a:schemeClr val="tx1"/>
                </a:solidFill>
              </a:rPr>
              <a:t>('foo', 'bar')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'bar'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609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따옴표를 넣는 방법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154637" y="139932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2) </a:t>
            </a:r>
            <a:r>
              <a:rPr lang="ko-KR" altLang="en-US" sz="2800" b="1" dirty="0">
                <a:solidFill>
                  <a:schemeClr val="tx1"/>
                </a:solidFill>
              </a:rPr>
              <a:t>문자열에 큰따옴표 </a:t>
            </a:r>
            <a:r>
              <a:rPr lang="en-US" altLang="ko-KR" sz="2800" b="1" dirty="0">
                <a:solidFill>
                  <a:schemeClr val="tx1"/>
                </a:solidFill>
              </a:rPr>
              <a:t>(") </a:t>
            </a:r>
            <a:r>
              <a:rPr lang="ko-KR" altLang="en-US" sz="2800" b="1" dirty="0">
                <a:solidFill>
                  <a:schemeClr val="tx1"/>
                </a:solidFill>
              </a:rPr>
              <a:t>포함시키기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"Python is very easy." he says.</a:t>
            </a:r>
          </a:p>
          <a:p>
            <a:pPr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&gt;&gt;&gt; say = '"Python is very easy." he says.‘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3) \(</a:t>
            </a:r>
            <a:r>
              <a:rPr lang="ko-KR" altLang="en-US" sz="2800" b="1" dirty="0">
                <a:solidFill>
                  <a:schemeClr val="tx1"/>
                </a:solidFill>
              </a:rPr>
              <a:t>백슬래시</a:t>
            </a:r>
            <a:r>
              <a:rPr lang="en-US" altLang="ko-KR" sz="2800" b="1" dirty="0">
                <a:solidFill>
                  <a:schemeClr val="tx1"/>
                </a:solidFill>
              </a:rPr>
              <a:t>)</a:t>
            </a:r>
            <a:r>
              <a:rPr lang="ko-KR" altLang="en-US" sz="2800" b="1" dirty="0">
                <a:solidFill>
                  <a:schemeClr val="tx1"/>
                </a:solidFill>
              </a:rPr>
              <a:t>를 이용해서 작은따옴표</a:t>
            </a:r>
            <a:r>
              <a:rPr lang="en-US" altLang="ko-KR" sz="2800" b="1" dirty="0">
                <a:solidFill>
                  <a:schemeClr val="tx1"/>
                </a:solidFill>
              </a:rPr>
              <a:t>(')</a:t>
            </a:r>
            <a:r>
              <a:rPr lang="ko-KR" altLang="en-US" sz="2800" b="1" dirty="0">
                <a:solidFill>
                  <a:schemeClr val="tx1"/>
                </a:solidFill>
              </a:rPr>
              <a:t>와 큰따옴표</a:t>
            </a:r>
            <a:r>
              <a:rPr lang="en-US" altLang="ko-KR" sz="2800" b="1" dirty="0">
                <a:solidFill>
                  <a:schemeClr val="tx1"/>
                </a:solidFill>
              </a:rPr>
              <a:t>(")</a:t>
            </a:r>
            <a:r>
              <a:rPr lang="ko-KR" altLang="en-US" sz="2800" b="1" dirty="0">
                <a:solidFill>
                  <a:schemeClr val="tx1"/>
                </a:solidFill>
              </a:rPr>
              <a:t>를 문자열에 포함시키기</a:t>
            </a:r>
          </a:p>
          <a:p>
            <a:pPr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&gt;&gt;&gt; food = 'Python\'s favorite food is </a:t>
            </a:r>
            <a:r>
              <a:rPr lang="en-US" altLang="ko-KR" sz="3600" dirty="0" err="1">
                <a:solidFill>
                  <a:schemeClr val="tx1"/>
                </a:solidFill>
              </a:rPr>
              <a:t>perl</a:t>
            </a:r>
            <a:r>
              <a:rPr lang="en-US" altLang="ko-KR" sz="3600" dirty="0">
                <a:solidFill>
                  <a:schemeClr val="tx1"/>
                </a:solidFill>
              </a:rPr>
              <a:t>'</a:t>
            </a:r>
          </a:p>
          <a:p>
            <a:pPr>
              <a:lnSpc>
                <a:spcPct val="120000"/>
              </a:lnSpc>
            </a:pPr>
            <a:r>
              <a:rPr lang="en-US" altLang="ko-KR" sz="3600" dirty="0">
                <a:solidFill>
                  <a:schemeClr val="tx1"/>
                </a:solidFill>
              </a:rPr>
              <a:t>&gt;&gt;&gt; say = "\"Python is very easy.\" he says."</a:t>
            </a:r>
          </a:p>
        </p:txBody>
      </p:sp>
    </p:spTree>
    <p:extLst>
      <p:ext uri="{BB962C8B-B14F-4D97-AF65-F5344CB8AC3E}">
        <p14:creationId xmlns:p14="http://schemas.microsoft.com/office/powerpoint/2010/main" val="283641793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딕셔너리</a:t>
            </a:r>
            <a:r>
              <a:rPr lang="ko-KR" altLang="en-US" dirty="0"/>
              <a:t> 관련 함수들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해당 </a:t>
            </a:r>
            <a:r>
              <a:rPr lang="en-US" altLang="ko-KR" sz="2800" b="1" dirty="0">
                <a:solidFill>
                  <a:schemeClr val="tx1"/>
                </a:solidFill>
              </a:rPr>
              <a:t>Key</a:t>
            </a:r>
            <a:r>
              <a:rPr lang="ko-KR" altLang="en-US" sz="2800" b="1" dirty="0">
                <a:solidFill>
                  <a:schemeClr val="tx1"/>
                </a:solidFill>
              </a:rPr>
              <a:t>가 </a:t>
            </a:r>
            <a:r>
              <a:rPr lang="ko-KR" altLang="en-US" sz="2800" b="1" dirty="0" err="1">
                <a:solidFill>
                  <a:schemeClr val="tx1"/>
                </a:solidFill>
              </a:rPr>
              <a:t>딕셔너리</a:t>
            </a:r>
            <a:r>
              <a:rPr lang="ko-KR" altLang="en-US" sz="2800" b="1" dirty="0">
                <a:solidFill>
                  <a:schemeClr val="tx1"/>
                </a:solidFill>
              </a:rPr>
              <a:t> 안에 있는지 조사하기</a:t>
            </a:r>
            <a:r>
              <a:rPr lang="en-US" altLang="ko-KR" sz="2800" b="1" dirty="0">
                <a:solidFill>
                  <a:schemeClr val="tx1"/>
                </a:solidFill>
              </a:rPr>
              <a:t>(in)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a = {'name':'</a:t>
            </a:r>
            <a:r>
              <a:rPr lang="en-US" altLang="ko-KR" sz="2800" b="1" dirty="0" err="1">
                <a:solidFill>
                  <a:schemeClr val="tx1"/>
                </a:solidFill>
              </a:rPr>
              <a:t>pey</a:t>
            </a:r>
            <a:r>
              <a:rPr lang="en-US" altLang="ko-KR" sz="2800" b="1" dirty="0">
                <a:solidFill>
                  <a:schemeClr val="tx1"/>
                </a:solidFill>
              </a:rPr>
              <a:t>', 'phone':'0119993323', 'birth': '1118'}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'name' in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True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'email' in a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4623243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2-8(</a:t>
            </a:r>
            <a:r>
              <a:rPr lang="ko-KR" altLang="en-US" dirty="0" err="1"/>
              <a:t>딕셔너리</a:t>
            </a:r>
            <a:r>
              <a:rPr lang="ko-KR" altLang="en-US" dirty="0"/>
              <a:t> 만들기</a:t>
            </a:r>
            <a:r>
              <a:rPr lang="en-US" altLang="ko-KR" dirty="0"/>
              <a:t>)(4</a:t>
            </a:r>
            <a:r>
              <a:rPr lang="ko-KR" altLang="en-US" dirty="0"/>
              <a:t>주차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 표를 </a:t>
            </a:r>
            <a:r>
              <a:rPr lang="ko-KR" altLang="en-US" dirty="0" err="1"/>
              <a:t>딕셔너리로</a:t>
            </a:r>
            <a:r>
              <a:rPr lang="ko-KR" altLang="en-US" dirty="0"/>
              <a:t> 만드시오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항목	값</a:t>
            </a:r>
          </a:p>
          <a:p>
            <a:pPr marL="0" indent="0">
              <a:buNone/>
            </a:pPr>
            <a:r>
              <a:rPr lang="en-US" altLang="ko-KR" dirty="0"/>
              <a:t>name	</a:t>
            </a:r>
            <a:r>
              <a:rPr lang="ko-KR" altLang="en-US" dirty="0"/>
              <a:t>홍길동</a:t>
            </a:r>
          </a:p>
          <a:p>
            <a:pPr marL="0" indent="0">
              <a:buNone/>
            </a:pPr>
            <a:r>
              <a:rPr lang="en-US" altLang="ko-KR" dirty="0"/>
              <a:t>birth	1128</a:t>
            </a:r>
          </a:p>
          <a:p>
            <a:pPr marL="0" indent="0">
              <a:buNone/>
            </a:pPr>
            <a:r>
              <a:rPr lang="en-US" altLang="ko-KR" dirty="0"/>
              <a:t>age	30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17563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7C5FD7-9224-4937-907F-3B41E3CEF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실습과제 </a:t>
            </a:r>
            <a:r>
              <a:rPr lang="en-US" altLang="ko-KR" dirty="0"/>
              <a:t>2-9(</a:t>
            </a:r>
            <a:r>
              <a:rPr lang="ko-KR" altLang="en-US" dirty="0" err="1"/>
              <a:t>딕셔너리</a:t>
            </a:r>
            <a:r>
              <a:rPr lang="ko-KR" altLang="en-US" dirty="0"/>
              <a:t> 값 추출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1">
            <a:extLst>
              <a:ext uri="{FF2B5EF4-FFF2-40B4-BE49-F238E27FC236}">
                <a16:creationId xmlns:a16="http://schemas.microsoft.com/office/drawing/2014/main" id="{00B62C84-809F-499E-951C-CD8D8BC5F78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다음은 </a:t>
            </a:r>
            <a:r>
              <a:rPr lang="ko-KR" altLang="en-US" dirty="0" err="1"/>
              <a:t>딕셔너리의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에서 </a:t>
            </a:r>
            <a:r>
              <a:rPr lang="en-US" altLang="ko-KR" dirty="0"/>
              <a:t>'C'</a:t>
            </a:r>
            <a:r>
              <a:rPr lang="ko-KR" altLang="en-US" dirty="0"/>
              <a:t>라는 </a:t>
            </a:r>
            <a:r>
              <a:rPr lang="en-US" altLang="ko-KR" dirty="0"/>
              <a:t>key</a:t>
            </a:r>
            <a:r>
              <a:rPr lang="ko-KR" altLang="en-US" dirty="0"/>
              <a:t>에 해당되는 </a:t>
            </a:r>
            <a:r>
              <a:rPr lang="en-US" altLang="ko-KR" dirty="0"/>
              <a:t>value</a:t>
            </a:r>
            <a:r>
              <a:rPr lang="ko-KR" altLang="en-US" dirty="0"/>
              <a:t>를 출력하는 프로그램이다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&gt;&gt;&gt; a = {'A':90, 'B':80}</a:t>
            </a:r>
          </a:p>
          <a:p>
            <a:pPr marL="0" indent="0">
              <a:buNone/>
            </a:pPr>
            <a:r>
              <a:rPr lang="en-US" altLang="ko-KR" dirty="0"/>
              <a:t>&gt;&gt;&gt; a['C']</a:t>
            </a:r>
          </a:p>
          <a:p>
            <a:pPr marL="0" indent="0">
              <a:buNone/>
            </a:pPr>
            <a:r>
              <a:rPr lang="en-US" altLang="ko-KR" dirty="0" err="1"/>
              <a:t>Traceback</a:t>
            </a:r>
            <a:r>
              <a:rPr lang="en-US" altLang="ko-KR" dirty="0"/>
              <a:t> (most recent call last):</a:t>
            </a:r>
          </a:p>
          <a:p>
            <a:pPr marL="0" indent="0">
              <a:buNone/>
            </a:pPr>
            <a:r>
              <a:rPr lang="en-US" altLang="ko-KR" dirty="0"/>
              <a:t>  File "&lt;</a:t>
            </a:r>
            <a:r>
              <a:rPr lang="en-US" altLang="ko-KR" dirty="0" err="1"/>
              <a:t>stdin</a:t>
            </a:r>
            <a:r>
              <a:rPr lang="en-US" altLang="ko-KR" dirty="0"/>
              <a:t>&gt;", line 1, in &lt;module&gt;</a:t>
            </a:r>
          </a:p>
          <a:p>
            <a:pPr marL="0" indent="0">
              <a:buNone/>
            </a:pPr>
            <a:r>
              <a:rPr lang="en-US" altLang="ko-KR" dirty="0" err="1"/>
              <a:t>KeyError</a:t>
            </a:r>
            <a:r>
              <a:rPr lang="en-US" altLang="ko-KR" dirty="0"/>
              <a:t>: 'C'</a:t>
            </a:r>
          </a:p>
          <a:p>
            <a:pPr marL="0" indent="0">
              <a:buNone/>
            </a:pPr>
            <a:r>
              <a:rPr lang="en-US" altLang="ko-KR" dirty="0"/>
              <a:t>a </a:t>
            </a:r>
            <a:r>
              <a:rPr lang="ko-KR" altLang="en-US" dirty="0" err="1"/>
              <a:t>딕셔너리에는</a:t>
            </a:r>
            <a:r>
              <a:rPr lang="ko-KR" altLang="en-US" dirty="0"/>
              <a:t> </a:t>
            </a:r>
            <a:r>
              <a:rPr lang="en-US" altLang="ko-KR" dirty="0"/>
              <a:t>'C'</a:t>
            </a:r>
            <a:r>
              <a:rPr lang="ko-KR" altLang="en-US" dirty="0"/>
              <a:t>라는 </a:t>
            </a:r>
            <a:r>
              <a:rPr lang="en-US" altLang="ko-KR" dirty="0"/>
              <a:t>key</a:t>
            </a:r>
            <a:r>
              <a:rPr lang="ko-KR" altLang="en-US" dirty="0"/>
              <a:t>가 없으므로 위와 같은 오류가 발생하게 된다</a:t>
            </a:r>
            <a:r>
              <a:rPr lang="en-US" altLang="ko-KR" dirty="0"/>
              <a:t>. 'C'</a:t>
            </a:r>
            <a:r>
              <a:rPr lang="ko-KR" altLang="en-US" dirty="0"/>
              <a:t>에 해당되는 </a:t>
            </a:r>
            <a:r>
              <a:rPr lang="ko-KR" altLang="en-US" dirty="0" err="1"/>
              <a:t>키값이</a:t>
            </a:r>
            <a:r>
              <a:rPr lang="ko-KR" altLang="en-US" dirty="0"/>
              <a:t> 없을 경우 오류 대신 </a:t>
            </a:r>
            <a:r>
              <a:rPr lang="en-US" altLang="ko-KR" dirty="0"/>
              <a:t>70</a:t>
            </a:r>
            <a:r>
              <a:rPr lang="ko-KR" altLang="en-US" dirty="0"/>
              <a:t>을 </a:t>
            </a:r>
            <a:r>
              <a:rPr lang="ko-KR" altLang="en-US" dirty="0" err="1"/>
              <a:t>얻을수</a:t>
            </a:r>
            <a:r>
              <a:rPr lang="ko-KR" altLang="en-US" dirty="0"/>
              <a:t> 있도록 수정해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378291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</a:t>
            </a:r>
            <a:r>
              <a:rPr lang="ko-KR" altLang="en-US" dirty="0" err="1"/>
              <a:t>자료형은</a:t>
            </a:r>
            <a:r>
              <a:rPr lang="ko-KR" altLang="en-US" dirty="0"/>
              <a:t> 어떻게 만들까</a:t>
            </a:r>
            <a:r>
              <a:rPr lang="en-US" altLang="ko-KR" dirty="0"/>
              <a:t>?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576308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집합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자료형은</a:t>
            </a:r>
            <a:r>
              <a:rPr lang="ko-KR" altLang="en-US" sz="2800" b="1" dirty="0">
                <a:solidFill>
                  <a:schemeClr val="tx1"/>
                </a:solidFill>
              </a:rPr>
              <a:t> 다음과 같이 </a:t>
            </a:r>
            <a:r>
              <a:rPr lang="en-US" altLang="ko-KR" sz="2800" b="1" dirty="0">
                <a:solidFill>
                  <a:schemeClr val="tx1"/>
                </a:solidFill>
              </a:rPr>
              <a:t>set </a:t>
            </a:r>
            <a:r>
              <a:rPr lang="ko-KR" altLang="en-US" sz="2800" b="1" dirty="0">
                <a:solidFill>
                  <a:schemeClr val="tx1"/>
                </a:solidFill>
              </a:rPr>
              <a:t>키워드를 이용해 만들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 = set([1,2,3])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{1, 2, 3}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위와 같이 </a:t>
            </a:r>
            <a:r>
              <a:rPr lang="en-US" altLang="ko-KR" sz="2800" b="1" dirty="0">
                <a:solidFill>
                  <a:schemeClr val="tx1"/>
                </a:solidFill>
              </a:rPr>
              <a:t>set()</a:t>
            </a:r>
            <a:r>
              <a:rPr lang="ko-KR" altLang="en-US" sz="2800" b="1" dirty="0">
                <a:solidFill>
                  <a:schemeClr val="tx1"/>
                </a:solidFill>
              </a:rPr>
              <a:t>의 괄호 안에 리스트를 입력하여 만들거나 아래와 같이 문자열을 입력하여 만들 수도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s2 = set("Hello")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{'e', 'H', 'l', 'o'}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9636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</a:t>
            </a:r>
            <a:r>
              <a:rPr lang="ko-KR" altLang="en-US" dirty="0" err="1"/>
              <a:t>자료형의</a:t>
            </a:r>
            <a:r>
              <a:rPr lang="ko-KR" altLang="en-US" dirty="0"/>
              <a:t> 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rgbClr val="FF0000"/>
                </a:solidFill>
              </a:rPr>
              <a:t>1) </a:t>
            </a:r>
            <a:r>
              <a:rPr lang="ko-KR" altLang="en-US" sz="2800" b="1" dirty="0">
                <a:solidFill>
                  <a:srgbClr val="FF0000"/>
                </a:solidFill>
              </a:rPr>
              <a:t>중복을 허용하지 않는다</a:t>
            </a:r>
            <a:r>
              <a:rPr lang="en-US" altLang="ko-KR" sz="2800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rgbClr val="FF0000"/>
                </a:solidFill>
              </a:rPr>
              <a:t>2) </a:t>
            </a:r>
            <a:r>
              <a:rPr lang="ko-KR" altLang="en-US" sz="2800" b="1" dirty="0">
                <a:solidFill>
                  <a:srgbClr val="FF0000"/>
                </a:solidFill>
              </a:rPr>
              <a:t>순서가 없다</a:t>
            </a:r>
            <a:r>
              <a:rPr lang="en-US" altLang="ko-KR" sz="2800" b="1" dirty="0">
                <a:solidFill>
                  <a:srgbClr val="FF0000"/>
                </a:solidFill>
              </a:rPr>
              <a:t>(Unordered).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리스트나 튜플은 순서가 있기</a:t>
            </a:r>
            <a:r>
              <a:rPr lang="en-US" altLang="ko-KR" sz="2800" b="1" dirty="0">
                <a:solidFill>
                  <a:schemeClr val="tx1"/>
                </a:solidFill>
              </a:rPr>
              <a:t>(ordered) </a:t>
            </a:r>
            <a:r>
              <a:rPr lang="ko-KR" altLang="en-US" sz="2800" b="1" dirty="0">
                <a:solidFill>
                  <a:schemeClr val="tx1"/>
                </a:solidFill>
              </a:rPr>
              <a:t>때문에 인덱싱을 통해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자료형의</a:t>
            </a:r>
            <a:r>
              <a:rPr lang="ko-KR" altLang="en-US" sz="2800" b="1" dirty="0">
                <a:solidFill>
                  <a:schemeClr val="tx1"/>
                </a:solidFill>
              </a:rPr>
              <a:t> 값을 얻을 수 있지만 </a:t>
            </a:r>
            <a:r>
              <a:rPr lang="en-US" altLang="ko-KR" sz="2800" b="1" dirty="0">
                <a:solidFill>
                  <a:schemeClr val="tx1"/>
                </a:solidFill>
              </a:rPr>
              <a:t>set </a:t>
            </a:r>
            <a:r>
              <a:rPr lang="ko-KR" altLang="en-US" sz="2800" b="1" dirty="0" err="1">
                <a:solidFill>
                  <a:schemeClr val="tx1"/>
                </a:solidFill>
              </a:rPr>
              <a:t>자료형은</a:t>
            </a:r>
            <a:r>
              <a:rPr lang="ko-KR" altLang="en-US" sz="2800" b="1" dirty="0">
                <a:solidFill>
                  <a:schemeClr val="tx1"/>
                </a:solidFill>
              </a:rPr>
              <a:t> 순서가 없기</a:t>
            </a:r>
            <a:r>
              <a:rPr lang="en-US" altLang="ko-KR" sz="2800" b="1" dirty="0">
                <a:solidFill>
                  <a:schemeClr val="tx1"/>
                </a:solidFill>
              </a:rPr>
              <a:t>(unordered) </a:t>
            </a:r>
            <a:r>
              <a:rPr lang="ko-KR" altLang="en-US" sz="2800" b="1" dirty="0">
                <a:solidFill>
                  <a:schemeClr val="tx1"/>
                </a:solidFill>
              </a:rPr>
              <a:t>때문에 인덱싱으로 값을 얻을 수 없다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※ </a:t>
            </a:r>
            <a:r>
              <a:rPr lang="ko-KR" altLang="en-US" sz="2000" dirty="0">
                <a:solidFill>
                  <a:schemeClr val="tx1"/>
                </a:solidFill>
              </a:rPr>
              <a:t>중복을 허용하지 않는 </a:t>
            </a:r>
            <a:r>
              <a:rPr lang="en-US" altLang="ko-KR" sz="2000" dirty="0">
                <a:solidFill>
                  <a:schemeClr val="tx1"/>
                </a:solidFill>
              </a:rPr>
              <a:t>set</a:t>
            </a:r>
            <a:r>
              <a:rPr lang="ko-KR" altLang="en-US" sz="2000" dirty="0">
                <a:solidFill>
                  <a:schemeClr val="tx1"/>
                </a:solidFill>
              </a:rPr>
              <a:t>의 특징은 </a:t>
            </a:r>
            <a:r>
              <a:rPr lang="ko-KR" altLang="en-US" sz="2000" dirty="0" err="1">
                <a:solidFill>
                  <a:schemeClr val="tx1"/>
                </a:solidFill>
              </a:rPr>
              <a:t>자료형의</a:t>
            </a:r>
            <a:r>
              <a:rPr lang="ko-KR" altLang="en-US" sz="2000" dirty="0">
                <a:solidFill>
                  <a:schemeClr val="tx1"/>
                </a:solidFill>
              </a:rPr>
              <a:t> 중복을 제거하기 위한 필터 역할로 종종 사용되기도 한다</a:t>
            </a:r>
            <a:r>
              <a:rPr lang="en-US" altLang="ko-KR" sz="3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350379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</a:t>
            </a:r>
            <a:r>
              <a:rPr lang="ko-KR" altLang="en-US" dirty="0" err="1"/>
              <a:t>자료형의</a:t>
            </a:r>
            <a:r>
              <a:rPr lang="ko-KR" altLang="en-US" dirty="0"/>
              <a:t> 특징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 = set([1,2,3])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l1 = list(s1)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l1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[1, 2, 3]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l1[0]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 = tuple(s1)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(1, 2, 3)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t1[0]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</a:t>
            </a:r>
            <a:endParaRPr lang="en-US" altLang="ko-KR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8821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ko-KR" altLang="en-US" dirty="0"/>
              <a:t> 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 = set([1, 2, 3, 4, 5, 6])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s2 = set([4, 5, 6, 7, 8, 9])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</a:rPr>
              <a:t>교집합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s1</a:t>
            </a:r>
            <a:r>
              <a:rPr lang="ko-KR" altLang="en-US" sz="2800" b="1" dirty="0">
                <a:solidFill>
                  <a:schemeClr val="tx1"/>
                </a:solidFill>
              </a:rPr>
              <a:t>과 </a:t>
            </a:r>
            <a:r>
              <a:rPr lang="en-US" altLang="ko-KR" sz="2800" b="1" dirty="0">
                <a:solidFill>
                  <a:schemeClr val="tx1"/>
                </a:solidFill>
              </a:rPr>
              <a:t>s2</a:t>
            </a:r>
            <a:r>
              <a:rPr lang="ko-KR" altLang="en-US" sz="2800" b="1" dirty="0">
                <a:solidFill>
                  <a:schemeClr val="tx1"/>
                </a:solidFill>
              </a:rPr>
              <a:t>의 교집합을 구해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 &amp; s2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{4, 5, 6}</a:t>
            </a:r>
          </a:p>
        </p:txBody>
      </p:sp>
    </p:spTree>
    <p:extLst>
      <p:ext uri="{BB962C8B-B14F-4D97-AF65-F5344CB8AC3E}">
        <p14:creationId xmlns:p14="http://schemas.microsoft.com/office/powerpoint/2010/main" val="18410126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ko-KR" altLang="en-US" dirty="0"/>
              <a:t> 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 = set([1, 2, 3, 4, 5, 6])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s2 = set([4, 5, 6, 7, 8, 9])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1. </a:t>
            </a:r>
            <a:r>
              <a:rPr lang="ko-KR" altLang="en-US" sz="2800" b="1" dirty="0">
                <a:solidFill>
                  <a:schemeClr val="tx1"/>
                </a:solidFill>
              </a:rPr>
              <a:t>교집합</a:t>
            </a:r>
          </a:p>
          <a:p>
            <a:pPr>
              <a:lnSpc>
                <a:spcPct val="120000"/>
              </a:lnSpc>
            </a:pP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s1</a:t>
            </a:r>
            <a:r>
              <a:rPr lang="ko-KR" altLang="en-US" sz="2800" b="1" dirty="0">
                <a:solidFill>
                  <a:schemeClr val="tx1"/>
                </a:solidFill>
              </a:rPr>
              <a:t>과 </a:t>
            </a:r>
            <a:r>
              <a:rPr lang="en-US" altLang="ko-KR" sz="2800" b="1" dirty="0">
                <a:solidFill>
                  <a:schemeClr val="tx1"/>
                </a:solidFill>
              </a:rPr>
              <a:t>s2</a:t>
            </a:r>
            <a:r>
              <a:rPr lang="ko-KR" altLang="en-US" sz="2800" b="1" dirty="0">
                <a:solidFill>
                  <a:schemeClr val="tx1"/>
                </a:solidFill>
              </a:rPr>
              <a:t>의 교집합을 구해 보자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 &amp; s2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{4, 5, 6}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s1.intersection(s2)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{4, 5, 6}</a:t>
            </a:r>
          </a:p>
        </p:txBody>
      </p:sp>
    </p:spTree>
    <p:extLst>
      <p:ext uri="{BB962C8B-B14F-4D97-AF65-F5344CB8AC3E}">
        <p14:creationId xmlns:p14="http://schemas.microsoft.com/office/powerpoint/2010/main" val="300124344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ko-KR" altLang="en-US" dirty="0"/>
              <a:t> 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2. </a:t>
            </a:r>
            <a:r>
              <a:rPr lang="ko-KR" altLang="en-US" sz="2800" b="1" dirty="0">
                <a:solidFill>
                  <a:schemeClr val="tx1"/>
                </a:solidFill>
              </a:rPr>
              <a:t>합집합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합집합은 다음과 같이 구할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 </a:t>
            </a:r>
            <a:r>
              <a:rPr lang="ko-KR" altLang="en-US" sz="2800" b="1" dirty="0">
                <a:solidFill>
                  <a:schemeClr val="tx1"/>
                </a:solidFill>
              </a:rPr>
              <a:t>이때 </a:t>
            </a:r>
            <a:r>
              <a:rPr lang="en-US" altLang="ko-KR" sz="2800" b="1" dirty="0">
                <a:solidFill>
                  <a:schemeClr val="tx1"/>
                </a:solidFill>
              </a:rPr>
              <a:t>4, 5, 6</a:t>
            </a:r>
            <a:r>
              <a:rPr lang="ko-KR" altLang="en-US" sz="2800" b="1" dirty="0">
                <a:solidFill>
                  <a:schemeClr val="tx1"/>
                </a:solidFill>
              </a:rPr>
              <a:t>처럼 중복해서 포함된 값은 한 개씩만 표현된다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 | s2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{1, 2, 3, 4, 5, 6, 7, 8, 9}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"|" </a:t>
            </a:r>
            <a:r>
              <a:rPr lang="ko-KR" altLang="en-US" sz="2800" b="1" dirty="0">
                <a:solidFill>
                  <a:schemeClr val="tx1"/>
                </a:solidFill>
              </a:rPr>
              <a:t>기호를 이용한 방법이다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s1.union(s2)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{1, 2, 3, 4, 5, 6, 7, 8, 9}</a:t>
            </a:r>
          </a:p>
        </p:txBody>
      </p:sp>
    </p:spTree>
    <p:extLst>
      <p:ext uri="{BB962C8B-B14F-4D97-AF65-F5344CB8AC3E}">
        <p14:creationId xmlns:p14="http://schemas.microsoft.com/office/powerpoint/2010/main" val="217398524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19C19AA-3069-4F36-AC65-0CEB0F387C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교집합</a:t>
            </a:r>
            <a:r>
              <a:rPr lang="en-US" altLang="ko-KR" dirty="0"/>
              <a:t>, </a:t>
            </a:r>
            <a:r>
              <a:rPr lang="ko-KR" altLang="en-US" dirty="0"/>
              <a:t>합집합</a:t>
            </a:r>
            <a:r>
              <a:rPr lang="en-US" altLang="ko-KR" dirty="0"/>
              <a:t>, </a:t>
            </a:r>
            <a:r>
              <a:rPr lang="ko-KR" altLang="en-US" dirty="0" err="1"/>
              <a:t>차집합</a:t>
            </a:r>
            <a:r>
              <a:rPr lang="ko-KR" altLang="en-US" dirty="0"/>
              <a:t> 구하기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AD8DB9-A437-4587-AEB2-9B3D1C163AFB}"/>
              </a:ext>
            </a:extLst>
          </p:cNvPr>
          <p:cNvSpPr/>
          <p:nvPr/>
        </p:nvSpPr>
        <p:spPr>
          <a:xfrm>
            <a:off x="1331618" y="1487817"/>
            <a:ext cx="9881790" cy="4311849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3. </a:t>
            </a:r>
            <a:r>
              <a:rPr lang="ko-KR" altLang="en-US" sz="2800" b="1" dirty="0" err="1">
                <a:solidFill>
                  <a:schemeClr val="tx1"/>
                </a:solidFill>
              </a:rPr>
              <a:t>차집합</a:t>
            </a:r>
            <a:endParaRPr lang="ko-KR" altLang="en-US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800" b="1" dirty="0" err="1">
                <a:solidFill>
                  <a:schemeClr val="tx1"/>
                </a:solidFill>
              </a:rPr>
              <a:t>차집합은</a:t>
            </a:r>
            <a:r>
              <a:rPr lang="ko-KR" altLang="en-US" sz="2800" b="1" dirty="0">
                <a:solidFill>
                  <a:schemeClr val="tx1"/>
                </a:solidFill>
              </a:rPr>
              <a:t> 다음과 같이 구할 수 있다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endParaRPr lang="en-US" altLang="ko-KR" sz="2800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s1 - s2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{1, 2, 3}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s2 - s1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{8, 9, 7}</a:t>
            </a:r>
          </a:p>
          <a:p>
            <a:pPr>
              <a:lnSpc>
                <a:spcPct val="120000"/>
              </a:lnSpc>
            </a:pPr>
            <a:r>
              <a:rPr lang="ko-KR" altLang="en-US" sz="2800" b="1" dirty="0">
                <a:solidFill>
                  <a:schemeClr val="tx1"/>
                </a:solidFill>
              </a:rPr>
              <a:t>빼기</a:t>
            </a:r>
            <a:r>
              <a:rPr lang="en-US" altLang="ko-KR" sz="2800" b="1" dirty="0">
                <a:solidFill>
                  <a:schemeClr val="tx1"/>
                </a:solidFill>
              </a:rPr>
              <a:t>(-) </a:t>
            </a:r>
            <a:r>
              <a:rPr lang="ko-KR" altLang="en-US" sz="2800" b="1" dirty="0">
                <a:solidFill>
                  <a:schemeClr val="tx1"/>
                </a:solidFill>
              </a:rPr>
              <a:t>기호를 이용한 방법이다</a:t>
            </a:r>
            <a:r>
              <a:rPr lang="en-US" altLang="ko-KR" sz="2800" b="1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&gt;&gt;&gt; s1.difference(s2)</a:t>
            </a:r>
          </a:p>
          <a:p>
            <a:pPr>
              <a:lnSpc>
                <a:spcPct val="120000"/>
              </a:lnSpc>
            </a:pPr>
            <a:r>
              <a:rPr lang="en-US" altLang="ko-KR" sz="2800" b="1" dirty="0">
                <a:solidFill>
                  <a:schemeClr val="tx1"/>
                </a:solidFill>
              </a:rPr>
              <a:t>{1, 2, 3}</a:t>
            </a:r>
          </a:p>
        </p:txBody>
      </p:sp>
    </p:spTree>
    <p:extLst>
      <p:ext uri="{BB962C8B-B14F-4D97-AF65-F5344CB8AC3E}">
        <p14:creationId xmlns:p14="http://schemas.microsoft.com/office/powerpoint/2010/main" val="3471445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7108</TotalTime>
  <Words>7702</Words>
  <Application>Microsoft Office PowerPoint</Application>
  <PresentationFormat>와이드스크린</PresentationFormat>
  <Paragraphs>1090</Paragraphs>
  <Slides>136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136</vt:i4>
      </vt:variant>
    </vt:vector>
  </HeadingPairs>
  <TitlesOfParts>
    <vt:vector size="142" baseType="lpstr">
      <vt:lpstr>Arial</vt:lpstr>
      <vt:lpstr>맑은 고딕</vt:lpstr>
      <vt:lpstr>Calibri</vt:lpstr>
      <vt:lpstr>Courier New</vt:lpstr>
      <vt:lpstr>SF Mono</vt:lpstr>
      <vt:lpstr>Office 테마</vt:lpstr>
      <vt:lpstr>파이썬 기초 및 머신러닝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Numpy는 중요한 라이브러리 중 하나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코딩과 적용</dc:title>
  <dc:creator>이기성</dc:creator>
  <cp:lastModifiedBy>Seyoon Lee</cp:lastModifiedBy>
  <cp:revision>205</cp:revision>
  <dcterms:created xsi:type="dcterms:W3CDTF">2016-07-19T11:33:55Z</dcterms:created>
  <dcterms:modified xsi:type="dcterms:W3CDTF">2025-03-05T15:06:54Z</dcterms:modified>
</cp:coreProperties>
</file>