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2" r:id="rId1"/>
  </p:sldMasterIdLst>
  <p:notesMasterIdLst>
    <p:notesMasterId r:id="rId85"/>
  </p:notesMasterIdLst>
  <p:sldIdLst>
    <p:sldId id="262" r:id="rId2"/>
    <p:sldId id="448" r:id="rId3"/>
    <p:sldId id="499" r:id="rId4"/>
    <p:sldId id="283" r:id="rId5"/>
    <p:sldId id="333" r:id="rId6"/>
    <p:sldId id="335" r:id="rId7"/>
    <p:sldId id="334" r:id="rId8"/>
    <p:sldId id="337" r:id="rId9"/>
    <p:sldId id="338" r:id="rId10"/>
    <p:sldId id="339" r:id="rId11"/>
    <p:sldId id="336" r:id="rId12"/>
    <p:sldId id="284" r:id="rId13"/>
    <p:sldId id="316" r:id="rId14"/>
    <p:sldId id="285" r:id="rId15"/>
    <p:sldId id="340" r:id="rId16"/>
    <p:sldId id="341" r:id="rId17"/>
    <p:sldId id="342" r:id="rId18"/>
    <p:sldId id="343" r:id="rId19"/>
    <p:sldId id="344" r:id="rId20"/>
    <p:sldId id="484" r:id="rId21"/>
    <p:sldId id="345" r:id="rId22"/>
    <p:sldId id="346" r:id="rId23"/>
    <p:sldId id="347" r:id="rId24"/>
    <p:sldId id="348" r:id="rId25"/>
    <p:sldId id="349" r:id="rId26"/>
    <p:sldId id="482" r:id="rId27"/>
    <p:sldId id="483" r:id="rId28"/>
    <p:sldId id="292" r:id="rId29"/>
    <p:sldId id="294" r:id="rId30"/>
    <p:sldId id="361" r:id="rId31"/>
    <p:sldId id="485" r:id="rId32"/>
    <p:sldId id="486" r:id="rId33"/>
    <p:sldId id="487" r:id="rId34"/>
    <p:sldId id="362" r:id="rId35"/>
    <p:sldId id="363" r:id="rId36"/>
    <p:sldId id="364" r:id="rId37"/>
    <p:sldId id="368" r:id="rId38"/>
    <p:sldId id="365" r:id="rId39"/>
    <p:sldId id="366" r:id="rId40"/>
    <p:sldId id="369" r:id="rId41"/>
    <p:sldId id="370" r:id="rId42"/>
    <p:sldId id="476" r:id="rId43"/>
    <p:sldId id="477" r:id="rId44"/>
    <p:sldId id="478" r:id="rId45"/>
    <p:sldId id="371" r:id="rId46"/>
    <p:sldId id="479" r:id="rId47"/>
    <p:sldId id="480" r:id="rId48"/>
    <p:sldId id="489" r:id="rId49"/>
    <p:sldId id="385" r:id="rId50"/>
    <p:sldId id="386" r:id="rId51"/>
    <p:sldId id="456" r:id="rId52"/>
    <p:sldId id="488" r:id="rId53"/>
    <p:sldId id="387" r:id="rId54"/>
    <p:sldId id="388" r:id="rId55"/>
    <p:sldId id="389" r:id="rId56"/>
    <p:sldId id="457" r:id="rId57"/>
    <p:sldId id="458" r:id="rId58"/>
    <p:sldId id="459" r:id="rId59"/>
    <p:sldId id="460" r:id="rId60"/>
    <p:sldId id="461" r:id="rId61"/>
    <p:sldId id="462" r:id="rId62"/>
    <p:sldId id="463" r:id="rId63"/>
    <p:sldId id="464" r:id="rId64"/>
    <p:sldId id="465" r:id="rId65"/>
    <p:sldId id="466" r:id="rId66"/>
    <p:sldId id="467" r:id="rId67"/>
    <p:sldId id="468" r:id="rId68"/>
    <p:sldId id="469" r:id="rId69"/>
    <p:sldId id="470" r:id="rId70"/>
    <p:sldId id="471" r:id="rId71"/>
    <p:sldId id="472" r:id="rId72"/>
    <p:sldId id="473" r:id="rId73"/>
    <p:sldId id="442" r:id="rId74"/>
    <p:sldId id="443" r:id="rId75"/>
    <p:sldId id="444" r:id="rId76"/>
    <p:sldId id="445" r:id="rId77"/>
    <p:sldId id="490" r:id="rId78"/>
    <p:sldId id="491" r:id="rId79"/>
    <p:sldId id="492" r:id="rId80"/>
    <p:sldId id="493" r:id="rId81"/>
    <p:sldId id="494" r:id="rId82"/>
    <p:sldId id="495" r:id="rId83"/>
    <p:sldId id="496" r:id="rId84"/>
  </p:sldIdLst>
  <p:sldSz cx="12192000" cy="6858000"/>
  <p:notesSz cx="6858000" cy="9144000"/>
  <p:embeddedFontLst>
    <p:embeddedFont>
      <p:font typeface="Arial Black" panose="020B0A04020102020204" pitchFamily="34" charset="0"/>
      <p:bold r:id="rId86"/>
    </p:embeddedFont>
    <p:embeddedFont>
      <p:font typeface="나눔고딕" panose="020D0604000000000000" pitchFamily="50" charset="-127"/>
      <p:regular r:id="rId87"/>
      <p:bold r:id="rId88"/>
    </p:embeddedFont>
    <p:embeddedFont>
      <p:font typeface="맑은 고딕" panose="020B0503020000020004" pitchFamily="50" charset="-127"/>
      <p:regular r:id="rId89"/>
      <p:bold r:id="rId9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D16"/>
    <a:srgbClr val="0070C0"/>
    <a:srgbClr val="00B050"/>
    <a:srgbClr val="AC8300"/>
    <a:srgbClr val="8D54DA"/>
    <a:srgbClr val="993366"/>
    <a:srgbClr val="CC3300"/>
    <a:srgbClr val="FF9900"/>
    <a:srgbClr val="FFD44E"/>
    <a:srgbClr val="74C4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6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font" Target="fonts/font4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font" Target="fonts/font5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font" Target="fonts/font3.fntdata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1.fntdata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2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C142D-7B56-49BB-8B8A-57CFB55ABE2C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47F68-AAC0-416F-8284-B01846D37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5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7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0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90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14937" y="1615193"/>
            <a:ext cx="8183302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5400" b="1" kern="1200" dirty="0">
                <a:gradFill flip="none" rotWithShape="1">
                  <a:gsLst>
                    <a:gs pos="0">
                      <a:srgbClr val="2B4682"/>
                    </a:gs>
                    <a:gs pos="100000">
                      <a:srgbClr val="FE4E50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0" y="3901547"/>
            <a:ext cx="5678488" cy="7459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슬라이드 제목</a:t>
            </a:r>
          </a:p>
        </p:txBody>
      </p:sp>
    </p:spTree>
    <p:extLst>
      <p:ext uri="{BB962C8B-B14F-4D97-AF65-F5344CB8AC3E}">
        <p14:creationId xmlns:p14="http://schemas.microsoft.com/office/powerpoint/2010/main" val="4074652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06475" y="220759"/>
            <a:ext cx="10823575" cy="82552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rgbClr val="003366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1006997" y="1046280"/>
            <a:ext cx="10833904" cy="0"/>
          </a:xfrm>
          <a:prstGeom prst="line">
            <a:avLst/>
          </a:prstGeom>
          <a:ln w="25400" cmpd="thickThin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 userDrawn="1"/>
        </p:nvGrpSpPr>
        <p:grpSpPr>
          <a:xfrm>
            <a:off x="-7374" y="563880"/>
            <a:ext cx="720000" cy="482400"/>
            <a:chOff x="-7374" y="563880"/>
            <a:chExt cx="720000" cy="4824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3" name="오각형 32"/>
            <p:cNvSpPr/>
            <p:nvPr/>
          </p:nvSpPr>
          <p:spPr>
            <a:xfrm>
              <a:off x="-7374" y="563880"/>
              <a:ext cx="720000" cy="482400"/>
            </a:xfrm>
            <a:prstGeom prst="homePlate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1646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06476" y="220759"/>
            <a:ext cx="10660806" cy="825521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None/>
              <a:defRPr sz="36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grpSp>
        <p:nvGrpSpPr>
          <p:cNvPr id="52" name="그룹 51"/>
          <p:cNvGrpSpPr/>
          <p:nvPr userDrawn="1"/>
        </p:nvGrpSpPr>
        <p:grpSpPr>
          <a:xfrm>
            <a:off x="-7374" y="564023"/>
            <a:ext cx="482600" cy="482400"/>
            <a:chOff x="-7374" y="563880"/>
            <a:chExt cx="482600" cy="482400"/>
          </a:xfrm>
        </p:grpSpPr>
        <p:sp>
          <p:nvSpPr>
            <p:cNvPr id="53" name="직사각형 52"/>
            <p:cNvSpPr/>
            <p:nvPr/>
          </p:nvSpPr>
          <p:spPr>
            <a:xfrm>
              <a:off x="-7374" y="563880"/>
              <a:ext cx="482600" cy="4824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직선 연결선 29"/>
          <p:cNvCxnSpPr/>
          <p:nvPr userDrawn="1"/>
        </p:nvCxnSpPr>
        <p:spPr>
          <a:xfrm>
            <a:off x="1006997" y="1046280"/>
            <a:ext cx="10833904" cy="0"/>
          </a:xfrm>
          <a:prstGeom prst="line">
            <a:avLst/>
          </a:prstGeom>
          <a:ln w="25400" cmpd="thickThin">
            <a:solidFill>
              <a:srgbClr val="2B46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 userDrawn="1"/>
        </p:nvGrpSpPr>
        <p:grpSpPr>
          <a:xfrm>
            <a:off x="-7374" y="564023"/>
            <a:ext cx="482600" cy="482400"/>
            <a:chOff x="-7374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-7374" y="563880"/>
              <a:ext cx="482600" cy="4824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-7374" y="1528823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 userDrawn="1"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/>
          <p:cNvGrpSpPr/>
          <p:nvPr userDrawn="1"/>
        </p:nvGrpSpPr>
        <p:grpSpPr>
          <a:xfrm>
            <a:off x="-7374" y="2011223"/>
            <a:ext cx="482600" cy="482400"/>
            <a:chOff x="0" y="563880"/>
            <a:chExt cx="482600" cy="482400"/>
          </a:xfrm>
        </p:grpSpPr>
        <p:sp>
          <p:nvSpPr>
            <p:cNvPr id="38" name="직사각형 3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 userDrawn="1"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/>
          <p:cNvGrpSpPr/>
          <p:nvPr userDrawn="1"/>
        </p:nvGrpSpPr>
        <p:grpSpPr>
          <a:xfrm>
            <a:off x="-7374" y="1046423"/>
            <a:ext cx="720000" cy="482400"/>
            <a:chOff x="0" y="563880"/>
            <a:chExt cx="720000" cy="482400"/>
          </a:xfrm>
          <a:solidFill>
            <a:srgbClr val="0070C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1" name="오각형 40"/>
            <p:cNvSpPr/>
            <p:nvPr userDrawn="1"/>
          </p:nvSpPr>
          <p:spPr>
            <a:xfrm>
              <a:off x="0" y="563880"/>
              <a:ext cx="720000" cy="48240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36447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-7374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-7374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-7374" y="1046280"/>
            <a:ext cx="482600" cy="482400"/>
            <a:chOff x="0" y="563880"/>
            <a:chExt cx="482600" cy="482400"/>
          </a:xfrm>
          <a:solidFill>
            <a:srgbClr val="0070C0"/>
          </a:solidFill>
        </p:grpSpPr>
        <p:sp>
          <p:nvSpPr>
            <p:cNvPr id="11" name="직사각형 1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-7374" y="1528680"/>
            <a:ext cx="482600" cy="482400"/>
            <a:chOff x="0" y="563880"/>
            <a:chExt cx="482600" cy="482400"/>
          </a:xfrm>
        </p:grpSpPr>
        <p:sp>
          <p:nvSpPr>
            <p:cNvPr id="14" name="직사각형 13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-7374" y="2011080"/>
            <a:ext cx="482600" cy="482400"/>
            <a:chOff x="0" y="563880"/>
            <a:chExt cx="482600" cy="482400"/>
          </a:xfrm>
        </p:grpSpPr>
        <p:sp>
          <p:nvSpPr>
            <p:cNvPr id="17" name="직사각형 16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-7374" y="2493480"/>
            <a:ext cx="482600" cy="482400"/>
            <a:chOff x="0" y="563880"/>
            <a:chExt cx="482600" cy="482400"/>
          </a:xfrm>
          <a:solidFill>
            <a:srgbClr val="FF9900"/>
          </a:solidFill>
        </p:grpSpPr>
        <p:sp>
          <p:nvSpPr>
            <p:cNvPr id="20" name="직사각형 19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-7374" y="2975880"/>
            <a:ext cx="482600" cy="482400"/>
            <a:chOff x="0" y="563880"/>
            <a:chExt cx="482600" cy="482400"/>
          </a:xfrm>
          <a:solidFill>
            <a:srgbClr val="CC3300"/>
          </a:solidFill>
        </p:grpSpPr>
        <p:sp>
          <p:nvSpPr>
            <p:cNvPr id="23" name="직사각형 22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06475" y="5638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003366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-7374" y="563880"/>
            <a:ext cx="482600" cy="482400"/>
            <a:chOff x="-7374" y="563880"/>
            <a:chExt cx="482600" cy="482400"/>
          </a:xfrm>
          <a:effectLst/>
        </p:grpSpPr>
        <p:sp>
          <p:nvSpPr>
            <p:cNvPr id="8" name="오각형 7"/>
            <p:cNvSpPr/>
            <p:nvPr/>
          </p:nvSpPr>
          <p:spPr>
            <a:xfrm>
              <a:off x="-7374" y="563880"/>
              <a:ext cx="482600" cy="482400"/>
            </a:xfrm>
            <a:prstGeom prst="homePlate">
              <a:avLst>
                <a:gd name="adj" fmla="val 0"/>
              </a:avLst>
            </a:prstGeom>
            <a:solidFill>
              <a:srgbClr val="00336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1006474" y="10462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2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6475" y="15286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74C478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1006474" y="20110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AC83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4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6475" y="2514513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FF99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5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1006474" y="2996913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CC33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362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4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8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5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6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4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2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2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4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AB59-05A6-41B5-A2D4-5F61552A237A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3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674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3287" y="1615193"/>
            <a:ext cx="9134952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파이썬 기초 </a:t>
            </a:r>
            <a:r>
              <a:rPr lang="ko-KR" altLang="en-US"/>
              <a:t>및 </a:t>
            </a:r>
            <a:r>
              <a:rPr lang="ko-KR" altLang="en-US" dirty="0" err="1"/>
              <a:t>머신러닝</a:t>
            </a:r>
            <a:r>
              <a:rPr lang="ko-KR" altLang="en-US" dirty="0"/>
              <a:t> 실습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B73049-BA88-4E97-A5FF-C3389D950B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2423" y="3773978"/>
            <a:ext cx="7992016" cy="2036887"/>
          </a:xfrm>
        </p:spPr>
        <p:txBody>
          <a:bodyPr>
            <a:normAutofit/>
          </a:bodyPr>
          <a:lstStyle/>
          <a:p>
            <a:r>
              <a:rPr lang="en-US" altLang="ko-KR" dirty="0"/>
              <a:t>Week 3- </a:t>
            </a:r>
            <a:r>
              <a:rPr lang="ko-KR" altLang="en-US" dirty="0"/>
              <a:t>조건과 반복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dirty="0"/>
              <a:t>CAU 2025-1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262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조건문이란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154637" y="139932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if </a:t>
            </a:r>
            <a:r>
              <a:rPr lang="ko-KR" altLang="en-US" sz="2800" b="1" dirty="0" err="1">
                <a:solidFill>
                  <a:schemeClr val="tx1"/>
                </a:solidFill>
              </a:rPr>
              <a:t>조건문에서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"</a:t>
            </a:r>
            <a:r>
              <a:rPr lang="ko-KR" altLang="en-US" sz="2800" b="1" dirty="0" err="1">
                <a:solidFill>
                  <a:schemeClr val="tx1"/>
                </a:solidFill>
              </a:rPr>
              <a:t>조건문</a:t>
            </a:r>
            <a:r>
              <a:rPr lang="en-US" altLang="ko-KR" sz="2800" b="1" dirty="0">
                <a:solidFill>
                  <a:schemeClr val="tx1"/>
                </a:solidFill>
              </a:rPr>
              <a:t>"</a:t>
            </a:r>
            <a:r>
              <a:rPr lang="ko-KR" altLang="en-US" sz="2800" b="1" dirty="0">
                <a:solidFill>
                  <a:schemeClr val="tx1"/>
                </a:solidFill>
              </a:rPr>
              <a:t>이란 참과 거짓을 판단하는 문장을 말한다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이전에 살펴보았던 택시 예제에서 </a:t>
            </a:r>
            <a:r>
              <a:rPr lang="ko-KR" altLang="en-US" sz="2800" b="1" dirty="0" err="1">
                <a:solidFill>
                  <a:schemeClr val="tx1"/>
                </a:solidFill>
              </a:rPr>
              <a:t>조건문에</a:t>
            </a:r>
            <a:r>
              <a:rPr lang="ko-KR" altLang="en-US" sz="2800" b="1" dirty="0">
                <a:solidFill>
                  <a:schemeClr val="tx1"/>
                </a:solidFill>
              </a:rPr>
              <a:t> 해당되는 문장은 </a:t>
            </a:r>
            <a:r>
              <a:rPr lang="en-US" altLang="ko-KR" sz="2800" b="1" dirty="0">
                <a:solidFill>
                  <a:schemeClr val="tx1"/>
                </a:solidFill>
              </a:rPr>
              <a:t>money</a:t>
            </a:r>
            <a:r>
              <a:rPr lang="ko-KR" altLang="en-US" sz="2800" b="1" dirty="0">
                <a:solidFill>
                  <a:schemeClr val="tx1"/>
                </a:solidFill>
              </a:rPr>
              <a:t>이다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money = True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if money: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money</a:t>
            </a:r>
            <a:r>
              <a:rPr lang="ko-KR" altLang="en-US" sz="2800" b="1" dirty="0">
                <a:solidFill>
                  <a:schemeClr val="tx1"/>
                </a:solidFill>
              </a:rPr>
              <a:t>는 </a:t>
            </a:r>
            <a:r>
              <a:rPr lang="en-US" altLang="ko-KR" sz="2800" b="1" dirty="0">
                <a:solidFill>
                  <a:schemeClr val="tx1"/>
                </a:solidFill>
              </a:rPr>
              <a:t>True</a:t>
            </a:r>
            <a:r>
              <a:rPr lang="ko-KR" altLang="en-US" sz="2800" b="1" dirty="0">
                <a:solidFill>
                  <a:schemeClr val="tx1"/>
                </a:solidFill>
              </a:rPr>
              <a:t>이기 때문에 참이 되어 </a:t>
            </a:r>
            <a:r>
              <a:rPr lang="en-US" altLang="ko-KR" sz="2800" b="1" dirty="0">
                <a:solidFill>
                  <a:schemeClr val="tx1"/>
                </a:solidFill>
              </a:rPr>
              <a:t>if</a:t>
            </a:r>
            <a:r>
              <a:rPr lang="ko-KR" altLang="en-US" sz="2800" b="1" dirty="0">
                <a:solidFill>
                  <a:schemeClr val="tx1"/>
                </a:solidFill>
              </a:rPr>
              <a:t>문 다음의 문장을 수행하게 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485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비교연산자</a:t>
            </a:r>
            <a:r>
              <a:rPr lang="ko-KR" altLang="en-US" dirty="0"/>
              <a:t> </a:t>
            </a:r>
            <a:r>
              <a:rPr lang="en-US" altLang="ko-KR" dirty="0"/>
              <a:t>(if </a:t>
            </a:r>
            <a:r>
              <a:rPr lang="ko-KR" altLang="en-US" dirty="0"/>
              <a:t>구문에서 쓰기 좋은 형태로 참</a:t>
            </a:r>
            <a:r>
              <a:rPr lang="en-US" altLang="ko-KR" dirty="0"/>
              <a:t>, </a:t>
            </a:r>
            <a:r>
              <a:rPr lang="ko-KR" altLang="en-US" dirty="0"/>
              <a:t>거짓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20877" y="1843549"/>
            <a:ext cx="802312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/>
              <a:t>비교연산자</a:t>
            </a:r>
            <a:r>
              <a:rPr lang="ko-KR" altLang="en-US" sz="3200" dirty="0"/>
              <a:t>	      설명</a:t>
            </a:r>
          </a:p>
          <a:p>
            <a:r>
              <a:rPr lang="en-US" altLang="ko-KR" sz="3200" dirty="0"/>
              <a:t>x &lt; y	               x</a:t>
            </a:r>
            <a:r>
              <a:rPr lang="ko-KR" altLang="en-US" sz="3200" dirty="0"/>
              <a:t>가 </a:t>
            </a:r>
            <a:r>
              <a:rPr lang="en-US" altLang="ko-KR" sz="3200" dirty="0"/>
              <a:t>y</a:t>
            </a:r>
            <a:r>
              <a:rPr lang="ko-KR" altLang="en-US" sz="3200" dirty="0"/>
              <a:t>보다 작다</a:t>
            </a:r>
          </a:p>
          <a:p>
            <a:r>
              <a:rPr lang="en-US" altLang="ko-KR" sz="3200" dirty="0"/>
              <a:t>x &gt; y	               x</a:t>
            </a:r>
            <a:r>
              <a:rPr lang="ko-KR" altLang="en-US" sz="3200" dirty="0"/>
              <a:t>가 </a:t>
            </a:r>
            <a:r>
              <a:rPr lang="en-US" altLang="ko-KR" sz="3200" dirty="0"/>
              <a:t>y</a:t>
            </a:r>
            <a:r>
              <a:rPr lang="ko-KR" altLang="en-US" sz="3200" dirty="0"/>
              <a:t>보다 크다</a:t>
            </a:r>
          </a:p>
          <a:p>
            <a:r>
              <a:rPr lang="en-US" altLang="ko-KR" sz="3200" dirty="0"/>
              <a:t>x == y	          x</a:t>
            </a:r>
            <a:r>
              <a:rPr lang="ko-KR" altLang="en-US" sz="3200" dirty="0"/>
              <a:t>와 </a:t>
            </a:r>
            <a:r>
              <a:rPr lang="en-US" altLang="ko-KR" sz="3200" dirty="0"/>
              <a:t>y</a:t>
            </a:r>
            <a:r>
              <a:rPr lang="ko-KR" altLang="en-US" sz="3200" dirty="0"/>
              <a:t>가 같다</a:t>
            </a:r>
          </a:p>
          <a:p>
            <a:r>
              <a:rPr lang="en-US" altLang="ko-KR" sz="3200" dirty="0"/>
              <a:t>x != y	               x</a:t>
            </a:r>
            <a:r>
              <a:rPr lang="ko-KR" altLang="en-US" sz="3200" dirty="0"/>
              <a:t>와 </a:t>
            </a:r>
            <a:r>
              <a:rPr lang="en-US" altLang="ko-KR" sz="3200" dirty="0"/>
              <a:t>y</a:t>
            </a:r>
            <a:r>
              <a:rPr lang="ko-KR" altLang="en-US" sz="3200" dirty="0"/>
              <a:t>가 같지 않다</a:t>
            </a:r>
          </a:p>
          <a:p>
            <a:r>
              <a:rPr lang="en-US" altLang="ko-KR" sz="3200" dirty="0"/>
              <a:t>x &gt;= y	          x</a:t>
            </a:r>
            <a:r>
              <a:rPr lang="ko-KR" altLang="en-US" sz="3200" dirty="0"/>
              <a:t>가 </a:t>
            </a:r>
            <a:r>
              <a:rPr lang="en-US" altLang="ko-KR" sz="3200" dirty="0"/>
              <a:t>y</a:t>
            </a:r>
            <a:r>
              <a:rPr lang="ko-KR" altLang="en-US" sz="3200" dirty="0"/>
              <a:t>보다 크거나 같다</a:t>
            </a:r>
          </a:p>
          <a:p>
            <a:r>
              <a:rPr lang="en-US" altLang="ko-KR" sz="3200" dirty="0"/>
              <a:t>x &lt;= y	          x</a:t>
            </a:r>
            <a:r>
              <a:rPr lang="ko-KR" altLang="en-US" sz="3200" dirty="0"/>
              <a:t>가 </a:t>
            </a:r>
            <a:r>
              <a:rPr lang="en-US" altLang="ko-KR" sz="3200" dirty="0"/>
              <a:t>y</a:t>
            </a:r>
            <a:r>
              <a:rPr lang="ko-KR" altLang="en-US" sz="3200" dirty="0"/>
              <a:t>보다 작거나 같다</a:t>
            </a:r>
          </a:p>
        </p:txBody>
      </p:sp>
    </p:spTree>
    <p:extLst>
      <p:ext uri="{BB962C8B-B14F-4D97-AF65-F5344CB8AC3E}">
        <p14:creationId xmlns:p14="http://schemas.microsoft.com/office/powerpoint/2010/main" val="1240138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비교연산자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119950" y="1284616"/>
            <a:ext cx="10710099" cy="50526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x = 3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y = 2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x &gt; y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True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x</a:t>
            </a:r>
            <a:r>
              <a:rPr lang="ko-KR" altLang="en-US" sz="2800" b="1" dirty="0">
                <a:solidFill>
                  <a:schemeClr val="tx1"/>
                </a:solidFill>
              </a:rPr>
              <a:t>에 </a:t>
            </a:r>
            <a:r>
              <a:rPr lang="en-US" altLang="ko-KR" sz="2800" b="1" dirty="0">
                <a:solidFill>
                  <a:schemeClr val="tx1"/>
                </a:solidFill>
              </a:rPr>
              <a:t>3</a:t>
            </a:r>
            <a:r>
              <a:rPr lang="ko-KR" altLang="en-US" sz="2800" b="1" dirty="0">
                <a:solidFill>
                  <a:schemeClr val="tx1"/>
                </a:solidFill>
              </a:rPr>
              <a:t>을</a:t>
            </a:r>
            <a:r>
              <a:rPr lang="en-US" altLang="ko-KR" sz="2800" b="1" dirty="0">
                <a:solidFill>
                  <a:schemeClr val="tx1"/>
                </a:solidFill>
              </a:rPr>
              <a:t>, y</a:t>
            </a:r>
            <a:r>
              <a:rPr lang="ko-KR" altLang="en-US" sz="2800" b="1" dirty="0">
                <a:solidFill>
                  <a:schemeClr val="tx1"/>
                </a:solidFill>
              </a:rPr>
              <a:t>에 </a:t>
            </a:r>
            <a:r>
              <a:rPr lang="en-US" altLang="ko-KR" sz="2800" b="1" dirty="0">
                <a:solidFill>
                  <a:schemeClr val="tx1"/>
                </a:solidFill>
              </a:rPr>
              <a:t>2</a:t>
            </a:r>
            <a:r>
              <a:rPr lang="ko-KR" altLang="en-US" sz="2800" b="1" dirty="0">
                <a:solidFill>
                  <a:schemeClr val="tx1"/>
                </a:solidFill>
              </a:rPr>
              <a:t>를 대입한 다음에 </a:t>
            </a:r>
            <a:r>
              <a:rPr lang="en-US" altLang="ko-KR" sz="2800" b="1" dirty="0">
                <a:solidFill>
                  <a:schemeClr val="tx1"/>
                </a:solidFill>
              </a:rPr>
              <a:t>x &gt; y</a:t>
            </a:r>
            <a:r>
              <a:rPr lang="ko-KR" altLang="en-US" sz="2800" b="1" dirty="0">
                <a:solidFill>
                  <a:schemeClr val="tx1"/>
                </a:solidFill>
              </a:rPr>
              <a:t>라는 </a:t>
            </a:r>
            <a:r>
              <a:rPr lang="ko-KR" altLang="en-US" sz="2800" b="1" dirty="0" err="1">
                <a:solidFill>
                  <a:schemeClr val="tx1"/>
                </a:solidFill>
              </a:rPr>
              <a:t>조건문을</a:t>
            </a:r>
            <a:r>
              <a:rPr lang="ko-KR" altLang="en-US" sz="2800" b="1" dirty="0">
                <a:solidFill>
                  <a:schemeClr val="tx1"/>
                </a:solidFill>
              </a:rPr>
              <a:t> 수행하면 </a:t>
            </a:r>
            <a:r>
              <a:rPr lang="en-US" altLang="ko-KR" sz="2800" b="1" dirty="0">
                <a:solidFill>
                  <a:schemeClr val="tx1"/>
                </a:solidFill>
              </a:rPr>
              <a:t>True</a:t>
            </a:r>
            <a:r>
              <a:rPr lang="ko-KR" altLang="en-US" sz="2800" b="1" dirty="0">
                <a:solidFill>
                  <a:schemeClr val="tx1"/>
                </a:solidFill>
              </a:rPr>
              <a:t>를 </a:t>
            </a:r>
            <a:r>
              <a:rPr lang="ko-KR" altLang="en-US" sz="2800" b="1" dirty="0" err="1">
                <a:solidFill>
                  <a:schemeClr val="tx1"/>
                </a:solidFill>
              </a:rPr>
              <a:t>리턴한다</a:t>
            </a:r>
            <a:r>
              <a:rPr lang="en-US" altLang="ko-KR" sz="2800" b="1" dirty="0">
                <a:solidFill>
                  <a:schemeClr val="tx1"/>
                </a:solidFill>
              </a:rPr>
              <a:t>. x &gt; y</a:t>
            </a:r>
            <a:r>
              <a:rPr lang="ko-KR" altLang="en-US" sz="2800" b="1" dirty="0">
                <a:solidFill>
                  <a:schemeClr val="tx1"/>
                </a:solidFill>
              </a:rPr>
              <a:t>라는 </a:t>
            </a:r>
            <a:r>
              <a:rPr lang="ko-KR" altLang="en-US" sz="2800" b="1" dirty="0" err="1">
                <a:solidFill>
                  <a:schemeClr val="tx1"/>
                </a:solidFill>
              </a:rPr>
              <a:t>조건문이</a:t>
            </a:r>
            <a:r>
              <a:rPr lang="ko-KR" altLang="en-US" sz="2800" b="1" dirty="0">
                <a:solidFill>
                  <a:schemeClr val="tx1"/>
                </a:solidFill>
              </a:rPr>
              <a:t> 참이기 때문이다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x &lt; y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False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위의 </a:t>
            </a:r>
            <a:r>
              <a:rPr lang="ko-KR" altLang="en-US" sz="2800" b="1" dirty="0" err="1">
                <a:solidFill>
                  <a:schemeClr val="tx1"/>
                </a:solidFill>
              </a:rPr>
              <a:t>조건문은</a:t>
            </a:r>
            <a:r>
              <a:rPr lang="ko-KR" altLang="en-US" sz="2800" b="1" dirty="0">
                <a:solidFill>
                  <a:schemeClr val="tx1"/>
                </a:solidFill>
              </a:rPr>
              <a:t> 거짓이기 때문에 </a:t>
            </a:r>
            <a:r>
              <a:rPr lang="en-US" altLang="ko-KR" sz="2800" b="1" dirty="0">
                <a:solidFill>
                  <a:schemeClr val="tx1"/>
                </a:solidFill>
              </a:rPr>
              <a:t>False</a:t>
            </a:r>
            <a:r>
              <a:rPr lang="ko-KR" altLang="en-US" sz="2800" b="1" dirty="0">
                <a:solidFill>
                  <a:schemeClr val="tx1"/>
                </a:solidFill>
              </a:rPr>
              <a:t>를 </a:t>
            </a:r>
            <a:r>
              <a:rPr lang="ko-KR" altLang="en-US" sz="2800" b="1" dirty="0" err="1">
                <a:solidFill>
                  <a:schemeClr val="tx1"/>
                </a:solidFill>
              </a:rPr>
              <a:t>리턴한다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12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비교연산자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70709" y="1109785"/>
            <a:ext cx="10477278" cy="5938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b="1" dirty="0"/>
              <a:t>"</a:t>
            </a:r>
            <a:r>
              <a:rPr lang="ko-KR" altLang="en-US" sz="2400" b="1" dirty="0"/>
              <a:t>만약 </a:t>
            </a:r>
            <a:r>
              <a:rPr lang="en-US" altLang="ko-KR" sz="2400" b="1" dirty="0"/>
              <a:t>3000</a:t>
            </a:r>
            <a:r>
              <a:rPr lang="ko-KR" altLang="en-US" sz="2400" b="1" dirty="0"/>
              <a:t>원 이상의 돈을 가지고 있으면 택시를 타고 그렇지 않으면 걸어 가라</a:t>
            </a:r>
            <a:r>
              <a:rPr lang="en-US" altLang="ko-KR" sz="2400" b="1" dirty="0"/>
              <a:t>"</a:t>
            </a:r>
          </a:p>
          <a:p>
            <a:pPr>
              <a:lnSpc>
                <a:spcPct val="120000"/>
              </a:lnSpc>
            </a:pPr>
            <a:endParaRPr lang="en-US" altLang="ko-KR" sz="2400" b="1" dirty="0"/>
          </a:p>
          <a:p>
            <a:pPr>
              <a:lnSpc>
                <a:spcPct val="120000"/>
              </a:lnSpc>
            </a:pPr>
            <a:r>
              <a:rPr lang="ko-KR" altLang="en-US" sz="2400" b="1" dirty="0"/>
              <a:t>위의 상황은 다음처럼 프로그래밍할 수 있다</a:t>
            </a:r>
            <a:r>
              <a:rPr lang="en-US" altLang="ko-KR" sz="2400" b="1" dirty="0"/>
              <a:t>.</a:t>
            </a:r>
          </a:p>
          <a:p>
            <a:pPr>
              <a:lnSpc>
                <a:spcPct val="120000"/>
              </a:lnSpc>
            </a:pPr>
            <a:endParaRPr lang="en-US" altLang="ko-KR" sz="2400" b="1" dirty="0"/>
          </a:p>
          <a:p>
            <a:pPr>
              <a:lnSpc>
                <a:spcPct val="120000"/>
              </a:lnSpc>
            </a:pPr>
            <a:r>
              <a:rPr lang="en-US" altLang="ko-KR" sz="2400" b="1" dirty="0"/>
              <a:t>&gt;&gt;&gt; money = 2000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/>
              <a:t>&gt;&gt;&gt; if money &gt;= 3000: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/>
              <a:t>...     print("</a:t>
            </a:r>
            <a:r>
              <a:rPr lang="ko-KR" altLang="en-US" sz="2400" b="1" dirty="0"/>
              <a:t>택시를 타고 가라</a:t>
            </a:r>
            <a:r>
              <a:rPr lang="en-US" altLang="ko-KR" sz="2400" b="1" dirty="0"/>
              <a:t>")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/>
              <a:t>... else: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/>
              <a:t>...     print("</a:t>
            </a:r>
            <a:r>
              <a:rPr lang="ko-KR" altLang="en-US" sz="2400" b="1" dirty="0"/>
              <a:t>걸어가라</a:t>
            </a:r>
            <a:r>
              <a:rPr lang="en-US" altLang="ko-KR" sz="2400" b="1" dirty="0"/>
              <a:t>")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/>
              <a:t>...</a:t>
            </a:r>
          </a:p>
          <a:p>
            <a:pPr>
              <a:lnSpc>
                <a:spcPct val="120000"/>
              </a:lnSpc>
            </a:pPr>
            <a:r>
              <a:rPr lang="ko-KR" altLang="en-US" sz="2400" b="1" dirty="0"/>
              <a:t>걸어가라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/>
              <a:t>&gt;&gt;&gt;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945677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And, or, not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연산자	설명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x or y	        x</a:t>
            </a:r>
            <a:r>
              <a:rPr lang="ko-KR" altLang="en-US" sz="2800" b="1" dirty="0">
                <a:solidFill>
                  <a:schemeClr val="tx1"/>
                </a:solidFill>
              </a:rPr>
              <a:t>와 </a:t>
            </a:r>
            <a:r>
              <a:rPr lang="en-US" altLang="ko-KR" sz="2800" b="1" dirty="0">
                <a:solidFill>
                  <a:schemeClr val="tx1"/>
                </a:solidFill>
              </a:rPr>
              <a:t>y </a:t>
            </a:r>
            <a:r>
              <a:rPr lang="ko-KR" altLang="en-US" sz="2800" b="1" dirty="0" err="1">
                <a:solidFill>
                  <a:schemeClr val="tx1"/>
                </a:solidFill>
              </a:rPr>
              <a:t>둘중에</a:t>
            </a:r>
            <a:r>
              <a:rPr lang="ko-KR" altLang="en-US" sz="2800" b="1" dirty="0">
                <a:solidFill>
                  <a:schemeClr val="tx1"/>
                </a:solidFill>
              </a:rPr>
              <a:t> 하나만 참이면 참이다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x and y	  x</a:t>
            </a:r>
            <a:r>
              <a:rPr lang="ko-KR" altLang="en-US" sz="2800" b="1" dirty="0">
                <a:solidFill>
                  <a:schemeClr val="tx1"/>
                </a:solidFill>
              </a:rPr>
              <a:t>와 </a:t>
            </a:r>
            <a:r>
              <a:rPr lang="en-US" altLang="ko-KR" sz="2800" b="1" dirty="0">
                <a:solidFill>
                  <a:schemeClr val="tx1"/>
                </a:solidFill>
              </a:rPr>
              <a:t>y </a:t>
            </a:r>
            <a:r>
              <a:rPr lang="ko-KR" altLang="en-US" sz="2800" b="1" dirty="0">
                <a:solidFill>
                  <a:schemeClr val="tx1"/>
                </a:solidFill>
              </a:rPr>
              <a:t>모두 참이어야 참이다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not x	       x</a:t>
            </a:r>
            <a:r>
              <a:rPr lang="ko-KR" altLang="en-US" sz="2800" b="1" dirty="0">
                <a:solidFill>
                  <a:schemeClr val="tx1"/>
                </a:solidFill>
              </a:rPr>
              <a:t>가 거짓이면 참이다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다음의 예를 통해 </a:t>
            </a:r>
            <a:r>
              <a:rPr lang="en-US" altLang="ko-KR" sz="2800" b="1" dirty="0">
                <a:solidFill>
                  <a:schemeClr val="tx1"/>
                </a:solidFill>
              </a:rPr>
              <a:t>or </a:t>
            </a:r>
            <a:r>
              <a:rPr lang="ko-KR" altLang="en-US" sz="2800" b="1" dirty="0">
                <a:solidFill>
                  <a:schemeClr val="tx1"/>
                </a:solidFill>
              </a:rPr>
              <a:t>연산자의 사용법을 알아보자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"</a:t>
            </a:r>
            <a:r>
              <a:rPr lang="ko-KR" altLang="en-US" sz="2800" b="1" dirty="0">
                <a:solidFill>
                  <a:schemeClr val="tx1"/>
                </a:solidFill>
              </a:rPr>
              <a:t>돈이 </a:t>
            </a:r>
            <a:r>
              <a:rPr lang="en-US" altLang="ko-KR" sz="2800" b="1" dirty="0">
                <a:solidFill>
                  <a:schemeClr val="tx1"/>
                </a:solidFill>
              </a:rPr>
              <a:t>3000</a:t>
            </a:r>
            <a:r>
              <a:rPr lang="ko-KR" altLang="en-US" sz="2800" b="1" dirty="0">
                <a:solidFill>
                  <a:schemeClr val="tx1"/>
                </a:solidFill>
              </a:rPr>
              <a:t>원 이상 있거나 카드가 있다면 택시를 타고 그렇지 않으면 걸어 가라</a:t>
            </a:r>
            <a:r>
              <a:rPr lang="en-US" altLang="ko-KR" sz="2800" b="1" dirty="0">
                <a:solidFill>
                  <a:schemeClr val="tx1"/>
                </a:solidFill>
              </a:rPr>
              <a:t>"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730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money = 2000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card = True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if money &gt;= 3000 or card: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print("</a:t>
            </a:r>
            <a:r>
              <a:rPr lang="ko-KR" altLang="en-US" sz="2800" b="1" dirty="0">
                <a:solidFill>
                  <a:schemeClr val="tx1"/>
                </a:solidFill>
              </a:rPr>
              <a:t>택시를 타고 가라</a:t>
            </a:r>
            <a:r>
              <a:rPr lang="en-US" altLang="ko-KR" sz="2800" b="1" dirty="0">
                <a:solidFill>
                  <a:schemeClr val="tx1"/>
                </a:solidFill>
              </a:rPr>
              <a:t>")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  else: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print("</a:t>
            </a:r>
            <a:r>
              <a:rPr lang="ko-KR" altLang="en-US" sz="2800" b="1" dirty="0">
                <a:solidFill>
                  <a:schemeClr val="tx1"/>
                </a:solidFill>
              </a:rPr>
              <a:t>걸어가라</a:t>
            </a:r>
            <a:r>
              <a:rPr lang="en-US" altLang="ko-KR" sz="2800" b="1" dirty="0">
                <a:solidFill>
                  <a:schemeClr val="tx1"/>
                </a:solidFill>
              </a:rPr>
              <a:t>")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택시를 타고 가라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money</a:t>
            </a:r>
            <a:r>
              <a:rPr lang="ko-KR" altLang="en-US" sz="2800" b="1" dirty="0">
                <a:solidFill>
                  <a:schemeClr val="tx1"/>
                </a:solidFill>
              </a:rPr>
              <a:t>는 </a:t>
            </a:r>
            <a:r>
              <a:rPr lang="en-US" altLang="ko-KR" sz="2800" b="1" dirty="0">
                <a:solidFill>
                  <a:schemeClr val="tx1"/>
                </a:solidFill>
              </a:rPr>
              <a:t>2000</a:t>
            </a:r>
            <a:r>
              <a:rPr lang="ko-KR" altLang="en-US" sz="2800" b="1" dirty="0">
                <a:solidFill>
                  <a:schemeClr val="tx1"/>
                </a:solidFill>
              </a:rPr>
              <a:t>이지만 </a:t>
            </a:r>
            <a:r>
              <a:rPr lang="en-US" altLang="ko-KR" sz="2800" b="1" dirty="0">
                <a:solidFill>
                  <a:schemeClr val="tx1"/>
                </a:solidFill>
              </a:rPr>
              <a:t>card</a:t>
            </a:r>
            <a:r>
              <a:rPr lang="ko-KR" altLang="en-US" sz="2800" b="1" dirty="0">
                <a:solidFill>
                  <a:schemeClr val="tx1"/>
                </a:solidFill>
              </a:rPr>
              <a:t>가 </a:t>
            </a:r>
            <a:r>
              <a:rPr lang="en-US" altLang="ko-KR" sz="2800" b="1" dirty="0">
                <a:solidFill>
                  <a:schemeClr val="tx1"/>
                </a:solidFill>
              </a:rPr>
              <a:t>True</a:t>
            </a:r>
            <a:r>
              <a:rPr lang="ko-KR" altLang="en-US" sz="2800" b="1" dirty="0">
                <a:solidFill>
                  <a:schemeClr val="tx1"/>
                </a:solidFill>
              </a:rPr>
              <a:t>이기 때문에 </a:t>
            </a:r>
            <a:r>
              <a:rPr lang="en-US" altLang="ko-KR" sz="2800" b="1" dirty="0">
                <a:solidFill>
                  <a:schemeClr val="tx1"/>
                </a:solidFill>
              </a:rPr>
              <a:t>money &gt;= 3000 or card</a:t>
            </a:r>
            <a:r>
              <a:rPr lang="ko-KR" altLang="en-US" sz="2800" b="1" dirty="0">
                <a:solidFill>
                  <a:schemeClr val="tx1"/>
                </a:solidFill>
              </a:rPr>
              <a:t>라는 </a:t>
            </a:r>
            <a:r>
              <a:rPr lang="ko-KR" altLang="en-US" sz="2800" b="1" dirty="0" err="1">
                <a:solidFill>
                  <a:schemeClr val="tx1"/>
                </a:solidFill>
              </a:rPr>
              <a:t>조건문이</a:t>
            </a:r>
            <a:r>
              <a:rPr lang="ko-KR" altLang="en-US" sz="2800" b="1" dirty="0">
                <a:solidFill>
                  <a:schemeClr val="tx1"/>
                </a:solidFill>
              </a:rPr>
              <a:t> 참이 된다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따라서 </a:t>
            </a:r>
            <a:r>
              <a:rPr lang="en-US" altLang="ko-KR" sz="2800" b="1" dirty="0">
                <a:solidFill>
                  <a:schemeClr val="tx1"/>
                </a:solidFill>
              </a:rPr>
              <a:t>if</a:t>
            </a:r>
            <a:r>
              <a:rPr lang="ko-KR" altLang="en-US" sz="2800" b="1" dirty="0">
                <a:solidFill>
                  <a:schemeClr val="tx1"/>
                </a:solidFill>
              </a:rPr>
              <a:t>문 다음의 </a:t>
            </a:r>
            <a:r>
              <a:rPr lang="en-US" altLang="ko-KR" sz="2800" b="1" dirty="0">
                <a:solidFill>
                  <a:schemeClr val="tx1"/>
                </a:solidFill>
              </a:rPr>
              <a:t>"</a:t>
            </a:r>
            <a:r>
              <a:rPr lang="ko-KR" altLang="en-US" sz="2800" b="1" dirty="0">
                <a:solidFill>
                  <a:schemeClr val="tx1"/>
                </a:solidFill>
              </a:rPr>
              <a:t>택시를 타고 가라</a:t>
            </a:r>
            <a:r>
              <a:rPr lang="en-US" altLang="ko-KR" sz="2800" b="1" dirty="0">
                <a:solidFill>
                  <a:schemeClr val="tx1"/>
                </a:solidFill>
              </a:rPr>
              <a:t>"</a:t>
            </a:r>
            <a:r>
              <a:rPr lang="ko-KR" altLang="en-US" sz="2800" b="1" dirty="0">
                <a:solidFill>
                  <a:schemeClr val="tx1"/>
                </a:solidFill>
              </a:rPr>
              <a:t>라는 문장이 수행된다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829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x in s, x not in s(</a:t>
            </a:r>
            <a:r>
              <a:rPr lang="ko-KR" altLang="en-US" dirty="0"/>
              <a:t>조건문에 사용될 수 있는 형태</a:t>
            </a:r>
            <a:r>
              <a:rPr lang="en-US" altLang="ko-KR" dirty="0"/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in	not in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x in </a:t>
            </a:r>
            <a:r>
              <a:rPr lang="ko-KR" altLang="en-US" sz="2800" b="1" dirty="0">
                <a:solidFill>
                  <a:schemeClr val="tx1"/>
                </a:solidFill>
              </a:rPr>
              <a:t>리스트	</a:t>
            </a:r>
            <a:r>
              <a:rPr lang="en-US" altLang="ko-KR" sz="2800" b="1" dirty="0">
                <a:solidFill>
                  <a:schemeClr val="tx1"/>
                </a:solidFill>
              </a:rPr>
              <a:t>x not in </a:t>
            </a:r>
            <a:r>
              <a:rPr lang="ko-KR" altLang="en-US" sz="2800" b="1" dirty="0">
                <a:solidFill>
                  <a:schemeClr val="tx1"/>
                </a:solidFill>
              </a:rPr>
              <a:t>리스트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x in </a:t>
            </a:r>
            <a:r>
              <a:rPr lang="ko-KR" altLang="en-US" sz="2800" b="1" dirty="0" err="1">
                <a:solidFill>
                  <a:schemeClr val="tx1"/>
                </a:solidFill>
              </a:rPr>
              <a:t>튜플</a:t>
            </a:r>
            <a:r>
              <a:rPr lang="ko-KR" altLang="en-US" sz="2800" b="1" dirty="0">
                <a:solidFill>
                  <a:schemeClr val="tx1"/>
                </a:solidFill>
              </a:rPr>
              <a:t>	</a:t>
            </a:r>
            <a:r>
              <a:rPr lang="en-US" altLang="ko-KR" sz="2800" b="1" dirty="0">
                <a:solidFill>
                  <a:schemeClr val="tx1"/>
                </a:solidFill>
              </a:rPr>
              <a:t>x not in </a:t>
            </a:r>
            <a:r>
              <a:rPr lang="ko-KR" altLang="en-US" sz="2800" b="1" dirty="0" err="1">
                <a:solidFill>
                  <a:schemeClr val="tx1"/>
                </a:solidFill>
              </a:rPr>
              <a:t>튜플</a:t>
            </a:r>
            <a:endParaRPr lang="ko-KR" altLang="en-US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x in </a:t>
            </a:r>
            <a:r>
              <a:rPr lang="ko-KR" altLang="en-US" sz="2800" b="1" dirty="0">
                <a:solidFill>
                  <a:schemeClr val="tx1"/>
                </a:solidFill>
              </a:rPr>
              <a:t>문자열	</a:t>
            </a:r>
            <a:r>
              <a:rPr lang="en-US" altLang="ko-KR" sz="2800" b="1" dirty="0">
                <a:solidFill>
                  <a:schemeClr val="tx1"/>
                </a:solidFill>
              </a:rPr>
              <a:t>x not in </a:t>
            </a:r>
            <a:r>
              <a:rPr lang="ko-KR" altLang="en-US" sz="2800" b="1" dirty="0">
                <a:solidFill>
                  <a:schemeClr val="tx1"/>
                </a:solidFill>
              </a:rPr>
              <a:t>문자열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in</a:t>
            </a:r>
            <a:r>
              <a:rPr lang="ko-KR" altLang="en-US" sz="2800" b="1" dirty="0">
                <a:solidFill>
                  <a:schemeClr val="tx1"/>
                </a:solidFill>
              </a:rPr>
              <a:t>이라는 영어 단어의 뜻이 </a:t>
            </a:r>
            <a:r>
              <a:rPr lang="en-US" altLang="ko-KR" sz="2800" b="1" dirty="0">
                <a:solidFill>
                  <a:schemeClr val="tx1"/>
                </a:solidFill>
              </a:rPr>
              <a:t>"~</a:t>
            </a:r>
            <a:r>
              <a:rPr lang="ko-KR" altLang="en-US" sz="2800" b="1" dirty="0">
                <a:solidFill>
                  <a:schemeClr val="tx1"/>
                </a:solidFill>
              </a:rPr>
              <a:t>안에</a:t>
            </a:r>
            <a:r>
              <a:rPr lang="en-US" altLang="ko-KR" sz="2800" b="1" dirty="0">
                <a:solidFill>
                  <a:schemeClr val="tx1"/>
                </a:solidFill>
              </a:rPr>
              <a:t>"</a:t>
            </a:r>
            <a:r>
              <a:rPr lang="ko-KR" altLang="en-US" sz="2800" b="1" dirty="0">
                <a:solidFill>
                  <a:schemeClr val="tx1"/>
                </a:solidFill>
              </a:rPr>
              <a:t>라는 것을 생각해 보면 다음 예들이 쉽게 이해될 것이다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1 in [1, 2, 3]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True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1 not in [1, 2, 3]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False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221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 in , not in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'a' in ('a', 'b', 'c')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True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'j' not in 'python'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True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586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in, not in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"</a:t>
            </a:r>
            <a:r>
              <a:rPr lang="ko-KR" altLang="en-US" sz="2800" b="1" dirty="0">
                <a:solidFill>
                  <a:schemeClr val="tx1"/>
                </a:solidFill>
              </a:rPr>
              <a:t>만약 주머니에 돈이 있으면 택시를 타고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없으면 걸어 가라</a:t>
            </a:r>
            <a:r>
              <a:rPr lang="en-US" altLang="ko-KR" sz="2800" b="1" dirty="0">
                <a:solidFill>
                  <a:schemeClr val="tx1"/>
                </a:solidFill>
              </a:rPr>
              <a:t>"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pocket = ['paper', 'cellphone', 'money']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if 'money' in pocket: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print("</a:t>
            </a:r>
            <a:r>
              <a:rPr lang="ko-KR" altLang="en-US" sz="2800" b="1" dirty="0">
                <a:solidFill>
                  <a:schemeClr val="tx1"/>
                </a:solidFill>
              </a:rPr>
              <a:t>택시를 타고 가라</a:t>
            </a:r>
            <a:r>
              <a:rPr lang="en-US" altLang="ko-KR" sz="2800" b="1" dirty="0">
                <a:solidFill>
                  <a:schemeClr val="tx1"/>
                </a:solidFill>
              </a:rPr>
              <a:t>")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else: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print("</a:t>
            </a:r>
            <a:r>
              <a:rPr lang="ko-KR" altLang="en-US" sz="2800" b="1" dirty="0">
                <a:solidFill>
                  <a:schemeClr val="tx1"/>
                </a:solidFill>
              </a:rPr>
              <a:t>걸어가라</a:t>
            </a:r>
            <a:r>
              <a:rPr lang="en-US" altLang="ko-KR" sz="2800" b="1" dirty="0">
                <a:solidFill>
                  <a:schemeClr val="tx1"/>
                </a:solidFill>
              </a:rPr>
              <a:t>")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택시를 타고 가라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182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pass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[</a:t>
            </a:r>
            <a:r>
              <a:rPr lang="ko-KR" altLang="en-US" sz="2800" b="1" dirty="0" err="1">
                <a:solidFill>
                  <a:schemeClr val="tx1"/>
                </a:solidFill>
              </a:rPr>
              <a:t>조건문에서</a:t>
            </a:r>
            <a:r>
              <a:rPr lang="ko-KR" altLang="en-US" sz="2800" b="1" dirty="0">
                <a:solidFill>
                  <a:schemeClr val="tx1"/>
                </a:solidFill>
              </a:rPr>
              <a:t> 아무 일도 하지 않게 설정하고 싶다면</a:t>
            </a:r>
            <a:r>
              <a:rPr lang="en-US" altLang="ko-KR" sz="2800" b="1" dirty="0">
                <a:solidFill>
                  <a:schemeClr val="tx1"/>
                </a:solidFill>
              </a:rPr>
              <a:t>?]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"</a:t>
            </a:r>
            <a:r>
              <a:rPr lang="ko-KR" altLang="en-US" sz="2800" b="1" dirty="0">
                <a:solidFill>
                  <a:schemeClr val="tx1"/>
                </a:solidFill>
              </a:rPr>
              <a:t>주머니에 돈이 있으면 가만히 있고 주머니에 돈이 없으면 카드를 꺼내라</a:t>
            </a:r>
            <a:r>
              <a:rPr lang="en-US" altLang="ko-KR" sz="2800" b="1" dirty="0">
                <a:solidFill>
                  <a:schemeClr val="tx1"/>
                </a:solidFill>
              </a:rPr>
              <a:t>"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pocket = ['paper', 'money', 'cellphone']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if 'money' in pocket: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pass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else: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print("</a:t>
            </a:r>
            <a:r>
              <a:rPr lang="ko-KR" altLang="en-US" sz="2800" b="1" dirty="0">
                <a:solidFill>
                  <a:schemeClr val="tx1"/>
                </a:solidFill>
              </a:rPr>
              <a:t>카드를 꺼내라</a:t>
            </a:r>
            <a:r>
              <a:rPr lang="en-US" altLang="ko-KR" sz="2800" b="1" dirty="0">
                <a:solidFill>
                  <a:schemeClr val="tx1"/>
                </a:solidFill>
              </a:rPr>
              <a:t>")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84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14937" y="1615193"/>
            <a:ext cx="8183302" cy="4298910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1. if 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조건</a:t>
            </a:r>
            <a:br>
              <a:rPr lang="en-US" altLang="ko-KR" dirty="0"/>
            </a:br>
            <a:r>
              <a:rPr lang="en-US" altLang="ko-KR" dirty="0"/>
              <a:t>2. while </a:t>
            </a:r>
            <a:r>
              <a:rPr lang="ko-KR" altLang="en-US" dirty="0"/>
              <a:t>문 </a:t>
            </a:r>
            <a:r>
              <a:rPr lang="en-US" altLang="ko-KR" dirty="0"/>
              <a:t>:</a:t>
            </a:r>
            <a:r>
              <a:rPr lang="ko-KR" altLang="en-US" dirty="0"/>
              <a:t>반복</a:t>
            </a:r>
            <a:br>
              <a:rPr lang="en-US" altLang="ko-KR" dirty="0"/>
            </a:br>
            <a:r>
              <a:rPr lang="en-US" altLang="ko-KR" dirty="0"/>
              <a:t>3. for </a:t>
            </a:r>
            <a:r>
              <a:rPr lang="ko-KR" altLang="en-US" dirty="0"/>
              <a:t>문 </a:t>
            </a:r>
            <a:r>
              <a:rPr lang="en-US" altLang="ko-KR" dirty="0"/>
              <a:t>:</a:t>
            </a:r>
            <a:r>
              <a:rPr lang="ko-KR" altLang="en-US" dirty="0"/>
              <a:t>반복 </a:t>
            </a:r>
            <a:br>
              <a:rPr lang="en-US" altLang="ko-KR" dirty="0"/>
            </a:br>
            <a:r>
              <a:rPr lang="en-US" altLang="ko-KR" dirty="0"/>
              <a:t>4. while,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와 </a:t>
            </a:r>
            <a:r>
              <a:rPr lang="en-US" altLang="ko-KR" dirty="0"/>
              <a:t>else</a:t>
            </a:r>
            <a:r>
              <a:rPr lang="ko-KR" altLang="en-US" dirty="0"/>
              <a:t> 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087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pass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2800" b="1" i="0" dirty="0">
                <a:solidFill>
                  <a:srgbClr val="111111"/>
                </a:solidFill>
                <a:effectLst/>
                <a:latin typeface="-apple-system"/>
              </a:rPr>
              <a:t>나중에 구현하기</a:t>
            </a:r>
          </a:p>
          <a:p>
            <a:pPr algn="l"/>
            <a:r>
              <a:rPr lang="en-US" altLang="ko-KR" sz="2800" b="0" i="0" dirty="0">
                <a:solidFill>
                  <a:srgbClr val="111111"/>
                </a:solidFill>
                <a:effectLst/>
                <a:latin typeface="-apple-system"/>
              </a:rPr>
              <a:t>pass </a:t>
            </a:r>
            <a:r>
              <a:rPr lang="ko-KR" altLang="en-US" sz="2800" b="0" i="0" dirty="0">
                <a:solidFill>
                  <a:srgbClr val="111111"/>
                </a:solidFill>
                <a:effectLst/>
                <a:latin typeface="-apple-system"/>
              </a:rPr>
              <a:t>문은 </a:t>
            </a:r>
            <a:r>
              <a:rPr lang="en-US" altLang="ko-KR" sz="2800" b="0" i="0" dirty="0">
                <a:solidFill>
                  <a:srgbClr val="111111"/>
                </a:solidFill>
                <a:effectLst/>
                <a:latin typeface="-apple-system"/>
              </a:rPr>
              <a:t>def </a:t>
            </a:r>
            <a:r>
              <a:rPr lang="ko-KR" altLang="en-US" sz="2800" b="0" i="0" dirty="0">
                <a:solidFill>
                  <a:srgbClr val="111111"/>
                </a:solidFill>
                <a:effectLst/>
                <a:latin typeface="-apple-system"/>
              </a:rPr>
              <a:t>문이나 </a:t>
            </a:r>
            <a:r>
              <a:rPr lang="en-US" altLang="ko-KR" sz="2800" b="0" i="0" dirty="0">
                <a:solidFill>
                  <a:srgbClr val="111111"/>
                </a:solidFill>
                <a:effectLst/>
                <a:latin typeface="-apple-system"/>
              </a:rPr>
              <a:t>if </a:t>
            </a:r>
            <a:r>
              <a:rPr lang="ko-KR" altLang="en-US" sz="2800" b="0" i="0" dirty="0">
                <a:solidFill>
                  <a:srgbClr val="111111"/>
                </a:solidFill>
                <a:effectLst/>
                <a:latin typeface="-apple-system"/>
              </a:rPr>
              <a:t>문처럼 코드 블록을 본문으로 갖는 표현에서 본문을 비워 둘 때 사용한다</a:t>
            </a:r>
            <a:r>
              <a:rPr lang="en-US" altLang="ko-KR" sz="2800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sz="2800" b="0" i="0" dirty="0">
                <a:solidFill>
                  <a:srgbClr val="111111"/>
                </a:solidFill>
                <a:effectLst/>
                <a:latin typeface="-apple-system"/>
              </a:rPr>
              <a:t>코드 블록에서 본문에 아무 것도 </a:t>
            </a:r>
            <a:r>
              <a:rPr lang="ko-KR" altLang="en-US" sz="2800" b="0" i="0" dirty="0" err="1">
                <a:solidFill>
                  <a:srgbClr val="111111"/>
                </a:solidFill>
                <a:effectLst/>
                <a:latin typeface="-apple-system"/>
              </a:rPr>
              <a:t>적어두지</a:t>
            </a:r>
            <a:r>
              <a:rPr lang="ko-KR" altLang="en-US" sz="2800" b="0" i="0" dirty="0">
                <a:solidFill>
                  <a:srgbClr val="111111"/>
                </a:solidFill>
                <a:effectLst/>
                <a:latin typeface="-apple-system"/>
              </a:rPr>
              <a:t> 않으면 문법 오류가 발생하므로</a:t>
            </a:r>
            <a:r>
              <a:rPr lang="en-US" altLang="ko-KR" sz="28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sz="2800" b="0" i="0" dirty="0">
                <a:solidFill>
                  <a:srgbClr val="111111"/>
                </a:solidFill>
                <a:effectLst/>
                <a:latin typeface="-apple-system"/>
              </a:rPr>
              <a:t>코드 블록을 </a:t>
            </a:r>
            <a:r>
              <a:rPr lang="ko-KR" altLang="en-US" sz="2800" b="0" i="0" dirty="0" err="1">
                <a:solidFill>
                  <a:srgbClr val="111111"/>
                </a:solidFill>
                <a:effectLst/>
                <a:latin typeface="-apple-system"/>
              </a:rPr>
              <a:t>비워두기</a:t>
            </a:r>
            <a:r>
              <a:rPr lang="ko-KR" altLang="en-US" sz="2800" b="0" i="0" dirty="0">
                <a:solidFill>
                  <a:srgbClr val="111111"/>
                </a:solidFill>
                <a:effectLst/>
                <a:latin typeface="-apple-system"/>
              </a:rPr>
              <a:t> 위해 </a:t>
            </a:r>
            <a:r>
              <a:rPr lang="en-US" altLang="ko-KR" sz="2800" b="0" i="0" dirty="0">
                <a:solidFill>
                  <a:srgbClr val="111111"/>
                </a:solidFill>
                <a:effectLst/>
                <a:latin typeface="-apple-system"/>
              </a:rPr>
              <a:t>pass </a:t>
            </a:r>
            <a:r>
              <a:rPr lang="ko-KR" altLang="en-US" sz="2800" b="0" i="0" dirty="0">
                <a:solidFill>
                  <a:srgbClr val="111111"/>
                </a:solidFill>
                <a:effectLst/>
                <a:latin typeface="-apple-system"/>
              </a:rPr>
              <a:t>문이 필요하다</a:t>
            </a:r>
            <a:r>
              <a:rPr lang="en-US" altLang="ko-KR" sz="28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sz="2800" b="0" i="0" dirty="0">
                <a:solidFill>
                  <a:srgbClr val="111111"/>
                </a:solidFill>
                <a:effectLst/>
                <a:latin typeface="-apple-system"/>
              </a:rPr>
              <a:t>pass </a:t>
            </a:r>
            <a:r>
              <a:rPr lang="ko-KR" altLang="en-US" sz="2800" b="0" i="0" dirty="0">
                <a:solidFill>
                  <a:srgbClr val="111111"/>
                </a:solidFill>
                <a:effectLst/>
                <a:latin typeface="-apple-system"/>
              </a:rPr>
              <a:t>문은 </a:t>
            </a:r>
            <a:r>
              <a:rPr lang="en-US" altLang="ko-KR" sz="2800" b="0" i="0" dirty="0">
                <a:solidFill>
                  <a:srgbClr val="111111"/>
                </a:solidFill>
                <a:effectLst/>
                <a:latin typeface="-apple-system"/>
              </a:rPr>
              <a:t>def </a:t>
            </a:r>
            <a:r>
              <a:rPr lang="ko-KR" altLang="en-US" sz="2800" b="0" i="0" dirty="0">
                <a:solidFill>
                  <a:srgbClr val="111111"/>
                </a:solidFill>
                <a:effectLst/>
                <a:latin typeface="-apple-system"/>
              </a:rPr>
              <a:t>문이나 </a:t>
            </a:r>
            <a:r>
              <a:rPr lang="en-US" altLang="ko-KR" sz="2800" b="0" i="0" dirty="0">
                <a:solidFill>
                  <a:srgbClr val="111111"/>
                </a:solidFill>
                <a:effectLst/>
                <a:latin typeface="-apple-system"/>
              </a:rPr>
              <a:t>if </a:t>
            </a:r>
            <a:r>
              <a:rPr lang="ko-KR" altLang="en-US" sz="2800" b="0" i="0" dirty="0">
                <a:solidFill>
                  <a:srgbClr val="111111"/>
                </a:solidFill>
                <a:effectLst/>
                <a:latin typeface="-apple-system"/>
              </a:rPr>
              <a:t>문의 본문을 나중에 구현하려고 임시로 </a:t>
            </a:r>
            <a:r>
              <a:rPr lang="ko-KR" altLang="en-US" sz="2800" b="0" i="0" dirty="0" err="1">
                <a:solidFill>
                  <a:srgbClr val="111111"/>
                </a:solidFill>
                <a:effectLst/>
                <a:latin typeface="-apple-system"/>
              </a:rPr>
              <a:t>비워둘</a:t>
            </a:r>
            <a:r>
              <a:rPr lang="ko-KR" altLang="en-US" sz="2800" b="0" i="0" dirty="0">
                <a:solidFill>
                  <a:srgbClr val="111111"/>
                </a:solidFill>
                <a:effectLst/>
                <a:latin typeface="-apple-system"/>
              </a:rPr>
              <a:t> 때도 종종 사용한다</a:t>
            </a:r>
            <a:r>
              <a:rPr lang="en-US" altLang="ko-KR" sz="2800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sz="2800" b="0" i="0" dirty="0">
                <a:solidFill>
                  <a:srgbClr val="111111"/>
                </a:solidFill>
                <a:effectLst/>
                <a:latin typeface="-apple-system"/>
              </a:rPr>
              <a:t>프로그램을 작성할 때 처음부터 세세한 구현을 다 완성</a:t>
            </a:r>
            <a:r>
              <a:rPr lang="ko-KR" altLang="en-US" sz="2800" dirty="0">
                <a:solidFill>
                  <a:srgbClr val="111111"/>
                </a:solidFill>
                <a:latin typeface="-apple-system"/>
              </a:rPr>
              <a:t>하</a:t>
            </a:r>
            <a:r>
              <a:rPr lang="ko-KR" altLang="en-US" sz="2800" b="0" i="0" dirty="0">
                <a:solidFill>
                  <a:srgbClr val="111111"/>
                </a:solidFill>
                <a:effectLst/>
                <a:latin typeface="-apple-system"/>
              </a:rPr>
              <a:t>기보다는 전체 얼개부터 구성하는 편이 유리한 경우가 있다</a:t>
            </a:r>
            <a:r>
              <a:rPr lang="en-US" altLang="ko-KR" sz="2800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sz="2800" b="0" i="0" dirty="0">
                <a:solidFill>
                  <a:srgbClr val="111111"/>
                </a:solidFill>
                <a:effectLst/>
                <a:latin typeface="-apple-system"/>
              </a:rPr>
              <a:t>이 때</a:t>
            </a:r>
            <a:r>
              <a:rPr lang="en-US" altLang="ko-KR" sz="28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sz="2800" b="0" i="0" dirty="0">
                <a:solidFill>
                  <a:srgbClr val="111111"/>
                </a:solidFill>
                <a:effectLst/>
                <a:latin typeface="-apple-system"/>
              </a:rPr>
              <a:t>각 함수의 이름과 매개변수 정도만 미리 정의해 두고 본문은 </a:t>
            </a:r>
            <a:r>
              <a:rPr lang="en-US" altLang="ko-KR" sz="2800" b="0" i="0" dirty="0">
                <a:solidFill>
                  <a:srgbClr val="111111"/>
                </a:solidFill>
                <a:effectLst/>
                <a:latin typeface="-apple-system"/>
              </a:rPr>
              <a:t>pass </a:t>
            </a:r>
            <a:r>
              <a:rPr lang="ko-KR" altLang="en-US" sz="2800" b="0" i="0" dirty="0">
                <a:solidFill>
                  <a:srgbClr val="111111"/>
                </a:solidFill>
                <a:effectLst/>
                <a:latin typeface="-apple-system"/>
              </a:rPr>
              <a:t>문으로 </a:t>
            </a:r>
            <a:r>
              <a:rPr lang="ko-KR" altLang="en-US" sz="2800" b="0" i="0" dirty="0" err="1">
                <a:solidFill>
                  <a:srgbClr val="111111"/>
                </a:solidFill>
                <a:effectLst/>
                <a:latin typeface="-apple-system"/>
              </a:rPr>
              <a:t>비워두는</a:t>
            </a:r>
            <a:r>
              <a:rPr lang="ko-KR" altLang="en-US" sz="2800" b="0" i="0" dirty="0">
                <a:solidFill>
                  <a:srgbClr val="111111"/>
                </a:solidFill>
                <a:effectLst/>
                <a:latin typeface="-apple-system"/>
              </a:rPr>
              <a:t> 것이다</a:t>
            </a:r>
            <a:r>
              <a:rPr lang="en-US" altLang="ko-KR" sz="2800" b="0" i="0" dirty="0">
                <a:solidFill>
                  <a:srgbClr val="111111"/>
                </a:solidFill>
                <a:effectLst/>
                <a:latin typeface="-apple-system"/>
              </a:rPr>
              <a:t>. pass </a:t>
            </a:r>
            <a:r>
              <a:rPr lang="ko-KR" altLang="en-US" sz="2800" b="0" i="0" dirty="0">
                <a:solidFill>
                  <a:srgbClr val="111111"/>
                </a:solidFill>
                <a:effectLst/>
                <a:latin typeface="-apple-system"/>
              </a:rPr>
              <a:t>문을 사용할 때는 코드 작성을 유예한 것인지</a:t>
            </a:r>
            <a:r>
              <a:rPr lang="en-US" altLang="ko-KR" sz="28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sz="2800" b="0" i="0" dirty="0">
                <a:solidFill>
                  <a:srgbClr val="111111"/>
                </a:solidFill>
                <a:effectLst/>
                <a:latin typeface="-apple-system"/>
              </a:rPr>
              <a:t>정말로 실행할 것이 없는 것인지 주석으로 설명해두면 좋다</a:t>
            </a:r>
            <a:r>
              <a:rPr lang="en-US" altLang="ko-KR" sz="28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0548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다양한 조건을 판단하는 </a:t>
            </a:r>
            <a:r>
              <a:rPr lang="en-US" altLang="ko-KR" dirty="0" err="1"/>
              <a:t>elif</a:t>
            </a:r>
            <a:r>
              <a:rPr lang="en-US" altLang="ko-KR" dirty="0"/>
              <a:t> (</a:t>
            </a:r>
            <a:r>
              <a:rPr lang="ko-KR" altLang="en-US" dirty="0"/>
              <a:t>두 가지가 아니고 여러 가지 선택 상황인 경우</a:t>
            </a:r>
            <a:r>
              <a:rPr lang="en-US" altLang="ko-KR" dirty="0"/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"</a:t>
            </a:r>
            <a:r>
              <a:rPr lang="ko-KR" altLang="en-US" sz="2800" b="1" dirty="0">
                <a:solidFill>
                  <a:schemeClr val="tx1"/>
                </a:solidFill>
              </a:rPr>
              <a:t>주머니에 돈이 있으면 택시를 타고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주머니에 돈은 없지만 카드가 있으면 택시를 타고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돈도 없고 카드도 없으면 걸어 가라</a:t>
            </a:r>
            <a:r>
              <a:rPr lang="en-US" altLang="ko-KR" sz="2800" b="1" dirty="0">
                <a:solidFill>
                  <a:schemeClr val="tx1"/>
                </a:solidFill>
              </a:rPr>
              <a:t>"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위의 문장을 보면 조건을 판단하는 부분이 두 군데가 있다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먼저 주머니에 돈이 있는지를 판단해야 하고 주머니에 돈이 없으면 다시 카드가 있는지 판단해야 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592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다양한 조건을 판단하는 </a:t>
            </a:r>
            <a:r>
              <a:rPr lang="en-US" altLang="ko-KR" dirty="0" err="1"/>
              <a:t>elif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pocket = ['paper', 'handphone']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card = True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if 'money' in pocket: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print("</a:t>
            </a:r>
            <a:r>
              <a:rPr lang="ko-KR" altLang="en-US" sz="2800" b="1" dirty="0">
                <a:solidFill>
                  <a:schemeClr val="tx1"/>
                </a:solidFill>
              </a:rPr>
              <a:t>택시를 타고가라</a:t>
            </a:r>
            <a:r>
              <a:rPr lang="en-US" altLang="ko-KR" sz="2800" b="1" dirty="0">
                <a:solidFill>
                  <a:schemeClr val="tx1"/>
                </a:solidFill>
              </a:rPr>
              <a:t>")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else: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if card: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    print("</a:t>
            </a:r>
            <a:r>
              <a:rPr lang="ko-KR" altLang="en-US" sz="2800" b="1" dirty="0">
                <a:solidFill>
                  <a:schemeClr val="tx1"/>
                </a:solidFill>
              </a:rPr>
              <a:t>택시를 타고가라</a:t>
            </a:r>
            <a:r>
              <a:rPr lang="en-US" altLang="ko-KR" sz="2800" b="1" dirty="0">
                <a:solidFill>
                  <a:schemeClr val="tx1"/>
                </a:solidFill>
              </a:rPr>
              <a:t>")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else: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    print("</a:t>
            </a:r>
            <a:r>
              <a:rPr lang="ko-KR" altLang="en-US" sz="2800" b="1" dirty="0">
                <a:solidFill>
                  <a:schemeClr val="tx1"/>
                </a:solidFill>
              </a:rPr>
              <a:t>걸어가라</a:t>
            </a:r>
            <a:r>
              <a:rPr lang="en-US" altLang="ko-KR" sz="2800" b="1" dirty="0">
                <a:solidFill>
                  <a:schemeClr val="tx1"/>
                </a:solidFill>
              </a:rPr>
              <a:t>")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택시를 타고가라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368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다양한 조건을 판단하는 </a:t>
            </a:r>
            <a:r>
              <a:rPr lang="en-US" altLang="ko-KR" dirty="0" err="1"/>
              <a:t>elif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위의 예를 </a:t>
            </a:r>
            <a:r>
              <a:rPr lang="en-US" altLang="ko-KR" sz="2800" b="1" dirty="0" err="1">
                <a:solidFill>
                  <a:schemeClr val="tx1"/>
                </a:solidFill>
              </a:rPr>
              <a:t>elif</a:t>
            </a:r>
            <a:r>
              <a:rPr lang="ko-KR" altLang="en-US" sz="2800" b="1" dirty="0">
                <a:solidFill>
                  <a:schemeClr val="tx1"/>
                </a:solidFill>
              </a:rPr>
              <a:t>를 사용하면 다음과 같이 바꿀 수 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pocket = ['paper', 'cellphone']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card = True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if 'money' in pocket: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 print("</a:t>
            </a:r>
            <a:r>
              <a:rPr lang="ko-KR" altLang="en-US" sz="2800" b="1" dirty="0">
                <a:solidFill>
                  <a:schemeClr val="tx1"/>
                </a:solidFill>
              </a:rPr>
              <a:t>택시를 타고가라</a:t>
            </a:r>
            <a:r>
              <a:rPr lang="en-US" altLang="ko-KR" sz="2800" b="1" dirty="0">
                <a:solidFill>
                  <a:schemeClr val="tx1"/>
                </a:solidFill>
              </a:rPr>
              <a:t>")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</a:t>
            </a:r>
            <a:r>
              <a:rPr lang="en-US" altLang="ko-KR" sz="2800" b="1" dirty="0" err="1">
                <a:solidFill>
                  <a:schemeClr val="tx1"/>
                </a:solidFill>
              </a:rPr>
              <a:t>elif</a:t>
            </a:r>
            <a:r>
              <a:rPr lang="en-US" altLang="ko-KR" sz="2800" b="1" dirty="0">
                <a:solidFill>
                  <a:schemeClr val="tx1"/>
                </a:solidFill>
              </a:rPr>
              <a:t> card: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 print("</a:t>
            </a:r>
            <a:r>
              <a:rPr lang="ko-KR" altLang="en-US" sz="2800" b="1" dirty="0">
                <a:solidFill>
                  <a:schemeClr val="tx1"/>
                </a:solidFill>
              </a:rPr>
              <a:t>택시를 타고가라</a:t>
            </a:r>
            <a:r>
              <a:rPr lang="en-US" altLang="ko-KR" sz="2800" b="1" dirty="0">
                <a:solidFill>
                  <a:schemeClr val="tx1"/>
                </a:solidFill>
              </a:rPr>
              <a:t>")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else: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 print("</a:t>
            </a:r>
            <a:r>
              <a:rPr lang="ko-KR" altLang="en-US" sz="2800" b="1" dirty="0">
                <a:solidFill>
                  <a:schemeClr val="tx1"/>
                </a:solidFill>
              </a:rPr>
              <a:t>걸어가라</a:t>
            </a:r>
            <a:r>
              <a:rPr lang="en-US" altLang="ko-KR" sz="2800" b="1" dirty="0">
                <a:solidFill>
                  <a:schemeClr val="tx1"/>
                </a:solidFill>
              </a:rPr>
              <a:t>")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택시를 타고가라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173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다양한 조건을 판단하는 </a:t>
            </a:r>
            <a:r>
              <a:rPr lang="en-US" altLang="ko-KR" dirty="0" err="1"/>
              <a:t>elif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If &lt;</a:t>
            </a:r>
            <a:r>
              <a:rPr lang="ko-KR" altLang="en-US" sz="2800" b="1" dirty="0" err="1">
                <a:solidFill>
                  <a:schemeClr val="tx1"/>
                </a:solidFill>
              </a:rPr>
              <a:t>조건문</a:t>
            </a:r>
            <a:r>
              <a:rPr lang="en-US" altLang="ko-KR" sz="2800" b="1" dirty="0">
                <a:solidFill>
                  <a:schemeClr val="tx1"/>
                </a:solidFill>
              </a:rPr>
              <a:t>&gt;: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&lt;</a:t>
            </a:r>
            <a:r>
              <a:rPr lang="ko-KR" altLang="en-US" sz="2800" b="1" dirty="0">
                <a:solidFill>
                  <a:schemeClr val="tx1"/>
                </a:solidFill>
              </a:rPr>
              <a:t>수행할 문장</a:t>
            </a:r>
            <a:r>
              <a:rPr lang="en-US" altLang="ko-KR" sz="2800" b="1" dirty="0">
                <a:solidFill>
                  <a:schemeClr val="tx1"/>
                </a:solidFill>
              </a:rPr>
              <a:t>1&gt;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 err="1">
                <a:solidFill>
                  <a:schemeClr val="tx1"/>
                </a:solidFill>
              </a:rPr>
              <a:t>elif</a:t>
            </a:r>
            <a:r>
              <a:rPr lang="en-US" altLang="ko-KR" sz="2800" b="1" dirty="0">
                <a:solidFill>
                  <a:schemeClr val="tx1"/>
                </a:solidFill>
              </a:rPr>
              <a:t> &lt;</a:t>
            </a:r>
            <a:r>
              <a:rPr lang="ko-KR" altLang="en-US" sz="2800" b="1" dirty="0" err="1">
                <a:solidFill>
                  <a:schemeClr val="tx1"/>
                </a:solidFill>
              </a:rPr>
              <a:t>조건문</a:t>
            </a:r>
            <a:r>
              <a:rPr lang="en-US" altLang="ko-KR" sz="2800" b="1" dirty="0">
                <a:solidFill>
                  <a:schemeClr val="tx1"/>
                </a:solidFill>
              </a:rPr>
              <a:t>&gt;: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&lt;</a:t>
            </a:r>
            <a:r>
              <a:rPr lang="ko-KR" altLang="en-US" sz="2800" b="1" dirty="0">
                <a:solidFill>
                  <a:schemeClr val="tx1"/>
                </a:solidFill>
              </a:rPr>
              <a:t>수행할 문장</a:t>
            </a:r>
            <a:r>
              <a:rPr lang="en-US" altLang="ko-KR" sz="2800" b="1" dirty="0">
                <a:solidFill>
                  <a:schemeClr val="tx1"/>
                </a:solidFill>
              </a:rPr>
              <a:t>1&gt;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 err="1">
                <a:solidFill>
                  <a:schemeClr val="tx1"/>
                </a:solidFill>
              </a:rPr>
              <a:t>elif</a:t>
            </a:r>
            <a:r>
              <a:rPr lang="en-US" altLang="ko-KR" sz="2800" b="1" dirty="0">
                <a:solidFill>
                  <a:schemeClr val="tx1"/>
                </a:solidFill>
              </a:rPr>
              <a:t> &lt;</a:t>
            </a:r>
            <a:r>
              <a:rPr lang="ko-KR" altLang="en-US" sz="2800" b="1" dirty="0" err="1">
                <a:solidFill>
                  <a:schemeClr val="tx1"/>
                </a:solidFill>
              </a:rPr>
              <a:t>조건문</a:t>
            </a:r>
            <a:r>
              <a:rPr lang="en-US" altLang="ko-KR" sz="2800" b="1" dirty="0">
                <a:solidFill>
                  <a:schemeClr val="tx1"/>
                </a:solidFill>
              </a:rPr>
              <a:t>&gt;: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&lt;</a:t>
            </a:r>
            <a:r>
              <a:rPr lang="ko-KR" altLang="en-US" sz="2800" b="1" dirty="0">
                <a:solidFill>
                  <a:schemeClr val="tx1"/>
                </a:solidFill>
              </a:rPr>
              <a:t>수행할 문장</a:t>
            </a:r>
            <a:r>
              <a:rPr lang="en-US" altLang="ko-KR" sz="2800" b="1" dirty="0">
                <a:solidFill>
                  <a:schemeClr val="tx1"/>
                </a:solidFill>
              </a:rPr>
              <a:t>1&gt;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else: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&lt;</a:t>
            </a:r>
            <a:r>
              <a:rPr lang="ko-KR" altLang="en-US" sz="2800" b="1" dirty="0">
                <a:solidFill>
                  <a:schemeClr val="tx1"/>
                </a:solidFill>
              </a:rPr>
              <a:t>수행할 문장</a:t>
            </a:r>
            <a:r>
              <a:rPr lang="en-US" altLang="ko-KR" sz="2800" b="1" dirty="0">
                <a:solidFill>
                  <a:schemeClr val="tx1"/>
                </a:solidFill>
              </a:rPr>
              <a:t>1&gt;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&lt;</a:t>
            </a:r>
            <a:r>
              <a:rPr lang="ko-KR" altLang="en-US" sz="2800" b="1" dirty="0">
                <a:solidFill>
                  <a:schemeClr val="tx1"/>
                </a:solidFill>
              </a:rPr>
              <a:t>수행할 문장</a:t>
            </a:r>
            <a:r>
              <a:rPr lang="en-US" altLang="ko-KR" sz="2800" b="1" dirty="0">
                <a:solidFill>
                  <a:schemeClr val="tx1"/>
                </a:solidFill>
              </a:rPr>
              <a:t>2&gt;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... 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404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조건부 표현식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if score &gt;= 60: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message = "success"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else: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message = "failure"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위 코드는 </a:t>
            </a:r>
            <a:r>
              <a:rPr lang="en-US" altLang="ko-KR" sz="2800" b="1" dirty="0">
                <a:solidFill>
                  <a:schemeClr val="tx1"/>
                </a:solidFill>
              </a:rPr>
              <a:t>score</a:t>
            </a:r>
            <a:r>
              <a:rPr lang="ko-KR" altLang="en-US" sz="2800" b="1" dirty="0">
                <a:solidFill>
                  <a:schemeClr val="tx1"/>
                </a:solidFill>
              </a:rPr>
              <a:t>가 </a:t>
            </a:r>
            <a:r>
              <a:rPr lang="en-US" altLang="ko-KR" sz="2800" b="1" dirty="0">
                <a:solidFill>
                  <a:schemeClr val="tx1"/>
                </a:solidFill>
              </a:rPr>
              <a:t>60 </a:t>
            </a:r>
            <a:r>
              <a:rPr lang="ko-KR" altLang="en-US" sz="2800" b="1" dirty="0">
                <a:solidFill>
                  <a:schemeClr val="tx1"/>
                </a:solidFill>
              </a:rPr>
              <a:t>이상일 경우 </a:t>
            </a:r>
            <a:r>
              <a:rPr lang="en-US" altLang="ko-KR" sz="2800" b="1" dirty="0">
                <a:solidFill>
                  <a:schemeClr val="tx1"/>
                </a:solidFill>
              </a:rPr>
              <a:t>message</a:t>
            </a:r>
            <a:r>
              <a:rPr lang="ko-KR" altLang="en-US" sz="2800" b="1" dirty="0">
                <a:solidFill>
                  <a:schemeClr val="tx1"/>
                </a:solidFill>
              </a:rPr>
              <a:t>에 </a:t>
            </a:r>
            <a:r>
              <a:rPr lang="en-US" altLang="ko-KR" sz="2800" b="1" dirty="0">
                <a:solidFill>
                  <a:schemeClr val="tx1"/>
                </a:solidFill>
              </a:rPr>
              <a:t>"success"</a:t>
            </a:r>
            <a:r>
              <a:rPr lang="ko-KR" altLang="en-US" sz="2800" b="1" dirty="0">
                <a:solidFill>
                  <a:schemeClr val="tx1"/>
                </a:solidFill>
              </a:rPr>
              <a:t>를 아닐 경우에는 </a:t>
            </a:r>
            <a:r>
              <a:rPr lang="en-US" altLang="ko-KR" sz="2800" b="1" dirty="0">
                <a:solidFill>
                  <a:schemeClr val="tx1"/>
                </a:solidFill>
              </a:rPr>
              <a:t>"failure"</a:t>
            </a:r>
            <a:r>
              <a:rPr lang="ko-KR" altLang="en-US" sz="2800" b="1" dirty="0">
                <a:solidFill>
                  <a:schemeClr val="tx1"/>
                </a:solidFill>
              </a:rPr>
              <a:t>를 대입하는 코드이다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 err="1">
                <a:solidFill>
                  <a:schemeClr val="tx1"/>
                </a:solidFill>
              </a:rPr>
              <a:t>파이썬의</a:t>
            </a:r>
            <a:r>
              <a:rPr lang="ko-KR" altLang="en-US" sz="2800" b="1" dirty="0">
                <a:solidFill>
                  <a:schemeClr val="tx1"/>
                </a:solidFill>
              </a:rPr>
              <a:t> 조건부 표현식</a:t>
            </a:r>
            <a:r>
              <a:rPr lang="en-US" altLang="ko-KR" sz="2800" b="1" dirty="0">
                <a:solidFill>
                  <a:schemeClr val="tx1"/>
                </a:solidFill>
              </a:rPr>
              <a:t>(conditional expression)</a:t>
            </a:r>
            <a:r>
              <a:rPr lang="ko-KR" altLang="en-US" sz="2800" b="1" dirty="0">
                <a:solidFill>
                  <a:schemeClr val="tx1"/>
                </a:solidFill>
              </a:rPr>
              <a:t>을 이용하면 위 코드를 다음과 같이 간단히 표현할 수 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message = "success" if score &gt;= 60 else "failure"</a:t>
            </a:r>
          </a:p>
        </p:txBody>
      </p:sp>
    </p:spTree>
    <p:extLst>
      <p:ext uri="{BB962C8B-B14F-4D97-AF65-F5344CB8AC3E}">
        <p14:creationId xmlns:p14="http://schemas.microsoft.com/office/powerpoint/2010/main" val="3335953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정리하기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if </a:t>
            </a:r>
            <a:r>
              <a:rPr lang="ko-KR" altLang="en-US" sz="2800" b="1" dirty="0">
                <a:solidFill>
                  <a:schemeClr val="tx1"/>
                </a:solidFill>
              </a:rPr>
              <a:t>조건</a:t>
            </a:r>
            <a:r>
              <a:rPr lang="en-US" altLang="ko-KR" sz="2800" b="1" dirty="0">
                <a:solidFill>
                  <a:schemeClr val="tx1"/>
                </a:solidFill>
              </a:rPr>
              <a:t>:   # ❶ </a:t>
            </a:r>
            <a:r>
              <a:rPr lang="ko-KR" altLang="en-US" sz="2800" b="1" dirty="0">
                <a:solidFill>
                  <a:schemeClr val="tx1"/>
                </a:solidFill>
              </a:rPr>
              <a:t>첫 행 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    본문   </a:t>
            </a:r>
            <a:r>
              <a:rPr lang="en-US" altLang="ko-KR" sz="2800" b="1" dirty="0">
                <a:solidFill>
                  <a:schemeClr val="tx1"/>
                </a:solidFill>
              </a:rPr>
              <a:t># ❷ </a:t>
            </a:r>
            <a:r>
              <a:rPr lang="ko-KR" altLang="en-US" sz="2800" b="1" dirty="0">
                <a:solidFill>
                  <a:schemeClr val="tx1"/>
                </a:solidFill>
              </a:rPr>
              <a:t>조건이 참일 때 실행할 코드 블록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102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정리하기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if </a:t>
            </a:r>
            <a:r>
              <a:rPr lang="ko-KR" altLang="en-US" sz="2800" b="1" dirty="0">
                <a:solidFill>
                  <a:schemeClr val="tx1"/>
                </a:solidFill>
              </a:rPr>
              <a:t>조건 </a:t>
            </a:r>
            <a:r>
              <a:rPr lang="en-US" altLang="ko-KR" sz="2800" b="1" dirty="0">
                <a:solidFill>
                  <a:schemeClr val="tx1"/>
                </a:solidFill>
              </a:rPr>
              <a:t>1: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</a:t>
            </a:r>
            <a:r>
              <a:rPr lang="ko-KR" altLang="en-US" sz="2800" b="1" dirty="0">
                <a:solidFill>
                  <a:schemeClr val="tx1"/>
                </a:solidFill>
              </a:rPr>
              <a:t>본문 </a:t>
            </a:r>
            <a:r>
              <a:rPr lang="en-US" altLang="ko-KR" sz="2800" b="1" dirty="0">
                <a:solidFill>
                  <a:schemeClr val="tx1"/>
                </a:solidFill>
              </a:rPr>
              <a:t>1        # </a:t>
            </a:r>
            <a:r>
              <a:rPr lang="ko-KR" altLang="en-US" sz="2800" b="1" dirty="0">
                <a:solidFill>
                  <a:schemeClr val="tx1"/>
                </a:solidFill>
              </a:rPr>
              <a:t>조건 </a:t>
            </a:r>
            <a:r>
              <a:rPr lang="en-US" altLang="ko-KR" sz="2800" b="1" dirty="0">
                <a:solidFill>
                  <a:schemeClr val="tx1"/>
                </a:solidFill>
              </a:rPr>
              <a:t>1</a:t>
            </a:r>
            <a:r>
              <a:rPr lang="ko-KR" altLang="en-US" sz="2800" b="1" dirty="0">
                <a:solidFill>
                  <a:schemeClr val="tx1"/>
                </a:solidFill>
              </a:rPr>
              <a:t>이 참일 때 실행할 코드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 err="1">
                <a:solidFill>
                  <a:schemeClr val="tx1"/>
                </a:solidFill>
              </a:rPr>
              <a:t>elif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조건 </a:t>
            </a:r>
            <a:r>
              <a:rPr lang="en-US" altLang="ko-KR" sz="2800" b="1" dirty="0">
                <a:solidFill>
                  <a:schemeClr val="tx1"/>
                </a:solidFill>
              </a:rPr>
              <a:t>2: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</a:t>
            </a:r>
            <a:r>
              <a:rPr lang="ko-KR" altLang="en-US" sz="2800" b="1" dirty="0">
                <a:solidFill>
                  <a:schemeClr val="tx1"/>
                </a:solidFill>
              </a:rPr>
              <a:t>본문 </a:t>
            </a:r>
            <a:r>
              <a:rPr lang="en-US" altLang="ko-KR" sz="2800" b="1" dirty="0">
                <a:solidFill>
                  <a:schemeClr val="tx1"/>
                </a:solidFill>
              </a:rPr>
              <a:t>2        # </a:t>
            </a:r>
            <a:r>
              <a:rPr lang="ko-KR" altLang="en-US" sz="2800" b="1" dirty="0">
                <a:solidFill>
                  <a:schemeClr val="tx1"/>
                </a:solidFill>
              </a:rPr>
              <a:t>조건 </a:t>
            </a:r>
            <a:r>
              <a:rPr lang="en-US" altLang="ko-KR" sz="2800" b="1" dirty="0">
                <a:solidFill>
                  <a:schemeClr val="tx1"/>
                </a:solidFill>
              </a:rPr>
              <a:t>2</a:t>
            </a:r>
            <a:r>
              <a:rPr lang="ko-KR" altLang="en-US" sz="2800" b="1" dirty="0">
                <a:solidFill>
                  <a:schemeClr val="tx1"/>
                </a:solidFill>
              </a:rPr>
              <a:t>가 참일 때 실행할 코드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 err="1">
                <a:solidFill>
                  <a:schemeClr val="tx1"/>
                </a:solidFill>
              </a:rPr>
              <a:t>elif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조건 </a:t>
            </a:r>
            <a:r>
              <a:rPr lang="en-US" altLang="ko-KR" sz="2800" b="1" dirty="0">
                <a:solidFill>
                  <a:schemeClr val="tx1"/>
                </a:solidFill>
              </a:rPr>
              <a:t>3: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</a:t>
            </a:r>
            <a:r>
              <a:rPr lang="ko-KR" altLang="en-US" sz="2800" b="1" dirty="0">
                <a:solidFill>
                  <a:schemeClr val="tx1"/>
                </a:solidFill>
              </a:rPr>
              <a:t>본문 </a:t>
            </a:r>
            <a:r>
              <a:rPr lang="en-US" altLang="ko-KR" sz="2800" b="1" dirty="0">
                <a:solidFill>
                  <a:schemeClr val="tx1"/>
                </a:solidFill>
              </a:rPr>
              <a:t>3        # </a:t>
            </a:r>
            <a:r>
              <a:rPr lang="ko-KR" altLang="en-US" sz="2800" b="1" dirty="0">
                <a:solidFill>
                  <a:schemeClr val="tx1"/>
                </a:solidFill>
              </a:rPr>
              <a:t>조건 </a:t>
            </a:r>
            <a:r>
              <a:rPr lang="en-US" altLang="ko-KR" sz="2800" b="1" dirty="0">
                <a:solidFill>
                  <a:schemeClr val="tx1"/>
                </a:solidFill>
              </a:rPr>
              <a:t>3</a:t>
            </a:r>
            <a:r>
              <a:rPr lang="ko-KR" altLang="en-US" sz="2800" b="1" dirty="0">
                <a:solidFill>
                  <a:schemeClr val="tx1"/>
                </a:solidFill>
              </a:rPr>
              <a:t>이 참일 때 실행할 코드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else: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</a:t>
            </a:r>
            <a:r>
              <a:rPr lang="ko-KR" altLang="en-US" sz="2800" b="1" dirty="0">
                <a:solidFill>
                  <a:schemeClr val="tx1"/>
                </a:solidFill>
              </a:rPr>
              <a:t>마지막 본문   </a:t>
            </a:r>
            <a:r>
              <a:rPr lang="en-US" altLang="ko-KR" sz="2800" b="1" dirty="0">
                <a:solidFill>
                  <a:schemeClr val="tx1"/>
                </a:solidFill>
              </a:rPr>
              <a:t># </a:t>
            </a:r>
            <a:r>
              <a:rPr lang="ko-KR" altLang="en-US" sz="2800" b="1" dirty="0">
                <a:solidFill>
                  <a:schemeClr val="tx1"/>
                </a:solidFill>
              </a:rPr>
              <a:t>모든 조건이 거짓일 때 실행할 코드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38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2C68F-78DB-4D6D-9A38-0F49927D6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3-1(3/30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6">
            <a:extLst>
              <a:ext uri="{FF2B5EF4-FFF2-40B4-BE49-F238E27FC236}">
                <a16:creationId xmlns:a16="http://schemas.microsoft.com/office/drawing/2014/main" id="{1146BE30-B955-4318-AB21-C2138B6D9129}"/>
              </a:ext>
            </a:extLst>
          </p:cNvPr>
          <p:cNvSpPr txBox="1">
            <a:spLocks/>
          </p:cNvSpPr>
          <p:nvPr/>
        </p:nvSpPr>
        <p:spPr>
          <a:xfrm>
            <a:off x="921634" y="2060562"/>
            <a:ext cx="11123194" cy="2016041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ko-KR" altLang="en-US" dirty="0"/>
              <a:t>사용자로부터 </a:t>
            </a:r>
            <a:r>
              <a:rPr lang="ko-KR" altLang="en-US" dirty="0" err="1"/>
              <a:t>입력받은</a:t>
            </a:r>
            <a:r>
              <a:rPr lang="ko-KR" altLang="en-US" dirty="0"/>
              <a:t> 단어가 아래 </a:t>
            </a:r>
            <a:r>
              <a:rPr lang="en-US" altLang="ko-KR" dirty="0"/>
              <a:t>fruit </a:t>
            </a:r>
            <a:r>
              <a:rPr lang="ko-KR" altLang="en-US" dirty="0"/>
              <a:t>리스트에 포함되어 있는지를 확인하라</a:t>
            </a:r>
            <a:r>
              <a:rPr lang="en-US" altLang="ko-KR" dirty="0"/>
              <a:t>. </a:t>
            </a:r>
            <a:r>
              <a:rPr lang="ko-KR" altLang="en-US" dirty="0"/>
              <a:t>포함되었다면 </a:t>
            </a:r>
            <a:r>
              <a:rPr lang="en-US" altLang="ko-KR" dirty="0"/>
              <a:t>"</a:t>
            </a:r>
            <a:r>
              <a:rPr lang="ko-KR" altLang="en-US" dirty="0"/>
              <a:t>정답입니다</a:t>
            </a:r>
            <a:r>
              <a:rPr lang="en-US" altLang="ko-KR" dirty="0"/>
              <a:t>"</a:t>
            </a:r>
            <a:r>
              <a:rPr lang="ko-KR" altLang="en-US" dirty="0"/>
              <a:t>를 아닐 경우 </a:t>
            </a:r>
            <a:r>
              <a:rPr lang="en-US" altLang="ko-KR" dirty="0"/>
              <a:t>"</a:t>
            </a:r>
            <a:r>
              <a:rPr lang="ko-KR" altLang="en-US" dirty="0"/>
              <a:t>오답입니다</a:t>
            </a:r>
            <a:r>
              <a:rPr lang="en-US" altLang="ko-KR" dirty="0"/>
              <a:t>" </a:t>
            </a:r>
            <a:r>
              <a:rPr lang="ko-KR" altLang="en-US" dirty="0"/>
              <a:t>출력하라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fruit = ["</a:t>
            </a:r>
            <a:r>
              <a:rPr lang="ko-KR" altLang="en-US" dirty="0"/>
              <a:t>사과</a:t>
            </a:r>
            <a:r>
              <a:rPr lang="en-US" altLang="ko-KR" dirty="0"/>
              <a:t>", "</a:t>
            </a:r>
            <a:r>
              <a:rPr lang="ko-KR" altLang="en-US" dirty="0"/>
              <a:t>포도</a:t>
            </a:r>
            <a:r>
              <a:rPr lang="en-US" altLang="ko-KR" dirty="0"/>
              <a:t>", "</a:t>
            </a:r>
            <a:r>
              <a:rPr lang="ko-KR" altLang="en-US" dirty="0"/>
              <a:t>홍시</a:t>
            </a:r>
            <a:r>
              <a:rPr lang="en-US" altLang="ko-KR" dirty="0"/>
              <a:t>"]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err="1"/>
              <a:t>실행예</a:t>
            </a:r>
            <a:r>
              <a:rPr lang="en-US" altLang="ko-KR" dirty="0"/>
              <a:t>) </a:t>
            </a:r>
          </a:p>
          <a:p>
            <a:pPr marL="457200" lvl="1" indent="0">
              <a:buNone/>
            </a:pPr>
            <a:r>
              <a:rPr lang="en-US" altLang="ko-KR" dirty="0"/>
              <a:t>&gt;&gt; </a:t>
            </a:r>
            <a:r>
              <a:rPr lang="ko-KR" altLang="en-US" dirty="0" err="1"/>
              <a:t>좋아하는과일은</a:t>
            </a:r>
            <a:r>
              <a:rPr lang="en-US" altLang="ko-KR" dirty="0"/>
              <a:t>? </a:t>
            </a:r>
            <a:r>
              <a:rPr lang="ko-KR" altLang="en-US" dirty="0"/>
              <a:t>사과</a:t>
            </a:r>
          </a:p>
          <a:p>
            <a:pPr marL="457200" lvl="1" indent="0">
              <a:buNone/>
            </a:pPr>
            <a:r>
              <a:rPr lang="ko-KR" altLang="en-US" dirty="0"/>
              <a:t>정답입니다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8403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3-2(</a:t>
            </a:r>
            <a:r>
              <a:rPr lang="en-US" altLang="ko-KR" dirty="0" err="1"/>
              <a:t>elif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10705" y="1206631"/>
            <a:ext cx="10543095" cy="497033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점수 구간에 해당하는 학점이 아래와 같이 정의되어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점수	        학점</a:t>
            </a:r>
          </a:p>
          <a:p>
            <a:pPr marL="0" indent="0">
              <a:buNone/>
            </a:pPr>
            <a:r>
              <a:rPr lang="en-US" altLang="ko-KR" dirty="0"/>
              <a:t>81~100	A</a:t>
            </a:r>
          </a:p>
          <a:p>
            <a:pPr marL="0" indent="0">
              <a:buNone/>
            </a:pPr>
            <a:r>
              <a:rPr lang="en-US" altLang="ko-KR" dirty="0"/>
              <a:t>61~80  	B</a:t>
            </a:r>
          </a:p>
          <a:p>
            <a:pPr marL="0" indent="0">
              <a:buNone/>
            </a:pPr>
            <a:r>
              <a:rPr lang="en-US" altLang="ko-KR" dirty="0"/>
              <a:t>41~60 	C</a:t>
            </a:r>
          </a:p>
          <a:p>
            <a:pPr marL="0" indent="0">
              <a:buNone/>
            </a:pPr>
            <a:r>
              <a:rPr lang="en-US" altLang="ko-KR" dirty="0"/>
              <a:t>21~40	           D</a:t>
            </a:r>
          </a:p>
          <a:p>
            <a:pPr marL="0" indent="0">
              <a:buNone/>
            </a:pPr>
            <a:r>
              <a:rPr lang="en-US" altLang="ko-KR" dirty="0"/>
              <a:t>0~20	           E</a:t>
            </a:r>
          </a:p>
          <a:p>
            <a:pPr marL="0" indent="0">
              <a:buNone/>
            </a:pPr>
            <a:r>
              <a:rPr lang="ko-KR" altLang="en-US" dirty="0"/>
              <a:t>다음과 같이 실행되도록 프로그램을 코딩하라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Score</a:t>
            </a:r>
            <a:r>
              <a:rPr lang="ko-KR" altLang="en-US" dirty="0"/>
              <a:t>를 입력하세요</a:t>
            </a:r>
            <a:r>
              <a:rPr lang="en-US" altLang="ko-KR" dirty="0"/>
              <a:t>: 83</a:t>
            </a:r>
          </a:p>
          <a:p>
            <a:pPr marL="0" indent="0">
              <a:buNone/>
            </a:pPr>
            <a:r>
              <a:rPr lang="en-US" altLang="ko-KR" dirty="0"/>
              <a:t>grade is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312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들어가며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674703" y="1487817"/>
            <a:ext cx="10538705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컴퓨터 언어를 익힌다는 것은 여러 가지 면이 있다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예를 들어 자료형을 익히거나 함수 혹은 모듈을 생성할 줄 </a:t>
            </a:r>
            <a:r>
              <a:rPr lang="ko-KR" altLang="en-US" sz="2800" b="1" dirty="0" err="1">
                <a:solidFill>
                  <a:schemeClr val="tx1"/>
                </a:solidFill>
              </a:rPr>
              <a:t>안다거나</a:t>
            </a:r>
            <a:r>
              <a:rPr lang="ko-KR" altLang="en-US" sz="2800" b="1" dirty="0">
                <a:solidFill>
                  <a:schemeClr val="tx1"/>
                </a:solidFill>
              </a:rPr>
              <a:t> 등등 그 중 모든 언어에서 기본 실행 알고리즘을 배워야 하는 단계가 있다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언어마다 문법은 다를지라도 그 첫 단계가 되는 것이 조건문과 </a:t>
            </a:r>
            <a:r>
              <a:rPr lang="ko-KR" altLang="en-US" sz="2800" b="1" dirty="0" err="1">
                <a:solidFill>
                  <a:schemeClr val="tx1"/>
                </a:solidFill>
              </a:rPr>
              <a:t>반복문</a:t>
            </a:r>
            <a:r>
              <a:rPr lang="en-US" altLang="ko-KR" sz="2800" b="1" dirty="0">
                <a:solidFill>
                  <a:schemeClr val="tx1"/>
                </a:solidFill>
              </a:rPr>
              <a:t>(</a:t>
            </a:r>
            <a:r>
              <a:rPr lang="ko-KR" altLang="en-US" sz="2800" b="1" dirty="0">
                <a:solidFill>
                  <a:schemeClr val="tx1"/>
                </a:solidFill>
              </a:rPr>
              <a:t>혹은 두 개를 섞어서 쓰는 것</a:t>
            </a:r>
            <a:r>
              <a:rPr lang="en-US" altLang="ko-KR" sz="2800" b="1" dirty="0">
                <a:solidFill>
                  <a:schemeClr val="tx1"/>
                </a:solidFill>
              </a:rPr>
              <a:t>!)</a:t>
            </a:r>
            <a:r>
              <a:rPr lang="ko-KR" altLang="en-US" sz="2800" b="1" dirty="0">
                <a:solidFill>
                  <a:schemeClr val="tx1"/>
                </a:solidFill>
              </a:rPr>
              <a:t>이다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045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3-3(</a:t>
            </a:r>
            <a:r>
              <a:rPr lang="en-US" altLang="ko-KR" dirty="0" err="1"/>
              <a:t>elif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76692" y="1263192"/>
            <a:ext cx="10477107" cy="4913771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주민등록번호는 </a:t>
            </a:r>
            <a:r>
              <a:rPr lang="en-US" altLang="ko-KR" dirty="0"/>
              <a:t>13</a:t>
            </a:r>
            <a:r>
              <a:rPr lang="ko-KR" altLang="en-US" dirty="0"/>
              <a:t>자리로 구성되는데 마지막 </a:t>
            </a:r>
            <a:r>
              <a:rPr lang="ko-KR" altLang="en-US" dirty="0" err="1"/>
              <a:t>자리수는</a:t>
            </a:r>
            <a:r>
              <a:rPr lang="ko-KR" altLang="en-US" dirty="0"/>
              <a:t> 주민등록번호의 유효성을 체크하는데 사용된다</a:t>
            </a:r>
            <a:r>
              <a:rPr lang="en-US" altLang="ko-KR" dirty="0"/>
              <a:t>. </a:t>
            </a:r>
            <a:r>
              <a:rPr lang="ko-KR" altLang="en-US" dirty="0"/>
              <a:t>먼저 앞에서부터 </a:t>
            </a:r>
            <a:r>
              <a:rPr lang="en-US" altLang="ko-KR" dirty="0"/>
              <a:t>12</a:t>
            </a:r>
            <a:r>
              <a:rPr lang="ko-KR" altLang="en-US" dirty="0"/>
              <a:t>자리의 숫자에 </a:t>
            </a:r>
            <a:r>
              <a:rPr lang="en-US" altLang="ko-KR" dirty="0"/>
              <a:t>2, 3, 4, 5, 6, 7, 8, 9, 2, 3, 4, 5</a:t>
            </a:r>
            <a:r>
              <a:rPr lang="ko-KR" altLang="en-US" dirty="0"/>
              <a:t>를 차례로 곱한 뒤 그 값을 전부 더한다</a:t>
            </a:r>
            <a:r>
              <a:rPr lang="en-US" altLang="ko-KR" dirty="0"/>
              <a:t>. </a:t>
            </a:r>
            <a:r>
              <a:rPr lang="ko-KR" altLang="en-US" dirty="0"/>
              <a:t>연산 결과 값을 </a:t>
            </a:r>
            <a:r>
              <a:rPr lang="en-US" altLang="ko-KR" dirty="0"/>
              <a:t>11</a:t>
            </a:r>
            <a:r>
              <a:rPr lang="ko-KR" altLang="en-US" dirty="0"/>
              <a:t>로 나누면 나머지가 나오는데 </a:t>
            </a:r>
            <a:r>
              <a:rPr lang="en-US" altLang="ko-KR" dirty="0"/>
              <a:t>11</a:t>
            </a:r>
            <a:r>
              <a:rPr lang="ko-KR" altLang="en-US" dirty="0"/>
              <a:t>에서 나머지를 뺀 값을  다시 </a:t>
            </a:r>
            <a:r>
              <a:rPr lang="en-US" altLang="ko-KR" dirty="0"/>
              <a:t>10</a:t>
            </a:r>
            <a:r>
              <a:rPr lang="ko-KR" altLang="en-US" dirty="0"/>
              <a:t>으로 나누어 나머지를 구한 것이 주민등록번호의 마지막 번호가 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 8 2 1 0 1 0 - 1 6 3 5 2 1 0</a:t>
            </a:r>
          </a:p>
          <a:p>
            <a:pPr marL="0" indent="0">
              <a:buNone/>
            </a:pPr>
            <a:r>
              <a:rPr lang="en-US" altLang="ko-KR" dirty="0"/>
              <a:t>x 2 3 4 5 6 7   8 9 2 3 4 5 </a:t>
            </a:r>
          </a:p>
          <a:p>
            <a:pPr marL="0" indent="0">
              <a:buNone/>
            </a:pPr>
            <a:r>
              <a:rPr lang="en-US" altLang="ko-KR" dirty="0"/>
              <a:t>-----------------------------</a:t>
            </a:r>
          </a:p>
          <a:p>
            <a:pPr marL="0" indent="0">
              <a:buNone/>
            </a:pPr>
            <a:r>
              <a:rPr lang="en-US" altLang="ko-KR" dirty="0"/>
              <a:t>1</a:t>
            </a:r>
            <a:r>
              <a:rPr lang="ko-KR" altLang="en-US" dirty="0"/>
              <a:t>차 계산</a:t>
            </a:r>
            <a:r>
              <a:rPr lang="en-US" altLang="ko-KR" dirty="0"/>
              <a:t>: (8*2 + 2*3 + 1*4 + 0*5 + 1*6 + 0*7 + 1*8 + 6*9 + 3*2 + 5*3 + 2*4 + 1*5) = (128 % 11) = 7</a:t>
            </a:r>
          </a:p>
          <a:p>
            <a:pPr marL="0" indent="0">
              <a:buNone/>
            </a:pPr>
            <a:r>
              <a:rPr lang="en-US" altLang="ko-KR" dirty="0"/>
              <a:t>2</a:t>
            </a:r>
            <a:r>
              <a:rPr lang="ko-KR" altLang="en-US" dirty="0"/>
              <a:t>차 계산</a:t>
            </a:r>
            <a:r>
              <a:rPr lang="en-US" altLang="ko-KR" dirty="0"/>
              <a:t>: 11 -7 = 4</a:t>
            </a:r>
          </a:p>
          <a:p>
            <a:pPr marL="0" indent="0">
              <a:buNone/>
            </a:pPr>
            <a:r>
              <a:rPr lang="ko-KR" altLang="en-US" dirty="0"/>
              <a:t>위와 같이 </a:t>
            </a:r>
            <a:r>
              <a:rPr lang="en-US" altLang="ko-KR" dirty="0"/>
              <a:t>821010-1635210</a:t>
            </a:r>
            <a:r>
              <a:rPr lang="ko-KR" altLang="en-US" dirty="0"/>
              <a:t>에 대해서 계산을 해보면 마지막 자리는 </a:t>
            </a:r>
            <a:r>
              <a:rPr lang="en-US" altLang="ko-KR" dirty="0"/>
              <a:t>4</a:t>
            </a:r>
            <a:r>
              <a:rPr lang="ko-KR" altLang="en-US" dirty="0"/>
              <a:t>가 되어야 함을 알 수 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821010-1635210</a:t>
            </a:r>
            <a:r>
              <a:rPr lang="ko-KR" altLang="en-US" dirty="0"/>
              <a:t>은 유효하지 않은 주민등록번호임을 알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다음과 같이 사용자로부터 주민등록번호를 </a:t>
            </a:r>
            <a:r>
              <a:rPr lang="ko-KR" altLang="en-US" dirty="0" err="1"/>
              <a:t>입력받은</a:t>
            </a:r>
            <a:r>
              <a:rPr lang="ko-KR" altLang="en-US" dirty="0"/>
              <a:t> 후 주민등록번호가 유효한지를 출력하는 프로그램을 작성하라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주민등록번호를 입력하세요</a:t>
            </a:r>
            <a:r>
              <a:rPr lang="en-US" altLang="ko-KR" dirty="0"/>
              <a:t>: 821010-1635210</a:t>
            </a:r>
          </a:p>
          <a:p>
            <a:pPr marL="0" indent="0">
              <a:buNone/>
            </a:pPr>
            <a:r>
              <a:rPr lang="ko-KR" altLang="en-US" dirty="0"/>
              <a:t>유효하지 않은 </a:t>
            </a:r>
            <a:r>
              <a:rPr lang="ko-KR" altLang="en-US" dirty="0" err="1"/>
              <a:t>주민등록번호입니다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915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3-4(</a:t>
            </a:r>
            <a:r>
              <a:rPr lang="ko-KR" altLang="en-US" dirty="0"/>
              <a:t>할인 가격 계산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76692" y="1263192"/>
            <a:ext cx="10477107" cy="49137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어떤 상점에서는 상품을 한꺼번에 많이 구매하면 다음과 같이 상품 가격을 할인해 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10</a:t>
            </a:r>
            <a:r>
              <a:rPr lang="ko-KR" altLang="en-US" dirty="0"/>
              <a:t>개 미만</a:t>
            </a:r>
            <a:r>
              <a:rPr lang="en-US" altLang="ko-KR" dirty="0"/>
              <a:t>: </a:t>
            </a:r>
            <a:r>
              <a:rPr lang="ko-KR" altLang="en-US" dirty="0"/>
              <a:t>상품 하나에 </a:t>
            </a:r>
            <a:r>
              <a:rPr lang="en-US" altLang="ko-KR" dirty="0"/>
              <a:t>100</a:t>
            </a:r>
            <a:r>
              <a:rPr lang="ko-KR" altLang="en-US" dirty="0"/>
              <a:t>원</a:t>
            </a:r>
          </a:p>
          <a:p>
            <a:pPr marL="0" indent="0">
              <a:buNone/>
            </a:pPr>
            <a:r>
              <a:rPr lang="en-US" altLang="ko-KR" dirty="0"/>
              <a:t>10</a:t>
            </a:r>
            <a:r>
              <a:rPr lang="ko-KR" altLang="en-US" dirty="0"/>
              <a:t>개 이상 </a:t>
            </a:r>
            <a:r>
              <a:rPr lang="en-US" altLang="ko-KR" dirty="0"/>
              <a:t>30</a:t>
            </a:r>
            <a:r>
              <a:rPr lang="ko-KR" altLang="en-US" dirty="0"/>
              <a:t>개 미만</a:t>
            </a:r>
            <a:r>
              <a:rPr lang="en-US" altLang="ko-KR" dirty="0"/>
              <a:t>: </a:t>
            </a:r>
            <a:r>
              <a:rPr lang="ko-KR" altLang="en-US" dirty="0"/>
              <a:t>상품 하나에 </a:t>
            </a:r>
            <a:r>
              <a:rPr lang="en-US" altLang="ko-KR" dirty="0"/>
              <a:t>95</a:t>
            </a:r>
            <a:r>
              <a:rPr lang="ko-KR" altLang="en-US" dirty="0"/>
              <a:t>원</a:t>
            </a:r>
          </a:p>
          <a:p>
            <a:pPr marL="0" indent="0">
              <a:buNone/>
            </a:pPr>
            <a:r>
              <a:rPr lang="en-US" altLang="ko-KR" dirty="0"/>
              <a:t>30</a:t>
            </a:r>
            <a:r>
              <a:rPr lang="ko-KR" altLang="en-US" dirty="0"/>
              <a:t>개 이상 </a:t>
            </a:r>
            <a:r>
              <a:rPr lang="en-US" altLang="ko-KR" dirty="0"/>
              <a:t>100</a:t>
            </a:r>
            <a:r>
              <a:rPr lang="ko-KR" altLang="en-US" dirty="0"/>
              <a:t>개 미만</a:t>
            </a:r>
            <a:r>
              <a:rPr lang="en-US" altLang="ko-KR" dirty="0"/>
              <a:t>: </a:t>
            </a:r>
            <a:r>
              <a:rPr lang="ko-KR" altLang="en-US" dirty="0"/>
              <a:t>상품 하나에 </a:t>
            </a:r>
            <a:r>
              <a:rPr lang="en-US" altLang="ko-KR" dirty="0"/>
              <a:t>90</a:t>
            </a:r>
            <a:r>
              <a:rPr lang="ko-KR" altLang="en-US" dirty="0"/>
              <a:t>원</a:t>
            </a:r>
          </a:p>
          <a:p>
            <a:pPr marL="0" indent="0">
              <a:buNone/>
            </a:pPr>
            <a:r>
              <a:rPr lang="en-US" altLang="ko-KR" dirty="0"/>
              <a:t>100</a:t>
            </a:r>
            <a:r>
              <a:rPr lang="ko-KR" altLang="en-US" dirty="0"/>
              <a:t>개 이상</a:t>
            </a:r>
            <a:r>
              <a:rPr lang="en-US" altLang="ko-KR" dirty="0"/>
              <a:t>: </a:t>
            </a:r>
            <a:r>
              <a:rPr lang="ko-KR" altLang="en-US" dirty="0"/>
              <a:t>상품 하나에 </a:t>
            </a:r>
            <a:r>
              <a:rPr lang="en-US" altLang="ko-KR" dirty="0"/>
              <a:t>85</a:t>
            </a:r>
            <a:r>
              <a:rPr lang="ko-KR" altLang="en-US" dirty="0"/>
              <a:t>원</a:t>
            </a:r>
          </a:p>
          <a:p>
            <a:pPr marL="0" indent="0">
              <a:buNone/>
            </a:pPr>
            <a:r>
              <a:rPr lang="ko-KR" altLang="en-US" dirty="0"/>
              <a:t>이 쇼핑몰에서 구매할 상품 개수를 </a:t>
            </a:r>
            <a:r>
              <a:rPr lang="ko-KR" altLang="en-US" dirty="0" err="1"/>
              <a:t>입력받아</a:t>
            </a:r>
            <a:r>
              <a:rPr lang="en-US" altLang="ko-KR" dirty="0"/>
              <a:t>, </a:t>
            </a:r>
            <a:r>
              <a:rPr lang="ko-KR" altLang="en-US" dirty="0"/>
              <a:t>총 지불해야 할 가격을 계산하는 코드를 만들어라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493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3-5(</a:t>
            </a:r>
            <a:r>
              <a:rPr lang="ko-KR" altLang="en-US" dirty="0"/>
              <a:t>윤년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76692" y="1263192"/>
            <a:ext cx="10477107" cy="491377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연을 매개변수로 </a:t>
            </a:r>
            <a:r>
              <a:rPr lang="ko-KR" altLang="en-US" dirty="0" err="1"/>
              <a:t>입력받아</a:t>
            </a:r>
            <a:r>
              <a:rPr lang="ko-KR" altLang="en-US" dirty="0"/>
              <a:t> 그 해가 윤년인지 아닌지를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로 반환하는 코드를 만들어라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윤년이란 </a:t>
            </a:r>
            <a:r>
              <a:rPr lang="en-US" altLang="ko-KR" dirty="0"/>
              <a:t>1</a:t>
            </a:r>
            <a:r>
              <a:rPr lang="ko-KR" altLang="en-US" dirty="0"/>
              <a:t>년이 </a:t>
            </a:r>
            <a:r>
              <a:rPr lang="en-US" altLang="ko-KR" dirty="0"/>
              <a:t>365</a:t>
            </a:r>
            <a:r>
              <a:rPr lang="ko-KR" altLang="en-US" dirty="0"/>
              <a:t>일이 아니라 </a:t>
            </a:r>
            <a:r>
              <a:rPr lang="en-US" altLang="ko-KR" dirty="0"/>
              <a:t>366</a:t>
            </a:r>
            <a:r>
              <a:rPr lang="ko-KR" altLang="en-US" dirty="0"/>
              <a:t>일로 이뤄진 해다</a:t>
            </a:r>
            <a:r>
              <a:rPr lang="en-US" altLang="ko-KR" dirty="0"/>
              <a:t>. </a:t>
            </a:r>
            <a:r>
              <a:rPr lang="ko-KR" altLang="en-US" dirty="0"/>
              <a:t>윤년에는 </a:t>
            </a:r>
            <a:r>
              <a:rPr lang="en-US" altLang="ko-KR" dirty="0"/>
              <a:t>2</a:t>
            </a:r>
            <a:r>
              <a:rPr lang="ko-KR" altLang="en-US" dirty="0"/>
              <a:t>월이 </a:t>
            </a:r>
            <a:r>
              <a:rPr lang="en-US" altLang="ko-KR" dirty="0"/>
              <a:t>28</a:t>
            </a:r>
            <a:r>
              <a:rPr lang="ko-KR" altLang="en-US" dirty="0" err="1"/>
              <a:t>일까지가</a:t>
            </a:r>
            <a:r>
              <a:rPr lang="ko-KR" altLang="en-US" dirty="0"/>
              <a:t> 아니라 </a:t>
            </a:r>
            <a:r>
              <a:rPr lang="en-US" altLang="ko-KR" dirty="0"/>
              <a:t>29</a:t>
            </a:r>
            <a:r>
              <a:rPr lang="ko-KR" altLang="en-US" dirty="0"/>
              <a:t>일까지 있다</a:t>
            </a:r>
            <a:r>
              <a:rPr lang="en-US" altLang="ko-KR" dirty="0"/>
              <a:t>. </a:t>
            </a:r>
            <a:r>
              <a:rPr lang="ko-KR" altLang="en-US" dirty="0"/>
              <a:t>어떤 해가 윤년인지 아닌지를 판단하는 규칙은 다음과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 해의 수가 </a:t>
            </a:r>
            <a:r>
              <a:rPr lang="en-US" altLang="ko-KR" dirty="0"/>
              <a:t>4</a:t>
            </a:r>
            <a:r>
              <a:rPr lang="ko-KR" altLang="en-US" dirty="0"/>
              <a:t>로 나누어 떨어지면 윤년이다</a:t>
            </a:r>
            <a:r>
              <a:rPr lang="en-US" altLang="ko-KR" dirty="0"/>
              <a:t>. (</a:t>
            </a:r>
            <a:r>
              <a:rPr lang="ko-KR" altLang="en-US" dirty="0"/>
              <a:t>예</a:t>
            </a:r>
            <a:r>
              <a:rPr lang="en-US" altLang="ko-KR" dirty="0"/>
              <a:t>: 1996</a:t>
            </a:r>
            <a:r>
              <a:rPr lang="ko-KR" altLang="en-US" dirty="0"/>
              <a:t>년은 윤년이다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그 해의 수가 </a:t>
            </a:r>
            <a:r>
              <a:rPr lang="en-US" altLang="ko-KR" dirty="0"/>
              <a:t>100</a:t>
            </a:r>
            <a:r>
              <a:rPr lang="ko-KR" altLang="en-US" dirty="0"/>
              <a:t>로 나누어 떨어지면 윤년이 아니다</a:t>
            </a:r>
            <a:r>
              <a:rPr lang="en-US" altLang="ko-KR" dirty="0"/>
              <a:t>. (</a:t>
            </a:r>
            <a:r>
              <a:rPr lang="ko-KR" altLang="en-US" dirty="0"/>
              <a:t>예</a:t>
            </a:r>
            <a:r>
              <a:rPr lang="en-US" altLang="ko-KR" dirty="0"/>
              <a:t>: 1900</a:t>
            </a:r>
            <a:r>
              <a:rPr lang="ko-KR" altLang="en-US" dirty="0"/>
              <a:t>년은 윤년이 아니다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그 해의 수가 </a:t>
            </a:r>
            <a:r>
              <a:rPr lang="en-US" altLang="ko-KR" dirty="0"/>
              <a:t>400</a:t>
            </a:r>
            <a:r>
              <a:rPr lang="ko-KR" altLang="en-US" dirty="0"/>
              <a:t>으로 나누어 떨어지면 윤년이다</a:t>
            </a:r>
            <a:r>
              <a:rPr lang="en-US" altLang="ko-KR" dirty="0"/>
              <a:t>. (</a:t>
            </a:r>
            <a:r>
              <a:rPr lang="ko-KR" altLang="en-US" dirty="0"/>
              <a:t>예</a:t>
            </a:r>
            <a:r>
              <a:rPr lang="en-US" altLang="ko-KR" dirty="0"/>
              <a:t>: 2000</a:t>
            </a:r>
            <a:r>
              <a:rPr lang="ko-KR" altLang="en-US" dirty="0"/>
              <a:t>년은 윤년이다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653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3-6(</a:t>
            </a:r>
            <a:r>
              <a:rPr lang="ko-KR" altLang="en-US" dirty="0"/>
              <a:t>날수계산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76692" y="1263192"/>
            <a:ext cx="10477107" cy="49137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연과 월을 매개변수로 </a:t>
            </a:r>
            <a:r>
              <a:rPr lang="ko-KR" altLang="en-US" dirty="0" err="1"/>
              <a:t>입력받아</a:t>
            </a:r>
            <a:r>
              <a:rPr lang="en-US" altLang="ko-KR" dirty="0"/>
              <a:t>, </a:t>
            </a:r>
            <a:r>
              <a:rPr lang="ko-KR" altLang="en-US" dirty="0"/>
              <a:t>그 달이 며칠까지 있는지 반환하는 코드를 작성하라</a:t>
            </a:r>
            <a:r>
              <a:rPr lang="en-US" altLang="ko-KR" dirty="0"/>
              <a:t>. </a:t>
            </a:r>
            <a:r>
              <a:rPr lang="ko-KR" altLang="en-US" dirty="0"/>
              <a:t>이 때</a:t>
            </a:r>
            <a:r>
              <a:rPr lang="en-US" altLang="ko-KR" dirty="0"/>
              <a:t>, 2</a:t>
            </a:r>
            <a:r>
              <a:rPr lang="ko-KR" altLang="en-US" dirty="0"/>
              <a:t>월의 길이는 윤년인지 </a:t>
            </a:r>
            <a:r>
              <a:rPr lang="ko-KR" altLang="en-US" dirty="0" err="1"/>
              <a:t>아닌지에</a:t>
            </a:r>
            <a:r>
              <a:rPr lang="ko-KR" altLang="en-US" dirty="0"/>
              <a:t> 따라 다르다</a:t>
            </a:r>
            <a:r>
              <a:rPr lang="en-US" altLang="ko-KR" dirty="0"/>
              <a:t>. </a:t>
            </a:r>
            <a:r>
              <a:rPr lang="ko-KR" altLang="en-US" dirty="0"/>
              <a:t>윤년 계산을 위해 앞의 실습과제를 참조하여라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882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문의 기본 구조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반복해서 문장을 수행해야 할 경우 </a:t>
            </a:r>
            <a:r>
              <a:rPr lang="en-US" altLang="ko-KR" sz="2800" b="1" dirty="0">
                <a:solidFill>
                  <a:schemeClr val="tx1"/>
                </a:solidFill>
              </a:rPr>
              <a:t>while</a:t>
            </a:r>
            <a:r>
              <a:rPr lang="ko-KR" altLang="en-US" sz="2800" b="1" dirty="0">
                <a:solidFill>
                  <a:schemeClr val="tx1"/>
                </a:solidFill>
              </a:rPr>
              <a:t>문을 사용한다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그래서 </a:t>
            </a:r>
            <a:r>
              <a:rPr lang="en-US" altLang="ko-KR" sz="2800" b="1" dirty="0">
                <a:solidFill>
                  <a:schemeClr val="tx1"/>
                </a:solidFill>
              </a:rPr>
              <a:t>while</a:t>
            </a:r>
            <a:r>
              <a:rPr lang="ko-KR" altLang="en-US" sz="2800" b="1" dirty="0">
                <a:solidFill>
                  <a:schemeClr val="tx1"/>
                </a:solidFill>
              </a:rPr>
              <a:t>문을 </a:t>
            </a:r>
            <a:r>
              <a:rPr lang="ko-KR" altLang="en-US" sz="2800" b="1" dirty="0" err="1">
                <a:solidFill>
                  <a:schemeClr val="tx1"/>
                </a:solidFill>
              </a:rPr>
              <a:t>반복문이라고도</a:t>
            </a:r>
            <a:r>
              <a:rPr lang="ko-KR" altLang="en-US" sz="2800" b="1" dirty="0">
                <a:solidFill>
                  <a:schemeClr val="tx1"/>
                </a:solidFill>
              </a:rPr>
              <a:t> 부른다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다음은 </a:t>
            </a:r>
            <a:r>
              <a:rPr lang="en-US" altLang="ko-KR" sz="2800" b="1" dirty="0">
                <a:solidFill>
                  <a:schemeClr val="tx1"/>
                </a:solidFill>
              </a:rPr>
              <a:t>while</a:t>
            </a:r>
            <a:r>
              <a:rPr lang="ko-KR" altLang="en-US" sz="2800" b="1" dirty="0">
                <a:solidFill>
                  <a:schemeClr val="tx1"/>
                </a:solidFill>
              </a:rPr>
              <a:t>문의 기본 구조이다</a:t>
            </a:r>
            <a:r>
              <a:rPr lang="en-US" altLang="ko-KR" sz="2800" b="1" dirty="0">
                <a:solidFill>
                  <a:schemeClr val="tx1"/>
                </a:solidFill>
              </a:rPr>
              <a:t>.(</a:t>
            </a:r>
            <a:r>
              <a:rPr lang="ko-KR" altLang="en-US" sz="2800" b="1" dirty="0">
                <a:solidFill>
                  <a:schemeClr val="tx1"/>
                </a:solidFill>
              </a:rPr>
              <a:t>조건이 참일 동안 반복 수행</a:t>
            </a:r>
            <a:r>
              <a:rPr lang="en-US" altLang="ko-KR" sz="2800" b="1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while &lt;</a:t>
            </a:r>
            <a:r>
              <a:rPr lang="ko-KR" altLang="en-US" sz="2800" b="1" dirty="0" err="1">
                <a:solidFill>
                  <a:schemeClr val="tx1"/>
                </a:solidFill>
              </a:rPr>
              <a:t>조건문</a:t>
            </a:r>
            <a:r>
              <a:rPr lang="en-US" altLang="ko-KR" sz="2800" b="1" dirty="0">
                <a:solidFill>
                  <a:schemeClr val="tx1"/>
                </a:solidFill>
              </a:rPr>
              <a:t>&gt;: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&lt;</a:t>
            </a:r>
            <a:r>
              <a:rPr lang="ko-KR" altLang="en-US" sz="2800" b="1" dirty="0">
                <a:solidFill>
                  <a:schemeClr val="tx1"/>
                </a:solidFill>
              </a:rPr>
              <a:t>수행할 문장</a:t>
            </a:r>
            <a:r>
              <a:rPr lang="en-US" altLang="ko-KR" sz="2800" b="1" dirty="0">
                <a:solidFill>
                  <a:schemeClr val="tx1"/>
                </a:solidFill>
              </a:rPr>
              <a:t>1&gt;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&lt;</a:t>
            </a:r>
            <a:r>
              <a:rPr lang="ko-KR" altLang="en-US" sz="2800" b="1" dirty="0">
                <a:solidFill>
                  <a:schemeClr val="tx1"/>
                </a:solidFill>
              </a:rPr>
              <a:t>수행할 문장</a:t>
            </a:r>
            <a:r>
              <a:rPr lang="en-US" altLang="ko-KR" sz="2800" b="1" dirty="0">
                <a:solidFill>
                  <a:schemeClr val="tx1"/>
                </a:solidFill>
              </a:rPr>
              <a:t>2&gt;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&lt;</a:t>
            </a:r>
            <a:r>
              <a:rPr lang="ko-KR" altLang="en-US" sz="2800" b="1" dirty="0">
                <a:solidFill>
                  <a:schemeClr val="tx1"/>
                </a:solidFill>
              </a:rPr>
              <a:t>수행할 문장</a:t>
            </a:r>
            <a:r>
              <a:rPr lang="en-US" altLang="ko-KR" sz="2800" b="1" dirty="0">
                <a:solidFill>
                  <a:schemeClr val="tx1"/>
                </a:solidFill>
              </a:rPr>
              <a:t>3&gt;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...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128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while </a:t>
            </a:r>
            <a:r>
              <a:rPr lang="ko-KR" altLang="en-US" dirty="0"/>
              <a:t>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"</a:t>
            </a:r>
            <a:r>
              <a:rPr lang="ko-KR" altLang="en-US" sz="2800" b="1" dirty="0">
                <a:solidFill>
                  <a:schemeClr val="tx1"/>
                </a:solidFill>
              </a:rPr>
              <a:t>열 번 찍어 안 넘어 가는 나무 없다</a:t>
            </a:r>
            <a:r>
              <a:rPr lang="en-US" altLang="ko-KR" sz="2800" b="1" dirty="0">
                <a:solidFill>
                  <a:schemeClr val="tx1"/>
                </a:solidFill>
              </a:rPr>
              <a:t>" </a:t>
            </a:r>
            <a:r>
              <a:rPr lang="ko-KR" altLang="en-US" sz="2800" b="1" dirty="0">
                <a:solidFill>
                  <a:schemeClr val="tx1"/>
                </a:solidFill>
              </a:rPr>
              <a:t>라는 속담을 파이썬 프로그램으로 만든다면 다음과 같이 될 것이다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treeHit</a:t>
            </a:r>
            <a:r>
              <a:rPr lang="en-US" altLang="ko-KR" sz="2800" b="1" dirty="0">
                <a:solidFill>
                  <a:schemeClr val="tx1"/>
                </a:solidFill>
              </a:rPr>
              <a:t> = 0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while </a:t>
            </a:r>
            <a:r>
              <a:rPr lang="en-US" altLang="ko-KR" sz="2800" b="1" dirty="0" err="1">
                <a:solidFill>
                  <a:schemeClr val="tx1"/>
                </a:solidFill>
              </a:rPr>
              <a:t>treeHit</a:t>
            </a:r>
            <a:r>
              <a:rPr lang="en-US" altLang="ko-KR" sz="2800" b="1" dirty="0">
                <a:solidFill>
                  <a:schemeClr val="tx1"/>
                </a:solidFill>
              </a:rPr>
              <a:t> &lt; 10: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</a:t>
            </a:r>
            <a:r>
              <a:rPr lang="en-US" altLang="ko-KR" sz="2800" b="1" dirty="0" err="1">
                <a:solidFill>
                  <a:schemeClr val="tx1"/>
                </a:solidFill>
              </a:rPr>
              <a:t>treeHit</a:t>
            </a:r>
            <a:r>
              <a:rPr lang="en-US" altLang="ko-KR" sz="2800" b="1" dirty="0">
                <a:solidFill>
                  <a:schemeClr val="tx1"/>
                </a:solidFill>
              </a:rPr>
              <a:t> = </a:t>
            </a:r>
            <a:r>
              <a:rPr lang="en-US" altLang="ko-KR" sz="2800" b="1" dirty="0" err="1">
                <a:solidFill>
                  <a:schemeClr val="tx1"/>
                </a:solidFill>
              </a:rPr>
              <a:t>treeHit</a:t>
            </a:r>
            <a:r>
              <a:rPr lang="en-US" altLang="ko-KR" sz="2800" b="1" dirty="0">
                <a:solidFill>
                  <a:schemeClr val="tx1"/>
                </a:solidFill>
              </a:rPr>
              <a:t> +1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print("</a:t>
            </a:r>
            <a:r>
              <a:rPr lang="ko-KR" altLang="en-US" sz="2800" b="1" dirty="0">
                <a:solidFill>
                  <a:schemeClr val="tx1"/>
                </a:solidFill>
              </a:rPr>
              <a:t>나무를 </a:t>
            </a:r>
            <a:r>
              <a:rPr lang="en-US" altLang="ko-KR" sz="2800" b="1" dirty="0">
                <a:solidFill>
                  <a:schemeClr val="tx1"/>
                </a:solidFill>
              </a:rPr>
              <a:t>%d</a:t>
            </a:r>
            <a:r>
              <a:rPr lang="ko-KR" altLang="en-US" sz="2800" b="1" dirty="0">
                <a:solidFill>
                  <a:schemeClr val="tx1"/>
                </a:solidFill>
              </a:rPr>
              <a:t>번 찍었습니다</a:t>
            </a:r>
            <a:r>
              <a:rPr lang="en-US" altLang="ko-KR" sz="2800" b="1" dirty="0">
                <a:solidFill>
                  <a:schemeClr val="tx1"/>
                </a:solidFill>
              </a:rPr>
              <a:t>." % </a:t>
            </a:r>
            <a:r>
              <a:rPr lang="en-US" altLang="ko-KR" sz="2800" b="1" dirty="0" err="1">
                <a:solidFill>
                  <a:schemeClr val="tx1"/>
                </a:solidFill>
              </a:rPr>
              <a:t>treeHit</a:t>
            </a:r>
            <a:r>
              <a:rPr lang="en-US" altLang="ko-KR" sz="2800" b="1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if </a:t>
            </a:r>
            <a:r>
              <a:rPr lang="en-US" altLang="ko-KR" sz="2800" b="1" dirty="0" err="1">
                <a:solidFill>
                  <a:schemeClr val="tx1"/>
                </a:solidFill>
              </a:rPr>
              <a:t>treeHit</a:t>
            </a:r>
            <a:r>
              <a:rPr lang="en-US" altLang="ko-KR" sz="2800" b="1" dirty="0">
                <a:solidFill>
                  <a:schemeClr val="tx1"/>
                </a:solidFill>
              </a:rPr>
              <a:t> == 10: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    print("</a:t>
            </a:r>
            <a:r>
              <a:rPr lang="ko-KR" altLang="en-US" sz="2800" b="1" dirty="0">
                <a:solidFill>
                  <a:schemeClr val="tx1"/>
                </a:solidFill>
              </a:rPr>
              <a:t>나무 넘어갑니다</a:t>
            </a:r>
            <a:r>
              <a:rPr lang="en-US" altLang="ko-KR" sz="2800" b="1" dirty="0">
                <a:solidFill>
                  <a:schemeClr val="tx1"/>
                </a:solidFill>
              </a:rPr>
              <a:t>.")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877499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while</a:t>
            </a:r>
            <a:r>
              <a:rPr lang="ko-KR" altLang="en-US" dirty="0"/>
              <a:t>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나무를 </a:t>
            </a:r>
            <a:r>
              <a:rPr lang="en-US" altLang="ko-KR" sz="2800" b="1" dirty="0">
                <a:solidFill>
                  <a:schemeClr val="tx1"/>
                </a:solidFill>
              </a:rPr>
              <a:t>1</a:t>
            </a:r>
            <a:r>
              <a:rPr lang="ko-KR" altLang="en-US" sz="2800" b="1" dirty="0">
                <a:solidFill>
                  <a:schemeClr val="tx1"/>
                </a:solidFill>
              </a:rPr>
              <a:t>번 찍었습니다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나무를 </a:t>
            </a:r>
            <a:r>
              <a:rPr lang="en-US" altLang="ko-KR" sz="2800" b="1" dirty="0">
                <a:solidFill>
                  <a:schemeClr val="tx1"/>
                </a:solidFill>
              </a:rPr>
              <a:t>2</a:t>
            </a:r>
            <a:r>
              <a:rPr lang="ko-KR" altLang="en-US" sz="2800" b="1" dirty="0">
                <a:solidFill>
                  <a:schemeClr val="tx1"/>
                </a:solidFill>
              </a:rPr>
              <a:t>번 찍었습니다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나무를 </a:t>
            </a:r>
            <a:r>
              <a:rPr lang="en-US" altLang="ko-KR" sz="2800" b="1" dirty="0">
                <a:solidFill>
                  <a:schemeClr val="tx1"/>
                </a:solidFill>
              </a:rPr>
              <a:t>3</a:t>
            </a:r>
            <a:r>
              <a:rPr lang="ko-KR" altLang="en-US" sz="2800" b="1" dirty="0">
                <a:solidFill>
                  <a:schemeClr val="tx1"/>
                </a:solidFill>
              </a:rPr>
              <a:t>번 찍었습니다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……...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나무를 </a:t>
            </a:r>
            <a:r>
              <a:rPr lang="en-US" altLang="ko-KR" sz="2800" b="1" dirty="0">
                <a:solidFill>
                  <a:schemeClr val="tx1"/>
                </a:solidFill>
              </a:rPr>
              <a:t>9</a:t>
            </a:r>
            <a:r>
              <a:rPr lang="ko-KR" altLang="en-US" sz="2800" b="1" dirty="0">
                <a:solidFill>
                  <a:schemeClr val="tx1"/>
                </a:solidFill>
              </a:rPr>
              <a:t>번 찍었습니다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나무를 </a:t>
            </a:r>
            <a:r>
              <a:rPr lang="en-US" altLang="ko-KR" sz="2800" b="1" dirty="0">
                <a:solidFill>
                  <a:schemeClr val="tx1"/>
                </a:solidFill>
              </a:rPr>
              <a:t>10</a:t>
            </a:r>
            <a:r>
              <a:rPr lang="ko-KR" altLang="en-US" sz="2800" b="1" dirty="0">
                <a:solidFill>
                  <a:schemeClr val="tx1"/>
                </a:solidFill>
              </a:rPr>
              <a:t>번 찍었습니다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나무 넘어갑니다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  <a:endParaRPr lang="en-US" altLang="ko-KR" sz="36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5813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 강제로 빠져나가기 </a:t>
            </a:r>
            <a:r>
              <a:rPr lang="en-US" altLang="ko-KR" dirty="0"/>
              <a:t>: break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다음의 예는 커피 자판기 이야기를 파이썬 프로그램으로 표현해 본 것이다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coffee = 10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money = 300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while money: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print("</a:t>
            </a:r>
            <a:r>
              <a:rPr lang="ko-KR" altLang="en-US" sz="2800" b="1" dirty="0">
                <a:solidFill>
                  <a:schemeClr val="tx1"/>
                </a:solidFill>
              </a:rPr>
              <a:t>돈을 받았으니 커피를 줍니다</a:t>
            </a:r>
            <a:r>
              <a:rPr lang="en-US" altLang="ko-KR" sz="2800" b="1" dirty="0">
                <a:solidFill>
                  <a:schemeClr val="tx1"/>
                </a:solidFill>
              </a:rPr>
              <a:t>.")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coffee = coffee -1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print("</a:t>
            </a:r>
            <a:r>
              <a:rPr lang="ko-KR" altLang="en-US" sz="2800" b="1" dirty="0">
                <a:solidFill>
                  <a:schemeClr val="tx1"/>
                </a:solidFill>
              </a:rPr>
              <a:t>남은 커피의 양은 </a:t>
            </a:r>
            <a:r>
              <a:rPr lang="en-US" altLang="ko-KR" sz="2800" b="1" dirty="0">
                <a:solidFill>
                  <a:schemeClr val="tx1"/>
                </a:solidFill>
              </a:rPr>
              <a:t>%d</a:t>
            </a:r>
            <a:r>
              <a:rPr lang="ko-KR" altLang="en-US" sz="2800" b="1" dirty="0">
                <a:solidFill>
                  <a:schemeClr val="tx1"/>
                </a:solidFill>
              </a:rPr>
              <a:t>개입니다</a:t>
            </a:r>
            <a:r>
              <a:rPr lang="en-US" altLang="ko-KR" sz="2800" b="1" dirty="0">
                <a:solidFill>
                  <a:schemeClr val="tx1"/>
                </a:solidFill>
              </a:rPr>
              <a:t>." % coffee)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if coffee == 0: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    print("</a:t>
            </a:r>
            <a:r>
              <a:rPr lang="ko-KR" altLang="en-US" sz="2800" b="1" dirty="0">
                <a:solidFill>
                  <a:schemeClr val="tx1"/>
                </a:solidFill>
              </a:rPr>
              <a:t>커피가 다 떨어졌습니다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판매를 중지합니다</a:t>
            </a:r>
            <a:r>
              <a:rPr lang="en-US" altLang="ko-KR" sz="2800" b="1" dirty="0">
                <a:solidFill>
                  <a:schemeClr val="tx1"/>
                </a:solidFill>
              </a:rPr>
              <a:t>.")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    break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9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 강제로 빠져나가기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coffee = 10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while True: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money = int(input("</a:t>
            </a:r>
            <a:r>
              <a:rPr lang="ko-KR" altLang="en-US" sz="2800" b="1" dirty="0">
                <a:solidFill>
                  <a:schemeClr val="tx1"/>
                </a:solidFill>
              </a:rPr>
              <a:t>돈을 넣어 주세요</a:t>
            </a:r>
            <a:r>
              <a:rPr lang="en-US" altLang="ko-KR" sz="2800" b="1" dirty="0">
                <a:solidFill>
                  <a:schemeClr val="tx1"/>
                </a:solidFill>
              </a:rPr>
              <a:t>: "))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if money == 300: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    print("</a:t>
            </a:r>
            <a:r>
              <a:rPr lang="ko-KR" altLang="en-US" sz="2800" b="1" dirty="0">
                <a:solidFill>
                  <a:schemeClr val="tx1"/>
                </a:solidFill>
              </a:rPr>
              <a:t>커피를 줍니다</a:t>
            </a:r>
            <a:r>
              <a:rPr lang="en-US" altLang="ko-KR" sz="2800" b="1" dirty="0">
                <a:solidFill>
                  <a:schemeClr val="tx1"/>
                </a:solidFill>
              </a:rPr>
              <a:t>.")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    coffee = coffee -1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</a:t>
            </a:r>
            <a:r>
              <a:rPr lang="en-US" altLang="ko-KR" sz="2800" b="1" dirty="0" err="1">
                <a:solidFill>
                  <a:schemeClr val="tx1"/>
                </a:solidFill>
              </a:rPr>
              <a:t>elif</a:t>
            </a:r>
            <a:r>
              <a:rPr lang="en-US" altLang="ko-KR" sz="2800" b="1" dirty="0">
                <a:solidFill>
                  <a:schemeClr val="tx1"/>
                </a:solidFill>
              </a:rPr>
              <a:t> money &gt; 300: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    print("</a:t>
            </a:r>
            <a:r>
              <a:rPr lang="ko-KR" altLang="en-US" sz="2800" b="1" dirty="0">
                <a:solidFill>
                  <a:schemeClr val="tx1"/>
                </a:solidFill>
              </a:rPr>
              <a:t>거스름돈 </a:t>
            </a:r>
            <a:r>
              <a:rPr lang="en-US" altLang="ko-KR" sz="2800" b="1" dirty="0">
                <a:solidFill>
                  <a:schemeClr val="tx1"/>
                </a:solidFill>
              </a:rPr>
              <a:t>%d</a:t>
            </a:r>
            <a:r>
              <a:rPr lang="ko-KR" altLang="en-US" sz="2800" b="1" dirty="0">
                <a:solidFill>
                  <a:schemeClr val="tx1"/>
                </a:solidFill>
              </a:rPr>
              <a:t>를 주고 커피를 줍니다</a:t>
            </a:r>
            <a:r>
              <a:rPr lang="en-US" altLang="ko-KR" sz="2800" b="1" dirty="0">
                <a:solidFill>
                  <a:schemeClr val="tx1"/>
                </a:solidFill>
              </a:rPr>
              <a:t>." % (money -300))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    coffee = coffee -1</a:t>
            </a:r>
          </a:p>
        </p:txBody>
      </p:sp>
    </p:spTree>
    <p:extLst>
      <p:ext uri="{BB962C8B-B14F-4D97-AF65-F5344CB8AC3E}">
        <p14:creationId xmlns:p14="http://schemas.microsoft.com/office/powerpoint/2010/main" val="12005787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 강제로 빠져나가기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else: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    print("</a:t>
            </a:r>
            <a:r>
              <a:rPr lang="ko-KR" altLang="en-US" sz="2800" b="1" dirty="0">
                <a:solidFill>
                  <a:schemeClr val="tx1"/>
                </a:solidFill>
              </a:rPr>
              <a:t>돈을 다시 돌려주고 커피를 주지 않습니다</a:t>
            </a:r>
            <a:r>
              <a:rPr lang="en-US" altLang="ko-KR" sz="2800" b="1" dirty="0">
                <a:solidFill>
                  <a:schemeClr val="tx1"/>
                </a:solidFill>
              </a:rPr>
              <a:t>.")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    print("</a:t>
            </a:r>
            <a:r>
              <a:rPr lang="ko-KR" altLang="en-US" sz="2800" b="1" dirty="0">
                <a:solidFill>
                  <a:schemeClr val="tx1"/>
                </a:solidFill>
              </a:rPr>
              <a:t>남은 커피의 양은 </a:t>
            </a:r>
            <a:r>
              <a:rPr lang="en-US" altLang="ko-KR" sz="2800" b="1" dirty="0">
                <a:solidFill>
                  <a:schemeClr val="tx1"/>
                </a:solidFill>
              </a:rPr>
              <a:t>%d</a:t>
            </a:r>
            <a:r>
              <a:rPr lang="ko-KR" altLang="en-US" sz="2800" b="1" dirty="0">
                <a:solidFill>
                  <a:schemeClr val="tx1"/>
                </a:solidFill>
              </a:rPr>
              <a:t>개 입니다</a:t>
            </a:r>
            <a:r>
              <a:rPr lang="en-US" altLang="ko-KR" sz="2800" b="1" dirty="0">
                <a:solidFill>
                  <a:schemeClr val="tx1"/>
                </a:solidFill>
              </a:rPr>
              <a:t>." % coffee)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if coffee == 0: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    print("</a:t>
            </a:r>
            <a:r>
              <a:rPr lang="ko-KR" altLang="en-US" sz="2800" b="1" dirty="0">
                <a:solidFill>
                  <a:schemeClr val="tx1"/>
                </a:solidFill>
              </a:rPr>
              <a:t>커피가 다 떨어졌습니다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판매를 중지 합니다</a:t>
            </a:r>
            <a:r>
              <a:rPr lang="en-US" altLang="ko-KR" sz="2800" b="1" dirty="0">
                <a:solidFill>
                  <a:schemeClr val="tx1"/>
                </a:solidFill>
              </a:rPr>
              <a:t>.")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    break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03-1 if</a:t>
            </a:r>
            <a:r>
              <a:rPr lang="ko-KR" altLang="en-US" dirty="0"/>
              <a:t>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674703" y="1487817"/>
            <a:ext cx="10538705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 err="1">
                <a:solidFill>
                  <a:schemeClr val="tx1"/>
                </a:solidFill>
              </a:rPr>
              <a:t>파이썬에서는</a:t>
            </a:r>
            <a:r>
              <a:rPr lang="ko-KR" altLang="en-US" sz="2800" b="1" dirty="0">
                <a:solidFill>
                  <a:schemeClr val="tx1"/>
                </a:solidFill>
              </a:rPr>
              <a:t> 조건과 선택을 작성할 때 </a:t>
            </a:r>
            <a:r>
              <a:rPr lang="en-US" altLang="ko-KR" sz="2800" b="1" dirty="0">
                <a:solidFill>
                  <a:schemeClr val="tx1"/>
                </a:solidFill>
              </a:rPr>
              <a:t>if</a:t>
            </a:r>
            <a:r>
              <a:rPr lang="ko-KR" altLang="en-US" sz="2800" b="1" dirty="0">
                <a:solidFill>
                  <a:schemeClr val="tx1"/>
                </a:solidFill>
              </a:rPr>
              <a:t>문을 사용한다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If</a:t>
            </a:r>
            <a:r>
              <a:rPr lang="ko-KR" altLang="en-US" sz="2800" b="1" dirty="0">
                <a:solidFill>
                  <a:schemeClr val="tx1"/>
                </a:solidFill>
              </a:rPr>
              <a:t> 문의 양식은 다음과 같다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 if </a:t>
            </a:r>
            <a:r>
              <a:rPr lang="ko-KR" altLang="en-US" sz="2800" b="1" dirty="0">
                <a:solidFill>
                  <a:schemeClr val="tx1"/>
                </a:solidFill>
              </a:rPr>
              <a:t>조건</a:t>
            </a:r>
            <a:r>
              <a:rPr lang="en-US" altLang="ko-KR" sz="2800" b="1" dirty="0">
                <a:solidFill>
                  <a:schemeClr val="tx1"/>
                </a:solidFill>
              </a:rPr>
              <a:t>:   # ❶ </a:t>
            </a:r>
            <a:r>
              <a:rPr lang="ko-KR" altLang="en-US" sz="2800" b="1" dirty="0">
                <a:solidFill>
                  <a:schemeClr val="tx1"/>
                </a:solidFill>
              </a:rPr>
              <a:t>첫 행 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            본문   </a:t>
            </a:r>
            <a:r>
              <a:rPr lang="en-US" altLang="ko-KR" sz="2800" b="1" dirty="0">
                <a:solidFill>
                  <a:schemeClr val="tx1"/>
                </a:solidFill>
              </a:rPr>
              <a:t># ❷ </a:t>
            </a:r>
            <a:r>
              <a:rPr lang="ko-KR" altLang="en-US" sz="2800" b="1" dirty="0">
                <a:solidFill>
                  <a:schemeClr val="tx1"/>
                </a:solidFill>
              </a:rPr>
              <a:t>조건이 참일 때 실행할 코드 블록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(</a:t>
            </a:r>
            <a:r>
              <a:rPr lang="ko-KR" altLang="en-US" sz="2800" b="1" dirty="0">
                <a:solidFill>
                  <a:schemeClr val="tx1"/>
                </a:solidFill>
              </a:rPr>
              <a:t>본문 부분의 들여쓰기 주의</a:t>
            </a:r>
            <a:r>
              <a:rPr lang="en-US" altLang="ko-KR" sz="2800" b="1" dirty="0">
                <a:solidFill>
                  <a:schemeClr val="tx1"/>
                </a:solidFill>
              </a:rPr>
              <a:t>!)</a:t>
            </a:r>
          </a:p>
          <a:p>
            <a:pPr>
              <a:lnSpc>
                <a:spcPct val="120000"/>
              </a:lnSpc>
            </a:pP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5393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 강제로 빠져나가기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돈을 넣어 주세요</a:t>
            </a:r>
            <a:r>
              <a:rPr lang="en-US" altLang="ko-KR" sz="2800" b="1" dirty="0">
                <a:solidFill>
                  <a:schemeClr val="tx1"/>
                </a:solidFill>
              </a:rPr>
              <a:t>: 500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거스름돈 </a:t>
            </a:r>
            <a:r>
              <a:rPr lang="en-US" altLang="ko-KR" sz="2800" b="1" dirty="0">
                <a:solidFill>
                  <a:schemeClr val="tx1"/>
                </a:solidFill>
              </a:rPr>
              <a:t>200</a:t>
            </a:r>
            <a:r>
              <a:rPr lang="ko-KR" altLang="en-US" sz="2800" b="1" dirty="0">
                <a:solidFill>
                  <a:schemeClr val="tx1"/>
                </a:solidFill>
              </a:rPr>
              <a:t>를 주고 커피를 줍니다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돈을 넣어 주세요</a:t>
            </a:r>
            <a:r>
              <a:rPr lang="en-US" altLang="ko-KR" sz="2800" b="1" dirty="0">
                <a:solidFill>
                  <a:schemeClr val="tx1"/>
                </a:solidFill>
              </a:rPr>
              <a:t>: 300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커피를 줍니다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돈을 넣어 주세요</a:t>
            </a:r>
            <a:r>
              <a:rPr lang="en-US" altLang="ko-KR" sz="2800" b="1" dirty="0">
                <a:solidFill>
                  <a:schemeClr val="tx1"/>
                </a:solidFill>
              </a:rPr>
              <a:t>: 100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돈을 다시 돌려주고 커피를 주지 않습니다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남은 커피의 양은 </a:t>
            </a:r>
            <a:r>
              <a:rPr lang="en-US" altLang="ko-KR" sz="2800" b="1" dirty="0">
                <a:solidFill>
                  <a:schemeClr val="tx1"/>
                </a:solidFill>
              </a:rPr>
              <a:t>8</a:t>
            </a:r>
            <a:r>
              <a:rPr lang="ko-KR" altLang="en-US" sz="2800" b="1" dirty="0">
                <a:solidFill>
                  <a:schemeClr val="tx1"/>
                </a:solidFill>
              </a:rPr>
              <a:t>개입니다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돈을 넣어 주세요</a:t>
            </a:r>
            <a:r>
              <a:rPr lang="en-US" altLang="ko-KR" sz="2800" b="1" dirty="0">
                <a:solidFill>
                  <a:schemeClr val="tx1"/>
                </a:solidFill>
              </a:rPr>
              <a:t>: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8448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문의 맨 처음으로 돌아가기</a:t>
            </a:r>
            <a:r>
              <a:rPr lang="en-US" altLang="ko-KR" dirty="0"/>
              <a:t>:continue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0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while a &lt; 10: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a = a + 1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if a % 2 == 0: continue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print(a)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3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5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7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9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3537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&gt; while</a:t>
            </a:r>
            <a:r>
              <a:rPr lang="ko-KR" altLang="en-US" dirty="0"/>
              <a:t>문 요약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82255" y="1302327"/>
            <a:ext cx="1003992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latin typeface="Arial Black" panose="020B0A04020102020204" pitchFamily="34" charset="0"/>
              </a:rPr>
              <a:t>코드를 </a:t>
            </a:r>
            <a:r>
              <a:rPr lang="en-US" altLang="ko-KR" sz="3600" b="1" dirty="0">
                <a:latin typeface="Arial Black" panose="020B0A04020102020204" pitchFamily="34" charset="0"/>
              </a:rPr>
              <a:t>N</a:t>
            </a:r>
            <a:r>
              <a:rPr lang="ko-KR" altLang="en-US" sz="3600" b="1" dirty="0">
                <a:latin typeface="Arial Black" panose="020B0A04020102020204" pitchFamily="34" charset="0"/>
              </a:rPr>
              <a:t>번 반복하는 </a:t>
            </a:r>
            <a:r>
              <a:rPr lang="en-US" altLang="ko-KR" sz="3600" b="1" dirty="0">
                <a:latin typeface="Arial Black" panose="020B0A04020102020204" pitchFamily="34" charset="0"/>
              </a:rPr>
              <a:t>while </a:t>
            </a:r>
            <a:r>
              <a:rPr lang="ko-KR" altLang="en-US" sz="3600" b="1" dirty="0">
                <a:latin typeface="Arial Black" panose="020B0A04020102020204" pitchFamily="34" charset="0"/>
              </a:rPr>
              <a:t>문 패턴</a:t>
            </a:r>
          </a:p>
          <a:p>
            <a:endParaRPr lang="ko-KR" altLang="en-US" dirty="0"/>
          </a:p>
          <a:p>
            <a:r>
              <a:rPr lang="en-US" altLang="ko-KR" sz="2400" b="1" dirty="0">
                <a:latin typeface="+mn-ea"/>
              </a:rPr>
              <a:t>1) </a:t>
            </a:r>
            <a:r>
              <a:rPr lang="ko-KR" altLang="en-US" sz="2400" b="1" dirty="0">
                <a:latin typeface="+mn-ea"/>
              </a:rPr>
              <a:t>반복을 시작하기 전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반복 횟수를 기억할 변수</a:t>
            </a:r>
            <a:r>
              <a:rPr lang="en-US" altLang="ko-KR" sz="2400" b="1" dirty="0">
                <a:latin typeface="+mn-ea"/>
              </a:rPr>
              <a:t>(i)</a:t>
            </a:r>
            <a:r>
              <a:rPr lang="ko-KR" altLang="en-US" sz="2400" b="1" dirty="0">
                <a:latin typeface="+mn-ea"/>
              </a:rPr>
              <a:t>에 </a:t>
            </a:r>
            <a:r>
              <a:rPr lang="en-US" altLang="ko-KR" sz="2400" b="1" dirty="0">
                <a:latin typeface="+mn-ea"/>
              </a:rPr>
              <a:t>0</a:t>
            </a:r>
            <a:r>
              <a:rPr lang="ko-KR" altLang="en-US" sz="2400" b="1" dirty="0">
                <a:latin typeface="+mn-ea"/>
              </a:rPr>
              <a:t>을 대입한다</a:t>
            </a:r>
            <a:r>
              <a:rPr lang="en-US" altLang="ko-KR" sz="2400" b="1" dirty="0">
                <a:latin typeface="+mn-ea"/>
              </a:rPr>
              <a:t>.</a:t>
            </a:r>
          </a:p>
          <a:p>
            <a:r>
              <a:rPr lang="en-US" altLang="ko-KR" sz="2400" b="1" dirty="0">
                <a:latin typeface="+mn-ea"/>
              </a:rPr>
              <a:t>2) while </a:t>
            </a:r>
            <a:r>
              <a:rPr lang="ko-KR" altLang="en-US" sz="2400" b="1" dirty="0">
                <a:latin typeface="+mn-ea"/>
              </a:rPr>
              <a:t>문의 반복 유지 조건을 </a:t>
            </a:r>
            <a:r>
              <a:rPr lang="en-US" altLang="ko-KR" sz="2400" b="1" dirty="0">
                <a:latin typeface="+mn-ea"/>
              </a:rPr>
              <a:t>i &lt; N</a:t>
            </a:r>
            <a:r>
              <a:rPr lang="ko-KR" altLang="en-US" sz="2400" b="1" dirty="0">
                <a:latin typeface="+mn-ea"/>
              </a:rPr>
              <a:t>으로 지정한다</a:t>
            </a:r>
            <a:r>
              <a:rPr lang="en-US" altLang="ko-KR" sz="2400" b="1" dirty="0">
                <a:latin typeface="+mn-ea"/>
              </a:rPr>
              <a:t>.</a:t>
            </a:r>
          </a:p>
          <a:p>
            <a:r>
              <a:rPr lang="en-US" altLang="ko-KR" sz="2400" b="1" dirty="0">
                <a:latin typeface="+mn-ea"/>
              </a:rPr>
              <a:t>3) while </a:t>
            </a:r>
            <a:r>
              <a:rPr lang="ko-KR" altLang="en-US" sz="2400" b="1" dirty="0">
                <a:latin typeface="+mn-ea"/>
              </a:rPr>
              <a:t>문의 본문 코드 블록 안에서 필요에 따라 </a:t>
            </a:r>
            <a:r>
              <a:rPr lang="en-US" altLang="ko-KR" sz="2400" b="1" dirty="0">
                <a:latin typeface="+mn-ea"/>
              </a:rPr>
              <a:t>i</a:t>
            </a:r>
            <a:r>
              <a:rPr lang="ko-KR" altLang="en-US" sz="2400" b="1" dirty="0">
                <a:latin typeface="+mn-ea"/>
              </a:rPr>
              <a:t>의 값을 활용한다</a:t>
            </a:r>
            <a:r>
              <a:rPr lang="en-US" altLang="ko-KR" sz="2400" b="1" dirty="0">
                <a:latin typeface="+mn-ea"/>
              </a:rPr>
              <a:t>.</a:t>
            </a:r>
          </a:p>
          <a:p>
            <a:r>
              <a:rPr lang="en-US" altLang="ko-KR" sz="2400" b="1" dirty="0">
                <a:latin typeface="+mn-ea"/>
              </a:rPr>
              <a:t>4) while </a:t>
            </a:r>
            <a:r>
              <a:rPr lang="ko-KR" altLang="en-US" sz="2400" b="1" dirty="0">
                <a:latin typeface="+mn-ea"/>
              </a:rPr>
              <a:t>문의 본문 코드 블록 안에서 </a:t>
            </a:r>
            <a:r>
              <a:rPr lang="en-US" altLang="ko-KR" sz="2400" b="1" dirty="0">
                <a:latin typeface="+mn-ea"/>
              </a:rPr>
              <a:t>i</a:t>
            </a:r>
            <a:r>
              <a:rPr lang="ko-KR" altLang="en-US" sz="2400" b="1" dirty="0">
                <a:latin typeface="+mn-ea"/>
              </a:rPr>
              <a:t>의 값을 </a:t>
            </a:r>
            <a:r>
              <a:rPr lang="en-US" altLang="ko-KR" sz="2400" b="1" dirty="0">
                <a:latin typeface="+mn-ea"/>
              </a:rPr>
              <a:t>1 </a:t>
            </a:r>
            <a:r>
              <a:rPr lang="ko-KR" altLang="en-US" sz="2400" b="1" dirty="0">
                <a:latin typeface="+mn-ea"/>
              </a:rPr>
              <a:t>증가시킨다</a:t>
            </a:r>
            <a:r>
              <a:rPr lang="en-US" altLang="ko-KR" sz="2400" b="1" dirty="0">
                <a:latin typeface="+mn-ea"/>
              </a:rPr>
              <a:t>.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43045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&gt;while</a:t>
            </a:r>
            <a:r>
              <a:rPr lang="ko-KR" altLang="en-US" dirty="0"/>
              <a:t>문 이용하여 </a:t>
            </a:r>
            <a:r>
              <a:rPr lang="ko-KR" altLang="en-US" dirty="0" err="1"/>
              <a:t>무지개색</a:t>
            </a:r>
            <a:r>
              <a:rPr lang="ko-KR" altLang="en-US" dirty="0"/>
              <a:t> 출력하기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06475" y="1293091"/>
            <a:ext cx="10280361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111111"/>
                </a:solidFill>
                <a:latin typeface="나눔고딕"/>
              </a:rPr>
              <a:t>무지개 색을 표현한 리스트의 전체 내용을 화면에 출력하려면</a:t>
            </a:r>
            <a:r>
              <a:rPr lang="en-US" altLang="ko-KR" sz="2400" b="1" dirty="0">
                <a:solidFill>
                  <a:srgbClr val="111111"/>
                </a:solidFill>
                <a:latin typeface="나눔고딕"/>
              </a:rPr>
              <a:t>?</a:t>
            </a:r>
          </a:p>
          <a:p>
            <a:endParaRPr lang="en-US" altLang="ko-KR" dirty="0">
              <a:solidFill>
                <a:srgbClr val="111111"/>
              </a:solidFill>
              <a:latin typeface="나눔고딕"/>
            </a:endParaRPr>
          </a:p>
          <a:p>
            <a:r>
              <a:rPr lang="en-US" altLang="ko-KR" sz="2000" b="1" dirty="0">
                <a:solidFill>
                  <a:srgbClr val="111111"/>
                </a:solidFill>
                <a:latin typeface="나눔고딕"/>
              </a:rPr>
              <a:t>rainbow = ['Red', 'Orange', 'Yellow', 'Green', 'Blue', 'Indigo', 'Violet']</a:t>
            </a:r>
          </a:p>
          <a:p>
            <a:r>
              <a:rPr lang="en-US" altLang="ko-KR" sz="2000" b="1" dirty="0">
                <a:solidFill>
                  <a:srgbClr val="111111"/>
                </a:solidFill>
                <a:latin typeface="나눔고딕"/>
              </a:rPr>
              <a:t>index = 0</a:t>
            </a:r>
            <a:endParaRPr lang="ko-KR" altLang="en-US" sz="2000" b="1" dirty="0">
              <a:solidFill>
                <a:srgbClr val="111111"/>
              </a:solidFill>
              <a:latin typeface="나눔고딕"/>
            </a:endParaRPr>
          </a:p>
          <a:p>
            <a:r>
              <a:rPr lang="en-US" altLang="ko-KR" sz="2000" b="1" dirty="0">
                <a:solidFill>
                  <a:srgbClr val="111111"/>
                </a:solidFill>
                <a:latin typeface="나눔고딕"/>
              </a:rPr>
              <a:t>while index &lt; </a:t>
            </a:r>
            <a:r>
              <a:rPr lang="en-US" altLang="ko-KR" sz="2000" b="1" dirty="0" err="1">
                <a:solidFill>
                  <a:srgbClr val="111111"/>
                </a:solidFill>
                <a:latin typeface="나눔고딕"/>
              </a:rPr>
              <a:t>len</a:t>
            </a:r>
            <a:r>
              <a:rPr lang="en-US" altLang="ko-KR" sz="2000" b="1" dirty="0">
                <a:solidFill>
                  <a:srgbClr val="111111"/>
                </a:solidFill>
                <a:latin typeface="나눔고딕"/>
              </a:rPr>
              <a:t>(rainbow):  # index </a:t>
            </a:r>
            <a:r>
              <a:rPr lang="ko-KR" altLang="en-US" sz="2000" b="1" dirty="0">
                <a:solidFill>
                  <a:srgbClr val="111111"/>
                </a:solidFill>
                <a:latin typeface="나눔고딕"/>
              </a:rPr>
              <a:t>변수가 리스트의 길이보다 작은 동안 반복</a:t>
            </a:r>
          </a:p>
          <a:p>
            <a:r>
              <a:rPr lang="ko-KR" altLang="en-US" sz="2000" b="1" dirty="0">
                <a:solidFill>
                  <a:srgbClr val="111111"/>
                </a:solidFill>
                <a:latin typeface="나눔고딕"/>
              </a:rPr>
              <a:t>    </a:t>
            </a:r>
            <a:r>
              <a:rPr lang="en-US" altLang="ko-KR" sz="2000" b="1" dirty="0">
                <a:solidFill>
                  <a:srgbClr val="111111"/>
                </a:solidFill>
                <a:latin typeface="나눔고딕"/>
              </a:rPr>
              <a:t>print(rainbow[index])    #  rainbow </a:t>
            </a:r>
            <a:r>
              <a:rPr lang="ko-KR" altLang="en-US" sz="2000" b="1" dirty="0">
                <a:solidFill>
                  <a:srgbClr val="111111"/>
                </a:solidFill>
                <a:latin typeface="나눔고딕"/>
              </a:rPr>
              <a:t>리스트의 </a:t>
            </a:r>
            <a:r>
              <a:rPr lang="en-US" altLang="ko-KR" sz="2000" b="1" dirty="0">
                <a:solidFill>
                  <a:srgbClr val="111111"/>
                </a:solidFill>
                <a:latin typeface="나눔고딕"/>
              </a:rPr>
              <a:t>index </a:t>
            </a:r>
            <a:r>
              <a:rPr lang="ko-KR" altLang="en-US" sz="2000" b="1" dirty="0">
                <a:solidFill>
                  <a:srgbClr val="111111"/>
                </a:solidFill>
                <a:latin typeface="나눔고딕"/>
              </a:rPr>
              <a:t>번째 요소를 화면에 출력</a:t>
            </a:r>
          </a:p>
          <a:p>
            <a:r>
              <a:rPr lang="ko-KR" altLang="en-US" sz="2000" b="1" dirty="0">
                <a:solidFill>
                  <a:srgbClr val="111111"/>
                </a:solidFill>
                <a:latin typeface="나눔고딕"/>
              </a:rPr>
              <a:t>    </a:t>
            </a:r>
            <a:r>
              <a:rPr lang="en-US" altLang="ko-KR" sz="2000" b="1" dirty="0">
                <a:solidFill>
                  <a:srgbClr val="111111"/>
                </a:solidFill>
                <a:latin typeface="나눔고딕"/>
              </a:rPr>
              <a:t>index += 1 </a:t>
            </a:r>
          </a:p>
          <a:p>
            <a:endParaRPr lang="en-US" altLang="ko-KR" dirty="0">
              <a:solidFill>
                <a:srgbClr val="111111"/>
              </a:solidFill>
              <a:latin typeface="나눔고딕"/>
            </a:endParaRPr>
          </a:p>
          <a:p>
            <a:endParaRPr lang="en-US" altLang="ko-KR" dirty="0">
              <a:solidFill>
                <a:srgbClr val="111111"/>
              </a:solidFill>
              <a:latin typeface="나눔고딕"/>
            </a:endParaRPr>
          </a:p>
          <a:p>
            <a:endParaRPr lang="en-US" altLang="ko-KR" dirty="0">
              <a:solidFill>
                <a:srgbClr val="111111"/>
              </a:solidFill>
              <a:latin typeface="나눔고딕"/>
            </a:endParaRPr>
          </a:p>
          <a:p>
            <a:endParaRPr lang="en-US" altLang="ko-KR" dirty="0">
              <a:solidFill>
                <a:srgbClr val="111111"/>
              </a:solidFill>
              <a:latin typeface="나눔고딕"/>
            </a:endParaRPr>
          </a:p>
          <a:p>
            <a:endParaRPr lang="en-US" altLang="ko-KR" dirty="0">
              <a:solidFill>
                <a:srgbClr val="111111"/>
              </a:solidFill>
              <a:latin typeface="나눔고딕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4990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다음과 같이 할 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06475" y="1046280"/>
            <a:ext cx="977236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/>
              <a:t>‘stop</a:t>
            </a:r>
            <a:r>
              <a:rPr lang="ko-KR" altLang="en-US" sz="3600" dirty="0"/>
              <a:t>’을 입력할 때까지 반복하기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b="1" dirty="0"/>
              <a:t>text = "</a:t>
            </a:r>
            <a:r>
              <a:rPr lang="ko-KR" altLang="en-US" sz="2400" b="1" dirty="0"/>
              <a:t>아무 메시지나 입력하세요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그만하려면 </a:t>
            </a:r>
            <a:r>
              <a:rPr lang="en-US" altLang="ko-KR" sz="2400" b="1" dirty="0"/>
              <a:t>‘stop'</a:t>
            </a:r>
            <a:r>
              <a:rPr lang="ko-KR" altLang="en-US" sz="2400" b="1" dirty="0"/>
              <a:t>을 입력하세요</a:t>
            </a:r>
            <a:r>
              <a:rPr lang="en-US" altLang="ko-KR" sz="2400" b="1" dirty="0"/>
              <a:t>."</a:t>
            </a:r>
          </a:p>
          <a:p>
            <a:r>
              <a:rPr lang="en-US" altLang="ko-KR" sz="2400" b="1" dirty="0"/>
              <a:t>while text != ‘stop':</a:t>
            </a:r>
          </a:p>
          <a:p>
            <a:r>
              <a:rPr lang="en-US" altLang="ko-KR" sz="2400" b="1" dirty="0"/>
              <a:t>    print('</a:t>
            </a:r>
            <a:r>
              <a:rPr lang="ko-KR" altLang="en-US" sz="2400" b="1" dirty="0"/>
              <a:t>컴퓨터</a:t>
            </a:r>
            <a:r>
              <a:rPr lang="en-US" altLang="ko-KR" sz="2400" b="1" dirty="0"/>
              <a:t>: ' + text)</a:t>
            </a:r>
          </a:p>
          <a:p>
            <a:r>
              <a:rPr lang="en-US" altLang="ko-KR" sz="2400" b="1" dirty="0"/>
              <a:t>    text = input()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426582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무한 루프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 err="1">
                <a:solidFill>
                  <a:schemeClr val="tx1"/>
                </a:solidFill>
              </a:rPr>
              <a:t>파이썬에서</a:t>
            </a:r>
            <a:r>
              <a:rPr lang="ko-KR" altLang="en-US" sz="2800" b="1" dirty="0">
                <a:solidFill>
                  <a:schemeClr val="tx1"/>
                </a:solidFill>
              </a:rPr>
              <a:t> 무한 루프는 </a:t>
            </a:r>
            <a:r>
              <a:rPr lang="en-US" altLang="ko-KR" sz="2800" b="1" dirty="0">
                <a:solidFill>
                  <a:schemeClr val="tx1"/>
                </a:solidFill>
              </a:rPr>
              <a:t>while</a:t>
            </a:r>
            <a:r>
              <a:rPr lang="ko-KR" altLang="en-US" sz="2800" b="1" dirty="0">
                <a:solidFill>
                  <a:schemeClr val="tx1"/>
                </a:solidFill>
              </a:rPr>
              <a:t>문으로 구현할 수 있다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while </a:t>
            </a:r>
            <a:r>
              <a:rPr lang="ko-KR" altLang="en-US" sz="2800" b="1" dirty="0">
                <a:solidFill>
                  <a:schemeClr val="tx1"/>
                </a:solidFill>
              </a:rPr>
              <a:t>문의 조건을 잘못 지정하면 무한 반복이 발생할 수 있어 주의해야 한다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그런데 프로그래머가 의도적으로 무한 반복을 발생시키는 경우도 있다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무한 반복을 일으키는 방법에는 여러 가지가 있지만</a:t>
            </a:r>
            <a:r>
              <a:rPr lang="en-US" altLang="ko-KR" sz="2800" b="1" dirty="0">
                <a:solidFill>
                  <a:schemeClr val="tx1"/>
                </a:solidFill>
              </a:rPr>
              <a:t>, while </a:t>
            </a:r>
            <a:r>
              <a:rPr lang="ko-KR" altLang="en-US" sz="2800" b="1" dirty="0">
                <a:solidFill>
                  <a:schemeClr val="tx1"/>
                </a:solidFill>
              </a:rPr>
              <a:t>문의 조건으로 </a:t>
            </a:r>
            <a:r>
              <a:rPr lang="en-US" altLang="ko-KR" sz="2800" b="1" dirty="0">
                <a:solidFill>
                  <a:schemeClr val="tx1"/>
                </a:solidFill>
              </a:rPr>
              <a:t>True</a:t>
            </a:r>
            <a:r>
              <a:rPr lang="ko-KR" altLang="en-US" sz="2800" b="1" dirty="0">
                <a:solidFill>
                  <a:schemeClr val="tx1"/>
                </a:solidFill>
              </a:rPr>
              <a:t>를 지정하는 방법이 가장 좋다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1556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무한반복이</a:t>
            </a:r>
            <a:r>
              <a:rPr lang="ko-KR" altLang="en-US" dirty="0"/>
              <a:t> 필요한 경우의 예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22036" y="1173018"/>
            <a:ext cx="107603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1) </a:t>
            </a:r>
            <a:r>
              <a:rPr lang="ko-KR" altLang="en-US" sz="2800" b="1" dirty="0"/>
              <a:t>사용자와 계속 상호작용하는 프로그램</a:t>
            </a:r>
          </a:p>
          <a:p>
            <a:r>
              <a:rPr lang="en-US" altLang="ko-KR" sz="2800" b="1" dirty="0"/>
              <a:t>2) </a:t>
            </a:r>
            <a:r>
              <a:rPr lang="ko-KR" altLang="en-US" sz="2800" b="1" dirty="0"/>
              <a:t>웹 문서를 지속적으로 탐색하며 정보를 수집하는 </a:t>
            </a:r>
            <a:r>
              <a:rPr lang="ko-KR" altLang="en-US" sz="2800" b="1" dirty="0" err="1"/>
              <a:t>크롤링</a:t>
            </a:r>
            <a:r>
              <a:rPr lang="ko-KR" altLang="en-US" sz="2800" b="1" dirty="0"/>
              <a:t> 프로그램</a:t>
            </a:r>
          </a:p>
          <a:p>
            <a:r>
              <a:rPr lang="en-US" altLang="ko-KR" sz="2800" b="1" dirty="0"/>
              <a:t>3) </a:t>
            </a:r>
            <a:r>
              <a:rPr lang="ko-KR" altLang="en-US" sz="2800" b="1" dirty="0"/>
              <a:t>음악을 무한 반복 재생하는 프로그램</a:t>
            </a:r>
          </a:p>
          <a:p>
            <a:r>
              <a:rPr lang="en-US" altLang="ko-KR" sz="2800" b="1" dirty="0"/>
              <a:t>4) </a:t>
            </a:r>
            <a:r>
              <a:rPr lang="ko-KR" altLang="en-US" sz="2800" b="1" dirty="0"/>
              <a:t>컴퓨터가 켜진 동안 내내 시스템을 관리하는 운영 체제</a:t>
            </a:r>
            <a:endParaRPr lang="en-US" altLang="ko-KR" sz="2800" b="1" dirty="0"/>
          </a:p>
          <a:p>
            <a:endParaRPr lang="en-US" altLang="ko-KR" sz="2800" b="1" dirty="0"/>
          </a:p>
          <a:p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603802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무한 반복 </a:t>
            </a:r>
            <a:r>
              <a:rPr lang="en-US" altLang="ko-KR" dirty="0"/>
              <a:t>:break </a:t>
            </a:r>
            <a:r>
              <a:rPr lang="ko-KR" altLang="en-US" dirty="0"/>
              <a:t>등과 같이 사용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491" y="1228437"/>
            <a:ext cx="1086196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&gt;break </a:t>
            </a:r>
            <a:r>
              <a:rPr lang="ko-KR" altLang="en-US" sz="2400" b="1" dirty="0">
                <a:latin typeface="+mn-ea"/>
              </a:rPr>
              <a:t>사용을 어떻게 하는지 알기 위해 다음 예제를 살펴 보자</a:t>
            </a:r>
            <a:r>
              <a:rPr lang="en-US" altLang="ko-KR" sz="2400" b="1" dirty="0">
                <a:latin typeface="+mn-ea"/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&gt;&gt;&gt; total=0</a:t>
            </a:r>
          </a:p>
          <a:p>
            <a:r>
              <a:rPr lang="en-US" altLang="ko-KR" dirty="0"/>
              <a:t>&gt;&gt;&gt; while True:</a:t>
            </a:r>
          </a:p>
          <a:p>
            <a:r>
              <a:rPr lang="en-US" altLang="ko-KR" dirty="0"/>
              <a:t>         …   print(‘</a:t>
            </a:r>
            <a:r>
              <a:rPr lang="ko-KR" altLang="en-US" dirty="0"/>
              <a:t>더할</a:t>
            </a:r>
            <a:r>
              <a:rPr lang="en-US" altLang="ko-KR" dirty="0"/>
              <a:t> </a:t>
            </a:r>
            <a:r>
              <a:rPr lang="ko-KR" altLang="en-US" dirty="0"/>
              <a:t>수를 </a:t>
            </a:r>
            <a:r>
              <a:rPr lang="ko-KR" altLang="en-US" dirty="0" err="1"/>
              <a:t>입력하시오</a:t>
            </a:r>
            <a:r>
              <a:rPr lang="en-US" altLang="ko-KR" dirty="0"/>
              <a:t>‘,end=‘’)</a:t>
            </a:r>
          </a:p>
          <a:p>
            <a:r>
              <a:rPr lang="en-US" altLang="ko-KR" dirty="0"/>
              <a:t>         …   </a:t>
            </a:r>
            <a:r>
              <a:rPr lang="en-US" altLang="ko-KR" dirty="0" err="1"/>
              <a:t>user_input</a:t>
            </a:r>
            <a:r>
              <a:rPr lang="en-US" altLang="ko-KR" dirty="0"/>
              <a:t> = input()</a:t>
            </a:r>
          </a:p>
          <a:p>
            <a:r>
              <a:rPr lang="en-US" altLang="ko-KR" dirty="0"/>
              <a:t>         …   if </a:t>
            </a:r>
            <a:r>
              <a:rPr lang="en-US" altLang="ko-KR" dirty="0" err="1"/>
              <a:t>user_input</a:t>
            </a:r>
            <a:r>
              <a:rPr lang="en-US" altLang="ko-KR" dirty="0"/>
              <a:t>=‘F’:</a:t>
            </a:r>
          </a:p>
          <a:p>
            <a:r>
              <a:rPr lang="en-US" altLang="ko-KR" dirty="0"/>
              <a:t>         …       break</a:t>
            </a:r>
          </a:p>
          <a:p>
            <a:r>
              <a:rPr lang="en-US" altLang="ko-KR" dirty="0"/>
              <a:t>         …   if not </a:t>
            </a:r>
            <a:r>
              <a:rPr lang="en-US" altLang="ko-KR" dirty="0" err="1"/>
              <a:t>user_input.isnumeric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                print(‘</a:t>
            </a:r>
            <a:r>
              <a:rPr lang="ko-KR" altLang="en-US" dirty="0"/>
              <a:t>잘못된 입력입니다</a:t>
            </a:r>
            <a:r>
              <a:rPr lang="en-US" altLang="ko-KR" dirty="0"/>
              <a:t>.’)</a:t>
            </a:r>
          </a:p>
          <a:p>
            <a:r>
              <a:rPr lang="en-US" altLang="ko-KR" dirty="0"/>
              <a:t>         …        continue</a:t>
            </a:r>
          </a:p>
          <a:p>
            <a:endParaRPr lang="en-US" altLang="ko-KR" dirty="0"/>
          </a:p>
          <a:p>
            <a:r>
              <a:rPr lang="en-US" altLang="ko-KR" dirty="0"/>
              <a:t>         …   total+=</a:t>
            </a:r>
            <a:r>
              <a:rPr lang="en-US" altLang="ko-KR" dirty="0" err="1"/>
              <a:t>user_input</a:t>
            </a:r>
            <a:r>
              <a:rPr lang="en-US" altLang="ko-KR" dirty="0"/>
              <a:t>  </a:t>
            </a:r>
          </a:p>
          <a:p>
            <a:r>
              <a:rPr lang="en-US" altLang="ko-KR" dirty="0"/>
              <a:t>         …   print(‘</a:t>
            </a:r>
            <a:r>
              <a:rPr lang="ko-KR" altLang="en-US" dirty="0"/>
              <a:t>총합</a:t>
            </a:r>
            <a:r>
              <a:rPr lang="en-US" altLang="ko-KR" dirty="0"/>
              <a:t>:’ , total)</a:t>
            </a:r>
          </a:p>
          <a:p>
            <a:r>
              <a:rPr lang="en-US" altLang="ko-KR" dirty="0"/>
              <a:t>  print(‘</a:t>
            </a:r>
            <a:r>
              <a:rPr lang="ko-KR" altLang="en-US" dirty="0"/>
              <a:t>실행을 종료합니다</a:t>
            </a:r>
            <a:r>
              <a:rPr lang="en-US" altLang="ko-KR" dirty="0"/>
              <a:t>‘)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5090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정리하며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491" y="1228437"/>
            <a:ext cx="10861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n-ea"/>
              </a:rPr>
              <a:t>코드를 </a:t>
            </a:r>
            <a:r>
              <a:rPr lang="en-US" altLang="ko-KR" sz="2400" b="1" dirty="0">
                <a:latin typeface="+mn-ea"/>
              </a:rPr>
              <a:t>N</a:t>
            </a:r>
            <a:r>
              <a:rPr lang="ko-KR" altLang="en-US" sz="2400" b="1" dirty="0">
                <a:latin typeface="+mn-ea"/>
              </a:rPr>
              <a:t>번 반복하는 </a:t>
            </a:r>
            <a:r>
              <a:rPr lang="en-US" altLang="ko-KR" sz="2400" b="1" dirty="0">
                <a:latin typeface="+mn-ea"/>
              </a:rPr>
              <a:t>while </a:t>
            </a:r>
            <a:r>
              <a:rPr lang="ko-KR" altLang="en-US" sz="2400" b="1" dirty="0">
                <a:latin typeface="+mn-ea"/>
              </a:rPr>
              <a:t>문 패턴</a:t>
            </a:r>
          </a:p>
          <a:p>
            <a:endParaRPr lang="ko-KR" altLang="en-US" sz="2400" b="1" dirty="0">
              <a:latin typeface="+mn-ea"/>
            </a:endParaRPr>
          </a:p>
          <a:p>
            <a:r>
              <a:rPr lang="ko-KR" altLang="en-US" sz="2400" b="1" dirty="0">
                <a:latin typeface="+mn-ea"/>
              </a:rPr>
              <a:t>반복을 시작하기 전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반복 횟수를 기억할 변수</a:t>
            </a:r>
            <a:r>
              <a:rPr lang="en-US" altLang="ko-KR" sz="2400" b="1" dirty="0">
                <a:latin typeface="+mn-ea"/>
              </a:rPr>
              <a:t>(i)</a:t>
            </a:r>
            <a:r>
              <a:rPr lang="ko-KR" altLang="en-US" sz="2400" b="1" dirty="0">
                <a:latin typeface="+mn-ea"/>
              </a:rPr>
              <a:t>에 </a:t>
            </a:r>
            <a:r>
              <a:rPr lang="en-US" altLang="ko-KR" sz="2400" b="1" dirty="0">
                <a:latin typeface="+mn-ea"/>
              </a:rPr>
              <a:t>0</a:t>
            </a:r>
            <a:r>
              <a:rPr lang="ko-KR" altLang="en-US" sz="2400" b="1" dirty="0">
                <a:latin typeface="+mn-ea"/>
              </a:rPr>
              <a:t>을 대입한다</a:t>
            </a:r>
            <a:r>
              <a:rPr lang="en-US" altLang="ko-KR" sz="2400" b="1" dirty="0">
                <a:latin typeface="+mn-ea"/>
              </a:rPr>
              <a:t>.</a:t>
            </a:r>
          </a:p>
          <a:p>
            <a:r>
              <a:rPr lang="en-US" altLang="ko-KR" sz="2400" b="1" dirty="0">
                <a:latin typeface="+mn-ea"/>
              </a:rPr>
              <a:t>while </a:t>
            </a:r>
            <a:r>
              <a:rPr lang="ko-KR" altLang="en-US" sz="2400" b="1" dirty="0">
                <a:latin typeface="+mn-ea"/>
              </a:rPr>
              <a:t>문의 반복 유지 조건을 </a:t>
            </a:r>
            <a:r>
              <a:rPr lang="en-US" altLang="ko-KR" sz="2400" b="1" dirty="0">
                <a:latin typeface="+mn-ea"/>
              </a:rPr>
              <a:t>i &lt; N</a:t>
            </a:r>
            <a:r>
              <a:rPr lang="ko-KR" altLang="en-US" sz="2400" b="1" dirty="0">
                <a:latin typeface="+mn-ea"/>
              </a:rPr>
              <a:t>으로 지정한다</a:t>
            </a:r>
            <a:r>
              <a:rPr lang="en-US" altLang="ko-KR" sz="2400" b="1" dirty="0">
                <a:latin typeface="+mn-ea"/>
              </a:rPr>
              <a:t>.</a:t>
            </a:r>
          </a:p>
          <a:p>
            <a:r>
              <a:rPr lang="en-US" altLang="ko-KR" sz="2400" b="1" dirty="0">
                <a:latin typeface="+mn-ea"/>
              </a:rPr>
              <a:t>while </a:t>
            </a:r>
            <a:r>
              <a:rPr lang="ko-KR" altLang="en-US" sz="2400" b="1" dirty="0">
                <a:latin typeface="+mn-ea"/>
              </a:rPr>
              <a:t>문의 본문 코드 블록 안에서 필요에 따라 </a:t>
            </a:r>
            <a:r>
              <a:rPr lang="en-US" altLang="ko-KR" sz="2400" b="1" dirty="0">
                <a:latin typeface="+mn-ea"/>
              </a:rPr>
              <a:t>i</a:t>
            </a:r>
            <a:r>
              <a:rPr lang="ko-KR" altLang="en-US" sz="2400" b="1" dirty="0">
                <a:latin typeface="+mn-ea"/>
              </a:rPr>
              <a:t>의 값을 활용한다</a:t>
            </a:r>
            <a:r>
              <a:rPr lang="en-US" altLang="ko-KR" sz="2400" b="1" dirty="0">
                <a:latin typeface="+mn-ea"/>
              </a:rPr>
              <a:t>.</a:t>
            </a:r>
          </a:p>
          <a:p>
            <a:r>
              <a:rPr lang="en-US" altLang="ko-KR" sz="2400" b="1" dirty="0">
                <a:latin typeface="+mn-ea"/>
              </a:rPr>
              <a:t>while </a:t>
            </a:r>
            <a:r>
              <a:rPr lang="ko-KR" altLang="en-US" sz="2400" b="1" dirty="0">
                <a:latin typeface="+mn-ea"/>
              </a:rPr>
              <a:t>문의 본문 코드 블록 안에서 </a:t>
            </a:r>
            <a:r>
              <a:rPr lang="en-US" altLang="ko-KR" sz="2400" b="1" dirty="0">
                <a:latin typeface="+mn-ea"/>
              </a:rPr>
              <a:t>i</a:t>
            </a:r>
            <a:r>
              <a:rPr lang="ko-KR" altLang="en-US" sz="2400" b="1" dirty="0">
                <a:latin typeface="+mn-ea"/>
              </a:rPr>
              <a:t>의 값을 </a:t>
            </a:r>
            <a:r>
              <a:rPr lang="en-US" altLang="ko-KR" sz="2400" b="1" dirty="0">
                <a:latin typeface="+mn-ea"/>
              </a:rPr>
              <a:t>1 </a:t>
            </a:r>
            <a:r>
              <a:rPr lang="ko-KR" altLang="en-US" sz="2400" b="1" dirty="0">
                <a:latin typeface="+mn-ea"/>
              </a:rPr>
              <a:t>증가시킨다</a:t>
            </a:r>
            <a:r>
              <a:rPr lang="en-US" altLang="ko-KR" sz="2400" b="1" dirty="0">
                <a:latin typeface="+mn-ea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8876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3-7(</a:t>
            </a:r>
            <a:r>
              <a:rPr lang="ko-KR" altLang="en-US" dirty="0"/>
              <a:t>간단한 </a:t>
            </a:r>
            <a:r>
              <a:rPr lang="ko-KR" altLang="en-US" dirty="0" err="1"/>
              <a:t>반복문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/>
              <a:t>3</a:t>
            </a:r>
            <a:r>
              <a:rPr lang="ko-KR" altLang="en-US" b="1" dirty="0"/>
              <a:t>의 배수의 합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1000</a:t>
            </a:r>
            <a:r>
              <a:rPr lang="ko-KR" altLang="en-US" dirty="0"/>
              <a:t>까지의 자연수 중 </a:t>
            </a:r>
            <a:r>
              <a:rPr lang="en-US" altLang="ko-KR" dirty="0"/>
              <a:t>3</a:t>
            </a:r>
            <a:r>
              <a:rPr lang="ko-KR" altLang="en-US" dirty="0"/>
              <a:t>의 배수의 합을 </a:t>
            </a:r>
            <a:r>
              <a:rPr lang="ko-KR" altLang="en-US" dirty="0" err="1"/>
              <a:t>구하시오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힌트 </a:t>
            </a:r>
            <a:r>
              <a:rPr lang="en-US" altLang="ko-KR" dirty="0"/>
              <a:t>: </a:t>
            </a:r>
            <a:r>
              <a:rPr lang="ko-KR" altLang="en-US" dirty="0"/>
              <a:t>먼저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1000</a:t>
            </a:r>
            <a:r>
              <a:rPr lang="ko-KR" altLang="en-US" dirty="0"/>
              <a:t>까지 반복을 하고 </a:t>
            </a:r>
            <a:r>
              <a:rPr lang="en-US" altLang="ko-KR" dirty="0"/>
              <a:t>3</a:t>
            </a:r>
            <a:r>
              <a:rPr lang="ko-KR" altLang="en-US" dirty="0"/>
              <a:t>의 배수를 더한다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i+=1 </a:t>
            </a:r>
            <a:r>
              <a:rPr lang="ko-KR" altLang="en-US" dirty="0"/>
              <a:t>라고 쓰면 </a:t>
            </a:r>
            <a:r>
              <a:rPr lang="en-US" altLang="ko-KR" dirty="0"/>
              <a:t>i=i+1</a:t>
            </a:r>
            <a:r>
              <a:rPr lang="ko-KR" altLang="en-US" dirty="0"/>
              <a:t>로 저장한다는 파이썬 문구이다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555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 if</a:t>
            </a:r>
            <a:r>
              <a:rPr lang="ko-KR" altLang="en-US" dirty="0"/>
              <a:t> 문의 사용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들여쓰기에 주의하세요</a:t>
            </a:r>
            <a:r>
              <a:rPr lang="en-US" altLang="ko-KR" dirty="0">
                <a:solidFill>
                  <a:srgbClr val="FF0000"/>
                </a:solidFill>
              </a:rPr>
              <a:t>!! </a:t>
            </a:r>
            <a:r>
              <a:rPr lang="ko-KR" altLang="en-US" dirty="0">
                <a:solidFill>
                  <a:srgbClr val="FF0000"/>
                </a:solidFill>
              </a:rPr>
              <a:t>통일성이 중요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r>
              <a:rPr lang="en-US" altLang="ko-KR" dirty="0"/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253613" y="2462981"/>
            <a:ext cx="10387498" cy="289514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money = True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&gt;&gt;&gt;if money: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...     print("</a:t>
            </a:r>
            <a:r>
              <a:rPr lang="ko-KR" altLang="en-US" sz="2800" b="1" dirty="0">
                <a:solidFill>
                  <a:schemeClr val="tx1"/>
                </a:solidFill>
              </a:rPr>
              <a:t>택시를 타고 가라</a:t>
            </a:r>
            <a:r>
              <a:rPr lang="en-US" altLang="ko-KR" sz="2800" b="1" dirty="0">
                <a:solidFill>
                  <a:schemeClr val="tx1"/>
                </a:solidFill>
              </a:rPr>
              <a:t>")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  else: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...     print("</a:t>
            </a:r>
            <a:r>
              <a:rPr lang="ko-KR" altLang="en-US" sz="2800" b="1" dirty="0">
                <a:solidFill>
                  <a:schemeClr val="tx1"/>
                </a:solidFill>
              </a:rPr>
              <a:t>걸어 가라</a:t>
            </a:r>
            <a:r>
              <a:rPr lang="en-US" altLang="ko-KR" sz="2800" b="1" dirty="0">
                <a:solidFill>
                  <a:schemeClr val="tx1"/>
                </a:solidFill>
              </a:rPr>
              <a:t>")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택시를 타고 가라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8651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3-8(</a:t>
            </a:r>
            <a:r>
              <a:rPr lang="ko-KR" altLang="en-US" dirty="0"/>
              <a:t>리스트에서 조건을 만족하는 값 뽑기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50</a:t>
            </a:r>
            <a:r>
              <a:rPr lang="ko-KR" altLang="en-US" dirty="0"/>
              <a:t>점 이상의 총합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다음은 </a:t>
            </a:r>
            <a:r>
              <a:rPr lang="en-US" altLang="ko-KR" dirty="0"/>
              <a:t>A</a:t>
            </a:r>
            <a:r>
              <a:rPr lang="ko-KR" altLang="en-US" dirty="0"/>
              <a:t>학급 학생의 점수를 나타내는 리스트이다</a:t>
            </a:r>
            <a:r>
              <a:rPr lang="en-US" altLang="ko-KR" dirty="0"/>
              <a:t>. </a:t>
            </a:r>
            <a:r>
              <a:rPr lang="ko-KR" altLang="en-US" dirty="0"/>
              <a:t>다음 리스트에서 </a:t>
            </a:r>
            <a:r>
              <a:rPr lang="en-US" altLang="ko-KR" dirty="0"/>
              <a:t>50</a:t>
            </a:r>
            <a:r>
              <a:rPr lang="ko-KR" altLang="en-US" dirty="0"/>
              <a:t>점 이상의 점수들의 총합을 </a:t>
            </a:r>
            <a:r>
              <a:rPr lang="ko-KR" altLang="en-US" dirty="0" err="1"/>
              <a:t>구하시오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= [20, 55, 67, 82, 45, 33, 90, 87, 100, 25]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5552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3-9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별 표시하기</a:t>
            </a:r>
            <a:r>
              <a:rPr lang="en-US" altLang="ko-KR" dirty="0"/>
              <a:t>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</a:t>
            </a:r>
            <a:r>
              <a:rPr lang="ko-KR" altLang="en-US" dirty="0"/>
              <a:t>문을 이용하여 아래와 같이 별</a:t>
            </a:r>
            <a:r>
              <a:rPr lang="en-US" altLang="ko-KR" dirty="0"/>
              <a:t>(*)</a:t>
            </a:r>
            <a:r>
              <a:rPr lang="ko-KR" altLang="en-US" dirty="0"/>
              <a:t>을 표시하는 프로그램을 작성해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</a:t>
            </a:r>
          </a:p>
          <a:p>
            <a:pPr marL="0" indent="0">
              <a:buNone/>
            </a:pPr>
            <a:r>
              <a:rPr lang="en-US" altLang="ko-KR" dirty="0"/>
              <a:t>**</a:t>
            </a:r>
          </a:p>
          <a:p>
            <a:pPr marL="0" indent="0">
              <a:buNone/>
            </a:pPr>
            <a:r>
              <a:rPr lang="en-US" altLang="ko-KR" dirty="0"/>
              <a:t>***</a:t>
            </a:r>
          </a:p>
          <a:p>
            <a:pPr marL="0" indent="0">
              <a:buNone/>
            </a:pPr>
            <a:r>
              <a:rPr lang="en-US" altLang="ko-KR" dirty="0"/>
              <a:t>****</a:t>
            </a:r>
          </a:p>
        </p:txBody>
      </p:sp>
    </p:spTree>
    <p:extLst>
      <p:ext uri="{BB962C8B-B14F-4D97-AF65-F5344CB8AC3E}">
        <p14:creationId xmlns:p14="http://schemas.microsoft.com/office/powerpoint/2010/main" val="6286939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3-10(while</a:t>
            </a:r>
            <a:r>
              <a:rPr lang="ko-KR" altLang="en-US" dirty="0"/>
              <a:t>이용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1</a:t>
            </a:r>
            <a:r>
              <a:rPr lang="ko-KR" altLang="en-US" dirty="0"/>
              <a:t>백 이상</a:t>
            </a:r>
            <a:r>
              <a:rPr lang="en-US" altLang="ko-KR" dirty="0"/>
              <a:t>, 1</a:t>
            </a:r>
            <a:r>
              <a:rPr lang="ko-KR" altLang="en-US" dirty="0"/>
              <a:t>만 미만인 자연수 가운데 </a:t>
            </a:r>
            <a:r>
              <a:rPr lang="en-US" altLang="ko-KR" dirty="0"/>
              <a:t>5</a:t>
            </a:r>
            <a:r>
              <a:rPr lang="ko-KR" altLang="en-US" dirty="0"/>
              <a:t>의 배수를 모두 합하면 얼마인지 </a:t>
            </a:r>
            <a:r>
              <a:rPr lang="en-US" altLang="ko-KR" dirty="0"/>
              <a:t>while </a:t>
            </a:r>
            <a:r>
              <a:rPr lang="ko-KR" altLang="en-US" dirty="0"/>
              <a:t>문을 사용해 계산해 보아라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힌트</a:t>
            </a:r>
            <a:r>
              <a:rPr lang="en-US" altLang="ko-KR" dirty="0"/>
              <a:t>: </a:t>
            </a:r>
            <a:r>
              <a:rPr lang="ko-KR" altLang="en-US" dirty="0"/>
              <a:t>초기값이 </a:t>
            </a:r>
            <a:r>
              <a:rPr lang="en-US" altLang="ko-KR" dirty="0"/>
              <a:t>1</a:t>
            </a:r>
            <a:r>
              <a:rPr lang="ko-KR" altLang="en-US" dirty="0"/>
              <a:t>백이고 각 반복 주기마다 </a:t>
            </a:r>
            <a:r>
              <a:rPr lang="en-US" altLang="ko-KR" dirty="0"/>
              <a:t>5</a:t>
            </a:r>
            <a:r>
              <a:rPr lang="ko-KR" altLang="en-US" dirty="0"/>
              <a:t>씩 증가하는 변수를 사용해 보자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45161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문의 기본 구조</a:t>
            </a:r>
            <a:r>
              <a:rPr lang="en-US" altLang="ko-KR" dirty="0"/>
              <a:t>:</a:t>
            </a:r>
            <a:r>
              <a:rPr lang="ko-KR" altLang="en-US" dirty="0"/>
              <a:t>반복 작업중 순차적인 처리가 요구되는 경우에 유리함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for</a:t>
            </a:r>
            <a:r>
              <a:rPr lang="ko-KR" altLang="en-US" sz="2800" b="1" dirty="0">
                <a:solidFill>
                  <a:schemeClr val="tx1"/>
                </a:solidFill>
              </a:rPr>
              <a:t>문의 기본적인 구조는 다음과 같다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for </a:t>
            </a:r>
            <a:r>
              <a:rPr lang="ko-KR" altLang="en-US" sz="2800" b="1" dirty="0">
                <a:solidFill>
                  <a:schemeClr val="tx1"/>
                </a:solidFill>
              </a:rPr>
              <a:t>변수 </a:t>
            </a:r>
            <a:r>
              <a:rPr lang="en-US" altLang="ko-KR" sz="2800" b="1" dirty="0">
                <a:solidFill>
                  <a:schemeClr val="tx1"/>
                </a:solidFill>
              </a:rPr>
              <a:t>in </a:t>
            </a:r>
            <a:r>
              <a:rPr lang="ko-KR" altLang="en-US" sz="2800" b="1" dirty="0">
                <a:solidFill>
                  <a:schemeClr val="tx1"/>
                </a:solidFill>
              </a:rPr>
              <a:t>리스트</a:t>
            </a:r>
            <a:r>
              <a:rPr lang="en-US" altLang="ko-KR" sz="2800" b="1" dirty="0">
                <a:solidFill>
                  <a:schemeClr val="tx1"/>
                </a:solidFill>
              </a:rPr>
              <a:t>(</a:t>
            </a:r>
            <a:r>
              <a:rPr lang="ko-KR" altLang="en-US" sz="2800" b="1" dirty="0">
                <a:solidFill>
                  <a:schemeClr val="tx1"/>
                </a:solidFill>
              </a:rPr>
              <a:t>또는 </a:t>
            </a:r>
            <a:r>
              <a:rPr lang="ko-KR" altLang="en-US" sz="2800" b="1" dirty="0" err="1">
                <a:solidFill>
                  <a:schemeClr val="tx1"/>
                </a:solidFill>
              </a:rPr>
              <a:t>튜플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문자열</a:t>
            </a:r>
            <a:r>
              <a:rPr lang="en-US" altLang="ko-KR" sz="2800" b="1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</a:t>
            </a:r>
            <a:r>
              <a:rPr lang="ko-KR" altLang="en-US" sz="2800" b="1" dirty="0">
                <a:solidFill>
                  <a:schemeClr val="tx1"/>
                </a:solidFill>
              </a:rPr>
              <a:t>수행할 문장</a:t>
            </a:r>
            <a:r>
              <a:rPr lang="en-US" altLang="ko-KR" sz="2800" b="1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</a:t>
            </a:r>
            <a:r>
              <a:rPr lang="ko-KR" altLang="en-US" sz="2800" b="1" dirty="0">
                <a:solidFill>
                  <a:schemeClr val="tx1"/>
                </a:solidFill>
              </a:rPr>
              <a:t>수행할 문장</a:t>
            </a:r>
            <a:r>
              <a:rPr lang="en-US" altLang="ko-KR" sz="2800" b="1" dirty="0">
                <a:solidFill>
                  <a:schemeClr val="tx1"/>
                </a:solidFill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...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2924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예제로 </a:t>
            </a:r>
            <a:r>
              <a:rPr lang="en-US" altLang="ko-KR" dirty="0"/>
              <a:t>for</a:t>
            </a:r>
            <a:r>
              <a:rPr lang="ko-KR" altLang="en-US" dirty="0"/>
              <a:t>문 이해하기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1. </a:t>
            </a:r>
            <a:r>
              <a:rPr lang="ko-KR" altLang="en-US" sz="2800" b="1" dirty="0">
                <a:solidFill>
                  <a:schemeClr val="tx1"/>
                </a:solidFill>
              </a:rPr>
              <a:t>전형적인 </a:t>
            </a:r>
            <a:r>
              <a:rPr lang="en-US" altLang="ko-KR" sz="2800" b="1" dirty="0">
                <a:solidFill>
                  <a:schemeClr val="tx1"/>
                </a:solidFill>
              </a:rPr>
              <a:t>for</a:t>
            </a:r>
            <a:r>
              <a:rPr lang="ko-KR" altLang="en-US" sz="2800" b="1" dirty="0">
                <a:solidFill>
                  <a:schemeClr val="tx1"/>
                </a:solidFill>
              </a:rPr>
              <a:t>문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test_list</a:t>
            </a:r>
            <a:r>
              <a:rPr lang="en-US" altLang="ko-KR" sz="2800" b="1" dirty="0">
                <a:solidFill>
                  <a:schemeClr val="tx1"/>
                </a:solidFill>
              </a:rPr>
              <a:t> = ['one', 'two', 'three']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for i in </a:t>
            </a:r>
            <a:r>
              <a:rPr lang="en-US" altLang="ko-KR" sz="2800" b="1" dirty="0" err="1">
                <a:solidFill>
                  <a:schemeClr val="tx1"/>
                </a:solidFill>
              </a:rPr>
              <a:t>test_list</a:t>
            </a:r>
            <a:r>
              <a:rPr lang="en-US" altLang="ko-KR" sz="2800" b="1" dirty="0">
                <a:solidFill>
                  <a:schemeClr val="tx1"/>
                </a:solidFill>
              </a:rPr>
              <a:t>: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print(i)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one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two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three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3212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예제로 </a:t>
            </a:r>
            <a:r>
              <a:rPr lang="en-US" altLang="ko-KR" dirty="0"/>
              <a:t>for</a:t>
            </a:r>
            <a:r>
              <a:rPr lang="ko-KR" altLang="en-US" dirty="0"/>
              <a:t>문 이해하기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2. </a:t>
            </a:r>
            <a:r>
              <a:rPr lang="ko-KR" altLang="en-US" sz="2800" b="1" dirty="0">
                <a:solidFill>
                  <a:schemeClr val="tx1"/>
                </a:solidFill>
              </a:rPr>
              <a:t>다양한 </a:t>
            </a:r>
            <a:r>
              <a:rPr lang="en-US" altLang="ko-KR" sz="2800" b="1" dirty="0">
                <a:solidFill>
                  <a:schemeClr val="tx1"/>
                </a:solidFill>
              </a:rPr>
              <a:t>for</a:t>
            </a:r>
            <a:r>
              <a:rPr lang="ko-KR" altLang="en-US" sz="2800" b="1" dirty="0">
                <a:solidFill>
                  <a:schemeClr val="tx1"/>
                </a:solidFill>
              </a:rPr>
              <a:t>문의 사용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[(1,2), (3,4), (5,6)]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for (first, last) in a: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print(first + last)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3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7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11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9827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예제로 </a:t>
            </a:r>
            <a:r>
              <a:rPr lang="en-US" altLang="ko-KR" dirty="0"/>
              <a:t>for</a:t>
            </a:r>
            <a:r>
              <a:rPr lang="ko-KR" altLang="en-US" dirty="0"/>
              <a:t>문 이해하기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3. for</a:t>
            </a:r>
            <a:r>
              <a:rPr lang="ko-KR" altLang="en-US" sz="2800" b="1" dirty="0">
                <a:solidFill>
                  <a:schemeClr val="tx1"/>
                </a:solidFill>
              </a:rPr>
              <a:t>문의 응용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for</a:t>
            </a:r>
            <a:r>
              <a:rPr lang="ko-KR" altLang="en-US" sz="2800" b="1" dirty="0">
                <a:solidFill>
                  <a:schemeClr val="tx1"/>
                </a:solidFill>
              </a:rPr>
              <a:t>문의 쓰임새를 알기 위해 다음을 가정해 보자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"</a:t>
            </a:r>
            <a:r>
              <a:rPr lang="ko-KR" altLang="en-US" sz="2800" b="1" dirty="0">
                <a:solidFill>
                  <a:schemeClr val="tx1"/>
                </a:solidFill>
              </a:rPr>
              <a:t>총 </a:t>
            </a:r>
            <a:r>
              <a:rPr lang="en-US" altLang="ko-KR" sz="2800" b="1" dirty="0">
                <a:solidFill>
                  <a:schemeClr val="tx1"/>
                </a:solidFill>
              </a:rPr>
              <a:t>5</a:t>
            </a:r>
            <a:r>
              <a:rPr lang="ko-KR" altLang="en-US" sz="2800" b="1" dirty="0">
                <a:solidFill>
                  <a:schemeClr val="tx1"/>
                </a:solidFill>
              </a:rPr>
              <a:t>명의 학생이 시험을 보았는데 시험 점수가 </a:t>
            </a:r>
            <a:r>
              <a:rPr lang="en-US" altLang="ko-KR" sz="2800" b="1" dirty="0">
                <a:solidFill>
                  <a:schemeClr val="tx1"/>
                </a:solidFill>
              </a:rPr>
              <a:t>60</a:t>
            </a:r>
            <a:r>
              <a:rPr lang="ko-KR" altLang="en-US" sz="2800" b="1" dirty="0">
                <a:solidFill>
                  <a:schemeClr val="tx1"/>
                </a:solidFill>
              </a:rPr>
              <a:t>점이 넘으면 합격이고 그렇지 않으면 불합격이다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합격인지 불합격인지 결과를 </a:t>
            </a:r>
            <a:r>
              <a:rPr lang="ko-KR" altLang="en-US" sz="2800" b="1" dirty="0" err="1">
                <a:solidFill>
                  <a:schemeClr val="tx1"/>
                </a:solidFill>
              </a:rPr>
              <a:t>보여주시오</a:t>
            </a:r>
            <a:r>
              <a:rPr lang="en-US" altLang="ko-KR" sz="2800" b="1" dirty="0">
                <a:solidFill>
                  <a:schemeClr val="tx1"/>
                </a:solidFill>
              </a:rPr>
              <a:t>."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385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예제로 </a:t>
            </a:r>
            <a:r>
              <a:rPr lang="en-US" altLang="ko-KR" dirty="0"/>
              <a:t>for</a:t>
            </a:r>
            <a:r>
              <a:rPr lang="ko-KR" altLang="en-US" dirty="0"/>
              <a:t>문 이해하기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우선 학생 </a:t>
            </a:r>
            <a:r>
              <a:rPr lang="en-US" altLang="ko-KR" sz="2800" b="1" dirty="0">
                <a:solidFill>
                  <a:schemeClr val="tx1"/>
                </a:solidFill>
              </a:rPr>
              <a:t>5</a:t>
            </a:r>
            <a:r>
              <a:rPr lang="ko-KR" altLang="en-US" sz="2800" b="1" dirty="0">
                <a:solidFill>
                  <a:schemeClr val="tx1"/>
                </a:solidFill>
              </a:rPr>
              <a:t>명의 시험 점수를 리스트로 표현해 보았다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marks = [90, 25, 67, 45, 80]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1</a:t>
            </a:r>
            <a:r>
              <a:rPr lang="ko-KR" altLang="en-US" sz="2800" b="1" dirty="0">
                <a:solidFill>
                  <a:schemeClr val="tx1"/>
                </a:solidFill>
              </a:rPr>
              <a:t>번 학생은 </a:t>
            </a:r>
            <a:r>
              <a:rPr lang="en-US" altLang="ko-KR" sz="2800" b="1" dirty="0">
                <a:solidFill>
                  <a:schemeClr val="tx1"/>
                </a:solidFill>
              </a:rPr>
              <a:t>90</a:t>
            </a:r>
            <a:r>
              <a:rPr lang="ko-KR" altLang="en-US" sz="2800" b="1" dirty="0">
                <a:solidFill>
                  <a:schemeClr val="tx1"/>
                </a:solidFill>
              </a:rPr>
              <a:t>점이고 </a:t>
            </a:r>
            <a:r>
              <a:rPr lang="en-US" altLang="ko-KR" sz="2800" b="1" dirty="0">
                <a:solidFill>
                  <a:schemeClr val="tx1"/>
                </a:solidFill>
              </a:rPr>
              <a:t>5</a:t>
            </a:r>
            <a:r>
              <a:rPr lang="ko-KR" altLang="en-US" sz="2800" b="1" dirty="0">
                <a:solidFill>
                  <a:schemeClr val="tx1"/>
                </a:solidFill>
              </a:rPr>
              <a:t>번 학생은 </a:t>
            </a:r>
            <a:r>
              <a:rPr lang="en-US" altLang="ko-KR" sz="2800" b="1" dirty="0">
                <a:solidFill>
                  <a:schemeClr val="tx1"/>
                </a:solidFill>
              </a:rPr>
              <a:t>80</a:t>
            </a:r>
            <a:r>
              <a:rPr lang="ko-KR" altLang="en-US" sz="2800" b="1" dirty="0">
                <a:solidFill>
                  <a:schemeClr val="tx1"/>
                </a:solidFill>
              </a:rPr>
              <a:t>점이다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2273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예제로 </a:t>
            </a:r>
            <a:r>
              <a:rPr lang="en-US" altLang="ko-KR" dirty="0"/>
              <a:t>for</a:t>
            </a:r>
            <a:r>
              <a:rPr lang="ko-KR" altLang="en-US" dirty="0"/>
              <a:t>문 이해하기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# marks1.py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marks = [90, 25, 67, 45, 80]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number = 0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for mark in marks: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number = number +1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if mark &gt;= 60: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    print("%d</a:t>
            </a:r>
            <a:r>
              <a:rPr lang="ko-KR" altLang="en-US" sz="2800" b="1" dirty="0">
                <a:solidFill>
                  <a:schemeClr val="tx1"/>
                </a:solidFill>
              </a:rPr>
              <a:t>번 학생은 합격입니다</a:t>
            </a:r>
            <a:r>
              <a:rPr lang="en-US" altLang="ko-KR" sz="2800" b="1" dirty="0">
                <a:solidFill>
                  <a:schemeClr val="tx1"/>
                </a:solidFill>
              </a:rPr>
              <a:t>." % number)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else: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    print("%d</a:t>
            </a:r>
            <a:r>
              <a:rPr lang="ko-KR" altLang="en-US" sz="2800" b="1" dirty="0">
                <a:solidFill>
                  <a:schemeClr val="tx1"/>
                </a:solidFill>
              </a:rPr>
              <a:t>번 학생은 불합격입니다</a:t>
            </a:r>
            <a:r>
              <a:rPr lang="en-US" altLang="ko-KR" sz="2800" b="1" dirty="0">
                <a:solidFill>
                  <a:schemeClr val="tx1"/>
                </a:solidFill>
              </a:rPr>
              <a:t>." % number)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1415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예제로 </a:t>
            </a:r>
            <a:r>
              <a:rPr lang="en-US" altLang="ko-KR" dirty="0"/>
              <a:t>for</a:t>
            </a:r>
            <a:r>
              <a:rPr lang="ko-KR" altLang="en-US" dirty="0"/>
              <a:t>문 이해하기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1</a:t>
            </a:r>
            <a:r>
              <a:rPr lang="ko-KR" altLang="en-US" sz="2800" b="1" dirty="0">
                <a:solidFill>
                  <a:schemeClr val="tx1"/>
                </a:solidFill>
              </a:rPr>
              <a:t>번 학생은 합격입니다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2</a:t>
            </a:r>
            <a:r>
              <a:rPr lang="ko-KR" altLang="en-US" sz="2800" b="1" dirty="0">
                <a:solidFill>
                  <a:schemeClr val="tx1"/>
                </a:solidFill>
              </a:rPr>
              <a:t>번 학생은 불합격입니다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3</a:t>
            </a:r>
            <a:r>
              <a:rPr lang="ko-KR" altLang="en-US" sz="2800" b="1" dirty="0">
                <a:solidFill>
                  <a:schemeClr val="tx1"/>
                </a:solidFill>
              </a:rPr>
              <a:t>번 학생은 합격입니다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4</a:t>
            </a:r>
            <a:r>
              <a:rPr lang="ko-KR" altLang="en-US" sz="2800" b="1" dirty="0">
                <a:solidFill>
                  <a:schemeClr val="tx1"/>
                </a:solidFill>
              </a:rPr>
              <a:t>번 학생은 불합격입니다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5</a:t>
            </a:r>
            <a:r>
              <a:rPr lang="ko-KR" altLang="en-US" sz="2800" b="1" dirty="0">
                <a:solidFill>
                  <a:schemeClr val="tx1"/>
                </a:solidFill>
              </a:rPr>
              <a:t>번 학생은 합격입니다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801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문의 기본 구조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if </a:t>
            </a:r>
            <a:r>
              <a:rPr lang="ko-KR" altLang="en-US" sz="2800" b="1" dirty="0" err="1">
                <a:solidFill>
                  <a:schemeClr val="tx1"/>
                </a:solidFill>
              </a:rPr>
              <a:t>조건문</a:t>
            </a:r>
            <a:r>
              <a:rPr lang="en-US" altLang="ko-KR" sz="28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</a:t>
            </a:r>
            <a:r>
              <a:rPr lang="ko-KR" altLang="en-US" sz="2800" b="1" dirty="0">
                <a:solidFill>
                  <a:schemeClr val="tx1"/>
                </a:solidFill>
              </a:rPr>
              <a:t>수행할 문장</a:t>
            </a:r>
            <a:r>
              <a:rPr lang="en-US" altLang="ko-KR" sz="2800" b="1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</a:t>
            </a:r>
            <a:r>
              <a:rPr lang="ko-KR" altLang="en-US" sz="2800" b="1" dirty="0">
                <a:solidFill>
                  <a:schemeClr val="tx1"/>
                </a:solidFill>
              </a:rPr>
              <a:t>수행할 문장</a:t>
            </a:r>
            <a:r>
              <a:rPr lang="en-US" altLang="ko-KR" sz="2800" b="1" dirty="0">
                <a:solidFill>
                  <a:schemeClr val="tx1"/>
                </a:solidFill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...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else: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</a:t>
            </a:r>
            <a:r>
              <a:rPr lang="ko-KR" altLang="en-US" sz="2800" b="1" dirty="0">
                <a:solidFill>
                  <a:schemeClr val="tx1"/>
                </a:solidFill>
              </a:rPr>
              <a:t>수행할 문장</a:t>
            </a:r>
            <a:r>
              <a:rPr lang="en-US" altLang="ko-KR" sz="2800" b="1" dirty="0">
                <a:solidFill>
                  <a:schemeClr val="tx1"/>
                </a:solidFill>
              </a:rPr>
              <a:t>A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</a:t>
            </a:r>
            <a:r>
              <a:rPr lang="ko-KR" altLang="en-US" sz="2800" b="1" dirty="0">
                <a:solidFill>
                  <a:schemeClr val="tx1"/>
                </a:solidFill>
              </a:rPr>
              <a:t>수행할 문장</a:t>
            </a:r>
            <a:r>
              <a:rPr lang="en-US" altLang="ko-KR" sz="2800" b="1" dirty="0">
                <a:solidFill>
                  <a:schemeClr val="tx1"/>
                </a:solidFill>
              </a:rPr>
              <a:t>B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...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5852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문과 </a:t>
            </a:r>
            <a:r>
              <a:rPr lang="en-US" altLang="ko-KR" dirty="0"/>
              <a:t>continue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# marks2.py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marks = [90, 25, 67, 45, 80]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number = 0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for mark in marks: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number = number +1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if mark &lt; 60: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    continue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print("%d</a:t>
            </a:r>
            <a:r>
              <a:rPr lang="ko-KR" altLang="en-US" sz="2800" b="1" dirty="0">
                <a:solidFill>
                  <a:schemeClr val="tx1"/>
                </a:solidFill>
              </a:rPr>
              <a:t>번 학생 축하합니다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합격입니다</a:t>
            </a:r>
            <a:r>
              <a:rPr lang="en-US" altLang="ko-KR" sz="2800" b="1" dirty="0">
                <a:solidFill>
                  <a:schemeClr val="tx1"/>
                </a:solidFill>
              </a:rPr>
              <a:t>. " % number)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185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문과 </a:t>
            </a:r>
            <a:r>
              <a:rPr lang="en-US" altLang="ko-KR" dirty="0"/>
              <a:t>continue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1</a:t>
            </a:r>
            <a:r>
              <a:rPr lang="ko-KR" altLang="en-US" sz="2800" b="1" dirty="0">
                <a:solidFill>
                  <a:schemeClr val="tx1"/>
                </a:solidFill>
              </a:rPr>
              <a:t>번 학생 축하합니다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합격입니다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3</a:t>
            </a:r>
            <a:r>
              <a:rPr lang="ko-KR" altLang="en-US" sz="2800" b="1" dirty="0">
                <a:solidFill>
                  <a:schemeClr val="tx1"/>
                </a:solidFill>
              </a:rPr>
              <a:t>번 학생 축하합니다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합격입니다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5</a:t>
            </a:r>
            <a:r>
              <a:rPr lang="ko-KR" altLang="en-US" sz="2800" b="1" dirty="0">
                <a:solidFill>
                  <a:schemeClr val="tx1"/>
                </a:solidFill>
              </a:rPr>
              <a:t>번 학생 축하합니다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합격입니다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1818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문과 </a:t>
            </a:r>
            <a:r>
              <a:rPr lang="en-US" altLang="ko-KR" dirty="0"/>
              <a:t>range</a:t>
            </a:r>
            <a:r>
              <a:rPr lang="ko-KR" altLang="en-US" dirty="0"/>
              <a:t>함수</a:t>
            </a:r>
            <a:r>
              <a:rPr lang="en-US" altLang="ko-KR" dirty="0"/>
              <a:t>: for</a:t>
            </a:r>
            <a:r>
              <a:rPr lang="ko-KR" altLang="en-US" dirty="0"/>
              <a:t>와 </a:t>
            </a:r>
            <a:r>
              <a:rPr lang="en-US" altLang="ko-KR" dirty="0"/>
              <a:t>range</a:t>
            </a:r>
            <a:r>
              <a:rPr lang="ko-KR" altLang="en-US" dirty="0"/>
              <a:t>는 잘 어울린다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range(10)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range(0, 10)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range(10)</a:t>
            </a:r>
            <a:r>
              <a:rPr lang="ko-KR" altLang="en-US" sz="2800" b="1" dirty="0">
                <a:solidFill>
                  <a:schemeClr val="tx1"/>
                </a:solidFill>
              </a:rPr>
              <a:t>은 </a:t>
            </a:r>
            <a:r>
              <a:rPr lang="en-US" altLang="ko-KR" sz="2800" b="1" dirty="0">
                <a:solidFill>
                  <a:schemeClr val="tx1"/>
                </a:solidFill>
              </a:rPr>
              <a:t>0</a:t>
            </a:r>
            <a:r>
              <a:rPr lang="ko-KR" altLang="en-US" sz="2800" b="1" dirty="0">
                <a:solidFill>
                  <a:schemeClr val="tx1"/>
                </a:solidFill>
              </a:rPr>
              <a:t>부터 </a:t>
            </a:r>
            <a:r>
              <a:rPr lang="en-US" altLang="ko-KR" sz="2800" b="1" dirty="0">
                <a:solidFill>
                  <a:srgbClr val="FF0000"/>
                </a:solidFill>
              </a:rPr>
              <a:t>10 </a:t>
            </a:r>
            <a:r>
              <a:rPr lang="ko-KR" altLang="en-US" sz="2800" b="1" dirty="0">
                <a:solidFill>
                  <a:srgbClr val="FF0000"/>
                </a:solidFill>
              </a:rPr>
              <a:t>미만</a:t>
            </a:r>
            <a:r>
              <a:rPr lang="ko-KR" altLang="en-US" sz="2800" b="1" dirty="0">
                <a:solidFill>
                  <a:schemeClr val="tx1"/>
                </a:solidFill>
              </a:rPr>
              <a:t>의 숫자를 포함하는 </a:t>
            </a:r>
            <a:r>
              <a:rPr lang="en-US" altLang="ko-KR" sz="2800" b="1" dirty="0">
                <a:solidFill>
                  <a:schemeClr val="tx1"/>
                </a:solidFill>
              </a:rPr>
              <a:t>range </a:t>
            </a:r>
            <a:r>
              <a:rPr lang="ko-KR" altLang="en-US" sz="2800" b="1" dirty="0">
                <a:solidFill>
                  <a:schemeClr val="tx1"/>
                </a:solidFill>
              </a:rPr>
              <a:t>객체를 만들어 준다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1</a:t>
            </a:r>
            <a:r>
              <a:rPr lang="ko-KR" altLang="en-US" sz="2800" b="1" dirty="0">
                <a:solidFill>
                  <a:schemeClr val="tx1"/>
                </a:solidFill>
              </a:rPr>
              <a:t>부터 </a:t>
            </a:r>
            <a:r>
              <a:rPr lang="en-US" altLang="ko-KR" sz="2800" b="1" dirty="0">
                <a:solidFill>
                  <a:schemeClr val="tx1"/>
                </a:solidFill>
              </a:rPr>
              <a:t>10</a:t>
            </a:r>
            <a:r>
              <a:rPr lang="ko-KR" altLang="en-US" sz="2800" b="1" dirty="0">
                <a:solidFill>
                  <a:schemeClr val="tx1"/>
                </a:solidFill>
              </a:rPr>
              <a:t>까지 순회하기 위해서는 </a:t>
            </a:r>
            <a:r>
              <a:rPr lang="en-US" altLang="ko-KR" sz="2800" b="1" dirty="0">
                <a:solidFill>
                  <a:srgbClr val="FF0000"/>
                </a:solidFill>
              </a:rPr>
              <a:t>range(1, 11)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9922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문과 </a:t>
            </a:r>
            <a:r>
              <a:rPr lang="en-US" altLang="ko-KR" dirty="0"/>
              <a:t>range</a:t>
            </a:r>
            <a:r>
              <a:rPr lang="ko-KR" altLang="en-US" dirty="0"/>
              <a:t>함수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시작 숫자와 끝 숫자를 지정하려면 </a:t>
            </a:r>
            <a:r>
              <a:rPr lang="en-US" altLang="ko-KR" sz="2800" b="1" dirty="0">
                <a:solidFill>
                  <a:schemeClr val="tx1"/>
                </a:solidFill>
              </a:rPr>
              <a:t>range(</a:t>
            </a:r>
            <a:r>
              <a:rPr lang="ko-KR" altLang="en-US" sz="2800" b="1" dirty="0">
                <a:solidFill>
                  <a:schemeClr val="tx1"/>
                </a:solidFill>
              </a:rPr>
              <a:t>시작 숫자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끝 숫자</a:t>
            </a:r>
            <a:r>
              <a:rPr lang="en-US" altLang="ko-KR" sz="2800" b="1" dirty="0">
                <a:solidFill>
                  <a:schemeClr val="tx1"/>
                </a:solidFill>
              </a:rPr>
              <a:t>) </a:t>
            </a:r>
            <a:r>
              <a:rPr lang="ko-KR" altLang="en-US" sz="2800" b="1" dirty="0">
                <a:solidFill>
                  <a:schemeClr val="tx1"/>
                </a:solidFill>
              </a:rPr>
              <a:t>형태를 사용하는데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이때 끝 숫자는 포함되지 않는다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range(1, 11)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range(1, 11)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650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range </a:t>
            </a:r>
            <a:r>
              <a:rPr lang="ko-KR" altLang="en-US" dirty="0"/>
              <a:t>함수의 예시 살펴보기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for</a:t>
            </a:r>
            <a:r>
              <a:rPr lang="ko-KR" altLang="en-US" sz="2800" b="1" dirty="0">
                <a:solidFill>
                  <a:schemeClr val="tx1"/>
                </a:solidFill>
              </a:rPr>
              <a:t>와 </a:t>
            </a:r>
            <a:r>
              <a:rPr lang="en-US" altLang="ko-KR" sz="2800" b="1" dirty="0">
                <a:solidFill>
                  <a:schemeClr val="tx1"/>
                </a:solidFill>
              </a:rPr>
              <a:t>range </a:t>
            </a:r>
            <a:r>
              <a:rPr lang="ko-KR" altLang="en-US" sz="2800" b="1" dirty="0">
                <a:solidFill>
                  <a:schemeClr val="tx1"/>
                </a:solidFill>
              </a:rPr>
              <a:t>함수를 이용하면 </a:t>
            </a:r>
            <a:r>
              <a:rPr lang="en-US" altLang="ko-KR" sz="2800" b="1" dirty="0">
                <a:solidFill>
                  <a:schemeClr val="tx1"/>
                </a:solidFill>
              </a:rPr>
              <a:t>1</a:t>
            </a:r>
            <a:r>
              <a:rPr lang="ko-KR" altLang="en-US" sz="2800" b="1" dirty="0">
                <a:solidFill>
                  <a:schemeClr val="tx1"/>
                </a:solidFill>
              </a:rPr>
              <a:t>부터 </a:t>
            </a:r>
            <a:r>
              <a:rPr lang="en-US" altLang="ko-KR" sz="2800" b="1" dirty="0">
                <a:solidFill>
                  <a:schemeClr val="tx1"/>
                </a:solidFill>
              </a:rPr>
              <a:t>10</a:t>
            </a:r>
            <a:r>
              <a:rPr lang="ko-KR" altLang="en-US" sz="2800" b="1" dirty="0">
                <a:solidFill>
                  <a:schemeClr val="tx1"/>
                </a:solidFill>
              </a:rPr>
              <a:t>까지 더하는 것을 다음과 같이 쉽게 구현할 수 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sum = 0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for i in range(1, 11):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sum = sum + i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print(sum)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55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9822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range </a:t>
            </a:r>
            <a:r>
              <a:rPr lang="ko-KR" altLang="en-US" dirty="0"/>
              <a:t>함수의 예시 살펴보기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또한 우리가 앞서 살펴보았던 </a:t>
            </a:r>
            <a:r>
              <a:rPr lang="en-US" altLang="ko-KR" sz="2800" b="1" dirty="0">
                <a:solidFill>
                  <a:schemeClr val="tx1"/>
                </a:solidFill>
              </a:rPr>
              <a:t>60</a:t>
            </a:r>
            <a:r>
              <a:rPr lang="ko-KR" altLang="en-US" sz="2800" b="1" dirty="0">
                <a:solidFill>
                  <a:schemeClr val="tx1"/>
                </a:solidFill>
              </a:rPr>
              <a:t>점 이상이면 합격이라는 문장을 출력하는 예제도 </a:t>
            </a:r>
            <a:r>
              <a:rPr lang="en-US" altLang="ko-KR" sz="2800" b="1" dirty="0">
                <a:solidFill>
                  <a:schemeClr val="tx1"/>
                </a:solidFill>
              </a:rPr>
              <a:t>range </a:t>
            </a:r>
            <a:r>
              <a:rPr lang="ko-KR" altLang="en-US" sz="2800" b="1" dirty="0">
                <a:solidFill>
                  <a:schemeClr val="tx1"/>
                </a:solidFill>
              </a:rPr>
              <a:t>함수를 이용해서 바꿀 수 있다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다음을 보자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#marks3.py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marks = [90, 25, 67, 45, 80]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for number in range(</a:t>
            </a:r>
            <a:r>
              <a:rPr lang="en-US" altLang="ko-KR" sz="2800" b="1" dirty="0" err="1">
                <a:solidFill>
                  <a:schemeClr val="tx1"/>
                </a:solidFill>
              </a:rPr>
              <a:t>len</a:t>
            </a:r>
            <a:r>
              <a:rPr lang="en-US" altLang="ko-KR" sz="2800" b="1" dirty="0">
                <a:solidFill>
                  <a:schemeClr val="tx1"/>
                </a:solidFill>
              </a:rPr>
              <a:t>(marks)):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if marks[number] &lt; 60: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    continue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print("%d</a:t>
            </a:r>
            <a:r>
              <a:rPr lang="ko-KR" altLang="en-US" sz="2800" b="1" dirty="0">
                <a:solidFill>
                  <a:schemeClr val="tx1"/>
                </a:solidFill>
              </a:rPr>
              <a:t>번 학생 축하합니다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합격입니다</a:t>
            </a:r>
            <a:r>
              <a:rPr lang="en-US" altLang="ko-KR" sz="2800" b="1" dirty="0">
                <a:solidFill>
                  <a:schemeClr val="tx1"/>
                </a:solidFill>
              </a:rPr>
              <a:t>." % (number+1))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199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와 </a:t>
            </a:r>
            <a:r>
              <a:rPr lang="en-US" altLang="ko-KR" dirty="0"/>
              <a:t>range</a:t>
            </a:r>
            <a:r>
              <a:rPr lang="ko-KR" altLang="en-US" dirty="0"/>
              <a:t>를 이용한 구구단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for i in range(2,10):        # ①</a:t>
            </a:r>
            <a:r>
              <a:rPr lang="ko-KR" altLang="en-US" sz="2800" b="1" dirty="0">
                <a:solidFill>
                  <a:schemeClr val="tx1"/>
                </a:solidFill>
              </a:rPr>
              <a:t>번 </a:t>
            </a:r>
            <a:r>
              <a:rPr lang="en-US" altLang="ko-KR" sz="2800" b="1" dirty="0">
                <a:solidFill>
                  <a:schemeClr val="tx1"/>
                </a:solidFill>
              </a:rPr>
              <a:t>for</a:t>
            </a:r>
            <a:r>
              <a:rPr lang="ko-KR" altLang="en-US" sz="2800" b="1" dirty="0">
                <a:solidFill>
                  <a:schemeClr val="tx1"/>
                </a:solidFill>
              </a:rPr>
              <a:t>문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for j in range(1, 10):   # ②</a:t>
            </a:r>
            <a:r>
              <a:rPr lang="ko-KR" altLang="en-US" sz="2800" b="1" dirty="0">
                <a:solidFill>
                  <a:schemeClr val="tx1"/>
                </a:solidFill>
              </a:rPr>
              <a:t>번 </a:t>
            </a:r>
            <a:r>
              <a:rPr lang="en-US" altLang="ko-KR" sz="2800" b="1" dirty="0">
                <a:solidFill>
                  <a:schemeClr val="tx1"/>
                </a:solidFill>
              </a:rPr>
              <a:t>for</a:t>
            </a:r>
            <a:r>
              <a:rPr lang="ko-KR" altLang="en-US" sz="2800" b="1" dirty="0">
                <a:solidFill>
                  <a:schemeClr val="tx1"/>
                </a:solidFill>
              </a:rPr>
              <a:t>문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    print(i*j, end=" ")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print('')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2 4 6 8 10 12 14 16 18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3 6 9 12 15 18 21 24 27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4 8 12 16 20 24 28 32 36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5 10 15 20 25 30 35 40 45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9370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와 </a:t>
            </a:r>
            <a:r>
              <a:rPr lang="en-US" altLang="ko-KR" dirty="0"/>
              <a:t>range</a:t>
            </a:r>
            <a:r>
              <a:rPr lang="ko-KR" altLang="en-US" dirty="0"/>
              <a:t>를 이용한 구구단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[</a:t>
            </a:r>
            <a:r>
              <a:rPr lang="ko-KR" altLang="en-US" sz="2800" b="1" dirty="0">
                <a:solidFill>
                  <a:schemeClr val="tx1"/>
                </a:solidFill>
              </a:rPr>
              <a:t>입력 인수 </a:t>
            </a:r>
            <a:r>
              <a:rPr lang="en-US" altLang="ko-KR" sz="2800" b="1" dirty="0">
                <a:solidFill>
                  <a:schemeClr val="tx1"/>
                </a:solidFill>
              </a:rPr>
              <a:t>end</a:t>
            </a:r>
            <a:r>
              <a:rPr lang="ko-KR" altLang="en-US" sz="2800" b="1" dirty="0">
                <a:solidFill>
                  <a:schemeClr val="tx1"/>
                </a:solidFill>
              </a:rPr>
              <a:t>를 넣어 준 이유는 무엇일까</a:t>
            </a:r>
            <a:r>
              <a:rPr lang="en-US" altLang="ko-KR" sz="2800" b="1" dirty="0">
                <a:solidFill>
                  <a:schemeClr val="tx1"/>
                </a:solidFill>
              </a:rPr>
              <a:t>?]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앞의 예제에서 </a:t>
            </a:r>
            <a:r>
              <a:rPr lang="en-US" altLang="ko-KR" sz="2800" b="1" dirty="0">
                <a:solidFill>
                  <a:schemeClr val="tx1"/>
                </a:solidFill>
              </a:rPr>
              <a:t>print(i*j, end=" ")</a:t>
            </a:r>
            <a:r>
              <a:rPr lang="ko-KR" altLang="en-US" sz="2800" b="1" dirty="0">
                <a:solidFill>
                  <a:schemeClr val="tx1"/>
                </a:solidFill>
              </a:rPr>
              <a:t>와 같이 입력 인수 </a:t>
            </a:r>
            <a:r>
              <a:rPr lang="en-US" altLang="ko-KR" sz="2800" b="1" dirty="0">
                <a:solidFill>
                  <a:schemeClr val="tx1"/>
                </a:solidFill>
              </a:rPr>
              <a:t>end</a:t>
            </a:r>
            <a:r>
              <a:rPr lang="ko-KR" altLang="en-US" sz="2800" b="1" dirty="0">
                <a:solidFill>
                  <a:schemeClr val="tx1"/>
                </a:solidFill>
              </a:rPr>
              <a:t>를 넣어 준 이유는 해당 결과값을 출력할 때 </a:t>
            </a:r>
            <a:r>
              <a:rPr lang="ko-KR" altLang="en-US" sz="2800" b="1" dirty="0" err="1">
                <a:solidFill>
                  <a:schemeClr val="tx1"/>
                </a:solidFill>
              </a:rPr>
              <a:t>다음줄로</a:t>
            </a:r>
            <a:r>
              <a:rPr lang="ko-KR" altLang="en-US" sz="2800" b="1" dirty="0">
                <a:solidFill>
                  <a:schemeClr val="tx1"/>
                </a:solidFill>
              </a:rPr>
              <a:t> 넘기지 않고 그 줄에 계속해서 출력하기 위해서이다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그 다음에 이어지는 </a:t>
            </a:r>
            <a:r>
              <a:rPr lang="en-US" altLang="ko-KR" sz="2800" b="1" dirty="0">
                <a:solidFill>
                  <a:schemeClr val="tx1"/>
                </a:solidFill>
              </a:rPr>
              <a:t>print(' ')</a:t>
            </a:r>
            <a:r>
              <a:rPr lang="ko-KR" altLang="en-US" sz="2800" b="1" dirty="0">
                <a:solidFill>
                  <a:schemeClr val="tx1"/>
                </a:solidFill>
              </a:rPr>
              <a:t>는 </a:t>
            </a:r>
            <a:r>
              <a:rPr lang="en-US" altLang="ko-KR" sz="2800" b="1" dirty="0">
                <a:solidFill>
                  <a:schemeClr val="tx1"/>
                </a:solidFill>
              </a:rPr>
              <a:t>2</a:t>
            </a:r>
            <a:r>
              <a:rPr lang="ko-KR" altLang="en-US" sz="2800" b="1" dirty="0">
                <a:solidFill>
                  <a:schemeClr val="tx1"/>
                </a:solidFill>
              </a:rPr>
              <a:t>단</a:t>
            </a:r>
            <a:r>
              <a:rPr lang="en-US" altLang="ko-KR" sz="2800" b="1" dirty="0">
                <a:solidFill>
                  <a:schemeClr val="tx1"/>
                </a:solidFill>
              </a:rPr>
              <a:t>, 3</a:t>
            </a:r>
            <a:r>
              <a:rPr lang="ko-KR" altLang="en-US" sz="2800" b="1" dirty="0">
                <a:solidFill>
                  <a:schemeClr val="tx1"/>
                </a:solidFill>
              </a:rPr>
              <a:t>단 등을 구분하기 위해 두 번째 </a:t>
            </a:r>
            <a:r>
              <a:rPr lang="en-US" altLang="ko-KR" sz="2800" b="1" dirty="0">
                <a:solidFill>
                  <a:schemeClr val="tx1"/>
                </a:solidFill>
              </a:rPr>
              <a:t>for</a:t>
            </a:r>
            <a:r>
              <a:rPr lang="ko-KR" altLang="en-US" sz="2800" b="1" dirty="0">
                <a:solidFill>
                  <a:schemeClr val="tx1"/>
                </a:solidFill>
              </a:rPr>
              <a:t>문이 끝나면 결과값을 다음 줄부터 출력하게 해주는 문장이다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6625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 안에 </a:t>
            </a:r>
            <a:r>
              <a:rPr lang="en-US" altLang="ko-KR" dirty="0"/>
              <a:t>for</a:t>
            </a:r>
            <a:r>
              <a:rPr lang="ko-KR" altLang="en-US" dirty="0"/>
              <a:t>문 포함하기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477367" y="1428824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[1,2,3,4]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result = []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for </a:t>
            </a:r>
            <a:r>
              <a:rPr lang="en-US" altLang="ko-KR" sz="2800" b="1" dirty="0" err="1">
                <a:solidFill>
                  <a:schemeClr val="tx1"/>
                </a:solidFill>
              </a:rPr>
              <a:t>num</a:t>
            </a:r>
            <a:r>
              <a:rPr lang="en-US" altLang="ko-KR" sz="2800" b="1" dirty="0">
                <a:solidFill>
                  <a:schemeClr val="tx1"/>
                </a:solidFill>
              </a:rPr>
              <a:t> in a: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</a:t>
            </a:r>
            <a:r>
              <a:rPr lang="en-US" altLang="ko-KR" sz="2800" b="1" dirty="0" err="1">
                <a:solidFill>
                  <a:schemeClr val="tx1"/>
                </a:solidFill>
              </a:rPr>
              <a:t>result.append</a:t>
            </a:r>
            <a:r>
              <a:rPr lang="en-US" altLang="ko-KR" sz="2800" b="1" dirty="0">
                <a:solidFill>
                  <a:schemeClr val="tx1"/>
                </a:solidFill>
              </a:rPr>
              <a:t>(</a:t>
            </a:r>
            <a:r>
              <a:rPr lang="en-US" altLang="ko-KR" sz="2800" b="1" dirty="0" err="1">
                <a:solidFill>
                  <a:schemeClr val="tx1"/>
                </a:solidFill>
              </a:rPr>
              <a:t>num</a:t>
            </a:r>
            <a:r>
              <a:rPr lang="en-US" altLang="ko-KR" sz="2800" b="1" dirty="0">
                <a:solidFill>
                  <a:schemeClr val="tx1"/>
                </a:solidFill>
              </a:rPr>
              <a:t>*3)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print(result)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[3, 6, 9, 12]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8920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 안에 </a:t>
            </a:r>
            <a:r>
              <a:rPr lang="en-US" altLang="ko-KR" dirty="0"/>
              <a:t>for</a:t>
            </a:r>
            <a:r>
              <a:rPr lang="ko-KR" altLang="en-US" dirty="0"/>
              <a:t>문 포함하기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477367" y="1428824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이것을 리스트 내포를 이용하면 아래와 같이 간단히 해결할 수 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[1,2,3,4]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result = [</a:t>
            </a:r>
            <a:r>
              <a:rPr lang="en-US" altLang="ko-KR" sz="2800" b="1" dirty="0" err="1">
                <a:solidFill>
                  <a:schemeClr val="tx1"/>
                </a:solidFill>
              </a:rPr>
              <a:t>num</a:t>
            </a:r>
            <a:r>
              <a:rPr lang="en-US" altLang="ko-KR" sz="2800" b="1" dirty="0">
                <a:solidFill>
                  <a:schemeClr val="tx1"/>
                </a:solidFill>
              </a:rPr>
              <a:t> * 3 for </a:t>
            </a:r>
            <a:r>
              <a:rPr lang="en-US" altLang="ko-KR" sz="2800" b="1" dirty="0" err="1">
                <a:solidFill>
                  <a:schemeClr val="tx1"/>
                </a:solidFill>
              </a:rPr>
              <a:t>num</a:t>
            </a:r>
            <a:r>
              <a:rPr lang="en-US" altLang="ko-KR" sz="2800" b="1" dirty="0">
                <a:solidFill>
                  <a:schemeClr val="tx1"/>
                </a:solidFill>
              </a:rPr>
              <a:t> in a]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print(result)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[3, 6, 9, 12]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96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들여쓰기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if </a:t>
            </a:r>
            <a:r>
              <a:rPr lang="ko-KR" altLang="en-US" sz="2800" b="1" dirty="0" err="1">
                <a:solidFill>
                  <a:schemeClr val="tx1"/>
                </a:solidFill>
              </a:rPr>
              <a:t>조건문</a:t>
            </a:r>
            <a:r>
              <a:rPr lang="en-US" altLang="ko-KR" sz="28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</a:t>
            </a:r>
            <a:r>
              <a:rPr lang="ko-KR" altLang="en-US" sz="2800" b="1" dirty="0">
                <a:solidFill>
                  <a:schemeClr val="tx1"/>
                </a:solidFill>
              </a:rPr>
              <a:t>수행할 문장</a:t>
            </a:r>
            <a:r>
              <a:rPr lang="en-US" altLang="ko-KR" sz="2800" b="1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</a:t>
            </a:r>
            <a:r>
              <a:rPr lang="ko-KR" altLang="en-US" sz="2800" b="1" dirty="0">
                <a:solidFill>
                  <a:schemeClr val="tx1"/>
                </a:solidFill>
              </a:rPr>
              <a:t>수행할 문장</a:t>
            </a:r>
            <a:r>
              <a:rPr lang="en-US" altLang="ko-KR" sz="2800" b="1" dirty="0">
                <a:solidFill>
                  <a:schemeClr val="tx1"/>
                </a:solidFill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</a:t>
            </a:r>
            <a:r>
              <a:rPr lang="ko-KR" altLang="en-US" sz="2800" b="1" dirty="0">
                <a:solidFill>
                  <a:schemeClr val="tx1"/>
                </a:solidFill>
              </a:rPr>
              <a:t>수행할 문장</a:t>
            </a:r>
            <a:r>
              <a:rPr lang="en-US" altLang="ko-KR" sz="2800" b="1" dirty="0">
                <a:solidFill>
                  <a:schemeClr val="tx1"/>
                </a:solidFill>
              </a:rPr>
              <a:t>3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다음과 같이 작성하면 오류가 발생한다</a:t>
            </a:r>
            <a:r>
              <a:rPr lang="en-US" altLang="ko-KR" sz="2800" b="1" dirty="0">
                <a:solidFill>
                  <a:schemeClr val="tx1"/>
                </a:solidFill>
              </a:rPr>
              <a:t>. "</a:t>
            </a:r>
            <a:r>
              <a:rPr lang="ko-KR" altLang="en-US" sz="2800" b="1" dirty="0">
                <a:solidFill>
                  <a:schemeClr val="tx1"/>
                </a:solidFill>
              </a:rPr>
              <a:t>수행할 문장</a:t>
            </a:r>
            <a:r>
              <a:rPr lang="en-US" altLang="ko-KR" sz="2800" b="1" dirty="0">
                <a:solidFill>
                  <a:schemeClr val="tx1"/>
                </a:solidFill>
              </a:rPr>
              <a:t>2"</a:t>
            </a:r>
            <a:r>
              <a:rPr lang="ko-KR" altLang="en-US" sz="2800" b="1" dirty="0">
                <a:solidFill>
                  <a:schemeClr val="tx1"/>
                </a:solidFill>
              </a:rPr>
              <a:t>를 들여쓰기 하지 않았기 때문이다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if </a:t>
            </a:r>
            <a:r>
              <a:rPr lang="ko-KR" altLang="en-US" sz="2800" b="1" dirty="0" err="1">
                <a:solidFill>
                  <a:schemeClr val="tx1"/>
                </a:solidFill>
              </a:rPr>
              <a:t>조건문</a:t>
            </a:r>
            <a:r>
              <a:rPr lang="en-US" altLang="ko-KR" sz="28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</a:t>
            </a:r>
            <a:r>
              <a:rPr lang="ko-KR" altLang="en-US" sz="2800" b="1" dirty="0">
                <a:solidFill>
                  <a:schemeClr val="tx1"/>
                </a:solidFill>
              </a:rPr>
              <a:t>수행할 문장</a:t>
            </a:r>
            <a:r>
              <a:rPr lang="en-US" altLang="ko-KR" sz="2800" b="1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수행할 문장</a:t>
            </a:r>
            <a:r>
              <a:rPr lang="en-US" altLang="ko-KR" sz="2800" b="1" dirty="0">
                <a:solidFill>
                  <a:schemeClr val="tx1"/>
                </a:solidFill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</a:t>
            </a:r>
            <a:r>
              <a:rPr lang="ko-KR" altLang="en-US" sz="2800" b="1" dirty="0">
                <a:solidFill>
                  <a:schemeClr val="tx1"/>
                </a:solidFill>
              </a:rPr>
              <a:t>수행할 문장</a:t>
            </a:r>
            <a:r>
              <a:rPr lang="en-US" altLang="ko-KR" sz="2800" b="1" dirty="0">
                <a:solidFill>
                  <a:schemeClr val="tx1"/>
                </a:solidFill>
              </a:rPr>
              <a:t>3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8334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 안에 </a:t>
            </a:r>
            <a:r>
              <a:rPr lang="en-US" altLang="ko-KR" dirty="0"/>
              <a:t>for</a:t>
            </a:r>
            <a:r>
              <a:rPr lang="ko-KR" altLang="en-US" dirty="0"/>
              <a:t>문 포함하기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477367" y="1428824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만약 </a:t>
            </a:r>
            <a:r>
              <a:rPr lang="en-US" altLang="ko-KR" sz="2800" b="1" dirty="0">
                <a:solidFill>
                  <a:schemeClr val="tx1"/>
                </a:solidFill>
              </a:rPr>
              <a:t>[1, 2, ,3, 4] </a:t>
            </a:r>
            <a:r>
              <a:rPr lang="ko-KR" altLang="en-US" sz="2800" b="1" dirty="0">
                <a:solidFill>
                  <a:schemeClr val="tx1"/>
                </a:solidFill>
              </a:rPr>
              <a:t>중에서 짝수인 </a:t>
            </a:r>
            <a:r>
              <a:rPr lang="en-US" altLang="ko-KR" sz="2800" b="1" dirty="0">
                <a:solidFill>
                  <a:schemeClr val="tx1"/>
                </a:solidFill>
              </a:rPr>
              <a:t>2</a:t>
            </a:r>
            <a:r>
              <a:rPr lang="ko-KR" altLang="en-US" sz="2800" b="1" dirty="0">
                <a:solidFill>
                  <a:schemeClr val="tx1"/>
                </a:solidFill>
              </a:rPr>
              <a:t>와 </a:t>
            </a:r>
            <a:r>
              <a:rPr lang="en-US" altLang="ko-KR" sz="2800" b="1" dirty="0">
                <a:solidFill>
                  <a:schemeClr val="tx1"/>
                </a:solidFill>
              </a:rPr>
              <a:t>4</a:t>
            </a:r>
            <a:r>
              <a:rPr lang="ko-KR" altLang="en-US" sz="2800" b="1" dirty="0">
                <a:solidFill>
                  <a:schemeClr val="tx1"/>
                </a:solidFill>
              </a:rPr>
              <a:t>에만 </a:t>
            </a:r>
            <a:r>
              <a:rPr lang="en-US" altLang="ko-KR" sz="2800" b="1" dirty="0">
                <a:solidFill>
                  <a:schemeClr val="tx1"/>
                </a:solidFill>
              </a:rPr>
              <a:t>3</a:t>
            </a:r>
            <a:r>
              <a:rPr lang="ko-KR" altLang="en-US" sz="2800" b="1" dirty="0">
                <a:solidFill>
                  <a:schemeClr val="tx1"/>
                </a:solidFill>
              </a:rPr>
              <a:t>을 곱하여 담고 싶다면 다음과 같이 리스트 내포 안에 </a:t>
            </a:r>
            <a:r>
              <a:rPr lang="en-US" altLang="ko-KR" sz="2800" b="1" dirty="0">
                <a:solidFill>
                  <a:schemeClr val="tx1"/>
                </a:solidFill>
              </a:rPr>
              <a:t>"if </a:t>
            </a:r>
            <a:r>
              <a:rPr lang="ko-KR" altLang="en-US" sz="2800" b="1" dirty="0" err="1">
                <a:solidFill>
                  <a:schemeClr val="tx1"/>
                </a:solidFill>
              </a:rPr>
              <a:t>조건문</a:t>
            </a:r>
            <a:r>
              <a:rPr lang="en-US" altLang="ko-KR" sz="2800" b="1" dirty="0">
                <a:solidFill>
                  <a:schemeClr val="tx1"/>
                </a:solidFill>
              </a:rPr>
              <a:t>"</a:t>
            </a:r>
            <a:r>
              <a:rPr lang="ko-KR" altLang="en-US" sz="2800" b="1" dirty="0">
                <a:solidFill>
                  <a:schemeClr val="tx1"/>
                </a:solidFill>
              </a:rPr>
              <a:t>을 사용할 수도 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[1,2,3,4]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result = [</a:t>
            </a:r>
            <a:r>
              <a:rPr lang="en-US" altLang="ko-KR" sz="2800" b="1" dirty="0" err="1">
                <a:solidFill>
                  <a:schemeClr val="tx1"/>
                </a:solidFill>
              </a:rPr>
              <a:t>num</a:t>
            </a:r>
            <a:r>
              <a:rPr lang="en-US" altLang="ko-KR" sz="2800" b="1" dirty="0">
                <a:solidFill>
                  <a:schemeClr val="tx1"/>
                </a:solidFill>
              </a:rPr>
              <a:t> * 3 for </a:t>
            </a:r>
            <a:r>
              <a:rPr lang="en-US" altLang="ko-KR" sz="2800" b="1" dirty="0" err="1">
                <a:solidFill>
                  <a:schemeClr val="tx1"/>
                </a:solidFill>
              </a:rPr>
              <a:t>num</a:t>
            </a:r>
            <a:r>
              <a:rPr lang="en-US" altLang="ko-KR" sz="2800" b="1" dirty="0">
                <a:solidFill>
                  <a:schemeClr val="tx1"/>
                </a:solidFill>
              </a:rPr>
              <a:t> in a if </a:t>
            </a:r>
            <a:r>
              <a:rPr lang="en-US" altLang="ko-KR" sz="2800" b="1" dirty="0" err="1">
                <a:solidFill>
                  <a:schemeClr val="tx1"/>
                </a:solidFill>
              </a:rPr>
              <a:t>num</a:t>
            </a:r>
            <a:r>
              <a:rPr lang="en-US" altLang="ko-KR" sz="2800" b="1" dirty="0">
                <a:solidFill>
                  <a:schemeClr val="tx1"/>
                </a:solidFill>
              </a:rPr>
              <a:t> % 2 == 0]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print(result)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[6, 12]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8546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 안에 </a:t>
            </a:r>
            <a:r>
              <a:rPr lang="en-US" altLang="ko-KR" dirty="0"/>
              <a:t>for</a:t>
            </a:r>
            <a:r>
              <a:rPr lang="ko-KR" altLang="en-US" dirty="0"/>
              <a:t>문 포함하기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477367" y="1428824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리스트 내포의 일반적인 문법은 다음과 같다</a:t>
            </a:r>
            <a:r>
              <a:rPr lang="en-US" altLang="ko-KR" sz="2800" b="1" dirty="0">
                <a:solidFill>
                  <a:schemeClr val="tx1"/>
                </a:solidFill>
              </a:rPr>
              <a:t>. "if </a:t>
            </a:r>
            <a:r>
              <a:rPr lang="ko-KR" altLang="en-US" sz="2800" b="1" dirty="0" err="1">
                <a:solidFill>
                  <a:schemeClr val="tx1"/>
                </a:solidFill>
              </a:rPr>
              <a:t>조건문</a:t>
            </a:r>
            <a:r>
              <a:rPr lang="en-US" altLang="ko-KR" sz="2800" b="1" dirty="0">
                <a:solidFill>
                  <a:schemeClr val="tx1"/>
                </a:solidFill>
              </a:rPr>
              <a:t>" </a:t>
            </a:r>
            <a:r>
              <a:rPr lang="ko-KR" altLang="en-US" sz="2800" b="1" dirty="0">
                <a:solidFill>
                  <a:schemeClr val="tx1"/>
                </a:solidFill>
              </a:rPr>
              <a:t>부분은 앞의 예제에서 볼 수 있듯이 생략할 수 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[</a:t>
            </a:r>
            <a:r>
              <a:rPr lang="ko-KR" altLang="en-US" sz="2800" b="1" dirty="0">
                <a:solidFill>
                  <a:schemeClr val="tx1"/>
                </a:solidFill>
              </a:rPr>
              <a:t>표현식 </a:t>
            </a:r>
            <a:r>
              <a:rPr lang="en-US" altLang="ko-KR" sz="2800" b="1" dirty="0">
                <a:solidFill>
                  <a:schemeClr val="tx1"/>
                </a:solidFill>
              </a:rPr>
              <a:t>for </a:t>
            </a:r>
            <a:r>
              <a:rPr lang="ko-KR" altLang="en-US" sz="2800" b="1" dirty="0">
                <a:solidFill>
                  <a:schemeClr val="tx1"/>
                </a:solidFill>
              </a:rPr>
              <a:t>항목 </a:t>
            </a:r>
            <a:r>
              <a:rPr lang="en-US" altLang="ko-KR" sz="2800" b="1" dirty="0">
                <a:solidFill>
                  <a:schemeClr val="tx1"/>
                </a:solidFill>
              </a:rPr>
              <a:t>in </a:t>
            </a:r>
            <a:r>
              <a:rPr lang="ko-KR" altLang="en-US" sz="2800" b="1" dirty="0">
                <a:solidFill>
                  <a:schemeClr val="tx1"/>
                </a:solidFill>
              </a:rPr>
              <a:t>반복가능객체 </a:t>
            </a:r>
            <a:r>
              <a:rPr lang="en-US" altLang="ko-KR" sz="2800" b="1" dirty="0">
                <a:solidFill>
                  <a:schemeClr val="tx1"/>
                </a:solidFill>
              </a:rPr>
              <a:t>if </a:t>
            </a:r>
            <a:r>
              <a:rPr lang="ko-KR" altLang="en-US" sz="2800" b="1" dirty="0" err="1">
                <a:solidFill>
                  <a:schemeClr val="tx1"/>
                </a:solidFill>
              </a:rPr>
              <a:t>조건문</a:t>
            </a:r>
            <a:r>
              <a:rPr lang="en-US" altLang="ko-KR" sz="2800" b="1" dirty="0">
                <a:solidFill>
                  <a:schemeClr val="tx1"/>
                </a:solidFill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조금 복잡하지만 </a:t>
            </a:r>
            <a:r>
              <a:rPr lang="en-US" altLang="ko-KR" sz="2800" b="1" dirty="0">
                <a:solidFill>
                  <a:schemeClr val="tx1"/>
                </a:solidFill>
              </a:rPr>
              <a:t>for</a:t>
            </a:r>
            <a:r>
              <a:rPr lang="ko-KR" altLang="en-US" sz="2800" b="1" dirty="0">
                <a:solidFill>
                  <a:schemeClr val="tx1"/>
                </a:solidFill>
              </a:rPr>
              <a:t>문을 </a:t>
            </a:r>
            <a:r>
              <a:rPr lang="en-US" altLang="ko-KR" sz="2800" b="1" dirty="0">
                <a:solidFill>
                  <a:schemeClr val="tx1"/>
                </a:solidFill>
              </a:rPr>
              <a:t>2</a:t>
            </a:r>
            <a:r>
              <a:rPr lang="ko-KR" altLang="en-US" sz="2800" b="1" dirty="0">
                <a:solidFill>
                  <a:schemeClr val="tx1"/>
                </a:solidFill>
              </a:rPr>
              <a:t>개 이상 사용하는 것도 가능하다</a:t>
            </a:r>
            <a:r>
              <a:rPr lang="en-US" altLang="ko-KR" sz="2800" b="1" dirty="0">
                <a:solidFill>
                  <a:schemeClr val="tx1"/>
                </a:solidFill>
              </a:rPr>
              <a:t>. for</a:t>
            </a:r>
            <a:r>
              <a:rPr lang="ko-KR" altLang="en-US" sz="2800" b="1" dirty="0">
                <a:solidFill>
                  <a:schemeClr val="tx1"/>
                </a:solidFill>
              </a:rPr>
              <a:t>문을 여러 개 사용할 때의 문법은 다음과 같다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[</a:t>
            </a:r>
            <a:r>
              <a:rPr lang="ko-KR" altLang="en-US" sz="2800" b="1" dirty="0">
                <a:solidFill>
                  <a:schemeClr val="tx1"/>
                </a:solidFill>
              </a:rPr>
              <a:t>표현식 </a:t>
            </a:r>
            <a:r>
              <a:rPr lang="en-US" altLang="ko-KR" sz="2800" b="1" dirty="0">
                <a:solidFill>
                  <a:schemeClr val="tx1"/>
                </a:solidFill>
              </a:rPr>
              <a:t>for </a:t>
            </a:r>
            <a:r>
              <a:rPr lang="ko-KR" altLang="en-US" sz="2800" b="1" dirty="0">
                <a:solidFill>
                  <a:schemeClr val="tx1"/>
                </a:solidFill>
              </a:rPr>
              <a:t>항목</a:t>
            </a:r>
            <a:r>
              <a:rPr lang="en-US" altLang="ko-KR" sz="2800" b="1" dirty="0">
                <a:solidFill>
                  <a:schemeClr val="tx1"/>
                </a:solidFill>
              </a:rPr>
              <a:t>1 in </a:t>
            </a:r>
            <a:r>
              <a:rPr lang="ko-KR" altLang="en-US" sz="2800" b="1" dirty="0">
                <a:solidFill>
                  <a:schemeClr val="tx1"/>
                </a:solidFill>
              </a:rPr>
              <a:t>반복가능객체</a:t>
            </a:r>
            <a:r>
              <a:rPr lang="en-US" altLang="ko-KR" sz="2800" b="1" dirty="0">
                <a:solidFill>
                  <a:schemeClr val="tx1"/>
                </a:solidFill>
              </a:rPr>
              <a:t>1 if </a:t>
            </a:r>
            <a:r>
              <a:rPr lang="ko-KR" altLang="en-US" sz="2800" b="1" dirty="0" err="1">
                <a:solidFill>
                  <a:schemeClr val="tx1"/>
                </a:solidFill>
              </a:rPr>
              <a:t>조건문</a:t>
            </a:r>
            <a:r>
              <a:rPr lang="en-US" altLang="ko-KR" sz="2800" b="1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    for </a:t>
            </a:r>
            <a:r>
              <a:rPr lang="ko-KR" altLang="en-US" sz="2800" b="1" dirty="0">
                <a:solidFill>
                  <a:schemeClr val="tx1"/>
                </a:solidFill>
              </a:rPr>
              <a:t>항목</a:t>
            </a:r>
            <a:r>
              <a:rPr lang="en-US" altLang="ko-KR" sz="2800" b="1" dirty="0">
                <a:solidFill>
                  <a:schemeClr val="tx1"/>
                </a:solidFill>
              </a:rPr>
              <a:t>2 in </a:t>
            </a:r>
            <a:r>
              <a:rPr lang="ko-KR" altLang="en-US" sz="2800" b="1" dirty="0">
                <a:solidFill>
                  <a:schemeClr val="tx1"/>
                </a:solidFill>
              </a:rPr>
              <a:t>반복가능객체</a:t>
            </a:r>
            <a:r>
              <a:rPr lang="en-US" altLang="ko-KR" sz="2800" b="1" dirty="0">
                <a:solidFill>
                  <a:schemeClr val="tx1"/>
                </a:solidFill>
              </a:rPr>
              <a:t>2 if </a:t>
            </a:r>
            <a:r>
              <a:rPr lang="ko-KR" altLang="en-US" sz="2800" b="1" dirty="0" err="1">
                <a:solidFill>
                  <a:schemeClr val="tx1"/>
                </a:solidFill>
              </a:rPr>
              <a:t>조건문</a:t>
            </a:r>
            <a:r>
              <a:rPr lang="en-US" altLang="ko-KR" sz="2800" b="1" dirty="0">
                <a:solidFill>
                  <a:schemeClr val="tx1"/>
                </a:solidFill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    ...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    for </a:t>
            </a:r>
            <a:r>
              <a:rPr lang="ko-KR" altLang="en-US" sz="2800" b="1" dirty="0">
                <a:solidFill>
                  <a:schemeClr val="tx1"/>
                </a:solidFill>
              </a:rPr>
              <a:t>항목</a:t>
            </a:r>
            <a:r>
              <a:rPr lang="en-US" altLang="ko-KR" sz="2800" b="1" dirty="0">
                <a:solidFill>
                  <a:schemeClr val="tx1"/>
                </a:solidFill>
              </a:rPr>
              <a:t>n in </a:t>
            </a:r>
            <a:r>
              <a:rPr lang="ko-KR" altLang="en-US" sz="2800" b="1" dirty="0">
                <a:solidFill>
                  <a:schemeClr val="tx1"/>
                </a:solidFill>
              </a:rPr>
              <a:t>반복가능객체</a:t>
            </a:r>
            <a:r>
              <a:rPr lang="en-US" altLang="ko-KR" sz="2800" b="1" dirty="0">
                <a:solidFill>
                  <a:schemeClr val="tx1"/>
                </a:solidFill>
              </a:rPr>
              <a:t>n if </a:t>
            </a:r>
            <a:r>
              <a:rPr lang="ko-KR" altLang="en-US" sz="2800" b="1" dirty="0" err="1">
                <a:solidFill>
                  <a:schemeClr val="tx1"/>
                </a:solidFill>
              </a:rPr>
              <a:t>조건문</a:t>
            </a:r>
            <a:r>
              <a:rPr lang="en-US" altLang="ko-KR" sz="2800" b="1" dirty="0">
                <a:solidFill>
                  <a:schemeClr val="tx1"/>
                </a:solidFill>
              </a:rPr>
              <a:t>n]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6182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 안에 </a:t>
            </a:r>
            <a:r>
              <a:rPr lang="en-US" altLang="ko-KR" dirty="0"/>
              <a:t>for</a:t>
            </a:r>
            <a:r>
              <a:rPr lang="ko-KR" altLang="en-US" dirty="0"/>
              <a:t>문 포함하기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221226" y="1428824"/>
            <a:ext cx="11137931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만약 구구단의 모든 결과를 리스트에 담고 싶다면 리스트 내포를 이용하여 아래와 같이 간단하게 구현할 수도 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result = [x*y for x in range(2,10)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          for y in range(1,10)]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print(result)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[2, 4, 6, 8, 10, 12, 14, 16, 18, 3, 6, 9, 12, 15, 18, 21, 24, 27, 4, 8, 12, 16,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20, 24, 28, 32, 36, 5, 10, 15, 20, 25, 30, 35, 40, 45, 6, 12, 18, 24, 30, 36, 42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, 48, 54, 7, 14, 21, 28, 35, 42, 49, 56, 63, 8, 16, 24, 32, 40, 48, 56, 64, 72,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9, 18, 27, 36, 45, 54, 63, 72, 81]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0205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3-11(1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 출력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27355" y="1430594"/>
            <a:ext cx="78166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1</a:t>
            </a:r>
            <a:r>
              <a:rPr lang="ko-KR" altLang="en-US" sz="2800" dirty="0"/>
              <a:t>부터 </a:t>
            </a:r>
            <a:r>
              <a:rPr lang="en-US" altLang="ko-KR" sz="2800" dirty="0"/>
              <a:t>100</a:t>
            </a:r>
            <a:r>
              <a:rPr lang="ko-KR" altLang="en-US" sz="2800" dirty="0"/>
              <a:t>까지의 숫자를 </a:t>
            </a:r>
            <a:r>
              <a:rPr lang="en-US" altLang="ko-KR" sz="2800" dirty="0"/>
              <a:t>for</a:t>
            </a:r>
            <a:r>
              <a:rPr lang="ko-KR" altLang="en-US" sz="2800" dirty="0"/>
              <a:t>문을 이용하여 </a:t>
            </a:r>
            <a:r>
              <a:rPr lang="ko-KR" altLang="en-US" sz="2800" dirty="0" err="1"/>
              <a:t>출력하시오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661431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3-12(</a:t>
            </a:r>
            <a:r>
              <a:rPr lang="ko-KR" altLang="en-US" dirty="0"/>
              <a:t>리스트에서 평균 구하기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930276" y="1781380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for</a:t>
            </a:r>
            <a:r>
              <a:rPr lang="ko-KR" altLang="en-US" dirty="0"/>
              <a:t>문을 이용하여 </a:t>
            </a:r>
            <a:r>
              <a:rPr lang="en-US" altLang="ko-KR" dirty="0"/>
              <a:t>A </a:t>
            </a:r>
            <a:r>
              <a:rPr lang="ko-KR" altLang="en-US" dirty="0"/>
              <a:t>학급의 평균 점수를 구해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= [70, 60, 55, 75, 95, 90, 80, 80, 85, 100]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773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3-13(“369”</a:t>
            </a:r>
            <a:r>
              <a:rPr lang="ko-KR" altLang="en-US" dirty="0"/>
              <a:t>게임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76" y="1548120"/>
            <a:ext cx="9007679" cy="466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509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3-14(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 </a:t>
            </a:r>
            <a:r>
              <a:rPr lang="ko-KR" altLang="en-US" dirty="0" err="1"/>
              <a:t>자연수중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의 배수이거나 </a:t>
            </a:r>
            <a:r>
              <a:rPr lang="en-US" altLang="ko-KR" dirty="0"/>
              <a:t>4</a:t>
            </a:r>
            <a:r>
              <a:rPr lang="ko-KR" altLang="en-US" dirty="0"/>
              <a:t>의 배수인 자연수를 모두 합하는 코드를 </a:t>
            </a:r>
            <a:r>
              <a:rPr lang="ko-KR" altLang="en-US" dirty="0" err="1"/>
              <a:t>완성하시오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4310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3-15(</a:t>
            </a:r>
            <a:r>
              <a:rPr lang="ko-KR" altLang="en-US" dirty="0"/>
              <a:t>큰 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random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a= [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value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 marL="0" indent="0">
              <a:buNone/>
            </a:pP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위 코드를 사용하면 리스트가 생성된다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위 리스트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에서 가장 큰 요소를 반환하는 코드를 정의해 보아라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단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max() 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함수를 사용해서는 안 된다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힌트</a:t>
            </a:r>
            <a:r>
              <a:rPr lang="en-US" altLang="ko-KR" dirty="0"/>
              <a:t>: </a:t>
            </a:r>
            <a:r>
              <a:rPr lang="ko-KR" altLang="en-US" dirty="0"/>
              <a:t>가장 큰 수를 기억하기 위해 변수를 사용하자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85072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F5FC5BE-93C6-4534-ACA7-757178F969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#while, for </a:t>
            </a:r>
            <a:r>
              <a:rPr lang="ko-KR" altLang="en-US" dirty="0"/>
              <a:t>와 </a:t>
            </a:r>
            <a:r>
              <a:rPr lang="en-US" altLang="ko-KR" dirty="0"/>
              <a:t>else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2B427C-AC97-43B3-8C76-A9F5F8383141}"/>
              </a:ext>
            </a:extLst>
          </p:cNvPr>
          <p:cNvSpPr txBox="1"/>
          <p:nvPr/>
        </p:nvSpPr>
        <p:spPr>
          <a:xfrm>
            <a:off x="749643" y="1359244"/>
            <a:ext cx="1100575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while </a:t>
            </a:r>
            <a:r>
              <a:rPr lang="ko-KR" altLang="en-US" sz="2800" b="1" dirty="0"/>
              <a:t>문에서의 </a:t>
            </a:r>
            <a:r>
              <a:rPr lang="en-US" altLang="ko-KR" sz="2800" b="1" dirty="0"/>
              <a:t>else </a:t>
            </a:r>
            <a:r>
              <a:rPr lang="ko-KR" altLang="en-US" sz="2800" b="1" dirty="0"/>
              <a:t>절</a:t>
            </a:r>
          </a:p>
          <a:p>
            <a:r>
              <a:rPr lang="en-US" altLang="ko-KR" sz="2800" b="1" dirty="0"/>
              <a:t>while </a:t>
            </a:r>
            <a:r>
              <a:rPr lang="ko-KR" altLang="en-US" sz="2800" b="1" dirty="0"/>
              <a:t>문의 </a:t>
            </a:r>
            <a:r>
              <a:rPr lang="en-US" altLang="ko-KR" sz="2800" b="1" dirty="0"/>
              <a:t>else </a:t>
            </a:r>
            <a:r>
              <a:rPr lang="ko-KR" altLang="en-US" sz="2800" b="1" dirty="0"/>
              <a:t>절은 </a:t>
            </a:r>
            <a:r>
              <a:rPr lang="en-US" altLang="ko-KR" sz="2800" b="1" dirty="0"/>
              <a:t>if </a:t>
            </a:r>
            <a:r>
              <a:rPr lang="ko-KR" altLang="en-US" sz="2800" b="1" dirty="0"/>
              <a:t>문과 마찬가지로 조건이 거짓일 때 실행할 코드를 포함한다</a:t>
            </a:r>
            <a:r>
              <a:rPr lang="en-US" altLang="ko-KR" sz="2800" b="1" dirty="0"/>
              <a:t>. else </a:t>
            </a:r>
            <a:r>
              <a:rPr lang="ko-KR" altLang="en-US" sz="2800" b="1" dirty="0"/>
              <a:t>절을 포함한 </a:t>
            </a:r>
            <a:r>
              <a:rPr lang="en-US" altLang="ko-KR" sz="2800" b="1" dirty="0"/>
              <a:t>while </a:t>
            </a:r>
            <a:r>
              <a:rPr lang="ko-KR" altLang="en-US" sz="2800" b="1" dirty="0"/>
              <a:t>문의 양식은 다음과 같다</a:t>
            </a:r>
            <a:r>
              <a:rPr lang="en-US" altLang="ko-KR" sz="2800" b="1" dirty="0"/>
              <a:t>.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while(</a:t>
            </a:r>
            <a:r>
              <a:rPr lang="ko-KR" altLang="en-US" sz="2800" b="1" dirty="0"/>
              <a:t>조건</a:t>
            </a:r>
            <a:r>
              <a:rPr lang="en-US" altLang="ko-KR" sz="2800" b="1" dirty="0"/>
              <a:t>):</a:t>
            </a:r>
          </a:p>
          <a:p>
            <a:r>
              <a:rPr lang="en-US" altLang="ko-KR" sz="2800" b="1" dirty="0"/>
              <a:t>    </a:t>
            </a:r>
            <a:r>
              <a:rPr lang="ko-KR" altLang="en-US" sz="2800" b="1" dirty="0"/>
              <a:t>본문 </a:t>
            </a:r>
            <a:r>
              <a:rPr lang="en-US" altLang="ko-KR" sz="2800" b="1" dirty="0"/>
              <a:t>1     # </a:t>
            </a:r>
            <a:r>
              <a:rPr lang="ko-KR" altLang="en-US" sz="2800" b="1" dirty="0"/>
              <a:t>조건이 참인 동안 반복 실행할 코드 블록</a:t>
            </a:r>
          </a:p>
          <a:p>
            <a:r>
              <a:rPr lang="en-US" altLang="ko-KR" sz="2800" b="1" dirty="0"/>
              <a:t>else:</a:t>
            </a:r>
          </a:p>
          <a:p>
            <a:r>
              <a:rPr lang="en-US" altLang="ko-KR" sz="2800" b="1" dirty="0"/>
              <a:t>    </a:t>
            </a:r>
            <a:r>
              <a:rPr lang="ko-KR" altLang="en-US" sz="2800" b="1" dirty="0"/>
              <a:t>본문 </a:t>
            </a:r>
            <a:r>
              <a:rPr lang="en-US" altLang="ko-KR" sz="2800" b="1" dirty="0"/>
              <a:t>2     # </a:t>
            </a:r>
            <a:r>
              <a:rPr lang="ko-KR" altLang="en-US" sz="2800" b="1" dirty="0"/>
              <a:t>조건이 거짓일 때 실행할 코드 블록</a:t>
            </a:r>
          </a:p>
        </p:txBody>
      </p:sp>
    </p:spTree>
    <p:extLst>
      <p:ext uri="{BB962C8B-B14F-4D97-AF65-F5344CB8AC3E}">
        <p14:creationId xmlns:p14="http://schemas.microsoft.com/office/powerpoint/2010/main" val="20004229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F5FC5BE-93C6-4534-ACA7-757178F969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#while, for </a:t>
            </a:r>
            <a:r>
              <a:rPr lang="ko-KR" altLang="en-US" dirty="0"/>
              <a:t>와 </a:t>
            </a:r>
            <a:r>
              <a:rPr lang="en-US" altLang="ko-KR" dirty="0"/>
              <a:t>else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2B427C-AC97-43B3-8C76-A9F5F8383141}"/>
              </a:ext>
            </a:extLst>
          </p:cNvPr>
          <p:cNvSpPr txBox="1"/>
          <p:nvPr/>
        </p:nvSpPr>
        <p:spPr>
          <a:xfrm>
            <a:off x="749643" y="1359244"/>
            <a:ext cx="1100575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i = 0</a:t>
            </a:r>
          </a:p>
          <a:p>
            <a:r>
              <a:rPr lang="en-US" altLang="ko-KR" sz="2800" b="1" dirty="0"/>
              <a:t>while(i &lt; 3):</a:t>
            </a:r>
          </a:p>
          <a:p>
            <a:r>
              <a:rPr lang="en-US" altLang="ko-KR" sz="2800" b="1" dirty="0"/>
              <a:t>    print(i, '</a:t>
            </a:r>
            <a:r>
              <a:rPr lang="ko-KR" altLang="en-US" sz="2800" b="1" dirty="0"/>
              <a:t>번째 실행</a:t>
            </a:r>
            <a:r>
              <a:rPr lang="en-US" altLang="ko-KR" sz="2800" b="1" dirty="0"/>
              <a:t>')</a:t>
            </a:r>
          </a:p>
          <a:p>
            <a:r>
              <a:rPr lang="en-US" altLang="ko-KR" sz="2800" b="1" dirty="0"/>
              <a:t>    i += 1</a:t>
            </a:r>
          </a:p>
          <a:p>
            <a:r>
              <a:rPr lang="en-US" altLang="ko-KR" sz="2800" b="1" dirty="0"/>
              <a:t>else:</a:t>
            </a:r>
          </a:p>
          <a:p>
            <a:r>
              <a:rPr lang="en-US" altLang="ko-KR" sz="2800" b="1" dirty="0"/>
              <a:t>    print('</a:t>
            </a:r>
            <a:r>
              <a:rPr lang="ko-KR" altLang="en-US" sz="2800" b="1" dirty="0"/>
              <a:t>반복 완료</a:t>
            </a:r>
            <a:r>
              <a:rPr lang="en-US" altLang="ko-KR" sz="2800" b="1" dirty="0"/>
              <a:t>')</a:t>
            </a:r>
          </a:p>
          <a:p>
            <a:r>
              <a:rPr lang="ko-KR" altLang="en-US" sz="2800" b="1" dirty="0"/>
              <a:t>실행 결과</a:t>
            </a:r>
            <a:r>
              <a:rPr lang="en-US" altLang="ko-KR" sz="2800" b="1" dirty="0"/>
              <a:t>: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0 </a:t>
            </a:r>
            <a:r>
              <a:rPr lang="ko-KR" altLang="en-US" sz="2800" b="1" dirty="0"/>
              <a:t>번째 실행</a:t>
            </a:r>
          </a:p>
          <a:p>
            <a:r>
              <a:rPr lang="en-US" altLang="ko-KR" sz="2800" b="1" dirty="0"/>
              <a:t>1 </a:t>
            </a:r>
            <a:r>
              <a:rPr lang="ko-KR" altLang="en-US" sz="2800" b="1" dirty="0"/>
              <a:t>번째 실행</a:t>
            </a:r>
          </a:p>
          <a:p>
            <a:r>
              <a:rPr lang="en-US" altLang="ko-KR" sz="2800" b="1" dirty="0"/>
              <a:t>2 </a:t>
            </a:r>
            <a:r>
              <a:rPr lang="ko-KR" altLang="en-US" sz="2800" b="1" dirty="0"/>
              <a:t>번째 실행</a:t>
            </a:r>
          </a:p>
          <a:p>
            <a:r>
              <a:rPr lang="ko-KR" altLang="en-US" sz="2800" b="1" dirty="0"/>
              <a:t>반복 완료</a:t>
            </a:r>
          </a:p>
        </p:txBody>
      </p:sp>
    </p:spTree>
    <p:extLst>
      <p:ext uri="{BB962C8B-B14F-4D97-AF65-F5344CB8AC3E}">
        <p14:creationId xmlns:p14="http://schemas.microsoft.com/office/powerpoint/2010/main" val="69899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들여쓰기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154637" y="139932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다음과 같은 경우에도 에러가 발생한다</a:t>
            </a:r>
            <a:r>
              <a:rPr lang="en-US" altLang="ko-KR" sz="2800" b="1" dirty="0">
                <a:solidFill>
                  <a:schemeClr val="tx1"/>
                </a:solidFill>
              </a:rPr>
              <a:t>. "</a:t>
            </a:r>
            <a:r>
              <a:rPr lang="ko-KR" altLang="en-US" sz="2800" b="1" dirty="0">
                <a:solidFill>
                  <a:schemeClr val="tx1"/>
                </a:solidFill>
              </a:rPr>
              <a:t>수행할 문장</a:t>
            </a:r>
            <a:r>
              <a:rPr lang="en-US" altLang="ko-KR" sz="2800" b="1" dirty="0">
                <a:solidFill>
                  <a:schemeClr val="tx1"/>
                </a:solidFill>
              </a:rPr>
              <a:t>3"</a:t>
            </a:r>
            <a:r>
              <a:rPr lang="ko-KR" altLang="en-US" sz="2800" b="1" dirty="0">
                <a:solidFill>
                  <a:schemeClr val="tx1"/>
                </a:solidFill>
              </a:rPr>
              <a:t>을 들여쓰기 했지만 </a:t>
            </a:r>
            <a:r>
              <a:rPr lang="en-US" altLang="ko-KR" sz="2800" b="1" dirty="0">
                <a:solidFill>
                  <a:schemeClr val="tx1"/>
                </a:solidFill>
              </a:rPr>
              <a:t>"</a:t>
            </a:r>
            <a:r>
              <a:rPr lang="ko-KR" altLang="en-US" sz="2800" b="1" dirty="0">
                <a:solidFill>
                  <a:schemeClr val="tx1"/>
                </a:solidFill>
              </a:rPr>
              <a:t>수행할 문장</a:t>
            </a:r>
            <a:r>
              <a:rPr lang="en-US" altLang="ko-KR" sz="2800" b="1" dirty="0">
                <a:solidFill>
                  <a:schemeClr val="tx1"/>
                </a:solidFill>
              </a:rPr>
              <a:t>1"</a:t>
            </a:r>
            <a:r>
              <a:rPr lang="ko-KR" altLang="en-US" sz="2800" b="1" dirty="0">
                <a:solidFill>
                  <a:schemeClr val="tx1"/>
                </a:solidFill>
              </a:rPr>
              <a:t>이나 </a:t>
            </a:r>
            <a:r>
              <a:rPr lang="en-US" altLang="ko-KR" sz="2800" b="1" dirty="0">
                <a:solidFill>
                  <a:schemeClr val="tx1"/>
                </a:solidFill>
              </a:rPr>
              <a:t>"</a:t>
            </a:r>
            <a:r>
              <a:rPr lang="ko-KR" altLang="en-US" sz="2800" b="1" dirty="0">
                <a:solidFill>
                  <a:schemeClr val="tx1"/>
                </a:solidFill>
              </a:rPr>
              <a:t>수행할 문장</a:t>
            </a:r>
            <a:r>
              <a:rPr lang="en-US" altLang="ko-KR" sz="2800" b="1" dirty="0">
                <a:solidFill>
                  <a:schemeClr val="tx1"/>
                </a:solidFill>
              </a:rPr>
              <a:t>2"</a:t>
            </a:r>
            <a:r>
              <a:rPr lang="ko-KR" altLang="en-US" sz="2800" b="1" dirty="0">
                <a:solidFill>
                  <a:schemeClr val="tx1"/>
                </a:solidFill>
              </a:rPr>
              <a:t>와 들여 쓰기의 깊이가 다르다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즉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들여쓰기는 언제나 같은 깊이로 해야 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if </a:t>
            </a:r>
            <a:r>
              <a:rPr lang="ko-KR" altLang="en-US" sz="2800" b="1" dirty="0" err="1">
                <a:solidFill>
                  <a:schemeClr val="tx1"/>
                </a:solidFill>
              </a:rPr>
              <a:t>조건문</a:t>
            </a:r>
            <a:r>
              <a:rPr lang="en-US" altLang="ko-KR" sz="28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</a:t>
            </a:r>
            <a:r>
              <a:rPr lang="ko-KR" altLang="en-US" sz="2800" b="1" dirty="0">
                <a:solidFill>
                  <a:schemeClr val="tx1"/>
                </a:solidFill>
              </a:rPr>
              <a:t>수행할 문장</a:t>
            </a:r>
            <a:r>
              <a:rPr lang="en-US" altLang="ko-KR" sz="2800" b="1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</a:t>
            </a:r>
            <a:r>
              <a:rPr lang="ko-KR" altLang="en-US" sz="2800" b="1" dirty="0">
                <a:solidFill>
                  <a:schemeClr val="tx1"/>
                </a:solidFill>
              </a:rPr>
              <a:t>수행할 문장</a:t>
            </a:r>
            <a:r>
              <a:rPr lang="en-US" altLang="ko-KR" sz="2800" b="1" dirty="0">
                <a:solidFill>
                  <a:schemeClr val="tx1"/>
                </a:solidFill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    </a:t>
            </a:r>
            <a:r>
              <a:rPr lang="ko-KR" altLang="en-US" sz="2800" b="1" dirty="0">
                <a:solidFill>
                  <a:schemeClr val="tx1"/>
                </a:solidFill>
              </a:rPr>
              <a:t>수행할 문장</a:t>
            </a:r>
            <a:r>
              <a:rPr lang="en-US" altLang="ko-KR" sz="2800" b="1" dirty="0">
                <a:solidFill>
                  <a:schemeClr val="tx1"/>
                </a:solidFill>
              </a:rPr>
              <a:t>3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41793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F5FC5BE-93C6-4534-ACA7-757178F969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#while, for </a:t>
            </a:r>
            <a:r>
              <a:rPr lang="ko-KR" altLang="en-US" dirty="0"/>
              <a:t>와 </a:t>
            </a:r>
            <a:r>
              <a:rPr lang="en-US" altLang="ko-KR" dirty="0"/>
              <a:t>else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2B427C-AC97-43B3-8C76-A9F5F8383141}"/>
              </a:ext>
            </a:extLst>
          </p:cNvPr>
          <p:cNvSpPr txBox="1"/>
          <p:nvPr/>
        </p:nvSpPr>
        <p:spPr>
          <a:xfrm>
            <a:off x="749643" y="1359244"/>
            <a:ext cx="110057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i = 0</a:t>
            </a:r>
          </a:p>
          <a:p>
            <a:r>
              <a:rPr lang="en-US" altLang="ko-KR" sz="2400" b="1" dirty="0"/>
              <a:t>while(i &lt; 100):</a:t>
            </a:r>
          </a:p>
          <a:p>
            <a:r>
              <a:rPr lang="en-US" altLang="ko-KR" sz="2400" b="1" dirty="0"/>
              <a:t>    print(i, '</a:t>
            </a:r>
            <a:r>
              <a:rPr lang="ko-KR" altLang="en-US" sz="2400" b="1" dirty="0"/>
              <a:t>번째 실행</a:t>
            </a:r>
            <a:r>
              <a:rPr lang="en-US" altLang="ko-KR" sz="2400" b="1" dirty="0"/>
              <a:t>')</a:t>
            </a:r>
          </a:p>
          <a:p>
            <a:r>
              <a:rPr lang="en-US" altLang="ko-KR" sz="2400" b="1" dirty="0"/>
              <a:t>    i += 1</a:t>
            </a:r>
          </a:p>
          <a:p>
            <a:r>
              <a:rPr lang="en-US" altLang="ko-KR" sz="2400" b="1" dirty="0"/>
              <a:t>    if (i &gt; 2):</a:t>
            </a:r>
          </a:p>
          <a:p>
            <a:r>
              <a:rPr lang="en-US" altLang="ko-KR" sz="2400" b="1" dirty="0"/>
              <a:t>        print('</a:t>
            </a:r>
            <a:r>
              <a:rPr lang="ko-KR" altLang="en-US" sz="2400" b="1" dirty="0"/>
              <a:t>반복 중지</a:t>
            </a:r>
            <a:r>
              <a:rPr lang="en-US" altLang="ko-KR" sz="2400" b="1" dirty="0"/>
              <a:t>')</a:t>
            </a:r>
          </a:p>
          <a:p>
            <a:r>
              <a:rPr lang="en-US" altLang="ko-KR" sz="2400" b="1" dirty="0"/>
              <a:t>        break</a:t>
            </a:r>
          </a:p>
          <a:p>
            <a:r>
              <a:rPr lang="en-US" altLang="ko-KR" sz="2400" b="1" dirty="0"/>
              <a:t>else:</a:t>
            </a:r>
          </a:p>
          <a:p>
            <a:r>
              <a:rPr lang="en-US" altLang="ko-KR" sz="2400" b="1" dirty="0"/>
              <a:t>    print('</a:t>
            </a:r>
            <a:r>
              <a:rPr lang="ko-KR" altLang="en-US" sz="2400" b="1" dirty="0"/>
              <a:t>반복 완료</a:t>
            </a:r>
            <a:r>
              <a:rPr lang="en-US" altLang="ko-KR" sz="2400" b="1" dirty="0"/>
              <a:t>')</a:t>
            </a:r>
          </a:p>
          <a:p>
            <a:r>
              <a:rPr lang="ko-KR" altLang="en-US" sz="2400" b="1" dirty="0"/>
              <a:t>실행 결과</a:t>
            </a:r>
            <a:r>
              <a:rPr lang="en-US" altLang="ko-KR" sz="2400" b="1" dirty="0"/>
              <a:t>: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0 </a:t>
            </a:r>
            <a:r>
              <a:rPr lang="ko-KR" altLang="en-US" sz="2400" b="1" dirty="0"/>
              <a:t>번째 실행</a:t>
            </a:r>
          </a:p>
          <a:p>
            <a:r>
              <a:rPr lang="en-US" altLang="ko-KR" sz="2400" b="1" dirty="0"/>
              <a:t>1 </a:t>
            </a:r>
            <a:r>
              <a:rPr lang="ko-KR" altLang="en-US" sz="2400" b="1" dirty="0"/>
              <a:t>번째 실행</a:t>
            </a:r>
          </a:p>
          <a:p>
            <a:r>
              <a:rPr lang="en-US" altLang="ko-KR" sz="2400" b="1" dirty="0"/>
              <a:t>2 </a:t>
            </a:r>
            <a:r>
              <a:rPr lang="ko-KR" altLang="en-US" sz="2400" b="1" dirty="0"/>
              <a:t>번째 실행</a:t>
            </a:r>
          </a:p>
          <a:p>
            <a:r>
              <a:rPr lang="ko-KR" altLang="en-US" sz="2400" b="1" dirty="0"/>
              <a:t>반복 중지</a:t>
            </a:r>
          </a:p>
        </p:txBody>
      </p:sp>
    </p:spTree>
    <p:extLst>
      <p:ext uri="{BB962C8B-B14F-4D97-AF65-F5344CB8AC3E}">
        <p14:creationId xmlns:p14="http://schemas.microsoft.com/office/powerpoint/2010/main" val="38611751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F5FC5BE-93C6-4534-ACA7-757178F969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#while, for </a:t>
            </a:r>
            <a:r>
              <a:rPr lang="ko-KR" altLang="en-US" dirty="0"/>
              <a:t>와 </a:t>
            </a:r>
            <a:r>
              <a:rPr lang="en-US" altLang="ko-KR" dirty="0"/>
              <a:t>else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2B427C-AC97-43B3-8C76-A9F5F8383141}"/>
              </a:ext>
            </a:extLst>
          </p:cNvPr>
          <p:cNvSpPr txBox="1"/>
          <p:nvPr/>
        </p:nvSpPr>
        <p:spPr>
          <a:xfrm>
            <a:off x="749643" y="1359244"/>
            <a:ext cx="110057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for </a:t>
            </a:r>
            <a:r>
              <a:rPr lang="ko-KR" altLang="en-US" sz="2400" b="1" dirty="0"/>
              <a:t>문의 </a:t>
            </a:r>
            <a:r>
              <a:rPr lang="en-US" altLang="ko-KR" sz="2400" b="1" dirty="0"/>
              <a:t>else </a:t>
            </a:r>
            <a:r>
              <a:rPr lang="ko-KR" altLang="en-US" sz="2400" b="1" dirty="0"/>
              <a:t>절은 전체 반복 과정이 정상적으로 종료된 직후에 본문의 코드를 실행한다</a:t>
            </a:r>
            <a:r>
              <a:rPr lang="en-US" altLang="ko-KR" sz="2400" b="1" dirty="0"/>
              <a:t>. break </a:t>
            </a:r>
            <a:r>
              <a:rPr lang="ko-KR" altLang="en-US" sz="2400" b="1" dirty="0"/>
              <a:t>문으로 반복이 중지된 경우는 정상적인 종료가 아니므로 </a:t>
            </a:r>
            <a:r>
              <a:rPr lang="en-US" altLang="ko-KR" sz="2400" b="1" dirty="0"/>
              <a:t>else </a:t>
            </a:r>
            <a:r>
              <a:rPr lang="ko-KR" altLang="en-US" sz="2400" b="1" dirty="0"/>
              <a:t>문의 본문이 실행되지 않는다</a:t>
            </a:r>
            <a:r>
              <a:rPr lang="en-US" altLang="ko-KR" sz="2400" b="1" dirty="0"/>
              <a:t>. else </a:t>
            </a:r>
            <a:r>
              <a:rPr lang="ko-KR" altLang="en-US" sz="2400" b="1" dirty="0"/>
              <a:t>절을 포함한 양식은 다음과 같다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for </a:t>
            </a:r>
            <a:r>
              <a:rPr lang="ko-KR" altLang="en-US" sz="2400" b="1" dirty="0"/>
              <a:t>변수 </a:t>
            </a:r>
            <a:r>
              <a:rPr lang="en-US" altLang="ko-KR" sz="2400" b="1" dirty="0"/>
              <a:t>in </a:t>
            </a:r>
            <a:r>
              <a:rPr lang="ko-KR" altLang="en-US" sz="2400" b="1" dirty="0"/>
              <a:t>컬렉션</a:t>
            </a:r>
            <a:r>
              <a:rPr lang="en-US" altLang="ko-KR" sz="2400" b="1" dirty="0"/>
              <a:t>:</a:t>
            </a:r>
          </a:p>
          <a:p>
            <a:r>
              <a:rPr lang="en-US" altLang="ko-KR" sz="2400" b="1" dirty="0"/>
              <a:t>    </a:t>
            </a:r>
            <a:r>
              <a:rPr lang="ko-KR" altLang="en-US" sz="2400" b="1" dirty="0"/>
              <a:t>본문 </a:t>
            </a:r>
            <a:r>
              <a:rPr lang="en-US" altLang="ko-KR" sz="2400" b="1" dirty="0"/>
              <a:t>1            # </a:t>
            </a:r>
            <a:r>
              <a:rPr lang="ko-KR" altLang="en-US" sz="2400" b="1" dirty="0"/>
              <a:t>컬렉션의 각 항목마다 반복 실행할 코드 블록</a:t>
            </a:r>
          </a:p>
          <a:p>
            <a:r>
              <a:rPr lang="en-US" altLang="ko-KR" sz="2400" b="1" dirty="0"/>
              <a:t>else:</a:t>
            </a:r>
          </a:p>
          <a:p>
            <a:r>
              <a:rPr lang="en-US" altLang="ko-KR" sz="2400" b="1" dirty="0"/>
              <a:t>    </a:t>
            </a:r>
            <a:r>
              <a:rPr lang="ko-KR" altLang="en-US" sz="2400" b="1" dirty="0"/>
              <a:t>본문 </a:t>
            </a:r>
            <a:r>
              <a:rPr lang="en-US" altLang="ko-KR" sz="2400" b="1" dirty="0"/>
              <a:t>2            # </a:t>
            </a:r>
            <a:r>
              <a:rPr lang="ko-KR" altLang="en-US" sz="2400" b="1" dirty="0"/>
              <a:t>반복이 정상 종료된 직후 실행할 코드 블록</a:t>
            </a:r>
          </a:p>
        </p:txBody>
      </p:sp>
    </p:spTree>
    <p:extLst>
      <p:ext uri="{BB962C8B-B14F-4D97-AF65-F5344CB8AC3E}">
        <p14:creationId xmlns:p14="http://schemas.microsoft.com/office/powerpoint/2010/main" val="41985215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F5FC5BE-93C6-4534-ACA7-757178F969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#while, for </a:t>
            </a:r>
            <a:r>
              <a:rPr lang="ko-KR" altLang="en-US" dirty="0"/>
              <a:t>와 </a:t>
            </a:r>
            <a:r>
              <a:rPr lang="en-US" altLang="ko-KR" dirty="0"/>
              <a:t>else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2B427C-AC97-43B3-8C76-A9F5F8383141}"/>
              </a:ext>
            </a:extLst>
          </p:cNvPr>
          <p:cNvSpPr txBox="1"/>
          <p:nvPr/>
        </p:nvSpPr>
        <p:spPr>
          <a:xfrm>
            <a:off x="749643" y="1359244"/>
            <a:ext cx="1100575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for i in range(3):</a:t>
            </a:r>
          </a:p>
          <a:p>
            <a:r>
              <a:rPr lang="en-US" altLang="ko-KR" sz="2400" b="1" dirty="0"/>
              <a:t>    print(i, '</a:t>
            </a:r>
            <a:r>
              <a:rPr lang="ko-KR" altLang="en-US" sz="2400" b="1" dirty="0"/>
              <a:t>번째 실행</a:t>
            </a:r>
            <a:r>
              <a:rPr lang="en-US" altLang="ko-KR" sz="2400" b="1" dirty="0"/>
              <a:t>')</a:t>
            </a:r>
          </a:p>
          <a:p>
            <a:r>
              <a:rPr lang="en-US" altLang="ko-KR" sz="2400" b="1" dirty="0"/>
              <a:t>else:</a:t>
            </a:r>
          </a:p>
          <a:p>
            <a:r>
              <a:rPr lang="en-US" altLang="ko-KR" sz="2400" b="1" dirty="0"/>
              <a:t>    print('</a:t>
            </a:r>
            <a:r>
              <a:rPr lang="ko-KR" altLang="en-US" sz="2400" b="1" dirty="0"/>
              <a:t>반복 완료</a:t>
            </a:r>
            <a:r>
              <a:rPr lang="en-US" altLang="ko-KR" sz="2400" b="1" dirty="0"/>
              <a:t>')</a:t>
            </a:r>
          </a:p>
          <a:p>
            <a:r>
              <a:rPr lang="ko-KR" altLang="en-US" sz="2400" b="1" dirty="0"/>
              <a:t>실행 결과</a:t>
            </a:r>
            <a:r>
              <a:rPr lang="en-US" altLang="ko-KR" sz="2400" b="1" dirty="0"/>
              <a:t>: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0 </a:t>
            </a:r>
            <a:r>
              <a:rPr lang="ko-KR" altLang="en-US" sz="2400" b="1" dirty="0"/>
              <a:t>번째 실행</a:t>
            </a:r>
          </a:p>
          <a:p>
            <a:r>
              <a:rPr lang="en-US" altLang="ko-KR" sz="2400" b="1" dirty="0"/>
              <a:t>1 </a:t>
            </a:r>
            <a:r>
              <a:rPr lang="ko-KR" altLang="en-US" sz="2400" b="1" dirty="0"/>
              <a:t>번째 실행</a:t>
            </a:r>
          </a:p>
          <a:p>
            <a:r>
              <a:rPr lang="en-US" altLang="ko-KR" sz="2400" b="1" dirty="0"/>
              <a:t>2 </a:t>
            </a:r>
            <a:r>
              <a:rPr lang="ko-KR" altLang="en-US" sz="2400" b="1" dirty="0"/>
              <a:t>번째 실행</a:t>
            </a:r>
          </a:p>
          <a:p>
            <a:r>
              <a:rPr lang="ko-KR" altLang="en-US" sz="2400" b="1" dirty="0"/>
              <a:t>반복 완료</a:t>
            </a:r>
          </a:p>
        </p:txBody>
      </p:sp>
    </p:spTree>
    <p:extLst>
      <p:ext uri="{BB962C8B-B14F-4D97-AF65-F5344CB8AC3E}">
        <p14:creationId xmlns:p14="http://schemas.microsoft.com/office/powerpoint/2010/main" val="35788943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F5FC5BE-93C6-4534-ACA7-757178F969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#while, for </a:t>
            </a:r>
            <a:r>
              <a:rPr lang="ko-KR" altLang="en-US" dirty="0"/>
              <a:t>와 </a:t>
            </a:r>
            <a:r>
              <a:rPr lang="en-US" altLang="ko-KR" dirty="0"/>
              <a:t>else (</a:t>
            </a:r>
            <a:r>
              <a:rPr lang="ko-KR" altLang="en-US" dirty="0"/>
              <a:t>함수는 다음 </a:t>
            </a:r>
            <a:r>
              <a:rPr lang="ko-KR" altLang="en-US"/>
              <a:t>주에 본격적으로 배운다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2B427C-AC97-43B3-8C76-A9F5F8383141}"/>
              </a:ext>
            </a:extLst>
          </p:cNvPr>
          <p:cNvSpPr txBox="1"/>
          <p:nvPr/>
        </p:nvSpPr>
        <p:spPr>
          <a:xfrm>
            <a:off x="749643" y="1359244"/>
            <a:ext cx="110057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def </a:t>
            </a:r>
            <a:r>
              <a:rPr lang="ko-KR" altLang="en-US" sz="2400" b="1" dirty="0"/>
              <a:t>첫</a:t>
            </a:r>
            <a:r>
              <a:rPr lang="en-US" altLang="ko-KR" sz="2400" b="1" dirty="0"/>
              <a:t>_</a:t>
            </a:r>
            <a:r>
              <a:rPr lang="ko-KR" altLang="en-US" sz="2400" b="1" dirty="0"/>
              <a:t>짝수</a:t>
            </a:r>
            <a:r>
              <a:rPr lang="en-US" altLang="ko-KR" sz="2400" b="1" dirty="0"/>
              <a:t>_</a:t>
            </a:r>
            <a:r>
              <a:rPr lang="ko-KR" altLang="en-US" sz="2400" b="1" dirty="0"/>
              <a:t>찾기</a:t>
            </a:r>
            <a:r>
              <a:rPr lang="en-US" altLang="ko-KR" sz="2400" b="1" dirty="0"/>
              <a:t>(numbers):</a:t>
            </a:r>
          </a:p>
          <a:p>
            <a:r>
              <a:rPr lang="en-US" altLang="ko-KR" sz="2400" b="1" dirty="0"/>
              <a:t>    """numbers</a:t>
            </a:r>
            <a:r>
              <a:rPr lang="ko-KR" altLang="en-US" sz="2400" b="1" dirty="0"/>
              <a:t>에서 첫 번째 짝수를 찾아 화면에 출력한다</a:t>
            </a:r>
            <a:r>
              <a:rPr lang="en-US" altLang="ko-KR" sz="2400" b="1" dirty="0"/>
              <a:t>."""</a:t>
            </a:r>
          </a:p>
          <a:p>
            <a:r>
              <a:rPr lang="en-US" altLang="ko-KR" sz="2400" b="1" dirty="0"/>
              <a:t>    for n in numbers:</a:t>
            </a:r>
          </a:p>
          <a:p>
            <a:r>
              <a:rPr lang="en-US" altLang="ko-KR" sz="2400" b="1" dirty="0"/>
              <a:t>        if n % 2 == 0:</a:t>
            </a:r>
          </a:p>
          <a:p>
            <a:r>
              <a:rPr lang="en-US" altLang="ko-KR" sz="2400" b="1" dirty="0"/>
              <a:t>            print(n, '</a:t>
            </a:r>
            <a:r>
              <a:rPr lang="ko-KR" altLang="en-US" sz="2400" b="1" dirty="0"/>
              <a:t>이 첫 짝수입니다</a:t>
            </a:r>
            <a:r>
              <a:rPr lang="en-US" altLang="ko-KR" sz="2400" b="1" dirty="0"/>
              <a:t>.')</a:t>
            </a:r>
          </a:p>
          <a:p>
            <a:r>
              <a:rPr lang="en-US" altLang="ko-KR" sz="2400" b="1" dirty="0"/>
              <a:t>            break;</a:t>
            </a:r>
          </a:p>
          <a:p>
            <a:r>
              <a:rPr lang="en-US" altLang="ko-KR" sz="2400" b="1" dirty="0"/>
              <a:t>    else:</a:t>
            </a:r>
          </a:p>
          <a:p>
            <a:r>
              <a:rPr lang="en-US" altLang="ko-KR" sz="2400" b="1" dirty="0"/>
              <a:t>        print('</a:t>
            </a:r>
            <a:r>
              <a:rPr lang="ko-KR" altLang="en-US" sz="2400" b="1" dirty="0"/>
              <a:t>짝수가 없습니다</a:t>
            </a:r>
            <a:r>
              <a:rPr lang="en-US" altLang="ko-KR" sz="2400" b="1" dirty="0"/>
              <a:t>.')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첫</a:t>
            </a:r>
            <a:r>
              <a:rPr lang="en-US" altLang="ko-KR" sz="2400" b="1" dirty="0"/>
              <a:t>_</a:t>
            </a:r>
            <a:r>
              <a:rPr lang="ko-KR" altLang="en-US" sz="2400" b="1" dirty="0"/>
              <a:t>짝수</a:t>
            </a:r>
            <a:r>
              <a:rPr lang="en-US" altLang="ko-KR" sz="2400" b="1" dirty="0"/>
              <a:t>_</a:t>
            </a:r>
            <a:r>
              <a:rPr lang="ko-KR" altLang="en-US" sz="2400" b="1" dirty="0"/>
              <a:t>찾기</a:t>
            </a:r>
            <a:r>
              <a:rPr lang="en-US" altLang="ko-KR" sz="2400" b="1" dirty="0"/>
              <a:t>([1, 3, 5, 33, 47, 55])</a:t>
            </a:r>
          </a:p>
          <a:p>
            <a:r>
              <a:rPr lang="ko-KR" altLang="en-US" sz="2400" b="1" dirty="0"/>
              <a:t>첫</a:t>
            </a:r>
            <a:r>
              <a:rPr lang="en-US" altLang="ko-KR" sz="2400" b="1" dirty="0"/>
              <a:t>_</a:t>
            </a:r>
            <a:r>
              <a:rPr lang="ko-KR" altLang="en-US" sz="2400" b="1" dirty="0"/>
              <a:t>짝수</a:t>
            </a:r>
            <a:r>
              <a:rPr lang="en-US" altLang="ko-KR" sz="2400" b="1" dirty="0"/>
              <a:t>_</a:t>
            </a:r>
            <a:r>
              <a:rPr lang="ko-KR" altLang="en-US" sz="2400" b="1" dirty="0"/>
              <a:t>찾기</a:t>
            </a:r>
            <a:r>
              <a:rPr lang="en-US" altLang="ko-KR" sz="2400" b="1" dirty="0"/>
              <a:t>([7, 5, 6, 72, 19, 81])</a:t>
            </a:r>
          </a:p>
          <a:p>
            <a:r>
              <a:rPr lang="ko-KR" altLang="en-US" sz="2400" b="1" dirty="0"/>
              <a:t>실행 결과</a:t>
            </a:r>
            <a:r>
              <a:rPr lang="en-US" altLang="ko-KR" sz="2400" b="1" dirty="0"/>
              <a:t>: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짝수가 없습니다</a:t>
            </a:r>
            <a:r>
              <a:rPr lang="en-US" altLang="ko-KR" sz="2400" b="1" dirty="0"/>
              <a:t>.</a:t>
            </a:r>
          </a:p>
          <a:p>
            <a:r>
              <a:rPr lang="en-US" altLang="ko-KR" sz="2400" b="1" dirty="0"/>
              <a:t>6 </a:t>
            </a:r>
            <a:r>
              <a:rPr lang="ko-KR" altLang="en-US" sz="2400" b="1" dirty="0"/>
              <a:t>이 첫 짝수입니다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212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들여쓰기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154637" y="139932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※ </a:t>
            </a:r>
            <a:r>
              <a:rPr lang="ko-KR" altLang="en-US" sz="2800" b="1" dirty="0">
                <a:solidFill>
                  <a:schemeClr val="tx1"/>
                </a:solidFill>
              </a:rPr>
              <a:t> 일반적으로 들여쓰기를 할 때 공백</a:t>
            </a:r>
            <a:r>
              <a:rPr lang="en-US" altLang="ko-KR" sz="2800" b="1" dirty="0">
                <a:solidFill>
                  <a:schemeClr val="tx1"/>
                </a:solidFill>
              </a:rPr>
              <a:t>(Spacebar) 4</a:t>
            </a:r>
            <a:r>
              <a:rPr lang="ko-KR" altLang="en-US" sz="2800" b="1" dirty="0">
                <a:solidFill>
                  <a:schemeClr val="tx1"/>
                </a:solidFill>
              </a:rPr>
              <a:t>개를 사용하는 것을 권장하고 있음</a:t>
            </a:r>
            <a:r>
              <a:rPr lang="en-US" altLang="ko-KR" sz="2800" b="1" dirty="0">
                <a:solidFill>
                  <a:schemeClr val="tx1"/>
                </a:solidFill>
              </a:rPr>
              <a:t>.(</a:t>
            </a:r>
            <a:r>
              <a:rPr lang="ko-KR" altLang="en-US" sz="2800" b="1" dirty="0" err="1">
                <a:solidFill>
                  <a:schemeClr val="tx1"/>
                </a:solidFill>
              </a:rPr>
              <a:t>코랩에서는</a:t>
            </a:r>
            <a:r>
              <a:rPr lang="ko-KR" altLang="en-US" sz="2800" b="1" dirty="0">
                <a:solidFill>
                  <a:schemeClr val="tx1"/>
                </a:solidFill>
              </a:rPr>
              <a:t> 설정에 선택버튼 있음</a:t>
            </a:r>
            <a:r>
              <a:rPr lang="en-US" altLang="ko-KR" sz="2800" b="1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[</a:t>
            </a:r>
            <a:r>
              <a:rPr lang="ko-KR" altLang="en-US" sz="2800" b="1" dirty="0" err="1">
                <a:solidFill>
                  <a:schemeClr val="tx1"/>
                </a:solidFill>
              </a:rPr>
              <a:t>조건문</a:t>
            </a:r>
            <a:r>
              <a:rPr lang="ko-KR" altLang="en-US" sz="2800" b="1" dirty="0">
                <a:solidFill>
                  <a:schemeClr val="tx1"/>
                </a:solidFill>
              </a:rPr>
              <a:t> 다음에 콜론</a:t>
            </a:r>
            <a:r>
              <a:rPr lang="en-US" altLang="ko-KR" sz="2800" b="1" dirty="0">
                <a:solidFill>
                  <a:schemeClr val="tx1"/>
                </a:solidFill>
              </a:rPr>
              <a:t>(:)</a:t>
            </a:r>
            <a:r>
              <a:rPr lang="ko-KR" altLang="en-US" sz="2800" b="1" dirty="0">
                <a:solidFill>
                  <a:schemeClr val="tx1"/>
                </a:solidFill>
              </a:rPr>
              <a:t>을 잊지 말자</a:t>
            </a:r>
            <a:r>
              <a:rPr lang="en-US" altLang="ko-KR" sz="2800" b="1" dirty="0">
                <a:solidFill>
                  <a:schemeClr val="tx1"/>
                </a:solidFill>
              </a:rPr>
              <a:t>!]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if </a:t>
            </a:r>
            <a:r>
              <a:rPr lang="ko-KR" altLang="en-US" sz="2800" b="1" dirty="0" err="1">
                <a:solidFill>
                  <a:schemeClr val="tx1"/>
                </a:solidFill>
              </a:rPr>
              <a:t>조건문</a:t>
            </a:r>
            <a:r>
              <a:rPr lang="ko-KR" altLang="en-US" sz="2800" b="1" dirty="0">
                <a:solidFill>
                  <a:schemeClr val="tx1"/>
                </a:solidFill>
              </a:rPr>
              <a:t> 뒤에는 반드시 콜론</a:t>
            </a:r>
            <a:r>
              <a:rPr lang="en-US" altLang="ko-KR" sz="2800" b="1" dirty="0">
                <a:solidFill>
                  <a:schemeClr val="tx1"/>
                </a:solidFill>
              </a:rPr>
              <a:t>(:)</a:t>
            </a:r>
            <a:r>
              <a:rPr lang="ko-KR" altLang="en-US" sz="2800" b="1" dirty="0">
                <a:solidFill>
                  <a:schemeClr val="tx1"/>
                </a:solidFill>
              </a:rPr>
              <a:t>이 붙는다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rgbClr val="FF0000"/>
                </a:solidFill>
              </a:rPr>
              <a:t>어떤 특별한 의미가 있다기보다는 </a:t>
            </a:r>
            <a:r>
              <a:rPr lang="ko-KR" altLang="en-US" sz="2800" b="1" dirty="0" err="1">
                <a:solidFill>
                  <a:srgbClr val="FF0000"/>
                </a:solidFill>
              </a:rPr>
              <a:t>파이썬의</a:t>
            </a:r>
            <a:r>
              <a:rPr lang="ko-KR" altLang="en-US" sz="2800" b="1" dirty="0">
                <a:solidFill>
                  <a:srgbClr val="FF0000"/>
                </a:solidFill>
              </a:rPr>
              <a:t> 문법 구조이다</a:t>
            </a:r>
            <a:r>
              <a:rPr lang="en-US" altLang="ko-KR" sz="2800" b="1" dirty="0">
                <a:solidFill>
                  <a:srgbClr val="FF0000"/>
                </a:solidFill>
              </a:rPr>
              <a:t>. </a:t>
            </a:r>
            <a:r>
              <a:rPr lang="ko-KR" altLang="en-US" sz="2800" b="1" dirty="0">
                <a:solidFill>
                  <a:srgbClr val="FF0000"/>
                </a:solidFill>
              </a:rPr>
              <a:t>왜 하필 콜론</a:t>
            </a:r>
            <a:r>
              <a:rPr lang="en-US" altLang="ko-KR" sz="2800" b="1" dirty="0">
                <a:solidFill>
                  <a:srgbClr val="FF0000"/>
                </a:solidFill>
              </a:rPr>
              <a:t>(:)</a:t>
            </a:r>
            <a:r>
              <a:rPr lang="ko-KR" altLang="en-US" sz="2800" b="1" dirty="0">
                <a:solidFill>
                  <a:srgbClr val="FF0000"/>
                </a:solidFill>
              </a:rPr>
              <a:t>인지 궁금하다면 </a:t>
            </a:r>
            <a:r>
              <a:rPr lang="ko-KR" altLang="en-US" sz="2800" b="1" dirty="0" err="1">
                <a:solidFill>
                  <a:srgbClr val="FF0000"/>
                </a:solidFill>
              </a:rPr>
              <a:t>파이썬을</a:t>
            </a:r>
            <a:r>
              <a:rPr lang="ko-KR" altLang="en-US" sz="2800" b="1" dirty="0">
                <a:solidFill>
                  <a:srgbClr val="FF0000"/>
                </a:solidFill>
              </a:rPr>
              <a:t> 만든 </a:t>
            </a:r>
            <a:r>
              <a:rPr lang="ko-KR" altLang="en-US" sz="2800" b="1" dirty="0" err="1">
                <a:solidFill>
                  <a:srgbClr val="FF0000"/>
                </a:solidFill>
              </a:rPr>
              <a:t>귀도에게</a:t>
            </a:r>
            <a:r>
              <a:rPr lang="ko-KR" altLang="en-US" sz="2800" b="1" dirty="0">
                <a:solidFill>
                  <a:srgbClr val="FF0000"/>
                </a:solidFill>
              </a:rPr>
              <a:t> 직접 물어보아야 할 것이다</a:t>
            </a:r>
            <a:r>
              <a:rPr lang="en-US" altLang="ko-KR" sz="2800" b="1" dirty="0">
                <a:solidFill>
                  <a:srgbClr val="FF0000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앞으로 배우게 될 </a:t>
            </a:r>
            <a:r>
              <a:rPr lang="en-US" altLang="ko-KR" sz="2800" b="1" dirty="0">
                <a:solidFill>
                  <a:schemeClr val="tx1"/>
                </a:solidFill>
              </a:rPr>
              <a:t>while</a:t>
            </a:r>
            <a:r>
              <a:rPr lang="ko-KR" altLang="en-US" sz="2800" b="1" dirty="0">
                <a:solidFill>
                  <a:schemeClr val="tx1"/>
                </a:solidFill>
              </a:rPr>
              <a:t>이나 </a:t>
            </a:r>
            <a:r>
              <a:rPr lang="en-US" altLang="ko-KR" sz="2800" b="1" dirty="0">
                <a:solidFill>
                  <a:schemeClr val="tx1"/>
                </a:solidFill>
              </a:rPr>
              <a:t>for, </a:t>
            </a:r>
            <a:r>
              <a:rPr lang="en-US" altLang="ko-KR" sz="2800" b="1" dirty="0" err="1">
                <a:solidFill>
                  <a:schemeClr val="tx1"/>
                </a:solidFill>
              </a:rPr>
              <a:t>def</a:t>
            </a:r>
            <a:r>
              <a:rPr lang="en-US" altLang="ko-KR" sz="2800" b="1" dirty="0">
                <a:solidFill>
                  <a:schemeClr val="tx1"/>
                </a:solidFill>
              </a:rPr>
              <a:t>, class</a:t>
            </a:r>
            <a:r>
              <a:rPr lang="ko-KR" altLang="en-US" sz="2800" b="1" dirty="0">
                <a:solidFill>
                  <a:schemeClr val="tx1"/>
                </a:solidFill>
              </a:rPr>
              <a:t>문에도 역시 문장의 끝에 콜론</a:t>
            </a:r>
            <a:r>
              <a:rPr lang="en-US" altLang="ko-KR" sz="2800" b="1" dirty="0">
                <a:solidFill>
                  <a:schemeClr val="tx1"/>
                </a:solidFill>
              </a:rPr>
              <a:t>(:)</a:t>
            </a:r>
            <a:r>
              <a:rPr lang="ko-KR" altLang="en-US" sz="2800" b="1" dirty="0">
                <a:solidFill>
                  <a:schemeClr val="tx1"/>
                </a:solidFill>
              </a:rPr>
              <a:t>이 항상 들어간다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콜론이 있어야 할 곳에 없으면 </a:t>
            </a:r>
            <a:r>
              <a:rPr lang="ko-KR" altLang="en-US" sz="2800" b="1" dirty="0" err="1">
                <a:solidFill>
                  <a:schemeClr val="tx1"/>
                </a:solidFill>
              </a:rPr>
              <a:t>코랩에서는</a:t>
            </a:r>
            <a:r>
              <a:rPr lang="ko-KR" altLang="en-US" sz="2800" b="1" dirty="0">
                <a:solidFill>
                  <a:schemeClr val="tx1"/>
                </a:solidFill>
              </a:rPr>
              <a:t> 빨간 색 표시가 나타난다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0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3914</TotalTime>
  <Words>4772</Words>
  <Application>Microsoft Office PowerPoint</Application>
  <PresentationFormat>와이드스크린</PresentationFormat>
  <Paragraphs>661</Paragraphs>
  <Slides>83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83</vt:i4>
      </vt:variant>
    </vt:vector>
  </HeadingPairs>
  <TitlesOfParts>
    <vt:vector size="92" baseType="lpstr">
      <vt:lpstr>Calibri</vt:lpstr>
      <vt:lpstr>Courier New</vt:lpstr>
      <vt:lpstr>-apple-system</vt:lpstr>
      <vt:lpstr>Calibri Light</vt:lpstr>
      <vt:lpstr>Arial Black</vt:lpstr>
      <vt:lpstr>맑은 고딕</vt:lpstr>
      <vt:lpstr>Arial</vt:lpstr>
      <vt:lpstr>나눔고딕</vt:lpstr>
      <vt:lpstr>Office Theme</vt:lpstr>
      <vt:lpstr>파이썬 기초 및 머신러닝 실습</vt:lpstr>
      <vt:lpstr>1. if 문 : 조건 2. while 문 :반복 3. for 문 :반복  4. while, for와 else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코딩과 적용</dc:title>
  <dc:creator>Seyoon Lee</dc:creator>
  <cp:lastModifiedBy>Seyoon Lee</cp:lastModifiedBy>
  <cp:revision>217</cp:revision>
  <dcterms:created xsi:type="dcterms:W3CDTF">2016-07-19T11:33:55Z</dcterms:created>
  <dcterms:modified xsi:type="dcterms:W3CDTF">2025-03-13T13:50:24Z</dcterms:modified>
</cp:coreProperties>
</file>