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7" r:id="rId1"/>
  </p:sldMasterIdLst>
  <p:notesMasterIdLst>
    <p:notesMasterId r:id="rId80"/>
  </p:notesMasterIdLst>
  <p:sldIdLst>
    <p:sldId id="262" r:id="rId2"/>
    <p:sldId id="448" r:id="rId3"/>
    <p:sldId id="283" r:id="rId4"/>
    <p:sldId id="333" r:id="rId5"/>
    <p:sldId id="501" r:id="rId6"/>
    <p:sldId id="502" r:id="rId7"/>
    <p:sldId id="503" r:id="rId8"/>
    <p:sldId id="504" r:id="rId9"/>
    <p:sldId id="335" r:id="rId10"/>
    <p:sldId id="505" r:id="rId11"/>
    <p:sldId id="506" r:id="rId12"/>
    <p:sldId id="507" r:id="rId13"/>
    <p:sldId id="508" r:id="rId14"/>
    <p:sldId id="509" r:id="rId15"/>
    <p:sldId id="510" r:id="rId16"/>
    <p:sldId id="474" r:id="rId17"/>
    <p:sldId id="475" r:id="rId18"/>
    <p:sldId id="334" r:id="rId19"/>
    <p:sldId id="476" r:id="rId20"/>
    <p:sldId id="339" r:id="rId21"/>
    <p:sldId id="336" r:id="rId22"/>
    <p:sldId id="478" r:id="rId23"/>
    <p:sldId id="284" r:id="rId24"/>
    <p:sldId id="316" r:id="rId25"/>
    <p:sldId id="521" r:id="rId26"/>
    <p:sldId id="479" r:id="rId27"/>
    <p:sldId id="285" r:id="rId28"/>
    <p:sldId id="480" r:id="rId29"/>
    <p:sldId id="340" r:id="rId30"/>
    <p:sldId id="341" r:id="rId31"/>
    <p:sldId id="342" r:id="rId32"/>
    <p:sldId id="343" r:id="rId33"/>
    <p:sldId id="344" r:id="rId34"/>
    <p:sldId id="481" r:id="rId35"/>
    <p:sldId id="345" r:id="rId36"/>
    <p:sldId id="347" r:id="rId37"/>
    <p:sldId id="348" r:id="rId38"/>
    <p:sldId id="349" r:id="rId39"/>
    <p:sldId id="482" r:id="rId40"/>
    <p:sldId id="483" r:id="rId41"/>
    <p:sldId id="484" r:id="rId42"/>
    <p:sldId id="486" r:id="rId43"/>
    <p:sldId id="487" r:id="rId44"/>
    <p:sldId id="488" r:id="rId45"/>
    <p:sldId id="511" r:id="rId46"/>
    <p:sldId id="512" r:id="rId47"/>
    <p:sldId id="513" r:id="rId48"/>
    <p:sldId id="516" r:id="rId49"/>
    <p:sldId id="489" r:id="rId50"/>
    <p:sldId id="519" r:id="rId51"/>
    <p:sldId id="518" r:id="rId52"/>
    <p:sldId id="490" r:id="rId53"/>
    <p:sldId id="493" r:id="rId54"/>
    <p:sldId id="494" r:id="rId55"/>
    <p:sldId id="520" r:id="rId56"/>
    <p:sldId id="362" r:id="rId57"/>
    <p:sldId id="363" r:id="rId58"/>
    <p:sldId id="364" r:id="rId59"/>
    <p:sldId id="712" r:id="rId60"/>
    <p:sldId id="522" r:id="rId61"/>
    <p:sldId id="523" r:id="rId62"/>
    <p:sldId id="524" r:id="rId63"/>
    <p:sldId id="525" r:id="rId64"/>
    <p:sldId id="526" r:id="rId65"/>
    <p:sldId id="527" r:id="rId66"/>
    <p:sldId id="528" r:id="rId67"/>
    <p:sldId id="529" r:id="rId68"/>
    <p:sldId id="530" r:id="rId69"/>
    <p:sldId id="531" r:id="rId70"/>
    <p:sldId id="532" r:id="rId71"/>
    <p:sldId id="533" r:id="rId72"/>
    <p:sldId id="534" r:id="rId73"/>
    <p:sldId id="535" r:id="rId74"/>
    <p:sldId id="536" r:id="rId75"/>
    <p:sldId id="538" r:id="rId76"/>
    <p:sldId id="537" r:id="rId77"/>
    <p:sldId id="710" r:id="rId78"/>
    <p:sldId id="711" r:id="rId79"/>
  </p:sldIdLst>
  <p:sldSz cx="12192000" cy="6858000"/>
  <p:notesSz cx="6858000" cy="9144000"/>
  <p:embeddedFontLst>
    <p:embeddedFont>
      <p:font typeface="맑은 고딕" panose="020B0503020000020004" pitchFamily="50" charset="-127"/>
      <p:regular r:id="rId81"/>
      <p:bold r:id="rId8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D16"/>
    <a:srgbClr val="0070C0"/>
    <a:srgbClr val="00B050"/>
    <a:srgbClr val="AC8300"/>
    <a:srgbClr val="8D54DA"/>
    <a:srgbClr val="993366"/>
    <a:srgbClr val="CC3300"/>
    <a:srgbClr val="FF9900"/>
    <a:srgbClr val="FFD44E"/>
    <a:srgbClr val="74C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6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1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12E79-913F-4A59-80B0-73ED86C35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6ED4B9-45D3-444D-B660-F5386B643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6F321-4B63-410F-8204-050C4FE8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1D087-6A0E-45EA-8335-B9D06FBB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5BF8C9-C4CD-4E3A-A513-64B3BB8A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1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31C6D-7CDC-4B65-B054-EA818745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942482-A05E-4B34-80E4-BCE56F422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3BB241-25B8-4E3A-B73E-AAD56B88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EAC172-D9F0-4246-944D-3067F2EE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19A478-08B9-46C2-8D92-5F807CC2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45C6D1-BFD8-431E-B49A-E2344443D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4B43-B874-4EDF-8D77-703D7603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32D0BB-6BC2-494F-A1B0-37071FF44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B068D-1234-4784-B446-F20E4D2E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618A-3704-4CAA-9562-10E778FF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407590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23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3759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D3240-B643-4715-8A90-433EBC022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DEED0-D203-4ACD-B85A-981709E8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88522-FF9C-4A51-BEF7-B6E7233E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97752-2864-4C91-9C8B-412823B8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5CB89-98BB-4A0F-A906-21BF1436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0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27813-F05E-463B-9705-6DD32D63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7E673A-788E-4111-B121-2C21F1A37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B8554-019F-4C63-8B47-F5B43B15D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0AEF-08F0-4BE6-B322-FB99A0D8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2200B-9365-4DCD-8B9D-868FD345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4FE62-8E47-4148-AB27-7EA377136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A1844-FF7F-43BA-AF50-B7CE823E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7B3741-1D5C-48C1-BB6D-2A912B5AD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E2505-E460-4537-9EA6-10E037A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DAF29-2F42-4E8A-A590-D4D74C3B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01C334-2A59-4EE5-9DEE-66A688E1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0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088E58-87C7-47B9-AB0F-21A6C506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68F9AC-BC60-446B-8060-937EA8BA4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E57B86-F370-415D-973E-9D62C0BBD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8B54AC-8DC2-411F-A10B-0D5BC03D3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CBC8EC-EBF3-49E1-912F-9B6B7513A5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517865-9148-4473-84B7-00451124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02D95D-32E7-4595-B56E-99926562E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897299-BFEF-4AC4-B7F3-140E805E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F232F-8E71-47C1-BAEE-DE8E450E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DCF1E6-5036-45A2-BDCD-3AD2FD84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85712-7892-45BD-B49D-5AE6FF4B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164C5-B3DD-4584-BF8C-C9471CD83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C4F273-4EBF-4B9B-A99D-322A076C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7E6A82-9D89-4558-869E-A22BDAF6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10382E-448B-489B-AC7E-DA3A79F7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1A874-26C2-4AD3-BA42-010BD5A69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AB86C-1DE2-4BB1-BAF9-0726C4B86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F8FFBE-B393-4E3F-B62A-4F4C1527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B5DD7-32C9-43BD-86E3-46533DCBE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75B8A-27F6-4830-9C72-4E3E0640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C5761-2D78-4036-A342-4A413ABBF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4BD63-1881-45B5-89EA-552747E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DF7DBE-932A-4E16-BD51-3B3DAB5E8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C097FB-313B-4133-A82D-C858AC2BE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8F41A-6FDF-49AE-A81D-0F5C2AA7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83BA0-DCD2-465D-9EB4-E6E41DDF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0C253A-0BB5-46E5-B037-CE2C6875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1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35CF9-B86F-4151-8A95-DDFB8D70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72648A-5D4E-493C-BAA6-524337601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521E3-7E67-45D7-BB64-D438FBEC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BF6A7-7550-4CDF-BED2-029D6E64A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F66B3-D399-47CD-B881-D911140EF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3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67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71847" y="1615193"/>
            <a:ext cx="9226392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파이썬 기초 </a:t>
            </a:r>
            <a:r>
              <a:rPr lang="ko-KR" altLang="en-US"/>
              <a:t>및 </a:t>
            </a:r>
            <a:r>
              <a:rPr lang="ko-KR" altLang="en-US" dirty="0" err="1"/>
              <a:t>머신러닝</a:t>
            </a:r>
            <a:r>
              <a:rPr lang="ko-KR" altLang="en-US" dirty="0"/>
              <a:t>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1" y="3901547"/>
            <a:ext cx="10886830" cy="1909318"/>
          </a:xfrm>
        </p:spPr>
        <p:txBody>
          <a:bodyPr>
            <a:normAutofit/>
          </a:bodyPr>
          <a:lstStyle/>
          <a:p>
            <a:r>
              <a:rPr lang="en-US" altLang="ko-KR" dirty="0"/>
              <a:t>Week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문제를 작게 나누는 단위인 함수</a:t>
            </a:r>
            <a:endParaRPr lang="en-US" altLang="ko-KR" dirty="0"/>
          </a:p>
          <a:p>
            <a:r>
              <a:rPr lang="en-US" altLang="ko-KR" dirty="0"/>
              <a:t>CAU 2025-1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독스트링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함수에 대한 설명을 남겨두기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결국 많은 코딩 작업은 혼자서 하는 일이 아니고 여러 사람이 각자 부분을 맡아서 하는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만약 여러분이 함수를 만들고 프로젝트 매니저가 여러분의 코딩을 이해해야 한다면 그 함수가 무슨 일을 하는지 남겨두는 것이 도움이 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독스트링은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def</a:t>
            </a:r>
            <a:r>
              <a:rPr lang="ko-KR" altLang="en-US" sz="2800" b="1" dirty="0">
                <a:solidFill>
                  <a:schemeClr val="tx1"/>
                </a:solidFill>
              </a:rPr>
              <a:t>문 바로 밑에 큰따옴표 </a:t>
            </a:r>
            <a:r>
              <a:rPr lang="ko-KR" altLang="en-US" sz="2800" b="1" dirty="0" err="1">
                <a:solidFill>
                  <a:schemeClr val="tx1"/>
                </a:solidFill>
              </a:rPr>
              <a:t>세개로</a:t>
            </a:r>
            <a:r>
              <a:rPr lang="ko-KR" altLang="en-US" sz="2800" b="1" dirty="0">
                <a:solidFill>
                  <a:schemeClr val="tx1"/>
                </a:solidFill>
              </a:rPr>
              <a:t> 감싸 적는다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</a:t>
            </a:r>
            <a:r>
              <a:rPr lang="ko-KR" altLang="en-US" sz="2800" b="1" dirty="0" err="1">
                <a:solidFill>
                  <a:schemeClr val="tx1"/>
                </a:solidFill>
              </a:rPr>
              <a:t>함수이름</a:t>
            </a:r>
            <a:r>
              <a:rPr lang="en-US" altLang="ko-KR" sz="2800" b="1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 err="1">
                <a:solidFill>
                  <a:schemeClr val="tx1"/>
                </a:solidFill>
              </a:rPr>
              <a:t>독스트링</a:t>
            </a:r>
            <a:r>
              <a:rPr lang="en-US" altLang="ko-KR" sz="2800" b="1" dirty="0">
                <a:solidFill>
                  <a:schemeClr val="tx1"/>
                </a:solidFill>
              </a:rPr>
              <a:t>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본문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915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데이터를 전달받는 매개변수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이전에 </a:t>
            </a:r>
            <a:r>
              <a:rPr lang="en-US" altLang="ko-KR" sz="2800" b="1" dirty="0">
                <a:solidFill>
                  <a:schemeClr val="tx1"/>
                </a:solidFill>
              </a:rPr>
              <a:t>print(“Hello, World”)</a:t>
            </a:r>
            <a:r>
              <a:rPr lang="ko-KR" altLang="en-US" sz="2800" b="1" dirty="0">
                <a:solidFill>
                  <a:schemeClr val="tx1"/>
                </a:solidFill>
              </a:rPr>
              <a:t>를 기억할 것이다</a:t>
            </a:r>
            <a:r>
              <a:rPr lang="en-US" altLang="ko-KR" sz="2800" b="1" dirty="0">
                <a:solidFill>
                  <a:schemeClr val="tx1"/>
                </a:solidFill>
              </a:rPr>
              <a:t>. “Hello, World”</a:t>
            </a:r>
            <a:r>
              <a:rPr lang="ko-KR" altLang="en-US" sz="2800" b="1" dirty="0">
                <a:solidFill>
                  <a:schemeClr val="tx1"/>
                </a:solidFill>
              </a:rPr>
              <a:t>가 여기서는 데이터로 </a:t>
            </a:r>
            <a:r>
              <a:rPr lang="en-US" altLang="ko-KR" sz="2800" b="1" dirty="0">
                <a:solidFill>
                  <a:schemeClr val="tx1"/>
                </a:solidFill>
              </a:rPr>
              <a:t>print </a:t>
            </a:r>
            <a:r>
              <a:rPr lang="ko-KR" altLang="en-US" sz="2800" b="1" dirty="0">
                <a:solidFill>
                  <a:schemeClr val="tx1"/>
                </a:solidFill>
              </a:rPr>
              <a:t>함수에 전달되었다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전달된 데이터를 함수 속에서 사용하려면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그 데이터를 함수 속에서 부를 이름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변수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을 정해 둬야 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함수에 전달된 데이터를 대입하기 위한 변수를 </a:t>
            </a:r>
            <a:r>
              <a:rPr lang="ko-KR" altLang="en-US" sz="2800" b="1" dirty="0">
                <a:solidFill>
                  <a:srgbClr val="FF0000"/>
                </a:solidFill>
              </a:rPr>
              <a:t>매개변수</a:t>
            </a:r>
            <a:r>
              <a:rPr lang="en-US" altLang="ko-KR" sz="2800" b="1" dirty="0">
                <a:solidFill>
                  <a:srgbClr val="FF0000"/>
                </a:solidFill>
              </a:rPr>
              <a:t>(parameter)</a:t>
            </a:r>
            <a:r>
              <a:rPr lang="ko-KR" altLang="en-US" sz="2800" b="1" dirty="0">
                <a:solidFill>
                  <a:schemeClr val="tx1"/>
                </a:solidFill>
              </a:rPr>
              <a:t>라고 부른다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함수에 전달하는 데이터 자체는 </a:t>
            </a:r>
            <a:r>
              <a:rPr lang="ko-KR" altLang="en-US" sz="2800" b="1" dirty="0">
                <a:solidFill>
                  <a:srgbClr val="FF0000"/>
                </a:solidFill>
              </a:rPr>
              <a:t>인자</a:t>
            </a:r>
            <a:r>
              <a:rPr lang="en-US" altLang="ko-KR" sz="2800" b="1" dirty="0">
                <a:solidFill>
                  <a:srgbClr val="FF0000"/>
                </a:solidFill>
              </a:rPr>
              <a:t>(argument)</a:t>
            </a:r>
            <a:r>
              <a:rPr lang="ko-KR" altLang="en-US" sz="2800" b="1" dirty="0">
                <a:solidFill>
                  <a:schemeClr val="tx1"/>
                </a:solidFill>
              </a:rPr>
              <a:t>라고 부른다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함수를 호출하면 함수에 전달한 인자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데이터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가 함수 속의 매개변수에 대입된다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50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매개변수의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</a:t>
            </a:r>
            <a:r>
              <a:rPr lang="en-US" altLang="ko-KR" sz="2800" b="1" dirty="0" err="1">
                <a:solidFill>
                  <a:schemeClr val="tx1"/>
                </a:solidFill>
              </a:rPr>
              <a:t>print_price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r>
              <a:rPr lang="en-US" altLang="ko-KR" sz="2800" b="1" dirty="0">
                <a:solidFill>
                  <a:schemeClr val="tx1"/>
                </a:solidFill>
              </a:rPr>
              <a:t>):            #</a:t>
            </a:r>
            <a:r>
              <a:rPr lang="ko-KR" altLang="en-US" sz="2800" b="1" dirty="0">
                <a:solidFill>
                  <a:schemeClr val="tx1"/>
                </a:solidFill>
              </a:rPr>
              <a:t>매개변수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</a:rPr>
              <a:t>정의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"""</a:t>
            </a:r>
            <a:r>
              <a:rPr lang="ko-KR" altLang="en-US" sz="2800" b="1" dirty="0">
                <a:solidFill>
                  <a:schemeClr val="tx1"/>
                </a:solidFill>
              </a:rPr>
              <a:t>음료의 잔 수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를 전달받아</a:t>
            </a:r>
            <a:r>
              <a:rPr lang="en-US" altLang="ko-KR" sz="2800" b="1" dirty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가격을 화면에 출력한다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price_per_drink</a:t>
            </a:r>
            <a:r>
              <a:rPr lang="en-US" altLang="ko-KR" sz="2800" b="1" dirty="0">
                <a:solidFill>
                  <a:schemeClr val="tx1"/>
                </a:solidFill>
              </a:rPr>
              <a:t> = 2500                        # </a:t>
            </a:r>
            <a:r>
              <a:rPr lang="ko-KR" altLang="en-US" sz="2800" b="1" dirty="0">
                <a:solidFill>
                  <a:schemeClr val="tx1"/>
                </a:solidFill>
              </a:rPr>
              <a:t>한 잔 당 가격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total_price</a:t>
            </a:r>
            <a:r>
              <a:rPr lang="en-US" altLang="ko-KR" sz="2800" b="1" dirty="0">
                <a:solidFill>
                  <a:schemeClr val="tx1"/>
                </a:solidFill>
              </a:rPr>
              <a:t> = 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r>
              <a:rPr lang="en-US" altLang="ko-KR" sz="2800" b="1" dirty="0">
                <a:solidFill>
                  <a:schemeClr val="tx1"/>
                </a:solidFill>
              </a:rPr>
              <a:t> * </a:t>
            </a:r>
            <a:r>
              <a:rPr lang="en-US" altLang="ko-KR" sz="2800" b="1" dirty="0" err="1">
                <a:solidFill>
                  <a:schemeClr val="tx1"/>
                </a:solidFill>
              </a:rPr>
              <a:t>price_per_drink</a:t>
            </a:r>
            <a:r>
              <a:rPr lang="en-US" altLang="ko-KR" sz="2800" b="1" dirty="0">
                <a:solidFill>
                  <a:schemeClr val="tx1"/>
                </a:solidFill>
              </a:rPr>
              <a:t>     # 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print('</a:t>
            </a:r>
            <a:r>
              <a:rPr lang="ko-KR" altLang="en-US" sz="2800" b="1" dirty="0">
                <a:solidFill>
                  <a:schemeClr val="tx1"/>
                </a:solidFill>
              </a:rPr>
              <a:t>음료</a:t>
            </a:r>
            <a:r>
              <a:rPr lang="en-US" altLang="ko-KR" sz="2800" b="1" dirty="0">
                <a:solidFill>
                  <a:schemeClr val="tx1"/>
                </a:solidFill>
              </a:rPr>
              <a:t>', </a:t>
            </a:r>
            <a:r>
              <a:rPr lang="en-US" altLang="ko-KR" sz="2800" b="1" dirty="0" err="1">
                <a:solidFill>
                  <a:schemeClr val="tx1"/>
                </a:solidFill>
              </a:rPr>
              <a:t>num_drink</a:t>
            </a:r>
            <a:r>
              <a:rPr lang="en-US" altLang="ko-KR" sz="2800" b="1" dirty="0">
                <a:solidFill>
                  <a:schemeClr val="tx1"/>
                </a:solidFill>
              </a:rPr>
              <a:t>, '</a:t>
            </a:r>
            <a:r>
              <a:rPr lang="ko-KR" altLang="en-US" sz="2800" b="1" dirty="0">
                <a:solidFill>
                  <a:schemeClr val="tx1"/>
                </a:solidFill>
              </a:rPr>
              <a:t>잔</a:t>
            </a:r>
            <a:r>
              <a:rPr lang="en-US" altLang="ko-KR" sz="2800" b="1" dirty="0">
                <a:solidFill>
                  <a:schemeClr val="tx1"/>
                </a:solidFill>
              </a:rPr>
              <a:t>:', </a:t>
            </a:r>
            <a:r>
              <a:rPr lang="en-US" altLang="ko-KR" sz="2800" b="1" dirty="0" err="1">
                <a:solidFill>
                  <a:schemeClr val="tx1"/>
                </a:solidFill>
              </a:rPr>
              <a:t>total_price</a:t>
            </a:r>
            <a:r>
              <a:rPr lang="en-US" altLang="ko-KR" sz="2800" b="1" dirty="0">
                <a:solidFill>
                  <a:schemeClr val="tx1"/>
                </a:solidFill>
              </a:rPr>
              <a:t>)  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print_price</a:t>
            </a:r>
            <a:r>
              <a:rPr lang="en-US" altLang="ko-KR" sz="2800" b="1" dirty="0">
                <a:solidFill>
                  <a:schemeClr val="tx1"/>
                </a:solidFill>
              </a:rPr>
              <a:t>(3) </a:t>
            </a:r>
          </a:p>
        </p:txBody>
      </p:sp>
    </p:spTree>
    <p:extLst>
      <p:ext uri="{BB962C8B-B14F-4D97-AF65-F5344CB8AC3E}">
        <p14:creationId xmlns:p14="http://schemas.microsoft.com/office/powerpoint/2010/main" val="1722526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매개변수의 개수는 여러 개여도 상관없다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6475" y="1570183"/>
            <a:ext cx="104927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def add(a, b): </a:t>
            </a:r>
          </a:p>
          <a:p>
            <a:r>
              <a:rPr lang="en-US" altLang="ko-KR" sz="2800" b="1" dirty="0"/>
              <a:t>    print(a + b)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간단 실습</a:t>
            </a:r>
            <a:r>
              <a:rPr lang="en-US" altLang="ko-KR" sz="2800" b="1" dirty="0"/>
              <a:t>) </a:t>
            </a:r>
            <a:r>
              <a:rPr lang="ko-KR" altLang="en-US" sz="2800" b="1" dirty="0"/>
              <a:t>윗변</a:t>
            </a:r>
            <a:r>
              <a:rPr lang="en-US" altLang="ko-KR" sz="2800" b="1" dirty="0"/>
              <a:t>, </a:t>
            </a:r>
            <a:r>
              <a:rPr lang="ko-KR" altLang="en-US" sz="2800" b="1" dirty="0" err="1"/>
              <a:t>아랫변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높이로 사다리꼴의 넓이를 구하는 함수를 만들어 보자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이름은</a:t>
            </a:r>
            <a:r>
              <a:rPr lang="en-US" altLang="ko-KR" sz="2800" b="1" dirty="0"/>
              <a:t> </a:t>
            </a:r>
            <a:r>
              <a:rPr lang="en-US" altLang="ko-KR" sz="2800" b="1" dirty="0" err="1"/>
              <a:t>area_trapezoid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정도로 하고 이 함수에 윗변이 </a:t>
            </a:r>
            <a:r>
              <a:rPr lang="en-US" altLang="ko-KR" sz="2800" b="1" dirty="0"/>
              <a:t>10, </a:t>
            </a:r>
            <a:r>
              <a:rPr lang="ko-KR" altLang="en-US" sz="2800" b="1" dirty="0" err="1"/>
              <a:t>아랫변이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15, </a:t>
            </a:r>
            <a:r>
              <a:rPr lang="ko-KR" altLang="en-US" sz="2800" b="1" dirty="0"/>
              <a:t>높이가 </a:t>
            </a:r>
            <a:r>
              <a:rPr lang="en-US" altLang="ko-KR" sz="2800" b="1" dirty="0"/>
              <a:t>10</a:t>
            </a:r>
            <a:r>
              <a:rPr lang="ko-KR" altLang="en-US" sz="2800" b="1" dirty="0"/>
              <a:t>으로 전달하여 실행해 보아라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636961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데이터를 반환하는 </a:t>
            </a:r>
            <a:r>
              <a:rPr lang="en-US" altLang="ko-KR" dirty="0"/>
              <a:t>return</a:t>
            </a:r>
            <a:r>
              <a:rPr lang="ko-KR" altLang="en-US" dirty="0"/>
              <a:t>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656" y="1570183"/>
            <a:ext cx="1125739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지금까지 함수를 정의할 때 </a:t>
            </a:r>
            <a:r>
              <a:rPr lang="en-US" altLang="ko-KR" sz="2800" b="1" dirty="0"/>
              <a:t>print</a:t>
            </a:r>
            <a:r>
              <a:rPr lang="ko-KR" altLang="en-US" sz="2800" b="1" dirty="0"/>
              <a:t>구문을 사용하여 출력을 해왔다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그런데</a:t>
            </a:r>
            <a:r>
              <a:rPr lang="en-US" altLang="ko-KR" sz="2800" b="1" dirty="0"/>
              <a:t>,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input()</a:t>
            </a:r>
            <a:r>
              <a:rPr lang="ko-KR" altLang="en-US" sz="2800" b="1" dirty="0"/>
              <a:t>함수나 절댓값을 반환해주는 </a:t>
            </a:r>
            <a:r>
              <a:rPr lang="en-US" altLang="ko-KR" sz="2800" b="1" dirty="0"/>
              <a:t>abs()</a:t>
            </a:r>
            <a:r>
              <a:rPr lang="ko-KR" altLang="en-US" sz="2800" b="1" dirty="0"/>
              <a:t>함수 등 많은 함수들은 출력이 아니라 값을 반환해주는 형태이고 이렇게 값을 반환해주는 것이 </a:t>
            </a:r>
            <a:r>
              <a:rPr lang="en-US" altLang="ko-KR" sz="2800" b="1" dirty="0"/>
              <a:t>return</a:t>
            </a:r>
            <a:r>
              <a:rPr lang="ko-KR" altLang="en-US" sz="2800" b="1" dirty="0"/>
              <a:t>이다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latin typeface="+mn-ea"/>
              </a:rPr>
              <a:t>프린트는 데이터를 사람에게 보여주기 위한 것이다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반환은 프로그램의 진행을 위해 계산 결과를 함수를 호출한 지점으로 전달하는 것이다</a:t>
            </a:r>
            <a:r>
              <a:rPr lang="en-US" altLang="ko-KR" sz="2400" b="1" dirty="0">
                <a:latin typeface="+mn-ea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b="1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+mn-ea"/>
              </a:rPr>
              <a:t>Def </a:t>
            </a:r>
            <a:r>
              <a:rPr lang="ko-KR" altLang="en-US" sz="2400" b="1" dirty="0" err="1">
                <a:latin typeface="+mn-ea"/>
              </a:rPr>
              <a:t>함수이름</a:t>
            </a:r>
            <a:r>
              <a:rPr lang="en-US" altLang="ko-KR" sz="2400" b="1" dirty="0">
                <a:latin typeface="+mn-ea"/>
              </a:rPr>
              <a:t>:</a:t>
            </a:r>
          </a:p>
          <a:p>
            <a:r>
              <a:rPr lang="en-US" altLang="ko-KR" sz="2400" b="1" dirty="0">
                <a:latin typeface="+mn-ea"/>
              </a:rPr>
              <a:t>       </a:t>
            </a:r>
            <a:r>
              <a:rPr lang="ko-KR" altLang="en-US" sz="2400" b="1" dirty="0">
                <a:latin typeface="+mn-ea"/>
              </a:rPr>
              <a:t>함수의 내용</a:t>
            </a:r>
          </a:p>
          <a:p>
            <a:r>
              <a:rPr lang="ko-KR" altLang="en-US" sz="2400" b="1" dirty="0">
                <a:latin typeface="+mn-ea"/>
              </a:rPr>
              <a:t>       </a:t>
            </a:r>
            <a:r>
              <a:rPr lang="en-US" altLang="ko-KR" sz="2400" b="1" dirty="0">
                <a:latin typeface="+mn-ea"/>
              </a:rPr>
              <a:t>return </a:t>
            </a:r>
            <a:r>
              <a:rPr lang="ko-KR" altLang="en-US" sz="2400" b="1" dirty="0" err="1">
                <a:latin typeface="+mn-ea"/>
              </a:rPr>
              <a:t>반환값</a:t>
            </a:r>
            <a:endParaRPr lang="en-US" altLang="ko-KR" sz="2800" b="1" dirty="0"/>
          </a:p>
          <a:p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54905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실행을 중간에 끝내기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32873" y="1265382"/>
            <a:ext cx="82111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/>
              <a:t>def print_to_3():</a:t>
            </a:r>
          </a:p>
          <a:p>
            <a:r>
              <a:rPr lang="en-US" altLang="ko-KR" sz="2800" b="1" dirty="0"/>
              <a:t>    """1</a:t>
            </a:r>
            <a:r>
              <a:rPr lang="ko-KR" altLang="en-US" sz="2800" b="1" dirty="0"/>
              <a:t>부터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까지 화면에 출력한다</a:t>
            </a:r>
            <a:r>
              <a:rPr lang="en-US" altLang="ko-KR" sz="2800" b="1" dirty="0"/>
              <a:t>"""</a:t>
            </a:r>
          </a:p>
          <a:p>
            <a:r>
              <a:rPr lang="en-US" altLang="ko-KR" sz="2800" b="1" dirty="0"/>
              <a:t>    print(1)</a:t>
            </a:r>
          </a:p>
          <a:p>
            <a:r>
              <a:rPr lang="en-US" altLang="ko-KR" sz="2800" b="1" dirty="0"/>
              <a:t>    print(2)</a:t>
            </a:r>
          </a:p>
          <a:p>
            <a:r>
              <a:rPr lang="en-US" altLang="ko-KR" sz="2800" b="1" dirty="0"/>
              <a:t>    print(3)</a:t>
            </a:r>
          </a:p>
          <a:p>
            <a:r>
              <a:rPr lang="en-US" altLang="ko-KR" sz="2800" b="1" dirty="0"/>
              <a:t>    return    # ❶ </a:t>
            </a:r>
            <a:r>
              <a:rPr lang="ko-KR" altLang="en-US" sz="2800" b="1" dirty="0"/>
              <a:t>여기서 함수의 실행이 끝난다</a:t>
            </a:r>
          </a:p>
          <a:p>
            <a:r>
              <a:rPr lang="ko-KR" altLang="en-US" sz="2800" b="1" dirty="0"/>
              <a:t>    </a:t>
            </a:r>
            <a:r>
              <a:rPr lang="en-US" altLang="ko-KR" sz="2800" b="1" dirty="0"/>
              <a:t>print(4)  # ❷ </a:t>
            </a:r>
            <a:r>
              <a:rPr lang="ko-KR" altLang="en-US" sz="2800" b="1" dirty="0"/>
              <a:t>이 행부터는 실행되지 않는다</a:t>
            </a:r>
          </a:p>
          <a:p>
            <a:r>
              <a:rPr lang="ko-KR" altLang="en-US" sz="2800" b="1" dirty="0"/>
              <a:t>    </a:t>
            </a:r>
            <a:r>
              <a:rPr lang="en-US" altLang="ko-KR" sz="2800" b="1" dirty="0"/>
              <a:t>print(5)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print_to_3()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4088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함수의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add(a, b):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“””</a:t>
            </a:r>
            <a:r>
              <a:rPr lang="ko-KR" altLang="en-US" sz="2800" b="1" dirty="0">
                <a:solidFill>
                  <a:schemeClr val="tx1"/>
                </a:solidFill>
              </a:rPr>
              <a:t>두 수를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2800" b="1" dirty="0">
                <a:solidFill>
                  <a:schemeClr val="tx1"/>
                </a:solidFill>
              </a:rPr>
              <a:t> 더하는 함수</a:t>
            </a:r>
            <a:r>
              <a:rPr lang="en-US" altLang="ko-KR" sz="2800" b="1" dirty="0">
                <a:solidFill>
                  <a:schemeClr val="tx1"/>
                </a:solidFill>
              </a:rPr>
              <a:t>“””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return a + b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 함수는 다음과 같이 풀이된다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이 함수의 이름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 err="1">
                <a:solidFill>
                  <a:schemeClr val="tx1"/>
                </a:solidFill>
              </a:rPr>
              <a:t>함수명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은 </a:t>
            </a:r>
            <a:r>
              <a:rPr lang="en-US" altLang="ko-KR" sz="2800" b="1" dirty="0">
                <a:solidFill>
                  <a:schemeClr val="tx1"/>
                </a:solidFill>
              </a:rPr>
              <a:t>add</a:t>
            </a:r>
            <a:r>
              <a:rPr lang="ko-KR" altLang="en-US" sz="2800" b="1" dirty="0">
                <a:solidFill>
                  <a:schemeClr val="tx1"/>
                </a:solidFill>
              </a:rPr>
              <a:t>이고 입력으로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값을 받으며 결과값은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2800" b="1" dirty="0">
                <a:solidFill>
                  <a:schemeClr val="tx1"/>
                </a:solidFill>
              </a:rPr>
              <a:t> 더한 값이다</a:t>
            </a:r>
            <a:r>
              <a:rPr lang="en-US" altLang="ko-KR" sz="2800" b="1" dirty="0">
                <a:solidFill>
                  <a:schemeClr val="tx1"/>
                </a:solidFill>
              </a:rPr>
              <a:t>."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46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함수의 구조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 def add(a, b):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a+b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이제 직접 </a:t>
            </a:r>
            <a:r>
              <a:rPr lang="en-US" altLang="ko-KR" sz="2800" b="1" dirty="0">
                <a:solidFill>
                  <a:schemeClr val="tx1"/>
                </a:solidFill>
              </a:rPr>
              <a:t>add </a:t>
            </a:r>
            <a:r>
              <a:rPr lang="ko-KR" altLang="en-US" sz="2800" b="1" dirty="0">
                <a:solidFill>
                  <a:schemeClr val="tx1"/>
                </a:solidFill>
              </a:rPr>
              <a:t>함수를 사용해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 = add(a, b)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print(c)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  <a:endParaRPr lang="en-US" altLang="ko-KR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736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매개변수와 인수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매개변수는 함수에 입력으로 전달된 값을 받는 변수를 의미하고 인수는 함수를 호출할 때 전달하는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2800" b="1" dirty="0">
                <a:solidFill>
                  <a:schemeClr val="tx1"/>
                </a:solidFill>
              </a:rPr>
              <a:t> 의미한다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add(a, b):  # a, b</a:t>
            </a:r>
            <a:r>
              <a:rPr lang="ko-KR" altLang="en-US" sz="2800" b="1" dirty="0">
                <a:solidFill>
                  <a:schemeClr val="tx1"/>
                </a:solidFill>
              </a:rPr>
              <a:t>는 매개변수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a+b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print(add(3, 4))  # 3, 4</a:t>
            </a:r>
            <a:r>
              <a:rPr lang="ko-KR" altLang="en-US" sz="2800" b="1" dirty="0">
                <a:solidFill>
                  <a:schemeClr val="tx1"/>
                </a:solidFill>
              </a:rPr>
              <a:t>는 인수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833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일반적인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add(a, b):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result = a + b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return result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add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2800" b="1" dirty="0">
                <a:solidFill>
                  <a:schemeClr val="tx1"/>
                </a:solidFill>
              </a:rPr>
              <a:t> 받아서 서로 더한 결과값을 돌려준다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함수를 사용하는 방법은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입력값으로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를 주고 결과값을 돌려받아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add(3,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54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4843" y="2010031"/>
            <a:ext cx="10053396" cy="3904071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함수 호출과 정의</a:t>
            </a:r>
            <a:br>
              <a:rPr lang="en-US" altLang="ko-KR" dirty="0"/>
            </a:br>
            <a:r>
              <a:rPr lang="en-US" altLang="ko-KR" dirty="0"/>
              <a:t>2. </a:t>
            </a:r>
            <a:r>
              <a:rPr lang="ko-KR" altLang="en-US" dirty="0" err="1"/>
              <a:t>전역변수와</a:t>
            </a:r>
            <a:r>
              <a:rPr lang="ko-KR" altLang="en-US" dirty="0"/>
              <a:t> 지역변수</a:t>
            </a:r>
            <a:br>
              <a:rPr lang="en-US" altLang="ko-KR" dirty="0"/>
            </a:br>
            <a:r>
              <a:rPr lang="en-US" altLang="ko-KR" dirty="0"/>
              <a:t>3. </a:t>
            </a:r>
            <a:r>
              <a:rPr lang="ko-KR" altLang="en-US" dirty="0"/>
              <a:t>기타</a:t>
            </a:r>
            <a:r>
              <a:rPr lang="en-US" altLang="ko-KR" dirty="0"/>
              <a:t>-</a:t>
            </a:r>
            <a:r>
              <a:rPr lang="ko-KR" altLang="en-US" dirty="0"/>
              <a:t>여러 함수</a:t>
            </a:r>
            <a:br>
              <a:rPr lang="en-US" altLang="ko-KR" dirty="0"/>
            </a:br>
            <a:r>
              <a:rPr lang="en-US" altLang="ko-KR" dirty="0"/>
              <a:t>4. </a:t>
            </a:r>
            <a:r>
              <a:rPr lang="ko-KR" altLang="en-US" dirty="0"/>
              <a:t>예외 처리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1579418" y="831273"/>
            <a:ext cx="5320146" cy="692727"/>
          </a:xfrm>
        </p:spPr>
        <p:txBody>
          <a:bodyPr>
            <a:noAutofit/>
          </a:bodyPr>
          <a:lstStyle/>
          <a:p>
            <a:r>
              <a:rPr lang="ko-KR" altLang="en-US" sz="4800" dirty="0"/>
              <a:t>목차 </a:t>
            </a:r>
          </a:p>
        </p:txBody>
      </p:sp>
    </p:spTree>
    <p:extLst>
      <p:ext uri="{BB962C8B-B14F-4D97-AF65-F5344CB8AC3E}">
        <p14:creationId xmlns:p14="http://schemas.microsoft.com/office/powerpoint/2010/main" val="1150087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없는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say():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'Hi'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a= say()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print(a)</a:t>
            </a:r>
          </a:p>
        </p:txBody>
      </p:sp>
    </p:spTree>
    <p:extLst>
      <p:ext uri="{BB962C8B-B14F-4D97-AF65-F5344CB8AC3E}">
        <p14:creationId xmlns:p14="http://schemas.microsoft.com/office/powerpoint/2010/main" val="285648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결과값이 없는 함수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0374" y="1932040"/>
            <a:ext cx="111497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&gt;&gt;&gt; def add(a, b): </a:t>
            </a:r>
          </a:p>
          <a:p>
            <a:r>
              <a:rPr lang="en-US" altLang="ko-KR" sz="3200" dirty="0"/>
              <a:t>...     print("%d, %d</a:t>
            </a:r>
            <a:r>
              <a:rPr lang="ko-KR" altLang="en-US" sz="3200" dirty="0"/>
              <a:t>의 합은 </a:t>
            </a:r>
            <a:r>
              <a:rPr lang="en-US" altLang="ko-KR" sz="3200" dirty="0"/>
              <a:t>%d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." % (a, b, </a:t>
            </a:r>
            <a:r>
              <a:rPr lang="en-US" altLang="ko-KR" sz="3200" dirty="0" err="1"/>
              <a:t>a+b</a:t>
            </a:r>
            <a:r>
              <a:rPr lang="en-US" altLang="ko-KR" sz="3200" dirty="0"/>
              <a:t>))</a:t>
            </a:r>
          </a:p>
          <a:p>
            <a:r>
              <a:rPr lang="en-US" altLang="ko-KR" sz="3200" dirty="0"/>
              <a:t>... </a:t>
            </a:r>
          </a:p>
          <a:p>
            <a:r>
              <a:rPr lang="en-US" altLang="ko-KR" sz="3200" dirty="0"/>
              <a:t>&gt;&gt;&gt;</a:t>
            </a:r>
          </a:p>
          <a:p>
            <a:r>
              <a:rPr lang="ko-KR" altLang="en-US" sz="3200" dirty="0"/>
              <a:t>결과값이 없는 함수는 호출해도 돌려주는 값이 없기 때문에 다음과 같이 사용한다</a:t>
            </a:r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&gt;&gt;&gt; add(3, 4)</a:t>
            </a:r>
          </a:p>
          <a:p>
            <a:r>
              <a:rPr lang="en-US" altLang="ko-KR" sz="3200" dirty="0"/>
              <a:t>3, 4</a:t>
            </a:r>
            <a:r>
              <a:rPr lang="ko-KR" altLang="en-US" sz="3200" dirty="0"/>
              <a:t>의 합은 </a:t>
            </a:r>
            <a:r>
              <a:rPr lang="en-US" altLang="ko-KR" sz="3200" dirty="0"/>
              <a:t>7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013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결과값이 없는 함수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50374" y="1932040"/>
            <a:ext cx="1114978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/>
              <a:t>즉</a:t>
            </a:r>
            <a:r>
              <a:rPr lang="en-US" altLang="ko-KR" sz="3200" dirty="0"/>
              <a:t>, </a:t>
            </a:r>
            <a:r>
              <a:rPr lang="ko-KR" altLang="en-US" sz="3200" dirty="0"/>
              <a:t>결과값이 없는 함수는 다음과 같이 사용한다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 err="1"/>
              <a:t>함수명</a:t>
            </a:r>
            <a:r>
              <a:rPr lang="en-US" altLang="ko-KR" sz="3200" dirty="0"/>
              <a:t>(</a:t>
            </a:r>
            <a:r>
              <a:rPr lang="ko-KR" altLang="en-US" sz="3200" dirty="0"/>
              <a:t>입력 인수</a:t>
            </a:r>
            <a:r>
              <a:rPr lang="en-US" altLang="ko-KR" sz="3200" dirty="0"/>
              <a:t>1, </a:t>
            </a:r>
            <a:r>
              <a:rPr lang="ko-KR" altLang="en-US" sz="3200" dirty="0"/>
              <a:t>입력 인수</a:t>
            </a:r>
            <a:r>
              <a:rPr lang="en-US" altLang="ko-KR" sz="3200" dirty="0"/>
              <a:t>2, ...)</a:t>
            </a:r>
          </a:p>
          <a:p>
            <a:endParaRPr lang="en-US" altLang="ko-KR" sz="3200" dirty="0"/>
          </a:p>
          <a:p>
            <a:r>
              <a:rPr lang="en-US" altLang="ko-KR" sz="3200" dirty="0"/>
              <a:t>&gt;&gt;&gt; a = add(3, 4)</a:t>
            </a:r>
          </a:p>
          <a:p>
            <a:r>
              <a:rPr lang="en-US" altLang="ko-KR" sz="3200" dirty="0"/>
              <a:t>3, 4</a:t>
            </a:r>
            <a:r>
              <a:rPr lang="ko-KR" altLang="en-US" sz="3200" dirty="0"/>
              <a:t>의 합은 </a:t>
            </a:r>
            <a:r>
              <a:rPr lang="en-US" altLang="ko-KR" sz="3200" dirty="0"/>
              <a:t>7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  <a:p>
            <a:r>
              <a:rPr lang="it-IT" altLang="ko-KR" sz="2400" dirty="0"/>
              <a:t>&gt;&gt;&gt; a = add(3, 4) </a:t>
            </a:r>
          </a:p>
          <a:p>
            <a:r>
              <a:rPr lang="it-IT" altLang="ko-KR" sz="2400" dirty="0"/>
              <a:t>&gt;&gt;&gt; print(a) </a:t>
            </a:r>
          </a:p>
          <a:p>
            <a:r>
              <a:rPr lang="it-IT" altLang="ko-KR" sz="2400" b="1" dirty="0"/>
              <a:t>None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11659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입력값도</a:t>
            </a:r>
            <a:r>
              <a:rPr lang="ko-KR" altLang="en-US" dirty="0"/>
              <a:t> 결과값도 없는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119950" y="1284616"/>
            <a:ext cx="10710099" cy="50526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입력값도</a:t>
            </a:r>
            <a:r>
              <a:rPr lang="ko-KR" altLang="en-US" sz="2800" b="1" dirty="0">
                <a:solidFill>
                  <a:schemeClr val="tx1"/>
                </a:solidFill>
              </a:rPr>
              <a:t> 결과값도 없는 함수 역시 존재한다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다음의 예를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say():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print('Hi')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입력 인수를 받는 매개변수도 없고 </a:t>
            </a:r>
            <a:r>
              <a:rPr lang="en-US" altLang="ko-KR" sz="2800" b="1" dirty="0">
                <a:solidFill>
                  <a:schemeClr val="tx1"/>
                </a:solidFill>
              </a:rPr>
              <a:t>return</a:t>
            </a:r>
            <a:r>
              <a:rPr lang="ko-KR" altLang="en-US" sz="2800" b="1" dirty="0">
                <a:solidFill>
                  <a:schemeClr val="tx1"/>
                </a:solidFill>
              </a:rPr>
              <a:t>문도 없으니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입력값도</a:t>
            </a:r>
            <a:r>
              <a:rPr lang="ko-KR" altLang="en-US" sz="2800" b="1" dirty="0">
                <a:solidFill>
                  <a:schemeClr val="tx1"/>
                </a:solidFill>
              </a:rPr>
              <a:t> 결과값도 없는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say()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10681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지정하여 호출하기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4115" y="1224117"/>
            <a:ext cx="10323871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/>
              <a:t>근삿값을 구하는 </a:t>
            </a:r>
            <a:r>
              <a:rPr lang="en-US" altLang="ko-KR" sz="2400" b="1" dirty="0"/>
              <a:t>round()</a:t>
            </a:r>
            <a:r>
              <a:rPr lang="ko-KR" altLang="en-US" sz="2400" b="1" dirty="0"/>
              <a:t>라는 함수가 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round(3.141592)  #3</a:t>
            </a:r>
            <a:r>
              <a:rPr lang="ko-KR" altLang="en-US" sz="2400" b="1" dirty="0"/>
              <a:t>을 </a:t>
            </a:r>
            <a:r>
              <a:rPr lang="ko-KR" altLang="en-US" sz="2400" b="1" dirty="0" err="1"/>
              <a:t>리턴한다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round(3.141592, 3) #3.142</a:t>
            </a:r>
            <a:r>
              <a:rPr lang="ko-KR" altLang="en-US" sz="2400" b="1" dirty="0"/>
              <a:t>를 </a:t>
            </a:r>
            <a:r>
              <a:rPr lang="ko-KR" altLang="en-US" sz="2400" b="1" dirty="0" err="1"/>
              <a:t>리턴한다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두번째 </a:t>
            </a:r>
            <a:r>
              <a:rPr lang="ko-KR" altLang="en-US" sz="2400" b="1" dirty="0" err="1"/>
              <a:t>입력값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이 뜻하는 것은</a:t>
            </a:r>
            <a:r>
              <a:rPr lang="en-US" altLang="ko-KR" sz="2400" b="1" dirty="0"/>
              <a:t>? </a:t>
            </a:r>
            <a:r>
              <a:rPr lang="ko-KR" altLang="en-US" sz="2400" b="1" dirty="0"/>
              <a:t>아마 반올림하여 소수점 세번째자리까지 구하라는 것이라는 걸 짐작할 수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재미있는 것은 두번째 </a:t>
            </a:r>
            <a:r>
              <a:rPr lang="ko-KR" altLang="en-US" sz="2400" b="1" dirty="0" err="1"/>
              <a:t>입력값이</a:t>
            </a:r>
            <a:r>
              <a:rPr lang="ko-KR" altLang="en-US" sz="2400" b="1" dirty="0"/>
              <a:t> 있건 없건 에러가 나지 않도록 되어 있다는 것으로 이는 매개변수 중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번째는 </a:t>
            </a:r>
            <a:r>
              <a:rPr lang="ko-KR" altLang="en-US" sz="2400" b="1" dirty="0" err="1"/>
              <a:t>디폴트값이</a:t>
            </a:r>
            <a:r>
              <a:rPr lang="ko-KR" altLang="en-US" sz="2400" b="1" dirty="0"/>
              <a:t> 정해져 있다는 것이다</a:t>
            </a:r>
            <a:r>
              <a:rPr lang="en-US" altLang="ko-KR" sz="24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4567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지정하여 호출하기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4115" y="1224117"/>
            <a:ext cx="10323871" cy="3162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/>
              <a:t>함수를 호출 할 때 매개변수를 지정하여 호출할 수도 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다음의 예를 보자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def add(a, b):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     return </a:t>
            </a:r>
            <a:r>
              <a:rPr lang="en-US" altLang="ko-KR" sz="2400" b="1" dirty="0" err="1"/>
              <a:t>a+b</a:t>
            </a: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... 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앞서 알아보았던 </a:t>
            </a:r>
            <a:r>
              <a:rPr lang="en-US" altLang="ko-KR" sz="2400" b="1" dirty="0"/>
              <a:t>add</a:t>
            </a:r>
            <a:r>
              <a:rPr lang="ko-KR" altLang="en-US" sz="2400" b="1" dirty="0"/>
              <a:t>함수이다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이 함수를 우리는 다음과 같이 매개변수를 지정하여 사용할 수 있다</a:t>
            </a:r>
            <a:r>
              <a:rPr lang="en-US" altLang="ko-KR" sz="2400" b="1" dirty="0"/>
              <a:t>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92696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 지정하여 호출하기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24115" y="1224117"/>
            <a:ext cx="10323871" cy="4051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/>
              <a:t>&gt;&gt;&gt; result = add(a=3, b=7)  # a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3, b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을 전달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10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매개변수를 지정하면 다음과 같이 순서에 상관없이 사용할 수 있다는 장점이 있다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result = add(b=5, a=3)  # b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5, a</a:t>
            </a:r>
            <a:r>
              <a:rPr lang="ko-KR" altLang="en-US" sz="2400" b="1" dirty="0"/>
              <a:t>에 </a:t>
            </a:r>
            <a:r>
              <a:rPr lang="en-US" altLang="ko-KR" sz="2400" b="1" dirty="0"/>
              <a:t>3</a:t>
            </a:r>
            <a:r>
              <a:rPr lang="ko-KR" altLang="en-US" sz="2400" b="1" dirty="0"/>
              <a:t>을 전달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8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25843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몇 개가 될지 모를 때는 어떻게 해야 할까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입력값이 여러 개일 때 그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입력값들을</a:t>
            </a:r>
            <a:r>
              <a:rPr lang="ko-KR" altLang="en-US" sz="2800" b="1" dirty="0">
                <a:solidFill>
                  <a:schemeClr val="tx1"/>
                </a:solidFill>
              </a:rPr>
              <a:t> 모두 더해 주는 함수를 생각해 보자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하지만 몇 개가 입력될지 모를 때는 어떻게 해야 할까</a:t>
            </a:r>
            <a:r>
              <a:rPr lang="en-US" altLang="ko-KR" sz="2800" b="1" dirty="0">
                <a:solidFill>
                  <a:schemeClr val="tx1"/>
                </a:solidFill>
              </a:rPr>
              <a:t>? </a:t>
            </a:r>
            <a:r>
              <a:rPr lang="ko-KR" altLang="en-US" sz="2800" b="1" dirty="0">
                <a:solidFill>
                  <a:schemeClr val="tx1"/>
                </a:solidFill>
              </a:rPr>
              <a:t>아마도 난감할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파이썬은</a:t>
            </a:r>
            <a:r>
              <a:rPr lang="ko-KR" altLang="en-US" sz="2800" b="1" dirty="0">
                <a:solidFill>
                  <a:schemeClr val="tx1"/>
                </a:solidFill>
              </a:rPr>
              <a:t> 이런 문제를 해결하기 위해 다음과 같은 방법을 제공한다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</a:t>
            </a:r>
            <a:r>
              <a:rPr lang="ko-KR" altLang="en-US" sz="2800" b="1" dirty="0" err="1">
                <a:solidFill>
                  <a:schemeClr val="tx1"/>
                </a:solidFill>
              </a:rPr>
              <a:t>함수이름</a:t>
            </a:r>
            <a:r>
              <a:rPr lang="en-US" altLang="ko-KR" sz="2800" b="1" dirty="0">
                <a:solidFill>
                  <a:schemeClr val="tx1"/>
                </a:solidFill>
              </a:rPr>
              <a:t>(*</a:t>
            </a:r>
            <a:r>
              <a:rPr lang="ko-KR" altLang="en-US" sz="2800" b="1" dirty="0">
                <a:solidFill>
                  <a:schemeClr val="tx1"/>
                </a:solidFill>
              </a:rPr>
              <a:t>매개변수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&lt;</a:t>
            </a:r>
            <a:r>
              <a:rPr lang="ko-KR" altLang="en-US" sz="2800" b="1" dirty="0">
                <a:solidFill>
                  <a:schemeClr val="tx1"/>
                </a:solidFill>
              </a:rPr>
              <a:t>수행할 문장</a:t>
            </a:r>
            <a:r>
              <a:rPr lang="en-US" altLang="ko-KR" sz="2800" b="1" dirty="0">
                <a:solidFill>
                  <a:schemeClr val="tx1"/>
                </a:solidFill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일반적으로 볼 수 있는 함수 형태에서 괄호 안의 매개변수 부분이 *매개변수로 바뀌었다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30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몇 개가 될지 모를 때는 어떻게 해야 할까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다음의 예를 통해 여러 개의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2800" b="1" dirty="0">
                <a:solidFill>
                  <a:schemeClr val="tx1"/>
                </a:solidFill>
              </a:rPr>
              <a:t> 모두 더하는 함수를 직접 만들어 보자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예를 들어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(1, 2)</a:t>
            </a:r>
            <a:r>
              <a:rPr lang="ko-KR" altLang="en-US" sz="2800" b="1" dirty="0">
                <a:solidFill>
                  <a:schemeClr val="tx1"/>
                </a:solidFill>
              </a:rPr>
              <a:t>이면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(1,2,3)</a:t>
            </a:r>
            <a:r>
              <a:rPr lang="ko-KR" altLang="en-US" sz="2800" b="1" dirty="0">
                <a:solidFill>
                  <a:schemeClr val="tx1"/>
                </a:solidFill>
              </a:rPr>
              <a:t>이면 </a:t>
            </a:r>
            <a:r>
              <a:rPr lang="en-US" altLang="ko-KR" sz="2800" b="1" dirty="0">
                <a:solidFill>
                  <a:schemeClr val="tx1"/>
                </a:solidFill>
              </a:rPr>
              <a:t>6</a:t>
            </a:r>
            <a:r>
              <a:rPr lang="ko-KR" altLang="en-US" sz="2800" b="1" dirty="0">
                <a:solidFill>
                  <a:schemeClr val="tx1"/>
                </a:solidFill>
              </a:rPr>
              <a:t>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(1, 2, 3, 4, 5, 6, 7, 8, 9, 10)</a:t>
            </a:r>
            <a:r>
              <a:rPr lang="ko-KR" altLang="en-US" sz="2800" b="1" dirty="0">
                <a:solidFill>
                  <a:schemeClr val="tx1"/>
                </a:solidFill>
              </a:rPr>
              <a:t>이면 </a:t>
            </a:r>
            <a:r>
              <a:rPr lang="en-US" altLang="ko-KR" sz="2800" b="1" dirty="0">
                <a:solidFill>
                  <a:schemeClr val="tx1"/>
                </a:solidFill>
              </a:rPr>
              <a:t>55</a:t>
            </a:r>
            <a:r>
              <a:rPr lang="ko-KR" altLang="en-US" sz="2800" b="1" dirty="0">
                <a:solidFill>
                  <a:schemeClr val="tx1"/>
                </a:solidFill>
              </a:rPr>
              <a:t>를 돌려주는 함수를 만들어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result = 0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result = result +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result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7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위에서 만든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ko-KR" altLang="en-US" sz="2800" b="1" dirty="0">
                <a:solidFill>
                  <a:schemeClr val="tx1"/>
                </a:solidFill>
              </a:rPr>
              <a:t>라는 함수는 입력값이 몇 개이든 상관이 없다</a:t>
            </a:r>
            <a:r>
              <a:rPr lang="en-US" altLang="ko-KR" sz="2800" b="1" dirty="0">
                <a:solidFill>
                  <a:schemeClr val="tx1"/>
                </a:solidFill>
              </a:rPr>
              <a:t>. 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처럼 </a:t>
            </a:r>
            <a:r>
              <a:rPr lang="ko-KR" altLang="en-US" sz="2800" b="1" dirty="0" err="1">
                <a:solidFill>
                  <a:schemeClr val="tx1"/>
                </a:solidFill>
              </a:rPr>
              <a:t>매개변수명</a:t>
            </a:r>
            <a:r>
              <a:rPr lang="ko-KR" altLang="en-US" sz="2800" b="1" dirty="0">
                <a:solidFill>
                  <a:schemeClr val="tx1"/>
                </a:solidFill>
              </a:rPr>
              <a:t> 앞에 *을 붙이면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입력값들을</a:t>
            </a:r>
            <a:r>
              <a:rPr lang="ko-KR" altLang="en-US" sz="2800" b="1" dirty="0">
                <a:solidFill>
                  <a:schemeClr val="tx1"/>
                </a:solidFill>
              </a:rPr>
              <a:t> 전부 모아서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튜플로</a:t>
            </a:r>
            <a:r>
              <a:rPr lang="ko-KR" altLang="en-US" sz="2800" b="1" dirty="0">
                <a:solidFill>
                  <a:schemeClr val="tx1"/>
                </a:solidFill>
              </a:rPr>
              <a:t> 만들어 주기 때문이다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만약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(1, 2, 3)</a:t>
            </a:r>
            <a:r>
              <a:rPr lang="ko-KR" altLang="en-US" sz="2800" b="1" dirty="0">
                <a:solidFill>
                  <a:schemeClr val="tx1"/>
                </a:solidFill>
              </a:rPr>
              <a:t>처럼 이 함수를 쓰면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(1, 2, 3)</a:t>
            </a:r>
            <a:r>
              <a:rPr lang="ko-KR" altLang="en-US" sz="2800" b="1" dirty="0">
                <a:solidFill>
                  <a:schemeClr val="tx1"/>
                </a:solidFill>
              </a:rPr>
              <a:t>이 되고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(1, 2, 3, 4, 5, 6, 7, 8, 9, 10)</a:t>
            </a:r>
            <a:r>
              <a:rPr lang="ko-KR" altLang="en-US" sz="2800" b="1" dirty="0">
                <a:solidFill>
                  <a:schemeClr val="tx1"/>
                </a:solidFill>
              </a:rPr>
              <a:t>처럼 쓰면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(1, 2, 3, 4, 5, 6, 7, 8, 9, 10)</a:t>
            </a:r>
            <a:r>
              <a:rPr lang="ko-KR" altLang="en-US" sz="2800" b="1" dirty="0">
                <a:solidFill>
                  <a:schemeClr val="tx1"/>
                </a:solidFill>
              </a:rPr>
              <a:t>이 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여기서 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라는 것은 </a:t>
            </a:r>
            <a:r>
              <a:rPr lang="ko-KR" altLang="en-US" sz="2800" b="1" dirty="0" err="1">
                <a:solidFill>
                  <a:schemeClr val="tx1"/>
                </a:solidFill>
              </a:rPr>
              <a:t>임의로정한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변수명이다</a:t>
            </a:r>
            <a:r>
              <a:rPr lang="en-US" altLang="ko-KR" sz="2800" b="1" dirty="0">
                <a:solidFill>
                  <a:schemeClr val="tx1"/>
                </a:solidFill>
              </a:rPr>
              <a:t>. *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, *python</a:t>
            </a:r>
            <a:r>
              <a:rPr lang="ko-KR" altLang="en-US" sz="2800" b="1" dirty="0">
                <a:solidFill>
                  <a:schemeClr val="tx1"/>
                </a:solidFill>
              </a:rPr>
              <a:t>처럼 아무 이름이나 써도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※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는 입력 인수를 뜻하는 영어 단어인 </a:t>
            </a:r>
            <a:r>
              <a:rPr lang="en-US" altLang="ko-KR" sz="2800" b="1" dirty="0">
                <a:solidFill>
                  <a:schemeClr val="tx1"/>
                </a:solidFill>
              </a:rPr>
              <a:t>arguments</a:t>
            </a:r>
            <a:r>
              <a:rPr lang="ko-KR" altLang="en-US" sz="2800" b="1" dirty="0">
                <a:solidFill>
                  <a:schemeClr val="tx1"/>
                </a:solidFill>
              </a:rPr>
              <a:t>의 약자이며 관례적으로 자주 사용한다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04-1. </a:t>
            </a:r>
            <a:r>
              <a:rPr lang="ko-KR" altLang="en-US" dirty="0"/>
              <a:t>함수 호출과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함수란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함수를 설명하기 전에 믹서기를 생각해 보자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우리는 믹서기에 과일을 넣는다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그리고 믹서기를 이용해서 과일을 갈아 과일 주스를 만든다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우리가 믹서기에 넣는 과일은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입력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이 되고 과일 주스는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출력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결과값</a:t>
            </a:r>
            <a:r>
              <a:rPr lang="en-US" altLang="ko-KR" sz="2800" b="1" dirty="0">
                <a:solidFill>
                  <a:schemeClr val="tx1"/>
                </a:solidFill>
              </a:rPr>
              <a:t>)"</a:t>
            </a:r>
            <a:r>
              <a:rPr lang="ko-KR" altLang="en-US" sz="2800" b="1" dirty="0">
                <a:solidFill>
                  <a:schemeClr val="tx1"/>
                </a:solidFill>
              </a:rPr>
              <a:t>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  <p:pic>
        <p:nvPicPr>
          <p:cNvPr id="2050" name="Picture 2" descr="https://wikidocs.net/images/page/24/2336759756_c7a3759954_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859" y="4621952"/>
            <a:ext cx="2086180" cy="20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393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여러 개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실제로 이 함수를 직접 입력해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(1,2,3)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6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(1,2,3,4,5,6,7,8,9,10)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55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(1,2,3)</a:t>
            </a:r>
            <a:r>
              <a:rPr lang="ko-KR" altLang="en-US" sz="2800" b="1" dirty="0">
                <a:solidFill>
                  <a:schemeClr val="tx1"/>
                </a:solidFill>
              </a:rPr>
              <a:t>으로 함수를 호출하면 </a:t>
            </a:r>
            <a:r>
              <a:rPr lang="en-US" altLang="ko-KR" sz="2800" b="1" dirty="0">
                <a:solidFill>
                  <a:schemeClr val="tx1"/>
                </a:solidFill>
              </a:rPr>
              <a:t>6</a:t>
            </a:r>
            <a:r>
              <a:rPr lang="ko-KR" altLang="en-US" sz="2800" b="1" dirty="0">
                <a:solidFill>
                  <a:schemeClr val="tx1"/>
                </a:solidFill>
              </a:rPr>
              <a:t>을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리턴하고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add_many</a:t>
            </a:r>
            <a:r>
              <a:rPr lang="en-US" altLang="ko-KR" sz="2800" b="1" dirty="0">
                <a:solidFill>
                  <a:schemeClr val="tx1"/>
                </a:solidFill>
              </a:rPr>
              <a:t>(1, 2, 3, 4, 5, 6, 7, 8, 9, 10)</a:t>
            </a:r>
            <a:r>
              <a:rPr lang="ko-KR" altLang="en-US" sz="2800" b="1" dirty="0">
                <a:solidFill>
                  <a:schemeClr val="tx1"/>
                </a:solidFill>
              </a:rPr>
              <a:t>을 대입하면 </a:t>
            </a:r>
            <a:r>
              <a:rPr lang="en-US" altLang="ko-KR" sz="2800" b="1" dirty="0">
                <a:solidFill>
                  <a:schemeClr val="tx1"/>
                </a:solidFill>
              </a:rPr>
              <a:t>55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21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여러 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825911"/>
            <a:ext cx="11185525" cy="603209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add_mul</a:t>
            </a:r>
            <a:r>
              <a:rPr lang="en-US" altLang="ko-KR" sz="2800" b="1" dirty="0">
                <a:solidFill>
                  <a:schemeClr val="tx1"/>
                </a:solidFill>
              </a:rPr>
              <a:t>(choice, 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choice == "add":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result = 0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    result = result +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elif</a:t>
            </a:r>
            <a:r>
              <a:rPr lang="en-US" altLang="ko-KR" sz="2800" b="1" dirty="0">
                <a:solidFill>
                  <a:schemeClr val="tx1"/>
                </a:solidFill>
              </a:rPr>
              <a:t> choice == "</a:t>
            </a:r>
            <a:r>
              <a:rPr lang="en-US" altLang="ko-KR" sz="2800" b="1" dirty="0" err="1">
                <a:solidFill>
                  <a:schemeClr val="tx1"/>
                </a:solidFill>
              </a:rPr>
              <a:t>mul</a:t>
            </a:r>
            <a:r>
              <a:rPr lang="en-US" altLang="ko-KR" sz="2800" b="1" dirty="0">
                <a:solidFill>
                  <a:schemeClr val="tx1"/>
                </a:solidFill>
              </a:rPr>
              <a:t>":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result = 1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    result = result *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result </a:t>
            </a:r>
          </a:p>
        </p:txBody>
      </p:sp>
    </p:spTree>
    <p:extLst>
      <p:ext uri="{BB962C8B-B14F-4D97-AF65-F5344CB8AC3E}">
        <p14:creationId xmlns:p14="http://schemas.microsoft.com/office/powerpoint/2010/main" val="1015586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입력값이 여러 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add_mul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여러개의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입력값을</a:t>
            </a:r>
            <a:r>
              <a:rPr lang="ko-KR" altLang="en-US" sz="2800" b="1" dirty="0">
                <a:solidFill>
                  <a:schemeClr val="tx1"/>
                </a:solidFill>
              </a:rPr>
              <a:t> 의미하는 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매개변수 앞에 </a:t>
            </a:r>
            <a:r>
              <a:rPr lang="en-US" altLang="ko-KR" sz="2800" b="1" dirty="0">
                <a:solidFill>
                  <a:schemeClr val="tx1"/>
                </a:solidFill>
              </a:rPr>
              <a:t>choice </a:t>
            </a:r>
            <a:r>
              <a:rPr lang="ko-KR" altLang="en-US" sz="2800" b="1" dirty="0">
                <a:solidFill>
                  <a:schemeClr val="tx1"/>
                </a:solidFill>
              </a:rPr>
              <a:t>매개변수가 추가되어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함수는 다음과 같이 사용할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add_mul</a:t>
            </a:r>
            <a:r>
              <a:rPr lang="en-US" altLang="ko-KR" sz="2800" b="1" dirty="0">
                <a:solidFill>
                  <a:schemeClr val="tx1"/>
                </a:solidFill>
              </a:rPr>
              <a:t>('add', 1,2,3,4,5)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15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add_mul</a:t>
            </a:r>
            <a:r>
              <a:rPr lang="en-US" altLang="ko-KR" sz="2800" b="1" dirty="0">
                <a:solidFill>
                  <a:schemeClr val="tx1"/>
                </a:solidFill>
              </a:rPr>
              <a:t>('</a:t>
            </a:r>
            <a:r>
              <a:rPr lang="en-US" altLang="ko-KR" sz="2800" b="1" dirty="0" err="1">
                <a:solidFill>
                  <a:schemeClr val="tx1"/>
                </a:solidFill>
              </a:rPr>
              <a:t>mul</a:t>
            </a:r>
            <a:r>
              <a:rPr lang="en-US" altLang="ko-KR" sz="2800" b="1" dirty="0">
                <a:solidFill>
                  <a:schemeClr val="tx1"/>
                </a:solidFill>
              </a:rPr>
              <a:t>', 1,2,3,4,5)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507182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키워드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kwargs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kwargs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keyword arguments</a:t>
            </a:r>
            <a:r>
              <a:rPr lang="ko-KR" altLang="en-US" sz="2800" b="1" dirty="0">
                <a:solidFill>
                  <a:schemeClr val="tx1"/>
                </a:solidFill>
              </a:rPr>
              <a:t>의 약어이다</a:t>
            </a:r>
            <a:r>
              <a:rPr lang="en-US" altLang="ko-KR" sz="2800" b="1" dirty="0">
                <a:solidFill>
                  <a:schemeClr val="tx1"/>
                </a:solidFill>
              </a:rPr>
              <a:t>. **kwargs</a:t>
            </a:r>
            <a:r>
              <a:rPr lang="ko-KR" altLang="en-US" sz="2800" b="1" dirty="0">
                <a:solidFill>
                  <a:schemeClr val="tx1"/>
                </a:solidFill>
              </a:rPr>
              <a:t>는 *</a:t>
            </a:r>
            <a:r>
              <a:rPr lang="en-US" altLang="ko-KR" sz="2800" b="1" dirty="0" err="1">
                <a:solidFill>
                  <a:schemeClr val="tx1"/>
                </a:solidFill>
              </a:rPr>
              <a:t>args</a:t>
            </a:r>
            <a:r>
              <a:rPr lang="ko-KR" altLang="en-US" sz="2800" b="1" dirty="0">
                <a:solidFill>
                  <a:schemeClr val="tx1"/>
                </a:solidFill>
              </a:rPr>
              <a:t>와는 달리 </a:t>
            </a:r>
            <a:r>
              <a:rPr lang="ko-KR" altLang="en-US" sz="2800" b="1" dirty="0" err="1">
                <a:solidFill>
                  <a:schemeClr val="tx1"/>
                </a:solidFill>
              </a:rPr>
              <a:t>별표시</a:t>
            </a:r>
            <a:r>
              <a:rPr lang="en-US" altLang="ko-KR" sz="2800" b="1" dirty="0">
                <a:solidFill>
                  <a:schemeClr val="tx1"/>
                </a:solidFill>
              </a:rPr>
              <a:t>(*)</a:t>
            </a:r>
            <a:r>
              <a:rPr lang="ko-KR" altLang="en-US" sz="2800" b="1" dirty="0">
                <a:solidFill>
                  <a:schemeClr val="tx1"/>
                </a:solidFill>
              </a:rPr>
              <a:t>가 두 개 사용된다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역시 이것도 예제로 알아보도록 하자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먼저 다음과 같은 함수를 작성 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print_kwargs</a:t>
            </a:r>
            <a:r>
              <a:rPr lang="en-US" altLang="ko-KR" sz="2800" b="1" dirty="0">
                <a:solidFill>
                  <a:schemeClr val="tx1"/>
                </a:solidFill>
              </a:rPr>
              <a:t>(**kwargs):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kwargs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함수는 매개변수 </a:t>
            </a:r>
            <a:r>
              <a:rPr lang="en-US" altLang="ko-KR" sz="2800" b="1" dirty="0">
                <a:solidFill>
                  <a:schemeClr val="tx1"/>
                </a:solidFill>
              </a:rPr>
              <a:t>kwargs</a:t>
            </a:r>
            <a:r>
              <a:rPr lang="ko-KR" altLang="en-US" sz="2800" b="1" dirty="0">
                <a:solidFill>
                  <a:schemeClr val="tx1"/>
                </a:solidFill>
              </a:rPr>
              <a:t>를 출력하는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8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키워드 </a:t>
            </a:r>
            <a:r>
              <a:rPr lang="ko-KR" altLang="en-US" dirty="0" err="1"/>
              <a:t>파라미터</a:t>
            </a:r>
            <a:r>
              <a:rPr lang="ko-KR" altLang="en-US" dirty="0"/>
              <a:t> </a:t>
            </a:r>
            <a:r>
              <a:rPr lang="en-US" altLang="ko-KR" dirty="0"/>
              <a:t>kwargs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print_kwargs</a:t>
            </a:r>
            <a:r>
              <a:rPr lang="en-US" altLang="ko-KR" sz="2800" b="1" dirty="0">
                <a:solidFill>
                  <a:schemeClr val="tx1"/>
                </a:solidFill>
              </a:rPr>
              <a:t>(a=1)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{'a': 1}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print_kwargs</a:t>
            </a:r>
            <a:r>
              <a:rPr lang="en-US" altLang="ko-KR" sz="2800" b="1" dirty="0">
                <a:solidFill>
                  <a:schemeClr val="tx1"/>
                </a:solidFill>
              </a:rPr>
              <a:t>(name='foo', age=3)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{'age': 3, 'name': 'foo'}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a=1 </a:t>
            </a:r>
            <a:r>
              <a:rPr lang="ko-KR" altLang="en-US" sz="2800" b="1" dirty="0">
                <a:solidFill>
                  <a:schemeClr val="tx1"/>
                </a:solidFill>
              </a:rPr>
              <a:t>또는 </a:t>
            </a:r>
            <a:r>
              <a:rPr lang="en-US" altLang="ko-KR" sz="2800" b="1" dirty="0">
                <a:solidFill>
                  <a:schemeClr val="tx1"/>
                </a:solidFill>
              </a:rPr>
              <a:t>name='foo', age=3 </a:t>
            </a:r>
            <a:r>
              <a:rPr lang="ko-KR" altLang="en-US" sz="2800" b="1" dirty="0">
                <a:solidFill>
                  <a:schemeClr val="tx1"/>
                </a:solidFill>
              </a:rPr>
              <a:t>이라는 입력이 모두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딕셔너리로</a:t>
            </a:r>
            <a:r>
              <a:rPr lang="ko-KR" altLang="en-US" sz="2800" b="1" dirty="0">
                <a:solidFill>
                  <a:schemeClr val="tx1"/>
                </a:solidFill>
              </a:rPr>
              <a:t> 만들어져서 출력된다는 것을 확인 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**kwargs </a:t>
            </a:r>
            <a:r>
              <a:rPr lang="ko-KR" altLang="en-US" sz="2800" b="1" dirty="0">
                <a:solidFill>
                  <a:schemeClr val="tx1"/>
                </a:solidFill>
              </a:rPr>
              <a:t>처럼 </a:t>
            </a:r>
            <a:r>
              <a:rPr lang="ko-KR" altLang="en-US" sz="2800" b="1" dirty="0" err="1">
                <a:solidFill>
                  <a:schemeClr val="tx1"/>
                </a:solidFill>
              </a:rPr>
              <a:t>매개변수명</a:t>
            </a:r>
            <a:r>
              <a:rPr lang="ko-KR" altLang="en-US" sz="2800" b="1" dirty="0">
                <a:solidFill>
                  <a:schemeClr val="tx1"/>
                </a:solidFill>
              </a:rPr>
              <a:t> 앞에 **을 붙이면 매개변수 </a:t>
            </a:r>
            <a:r>
              <a:rPr lang="en-US" altLang="ko-KR" sz="2800" b="1" dirty="0">
                <a:solidFill>
                  <a:schemeClr val="tx1"/>
                </a:solidFill>
              </a:rPr>
              <a:t>kwargs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딕셔너리가</a:t>
            </a:r>
            <a:r>
              <a:rPr lang="ko-KR" altLang="en-US" sz="2800" b="1" dirty="0">
                <a:solidFill>
                  <a:schemeClr val="tx1"/>
                </a:solidFill>
              </a:rPr>
              <a:t> 되고 모든 </a:t>
            </a:r>
            <a:r>
              <a:rPr lang="en-US" altLang="ko-KR" sz="2800" b="1" dirty="0">
                <a:solidFill>
                  <a:schemeClr val="tx1"/>
                </a:solidFill>
              </a:rPr>
              <a:t>key=value </a:t>
            </a:r>
            <a:r>
              <a:rPr lang="ko-KR" altLang="en-US" sz="2800" b="1" dirty="0">
                <a:solidFill>
                  <a:schemeClr val="tx1"/>
                </a:solidFill>
              </a:rPr>
              <a:t>형태의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입력인수가</a:t>
            </a:r>
            <a:r>
              <a:rPr lang="ko-KR" altLang="en-US" sz="2800" b="1" dirty="0">
                <a:solidFill>
                  <a:schemeClr val="tx1"/>
                </a:solidFill>
              </a:rPr>
              <a:t> 그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딕셔너리에</a:t>
            </a:r>
            <a:r>
              <a:rPr lang="ko-KR" altLang="en-US" sz="2800" b="1" dirty="0">
                <a:solidFill>
                  <a:schemeClr val="tx1"/>
                </a:solidFill>
              </a:rPr>
              <a:t> 저장된다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28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결과값은 언제나 하나이다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먼저 다음의 함수를 만들어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a,b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a+b</a:t>
            </a:r>
            <a:r>
              <a:rPr lang="en-US" altLang="ko-KR" sz="2800" b="1" dirty="0">
                <a:solidFill>
                  <a:schemeClr val="tx1"/>
                </a:solidFill>
              </a:rPr>
              <a:t>, a*b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※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입력 인수를 받아 더한 값과 곱한 값을 </a:t>
            </a:r>
            <a:r>
              <a:rPr lang="ko-KR" altLang="en-US" sz="2800" b="1" dirty="0" err="1">
                <a:solidFill>
                  <a:srgbClr val="FF0000"/>
                </a:solidFill>
              </a:rPr>
              <a:t>튜플로</a:t>
            </a:r>
            <a:r>
              <a:rPr lang="ko-KR" altLang="en-US" sz="2800" b="1" dirty="0">
                <a:solidFill>
                  <a:schemeClr val="tx1"/>
                </a:solidFill>
              </a:rPr>
              <a:t> 돌려주는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2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결과값은 하나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만약 이 하나의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튜플값을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결과값처럼 받고 싶다면 다음과 같이 함수를 호출하면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result1, result2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(3, 4)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이렇게 호출하면 </a:t>
            </a:r>
            <a:r>
              <a:rPr lang="en-US" altLang="ko-KR" sz="2800" b="1" dirty="0">
                <a:solidFill>
                  <a:schemeClr val="tx1"/>
                </a:solidFill>
              </a:rPr>
              <a:t>result1, result2 = (7, 12)</a:t>
            </a:r>
            <a:r>
              <a:rPr lang="ko-KR" altLang="en-US" sz="2800" b="1" dirty="0">
                <a:solidFill>
                  <a:schemeClr val="tx1"/>
                </a:solidFill>
              </a:rPr>
              <a:t>가 되어 </a:t>
            </a:r>
            <a:r>
              <a:rPr lang="en-US" altLang="ko-KR" sz="2800" b="1" dirty="0">
                <a:solidFill>
                  <a:schemeClr val="tx1"/>
                </a:solidFill>
              </a:rPr>
              <a:t>result1</a:t>
            </a:r>
            <a:r>
              <a:rPr lang="ko-KR" altLang="en-US" sz="2800" b="1" dirty="0">
                <a:solidFill>
                  <a:schemeClr val="tx1"/>
                </a:solidFill>
              </a:rPr>
              <a:t>은 </a:t>
            </a:r>
            <a:r>
              <a:rPr lang="en-US" altLang="ko-KR" sz="2800" b="1" dirty="0">
                <a:solidFill>
                  <a:schemeClr val="tx1"/>
                </a:solidFill>
              </a:rPr>
              <a:t>7</a:t>
            </a:r>
            <a:r>
              <a:rPr lang="ko-KR" altLang="en-US" sz="2800" b="1" dirty="0">
                <a:solidFill>
                  <a:schemeClr val="tx1"/>
                </a:solidFill>
              </a:rPr>
              <a:t>이 되고 </a:t>
            </a:r>
            <a:r>
              <a:rPr lang="en-US" altLang="ko-KR" sz="2800" b="1" dirty="0">
                <a:solidFill>
                  <a:schemeClr val="tx1"/>
                </a:solidFill>
              </a:rPr>
              <a:t>result2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12</a:t>
            </a:r>
            <a:r>
              <a:rPr lang="ko-KR" altLang="en-US" sz="2800" b="1" dirty="0">
                <a:solidFill>
                  <a:schemeClr val="tx1"/>
                </a:solidFill>
              </a:rPr>
              <a:t>가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73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결과값은 하나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a,b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a+b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a*b 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위와 같이 </a:t>
            </a:r>
            <a:r>
              <a:rPr lang="en-US" altLang="ko-KR" sz="2800" b="1" dirty="0">
                <a:solidFill>
                  <a:schemeClr val="tx1"/>
                </a:solidFill>
              </a:rPr>
              <a:t>return</a:t>
            </a:r>
            <a:r>
              <a:rPr lang="ko-KR" altLang="en-US" sz="2800" b="1" dirty="0">
                <a:solidFill>
                  <a:schemeClr val="tx1"/>
                </a:solidFill>
              </a:rPr>
              <a:t>문을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번 사용하면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결과값을 돌려주지 않을까</a:t>
            </a:r>
            <a:r>
              <a:rPr lang="en-US" altLang="ko-KR" sz="2800" b="1" dirty="0">
                <a:solidFill>
                  <a:schemeClr val="tx1"/>
                </a:solidFill>
              </a:rPr>
              <a:t>? </a:t>
            </a:r>
            <a:r>
              <a:rPr lang="ko-KR" altLang="en-US" sz="2800" b="1" dirty="0">
                <a:solidFill>
                  <a:schemeClr val="tx1"/>
                </a:solidFill>
              </a:rPr>
              <a:t>하지만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2800" b="1" dirty="0">
                <a:solidFill>
                  <a:schemeClr val="tx1"/>
                </a:solidFill>
              </a:rPr>
              <a:t> 위와 같은 함수는 참 어리석은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그 이유는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함수를 호출해 보면 알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 =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(2, 3)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print(result)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4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함수의 결과값은 하나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예에서 볼 수 있듯이 두 번째 </a:t>
            </a:r>
            <a:r>
              <a:rPr lang="en-US" altLang="ko-KR" sz="2800" b="1" dirty="0">
                <a:solidFill>
                  <a:schemeClr val="tx1"/>
                </a:solidFill>
              </a:rPr>
              <a:t>return</a:t>
            </a:r>
            <a:r>
              <a:rPr lang="ko-KR" altLang="en-US" sz="2800" b="1" dirty="0">
                <a:solidFill>
                  <a:schemeClr val="tx1"/>
                </a:solidFill>
              </a:rPr>
              <a:t>문인 </a:t>
            </a:r>
            <a:r>
              <a:rPr lang="en-US" altLang="ko-KR" sz="2800" b="1" dirty="0">
                <a:solidFill>
                  <a:schemeClr val="tx1"/>
                </a:solidFill>
              </a:rPr>
              <a:t>return a*b</a:t>
            </a:r>
            <a:r>
              <a:rPr lang="ko-KR" altLang="en-US" sz="2800" b="1" dirty="0">
                <a:solidFill>
                  <a:schemeClr val="tx1"/>
                </a:solidFill>
              </a:rPr>
              <a:t>는 실행되지 않았다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따라서 이 함수는 다음과 완전히 동일하다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add_and_mul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a,b</a:t>
            </a:r>
            <a:r>
              <a:rPr lang="en-US" altLang="ko-KR" sz="2800" b="1" dirty="0">
                <a:solidFill>
                  <a:schemeClr val="tx1"/>
                </a:solidFill>
              </a:rPr>
              <a:t>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</a:t>
            </a:r>
            <a:r>
              <a:rPr lang="en-US" altLang="ko-KR" sz="2800" b="1" dirty="0" err="1">
                <a:solidFill>
                  <a:schemeClr val="tx1"/>
                </a:solidFill>
              </a:rPr>
              <a:t>a+b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en-US" altLang="ko-KR" sz="2800" b="1" dirty="0">
                <a:solidFill>
                  <a:schemeClr val="tx1"/>
                </a:solidFill>
              </a:rPr>
              <a:t>return</a:t>
            </a:r>
            <a:r>
              <a:rPr lang="ko-KR" altLang="en-US" sz="2800" b="1" dirty="0">
                <a:solidFill>
                  <a:schemeClr val="tx1"/>
                </a:solidFill>
              </a:rPr>
              <a:t>문을 만나는 순간 결과값을 돌려준 다음 함수를 빠져나가게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953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[return</a:t>
            </a:r>
            <a:r>
              <a:rPr lang="ko-KR" altLang="en-US" dirty="0"/>
              <a:t>의 또 다른 쓰임새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say_nick</a:t>
            </a:r>
            <a:r>
              <a:rPr lang="en-US" altLang="ko-KR" sz="2800" b="1" dirty="0">
                <a:solidFill>
                  <a:schemeClr val="tx1"/>
                </a:solidFill>
              </a:rPr>
              <a:t>(nick):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if nick == "</a:t>
            </a:r>
            <a:r>
              <a:rPr lang="ko-KR" altLang="en-US" sz="2800" b="1" dirty="0">
                <a:solidFill>
                  <a:schemeClr val="tx1"/>
                </a:solidFill>
              </a:rPr>
              <a:t>바보</a:t>
            </a:r>
            <a:r>
              <a:rPr lang="en-US" altLang="ko-KR" sz="2800" b="1" dirty="0">
                <a:solidFill>
                  <a:schemeClr val="tx1"/>
                </a:solidFill>
              </a:rPr>
              <a:t>":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    return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나의 별명은 </a:t>
            </a:r>
            <a:r>
              <a:rPr lang="en-US" altLang="ko-KR" sz="2800" b="1" dirty="0">
                <a:solidFill>
                  <a:schemeClr val="tx1"/>
                </a:solidFill>
              </a:rPr>
              <a:t>%s </a:t>
            </a:r>
            <a:r>
              <a:rPr lang="ko-KR" altLang="en-US" sz="2800" b="1" dirty="0">
                <a:solidFill>
                  <a:schemeClr val="tx1"/>
                </a:solidFill>
              </a:rPr>
              <a:t>입니다</a:t>
            </a:r>
            <a:r>
              <a:rPr lang="en-US" altLang="ko-KR" sz="2800" b="1" dirty="0">
                <a:solidFill>
                  <a:schemeClr val="tx1"/>
                </a:solidFill>
              </a:rPr>
              <a:t>." % nick)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함수는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별명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을 입력으로 전달받아 출력하는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 함수 역시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리턴값은</a:t>
            </a:r>
            <a:r>
              <a:rPr lang="ko-KR" altLang="en-US" sz="2800" b="1" dirty="0">
                <a:solidFill>
                  <a:schemeClr val="tx1"/>
                </a:solidFill>
              </a:rPr>
              <a:t> 없다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문자열을 출력한다는 것과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리턴값이</a:t>
            </a:r>
            <a:r>
              <a:rPr lang="ko-KR" altLang="en-US" sz="2800" b="1" dirty="0">
                <a:solidFill>
                  <a:schemeClr val="tx1"/>
                </a:solidFill>
              </a:rPr>
              <a:t> 있다는 것은 전혀 다른 말이다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혼동하지 말자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함수의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리턴값은</a:t>
            </a:r>
            <a:r>
              <a:rPr lang="ko-KR" altLang="en-US" sz="2800" b="1" dirty="0">
                <a:solidFill>
                  <a:schemeClr val="tx1"/>
                </a:solidFill>
              </a:rPr>
              <a:t> 오로지 </a:t>
            </a:r>
            <a:r>
              <a:rPr lang="en-US" altLang="ko-KR" sz="2800" b="1" dirty="0">
                <a:solidFill>
                  <a:schemeClr val="tx1"/>
                </a:solidFill>
              </a:rPr>
              <a:t>return</a:t>
            </a:r>
            <a:r>
              <a:rPr lang="ko-KR" altLang="en-US" sz="2800" b="1" dirty="0">
                <a:solidFill>
                  <a:schemeClr val="tx1"/>
                </a:solidFill>
              </a:rPr>
              <a:t>문에 의해서만 생성된다</a:t>
            </a:r>
            <a:r>
              <a:rPr lang="en-US" altLang="ko-KR" sz="2800" b="1" dirty="0">
                <a:solidFill>
                  <a:schemeClr val="tx1"/>
                </a:solidFill>
              </a:rPr>
              <a:t>).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3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함수를 사용하는 이유는 무엇일까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56520" y="1178010"/>
            <a:ext cx="11063416" cy="62442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“</a:t>
            </a:r>
            <a:r>
              <a:rPr lang="ko-KR" altLang="en-US" sz="2800" b="1" dirty="0">
                <a:solidFill>
                  <a:schemeClr val="tx1"/>
                </a:solidFill>
              </a:rPr>
              <a:t>큰 문제를 작은 문제로 나눈다</a:t>
            </a:r>
            <a:r>
              <a:rPr lang="en-US" altLang="ko-KR" sz="2800" b="1" dirty="0">
                <a:solidFill>
                  <a:schemeClr val="tx1"/>
                </a:solidFill>
              </a:rPr>
              <a:t>.” (</a:t>
            </a:r>
            <a:r>
              <a:rPr lang="ko-KR" altLang="en-US" sz="2800" b="1" dirty="0" err="1">
                <a:solidFill>
                  <a:schemeClr val="tx1"/>
                </a:solidFill>
              </a:rPr>
              <a:t>박연오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연오의 파이썬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큰 문제를 작은 문제로 나누는 것은 문제 해결의 좋은 전략이다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예를 들어 </a:t>
            </a:r>
            <a:r>
              <a:rPr lang="ko-KR" altLang="en-US" sz="2800" b="1" dirty="0" err="1">
                <a:solidFill>
                  <a:schemeClr val="tx1"/>
                </a:solidFill>
              </a:rPr>
              <a:t>카페라떼를</a:t>
            </a:r>
            <a:r>
              <a:rPr lang="ko-KR" altLang="en-US" sz="2800" b="1" dirty="0">
                <a:solidFill>
                  <a:schemeClr val="tx1"/>
                </a:solidFill>
              </a:rPr>
              <a:t> 만들려면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ko-KR" altLang="en-US" sz="2800" b="1" dirty="0">
                <a:solidFill>
                  <a:schemeClr val="tx1"/>
                </a:solidFill>
              </a:rPr>
              <a:t>에스프레소 추출하기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ko-KR" altLang="en-US" sz="2800" b="1" dirty="0" err="1">
                <a:solidFill>
                  <a:schemeClr val="tx1"/>
                </a:solidFill>
              </a:rPr>
              <a:t>우유거품</a:t>
            </a:r>
            <a:r>
              <a:rPr lang="ko-KR" altLang="en-US" sz="2800" b="1" dirty="0">
                <a:solidFill>
                  <a:schemeClr val="tx1"/>
                </a:solidFill>
              </a:rPr>
              <a:t> 만들기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r>
              <a:rPr lang="ko-KR" altLang="en-US" sz="2800" b="1" dirty="0" err="1">
                <a:solidFill>
                  <a:schemeClr val="tx1"/>
                </a:solidFill>
              </a:rPr>
              <a:t>카페라떼</a:t>
            </a:r>
            <a:r>
              <a:rPr lang="ko-KR" altLang="en-US" sz="2800" b="1" dirty="0">
                <a:solidFill>
                  <a:schemeClr val="tx1"/>
                </a:solidFill>
              </a:rPr>
              <a:t> 만들기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와 같이 작은 문제로 나누는 것이 필요하다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만약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카페모카를</a:t>
            </a:r>
            <a:r>
              <a:rPr lang="ko-KR" altLang="en-US" sz="2800" b="1" dirty="0">
                <a:solidFill>
                  <a:schemeClr val="tx1"/>
                </a:solidFill>
              </a:rPr>
              <a:t> 만들려면 위의 세부 문제들 중 유사한 과정들이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재사용되는 것도 가능하다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514350" indent="-514350">
              <a:lnSpc>
                <a:spcPct val="120000"/>
              </a:lnSpc>
              <a:buAutoNum type="alphaUcPeriod"/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5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[return</a:t>
            </a:r>
            <a:r>
              <a:rPr lang="ko-KR" altLang="en-US" dirty="0"/>
              <a:t>의 또 다른 쓰임새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만약에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입력값으로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ko-KR" altLang="en-US" sz="2800" b="1" dirty="0">
                <a:solidFill>
                  <a:schemeClr val="tx1"/>
                </a:solidFill>
              </a:rPr>
              <a:t>바보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ko-KR" altLang="en-US" sz="2800" b="1" dirty="0">
                <a:solidFill>
                  <a:schemeClr val="tx1"/>
                </a:solidFill>
              </a:rPr>
              <a:t>라는 값이 들어오면 문자열을 출력하지 않고 함수를 즉시 빠져나간다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say_nick</a:t>
            </a:r>
            <a:r>
              <a:rPr lang="en-US" altLang="ko-KR" sz="2800" b="1" dirty="0">
                <a:solidFill>
                  <a:schemeClr val="tx1"/>
                </a:solidFill>
              </a:rPr>
              <a:t>('</a:t>
            </a:r>
            <a:r>
              <a:rPr lang="ko-KR" altLang="en-US" sz="2800" b="1" dirty="0">
                <a:solidFill>
                  <a:schemeClr val="tx1"/>
                </a:solidFill>
              </a:rPr>
              <a:t>야호</a:t>
            </a:r>
            <a:r>
              <a:rPr lang="en-US" altLang="ko-KR" sz="2800" b="1" dirty="0">
                <a:solidFill>
                  <a:schemeClr val="tx1"/>
                </a:solidFill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나의 별명은 야호입니다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say_nick</a:t>
            </a:r>
            <a:r>
              <a:rPr lang="en-US" altLang="ko-KR" sz="2800" b="1" dirty="0">
                <a:solidFill>
                  <a:schemeClr val="tx1"/>
                </a:solidFill>
              </a:rPr>
              <a:t>('</a:t>
            </a:r>
            <a:r>
              <a:rPr lang="ko-KR" altLang="en-US" sz="2800" b="1" dirty="0">
                <a:solidFill>
                  <a:schemeClr val="tx1"/>
                </a:solidFill>
              </a:rPr>
              <a:t>바보</a:t>
            </a:r>
            <a:r>
              <a:rPr lang="en-US" altLang="ko-KR" sz="2800" b="1" dirty="0">
                <a:solidFill>
                  <a:schemeClr val="tx1"/>
                </a:solidFill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5969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매개변수에 </a:t>
            </a:r>
            <a:r>
              <a:rPr lang="ko-KR" altLang="en-US" dirty="0" err="1"/>
              <a:t>초깃값</a:t>
            </a:r>
            <a:r>
              <a:rPr lang="ko-KR" altLang="en-US" dirty="0"/>
              <a:t> 미리 설정하기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6690" y="1440873"/>
            <a:ext cx="106495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say_myself</a:t>
            </a:r>
            <a:r>
              <a:rPr lang="en-US" altLang="ko-KR" sz="2800" dirty="0"/>
              <a:t>(name, old, man=True): 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나의 이름은 </a:t>
            </a:r>
            <a:r>
              <a:rPr lang="en-US" altLang="ko-KR" sz="2800" dirty="0"/>
              <a:t>%s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." % name) 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나이는 </a:t>
            </a:r>
            <a:r>
              <a:rPr lang="en-US" altLang="ko-KR" sz="2800" dirty="0"/>
              <a:t>%d</a:t>
            </a:r>
            <a:r>
              <a:rPr lang="ko-KR" altLang="en-US" sz="2800" dirty="0"/>
              <a:t>살입니다</a:t>
            </a:r>
            <a:r>
              <a:rPr lang="en-US" altLang="ko-KR" sz="2800" dirty="0"/>
              <a:t>." % old) </a:t>
            </a:r>
          </a:p>
          <a:p>
            <a:r>
              <a:rPr lang="en-US" altLang="ko-KR" sz="2800" dirty="0"/>
              <a:t>    if man: </a:t>
            </a:r>
          </a:p>
          <a:p>
            <a:r>
              <a:rPr lang="en-US" altLang="ko-KR" sz="2800" dirty="0"/>
              <a:t>        print("</a:t>
            </a:r>
            <a:r>
              <a:rPr lang="ko-KR" altLang="en-US" sz="2800" dirty="0"/>
              <a:t>남자입니다</a:t>
            </a:r>
            <a:r>
              <a:rPr lang="en-US" altLang="ko-KR" sz="2800" dirty="0"/>
              <a:t>.")</a:t>
            </a:r>
          </a:p>
          <a:p>
            <a:r>
              <a:rPr lang="en-US" altLang="ko-KR" sz="2800" dirty="0"/>
              <a:t>    else: </a:t>
            </a:r>
          </a:p>
          <a:p>
            <a:r>
              <a:rPr lang="en-US" altLang="ko-KR" sz="2800" dirty="0"/>
              <a:t>        print("</a:t>
            </a:r>
            <a:r>
              <a:rPr lang="ko-KR" altLang="en-US" sz="2800" dirty="0"/>
              <a:t>여자입니다</a:t>
            </a:r>
            <a:r>
              <a:rPr lang="en-US" altLang="ko-KR" sz="2800" dirty="0"/>
              <a:t>.")</a:t>
            </a:r>
          </a:p>
          <a:p>
            <a:endParaRPr lang="en-US" altLang="ko-KR" sz="2800" dirty="0"/>
          </a:p>
          <a:p>
            <a:r>
              <a:rPr lang="en-US" altLang="ko-KR" sz="2800" dirty="0"/>
              <a:t>※ </a:t>
            </a:r>
            <a:r>
              <a:rPr lang="en-US" altLang="ko-KR" sz="2800" dirty="0" err="1"/>
              <a:t>say_myself</a:t>
            </a:r>
            <a:r>
              <a:rPr lang="en-US" altLang="ko-KR" sz="2800" dirty="0"/>
              <a:t> </a:t>
            </a:r>
            <a:r>
              <a:rPr lang="ko-KR" altLang="en-US" sz="2800" dirty="0"/>
              <a:t>함수는 </a:t>
            </a:r>
            <a:r>
              <a:rPr lang="en-US" altLang="ko-KR" sz="2800" dirty="0"/>
              <a:t>3</a:t>
            </a:r>
            <a:r>
              <a:rPr lang="ko-KR" altLang="en-US" sz="2800" dirty="0"/>
              <a:t>개의 입력 인수를 받아서 마지막 인수인 </a:t>
            </a:r>
            <a:r>
              <a:rPr lang="en-US" altLang="ko-KR" sz="2800" dirty="0"/>
              <a:t>man</a:t>
            </a:r>
            <a:r>
              <a:rPr lang="ko-KR" altLang="en-US" sz="2800" dirty="0"/>
              <a:t>이 </a:t>
            </a:r>
            <a:r>
              <a:rPr lang="en-US" altLang="ko-KR" sz="2800" dirty="0"/>
              <a:t>True</a:t>
            </a:r>
            <a:r>
              <a:rPr lang="ko-KR" altLang="en-US" sz="2800" dirty="0"/>
              <a:t>이면 </a:t>
            </a:r>
            <a:r>
              <a:rPr lang="en-US" altLang="ko-KR" sz="2800" dirty="0"/>
              <a:t>"</a:t>
            </a:r>
            <a:r>
              <a:rPr lang="ko-KR" altLang="en-US" sz="2800" dirty="0"/>
              <a:t>남자입니다</a:t>
            </a:r>
            <a:r>
              <a:rPr lang="en-US" altLang="ko-KR" sz="2800" dirty="0"/>
              <a:t>.", False</a:t>
            </a:r>
            <a:r>
              <a:rPr lang="ko-KR" altLang="en-US" sz="2800" dirty="0"/>
              <a:t>이면 </a:t>
            </a:r>
            <a:r>
              <a:rPr lang="en-US" altLang="ko-KR" sz="2800" dirty="0"/>
              <a:t>"</a:t>
            </a:r>
            <a:r>
              <a:rPr lang="ko-KR" altLang="en-US" sz="2800" dirty="0"/>
              <a:t>여자입니다</a:t>
            </a:r>
            <a:r>
              <a:rPr lang="en-US" altLang="ko-KR" sz="2800" dirty="0"/>
              <a:t>."</a:t>
            </a:r>
            <a:r>
              <a:rPr lang="ko-KR" altLang="en-US" sz="2800" dirty="0"/>
              <a:t>를 출력한다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99052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매개변수에 </a:t>
            </a:r>
            <a:r>
              <a:rPr lang="ko-KR" altLang="en-US" dirty="0" err="1"/>
              <a:t>초깃값</a:t>
            </a:r>
            <a:r>
              <a:rPr lang="ko-KR" altLang="en-US" dirty="0"/>
              <a:t> 미리 설정하기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6690" y="1440873"/>
            <a:ext cx="106495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따라서 위의 예에서 함수를 사용한 </a:t>
            </a:r>
            <a:r>
              <a:rPr lang="en-US" altLang="ko-KR" sz="2800" dirty="0"/>
              <a:t>2</a:t>
            </a:r>
            <a:r>
              <a:rPr lang="ko-KR" altLang="en-US" sz="2800" dirty="0"/>
              <a:t>가지 방법은 모두 동일한 결과를 출력한다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나의 이름은 </a:t>
            </a:r>
            <a:r>
              <a:rPr lang="ko-KR" altLang="en-US" sz="2800" dirty="0" err="1"/>
              <a:t>박응용입니다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나이는 </a:t>
            </a:r>
            <a:r>
              <a:rPr lang="en-US" altLang="ko-KR" sz="2800" dirty="0"/>
              <a:t>27</a:t>
            </a:r>
            <a:r>
              <a:rPr lang="ko-KR" altLang="en-US" sz="2800" dirty="0"/>
              <a:t>살입니다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남자입니다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이제 </a:t>
            </a:r>
            <a:r>
              <a:rPr lang="ko-KR" altLang="en-US" sz="2800" dirty="0" err="1"/>
              <a:t>초깃값이</a:t>
            </a:r>
            <a:r>
              <a:rPr lang="ko-KR" altLang="en-US" sz="2800" dirty="0"/>
              <a:t> 설정된 부분을 </a:t>
            </a:r>
            <a:r>
              <a:rPr lang="en-US" altLang="ko-KR" sz="2800" dirty="0"/>
              <a:t>False</a:t>
            </a:r>
            <a:r>
              <a:rPr lang="ko-KR" altLang="en-US" sz="2800" dirty="0"/>
              <a:t>로 바꿔 보자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 err="1"/>
              <a:t>say_myself</a:t>
            </a:r>
            <a:r>
              <a:rPr lang="en-US" altLang="ko-KR" sz="2800" dirty="0"/>
              <a:t>("</a:t>
            </a:r>
            <a:r>
              <a:rPr lang="ko-KR" altLang="en-US" sz="2800" dirty="0" err="1"/>
              <a:t>박응선</a:t>
            </a:r>
            <a:r>
              <a:rPr lang="en-US" altLang="ko-KR" sz="2800" dirty="0"/>
              <a:t>", 27, False)</a:t>
            </a:r>
          </a:p>
          <a:p>
            <a:r>
              <a:rPr lang="en-US" altLang="ko-KR" sz="2800" dirty="0"/>
              <a:t>man </a:t>
            </a:r>
            <a:r>
              <a:rPr lang="ko-KR" altLang="en-US" sz="2800" dirty="0"/>
              <a:t>변수에 </a:t>
            </a:r>
            <a:r>
              <a:rPr lang="en-US" altLang="ko-KR" sz="2800" dirty="0"/>
              <a:t>False </a:t>
            </a:r>
            <a:r>
              <a:rPr lang="ko-KR" altLang="en-US" sz="2800" dirty="0"/>
              <a:t>값이 전달되어 다음과 같은 결과가 출력된다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나의 이름은 </a:t>
            </a:r>
            <a:r>
              <a:rPr lang="ko-KR" altLang="en-US" sz="2800" dirty="0" err="1"/>
              <a:t>박응선입니다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나이는 </a:t>
            </a:r>
            <a:r>
              <a:rPr lang="en-US" altLang="ko-KR" sz="2800" dirty="0"/>
              <a:t>27</a:t>
            </a:r>
            <a:r>
              <a:rPr lang="ko-KR" altLang="en-US" sz="2800" dirty="0"/>
              <a:t>살입니다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여자입니다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75815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매개변수에 </a:t>
            </a:r>
            <a:r>
              <a:rPr lang="ko-KR" altLang="en-US" dirty="0" err="1"/>
              <a:t>초깃값</a:t>
            </a:r>
            <a:r>
              <a:rPr lang="ko-KR" altLang="en-US" dirty="0"/>
              <a:t> 미리 설정하기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def </a:t>
            </a:r>
            <a:r>
              <a:rPr lang="en-US" altLang="ko-KR" sz="2800" dirty="0" err="1"/>
              <a:t>say_myself</a:t>
            </a:r>
            <a:r>
              <a:rPr lang="en-US" altLang="ko-KR" sz="2800" dirty="0"/>
              <a:t>(name, man=True, old): 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나의 이름은 </a:t>
            </a:r>
            <a:r>
              <a:rPr lang="en-US" altLang="ko-KR" sz="2800" dirty="0"/>
              <a:t>%s 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." % name) 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나이는 </a:t>
            </a:r>
            <a:r>
              <a:rPr lang="en-US" altLang="ko-KR" sz="2800" dirty="0"/>
              <a:t>%d</a:t>
            </a:r>
            <a:r>
              <a:rPr lang="ko-KR" altLang="en-US" sz="2800" dirty="0"/>
              <a:t>살입니다</a:t>
            </a:r>
            <a:r>
              <a:rPr lang="en-US" altLang="ko-KR" sz="2800" dirty="0"/>
              <a:t>." % old) </a:t>
            </a:r>
          </a:p>
          <a:p>
            <a:r>
              <a:rPr lang="en-US" altLang="ko-KR" sz="2800" dirty="0"/>
              <a:t>    if man: </a:t>
            </a:r>
          </a:p>
          <a:p>
            <a:r>
              <a:rPr lang="en-US" altLang="ko-KR" sz="2800" dirty="0"/>
              <a:t>        print("</a:t>
            </a:r>
            <a:r>
              <a:rPr lang="ko-KR" altLang="en-US" sz="2800" dirty="0"/>
              <a:t>남자입니다</a:t>
            </a:r>
            <a:r>
              <a:rPr lang="en-US" altLang="ko-KR" sz="2800" dirty="0"/>
              <a:t>.") </a:t>
            </a:r>
          </a:p>
          <a:p>
            <a:r>
              <a:rPr lang="en-US" altLang="ko-KR" sz="2800" dirty="0"/>
              <a:t>    else: </a:t>
            </a:r>
          </a:p>
          <a:p>
            <a:r>
              <a:rPr lang="en-US" altLang="ko-KR" sz="2800" dirty="0"/>
              <a:t>        print("</a:t>
            </a:r>
            <a:r>
              <a:rPr lang="ko-KR" altLang="en-US" sz="2800" dirty="0"/>
              <a:t>여자입니다</a:t>
            </a:r>
            <a:r>
              <a:rPr lang="en-US" altLang="ko-KR" sz="2800" dirty="0"/>
              <a:t>.")</a:t>
            </a:r>
          </a:p>
          <a:p>
            <a:r>
              <a:rPr lang="ko-KR" altLang="en-US" sz="2800" dirty="0"/>
              <a:t>이전 함수와 바뀐 부분은 </a:t>
            </a:r>
            <a:r>
              <a:rPr lang="ko-KR" altLang="en-US" sz="2800" dirty="0" err="1"/>
              <a:t>초깃값을</a:t>
            </a:r>
            <a:r>
              <a:rPr lang="ko-KR" altLang="en-US" sz="2800" dirty="0"/>
              <a:t> 설정한 매개변수의 위치이다</a:t>
            </a:r>
            <a:r>
              <a:rPr lang="en-US" altLang="ko-KR" sz="2800" dirty="0"/>
              <a:t>. </a:t>
            </a:r>
            <a:r>
              <a:rPr lang="ko-KR" altLang="en-US" sz="2800" dirty="0"/>
              <a:t>결론을 미리 말하면 이것은 함수를 실행할 때 오류가 발생한다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얼핏 생각하기에 위의 함수를 호출하려면 다음과 같이 하면 될 것 같다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 err="1"/>
              <a:t>say_myself</a:t>
            </a:r>
            <a:r>
              <a:rPr lang="en-US" altLang="ko-KR" sz="2800" dirty="0"/>
              <a:t>("</a:t>
            </a:r>
            <a:r>
              <a:rPr lang="ko-KR" altLang="en-US" sz="2800" dirty="0" err="1"/>
              <a:t>박응용</a:t>
            </a:r>
            <a:r>
              <a:rPr lang="en-US" altLang="ko-KR" sz="2800" dirty="0"/>
              <a:t>", 27)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11709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매개변수에 </a:t>
            </a:r>
            <a:r>
              <a:rPr lang="ko-KR" altLang="en-US" dirty="0" err="1"/>
              <a:t>초깃값</a:t>
            </a:r>
            <a:r>
              <a:rPr lang="ko-KR" altLang="en-US" dirty="0"/>
              <a:t> 미리 설정하기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/>
              <a:t>SyntaxError: non-default argument follows default argument</a:t>
            </a:r>
          </a:p>
          <a:p>
            <a:endParaRPr lang="en-US" altLang="ko-KR" sz="2800" dirty="0"/>
          </a:p>
          <a:p>
            <a:r>
              <a:rPr lang="ko-KR" altLang="en-US" sz="2800" dirty="0"/>
              <a:t>위의 오류 메시지는 </a:t>
            </a:r>
            <a:r>
              <a:rPr lang="ko-KR" altLang="en-US" sz="2800" dirty="0" err="1"/>
              <a:t>초깃값을</a:t>
            </a:r>
            <a:r>
              <a:rPr lang="ko-KR" altLang="en-US" sz="2800" dirty="0"/>
              <a:t> 설정해 놓은 매개변수 뒤에 </a:t>
            </a:r>
            <a:r>
              <a:rPr lang="ko-KR" altLang="en-US" sz="2800" dirty="0" err="1"/>
              <a:t>초깃값을</a:t>
            </a:r>
            <a:r>
              <a:rPr lang="ko-KR" altLang="en-US" sz="2800" dirty="0"/>
              <a:t> 설정해 놓지 않은 매개변수는 사용할 수 없다는 말이다</a:t>
            </a:r>
            <a:r>
              <a:rPr lang="en-US" altLang="ko-KR" sz="2800" dirty="0"/>
              <a:t>. </a:t>
            </a: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ko-KR" altLang="en-US" sz="2800" dirty="0"/>
              <a:t>매개변수로 </a:t>
            </a:r>
            <a:r>
              <a:rPr lang="en-US" altLang="ko-KR" sz="2800" dirty="0"/>
              <a:t>(name, old, man=True)</a:t>
            </a:r>
            <a:r>
              <a:rPr lang="ko-KR" altLang="en-US" sz="2800" dirty="0"/>
              <a:t>는 되지만 </a:t>
            </a:r>
            <a:r>
              <a:rPr lang="en-US" altLang="ko-KR" sz="2800" dirty="0"/>
              <a:t>(name, man=True, old)</a:t>
            </a:r>
            <a:r>
              <a:rPr lang="ko-KR" altLang="en-US" sz="2800" dirty="0"/>
              <a:t>는 안 된다는 것이다</a:t>
            </a:r>
            <a:r>
              <a:rPr lang="en-US" altLang="ko-KR" sz="2800" dirty="0"/>
              <a:t>. </a:t>
            </a:r>
            <a:r>
              <a:rPr lang="ko-KR" altLang="en-US" sz="2800" dirty="0"/>
              <a:t>초기화시키고 싶은 매개변수들을 항상 뒤쪽에 위치시키는 것을 잊지 말자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315279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4-1(</a:t>
            </a:r>
            <a:r>
              <a:rPr lang="ko-KR" altLang="en-US" dirty="0"/>
              <a:t>짝수</a:t>
            </a:r>
            <a:r>
              <a:rPr lang="en-US" altLang="ko-KR" dirty="0"/>
              <a:t>, </a:t>
            </a:r>
            <a:r>
              <a:rPr lang="ko-KR" altLang="en-US" dirty="0"/>
              <a:t>홀수 판별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921634" y="206056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err="1"/>
              <a:t>입력받은</a:t>
            </a:r>
            <a:r>
              <a:rPr lang="ko-KR" altLang="en-US" dirty="0"/>
              <a:t> 자연수가 홀수인지 짝수인지 판별해 주는 함수</a:t>
            </a:r>
            <a:r>
              <a:rPr lang="en-US" altLang="ko-KR" dirty="0"/>
              <a:t>(</a:t>
            </a:r>
            <a:r>
              <a:rPr lang="en-US" altLang="ko-KR" dirty="0" err="1"/>
              <a:t>is_odd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) </a:t>
            </a:r>
            <a:r>
              <a:rPr lang="en-US" altLang="ko-KR" dirty="0" err="1"/>
              <a:t>is_odd</a:t>
            </a:r>
            <a:r>
              <a:rPr lang="en-US" altLang="ko-KR" dirty="0"/>
              <a:t>(2023)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홀수입니다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9917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4-2(</a:t>
            </a:r>
            <a:r>
              <a:rPr lang="ko-KR" altLang="en-US" dirty="0" err="1"/>
              <a:t>평균값계산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10705" y="1206631"/>
            <a:ext cx="10543095" cy="49703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입력으로 들어오는 모든 수의 평균값을 계산해 주는 함수를 작성해 보자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입력으로 들어오는 수의 </a:t>
            </a:r>
            <a:r>
              <a:rPr lang="ko-KR" altLang="en-US" dirty="0" err="1"/>
              <a:t>갯수는</a:t>
            </a:r>
            <a:r>
              <a:rPr lang="ko-KR" altLang="en-US" dirty="0"/>
              <a:t> 정해져 있지 않다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5243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4-3(</a:t>
            </a:r>
            <a:r>
              <a:rPr lang="ko-KR" altLang="en-US" dirty="0"/>
              <a:t>몫과 나머지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76692" y="1263192"/>
            <a:ext cx="10477107" cy="491377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6476" y="1263192"/>
            <a:ext cx="837766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두 자연수 </a:t>
            </a:r>
            <a:r>
              <a:rPr lang="en-US" altLang="ko-KR" sz="2800" b="1" dirty="0"/>
              <a:t>a, b </a:t>
            </a:r>
            <a:r>
              <a:rPr lang="ko-KR" altLang="en-US" sz="2800" b="1" dirty="0"/>
              <a:t>에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대하여 </a:t>
            </a:r>
            <a:r>
              <a:rPr lang="en-US" altLang="ko-KR" sz="2800" b="1" dirty="0"/>
              <a:t>a</a:t>
            </a:r>
            <a:r>
              <a:rPr lang="ko-KR" altLang="en-US" sz="2800" b="1" dirty="0"/>
              <a:t>를</a:t>
            </a:r>
            <a:r>
              <a:rPr lang="en-US" altLang="ko-KR" sz="2800" b="1" dirty="0"/>
              <a:t> b</a:t>
            </a:r>
            <a:r>
              <a:rPr lang="ko-KR" altLang="en-US" sz="2800" b="1" dirty="0"/>
              <a:t>로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나누었을 때 몫과 나머지를 반환하는 함수를 만들어라</a:t>
            </a:r>
            <a:r>
              <a:rPr lang="en-US" altLang="ko-KR" sz="2800" b="1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50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4-4(</a:t>
            </a:r>
            <a:r>
              <a:rPr lang="ko-KR" altLang="en-US" dirty="0" err="1"/>
              <a:t>한줄</a:t>
            </a:r>
            <a:r>
              <a:rPr lang="ko-KR" altLang="en-US" dirty="0"/>
              <a:t> 구구단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2~9 </a:t>
            </a:r>
            <a:r>
              <a:rPr lang="ko-KR" altLang="en-US" dirty="0"/>
              <a:t>까지의 </a:t>
            </a:r>
            <a:r>
              <a:rPr lang="ko-KR" altLang="en-US" dirty="0" err="1"/>
              <a:t>숫자중</a:t>
            </a:r>
            <a:r>
              <a:rPr lang="ko-KR" altLang="en-US" dirty="0"/>
              <a:t> 하나를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숫자의 구구단을 </a:t>
            </a:r>
            <a:r>
              <a:rPr lang="ko-KR" altLang="en-US" dirty="0" err="1"/>
              <a:t>한줄로</a:t>
            </a:r>
            <a:r>
              <a:rPr lang="ko-KR" altLang="en-US" dirty="0"/>
              <a:t> 출력하는 프로그램을 작성하시오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실행 예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&gt;&gt;&gt;</a:t>
            </a:r>
            <a:r>
              <a:rPr lang="en-US" altLang="ko-KR" dirty="0" err="1"/>
              <a:t>is_gugu</a:t>
            </a:r>
            <a:r>
              <a:rPr lang="en-US" altLang="ko-KR" dirty="0"/>
              <a:t>(2)</a:t>
            </a:r>
          </a:p>
          <a:p>
            <a:pPr marL="0" indent="0">
              <a:buNone/>
            </a:pPr>
            <a:r>
              <a:rPr lang="en-US" altLang="ko-KR" dirty="0"/>
              <a:t>2 4 6 8 10 12 14 16 18</a:t>
            </a:r>
          </a:p>
        </p:txBody>
      </p:sp>
    </p:spTree>
    <p:extLst>
      <p:ext uri="{BB962C8B-B14F-4D97-AF65-F5344CB8AC3E}">
        <p14:creationId xmlns:p14="http://schemas.microsoft.com/office/powerpoint/2010/main" val="270682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4-2. </a:t>
            </a:r>
            <a:r>
              <a:rPr lang="ko-KR" altLang="en-US" dirty="0" err="1"/>
              <a:t>전역변수와</a:t>
            </a:r>
            <a:r>
              <a:rPr lang="ko-KR" altLang="en-US" dirty="0"/>
              <a:t> 지역변수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프로그램 전체에 정의되어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프로그램 어디서든 부를 수 있는 이름을 </a:t>
            </a:r>
            <a:r>
              <a:rPr lang="ko-KR" altLang="en-US" sz="2800" b="1" dirty="0" err="1"/>
              <a:t>전역변수</a:t>
            </a:r>
            <a:r>
              <a:rPr lang="en-US" altLang="ko-KR" sz="2800" b="1" dirty="0"/>
              <a:t>(global variable)</a:t>
            </a:r>
            <a:r>
              <a:rPr lang="ko-KR" altLang="en-US" sz="2800" b="1" dirty="0"/>
              <a:t>라고 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함수 밖에서 변수를 정의하면 </a:t>
            </a:r>
            <a:r>
              <a:rPr lang="ko-KR" altLang="en-US" sz="2800" b="1" dirty="0" err="1"/>
              <a:t>전역변수가</a:t>
            </a:r>
            <a:r>
              <a:rPr lang="ko-KR" altLang="en-US" sz="2800" b="1" dirty="0"/>
              <a:t> 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반면에 </a:t>
            </a:r>
            <a:r>
              <a:rPr lang="ko-KR" altLang="en-US" sz="2800" b="1" dirty="0" err="1"/>
              <a:t>함수안에</a:t>
            </a:r>
            <a:r>
              <a:rPr lang="ko-KR" altLang="en-US" sz="2800" b="1" dirty="0"/>
              <a:t> 정의되어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그 함수라는 지역 문맥 속에서만 부를 수 있는 이름을 지역변수</a:t>
            </a:r>
            <a:r>
              <a:rPr lang="en-US" altLang="ko-KR" sz="2800" b="1" dirty="0"/>
              <a:t>(local variable)</a:t>
            </a:r>
            <a:r>
              <a:rPr lang="ko-KR" altLang="en-US" sz="2800" b="1" dirty="0"/>
              <a:t>라고 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en-US" altLang="ko-KR" sz="2800" b="1" dirty="0">
              <a:solidFill>
                <a:srgbClr val="0070C0"/>
              </a:solidFill>
            </a:endParaRPr>
          </a:p>
          <a:p>
            <a:r>
              <a:rPr lang="en-US" altLang="ko-KR" sz="2800" b="1" dirty="0">
                <a:solidFill>
                  <a:srgbClr val="0070C0"/>
                </a:solidFill>
              </a:rPr>
              <a:t>* </a:t>
            </a:r>
            <a:r>
              <a:rPr lang="ko-KR" altLang="en-US" sz="2800" b="1" dirty="0" err="1">
                <a:solidFill>
                  <a:srgbClr val="0070C0"/>
                </a:solidFill>
              </a:rPr>
              <a:t>전역변수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함수 밖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전역 이름공간에 정의된 변수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* </a:t>
            </a:r>
            <a:r>
              <a:rPr lang="ko-KR" altLang="en-US" sz="2800" b="1" dirty="0">
                <a:solidFill>
                  <a:srgbClr val="0070C0"/>
                </a:solidFill>
              </a:rPr>
              <a:t>지역변수</a:t>
            </a:r>
            <a:r>
              <a:rPr lang="en-US" altLang="ko-KR" sz="2800" b="1" dirty="0">
                <a:solidFill>
                  <a:srgbClr val="0070C0"/>
                </a:solidFill>
              </a:rPr>
              <a:t>: </a:t>
            </a:r>
            <a:r>
              <a:rPr lang="ko-KR" altLang="en-US" sz="2800" b="1" dirty="0">
                <a:solidFill>
                  <a:srgbClr val="0070C0"/>
                </a:solidFill>
              </a:rPr>
              <a:t>함수 안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지역 이름공간에 정의된 변수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* </a:t>
            </a:r>
            <a:r>
              <a:rPr lang="ko-KR" altLang="en-US" sz="2800" b="1" dirty="0">
                <a:solidFill>
                  <a:srgbClr val="0070C0"/>
                </a:solidFill>
              </a:rPr>
              <a:t>지역변수는 그 변수가 정의된 함수 안에서만 읽을 수 있다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rgbClr val="0070C0"/>
                </a:solidFill>
              </a:rPr>
              <a:t>* </a:t>
            </a:r>
            <a:r>
              <a:rPr lang="ko-KR" altLang="en-US" sz="2800" b="1" dirty="0">
                <a:solidFill>
                  <a:srgbClr val="0070C0"/>
                </a:solidFill>
              </a:rPr>
              <a:t>전역변수는 프로그램 어디서든 읽을 수 있다</a:t>
            </a:r>
            <a:r>
              <a:rPr lang="en-US" altLang="ko-KR" sz="2800" b="1" dirty="0">
                <a:solidFill>
                  <a:srgbClr val="0070C0"/>
                </a:solidFill>
              </a:rPr>
              <a:t>. </a:t>
            </a:r>
            <a:r>
              <a:rPr lang="ko-KR" altLang="en-US" sz="2800" b="1" dirty="0">
                <a:solidFill>
                  <a:srgbClr val="0070C0"/>
                </a:solidFill>
              </a:rPr>
              <a:t>단</a:t>
            </a:r>
            <a:r>
              <a:rPr lang="en-US" altLang="ko-KR" sz="2800" b="1" dirty="0">
                <a:solidFill>
                  <a:srgbClr val="0070C0"/>
                </a:solidFill>
              </a:rPr>
              <a:t>, </a:t>
            </a:r>
            <a:r>
              <a:rPr lang="ko-KR" altLang="en-US" sz="2800" b="1" dirty="0">
                <a:solidFill>
                  <a:srgbClr val="0070C0"/>
                </a:solidFill>
              </a:rPr>
              <a:t>함수 안에서 </a:t>
            </a:r>
            <a:r>
              <a:rPr lang="ko-KR" altLang="en-US" sz="2800" b="1" dirty="0" err="1">
                <a:solidFill>
                  <a:srgbClr val="0070C0"/>
                </a:solidFill>
              </a:rPr>
              <a:t>전역변수에</a:t>
            </a:r>
            <a:r>
              <a:rPr lang="ko-KR" altLang="en-US" sz="2800" b="1" dirty="0">
                <a:solidFill>
                  <a:srgbClr val="0070C0"/>
                </a:solidFill>
              </a:rPr>
              <a:t> 새로운 값을 대입할 수는 없다</a:t>
            </a:r>
            <a:r>
              <a:rPr lang="en-US" altLang="ko-KR" sz="2800" b="1" dirty="0">
                <a:solidFill>
                  <a:srgbClr val="0070C0"/>
                </a:solidFill>
              </a:rPr>
              <a:t>.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6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046279"/>
            <a:ext cx="107732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프로그래밍에서도 문제를 작게 나누어 각각의 작은 프로그램을 해결하는 작은 프로그램을 만들 수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800" b="1" dirty="0"/>
              <a:t>이 작은 프로그램을 </a:t>
            </a:r>
            <a:r>
              <a:rPr lang="ko-KR" altLang="en-US" sz="2800" b="1" dirty="0">
                <a:solidFill>
                  <a:srgbClr val="FF0000"/>
                </a:solidFill>
              </a:rPr>
              <a:t>함수</a:t>
            </a:r>
            <a:r>
              <a:rPr lang="ko-KR" altLang="en-US" sz="2800" b="1" dirty="0"/>
              <a:t>라 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어떤 특정한 일을 해결하는 코드들을 모아 이름을 붙일 수 있는데 이를 함수를 </a:t>
            </a:r>
            <a:r>
              <a:rPr lang="ko-KR" altLang="en-US" sz="2800" b="1" dirty="0">
                <a:solidFill>
                  <a:srgbClr val="FF0000"/>
                </a:solidFill>
              </a:rPr>
              <a:t>정의</a:t>
            </a:r>
            <a:r>
              <a:rPr lang="ko-KR" altLang="en-US" sz="2800" b="1" dirty="0"/>
              <a:t>한다고 말한다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이렇게 만들어진 함수는 함수의 이름을 불러 함수의 내용을 실행할 수 있는데 이를 함수의 </a:t>
            </a:r>
            <a:r>
              <a:rPr lang="ko-KR" altLang="en-US" sz="2800" b="1" dirty="0">
                <a:solidFill>
                  <a:srgbClr val="FF0000"/>
                </a:solidFill>
              </a:rPr>
              <a:t>호출</a:t>
            </a:r>
            <a:r>
              <a:rPr lang="ko-KR" altLang="en-US" sz="2800" b="1" dirty="0"/>
              <a:t>이라 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69032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다음 중 </a:t>
            </a:r>
            <a:r>
              <a:rPr lang="ko-KR" altLang="en-US" dirty="0" err="1"/>
              <a:t>지역변수와</a:t>
            </a:r>
            <a:r>
              <a:rPr lang="ko-KR" altLang="en-US" dirty="0"/>
              <a:t> 전역변수는</a:t>
            </a:r>
            <a:r>
              <a:rPr lang="en-US" altLang="ko-KR" dirty="0"/>
              <a:t>? </a:t>
            </a:r>
            <a:r>
              <a:rPr lang="ko-KR" altLang="en-US" dirty="0" err="1"/>
              <a:t>출력값은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729673" y="1551709"/>
            <a:ext cx="10584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 err="1">
                <a:latin typeface="+mn-ea"/>
              </a:rPr>
              <a:t>seconds_per_minute</a:t>
            </a:r>
            <a:r>
              <a:rPr lang="en-US" altLang="ko-KR" sz="2800" b="1" dirty="0">
                <a:latin typeface="+mn-ea"/>
              </a:rPr>
              <a:t> = 60  # 1</a:t>
            </a:r>
            <a:r>
              <a:rPr lang="ko-KR" altLang="en-US" sz="2800" b="1" dirty="0">
                <a:latin typeface="+mn-ea"/>
              </a:rPr>
              <a:t>분은 </a:t>
            </a:r>
            <a:r>
              <a:rPr lang="en-US" altLang="ko-KR" sz="2800" b="1" dirty="0">
                <a:latin typeface="+mn-ea"/>
              </a:rPr>
              <a:t>60</a:t>
            </a:r>
            <a:r>
              <a:rPr lang="ko-KR" altLang="en-US" sz="2800" b="1" dirty="0">
                <a:latin typeface="+mn-ea"/>
              </a:rPr>
              <a:t>초 ❶</a:t>
            </a:r>
          </a:p>
          <a:p>
            <a:endParaRPr lang="ko-KR" altLang="en-US" sz="28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def </a:t>
            </a:r>
            <a:r>
              <a:rPr lang="en-US" altLang="ko-KR" sz="2800" b="1" dirty="0" err="1">
                <a:latin typeface="+mn-ea"/>
              </a:rPr>
              <a:t>minutes_to_seconds</a:t>
            </a:r>
            <a:r>
              <a:rPr lang="en-US" altLang="ko-KR" sz="2800" b="1" dirty="0">
                <a:latin typeface="+mn-ea"/>
              </a:rPr>
              <a:t>(minutes):</a:t>
            </a:r>
          </a:p>
          <a:p>
            <a:r>
              <a:rPr lang="en-US" altLang="ko-KR" sz="2800" b="1" dirty="0">
                <a:latin typeface="+mn-ea"/>
              </a:rPr>
              <a:t>    """</a:t>
            </a:r>
            <a:r>
              <a:rPr lang="ko-KR" altLang="en-US" sz="2800" b="1" dirty="0">
                <a:latin typeface="+mn-ea"/>
              </a:rPr>
              <a:t>분을 </a:t>
            </a:r>
            <a:r>
              <a:rPr lang="ko-KR" altLang="en-US" sz="2800" b="1" dirty="0" err="1">
                <a:latin typeface="+mn-ea"/>
              </a:rPr>
              <a:t>입력받아</a:t>
            </a:r>
            <a:r>
              <a:rPr lang="ko-KR" altLang="en-US" sz="2800" b="1" dirty="0">
                <a:latin typeface="+mn-ea"/>
              </a:rPr>
              <a:t> 같은 시간만큼의 초를 반환한다</a:t>
            </a:r>
            <a:r>
              <a:rPr lang="en-US" altLang="ko-KR" sz="2800" b="1" dirty="0">
                <a:latin typeface="+mn-ea"/>
              </a:rPr>
              <a:t>."""</a:t>
            </a:r>
          </a:p>
          <a:p>
            <a:r>
              <a:rPr lang="en-US" altLang="ko-KR" sz="2800" b="1" dirty="0">
                <a:latin typeface="+mn-ea"/>
              </a:rPr>
              <a:t>    seconds = minutes * </a:t>
            </a:r>
            <a:r>
              <a:rPr lang="en-US" altLang="ko-KR" sz="2800" b="1" dirty="0" err="1">
                <a:latin typeface="+mn-ea"/>
              </a:rPr>
              <a:t>seconds_per_minute</a:t>
            </a:r>
            <a:r>
              <a:rPr lang="en-US" altLang="ko-KR" sz="2800" b="1" dirty="0">
                <a:latin typeface="+mn-ea"/>
              </a:rPr>
              <a:t>  # ❷</a:t>
            </a:r>
          </a:p>
          <a:p>
            <a:r>
              <a:rPr lang="en-US" altLang="ko-KR" sz="2800" b="1" dirty="0">
                <a:latin typeface="+mn-ea"/>
              </a:rPr>
              <a:t>    return seconds</a:t>
            </a:r>
          </a:p>
          <a:p>
            <a:endParaRPr lang="en-US" altLang="ko-KR" sz="2800" b="1" dirty="0">
              <a:latin typeface="+mn-ea"/>
            </a:endParaRPr>
          </a:p>
          <a:p>
            <a:r>
              <a:rPr lang="en-US" altLang="ko-KR" sz="2800" b="1" dirty="0">
                <a:latin typeface="+mn-ea"/>
              </a:rPr>
              <a:t>print(</a:t>
            </a:r>
            <a:r>
              <a:rPr lang="en-US" altLang="ko-KR" sz="2800" b="1" dirty="0" err="1">
                <a:latin typeface="+mn-ea"/>
              </a:rPr>
              <a:t>minutes_to_seconds</a:t>
            </a:r>
            <a:r>
              <a:rPr lang="en-US" altLang="ko-KR" sz="2800" b="1" dirty="0">
                <a:latin typeface="+mn-ea"/>
              </a:rPr>
              <a:t>(3)) </a:t>
            </a:r>
          </a:p>
          <a:p>
            <a:r>
              <a:rPr lang="en-US" altLang="ko-KR" sz="2800" b="1" dirty="0">
                <a:latin typeface="+mn-ea"/>
              </a:rPr>
              <a:t>print(seconds)</a:t>
            </a:r>
            <a:endParaRPr lang="ko-KR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9787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선언된 변수의 효력 범위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아래의 예를 보자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en-US" altLang="ko-KR" sz="2800" dirty="0"/>
              <a:t>a = 1</a:t>
            </a:r>
          </a:p>
          <a:p>
            <a:r>
              <a:rPr lang="en-US" altLang="ko-KR" sz="2800" dirty="0"/>
              <a:t>def </a:t>
            </a:r>
            <a:r>
              <a:rPr lang="en-US" altLang="ko-KR" sz="2800" dirty="0" err="1"/>
              <a:t>vartest</a:t>
            </a:r>
            <a:r>
              <a:rPr lang="en-US" altLang="ko-KR" sz="2800" dirty="0"/>
              <a:t>(a):</a:t>
            </a:r>
          </a:p>
          <a:p>
            <a:r>
              <a:rPr lang="en-US" altLang="ko-KR" sz="2800" dirty="0"/>
              <a:t>    a = a +1</a:t>
            </a:r>
          </a:p>
          <a:p>
            <a:r>
              <a:rPr lang="en-US" altLang="ko-KR" sz="2800" dirty="0" err="1"/>
              <a:t>vartest</a:t>
            </a:r>
            <a:r>
              <a:rPr lang="en-US" altLang="ko-KR" sz="2800" dirty="0"/>
              <a:t>(a)</a:t>
            </a:r>
          </a:p>
          <a:p>
            <a:r>
              <a:rPr lang="en-US" altLang="ko-KR" sz="2800" dirty="0"/>
              <a:t>print(a)</a:t>
            </a:r>
          </a:p>
          <a:p>
            <a:r>
              <a:rPr lang="ko-KR" altLang="en-US" sz="2800" dirty="0"/>
              <a:t>먼저 </a:t>
            </a:r>
            <a:r>
              <a:rPr lang="en-US" altLang="ko-KR" sz="2800" dirty="0"/>
              <a:t>a</a:t>
            </a:r>
            <a:r>
              <a:rPr lang="ko-KR" altLang="en-US" sz="2800" dirty="0"/>
              <a:t>라는 변수를 생성하고 </a:t>
            </a:r>
            <a:r>
              <a:rPr lang="en-US" altLang="ko-KR" sz="2800" dirty="0"/>
              <a:t>1</a:t>
            </a:r>
            <a:r>
              <a:rPr lang="ko-KR" altLang="en-US" sz="2800" dirty="0"/>
              <a:t>을 대입한다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 입력으로 들어온 값에 </a:t>
            </a:r>
            <a:r>
              <a:rPr lang="en-US" altLang="ko-KR" sz="2800" dirty="0"/>
              <a:t>1</a:t>
            </a:r>
            <a:r>
              <a:rPr lang="ko-KR" altLang="en-US" sz="2800" dirty="0"/>
              <a:t>을 더해 주고 결과값은 돌려주지 않는 </a:t>
            </a:r>
            <a:r>
              <a:rPr lang="en-US" altLang="ko-KR" sz="2800" dirty="0" err="1"/>
              <a:t>vartest</a:t>
            </a:r>
            <a:r>
              <a:rPr lang="en-US" altLang="ko-KR" sz="2800" dirty="0"/>
              <a:t> </a:t>
            </a:r>
            <a:r>
              <a:rPr lang="ko-KR" altLang="en-US" sz="2800" dirty="0"/>
              <a:t>함수를 선언한다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</a:t>
            </a:r>
            <a:r>
              <a:rPr lang="en-US" altLang="ko-KR" sz="2800" dirty="0" err="1"/>
              <a:t>vartest</a:t>
            </a:r>
            <a:r>
              <a:rPr lang="en-US" altLang="ko-KR" sz="2800" dirty="0"/>
              <a:t> </a:t>
            </a:r>
            <a:r>
              <a:rPr lang="ko-KR" altLang="en-US" sz="2800" dirty="0"/>
              <a:t>함수에 </a:t>
            </a:r>
            <a:r>
              <a:rPr lang="ko-KR" altLang="en-US" sz="2800" dirty="0" err="1"/>
              <a:t>입력값으로</a:t>
            </a:r>
            <a:r>
              <a:rPr lang="ko-KR" altLang="en-US" sz="2800" dirty="0"/>
              <a:t> </a:t>
            </a:r>
            <a:r>
              <a:rPr lang="en-US" altLang="ko-KR" sz="2800" dirty="0"/>
              <a:t>a</a:t>
            </a:r>
            <a:r>
              <a:rPr lang="ko-KR" altLang="en-US" sz="2800" dirty="0"/>
              <a:t>를 주었다</a:t>
            </a:r>
            <a:r>
              <a:rPr lang="en-US" altLang="ko-KR" sz="2800" dirty="0"/>
              <a:t>. </a:t>
            </a:r>
            <a:r>
              <a:rPr lang="ko-KR" altLang="en-US" sz="2800" dirty="0"/>
              <a:t>마지막으로 </a:t>
            </a:r>
            <a:r>
              <a:rPr lang="en-US" altLang="ko-KR" sz="2800" dirty="0"/>
              <a:t>a</a:t>
            </a:r>
            <a:r>
              <a:rPr lang="ko-KR" altLang="en-US" sz="2800" dirty="0"/>
              <a:t>의 값을 출력하는 </a:t>
            </a:r>
            <a:r>
              <a:rPr lang="en-US" altLang="ko-KR" sz="2800" dirty="0"/>
              <a:t>print(a)</a:t>
            </a:r>
            <a:r>
              <a:rPr lang="ko-KR" altLang="en-US" sz="2800" dirty="0"/>
              <a:t>를 입력한다</a:t>
            </a:r>
            <a:r>
              <a:rPr lang="en-US" altLang="ko-KR" sz="2800" dirty="0"/>
              <a:t>. </a:t>
            </a:r>
            <a:r>
              <a:rPr lang="ko-KR" altLang="en-US" sz="2800" dirty="0"/>
              <a:t>과연 결과값은 무엇이 나올까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644656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선언된 변수의 효력 범위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함수가 종료되면 </a:t>
            </a:r>
            <a:r>
              <a:rPr lang="ko-KR" altLang="en-US" sz="2800" b="1" dirty="0" err="1"/>
              <a:t>함수안의</a:t>
            </a:r>
            <a:r>
              <a:rPr lang="ko-KR" altLang="en-US" sz="2800" b="1" dirty="0"/>
              <a:t> 변수는 더 이상 기억하지 않는다</a:t>
            </a:r>
            <a:r>
              <a:rPr lang="en-US" altLang="ko-KR" sz="2800" b="1" dirty="0"/>
              <a:t>. 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이 점은 함수를 실행할 때마다 함수가 이전에 계산했던 내용을 다 잊어버린 채 새로 실행된다는 뜻이기도 하다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함수의 이전 실행 결과를 기억해야 한다면 함수의 밖에서 결과를 보관해주어야 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함수의 실행 결과를 기억하려면 결과 </a:t>
            </a:r>
            <a:r>
              <a:rPr lang="en-US" altLang="ko-KR" sz="2800" b="1" dirty="0"/>
              <a:t>= </a:t>
            </a:r>
            <a:r>
              <a:rPr lang="ko-KR" altLang="en-US" sz="2800" b="1" dirty="0"/>
              <a:t>함수</a:t>
            </a:r>
            <a:r>
              <a:rPr lang="en-US" altLang="ko-KR" sz="2800" b="1" dirty="0"/>
              <a:t>()</a:t>
            </a:r>
            <a:r>
              <a:rPr lang="ko-KR" altLang="en-US" sz="2800" b="1" dirty="0"/>
              <a:t>와 같이 함수를 호출하는 곳에서 함수의 실행 결과를 변수에 대입하면 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21708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안에서 함수 밖의 변수를 변경하는 방법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함수 안에서 </a:t>
            </a:r>
            <a:r>
              <a:rPr lang="ko-KR" altLang="en-US" sz="2800" dirty="0" err="1"/>
              <a:t>전역변수를</a:t>
            </a:r>
            <a:r>
              <a:rPr lang="ko-KR" altLang="en-US" sz="2800" dirty="0"/>
              <a:t> 수정할 수 없다</a:t>
            </a:r>
            <a:r>
              <a:rPr lang="en-US" altLang="ko-KR" sz="2800" dirty="0"/>
              <a:t>. </a:t>
            </a:r>
            <a:r>
              <a:rPr lang="ko-KR" altLang="en-US" sz="2800" dirty="0"/>
              <a:t>다만</a:t>
            </a:r>
            <a:r>
              <a:rPr lang="en-US" altLang="ko-KR" sz="2800" dirty="0"/>
              <a:t>, </a:t>
            </a:r>
            <a:r>
              <a:rPr lang="ko-KR" altLang="en-US" sz="2800" dirty="0"/>
              <a:t>꼭 필요하다면 </a:t>
            </a:r>
            <a:r>
              <a:rPr lang="en-US" altLang="ko-KR" sz="2800" dirty="0"/>
              <a:t>global </a:t>
            </a:r>
            <a:r>
              <a:rPr lang="ko-KR" altLang="en-US" sz="2800" dirty="0"/>
              <a:t>문을 이용해 이 규칙을 어길 수 있다</a:t>
            </a:r>
          </a:p>
          <a:p>
            <a:r>
              <a:rPr lang="en-US" altLang="ko-KR" sz="2800" dirty="0"/>
              <a:t># vartest_global.py</a:t>
            </a:r>
          </a:p>
          <a:p>
            <a:r>
              <a:rPr lang="en-US" altLang="ko-KR" sz="2800" dirty="0"/>
              <a:t>a = 1 </a:t>
            </a:r>
          </a:p>
          <a:p>
            <a:r>
              <a:rPr lang="en-US" altLang="ko-KR" sz="2800" dirty="0"/>
              <a:t>def </a:t>
            </a:r>
            <a:r>
              <a:rPr lang="en-US" altLang="ko-KR" sz="2800" dirty="0" err="1"/>
              <a:t>vartest</a:t>
            </a:r>
            <a:r>
              <a:rPr lang="en-US" altLang="ko-KR" sz="2800" dirty="0"/>
              <a:t>(): </a:t>
            </a:r>
          </a:p>
          <a:p>
            <a:r>
              <a:rPr lang="en-US" altLang="ko-KR" sz="2800" dirty="0"/>
              <a:t>    global a </a:t>
            </a:r>
          </a:p>
          <a:p>
            <a:r>
              <a:rPr lang="en-US" altLang="ko-KR" sz="2800" dirty="0"/>
              <a:t>    a = a+1</a:t>
            </a:r>
          </a:p>
          <a:p>
            <a:endParaRPr lang="en-US" altLang="ko-KR" sz="2800" dirty="0"/>
          </a:p>
          <a:p>
            <a:r>
              <a:rPr lang="en-US" altLang="ko-KR" sz="2800" dirty="0" err="1"/>
              <a:t>vartest</a:t>
            </a:r>
            <a:r>
              <a:rPr lang="en-US" altLang="ko-KR" sz="2800" dirty="0"/>
              <a:t>() </a:t>
            </a:r>
          </a:p>
          <a:p>
            <a:r>
              <a:rPr lang="en-US" altLang="ko-KR" sz="2800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683449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기타 </a:t>
            </a:r>
            <a:r>
              <a:rPr lang="en-US" altLang="ko-KR" dirty="0"/>
              <a:t>-  lambda</a:t>
            </a:r>
            <a:r>
              <a:rPr lang="ko-KR" altLang="en-US" dirty="0"/>
              <a:t>식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/>
              <a:t>프로그램 조각 중에는 너무 간단하거나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다시 부를 필요가 없어서 굳이 이름을 붙이지 않아도 되는 경우도 있다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이럴 때 이름이 없는 함수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즉 익명 함수를 만들 수 있다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lambda </a:t>
            </a:r>
            <a:r>
              <a:rPr lang="ko-KR" altLang="en-US" sz="2800" b="1" dirty="0"/>
              <a:t>매개변수</a:t>
            </a:r>
            <a:r>
              <a:rPr lang="en-US" altLang="ko-KR" sz="2800" b="1" dirty="0"/>
              <a:t>: </a:t>
            </a:r>
            <a:r>
              <a:rPr lang="ko-KR" altLang="en-US" sz="2800" b="1" dirty="0" err="1"/>
              <a:t>반환값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&gt;&gt;&gt; lambda x: x + 1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&gt;&gt;&gt; </a:t>
            </a:r>
            <a:r>
              <a:rPr lang="ko-KR" altLang="en-US" sz="2800" b="1" dirty="0"/>
              <a:t>두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수의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곱 </a:t>
            </a:r>
            <a:r>
              <a:rPr lang="en-US" altLang="ko-KR" sz="2800" b="1" dirty="0"/>
              <a:t>= lambda a, b: a * b</a:t>
            </a:r>
          </a:p>
          <a:p>
            <a:r>
              <a:rPr lang="en-US" altLang="ko-KR" sz="2800" b="1" dirty="0"/>
              <a:t>&gt;&gt;&gt; </a:t>
            </a:r>
            <a:r>
              <a:rPr lang="ko-KR" altLang="en-US" sz="2800" b="1" dirty="0"/>
              <a:t>두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수의</a:t>
            </a:r>
            <a:r>
              <a:rPr lang="en-US" altLang="ko-KR" sz="2800" b="1" dirty="0"/>
              <a:t>_</a:t>
            </a:r>
            <a:r>
              <a:rPr lang="ko-KR" altLang="en-US" sz="2800" b="1" dirty="0"/>
              <a:t>곱</a:t>
            </a:r>
            <a:r>
              <a:rPr lang="en-US" altLang="ko-KR" sz="2800" b="1" dirty="0"/>
              <a:t>(10, 8)</a:t>
            </a:r>
          </a:p>
          <a:p>
            <a:r>
              <a:rPr lang="en-US" altLang="ko-KR" sz="2800" b="1" dirty="0"/>
              <a:t>80</a:t>
            </a:r>
          </a:p>
          <a:p>
            <a:endParaRPr lang="en-US" altLang="ko-KR" sz="2800" b="1" dirty="0"/>
          </a:p>
          <a:p>
            <a:endParaRPr lang="en-US" altLang="ko-KR" sz="2800" b="1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1680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-  lambda</a:t>
            </a:r>
            <a:r>
              <a:rPr lang="ko-KR" altLang="en-US" dirty="0"/>
              <a:t>식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877456" y="1136073"/>
            <a:ext cx="1065876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&gt;&gt;&gt; add = lambda a, b: </a:t>
            </a:r>
            <a:r>
              <a:rPr lang="en-US" altLang="ko-KR" sz="2800" dirty="0" err="1"/>
              <a:t>a+b</a:t>
            </a:r>
            <a:endParaRPr lang="en-US" altLang="ko-KR" sz="2800" dirty="0"/>
          </a:p>
          <a:p>
            <a:r>
              <a:rPr lang="en-US" altLang="ko-KR" sz="2800" dirty="0"/>
              <a:t>&gt;&gt;&gt; result = add(3, 4)</a:t>
            </a:r>
          </a:p>
          <a:p>
            <a:r>
              <a:rPr lang="en-US" altLang="ko-KR" sz="2800" dirty="0"/>
              <a:t>&gt;&gt;&gt; print(result)</a:t>
            </a:r>
          </a:p>
          <a:p>
            <a:r>
              <a:rPr lang="en-US" altLang="ko-KR" sz="2800" dirty="0"/>
              <a:t>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967907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map() </a:t>
            </a:r>
            <a:r>
              <a:rPr lang="ko-KR" altLang="en-US" dirty="0"/>
              <a:t>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map() </a:t>
            </a:r>
            <a:r>
              <a:rPr lang="ko-KR" altLang="en-US" sz="2800" b="1" dirty="0">
                <a:solidFill>
                  <a:schemeClr val="tx1"/>
                </a:solidFill>
              </a:rPr>
              <a:t>함수는 각 요소에 적용할 연산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함수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과 컬렉션을 전달받아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컬렉션의 모든 요소에 연산을 적용한다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prices = [2500, 3000, 1800, 3500, 2000, 3000, 2500, 2000]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pt-BR" altLang="ko-KR" sz="2800" b="1" dirty="0">
                <a:solidFill>
                  <a:schemeClr val="tx1"/>
                </a:solidFill>
              </a:rPr>
              <a:t>list(map(lambda n: n + 50, prices))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[2550, 3050, 1850, 3550, 2050, 3050, 2550, 2050]</a:t>
            </a:r>
          </a:p>
          <a:p>
            <a:pPr>
              <a:lnSpc>
                <a:spcPct val="120000"/>
              </a:lnSpc>
            </a:pPr>
            <a:endParaRPr lang="pt-BR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위는 다음과 동일하다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+mn-ea"/>
              </a:rPr>
              <a:t>&gt;&gt;&gt; [price + 50 for price in prices]</a:t>
            </a:r>
          </a:p>
        </p:txBody>
      </p:sp>
    </p:spTree>
    <p:extLst>
      <p:ext uri="{BB962C8B-B14F-4D97-AF65-F5344CB8AC3E}">
        <p14:creationId xmlns:p14="http://schemas.microsoft.com/office/powerpoint/2010/main" val="2350128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재귀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내가 내 이름을 부를 수 있는 것처럼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함수도 자기 자신을 호출할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함수가 자신을 직접 또는 간접적으로 호출하는 것을 재귀</a:t>
            </a:r>
            <a:r>
              <a:rPr lang="en-US" altLang="ko-KR" sz="2800" b="1" dirty="0">
                <a:solidFill>
                  <a:schemeClr val="tx1"/>
                </a:solidFill>
              </a:rPr>
              <a:t>(recursion)</a:t>
            </a:r>
            <a:r>
              <a:rPr lang="ko-KR" altLang="en-US" sz="2800" b="1" dirty="0">
                <a:solidFill>
                  <a:schemeClr val="tx1"/>
                </a:solidFill>
              </a:rPr>
              <a:t>라고 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재귀를 사용하면 </a:t>
            </a:r>
            <a:r>
              <a:rPr lang="en-US" altLang="ko-KR" sz="2800" b="1" dirty="0">
                <a:solidFill>
                  <a:schemeClr val="tx1"/>
                </a:solidFill>
              </a:rPr>
              <a:t>while </a:t>
            </a:r>
            <a:r>
              <a:rPr lang="ko-KR" altLang="en-US" sz="2800" b="1" dirty="0">
                <a:solidFill>
                  <a:schemeClr val="tx1"/>
                </a:solidFill>
              </a:rPr>
              <a:t>문이나 </a:t>
            </a:r>
            <a:r>
              <a:rPr lang="en-US" altLang="ko-KR" sz="2800" b="1" dirty="0">
                <a:solidFill>
                  <a:schemeClr val="tx1"/>
                </a:solidFill>
              </a:rPr>
              <a:t>for </a:t>
            </a:r>
            <a:r>
              <a:rPr lang="ko-KR" altLang="en-US" sz="2800" b="1" dirty="0">
                <a:solidFill>
                  <a:schemeClr val="tx1"/>
                </a:solidFill>
              </a:rPr>
              <a:t>문 없이도 반복 작업을 수행할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499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재귀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# n </a:t>
            </a:r>
            <a:r>
              <a:rPr lang="ko-KR" altLang="en-US" sz="2800" b="1" dirty="0">
                <a:solidFill>
                  <a:schemeClr val="tx1"/>
                </a:solidFill>
              </a:rPr>
              <a:t>이상 </a:t>
            </a:r>
            <a:r>
              <a:rPr lang="en-US" altLang="ko-KR" sz="2800" b="1" dirty="0">
                <a:solidFill>
                  <a:schemeClr val="tx1"/>
                </a:solidFill>
              </a:rPr>
              <a:t>m </a:t>
            </a:r>
            <a:r>
              <a:rPr lang="ko-KR" altLang="en-US" sz="2800" b="1" dirty="0">
                <a:solidFill>
                  <a:schemeClr val="tx1"/>
                </a:solidFill>
              </a:rPr>
              <a:t>미만의 자연수 출력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def </a:t>
            </a:r>
            <a:r>
              <a:rPr lang="ko-KR" altLang="en-US" sz="2800" b="1" dirty="0">
                <a:solidFill>
                  <a:schemeClr val="tx1"/>
                </a:solidFill>
              </a:rPr>
              <a:t>자연수</a:t>
            </a:r>
            <a:r>
              <a:rPr lang="en-US" altLang="ko-KR" sz="2800" b="1" dirty="0">
                <a:solidFill>
                  <a:schemeClr val="tx1"/>
                </a:solidFill>
              </a:rPr>
              <a:t>(n, m):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"""</a:t>
            </a:r>
            <a:r>
              <a:rPr lang="ko-KR" altLang="en-US" sz="2800" b="1" dirty="0">
                <a:solidFill>
                  <a:schemeClr val="tx1"/>
                </a:solidFill>
              </a:rPr>
              <a:t>수 </a:t>
            </a:r>
            <a:r>
              <a:rPr lang="en-US" altLang="ko-KR" sz="2800" b="1" dirty="0">
                <a:solidFill>
                  <a:schemeClr val="tx1"/>
                </a:solidFill>
              </a:rPr>
              <a:t>n</a:t>
            </a:r>
            <a:r>
              <a:rPr lang="ko-KR" altLang="en-US" sz="2800" b="1" dirty="0">
                <a:solidFill>
                  <a:schemeClr val="tx1"/>
                </a:solidFill>
              </a:rPr>
              <a:t>을 출력하고</a:t>
            </a:r>
            <a:r>
              <a:rPr lang="en-US" altLang="ko-KR" sz="2800" b="1" dirty="0">
                <a:solidFill>
                  <a:schemeClr val="tx1"/>
                </a:solidFill>
              </a:rPr>
              <a:t>, 1 </a:t>
            </a:r>
            <a:r>
              <a:rPr lang="ko-KR" altLang="en-US" sz="2800" b="1" dirty="0">
                <a:solidFill>
                  <a:schemeClr val="tx1"/>
                </a:solidFill>
              </a:rPr>
              <a:t>더한 수가 </a:t>
            </a:r>
            <a:r>
              <a:rPr lang="en-US" altLang="ko-KR" sz="2800" b="1" dirty="0">
                <a:solidFill>
                  <a:schemeClr val="tx1"/>
                </a:solidFill>
              </a:rPr>
              <a:t>m</a:t>
            </a:r>
            <a:r>
              <a:rPr lang="ko-KR" altLang="en-US" sz="2800" b="1" dirty="0">
                <a:solidFill>
                  <a:schemeClr val="tx1"/>
                </a:solidFill>
              </a:rPr>
              <a:t>보다 작으면 그 수도 출력한다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print(n)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if n + 1 &lt; m: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</a:t>
            </a:r>
            <a:r>
              <a:rPr lang="ko-KR" altLang="en-US" sz="2800" b="1" dirty="0">
                <a:solidFill>
                  <a:schemeClr val="tx1"/>
                </a:solidFill>
              </a:rPr>
              <a:t>자연수</a:t>
            </a:r>
            <a:r>
              <a:rPr lang="en-US" altLang="ko-KR" sz="2800" b="1" dirty="0">
                <a:solidFill>
                  <a:schemeClr val="tx1"/>
                </a:solidFill>
              </a:rPr>
              <a:t>(n + 1, m)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자연수</a:t>
            </a:r>
            <a:r>
              <a:rPr lang="en-US" altLang="ko-KR" sz="2800" b="1" dirty="0">
                <a:solidFill>
                  <a:schemeClr val="tx1"/>
                </a:solidFill>
              </a:rPr>
              <a:t>(4, 8)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81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DAF9D3B-4225-B05F-F81F-7333FCC3C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재귀적 프로그래밍과 동적 프로그래밍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A7492D-4866-6812-E2A1-DEC74F14ED01}"/>
              </a:ext>
            </a:extLst>
          </p:cNvPr>
          <p:cNvSpPr txBox="1"/>
          <p:nvPr/>
        </p:nvSpPr>
        <p:spPr>
          <a:xfrm>
            <a:off x="1163782" y="1479665"/>
            <a:ext cx="995864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재귀</a:t>
            </a:r>
            <a:r>
              <a:rPr lang="en-US" altLang="ko-KR" sz="2400" b="1" dirty="0"/>
              <a:t>(Recursion):</a:t>
            </a:r>
            <a:br>
              <a:rPr lang="ko-KR" altLang="en-US" sz="2400" dirty="0"/>
            </a:br>
            <a:r>
              <a:rPr lang="ko-KR" altLang="en-US" sz="2400" dirty="0"/>
              <a:t>어떤 문제를 더 작은 부분 문제로 쪼개고</a:t>
            </a:r>
            <a:r>
              <a:rPr lang="en-US" altLang="ko-KR" sz="2400" dirty="0"/>
              <a:t>, </a:t>
            </a:r>
            <a:r>
              <a:rPr lang="ko-KR" altLang="en-US" sz="2400" dirty="0"/>
              <a:t>이를 다시 같은 방식으로 해결하는 방식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피보나치 수열</a:t>
            </a:r>
            <a:r>
              <a:rPr lang="en-US" altLang="ko-KR" sz="2400" dirty="0"/>
              <a:t>, </a:t>
            </a:r>
            <a:r>
              <a:rPr lang="ko-KR" altLang="en-US" sz="2400" dirty="0"/>
              <a:t>하노이의 탑</a:t>
            </a:r>
            <a:r>
              <a:rPr lang="en-US" altLang="ko-KR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동적 프로그래밍</a:t>
            </a:r>
            <a:r>
              <a:rPr lang="en-US" altLang="ko-KR" sz="2400" b="1" dirty="0"/>
              <a:t>(Dynamic Programming, DP):</a:t>
            </a:r>
            <a:br>
              <a:rPr lang="ko-KR" altLang="en-US" sz="2400" dirty="0"/>
            </a:br>
            <a:r>
              <a:rPr lang="ko-KR" altLang="en-US" sz="2400" dirty="0"/>
              <a:t>동일한 부분 문제를 여러 번 풀지 않도록 결과를 저장하여 최적화하는 방식</a:t>
            </a:r>
            <a:r>
              <a:rPr lang="en-US" altLang="ko-KR" sz="2400" dirty="0"/>
              <a:t>.</a:t>
            </a:r>
            <a:br>
              <a:rPr lang="en-US" altLang="ko-KR" sz="2400" dirty="0"/>
            </a:br>
            <a:r>
              <a:rPr lang="en-US" altLang="ko-KR" sz="2400" dirty="0"/>
              <a:t>(</a:t>
            </a: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피보나치 수열의 중복 계산 방지</a:t>
            </a:r>
            <a:r>
              <a:rPr lang="en-US" altLang="ko-KR" sz="2400" dirty="0"/>
              <a:t>, </a:t>
            </a:r>
            <a:r>
              <a:rPr lang="ko-KR" altLang="en-US" sz="2400" dirty="0"/>
              <a:t>배낭 문제</a:t>
            </a:r>
            <a:r>
              <a:rPr lang="en-US" altLang="ko-KR" sz="2400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9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호출하기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046279"/>
            <a:ext cx="10773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우리는 이미 함수를 여러 번 호출하고 사용해왔다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# print(), input() </a:t>
            </a:r>
            <a:r>
              <a:rPr lang="ko-KR" altLang="en-US" sz="2800" b="1" dirty="0"/>
              <a:t>등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ko-KR" altLang="en-US" sz="2800" b="1" dirty="0"/>
              <a:t>함수를 호출하면 다음 순서로 함수가 실행된다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pPr marL="514350" indent="-514350">
              <a:buAutoNum type="arabicPeriod"/>
            </a:pPr>
            <a:r>
              <a:rPr lang="ko-KR" altLang="en-US" sz="2800" b="1" dirty="0" err="1"/>
              <a:t>괄호속의</a:t>
            </a:r>
            <a:r>
              <a:rPr lang="ko-KR" altLang="en-US" sz="2800" b="1" dirty="0"/>
              <a:t> 데이터가 함수에 전달된다</a:t>
            </a:r>
            <a:r>
              <a:rPr lang="en-US" altLang="ko-KR" sz="2800" b="1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b="1" dirty="0"/>
              <a:t>함수 본문의 </a:t>
            </a:r>
            <a:r>
              <a:rPr lang="ko-KR" altLang="en-US" sz="2800" b="1" dirty="0" err="1"/>
              <a:t>파이썬</a:t>
            </a:r>
            <a:r>
              <a:rPr lang="ko-KR" altLang="en-US" sz="2800" b="1" dirty="0"/>
              <a:t> 코드가 위에서 아래로 차례로 실행된다</a:t>
            </a:r>
            <a:r>
              <a:rPr lang="en-US" altLang="ko-KR" sz="2800" b="1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2800" b="1" dirty="0"/>
              <a:t>함수가 끝나면 함수의 실행이 종료되고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함수의 실행 결과가 반환된다</a:t>
            </a:r>
            <a:r>
              <a:rPr lang="en-US" altLang="ko-KR" sz="2800" b="1" dirty="0"/>
              <a:t>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19629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4-5(</a:t>
            </a:r>
            <a:r>
              <a:rPr lang="ko-KR" altLang="en-US" dirty="0"/>
              <a:t>피보나치 수열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97905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피보나치 수열은 </a:t>
            </a:r>
            <a:r>
              <a:rPr lang="en-US" altLang="ko-KR" sz="2800" dirty="0"/>
              <a:t>1, 1, 2, 3, 5, 8, … </a:t>
            </a:r>
            <a:r>
              <a:rPr lang="ko-KR" altLang="en-US" sz="2800" dirty="0"/>
              <a:t>순으로 앞의 두 수를 합한 수를 나열한 수열이다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 다섯 번째 피보나치 수는 세 번째 수 </a:t>
            </a:r>
            <a:r>
              <a:rPr lang="en-US" altLang="ko-KR" sz="2800" dirty="0"/>
              <a:t>2</a:t>
            </a:r>
            <a:r>
              <a:rPr lang="ko-KR" altLang="en-US" sz="2800" dirty="0"/>
              <a:t>와 네 번째 수 </a:t>
            </a:r>
            <a:r>
              <a:rPr lang="en-US" altLang="ko-KR" sz="2800" dirty="0"/>
              <a:t>3</a:t>
            </a:r>
            <a:r>
              <a:rPr lang="ko-KR" altLang="en-US" sz="2800" dirty="0"/>
              <a:t>의 합이다</a:t>
            </a:r>
            <a:r>
              <a:rPr lang="en-US" altLang="ko-KR" sz="2800" dirty="0"/>
              <a:t>. </a:t>
            </a:r>
            <a:r>
              <a:rPr lang="ko-KR" altLang="en-US" sz="2800" dirty="0"/>
              <a:t>다음 세 가지 규칙만 알면 몇 번째 피보나치 수라도 계산할 수 있다</a:t>
            </a:r>
            <a:r>
              <a:rPr lang="en-US" altLang="ko-KR" sz="2800" dirty="0"/>
              <a:t>.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1: </a:t>
            </a:r>
            <a:r>
              <a:rPr lang="ko-KR" altLang="en-US" sz="2800" dirty="0"/>
              <a:t>첫 번째 피보나치 수는 </a:t>
            </a:r>
            <a:r>
              <a:rPr lang="en-US" altLang="ko-KR" sz="2800" dirty="0"/>
              <a:t>1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2: </a:t>
            </a:r>
            <a:r>
              <a:rPr lang="ko-KR" altLang="en-US" sz="2800" dirty="0"/>
              <a:t>두 번째 피보나치 수는 </a:t>
            </a:r>
            <a:r>
              <a:rPr lang="en-US" altLang="ko-KR" sz="2800" dirty="0"/>
              <a:t>1</a:t>
            </a:r>
          </a:p>
          <a:p>
            <a:r>
              <a:rPr lang="ko-KR" altLang="en-US" sz="2800" dirty="0"/>
              <a:t>규칙 </a:t>
            </a:r>
            <a:r>
              <a:rPr lang="en-US" altLang="ko-KR" sz="2800" dirty="0"/>
              <a:t>3: </a:t>
            </a:r>
            <a:r>
              <a:rPr lang="ko-KR" altLang="en-US" sz="2800" dirty="0"/>
              <a:t>그 후</a:t>
            </a:r>
            <a:r>
              <a:rPr lang="en-US" altLang="ko-KR" sz="2800" dirty="0"/>
              <a:t>, N </a:t>
            </a:r>
            <a:r>
              <a:rPr lang="ko-KR" altLang="en-US" sz="2800" dirty="0"/>
              <a:t>번째 피보나치 수는 </a:t>
            </a:r>
            <a:r>
              <a:rPr lang="en-US" altLang="ko-KR" sz="2800" dirty="0"/>
              <a:t>(N - 1) </a:t>
            </a:r>
            <a:r>
              <a:rPr lang="ko-KR" altLang="en-US" sz="2800" dirty="0"/>
              <a:t>번째 피보나치 수와 </a:t>
            </a:r>
            <a:r>
              <a:rPr lang="en-US" altLang="ko-KR" sz="2800" dirty="0"/>
              <a:t>(N - 2) </a:t>
            </a:r>
            <a:r>
              <a:rPr lang="ko-KR" altLang="en-US" sz="2800" dirty="0"/>
              <a:t>번째 피보나치 수의 합</a:t>
            </a:r>
          </a:p>
          <a:p>
            <a:endParaRPr lang="en-US" altLang="ko-KR" sz="2800" dirty="0"/>
          </a:p>
          <a:p>
            <a:r>
              <a:rPr lang="en-US" altLang="ko-KR" sz="2800" dirty="0"/>
              <a:t>N</a:t>
            </a:r>
            <a:r>
              <a:rPr lang="ko-KR" altLang="en-US" sz="2800" dirty="0"/>
              <a:t>번째 피보나치 수를 구하는</a:t>
            </a:r>
            <a:r>
              <a:rPr lang="en-US" altLang="ko-KR" sz="2800" dirty="0"/>
              <a:t>(</a:t>
            </a:r>
            <a:r>
              <a:rPr lang="ko-KR" altLang="en-US" sz="2800" dirty="0" err="1"/>
              <a:t>리턴하는</a:t>
            </a:r>
            <a:r>
              <a:rPr lang="en-US" altLang="ko-KR" sz="2800" dirty="0"/>
              <a:t>)</a:t>
            </a:r>
            <a:r>
              <a:rPr lang="ko-KR" altLang="en-US" sz="2800" dirty="0"/>
              <a:t> 함수 </a:t>
            </a:r>
            <a:r>
              <a:rPr lang="en-US" altLang="ko-KR" sz="2800" dirty="0"/>
              <a:t>fib(n) </a:t>
            </a:r>
            <a:r>
              <a:rPr lang="ko-KR" altLang="en-US" sz="2800" dirty="0"/>
              <a:t>을 정의하고 </a:t>
            </a:r>
            <a:r>
              <a:rPr lang="en-US" altLang="ko-KR" sz="2800" dirty="0"/>
              <a:t>fib(20)</a:t>
            </a:r>
            <a:r>
              <a:rPr lang="ko-KR" altLang="en-US" sz="2800" dirty="0"/>
              <a:t>을 실행해보자</a:t>
            </a:r>
            <a:r>
              <a:rPr lang="en-US" altLang="ko-KR" sz="2800" dirty="0"/>
              <a:t>.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297389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4-6(Grading)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97905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어떤 시험에서 </a:t>
            </a:r>
            <a:r>
              <a:rPr lang="en-US" altLang="ko-KR" sz="2800" dirty="0"/>
              <a:t>90</a:t>
            </a:r>
            <a:r>
              <a:rPr lang="ko-KR" altLang="en-US" sz="2800" dirty="0"/>
              <a:t>이상이면 </a:t>
            </a:r>
            <a:r>
              <a:rPr lang="en-US" altLang="ko-KR" sz="2800" dirty="0"/>
              <a:t>A, 80</a:t>
            </a:r>
            <a:r>
              <a:rPr lang="ko-KR" altLang="en-US" sz="2800" dirty="0"/>
              <a:t>이상 </a:t>
            </a:r>
            <a:r>
              <a:rPr lang="en-US" altLang="ko-KR" sz="2800" dirty="0"/>
              <a:t>90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B, 70</a:t>
            </a:r>
            <a:r>
              <a:rPr lang="ko-KR" altLang="en-US" sz="2800" dirty="0"/>
              <a:t>이상 </a:t>
            </a:r>
            <a:r>
              <a:rPr lang="en-US" altLang="ko-KR" sz="2800" dirty="0"/>
              <a:t>80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C, 60</a:t>
            </a:r>
            <a:r>
              <a:rPr lang="ko-KR" altLang="en-US" sz="2800" dirty="0"/>
              <a:t>이상 </a:t>
            </a:r>
            <a:r>
              <a:rPr lang="en-US" altLang="ko-KR" sz="2800" dirty="0"/>
              <a:t>70</a:t>
            </a:r>
            <a:r>
              <a:rPr lang="ko-KR" altLang="en-US" sz="2800" dirty="0"/>
              <a:t>미만이면</a:t>
            </a:r>
            <a:r>
              <a:rPr lang="en-US" altLang="ko-KR" sz="2800" dirty="0"/>
              <a:t> D, 60</a:t>
            </a:r>
            <a:r>
              <a:rPr lang="ko-KR" altLang="en-US" sz="2800" dirty="0"/>
              <a:t>미만이면 </a:t>
            </a:r>
            <a:r>
              <a:rPr lang="en-US" altLang="ko-KR" sz="2800" dirty="0"/>
              <a:t>F</a:t>
            </a:r>
            <a:r>
              <a:rPr lang="ko-KR" altLang="en-US" sz="2800" dirty="0"/>
              <a:t>를 주려고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입력 점수에 대해서 위와 같은 학점을 </a:t>
            </a:r>
            <a:r>
              <a:rPr lang="ko-KR" altLang="en-US" sz="2800" dirty="0" err="1"/>
              <a:t>리턴하는</a:t>
            </a:r>
            <a:r>
              <a:rPr lang="ko-KR" altLang="en-US" sz="2800" dirty="0"/>
              <a:t> </a:t>
            </a:r>
            <a:r>
              <a:rPr lang="en-US" altLang="ko-KR" sz="2800" dirty="0"/>
              <a:t>Grading</a:t>
            </a:r>
            <a:r>
              <a:rPr lang="ko-KR" altLang="en-US" sz="2800" dirty="0"/>
              <a:t>함수를 작성하고 이를 이용하여 다음과 같은 출력이 나오는 프로그램을 작성하여라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 err="1"/>
              <a:t>실행예</a:t>
            </a:r>
            <a:r>
              <a:rPr lang="en-US" altLang="ko-KR" sz="2800" dirty="0"/>
              <a:t>) “</a:t>
            </a:r>
            <a:r>
              <a:rPr lang="ko-KR" altLang="en-US" sz="2800" dirty="0"/>
              <a:t>당신의 점수는</a:t>
            </a:r>
            <a:r>
              <a:rPr lang="en-US" altLang="ko-KR" sz="2800" dirty="0"/>
              <a:t>?” 75</a:t>
            </a:r>
          </a:p>
          <a:p>
            <a:r>
              <a:rPr lang="en-US" altLang="ko-KR" sz="2800" dirty="0"/>
              <a:t>                “75</a:t>
            </a:r>
            <a:r>
              <a:rPr lang="ko-KR" altLang="en-US" sz="2800" dirty="0"/>
              <a:t>점은 </a:t>
            </a:r>
            <a:r>
              <a:rPr lang="en-US" altLang="ko-KR" sz="2800" dirty="0"/>
              <a:t>C</a:t>
            </a:r>
            <a:r>
              <a:rPr lang="ko-KR" altLang="en-US" sz="2800" dirty="0"/>
              <a:t>입니다</a:t>
            </a:r>
            <a:r>
              <a:rPr lang="en-US" altLang="ko-KR" sz="2800" dirty="0"/>
              <a:t>.”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695579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4.4 </a:t>
            </a:r>
            <a:r>
              <a:rPr lang="ko-KR" altLang="en-US" dirty="0"/>
              <a:t>오류와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오류의 종류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구문</a:t>
            </a:r>
            <a:r>
              <a:rPr lang="en-US" altLang="ko-KR" sz="2800" b="1" dirty="0">
                <a:solidFill>
                  <a:schemeClr val="tx1"/>
                </a:solidFill>
              </a:rPr>
              <a:t>(syntax)</a:t>
            </a:r>
            <a:r>
              <a:rPr lang="ko-KR" altLang="en-US" sz="2800" b="1" dirty="0">
                <a:solidFill>
                  <a:schemeClr val="tx1"/>
                </a:solidFill>
              </a:rPr>
              <a:t> 오류	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  <a:r>
              <a:rPr lang="ko-KR" altLang="en-US" sz="2800" b="1" dirty="0">
                <a:solidFill>
                  <a:schemeClr val="tx1"/>
                </a:solidFill>
              </a:rPr>
              <a:t>	프로그램이 문법적으로 잘못되었다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실행시간</a:t>
            </a:r>
            <a:r>
              <a:rPr lang="en-US" altLang="ko-KR" sz="2800" b="1" dirty="0">
                <a:solidFill>
                  <a:schemeClr val="tx1"/>
                </a:solidFill>
              </a:rPr>
              <a:t>(runtime)</a:t>
            </a:r>
            <a:r>
              <a:rPr lang="ko-KR" altLang="en-US" sz="2800" b="1" dirty="0">
                <a:solidFill>
                  <a:schemeClr val="tx1"/>
                </a:solidFill>
              </a:rPr>
              <a:t> 오류	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  <a:r>
              <a:rPr lang="ko-KR" altLang="en-US" sz="2800" b="1" dirty="0">
                <a:solidFill>
                  <a:schemeClr val="tx1"/>
                </a:solidFill>
              </a:rPr>
              <a:t>	프로그램의 지시를 실행할 수 없다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논리</a:t>
            </a:r>
            <a:r>
              <a:rPr lang="en-US" altLang="ko-KR" sz="2800" b="1" dirty="0">
                <a:solidFill>
                  <a:schemeClr val="tx1"/>
                </a:solidFill>
              </a:rPr>
              <a:t>(logical)</a:t>
            </a:r>
            <a:r>
              <a:rPr lang="ko-KR" altLang="en-US" sz="2800" b="1" dirty="0">
                <a:solidFill>
                  <a:schemeClr val="tx1"/>
                </a:solidFill>
              </a:rPr>
              <a:t> 오류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  <a:r>
              <a:rPr lang="ko-KR" altLang="en-US" sz="2800" b="1" dirty="0">
                <a:solidFill>
                  <a:schemeClr val="tx1"/>
                </a:solidFill>
              </a:rPr>
              <a:t>	프로그램이 논리적으로 잘못되었다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579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구문</a:t>
            </a:r>
            <a:r>
              <a:rPr lang="en-US" altLang="ko-KR" dirty="0"/>
              <a:t> </a:t>
            </a:r>
            <a:r>
              <a:rPr lang="ko-KR" altLang="en-US" dirty="0"/>
              <a:t>오류의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(+ 1 2 3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(+ 1 2 3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^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SyntaxError</a:t>
            </a:r>
            <a:r>
              <a:rPr lang="en-US" altLang="ko-KR" sz="2800" b="1" dirty="0">
                <a:solidFill>
                  <a:schemeClr val="tx1"/>
                </a:solidFill>
              </a:rPr>
              <a:t>: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3866840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실행시간</a:t>
            </a:r>
            <a:r>
              <a:rPr lang="en-US" altLang="ko-KR" dirty="0"/>
              <a:t> </a:t>
            </a:r>
            <a:r>
              <a:rPr lang="ko-KR" altLang="en-US" dirty="0"/>
              <a:t>오류의 예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389833" y="1487817"/>
            <a:ext cx="11579745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1 / 0              # </a:t>
            </a:r>
            <a:r>
              <a:rPr lang="ko-KR" altLang="en-US" sz="2800" b="1" dirty="0">
                <a:solidFill>
                  <a:schemeClr val="tx1"/>
                </a:solidFill>
              </a:rPr>
              <a:t>실행시간 오류</a:t>
            </a:r>
            <a:r>
              <a:rPr lang="en-US" altLang="ko-KR" sz="2800" b="1" dirty="0">
                <a:solidFill>
                  <a:schemeClr val="tx1"/>
                </a:solidFill>
              </a:rPr>
              <a:t>: 0</a:t>
            </a:r>
            <a:r>
              <a:rPr lang="ko-KR" altLang="en-US" sz="2800" b="1" dirty="0">
                <a:solidFill>
                  <a:schemeClr val="tx1"/>
                </a:solidFill>
              </a:rPr>
              <a:t>은 나누는 수가 될 수 없다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ZeroDivisionError</a:t>
            </a:r>
            <a:r>
              <a:rPr lang="en-US" altLang="ko-KR" sz="2800" b="1" dirty="0">
                <a:solidFill>
                  <a:schemeClr val="tx1"/>
                </a:solidFill>
              </a:rPr>
              <a:t>: division by zero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'</a:t>
            </a:r>
            <a:r>
              <a:rPr lang="ko-KR" altLang="en-US" sz="2800" b="1" dirty="0">
                <a:solidFill>
                  <a:schemeClr val="tx1"/>
                </a:solidFill>
              </a:rPr>
              <a:t>붕어빵</a:t>
            </a:r>
            <a:r>
              <a:rPr lang="en-US" altLang="ko-KR" sz="2800" b="1" dirty="0">
                <a:solidFill>
                  <a:schemeClr val="tx1"/>
                </a:solidFill>
              </a:rPr>
              <a:t>' - '</a:t>
            </a:r>
            <a:r>
              <a:rPr lang="ko-KR" altLang="en-US" sz="2800" b="1" dirty="0">
                <a:solidFill>
                  <a:schemeClr val="tx1"/>
                </a:solidFill>
              </a:rPr>
              <a:t>붕어</a:t>
            </a:r>
            <a:r>
              <a:rPr lang="en-US" altLang="ko-KR" sz="2800" b="1" dirty="0">
                <a:solidFill>
                  <a:schemeClr val="tx1"/>
                </a:solidFill>
              </a:rPr>
              <a:t>'  # </a:t>
            </a:r>
            <a:r>
              <a:rPr lang="ko-KR" altLang="en-US" sz="2800" b="1" dirty="0">
                <a:solidFill>
                  <a:schemeClr val="tx1"/>
                </a:solidFill>
              </a:rPr>
              <a:t>실행시간 오류</a:t>
            </a:r>
            <a:r>
              <a:rPr lang="en-US" altLang="ko-KR" sz="2800" b="1" dirty="0">
                <a:solidFill>
                  <a:schemeClr val="tx1"/>
                </a:solidFill>
              </a:rPr>
              <a:t>: </a:t>
            </a:r>
            <a:r>
              <a:rPr lang="ko-KR" altLang="en-US" sz="2800" b="1" dirty="0">
                <a:solidFill>
                  <a:schemeClr val="tx1"/>
                </a:solidFill>
              </a:rPr>
              <a:t>문자열 뺄셈은 지원되지 않는다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800" b="1" dirty="0">
                <a:solidFill>
                  <a:schemeClr val="tx1"/>
                </a:solidFill>
              </a:rPr>
              <a:t>: unsupported operand type(s) for -: '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' and '</a:t>
            </a:r>
            <a:r>
              <a:rPr lang="en-US" altLang="ko-KR" sz="2800" b="1" dirty="0" err="1">
                <a:solidFill>
                  <a:schemeClr val="tx1"/>
                </a:solidFill>
              </a:rPr>
              <a:t>str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707495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실행시간</a:t>
            </a:r>
            <a:r>
              <a:rPr lang="en-US" altLang="ko-KR" dirty="0"/>
              <a:t> </a:t>
            </a:r>
            <a:r>
              <a:rPr lang="ko-KR" altLang="en-US" dirty="0"/>
              <a:t>오류의 예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323273" y="1487817"/>
            <a:ext cx="10890135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1 /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(input())   # </a:t>
            </a:r>
            <a:r>
              <a:rPr lang="ko-KR" altLang="en-US" b="1" dirty="0">
                <a:solidFill>
                  <a:schemeClr val="tx1"/>
                </a:solidFill>
              </a:rPr>
              <a:t>정상 동작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사용자가 </a:t>
            </a:r>
            <a:r>
              <a:rPr lang="en-US" altLang="ko-KR" b="1" dirty="0">
                <a:solidFill>
                  <a:schemeClr val="tx1"/>
                </a:solidFill>
              </a:rPr>
              <a:t>2</a:t>
            </a:r>
            <a:r>
              <a:rPr lang="ko-KR" altLang="en-US" b="1" dirty="0">
                <a:solidFill>
                  <a:schemeClr val="tx1"/>
                </a:solidFill>
              </a:rPr>
              <a:t>를 입력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0.5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1 /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(input())   # </a:t>
            </a:r>
            <a:r>
              <a:rPr lang="ko-KR" altLang="en-US" b="1" dirty="0">
                <a:solidFill>
                  <a:schemeClr val="tx1"/>
                </a:solidFill>
              </a:rPr>
              <a:t>실행시간 오류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사용자가 </a:t>
            </a:r>
            <a:r>
              <a:rPr lang="en-US" altLang="ko-KR" b="1" dirty="0">
                <a:solidFill>
                  <a:schemeClr val="tx1"/>
                </a:solidFill>
              </a:rPr>
              <a:t>0</a:t>
            </a:r>
            <a:r>
              <a:rPr lang="ko-KR" altLang="en-US" b="1" dirty="0">
                <a:solidFill>
                  <a:schemeClr val="tx1"/>
                </a:solidFill>
              </a:rPr>
              <a:t>을 입력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Traceback</a:t>
            </a:r>
            <a:r>
              <a:rPr lang="en-US" altLang="ko-KR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File "&lt;</a:t>
            </a:r>
            <a:r>
              <a:rPr lang="en-US" altLang="ko-KR" b="1" dirty="0" err="1">
                <a:solidFill>
                  <a:schemeClr val="tx1"/>
                </a:solidFill>
              </a:rPr>
              <a:t>stdin</a:t>
            </a:r>
            <a:r>
              <a:rPr lang="en-US" altLang="ko-KR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ZeroDivisionError</a:t>
            </a:r>
            <a:r>
              <a:rPr lang="en-US" altLang="ko-KR" b="1" dirty="0">
                <a:solidFill>
                  <a:schemeClr val="tx1"/>
                </a:solidFill>
              </a:rPr>
              <a:t>: division by zero</a:t>
            </a:r>
          </a:p>
          <a:p>
            <a:pPr>
              <a:lnSpc>
                <a:spcPct val="120000"/>
              </a:lnSpc>
            </a:pP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&gt;&gt;&gt; 1 /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(input())   # </a:t>
            </a:r>
            <a:r>
              <a:rPr lang="ko-KR" altLang="en-US" b="1" dirty="0">
                <a:solidFill>
                  <a:schemeClr val="tx1"/>
                </a:solidFill>
              </a:rPr>
              <a:t>실행시간 오류</a:t>
            </a:r>
            <a:r>
              <a:rPr lang="en-US" altLang="ko-KR" b="1" dirty="0">
                <a:solidFill>
                  <a:schemeClr val="tx1"/>
                </a:solidFill>
              </a:rPr>
              <a:t>: </a:t>
            </a:r>
            <a:r>
              <a:rPr lang="ko-KR" altLang="en-US" b="1" dirty="0">
                <a:solidFill>
                  <a:schemeClr val="tx1"/>
                </a:solidFill>
              </a:rPr>
              <a:t>사용자가 숫자 외 문자를 입력</a:t>
            </a:r>
          </a:p>
          <a:p>
            <a:pPr>
              <a:lnSpc>
                <a:spcPct val="120000"/>
              </a:lnSpc>
            </a:pPr>
            <a:r>
              <a:rPr lang="ko-KR" altLang="en-US" b="1" dirty="0">
                <a:solidFill>
                  <a:schemeClr val="tx1"/>
                </a:solidFill>
              </a:rPr>
              <a:t>여덟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Traceback</a:t>
            </a:r>
            <a:r>
              <a:rPr lang="en-US" altLang="ko-KR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b="1" dirty="0">
                <a:solidFill>
                  <a:schemeClr val="tx1"/>
                </a:solidFill>
              </a:rPr>
              <a:t>  File "&lt;</a:t>
            </a:r>
            <a:r>
              <a:rPr lang="en-US" altLang="ko-KR" b="1" dirty="0" err="1">
                <a:solidFill>
                  <a:schemeClr val="tx1"/>
                </a:solidFill>
              </a:rPr>
              <a:t>stdin</a:t>
            </a:r>
            <a:r>
              <a:rPr lang="en-US" altLang="ko-KR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b="1" dirty="0" err="1">
                <a:solidFill>
                  <a:schemeClr val="tx1"/>
                </a:solidFill>
              </a:rPr>
              <a:t>ValueError</a:t>
            </a:r>
            <a:r>
              <a:rPr lang="en-US" altLang="ko-KR" b="1" dirty="0">
                <a:solidFill>
                  <a:schemeClr val="tx1"/>
                </a:solidFill>
              </a:rPr>
              <a:t>: invalid literal for </a:t>
            </a:r>
            <a:r>
              <a:rPr lang="en-US" altLang="ko-KR" b="1" dirty="0" err="1">
                <a:solidFill>
                  <a:schemeClr val="tx1"/>
                </a:solidFill>
              </a:rPr>
              <a:t>int</a:t>
            </a:r>
            <a:r>
              <a:rPr lang="en-US" altLang="ko-KR" b="1" dirty="0">
                <a:solidFill>
                  <a:schemeClr val="tx1"/>
                </a:solidFill>
              </a:rPr>
              <a:t>() with base 10: '</a:t>
            </a:r>
            <a:r>
              <a:rPr lang="ko-KR" altLang="en-US" b="1" dirty="0">
                <a:solidFill>
                  <a:schemeClr val="tx1"/>
                </a:solidFill>
              </a:rPr>
              <a:t>여덟</a:t>
            </a:r>
            <a:r>
              <a:rPr lang="en-US" altLang="ko-KR" b="1" dirty="0">
                <a:solidFill>
                  <a:schemeClr val="tx1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6958713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논리</a:t>
            </a:r>
            <a:r>
              <a:rPr lang="en-US" altLang="ko-KR" dirty="0"/>
              <a:t> </a:t>
            </a:r>
            <a:r>
              <a:rPr lang="ko-KR" altLang="en-US" dirty="0"/>
              <a:t>오류의 예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def </a:t>
            </a:r>
            <a:r>
              <a:rPr lang="en-US" altLang="ko-KR" sz="2800" b="1" dirty="0" err="1">
                <a:solidFill>
                  <a:schemeClr val="tx1"/>
                </a:solidFill>
              </a:rPr>
              <a:t>is_odd</a:t>
            </a:r>
            <a:r>
              <a:rPr lang="en-US" altLang="ko-KR" sz="2800" b="1" dirty="0">
                <a:solidFill>
                  <a:schemeClr val="tx1"/>
                </a:solidFill>
              </a:rPr>
              <a:t>(n):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"""n</a:t>
            </a:r>
            <a:r>
              <a:rPr lang="ko-KR" altLang="en-US" sz="2800" b="1" dirty="0">
                <a:solidFill>
                  <a:schemeClr val="tx1"/>
                </a:solidFill>
              </a:rPr>
              <a:t>이 홀수인지 검사한다</a:t>
            </a:r>
            <a:r>
              <a:rPr lang="en-US" altLang="ko-KR" sz="2800" b="1" dirty="0">
                <a:solidFill>
                  <a:schemeClr val="tx1"/>
                </a:solidFill>
              </a:rPr>
              <a:t>."""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return n / 2 != 0    # % </a:t>
            </a:r>
            <a:r>
              <a:rPr lang="ko-KR" altLang="en-US" sz="2800" b="1" dirty="0">
                <a:solidFill>
                  <a:schemeClr val="tx1"/>
                </a:solidFill>
              </a:rPr>
              <a:t>연산자를 </a:t>
            </a:r>
            <a:r>
              <a:rPr lang="en-US" altLang="ko-KR" sz="2800" b="1" dirty="0">
                <a:solidFill>
                  <a:schemeClr val="tx1"/>
                </a:solidFill>
              </a:rPr>
              <a:t>/ </a:t>
            </a:r>
            <a:r>
              <a:rPr lang="ko-KR" altLang="en-US" sz="2800" b="1" dirty="0">
                <a:solidFill>
                  <a:schemeClr val="tx1"/>
                </a:solidFill>
              </a:rPr>
              <a:t>연산자로 잘못 표기했다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is_odd</a:t>
            </a:r>
            <a:r>
              <a:rPr lang="en-US" altLang="ko-KR" sz="2800" b="1" dirty="0">
                <a:solidFill>
                  <a:schemeClr val="tx1"/>
                </a:solidFill>
              </a:rPr>
              <a:t>(0)  # 0</a:t>
            </a:r>
            <a:r>
              <a:rPr lang="ko-KR" altLang="en-US" sz="2800" b="1" dirty="0">
                <a:solidFill>
                  <a:schemeClr val="tx1"/>
                </a:solidFill>
              </a:rPr>
              <a:t>은 홀수가 아니다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is_odd</a:t>
            </a:r>
            <a:r>
              <a:rPr lang="en-US" altLang="ko-KR" sz="2800" b="1" dirty="0">
                <a:solidFill>
                  <a:schemeClr val="tx1"/>
                </a:solidFill>
              </a:rPr>
              <a:t>(1)  # 1</a:t>
            </a:r>
            <a:r>
              <a:rPr lang="ko-KR" altLang="en-US" sz="2800" b="1" dirty="0">
                <a:solidFill>
                  <a:schemeClr val="tx1"/>
                </a:solidFill>
              </a:rPr>
              <a:t>은 홀수다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is_odd</a:t>
            </a:r>
            <a:r>
              <a:rPr lang="en-US" altLang="ko-KR" sz="2800" b="1" dirty="0">
                <a:solidFill>
                  <a:schemeClr val="tx1"/>
                </a:solidFill>
              </a:rPr>
              <a:t>(2)  # 2</a:t>
            </a:r>
            <a:r>
              <a:rPr lang="ko-KR" altLang="en-US" sz="2800" b="1" dirty="0">
                <a:solidFill>
                  <a:schemeClr val="tx1"/>
                </a:solidFill>
              </a:rPr>
              <a:t>는 홀수가 아닌데</a:t>
            </a:r>
            <a:r>
              <a:rPr lang="en-US" altLang="ko-KR" sz="2800" b="1" dirty="0">
                <a:solidFill>
                  <a:schemeClr val="tx1"/>
                </a:solidFill>
              </a:rPr>
              <a:t>...?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1389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오류구문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72850"/>
              </p:ext>
            </p:extLst>
          </p:nvPr>
        </p:nvGraphicFramePr>
        <p:xfrm>
          <a:off x="1331613" y="1274617"/>
          <a:ext cx="8772968" cy="4821381"/>
        </p:xfrm>
        <a:graphic>
          <a:graphicData uri="http://schemas.openxmlformats.org/drawingml/2006/table">
            <a:tbl>
              <a:tblPr/>
              <a:tblGrid>
                <a:gridCol w="4386484">
                  <a:extLst>
                    <a:ext uri="{9D8B030D-6E8A-4147-A177-3AD203B41FA5}">
                      <a16:colId xmlns:a16="http://schemas.microsoft.com/office/drawing/2014/main" val="3496886514"/>
                    </a:ext>
                  </a:extLst>
                </a:gridCol>
                <a:gridCol w="4386484">
                  <a:extLst>
                    <a:ext uri="{9D8B030D-6E8A-4147-A177-3AD203B41FA5}">
                      <a16:colId xmlns:a16="http://schemas.microsoft.com/office/drawing/2014/main" val="3305324084"/>
                    </a:ext>
                  </a:extLst>
                </a:gridCol>
              </a:tblGrid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SyntaxError: invalid syntax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구문 오류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문법에 맞지 않다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790441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IndentationError: expected an indented block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들여쓰기 오류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들여쓰기를 해야 한다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162249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NameError: name ‘a’ is not defined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이름 오류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이름 ‘</a:t>
                      </a:r>
                      <a:r>
                        <a:rPr lang="en-US" altLang="ko-KR" sz="1200">
                          <a:effectLst/>
                        </a:rPr>
                        <a:t>a’</a:t>
                      </a:r>
                      <a:r>
                        <a:rPr lang="ko-KR" altLang="en-US" sz="1200">
                          <a:effectLst/>
                        </a:rPr>
                        <a:t>가 정의되지 않았다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698977"/>
                  </a:ext>
                </a:extLst>
              </a:tr>
              <a:tr h="68181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TypeError: unsupported operand type(s) for +: ‘a’ and ‘b’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유형 오류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연산자 </a:t>
                      </a:r>
                      <a:r>
                        <a:rPr lang="en-US" altLang="ko-KR" sz="1200">
                          <a:effectLst/>
                        </a:rPr>
                        <a:t>+</a:t>
                      </a:r>
                      <a:r>
                        <a:rPr lang="ko-KR" altLang="en-US" sz="1200">
                          <a:effectLst/>
                        </a:rPr>
                        <a:t>가 피연자 유형 ‘</a:t>
                      </a:r>
                      <a:r>
                        <a:rPr lang="en-US" altLang="ko-KR" sz="1200">
                          <a:effectLst/>
                        </a:rPr>
                        <a:t>a’</a:t>
                      </a:r>
                      <a:r>
                        <a:rPr lang="ko-KR" altLang="en-US" sz="1200">
                          <a:effectLst/>
                        </a:rPr>
                        <a:t>와 ‘</a:t>
                      </a:r>
                      <a:r>
                        <a:rPr lang="en-US" altLang="ko-KR" sz="1200">
                          <a:effectLst/>
                        </a:rPr>
                        <a:t>b’</a:t>
                      </a:r>
                      <a:r>
                        <a:rPr lang="ko-KR" altLang="en-US" sz="1200">
                          <a:effectLst/>
                        </a:rPr>
                        <a:t>를 지원하지 않는다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740787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TypeError: must be ‘a’, not ‘b’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유형 오류</a:t>
                      </a:r>
                      <a:r>
                        <a:rPr lang="en-US" altLang="ko-KR" sz="1200">
                          <a:effectLst/>
                        </a:rPr>
                        <a:t>: </a:t>
                      </a:r>
                      <a:r>
                        <a:rPr lang="ko-KR" altLang="en-US" sz="1200">
                          <a:effectLst/>
                        </a:rPr>
                        <a:t>유형이 ‘</a:t>
                      </a:r>
                      <a:r>
                        <a:rPr lang="en-US" altLang="ko-KR" sz="1200">
                          <a:effectLst/>
                        </a:rPr>
                        <a:t>a’</a:t>
                      </a:r>
                      <a:r>
                        <a:rPr lang="ko-KR" altLang="en-US" sz="1200">
                          <a:effectLst/>
                        </a:rPr>
                        <a:t>여야 하는데 ‘</a:t>
                      </a:r>
                      <a:r>
                        <a:rPr lang="en-US" altLang="ko-KR" sz="1200">
                          <a:effectLst/>
                        </a:rPr>
                        <a:t>b’</a:t>
                      </a:r>
                      <a:r>
                        <a:rPr lang="ko-KR" altLang="en-US" sz="1200">
                          <a:effectLst/>
                        </a:rPr>
                        <a:t>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887006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TypeError: ‘int’ object is not callable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유형 오류</a:t>
                      </a:r>
                      <a:r>
                        <a:rPr lang="en-US" altLang="ko-KR" sz="1200">
                          <a:effectLst/>
                        </a:rPr>
                        <a:t>: ‘int’ </a:t>
                      </a:r>
                      <a:r>
                        <a:rPr lang="ko-KR" altLang="en-US" sz="1200">
                          <a:effectLst/>
                        </a:rPr>
                        <a:t>유형 객체는 호출할 수 없다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4765"/>
                  </a:ext>
                </a:extLst>
              </a:tr>
              <a:tr h="68181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TypeError: f() takes 1 positional arguments but 2 were given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유형 오류</a:t>
                      </a:r>
                      <a:r>
                        <a:rPr lang="en-US" altLang="ko-KR" sz="1200">
                          <a:effectLst/>
                        </a:rPr>
                        <a:t>: f() </a:t>
                      </a:r>
                      <a:r>
                        <a:rPr lang="ko-KR" altLang="en-US" sz="1200">
                          <a:effectLst/>
                        </a:rPr>
                        <a:t>함수는 인자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개를 전달받는데 </a:t>
                      </a:r>
                      <a:r>
                        <a:rPr lang="en-US" altLang="ko-KR" sz="1200">
                          <a:effectLst/>
                        </a:rPr>
                        <a:t>2</a:t>
                      </a:r>
                      <a:r>
                        <a:rPr lang="ko-KR" altLang="en-US" sz="1200">
                          <a:effectLst/>
                        </a:rPr>
                        <a:t>개가 전달되었다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61273"/>
                  </a:ext>
                </a:extLst>
              </a:tr>
              <a:tr h="681813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TypeError: ‘str’ object does not support item assignment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>
                          <a:effectLst/>
                        </a:rPr>
                        <a:t>유형 오류</a:t>
                      </a:r>
                      <a:r>
                        <a:rPr lang="en-US" altLang="ko-KR" sz="1200">
                          <a:effectLst/>
                        </a:rPr>
                        <a:t>: ‘str’ </a:t>
                      </a:r>
                      <a:r>
                        <a:rPr lang="ko-KR" altLang="en-US" sz="1200">
                          <a:effectLst/>
                        </a:rPr>
                        <a:t>유형 객체의 항목에 다른 값을 대입할 수 없다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544719"/>
                  </a:ext>
                </a:extLst>
              </a:tr>
              <a:tr h="462657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ValueError: invalid literal for int() with base 10: ‘a’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effectLst/>
                        </a:rPr>
                        <a:t>값 오류</a:t>
                      </a:r>
                      <a:r>
                        <a:rPr lang="en-US" altLang="ko-KR" sz="1200" dirty="0">
                          <a:effectLst/>
                        </a:rPr>
                        <a:t>: ‘a’</a:t>
                      </a:r>
                      <a:r>
                        <a:rPr lang="ko-KR" altLang="en-US" sz="1200" dirty="0">
                          <a:effectLst/>
                        </a:rPr>
                        <a:t>는 </a:t>
                      </a:r>
                      <a:r>
                        <a:rPr lang="en-US" altLang="ko-KR" sz="1200" dirty="0" err="1">
                          <a:effectLst/>
                        </a:rPr>
                        <a:t>int</a:t>
                      </a:r>
                      <a:r>
                        <a:rPr lang="en-US" altLang="ko-KR" sz="1200" dirty="0">
                          <a:effectLst/>
                        </a:rPr>
                        <a:t>() </a:t>
                      </a:r>
                      <a:r>
                        <a:rPr lang="ko-KR" altLang="en-US" sz="1200" dirty="0">
                          <a:effectLst/>
                        </a:rPr>
                        <a:t>함수의 </a:t>
                      </a:r>
                      <a:r>
                        <a:rPr lang="en-US" altLang="ko-KR" sz="1200" dirty="0">
                          <a:effectLst/>
                        </a:rPr>
                        <a:t>10</a:t>
                      </a:r>
                      <a:r>
                        <a:rPr lang="ko-KR" altLang="en-US" sz="1200" dirty="0">
                          <a:effectLst/>
                        </a:rPr>
                        <a:t>진법으로 해석할 수 없다</a:t>
                      </a:r>
                    </a:p>
                  </a:txBody>
                  <a:tcPr marL="40634" marR="40634" marT="10158" marB="10158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48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3793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try </a:t>
            </a:r>
            <a:r>
              <a:rPr lang="ko-KR" altLang="en-US" sz="2800" b="1" dirty="0">
                <a:solidFill>
                  <a:schemeClr val="tx1"/>
                </a:solidFill>
              </a:rPr>
              <a:t>문은 </a:t>
            </a: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ko-KR" altLang="en-US" sz="2800" b="1" dirty="0">
                <a:solidFill>
                  <a:schemeClr val="tx1"/>
                </a:solidFill>
              </a:rPr>
              <a:t>절과 함께 사용한다</a:t>
            </a:r>
            <a:r>
              <a:rPr lang="en-US" altLang="ko-KR" sz="2800" b="1" dirty="0">
                <a:solidFill>
                  <a:schemeClr val="tx1"/>
                </a:solidFill>
              </a:rPr>
              <a:t>. ‘try’</a:t>
            </a:r>
            <a:r>
              <a:rPr lang="ko-KR" altLang="en-US" sz="2800" b="1" dirty="0">
                <a:solidFill>
                  <a:schemeClr val="tx1"/>
                </a:solidFill>
              </a:rPr>
              <a:t>는 ‘</a:t>
            </a:r>
            <a:r>
              <a:rPr lang="ko-KR" altLang="en-US" sz="2800" b="1" dirty="0" err="1">
                <a:solidFill>
                  <a:schemeClr val="tx1"/>
                </a:solidFill>
              </a:rPr>
              <a:t>시도하라’라는</a:t>
            </a:r>
            <a:r>
              <a:rPr lang="ko-KR" altLang="en-US" sz="2800" b="1" dirty="0">
                <a:solidFill>
                  <a:schemeClr val="tx1"/>
                </a:solidFill>
              </a:rPr>
              <a:t> 뜻이다</a:t>
            </a:r>
            <a:r>
              <a:rPr lang="en-US" altLang="ko-KR" sz="2800" b="1" dirty="0">
                <a:solidFill>
                  <a:schemeClr val="tx1"/>
                </a:solidFill>
              </a:rPr>
              <a:t>. try </a:t>
            </a:r>
            <a:r>
              <a:rPr lang="ko-KR" altLang="en-US" sz="2800" b="1" dirty="0">
                <a:solidFill>
                  <a:schemeClr val="tx1"/>
                </a:solidFill>
              </a:rPr>
              <a:t>문의 본문 블록에 예외 발생 가능성이 있는 코드를 기술하여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코드를 일단 ‘시도해’ 보도록 한다</a:t>
            </a:r>
            <a:r>
              <a:rPr lang="en-US" altLang="ko-KR" sz="2800" b="1" dirty="0">
                <a:solidFill>
                  <a:schemeClr val="tx1"/>
                </a:solidFill>
              </a:rPr>
              <a:t>. ‘except’</a:t>
            </a:r>
            <a:r>
              <a:rPr lang="ko-KR" altLang="en-US" sz="2800" b="1" dirty="0">
                <a:solidFill>
                  <a:schemeClr val="tx1"/>
                </a:solidFill>
              </a:rPr>
              <a:t>는 ‘</a:t>
            </a:r>
            <a:r>
              <a:rPr lang="en-US" altLang="ko-KR" sz="2800" b="1" dirty="0">
                <a:solidFill>
                  <a:schemeClr val="tx1"/>
                </a:solidFill>
              </a:rPr>
              <a:t>~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제외하고’라는</a:t>
            </a:r>
            <a:r>
              <a:rPr lang="ko-KR" altLang="en-US" sz="2800" b="1" dirty="0">
                <a:solidFill>
                  <a:schemeClr val="tx1"/>
                </a:solidFill>
              </a:rPr>
              <a:t> 뜻이다</a:t>
            </a:r>
            <a:r>
              <a:rPr lang="en-US" altLang="ko-KR" sz="2800" b="1" dirty="0">
                <a:solidFill>
                  <a:schemeClr val="tx1"/>
                </a:solidFill>
              </a:rPr>
              <a:t>. except </a:t>
            </a:r>
            <a:r>
              <a:rPr lang="ko-KR" altLang="en-US" sz="2800" b="1" dirty="0">
                <a:solidFill>
                  <a:schemeClr val="tx1"/>
                </a:solidFill>
              </a:rPr>
              <a:t>절에는 처리할 예외의 종류와 처리 방법을 기술한다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예외의 종류에 따라 그 </a:t>
            </a:r>
            <a:r>
              <a:rPr lang="ko-KR" altLang="en-US" sz="2800" b="1" dirty="0" err="1">
                <a:solidFill>
                  <a:schemeClr val="tx1"/>
                </a:solidFill>
              </a:rPr>
              <a:t>대처법도</a:t>
            </a:r>
            <a:r>
              <a:rPr lang="ko-KR" altLang="en-US" sz="2800" b="1" dirty="0">
                <a:solidFill>
                  <a:schemeClr val="tx1"/>
                </a:solidFill>
              </a:rPr>
              <a:t> 다를 것이므로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하나의 </a:t>
            </a:r>
            <a:r>
              <a:rPr lang="en-US" altLang="ko-KR" sz="2800" b="1" dirty="0">
                <a:solidFill>
                  <a:schemeClr val="tx1"/>
                </a:solidFill>
              </a:rPr>
              <a:t>try </a:t>
            </a:r>
            <a:r>
              <a:rPr lang="ko-KR" altLang="en-US" sz="2800" b="1" dirty="0">
                <a:solidFill>
                  <a:schemeClr val="tx1"/>
                </a:solidFill>
              </a:rPr>
              <a:t>문은 여러 개의 </a:t>
            </a: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ko-KR" altLang="en-US" sz="2800" b="1" dirty="0">
                <a:solidFill>
                  <a:schemeClr val="tx1"/>
                </a:solidFill>
              </a:rPr>
              <a:t>절을 포함할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하지만 예외를 하나도 처리하지 않는다면 </a:t>
            </a:r>
            <a:r>
              <a:rPr lang="en-US" altLang="ko-KR" sz="2800" b="1" dirty="0">
                <a:solidFill>
                  <a:schemeClr val="tx1"/>
                </a:solidFill>
              </a:rPr>
              <a:t>try </a:t>
            </a:r>
            <a:r>
              <a:rPr lang="ko-KR" altLang="en-US" sz="2800" b="1" dirty="0">
                <a:solidFill>
                  <a:schemeClr val="tx1"/>
                </a:solidFill>
              </a:rPr>
              <a:t>문 자체가 필요 없을 것이므로</a:t>
            </a:r>
            <a:r>
              <a:rPr lang="en-US" altLang="ko-KR" sz="2800" b="1" dirty="0">
                <a:solidFill>
                  <a:schemeClr val="tx1"/>
                </a:solidFill>
              </a:rPr>
              <a:t>, except </a:t>
            </a:r>
            <a:r>
              <a:rPr lang="ko-KR" altLang="en-US" sz="2800" b="1" dirty="0">
                <a:solidFill>
                  <a:schemeClr val="tx1"/>
                </a:solidFill>
              </a:rPr>
              <a:t>절이 최소한 하나는 있어야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76795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>
                <a:solidFill>
                  <a:schemeClr val="tx1"/>
                </a:solidFill>
              </a:rPr>
              <a:t>예외가 발생할 수 있는 코드 블록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ko-KR" altLang="en-US" sz="2800" b="1" dirty="0" err="1">
                <a:solidFill>
                  <a:schemeClr val="tx1"/>
                </a:solidFill>
              </a:rPr>
              <a:t>예외종류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ko-KR" altLang="en-US" sz="2800" b="1" dirty="0" err="1">
                <a:solidFill>
                  <a:schemeClr val="tx1"/>
                </a:solidFill>
              </a:rPr>
              <a:t>예외종류에</a:t>
            </a:r>
            <a:r>
              <a:rPr lang="ko-KR" altLang="en-US" sz="2800" b="1" dirty="0">
                <a:solidFill>
                  <a:schemeClr val="tx1"/>
                </a:solidFill>
              </a:rPr>
              <a:t> 해당하는 예외가 발생했을 때 실행할 코드 블록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필요에 따라 </a:t>
            </a: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ko-KR" altLang="en-US" sz="2800" b="1" dirty="0">
                <a:solidFill>
                  <a:schemeClr val="tx1"/>
                </a:solidFill>
              </a:rPr>
              <a:t>절을 추가로 작성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068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 호출하는 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046279"/>
            <a:ext cx="107732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다음과 같은 코드를 살펴 보자</a:t>
            </a:r>
            <a:r>
              <a:rPr lang="en-US" altLang="ko-KR" sz="2800" b="1" dirty="0"/>
              <a:t>.</a:t>
            </a:r>
          </a:p>
          <a:p>
            <a:r>
              <a:rPr lang="en-US" altLang="ko-KR" sz="2800" b="1" dirty="0"/>
              <a:t>import math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print('</a:t>
            </a:r>
            <a:r>
              <a:rPr lang="ko-KR" altLang="en-US" sz="2800" b="1" dirty="0"/>
              <a:t>수를 입력해 주세요</a:t>
            </a:r>
            <a:r>
              <a:rPr lang="en-US" altLang="ko-KR" sz="2800" b="1" dirty="0"/>
              <a:t>')</a:t>
            </a:r>
          </a:p>
          <a:p>
            <a:r>
              <a:rPr lang="en-US" altLang="ko-KR" sz="2800" b="1" dirty="0"/>
              <a:t>number = </a:t>
            </a:r>
            <a:r>
              <a:rPr lang="en-US" altLang="ko-KR" sz="2800" b="1" dirty="0" err="1"/>
              <a:t>int</a:t>
            </a:r>
            <a:r>
              <a:rPr lang="en-US" altLang="ko-KR" sz="2800" b="1" dirty="0"/>
              <a:t>(input())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result = round(</a:t>
            </a:r>
            <a:r>
              <a:rPr lang="en-US" altLang="ko-KR" sz="2800" b="1" dirty="0" err="1"/>
              <a:t>math.sqrt</a:t>
            </a:r>
            <a:r>
              <a:rPr lang="en-US" altLang="ko-KR" sz="2800" b="1" dirty="0"/>
              <a:t>(number * </a:t>
            </a:r>
            <a:r>
              <a:rPr lang="en-US" altLang="ko-KR" sz="2800" b="1" dirty="0" err="1"/>
              <a:t>math.pi</a:t>
            </a:r>
            <a:r>
              <a:rPr lang="en-US" altLang="ko-KR" sz="2800" b="1" dirty="0"/>
              <a:t>))</a:t>
            </a:r>
          </a:p>
          <a:p>
            <a:r>
              <a:rPr lang="en-US" altLang="ko-KR" sz="2800" b="1" dirty="0"/>
              <a:t>print('</a:t>
            </a:r>
            <a:r>
              <a:rPr lang="ko-KR" altLang="en-US" sz="2800" b="1" dirty="0"/>
              <a:t>계산 결과</a:t>
            </a:r>
            <a:r>
              <a:rPr lang="en-US" altLang="ko-KR" sz="2800" b="1" dirty="0"/>
              <a:t>:', result)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913914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452582" y="1487817"/>
            <a:ext cx="10760826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0</a:t>
            </a:r>
            <a:r>
              <a:rPr lang="ko-KR" altLang="en-US" sz="2800" b="1" dirty="0">
                <a:solidFill>
                  <a:schemeClr val="tx1"/>
                </a:solidFill>
              </a:rPr>
              <a:t>으로 나누는 오류의 오류 메시지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print('0</a:t>
            </a:r>
            <a:r>
              <a:rPr lang="ko-KR" altLang="en-US" sz="2800" b="1" dirty="0">
                <a:solidFill>
                  <a:schemeClr val="tx1"/>
                </a:solidFill>
              </a:rPr>
              <a:t>이 아닌 정수를 입력해 주세요</a:t>
            </a:r>
            <a:r>
              <a:rPr lang="en-US" altLang="ko-KR" sz="2800" b="1" dirty="0">
                <a:solidFill>
                  <a:schemeClr val="tx1"/>
                </a:solidFill>
              </a:rPr>
              <a:t>:', end=' 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user_number</a:t>
            </a:r>
            <a:r>
              <a:rPr lang="en-US" altLang="ko-KR" sz="2800" b="1" dirty="0">
                <a:solidFill>
                  <a:schemeClr val="tx1"/>
                </a:solidFill>
              </a:rPr>
              <a:t> = </a:t>
            </a:r>
            <a:r>
              <a:rPr lang="en-US" altLang="ko-KR" sz="2800" b="1" dirty="0" err="1">
                <a:solidFill>
                  <a:schemeClr val="tx1"/>
                </a:solidFill>
              </a:rPr>
              <a:t>int</a:t>
            </a:r>
            <a:r>
              <a:rPr lang="en-US" altLang="ko-KR" sz="28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print(1 /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user_number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en-US" altLang="ko-KR" sz="2800" b="1" dirty="0" err="1">
                <a:solidFill>
                  <a:schemeClr val="tx1"/>
                </a:solidFill>
              </a:rPr>
              <a:t>ZeroDivisionError</a:t>
            </a:r>
            <a:r>
              <a:rPr lang="en-US" altLang="ko-KR" sz="2800" b="1" dirty="0">
                <a:solidFill>
                  <a:schemeClr val="tx1"/>
                </a:solidFill>
              </a:rPr>
              <a:t>:  # 0</a:t>
            </a:r>
            <a:r>
              <a:rPr lang="ko-KR" altLang="en-US" sz="2800" b="1" dirty="0">
                <a:solidFill>
                  <a:schemeClr val="tx1"/>
                </a:solidFill>
              </a:rPr>
              <a:t>으로 나누는 오류 처리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print('0</a:t>
            </a:r>
            <a:r>
              <a:rPr lang="ko-KR" altLang="en-US" sz="2800" b="1" dirty="0">
                <a:solidFill>
                  <a:schemeClr val="tx1"/>
                </a:solidFill>
              </a:rPr>
              <a:t>으로 나눌 수 없습니다</a:t>
            </a:r>
            <a:r>
              <a:rPr lang="en-US" altLang="ko-KR" sz="28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en-US" altLang="ko-KR" sz="2800" b="1" dirty="0" err="1">
                <a:solidFill>
                  <a:schemeClr val="tx1"/>
                </a:solidFill>
              </a:rPr>
              <a:t>ValueError</a:t>
            </a:r>
            <a:r>
              <a:rPr lang="en-US" altLang="ko-KR" sz="2800" b="1" dirty="0">
                <a:solidFill>
                  <a:schemeClr val="tx1"/>
                </a:solidFill>
              </a:rPr>
              <a:t>:         # </a:t>
            </a:r>
            <a:r>
              <a:rPr lang="en-US" altLang="ko-KR" sz="2800" b="1" dirty="0" err="1">
                <a:solidFill>
                  <a:schemeClr val="tx1"/>
                </a:solidFill>
              </a:rPr>
              <a:t>int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유형이 될 수 없는 문자열의 오류 처리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print('</a:t>
            </a:r>
            <a:r>
              <a:rPr lang="ko-KR" altLang="en-US" sz="2800" b="1" dirty="0">
                <a:solidFill>
                  <a:schemeClr val="tx1"/>
                </a:solidFill>
              </a:rPr>
              <a:t>입력한 값은 정수가 아닙니다</a:t>
            </a:r>
            <a:r>
              <a:rPr lang="en-US" altLang="ko-KR" sz="2800" b="1" dirty="0">
                <a:solidFill>
                  <a:schemeClr val="tx1"/>
                </a:solidFill>
              </a:rPr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39302713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while True: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try: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print('0</a:t>
            </a:r>
            <a:r>
              <a:rPr lang="ko-KR" altLang="en-US" sz="2800" b="1" dirty="0">
                <a:solidFill>
                  <a:schemeClr val="tx1"/>
                </a:solidFill>
              </a:rPr>
              <a:t>이 아닌 정수를 입력해 주세요</a:t>
            </a:r>
            <a:r>
              <a:rPr lang="en-US" altLang="ko-KR" sz="2800" b="1" dirty="0">
                <a:solidFill>
                  <a:schemeClr val="tx1"/>
                </a:solidFill>
              </a:rPr>
              <a:t>:', end=' 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user_number</a:t>
            </a:r>
            <a:r>
              <a:rPr lang="en-US" altLang="ko-KR" sz="2800" b="1" dirty="0">
                <a:solidFill>
                  <a:schemeClr val="tx1"/>
                </a:solidFill>
              </a:rPr>
              <a:t> = </a:t>
            </a:r>
            <a:r>
              <a:rPr lang="en-US" altLang="ko-KR" sz="2800" b="1" dirty="0" err="1">
                <a:solidFill>
                  <a:schemeClr val="tx1"/>
                </a:solidFill>
              </a:rPr>
              <a:t>int</a:t>
            </a:r>
            <a:r>
              <a:rPr lang="en-US" altLang="ko-KR" sz="28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print(1 / </a:t>
            </a:r>
            <a:r>
              <a:rPr lang="en-US" altLang="ko-KR" sz="2800" b="1" dirty="0" err="1">
                <a:solidFill>
                  <a:schemeClr val="tx1"/>
                </a:solidFill>
              </a:rPr>
              <a:t>user_number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break  # </a:t>
            </a:r>
            <a:r>
              <a:rPr lang="ko-KR" altLang="en-US" sz="2800" b="1" dirty="0">
                <a:solidFill>
                  <a:schemeClr val="tx1"/>
                </a:solidFill>
              </a:rPr>
              <a:t>예외가 발생하지 않은 경우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반복을 빠져나간다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    </a:t>
            </a:r>
            <a:r>
              <a:rPr lang="en-US" altLang="ko-KR" sz="2800" b="1" dirty="0">
                <a:solidFill>
                  <a:schemeClr val="tx1"/>
                </a:solidFill>
              </a:rPr>
              <a:t>except </a:t>
            </a:r>
            <a:r>
              <a:rPr lang="en-US" altLang="ko-KR" sz="2800" b="1" dirty="0" err="1">
                <a:solidFill>
                  <a:schemeClr val="tx1"/>
                </a:solidFill>
              </a:rPr>
              <a:t>ZeroDivisionError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print('0</a:t>
            </a:r>
            <a:r>
              <a:rPr lang="ko-KR" altLang="en-US" sz="2800" b="1" dirty="0">
                <a:solidFill>
                  <a:schemeClr val="tx1"/>
                </a:solidFill>
              </a:rPr>
              <a:t>으로 나눌 수 없습니다</a:t>
            </a:r>
            <a:r>
              <a:rPr lang="en-US" altLang="ko-KR" sz="28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except </a:t>
            </a:r>
            <a:r>
              <a:rPr lang="en-US" altLang="ko-KR" sz="2800" b="1" dirty="0" err="1">
                <a:solidFill>
                  <a:schemeClr val="tx1"/>
                </a:solidFill>
              </a:rPr>
              <a:t>ValueError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800" b="1" dirty="0">
                <a:solidFill>
                  <a:schemeClr val="tx1"/>
                </a:solidFill>
              </a:rPr>
              <a:t>입력한 값은 정수가 아닙니다</a:t>
            </a:r>
            <a:r>
              <a:rPr lang="en-US" altLang="ko-KR" sz="2800" b="1" dirty="0">
                <a:solidFill>
                  <a:schemeClr val="tx1"/>
                </a:solidFill>
              </a:rPr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8514621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 예외처리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while True: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try: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print('0</a:t>
            </a:r>
            <a:r>
              <a:rPr lang="ko-KR" altLang="en-US" sz="2400" b="1" dirty="0">
                <a:solidFill>
                  <a:schemeClr val="tx1"/>
                </a:solidFill>
              </a:rPr>
              <a:t>이 아닌 정수를 입력해 주세요</a:t>
            </a:r>
            <a:r>
              <a:rPr lang="en-US" altLang="ko-KR" sz="2400" b="1" dirty="0">
                <a:solidFill>
                  <a:schemeClr val="tx1"/>
                </a:solidFill>
              </a:rPr>
              <a:t>:', end=' ')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user_number</a:t>
            </a:r>
            <a:r>
              <a:rPr lang="en-US" altLang="ko-KR" sz="2400" b="1" dirty="0">
                <a:solidFill>
                  <a:schemeClr val="tx1"/>
                </a:solidFill>
              </a:rPr>
              <a:t> = </a:t>
            </a:r>
            <a:r>
              <a:rPr lang="en-US" altLang="ko-KR" sz="2400" b="1" dirty="0" err="1">
                <a:solidFill>
                  <a:schemeClr val="tx1"/>
                </a:solidFill>
              </a:rPr>
              <a:t>int</a:t>
            </a:r>
            <a:r>
              <a:rPr lang="en-US" altLang="ko-KR" sz="2400" b="1" dirty="0">
                <a:solidFill>
                  <a:schemeClr val="tx1"/>
                </a:solidFill>
              </a:rPr>
              <a:t>(input())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result = 1 / </a:t>
            </a:r>
            <a:r>
              <a:rPr lang="en-US" altLang="ko-KR" sz="2400" b="1" dirty="0" err="1">
                <a:solidFill>
                  <a:schemeClr val="tx1"/>
                </a:solidFill>
              </a:rPr>
              <a:t>user_number</a:t>
            </a:r>
            <a:endParaRPr lang="en-US" altLang="ko-KR" sz="24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except </a:t>
            </a:r>
            <a:r>
              <a:rPr lang="en-US" altLang="ko-KR" sz="2400" b="1" dirty="0" err="1">
                <a:solidFill>
                  <a:schemeClr val="tx1"/>
                </a:solidFill>
              </a:rPr>
              <a:t>ZeroDivisionError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print('0</a:t>
            </a:r>
            <a:r>
              <a:rPr lang="ko-KR" altLang="en-US" sz="2400" b="1" dirty="0">
                <a:solidFill>
                  <a:schemeClr val="tx1"/>
                </a:solidFill>
              </a:rPr>
              <a:t>으로 나눌 수 없습니다</a:t>
            </a:r>
            <a:r>
              <a:rPr lang="en-US" altLang="ko-KR" sz="24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except </a:t>
            </a:r>
            <a:r>
              <a:rPr lang="en-US" altLang="ko-KR" sz="2400" b="1" dirty="0" err="1">
                <a:solidFill>
                  <a:schemeClr val="tx1"/>
                </a:solidFill>
              </a:rPr>
              <a:t>ValueError</a:t>
            </a:r>
            <a:r>
              <a:rPr lang="en-US" altLang="ko-KR" sz="2400" b="1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print('</a:t>
            </a:r>
            <a:r>
              <a:rPr lang="ko-KR" altLang="en-US" sz="2400" b="1" dirty="0">
                <a:solidFill>
                  <a:schemeClr val="tx1"/>
                </a:solidFill>
              </a:rPr>
              <a:t>입력한 값은 정수가 아닙니다</a:t>
            </a:r>
            <a:r>
              <a:rPr lang="en-US" altLang="ko-KR" sz="2400" b="1" dirty="0">
                <a:solidFill>
                  <a:schemeClr val="tx1"/>
                </a:solidFill>
              </a:rPr>
              <a:t>.')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# </a:t>
            </a:r>
            <a:r>
              <a:rPr lang="ko-KR" altLang="en-US" sz="2400" b="1" dirty="0">
                <a:solidFill>
                  <a:schemeClr val="tx1"/>
                </a:solidFill>
              </a:rPr>
              <a:t>예외가 발생하지 않은 경우에만 실행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</a:t>
            </a:r>
            <a:r>
              <a:rPr lang="en-US" altLang="ko-KR" sz="2400" b="1" dirty="0">
                <a:solidFill>
                  <a:schemeClr val="tx1"/>
                </a:solidFill>
              </a:rPr>
              <a:t>else: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        print(result)  # </a:t>
            </a:r>
            <a:r>
              <a:rPr lang="ko-KR" altLang="en-US" sz="2400" b="1" dirty="0">
                <a:solidFill>
                  <a:schemeClr val="tx1"/>
                </a:solidFill>
              </a:rPr>
              <a:t>결과를 출력하고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ko-KR" sz="2400" b="1" dirty="0">
                <a:solidFill>
                  <a:schemeClr val="tx1"/>
                </a:solidFill>
              </a:rPr>
              <a:t>break          # </a:t>
            </a:r>
            <a:r>
              <a:rPr lang="ko-KR" altLang="en-US" sz="2400" b="1" dirty="0">
                <a:solidFill>
                  <a:schemeClr val="tx1"/>
                </a:solidFill>
              </a:rPr>
              <a:t>반복을 빠져나간다</a:t>
            </a:r>
            <a:endParaRPr lang="en-US" altLang="ko-K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6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4-7(</a:t>
            </a:r>
            <a:r>
              <a:rPr lang="ko-KR" altLang="en-US" dirty="0"/>
              <a:t>예외처리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103926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실습과제 </a:t>
            </a:r>
            <a:r>
              <a:rPr lang="en-US" altLang="ko-KR" sz="2800" dirty="0"/>
              <a:t>1 </a:t>
            </a:r>
            <a:r>
              <a:rPr lang="ko-KR" altLang="en-US" sz="2800" dirty="0"/>
              <a:t>주차는 홀수인지 짝수인지를 판별하는 프로그램을 작성하는 것이었고 대부분 다음과 같이 작성하였다</a:t>
            </a:r>
            <a:r>
              <a:rPr lang="en-US" altLang="ko-KR" sz="2800" dirty="0"/>
              <a:t>.</a:t>
            </a:r>
          </a:p>
          <a:p>
            <a:r>
              <a:rPr lang="en-US" altLang="ko-KR" sz="2800" dirty="0"/>
              <a:t>number = input("</a:t>
            </a:r>
            <a:r>
              <a:rPr lang="ko-KR" altLang="en-US" sz="2800" dirty="0"/>
              <a:t>자연수를 입력하세요</a:t>
            </a:r>
            <a:r>
              <a:rPr lang="en-US" altLang="ko-KR" sz="2800" dirty="0"/>
              <a:t>")</a:t>
            </a:r>
          </a:p>
          <a:p>
            <a:r>
              <a:rPr lang="en-US" altLang="ko-KR" sz="2800" dirty="0"/>
              <a:t>if </a:t>
            </a:r>
            <a:r>
              <a:rPr lang="en-US" altLang="ko-KR" sz="2800" dirty="0" err="1"/>
              <a:t>int</a:t>
            </a:r>
            <a:r>
              <a:rPr lang="en-US" altLang="ko-KR" sz="2800" dirty="0"/>
              <a:t>(number) % 2 == 0: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짝수</a:t>
            </a:r>
            <a:r>
              <a:rPr lang="en-US" altLang="ko-KR" sz="2800" dirty="0"/>
              <a:t>")</a:t>
            </a:r>
          </a:p>
          <a:p>
            <a:r>
              <a:rPr lang="en-US" altLang="ko-KR" sz="2800" dirty="0"/>
              <a:t>else:</a:t>
            </a:r>
          </a:p>
          <a:p>
            <a:r>
              <a:rPr lang="en-US" altLang="ko-KR" sz="2800" dirty="0"/>
              <a:t>    print("</a:t>
            </a:r>
            <a:r>
              <a:rPr lang="ko-KR" altLang="en-US" sz="2800" dirty="0"/>
              <a:t>홀수</a:t>
            </a:r>
            <a:r>
              <a:rPr lang="en-US" altLang="ko-KR" sz="2800" dirty="0"/>
              <a:t>")</a:t>
            </a:r>
          </a:p>
          <a:p>
            <a:endParaRPr lang="en-US" altLang="ko-KR" sz="2800" dirty="0"/>
          </a:p>
          <a:p>
            <a:r>
              <a:rPr lang="ko-KR" altLang="en-US" sz="2800" dirty="0"/>
              <a:t>만약</a:t>
            </a:r>
            <a:r>
              <a:rPr lang="en-US" altLang="ko-KR" sz="2800" dirty="0"/>
              <a:t>, </a:t>
            </a:r>
            <a:r>
              <a:rPr lang="ko-KR" altLang="en-US" sz="2800" dirty="0"/>
              <a:t>어떤 사람이 자연수가 아닌 </a:t>
            </a:r>
            <a:r>
              <a:rPr lang="en-US" altLang="ko-KR" sz="2800" dirty="0"/>
              <a:t>17.5</a:t>
            </a:r>
            <a:r>
              <a:rPr lang="ko-KR" altLang="en-US" sz="2800" dirty="0"/>
              <a:t>를 입력하거나 한글로 삼백 을 입력했을 때</a:t>
            </a:r>
            <a:r>
              <a:rPr lang="en-US" altLang="ko-KR" sz="2800" dirty="0"/>
              <a:t>, </a:t>
            </a:r>
            <a:r>
              <a:rPr lang="ko-KR" altLang="en-US" sz="2800" dirty="0"/>
              <a:t>자연수를 입력하라는 메시지가 다시 나오도록 </a:t>
            </a:r>
            <a:r>
              <a:rPr lang="en-US" altLang="ko-KR" sz="2800" dirty="0"/>
              <a:t>try except</a:t>
            </a:r>
            <a:r>
              <a:rPr lang="ko-KR" altLang="en-US" sz="2800" dirty="0"/>
              <a:t>를 이용하여 프로그램을 작성하라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32039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4-8(</a:t>
            </a:r>
            <a:r>
              <a:rPr lang="ko-KR" altLang="en-US" dirty="0"/>
              <a:t>소수인지 아닌지 체크하는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103926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보다 큰 자연수 </a:t>
            </a:r>
            <a:r>
              <a:rPr lang="en-US" altLang="ko-KR" sz="2800" dirty="0"/>
              <a:t>n</a:t>
            </a:r>
            <a:r>
              <a:rPr lang="ko-KR" altLang="en-US" sz="2800" dirty="0"/>
              <a:t>을 변수로 받아 소수인지 아닌지를 출력하는 함수 </a:t>
            </a:r>
            <a:r>
              <a:rPr lang="en-US" altLang="ko-KR" sz="2800" dirty="0"/>
              <a:t> </a:t>
            </a:r>
            <a:r>
              <a:rPr lang="en-US" altLang="ko-KR" sz="2800" dirty="0" err="1"/>
              <a:t>check_prime</a:t>
            </a:r>
            <a:r>
              <a:rPr lang="en-US" altLang="ko-KR" sz="2800" dirty="0"/>
              <a:t>(n)</a:t>
            </a:r>
            <a:r>
              <a:rPr lang="ko-KR" altLang="en-US" sz="2800" dirty="0"/>
              <a:t>를 코딩하여라</a:t>
            </a:r>
            <a:r>
              <a:rPr lang="en-US" altLang="ko-KR" sz="2800" dirty="0"/>
              <a:t>. </a:t>
            </a:r>
            <a:r>
              <a:rPr lang="ko-KR" altLang="en-US" sz="2800" dirty="0"/>
              <a:t>소수는 </a:t>
            </a:r>
            <a:r>
              <a:rPr lang="en-US" altLang="ko-KR" sz="2800" dirty="0"/>
              <a:t>1</a:t>
            </a:r>
            <a:r>
              <a:rPr lang="ko-KR" altLang="en-US" sz="2800" dirty="0"/>
              <a:t>과 자기 자신이외의 다른 약수를 갖지 않는 자연수이다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힌트</a:t>
            </a:r>
            <a:r>
              <a:rPr lang="en-US" altLang="ko-KR" sz="2800" dirty="0"/>
              <a:t>) </a:t>
            </a:r>
            <a:r>
              <a:rPr lang="ko-KR" altLang="en-US" sz="2800" dirty="0"/>
              <a:t>반복문을 사용하여 </a:t>
            </a:r>
            <a:r>
              <a:rPr lang="en-US" altLang="ko-KR" sz="2800" dirty="0"/>
              <a:t>2</a:t>
            </a:r>
            <a:r>
              <a:rPr lang="ko-KR" altLang="en-US" sz="2800" dirty="0"/>
              <a:t>부터 </a:t>
            </a:r>
            <a:r>
              <a:rPr lang="en-US" altLang="ko-KR" sz="2800" dirty="0"/>
              <a:t>n-1</a:t>
            </a:r>
            <a:r>
              <a:rPr lang="ko-KR" altLang="en-US" sz="2800" dirty="0"/>
              <a:t>까지 </a:t>
            </a:r>
            <a:r>
              <a:rPr lang="en-US" altLang="ko-KR" sz="2800" dirty="0"/>
              <a:t>n</a:t>
            </a:r>
            <a:r>
              <a:rPr lang="ko-KR" altLang="en-US" sz="2800" dirty="0"/>
              <a:t>을 나누는지 체크하고 나눠지면 바로 합성수로 판정하고 모두 다 나누지 않으면 소수로 판정한다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7708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4-9(</a:t>
            </a:r>
            <a:r>
              <a:rPr lang="ko-KR" altLang="en-US" dirty="0" err="1"/>
              <a:t>소인수분해하는</a:t>
            </a:r>
            <a:r>
              <a:rPr lang="ko-KR" altLang="en-US" dirty="0"/>
              <a:t> 함수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10392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1</a:t>
            </a:r>
            <a:r>
              <a:rPr lang="ko-KR" altLang="en-US" sz="2800" dirty="0"/>
              <a:t>보다 큰 자연수 </a:t>
            </a:r>
            <a:r>
              <a:rPr lang="en-US" altLang="ko-KR" sz="2800" dirty="0"/>
              <a:t>n</a:t>
            </a:r>
            <a:r>
              <a:rPr lang="ko-KR" altLang="en-US" sz="2800" dirty="0"/>
              <a:t>을 변수로 받아 소인수분해를 하는 함수  </a:t>
            </a:r>
            <a:r>
              <a:rPr lang="en-US" altLang="ko-KR" sz="2800" dirty="0"/>
              <a:t> </a:t>
            </a:r>
            <a:r>
              <a:rPr lang="en-US" altLang="ko-KR" sz="2800" dirty="0" err="1"/>
              <a:t>factorization_prime</a:t>
            </a:r>
            <a:r>
              <a:rPr lang="en-US" altLang="ko-KR" sz="2800" dirty="0"/>
              <a:t>(n)</a:t>
            </a:r>
            <a:r>
              <a:rPr lang="ko-KR" altLang="en-US" sz="2800" dirty="0"/>
              <a:t>를 코딩하여라</a:t>
            </a:r>
            <a:r>
              <a:rPr lang="en-US" altLang="ko-KR" sz="2800" dirty="0"/>
              <a:t>. </a:t>
            </a:r>
          </a:p>
          <a:p>
            <a:endParaRPr lang="en-US" altLang="ko-KR" sz="2800" dirty="0"/>
          </a:p>
          <a:p>
            <a:r>
              <a:rPr lang="ko-KR" altLang="en-US" sz="2800" dirty="0"/>
              <a:t>힌트</a:t>
            </a:r>
            <a:r>
              <a:rPr lang="en-US" altLang="ko-KR" sz="2800" dirty="0"/>
              <a:t>)</a:t>
            </a:r>
            <a:r>
              <a:rPr lang="ko-KR" altLang="en-US" sz="2800" dirty="0"/>
              <a:t>반복문을 사용하여 </a:t>
            </a:r>
            <a:r>
              <a:rPr lang="ko-KR" altLang="en-US" sz="2800" dirty="0" err="1"/>
              <a:t>맨처음</a:t>
            </a:r>
            <a:r>
              <a:rPr lang="ko-KR" altLang="en-US" sz="2800" dirty="0"/>
              <a:t> </a:t>
            </a:r>
            <a:r>
              <a:rPr lang="en-US" altLang="ko-KR" sz="2800" dirty="0"/>
              <a:t>n</a:t>
            </a:r>
            <a:r>
              <a:rPr lang="ko-KR" altLang="en-US" sz="2800" dirty="0"/>
              <a:t>을 나누는 소수 </a:t>
            </a:r>
            <a:r>
              <a:rPr lang="en-US" altLang="ko-KR" sz="2800" dirty="0"/>
              <a:t>p</a:t>
            </a:r>
            <a:r>
              <a:rPr lang="ko-KR" altLang="en-US" sz="2800" dirty="0"/>
              <a:t>를 찾는다</a:t>
            </a:r>
            <a:r>
              <a:rPr lang="en-US" altLang="ko-KR" sz="2800" dirty="0"/>
              <a:t>. </a:t>
            </a:r>
            <a:r>
              <a:rPr lang="ko-KR" altLang="en-US" sz="2800" dirty="0"/>
              <a:t>그리고 </a:t>
            </a:r>
            <a:r>
              <a:rPr lang="en-US" altLang="ko-KR" sz="2800" dirty="0"/>
              <a:t>n</a:t>
            </a:r>
            <a:r>
              <a:rPr lang="ko-KR" altLang="en-US" sz="2800" dirty="0"/>
              <a:t>을 </a:t>
            </a:r>
            <a:r>
              <a:rPr lang="en-US" altLang="ko-KR" sz="2800" dirty="0"/>
              <a:t>n//p </a:t>
            </a:r>
            <a:r>
              <a:rPr lang="ko-KR" altLang="en-US" sz="2800" dirty="0"/>
              <a:t>로 업데이트하고 같은 시행을 한다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005134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4-10(</a:t>
            </a:r>
            <a:r>
              <a:rPr lang="ko-KR" altLang="en-US" dirty="0"/>
              <a:t>못난이 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74618" y="1597891"/>
            <a:ext cx="103926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자연수 중에서 </a:t>
            </a:r>
            <a:r>
              <a:rPr lang="ko-KR" altLang="en-US" sz="2800" dirty="0" err="1"/>
              <a:t>소인수분해했을</a:t>
            </a:r>
            <a:r>
              <a:rPr lang="ko-KR" altLang="en-US" sz="2800" dirty="0"/>
              <a:t> 때 소인수가 </a:t>
            </a:r>
            <a:r>
              <a:rPr lang="en-US" altLang="ko-KR" sz="2800" dirty="0"/>
              <a:t>2, 3, 5 </a:t>
            </a:r>
            <a:r>
              <a:rPr lang="ko-KR" altLang="en-US" sz="2800" dirty="0"/>
              <a:t>로만 이루어진 숫자를 못난이 수 </a:t>
            </a:r>
            <a:r>
              <a:rPr lang="en-US" altLang="ko-KR" sz="2800" dirty="0"/>
              <a:t>(Ugly number)</a:t>
            </a:r>
            <a:r>
              <a:rPr lang="ko-KR" altLang="en-US" sz="2800" dirty="0"/>
              <a:t>라고 한다</a:t>
            </a:r>
            <a:r>
              <a:rPr lang="en-US" altLang="ko-KR" sz="2800" dirty="0"/>
              <a:t>. </a:t>
            </a:r>
            <a:r>
              <a:rPr lang="ko-KR" altLang="en-US" sz="2800" dirty="0"/>
              <a:t>예를 들어 </a:t>
            </a:r>
            <a:r>
              <a:rPr lang="en-US" altLang="ko-KR" sz="2800" dirty="0"/>
              <a:t>1, 2, 3, 4, 5, 6, 8, 9, 10, 12 </a:t>
            </a:r>
            <a:r>
              <a:rPr lang="ko-KR" altLang="en-US" sz="2800" dirty="0"/>
              <a:t>등은 못난이 수이다</a:t>
            </a:r>
            <a:r>
              <a:rPr lang="en-US" altLang="ko-KR" sz="2800" dirty="0"/>
              <a:t>. </a:t>
            </a:r>
            <a:r>
              <a:rPr lang="ko-KR" altLang="en-US" sz="2800" dirty="0"/>
              <a:t>자연수를 변수로 받아서 못난이 수인지 판별하는 함수를 코딩하여라</a:t>
            </a:r>
            <a:r>
              <a:rPr lang="en-US" altLang="ko-KR" sz="2800" dirty="0"/>
              <a:t>.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8681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4-11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카이사르 암호는 간단한 방식으로 알파벳을 일정한 숫자로 밀어서 사용하는 방식이다</a:t>
            </a:r>
            <a:r>
              <a:rPr lang="en-US" altLang="ko-KR" sz="3200" b="1" dirty="0"/>
              <a:t>.</a:t>
            </a:r>
          </a:p>
          <a:p>
            <a:r>
              <a:rPr lang="en-US" altLang="ko-KR" sz="3200" b="1" dirty="0"/>
              <a:t>+3</a:t>
            </a:r>
            <a:r>
              <a:rPr lang="ko-KR" altLang="en-US" sz="3200" b="1" dirty="0"/>
              <a:t>만큼 평행이동한다면 </a:t>
            </a:r>
            <a:r>
              <a:rPr lang="en-US" altLang="ko-KR" sz="3200" b="1" dirty="0"/>
              <a:t>ABY</a:t>
            </a:r>
            <a:r>
              <a:rPr lang="ko-KR" altLang="en-US" sz="3200" b="1" dirty="0"/>
              <a:t>를 보내고 싶다면 </a:t>
            </a:r>
            <a:r>
              <a:rPr lang="en-US" altLang="ko-KR" sz="3200" b="1" dirty="0"/>
              <a:t>DEB</a:t>
            </a:r>
            <a:r>
              <a:rPr lang="ko-KR" altLang="en-US" sz="3200" b="1" dirty="0"/>
              <a:t>를 보내고 나중에 </a:t>
            </a:r>
            <a:r>
              <a:rPr lang="en-US" altLang="ko-KR" sz="3200" b="1" dirty="0"/>
              <a:t>ABY</a:t>
            </a:r>
            <a:r>
              <a:rPr lang="ko-KR" altLang="en-US" sz="3200" b="1" dirty="0"/>
              <a:t>로 바꾸어 준다</a:t>
            </a:r>
            <a:r>
              <a:rPr lang="en-US" altLang="ko-KR" sz="3200" b="1" dirty="0"/>
              <a:t>. </a:t>
            </a:r>
            <a:r>
              <a:rPr lang="ko-KR" altLang="en-US" sz="3200" b="1" dirty="0"/>
              <a:t>원하는 평행이동과 보내고 싶은 메시지를 입력 받아 원하는 카이사르 암호화된 메시지를 출력하는 함수를 작성하여라</a:t>
            </a:r>
            <a:r>
              <a:rPr lang="en-US" altLang="ko-KR" sz="3200" b="1" dirty="0"/>
              <a:t>.</a:t>
            </a:r>
          </a:p>
          <a:p>
            <a:r>
              <a:rPr lang="en-US" altLang="ko-KR" sz="3200" b="1" dirty="0"/>
              <a:t> </a:t>
            </a:r>
          </a:p>
          <a:p>
            <a:r>
              <a:rPr lang="ko-KR" altLang="en-US" sz="1600" b="1" dirty="0"/>
              <a:t>실행 예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원하는 평행 이동을 </a:t>
            </a:r>
            <a:r>
              <a:rPr lang="ko-KR" altLang="en-US" sz="1600" b="1" dirty="0" err="1"/>
              <a:t>적으시오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3</a:t>
            </a:r>
          </a:p>
          <a:p>
            <a:r>
              <a:rPr lang="ko-KR" altLang="en-US" sz="1600" b="1" dirty="0"/>
              <a:t>보내고 싶은 메시지는</a:t>
            </a:r>
            <a:r>
              <a:rPr lang="en-US" altLang="ko-KR" sz="1600" b="1" dirty="0"/>
              <a:t>? ABY</a:t>
            </a:r>
          </a:p>
          <a:p>
            <a:r>
              <a:rPr lang="ko-KR" altLang="en-US" sz="1600" b="1" dirty="0"/>
              <a:t>카이사르 암호화된 메시지는 </a:t>
            </a:r>
            <a:r>
              <a:rPr lang="en-US" altLang="ko-KR" sz="1600" b="1" dirty="0"/>
              <a:t>DEB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(</a:t>
            </a:r>
            <a:r>
              <a:rPr lang="ko-KR" altLang="en-US" sz="1600" b="1" dirty="0"/>
              <a:t>평행이동은 양의 정수만 하기로 하고 </a:t>
            </a:r>
            <a:r>
              <a:rPr lang="en-US" altLang="ko-KR" sz="1600" b="1" dirty="0"/>
              <a:t>26</a:t>
            </a:r>
            <a:r>
              <a:rPr lang="ko-KR" altLang="en-US" sz="1600" b="1" dirty="0"/>
              <a:t>으로 나눈 나머지를 이용하여라</a:t>
            </a:r>
            <a:r>
              <a:rPr lang="en-US" altLang="ko-KR" sz="1600" b="1" dirty="0"/>
              <a:t>)</a:t>
            </a:r>
          </a:p>
          <a:p>
            <a:r>
              <a:rPr lang="en-US" altLang="ko-KR" sz="1600" dirty="0"/>
              <a:t>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870734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4-12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D6806-134E-4BE3-AD08-C7945B30A70A}"/>
              </a:ext>
            </a:extLst>
          </p:cNvPr>
          <p:cNvSpPr txBox="1"/>
          <p:nvPr/>
        </p:nvSpPr>
        <p:spPr>
          <a:xfrm>
            <a:off x="838200" y="1408670"/>
            <a:ext cx="1006869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콜라츠 추측은 임의의 자연수가 다음 조작을 거쳐 항상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이 된다는 추측이다</a:t>
            </a:r>
            <a:r>
              <a:rPr lang="en-US" altLang="ko-KR" sz="2000" b="1" dirty="0"/>
              <a:t>.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&gt;</a:t>
            </a:r>
            <a:r>
              <a:rPr lang="ko-KR" altLang="en-US" sz="2000" b="1" dirty="0"/>
              <a:t>짝수라면 </a:t>
            </a:r>
            <a:r>
              <a:rPr lang="en-US" altLang="ko-KR" sz="2000" b="1" dirty="0"/>
              <a:t>2</a:t>
            </a:r>
            <a:r>
              <a:rPr lang="ko-KR" altLang="en-US" sz="2000" b="1" dirty="0"/>
              <a:t>로 나눈다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&gt;</a:t>
            </a:r>
            <a:r>
              <a:rPr lang="ko-KR" altLang="en-US" sz="2000" b="1" dirty="0"/>
              <a:t>홀수라면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을 곱하고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을 더한다</a:t>
            </a:r>
            <a:r>
              <a:rPr lang="en-US" altLang="ko-KR" sz="2000" b="1" dirty="0"/>
              <a:t>.</a:t>
            </a:r>
          </a:p>
          <a:p>
            <a:r>
              <a:rPr lang="en-US" altLang="ko-KR" sz="2000" b="1" dirty="0"/>
              <a:t>&gt;1</a:t>
            </a:r>
            <a:r>
              <a:rPr lang="ko-KR" altLang="en-US" sz="2000" b="1" dirty="0"/>
              <a:t>이면 조작을 멈추고</a:t>
            </a:r>
            <a:r>
              <a:rPr lang="en-US" altLang="ko-KR" sz="2000" b="1" dirty="0"/>
              <a:t>, 1</a:t>
            </a:r>
            <a:r>
              <a:rPr lang="ko-KR" altLang="en-US" sz="2000" b="1" dirty="0"/>
              <a:t>이 아니면 첫 번째 단계로 돌아간다</a:t>
            </a:r>
            <a:r>
              <a:rPr lang="en-US" altLang="ko-KR" sz="2000" b="1" dirty="0"/>
              <a:t>.</a:t>
            </a:r>
          </a:p>
          <a:p>
            <a:r>
              <a:rPr lang="ko-KR" altLang="en-US" sz="2000" b="1" dirty="0"/>
              <a:t>예를 들어</a:t>
            </a:r>
            <a:r>
              <a:rPr lang="en-US" altLang="ko-KR" sz="2000" b="1" dirty="0"/>
              <a:t>, 6 </a:t>
            </a:r>
            <a:r>
              <a:rPr lang="ko-KR" altLang="en-US" sz="2000" b="1" dirty="0"/>
              <a:t>에서 시작한다면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차례로 </a:t>
            </a:r>
            <a:r>
              <a:rPr lang="en-US" altLang="ko-KR" sz="2000" b="1" dirty="0"/>
              <a:t>6, 3, 10, 5, 16, 8, 4, 2, 1 </a:t>
            </a:r>
            <a:r>
              <a:rPr lang="ko-KR" altLang="en-US" sz="2000" b="1" dirty="0"/>
              <a:t>이 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이 조작을 통해서 생성되는 수열을 </a:t>
            </a:r>
            <a:r>
              <a:rPr lang="ko-KR" altLang="en-US" sz="2000" b="1" dirty="0" err="1"/>
              <a:t>우박수</a:t>
            </a:r>
            <a:r>
              <a:rPr lang="en-US" altLang="ko-KR" sz="2000" b="1" dirty="0"/>
              <a:t>(Hailstone numbers) </a:t>
            </a:r>
            <a:r>
              <a:rPr lang="ko-KR" altLang="en-US" sz="2000" b="1" dirty="0"/>
              <a:t>라고 한다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임의의 자연수를 </a:t>
            </a:r>
            <a:r>
              <a:rPr lang="ko-KR" altLang="en-US" sz="2000" b="1" dirty="0" err="1"/>
              <a:t>입력받아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우박수를</a:t>
            </a:r>
            <a:r>
              <a:rPr lang="ko-KR" altLang="en-US" sz="2000" b="1" dirty="0"/>
              <a:t> 출력하는 프로그램을 코딩하여라</a:t>
            </a:r>
            <a:r>
              <a:rPr lang="en-US" altLang="ko-KR" sz="2000" b="1" dirty="0"/>
              <a:t>.</a:t>
            </a:r>
            <a:endParaRPr lang="en-US" altLang="ko-KR" sz="2000" dirty="0"/>
          </a:p>
          <a:p>
            <a:pPr algn="l"/>
            <a:r>
              <a:rPr lang="ko-KR" altLang="en-US" sz="2000" b="0" i="0" dirty="0" err="1">
                <a:solidFill>
                  <a:srgbClr val="2D3B45"/>
                </a:solidFill>
                <a:effectLst/>
                <a:latin typeface="LatoWeb"/>
              </a:rPr>
              <a:t>실행예</a:t>
            </a:r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) </a:t>
            </a:r>
            <a:r>
              <a:rPr lang="ko-KR" altLang="en-US" sz="2000" b="0" i="0" dirty="0">
                <a:solidFill>
                  <a:srgbClr val="2D3B45"/>
                </a:solidFill>
                <a:effectLst/>
                <a:latin typeface="LatoWeb"/>
              </a:rPr>
              <a:t>자연수를 입력하세요 </a:t>
            </a:r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3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10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5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16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8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4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2</a:t>
            </a:r>
          </a:p>
          <a:p>
            <a:pPr algn="l"/>
            <a:r>
              <a:rPr lang="en-US" altLang="ko-KR" sz="2000" b="0" i="0" dirty="0">
                <a:solidFill>
                  <a:srgbClr val="2D3B45"/>
                </a:solidFill>
                <a:effectLst/>
                <a:latin typeface="LatoWeb"/>
              </a:rPr>
              <a:t>1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5586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함수를 정의하는 </a:t>
            </a:r>
            <a:r>
              <a:rPr lang="en-US" altLang="ko-KR" dirty="0"/>
              <a:t>def():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5164" y="1046279"/>
            <a:ext cx="10773207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파이썬에서</a:t>
            </a:r>
            <a:r>
              <a:rPr lang="ko-KR" altLang="en-US" sz="2800" b="1" dirty="0"/>
              <a:t> 함수를 정의할 때 </a:t>
            </a:r>
            <a:r>
              <a:rPr lang="en-US" altLang="ko-KR" sz="2800" b="1" dirty="0"/>
              <a:t>def </a:t>
            </a:r>
            <a:r>
              <a:rPr lang="ko-KR" altLang="en-US" sz="2800" b="1" dirty="0"/>
              <a:t>를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사용한다</a:t>
            </a:r>
            <a:r>
              <a:rPr lang="en-US" altLang="ko-KR" sz="2800" b="1" dirty="0"/>
              <a:t>. </a:t>
            </a:r>
            <a:r>
              <a:rPr lang="ko-KR" altLang="en-US" sz="2800" b="1" dirty="0"/>
              <a:t>여기서</a:t>
            </a:r>
            <a:r>
              <a:rPr lang="en-US" altLang="ko-KR" sz="2800" b="1" dirty="0"/>
              <a:t>, def</a:t>
            </a:r>
            <a:r>
              <a:rPr lang="ko-KR" altLang="en-US" sz="2800" b="1" dirty="0"/>
              <a:t>는 </a:t>
            </a:r>
            <a:r>
              <a:rPr lang="ko-KR" altLang="en-US" sz="2800" b="1" dirty="0" err="1"/>
              <a:t>정의하다인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define</a:t>
            </a:r>
            <a:r>
              <a:rPr lang="ko-KR" altLang="en-US" sz="2800" b="1" dirty="0"/>
              <a:t>에서 나온 것이다</a:t>
            </a:r>
            <a:r>
              <a:rPr lang="en-US" altLang="ko-KR" sz="2800" b="1" dirty="0"/>
              <a:t>.</a:t>
            </a:r>
          </a:p>
          <a:p>
            <a:endParaRPr lang="en-US" altLang="ko-KR" sz="2800" b="1" dirty="0"/>
          </a:p>
          <a:p>
            <a:r>
              <a:rPr lang="en-US" altLang="ko-KR" sz="2800" b="1" dirty="0"/>
              <a:t>&gt;&gt; def </a:t>
            </a:r>
            <a:r>
              <a:rPr lang="ko-KR" altLang="en-US" sz="2800" b="1" dirty="0" err="1"/>
              <a:t>함수이름</a:t>
            </a:r>
            <a:r>
              <a:rPr lang="en-US" altLang="ko-KR" sz="2800" b="1" dirty="0"/>
              <a:t>(): </a:t>
            </a:r>
            <a:r>
              <a:rPr lang="en-US" altLang="ko-KR" sz="2400" b="1" dirty="0"/>
              <a:t>#</a:t>
            </a:r>
            <a:r>
              <a:rPr lang="ko-KR" altLang="en-US" sz="2400" b="1" dirty="0" err="1"/>
              <a:t>첫행은</a:t>
            </a:r>
            <a:r>
              <a:rPr lang="ko-KR" altLang="en-US" sz="2400" b="1" dirty="0"/>
              <a:t> 자신이 정한 </a:t>
            </a:r>
            <a:r>
              <a:rPr lang="ko-KR" altLang="en-US" sz="2400" b="1" dirty="0" err="1"/>
              <a:t>함수이름과</a:t>
            </a:r>
            <a:r>
              <a:rPr lang="ko-KR" altLang="en-US" sz="2400" b="1" dirty="0"/>
              <a:t> 괄호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콜론이 붙는다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en-US" altLang="ko-KR" sz="2800" b="1" dirty="0"/>
              <a:t>      ….    </a:t>
            </a:r>
            <a:r>
              <a:rPr lang="ko-KR" altLang="en-US" sz="2800" b="1" dirty="0"/>
              <a:t>본문   </a:t>
            </a:r>
            <a:r>
              <a:rPr lang="en-US" altLang="ko-KR" sz="2400" b="1" dirty="0"/>
              <a:t>#</a:t>
            </a:r>
            <a:r>
              <a:rPr lang="ko-KR" altLang="en-US" sz="2400" b="1" dirty="0"/>
              <a:t>두번째 행부터는 실행할 </a:t>
            </a:r>
            <a:r>
              <a:rPr lang="ko-KR" altLang="en-US" sz="2400" b="1" dirty="0" err="1"/>
              <a:t>코드부분이</a:t>
            </a:r>
            <a:r>
              <a:rPr lang="ko-KR" altLang="en-US" sz="2400" b="1" dirty="0"/>
              <a:t> 들어간다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예를 들어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주문할 음료를 </a:t>
            </a:r>
            <a:r>
              <a:rPr lang="ko-KR" altLang="en-US" sz="2400" b="1" dirty="0" err="1"/>
              <a:t>입력받아</a:t>
            </a:r>
            <a:r>
              <a:rPr lang="ko-KR" altLang="en-US" sz="2400" b="1" dirty="0"/>
              <a:t> 프린트하는 </a:t>
            </a:r>
            <a:r>
              <a:rPr lang="en-US" altLang="ko-KR" sz="2400" b="1" dirty="0"/>
              <a:t>order</a:t>
            </a:r>
            <a:r>
              <a:rPr lang="ko-KR" altLang="en-US" sz="2400" b="1" dirty="0"/>
              <a:t>라는 함수를 정의하자</a:t>
            </a:r>
            <a:r>
              <a:rPr lang="en-US" altLang="ko-KR" sz="2400" b="1" dirty="0"/>
              <a:t>.</a:t>
            </a:r>
          </a:p>
          <a:p>
            <a:r>
              <a:rPr lang="en-US" altLang="ko-KR" sz="2400" b="1" dirty="0"/>
              <a:t>&gt;&gt;&gt; def order():</a:t>
            </a:r>
          </a:p>
          <a:p>
            <a:r>
              <a:rPr lang="en-US" altLang="ko-KR" sz="2400" b="1" dirty="0"/>
              <a:t>        …. print(‘</a:t>
            </a:r>
            <a:r>
              <a:rPr lang="ko-KR" altLang="en-US" sz="2400" b="1" dirty="0"/>
              <a:t>주문할 음료를 입력하세요</a:t>
            </a:r>
            <a:r>
              <a:rPr lang="en-US" altLang="ko-KR" sz="2400" b="1" dirty="0"/>
              <a:t>‘)</a:t>
            </a:r>
          </a:p>
          <a:p>
            <a:r>
              <a:rPr lang="en-US" altLang="ko-KR" sz="2400" b="1" dirty="0"/>
              <a:t>        ….drink=input()</a:t>
            </a:r>
          </a:p>
          <a:p>
            <a:r>
              <a:rPr lang="en-US" altLang="ko-KR" sz="2400" b="1" dirty="0"/>
              <a:t>        …. </a:t>
            </a:r>
          </a:p>
          <a:p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9911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앞의 </a:t>
            </a:r>
            <a:r>
              <a:rPr lang="en-US" altLang="ko-KR" dirty="0"/>
              <a:t>order()</a:t>
            </a:r>
            <a:r>
              <a:rPr lang="ko-KR" altLang="en-US" dirty="0"/>
              <a:t>함수의 호출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674255" y="1376218"/>
            <a:ext cx="10684902" cy="435879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앞의 </a:t>
            </a:r>
            <a:r>
              <a:rPr lang="en-US" altLang="ko-KR" sz="2800" b="1" dirty="0">
                <a:solidFill>
                  <a:schemeClr val="tx1"/>
                </a:solidFill>
              </a:rPr>
              <a:t>order()</a:t>
            </a:r>
            <a:r>
              <a:rPr lang="ko-KR" altLang="en-US" sz="2800" b="1" dirty="0">
                <a:solidFill>
                  <a:schemeClr val="tx1"/>
                </a:solidFill>
              </a:rPr>
              <a:t>함수의 호출은 </a:t>
            </a:r>
            <a:r>
              <a:rPr lang="en-US" altLang="ko-KR" sz="2800" b="1" dirty="0">
                <a:solidFill>
                  <a:schemeClr val="tx1"/>
                </a:solidFill>
              </a:rPr>
              <a:t>order()</a:t>
            </a:r>
            <a:r>
              <a:rPr lang="ko-KR" altLang="en-US" sz="2800" b="1" dirty="0">
                <a:solidFill>
                  <a:schemeClr val="tx1"/>
                </a:solidFill>
              </a:rPr>
              <a:t>를 입력하고 실행하면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간단연습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</a:rPr>
              <a:t>실수를 </a:t>
            </a:r>
            <a:r>
              <a:rPr lang="ko-KR" altLang="en-US" sz="2800" b="1" dirty="0" err="1">
                <a:solidFill>
                  <a:schemeClr val="tx1"/>
                </a:solidFill>
              </a:rPr>
              <a:t>입력받아</a:t>
            </a:r>
            <a:r>
              <a:rPr lang="ko-KR" altLang="en-US" sz="2800" b="1" dirty="0">
                <a:solidFill>
                  <a:schemeClr val="tx1"/>
                </a:solidFill>
              </a:rPr>
              <a:t> 절댓값을 출력하는 함수를 만들어보자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실행예는</a:t>
            </a:r>
            <a:r>
              <a:rPr lang="ko-KR" altLang="en-US" sz="2800" b="1" dirty="0">
                <a:solidFill>
                  <a:schemeClr val="tx1"/>
                </a:solidFill>
              </a:rPr>
              <a:t>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.(</a:t>
            </a:r>
            <a:r>
              <a:rPr lang="ko-KR" altLang="en-US" sz="2800" b="1" dirty="0">
                <a:solidFill>
                  <a:schemeClr val="tx1"/>
                </a:solidFill>
              </a:rPr>
              <a:t>사실 </a:t>
            </a:r>
            <a:r>
              <a:rPr lang="en-US" altLang="ko-KR" sz="2800" b="1" dirty="0">
                <a:solidFill>
                  <a:schemeClr val="tx1"/>
                </a:solidFill>
              </a:rPr>
              <a:t>abs()</a:t>
            </a:r>
            <a:r>
              <a:rPr lang="ko-KR" altLang="en-US" sz="2800" b="1" dirty="0">
                <a:solidFill>
                  <a:schemeClr val="tx1"/>
                </a:solidFill>
              </a:rPr>
              <a:t>라는 함수가 이미 있지만 새로 만들어 보자</a:t>
            </a:r>
            <a:r>
              <a:rPr lang="en-US" altLang="ko-KR" sz="2800" b="1" dirty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숫자를 입력하세요 </a:t>
            </a:r>
            <a:r>
              <a:rPr lang="en-US" altLang="ko-KR" sz="2800" b="1" dirty="0">
                <a:solidFill>
                  <a:schemeClr val="tx1"/>
                </a:solidFill>
              </a:rPr>
              <a:t>-27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-27</a:t>
            </a:r>
            <a:r>
              <a:rPr lang="ko-KR" altLang="en-US" sz="2800" b="1" dirty="0">
                <a:solidFill>
                  <a:schemeClr val="tx1"/>
                </a:solidFill>
              </a:rPr>
              <a:t>의 절댓값은 </a:t>
            </a:r>
            <a:r>
              <a:rPr lang="en-US" altLang="ko-KR" sz="2800" b="1" dirty="0">
                <a:solidFill>
                  <a:schemeClr val="tx1"/>
                </a:solidFill>
              </a:rPr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318358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14349</TotalTime>
  <Words>5194</Words>
  <Application>Microsoft Office PowerPoint</Application>
  <PresentationFormat>와이드스크린</PresentationFormat>
  <Paragraphs>618</Paragraphs>
  <Slides>78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78</vt:i4>
      </vt:variant>
    </vt:vector>
  </HeadingPairs>
  <TitlesOfParts>
    <vt:vector size="82" baseType="lpstr">
      <vt:lpstr>Arial</vt:lpstr>
      <vt:lpstr>맑은 고딕</vt:lpstr>
      <vt:lpstr>LatoWeb</vt:lpstr>
      <vt:lpstr>Office 테마</vt:lpstr>
      <vt:lpstr>파이썬 기초 및 머신러닝 실습</vt:lpstr>
      <vt:lpstr>1. 함수 호출과 정의 2. 전역변수와 지역변수 3. 기타-여러 함수 4. 예외 처리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user</dc:creator>
  <cp:lastModifiedBy>Seyoon Lee</cp:lastModifiedBy>
  <cp:revision>265</cp:revision>
  <dcterms:created xsi:type="dcterms:W3CDTF">2016-07-19T11:33:55Z</dcterms:created>
  <dcterms:modified xsi:type="dcterms:W3CDTF">2025-03-20T08:57:44Z</dcterms:modified>
</cp:coreProperties>
</file>