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110"/>
  </p:notesMasterIdLst>
  <p:sldIdLst>
    <p:sldId id="262" r:id="rId2"/>
    <p:sldId id="448" r:id="rId3"/>
    <p:sldId id="675" r:id="rId4"/>
    <p:sldId id="333" r:id="rId5"/>
    <p:sldId id="742" r:id="rId6"/>
    <p:sldId id="743" r:id="rId7"/>
    <p:sldId id="501" r:id="rId8"/>
    <p:sldId id="335" r:id="rId9"/>
    <p:sldId id="474" r:id="rId10"/>
    <p:sldId id="676" r:id="rId11"/>
    <p:sldId id="475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86" r:id="rId22"/>
    <p:sldId id="687" r:id="rId23"/>
    <p:sldId id="688" r:id="rId24"/>
    <p:sldId id="689" r:id="rId25"/>
    <p:sldId id="690" r:id="rId26"/>
    <p:sldId id="691" r:id="rId27"/>
    <p:sldId id="692" r:id="rId28"/>
    <p:sldId id="693" r:id="rId29"/>
    <p:sldId id="694" r:id="rId30"/>
    <p:sldId id="695" r:id="rId31"/>
    <p:sldId id="696" r:id="rId32"/>
    <p:sldId id="697" r:id="rId33"/>
    <p:sldId id="700" r:id="rId34"/>
    <p:sldId id="701" r:id="rId35"/>
    <p:sldId id="702" r:id="rId36"/>
    <p:sldId id="703" r:id="rId37"/>
    <p:sldId id="704" r:id="rId38"/>
    <p:sldId id="705" r:id="rId39"/>
    <p:sldId id="706" r:id="rId40"/>
    <p:sldId id="334" r:id="rId41"/>
    <p:sldId id="707" r:id="rId42"/>
    <p:sldId id="337" r:id="rId43"/>
    <p:sldId id="338" r:id="rId44"/>
    <p:sldId id="476" r:id="rId45"/>
    <p:sldId id="339" r:id="rId46"/>
    <p:sldId id="477" r:id="rId47"/>
    <p:sldId id="336" r:id="rId48"/>
    <p:sldId id="478" r:id="rId49"/>
    <p:sldId id="284" r:id="rId50"/>
    <p:sldId id="316" r:id="rId51"/>
    <p:sldId id="479" r:id="rId52"/>
    <p:sldId id="285" r:id="rId53"/>
    <p:sldId id="480" r:id="rId54"/>
    <p:sldId id="340" r:id="rId55"/>
    <p:sldId id="341" r:id="rId56"/>
    <p:sldId id="342" r:id="rId57"/>
    <p:sldId id="343" r:id="rId58"/>
    <p:sldId id="708" r:id="rId59"/>
    <p:sldId id="709" r:id="rId60"/>
    <p:sldId id="710" r:id="rId61"/>
    <p:sldId id="711" r:id="rId62"/>
    <p:sldId id="712" r:id="rId63"/>
    <p:sldId id="713" r:id="rId64"/>
    <p:sldId id="714" r:id="rId65"/>
    <p:sldId id="719" r:id="rId66"/>
    <p:sldId id="344" r:id="rId67"/>
    <p:sldId id="481" r:id="rId68"/>
    <p:sldId id="503" r:id="rId69"/>
    <p:sldId id="345" r:id="rId70"/>
    <p:sldId id="346" r:id="rId71"/>
    <p:sldId id="505" r:id="rId72"/>
    <p:sldId id="506" r:id="rId73"/>
    <p:sldId id="507" r:id="rId74"/>
    <p:sldId id="508" r:id="rId75"/>
    <p:sldId id="509" r:id="rId76"/>
    <p:sldId id="510" r:id="rId77"/>
    <p:sldId id="511" r:id="rId78"/>
    <p:sldId id="512" r:id="rId79"/>
    <p:sldId id="698" r:id="rId80"/>
    <p:sldId id="716" r:id="rId81"/>
    <p:sldId id="717" r:id="rId82"/>
    <p:sldId id="718" r:id="rId83"/>
    <p:sldId id="715" r:id="rId84"/>
    <p:sldId id="541" r:id="rId85"/>
    <p:sldId id="294" r:id="rId86"/>
    <p:sldId id="542" r:id="rId87"/>
    <p:sldId id="673" r:id="rId88"/>
    <p:sldId id="674" r:id="rId89"/>
    <p:sldId id="720" r:id="rId90"/>
    <p:sldId id="721" r:id="rId91"/>
    <p:sldId id="722" r:id="rId92"/>
    <p:sldId id="723" r:id="rId93"/>
    <p:sldId id="724" r:id="rId94"/>
    <p:sldId id="725" r:id="rId95"/>
    <p:sldId id="727" r:id="rId96"/>
    <p:sldId id="731" r:id="rId97"/>
    <p:sldId id="732" r:id="rId98"/>
    <p:sldId id="734" r:id="rId99"/>
    <p:sldId id="735" r:id="rId100"/>
    <p:sldId id="736" r:id="rId101"/>
    <p:sldId id="737" r:id="rId102"/>
    <p:sldId id="738" r:id="rId103"/>
    <p:sldId id="739" r:id="rId104"/>
    <p:sldId id="740" r:id="rId105"/>
    <p:sldId id="741" r:id="rId106"/>
    <p:sldId id="728" r:id="rId107"/>
    <p:sldId id="729" r:id="rId108"/>
    <p:sldId id="730" r:id="rId109"/>
  </p:sldIdLst>
  <p:sldSz cx="12192000" cy="6858000"/>
  <p:notesSz cx="6858000" cy="9144000"/>
  <p:embeddedFontLst>
    <p:embeddedFont>
      <p:font typeface="맑은 고딕" panose="020B0503020000020004" pitchFamily="50" charset="-127"/>
      <p:regular r:id="rId111"/>
      <p:bold r:id="rId1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16"/>
    <a:srgbClr val="0070C0"/>
    <a:srgbClr val="00B050"/>
    <a:srgbClr val="AC8300"/>
    <a:srgbClr val="8D54DA"/>
    <a:srgbClr val="993366"/>
    <a:srgbClr val="CC3300"/>
    <a:srgbClr val="FF9900"/>
    <a:srgbClr val="FFD44E"/>
    <a:srgbClr val="74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2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5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423943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220759"/>
            <a:ext cx="10823575" cy="8255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 userDrawn="1"/>
        </p:nvGrpSpPr>
        <p:grpSpPr>
          <a:xfrm>
            <a:off x="-7374" y="563880"/>
            <a:ext cx="720000" cy="482400"/>
            <a:chOff x="-7374" y="563880"/>
            <a:chExt cx="720000" cy="4824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오각형 32"/>
            <p:cNvSpPr/>
            <p:nvPr/>
          </p:nvSpPr>
          <p:spPr>
            <a:xfrm>
              <a:off x="-7374" y="563880"/>
              <a:ext cx="720000" cy="482400"/>
            </a:xfrm>
            <a:prstGeom prst="homePlat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23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661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5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674" r:id="rId15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6252" y="1615193"/>
            <a:ext cx="9261987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파이썬 기초 및 </a:t>
            </a:r>
            <a:r>
              <a:rPr lang="ko-KR" altLang="en-US" dirty="0" err="1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6065" y="3901547"/>
            <a:ext cx="9261987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큰 </a:t>
            </a:r>
            <a:r>
              <a:rPr lang="ko-KR" altLang="en-US" dirty="0" err="1"/>
              <a:t>틀이자</a:t>
            </a:r>
            <a:r>
              <a:rPr lang="ko-KR" altLang="en-US" dirty="0"/>
              <a:t> 설계도인 클래스</a:t>
            </a:r>
            <a:endParaRPr lang="en-US" altLang="ko-KR" dirty="0"/>
          </a:p>
          <a:p>
            <a:r>
              <a:rPr lang="en-US" altLang="ko-KR" dirty="0"/>
              <a:t>CAU 2025-1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도형의 둘레를 계산하기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84727" y="1487817"/>
            <a:ext cx="11277600" cy="50977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600" b="1" dirty="0" err="1">
                <a:solidFill>
                  <a:schemeClr val="tx1"/>
                </a:solidFill>
              </a:rPr>
              <a:t>def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</a:rPr>
              <a:t>circumference_of_triangle</a:t>
            </a:r>
            <a:r>
              <a:rPr lang="en-US" altLang="ko-KR" sz="1600" b="1" dirty="0">
                <a:solidFill>
                  <a:schemeClr val="tx1"/>
                </a:solidFill>
              </a:rPr>
              <a:t>(shape):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"""</a:t>
            </a:r>
            <a:r>
              <a:rPr lang="ko-KR" altLang="en-US" sz="1600" b="1" dirty="0">
                <a:solidFill>
                  <a:schemeClr val="tx1"/>
                </a:solidFill>
              </a:rPr>
              <a:t>삼각형 데이터를 전달받아 둘레를 구해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a_to_b</a:t>
            </a:r>
            <a:r>
              <a:rPr lang="en-US" altLang="ko-KR" sz="1600" b="1" dirty="0">
                <a:solidFill>
                  <a:schemeClr val="tx1"/>
                </a:solidFill>
              </a:rPr>
              <a:t> = distance(shape['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point_a</a:t>
            </a:r>
            <a:r>
              <a:rPr lang="en-US" altLang="ko-KR" sz="1600" b="1" dirty="0">
                <a:solidFill>
                  <a:schemeClr val="tx1"/>
                </a:solidFill>
              </a:rPr>
              <a:t>'], 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point_b</a:t>
            </a:r>
            <a:r>
              <a:rPr lang="en-US" altLang="ko-KR" sz="1600" b="1" dirty="0">
                <a:solidFill>
                  <a:schemeClr val="tx1"/>
                </a:solidFill>
              </a:rPr>
              <a:t>'])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b_to_c</a:t>
            </a:r>
            <a:r>
              <a:rPr lang="en-US" altLang="ko-KR" sz="1600" b="1" dirty="0">
                <a:solidFill>
                  <a:schemeClr val="tx1"/>
                </a:solidFill>
              </a:rPr>
              <a:t> = distance(shape['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point_b</a:t>
            </a:r>
            <a:r>
              <a:rPr lang="en-US" altLang="ko-KR" sz="1600" b="1" dirty="0">
                <a:solidFill>
                  <a:schemeClr val="tx1"/>
                </a:solidFill>
              </a:rPr>
              <a:t>'], 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point_c</a:t>
            </a:r>
            <a:r>
              <a:rPr lang="en-US" altLang="ko-KR" sz="1600" b="1" dirty="0">
                <a:solidFill>
                  <a:schemeClr val="tx1"/>
                </a:solidFill>
              </a:rPr>
              <a:t>'])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c_to_a</a:t>
            </a:r>
            <a:r>
              <a:rPr lang="en-US" altLang="ko-KR" sz="1600" b="1" dirty="0">
                <a:solidFill>
                  <a:schemeClr val="tx1"/>
                </a:solidFill>
              </a:rPr>
              <a:t> = distance(shape['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point_c</a:t>
            </a:r>
            <a:r>
              <a:rPr lang="en-US" altLang="ko-KR" sz="1600" b="1" dirty="0">
                <a:solidFill>
                  <a:schemeClr val="tx1"/>
                </a:solidFill>
              </a:rPr>
              <a:t>'], 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point_a</a:t>
            </a:r>
            <a:r>
              <a:rPr lang="en-US" altLang="ko-KR" sz="1600" b="1" dirty="0">
                <a:solidFill>
                  <a:schemeClr val="tx1"/>
                </a:solidFill>
              </a:rPr>
              <a:t>'])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return </a:t>
            </a:r>
            <a:r>
              <a:rPr lang="en-US" altLang="ko-KR" sz="1600" b="1" dirty="0" err="1">
                <a:solidFill>
                  <a:schemeClr val="tx1"/>
                </a:solidFill>
              </a:rPr>
              <a:t>a_to_b</a:t>
            </a:r>
            <a:r>
              <a:rPr lang="en-US" altLang="ko-KR" sz="1600" b="1" dirty="0">
                <a:solidFill>
                  <a:schemeClr val="tx1"/>
                </a:solidFill>
              </a:rPr>
              <a:t> + </a:t>
            </a:r>
            <a:r>
              <a:rPr lang="en-US" altLang="ko-KR" sz="1600" b="1" dirty="0" err="1">
                <a:solidFill>
                  <a:schemeClr val="tx1"/>
                </a:solidFill>
              </a:rPr>
              <a:t>b_to_c</a:t>
            </a:r>
            <a:r>
              <a:rPr lang="en-US" altLang="ko-KR" sz="1600" b="1" dirty="0">
                <a:solidFill>
                  <a:schemeClr val="tx1"/>
                </a:solidFill>
              </a:rPr>
              <a:t> + </a:t>
            </a:r>
            <a:r>
              <a:rPr lang="en-US" altLang="ko-KR" sz="1600" b="1" dirty="0" err="1">
                <a:solidFill>
                  <a:schemeClr val="tx1"/>
                </a:solidFill>
              </a:rPr>
              <a:t>c_to_a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 err="1">
                <a:solidFill>
                  <a:schemeClr val="tx1"/>
                </a:solidFill>
              </a:rPr>
              <a:t>def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</a:rPr>
              <a:t>circumference_of_rectangle</a:t>
            </a:r>
            <a:r>
              <a:rPr lang="en-US" altLang="ko-KR" sz="1600" b="1" dirty="0">
                <a:solidFill>
                  <a:schemeClr val="tx1"/>
                </a:solidFill>
              </a:rPr>
              <a:t>(shape):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"""</a:t>
            </a:r>
            <a:r>
              <a:rPr lang="ko-KR" altLang="en-US" sz="1600" b="1" dirty="0">
                <a:solidFill>
                  <a:schemeClr val="tx1"/>
                </a:solidFill>
              </a:rPr>
              <a:t>사각형 데이터를 전달받아 둘레를 구해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a_to_b</a:t>
            </a:r>
            <a:r>
              <a:rPr lang="en-US" altLang="ko-KR" sz="1600" b="1" dirty="0">
                <a:solidFill>
                  <a:schemeClr val="tx1"/>
                </a:solidFill>
              </a:rPr>
              <a:t> = distance(shape['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point_a</a:t>
            </a:r>
            <a:r>
              <a:rPr lang="en-US" altLang="ko-KR" sz="1600" b="1" dirty="0">
                <a:solidFill>
                  <a:schemeClr val="tx1"/>
                </a:solidFill>
              </a:rPr>
              <a:t>'], 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point_b</a:t>
            </a:r>
            <a:r>
              <a:rPr lang="en-US" altLang="ko-KR" sz="1600" b="1" dirty="0">
                <a:solidFill>
                  <a:schemeClr val="tx1"/>
                </a:solidFill>
              </a:rPr>
              <a:t>'])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b_to_c</a:t>
            </a:r>
            <a:r>
              <a:rPr lang="en-US" altLang="ko-KR" sz="1600" b="1" dirty="0">
                <a:solidFill>
                  <a:schemeClr val="tx1"/>
                </a:solidFill>
              </a:rPr>
              <a:t> = distance(shape['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point_b</a:t>
            </a:r>
            <a:r>
              <a:rPr lang="en-US" altLang="ko-KR" sz="1600" b="1" dirty="0">
                <a:solidFill>
                  <a:schemeClr val="tx1"/>
                </a:solidFill>
              </a:rPr>
              <a:t>'], 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point_c</a:t>
            </a:r>
            <a:r>
              <a:rPr lang="en-US" altLang="ko-KR" sz="1600" b="1" dirty="0">
                <a:solidFill>
                  <a:schemeClr val="tx1"/>
                </a:solidFill>
              </a:rPr>
              <a:t>'])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c_to_d</a:t>
            </a:r>
            <a:r>
              <a:rPr lang="en-US" altLang="ko-KR" sz="1600" b="1" dirty="0">
                <a:solidFill>
                  <a:schemeClr val="tx1"/>
                </a:solidFill>
              </a:rPr>
              <a:t> = distance(shape['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point_c</a:t>
            </a:r>
            <a:r>
              <a:rPr lang="en-US" altLang="ko-KR" sz="1600" b="1" dirty="0">
                <a:solidFill>
                  <a:schemeClr val="tx1"/>
                </a:solidFill>
              </a:rPr>
              <a:t>'], 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point_d</a:t>
            </a:r>
            <a:r>
              <a:rPr lang="en-US" altLang="ko-KR" sz="1600" b="1" dirty="0">
                <a:solidFill>
                  <a:schemeClr val="tx1"/>
                </a:solidFill>
              </a:rPr>
              <a:t>'])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d_to_a</a:t>
            </a:r>
            <a:r>
              <a:rPr lang="en-US" altLang="ko-KR" sz="1600" b="1" dirty="0">
                <a:solidFill>
                  <a:schemeClr val="tx1"/>
                </a:solidFill>
              </a:rPr>
              <a:t> = distance(shape['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point_d</a:t>
            </a:r>
            <a:r>
              <a:rPr lang="en-US" altLang="ko-KR" sz="1600" b="1" dirty="0">
                <a:solidFill>
                  <a:schemeClr val="tx1"/>
                </a:solidFill>
              </a:rPr>
              <a:t>'], shape['</a:t>
            </a:r>
            <a:r>
              <a:rPr lang="en-US" altLang="ko-KR" sz="1600" b="1" dirty="0" err="1">
                <a:solidFill>
                  <a:schemeClr val="tx1"/>
                </a:solidFill>
              </a:rPr>
              <a:t>point_a</a:t>
            </a:r>
            <a:r>
              <a:rPr lang="en-US" altLang="ko-KR" sz="1600" b="1" dirty="0">
                <a:solidFill>
                  <a:schemeClr val="tx1"/>
                </a:solidFill>
              </a:rPr>
              <a:t>'])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return </a:t>
            </a:r>
            <a:r>
              <a:rPr lang="en-US" altLang="ko-KR" sz="1600" b="1" dirty="0" err="1">
                <a:solidFill>
                  <a:schemeClr val="tx1"/>
                </a:solidFill>
              </a:rPr>
              <a:t>a_to_b</a:t>
            </a:r>
            <a:r>
              <a:rPr lang="en-US" altLang="ko-KR" sz="1600" b="1" dirty="0">
                <a:solidFill>
                  <a:schemeClr val="tx1"/>
                </a:solidFill>
              </a:rPr>
              <a:t> + </a:t>
            </a:r>
            <a:r>
              <a:rPr lang="en-US" altLang="ko-KR" sz="1600" b="1" dirty="0" err="1">
                <a:solidFill>
                  <a:schemeClr val="tx1"/>
                </a:solidFill>
              </a:rPr>
              <a:t>b_to_c</a:t>
            </a:r>
            <a:r>
              <a:rPr lang="en-US" altLang="ko-KR" sz="1600" b="1" dirty="0">
                <a:solidFill>
                  <a:schemeClr val="tx1"/>
                </a:solidFill>
              </a:rPr>
              <a:t> + </a:t>
            </a:r>
            <a:r>
              <a:rPr lang="en-US" altLang="ko-KR" sz="1600" b="1" dirty="0" err="1">
                <a:solidFill>
                  <a:schemeClr val="tx1"/>
                </a:solidFill>
              </a:rPr>
              <a:t>c_to_d</a:t>
            </a:r>
            <a:r>
              <a:rPr lang="en-US" altLang="ko-KR" sz="1600" b="1" dirty="0">
                <a:solidFill>
                  <a:schemeClr val="tx1"/>
                </a:solidFill>
              </a:rPr>
              <a:t> + </a:t>
            </a:r>
            <a:r>
              <a:rPr lang="en-US" altLang="ko-KR" sz="1600" b="1" dirty="0" err="1">
                <a:solidFill>
                  <a:schemeClr val="tx1"/>
                </a:solidFill>
              </a:rPr>
              <a:t>d_to_a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둘레 계산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print(</a:t>
            </a:r>
            <a:r>
              <a:rPr lang="en-US" altLang="ko-KR" sz="1600" b="1" dirty="0" err="1">
                <a:solidFill>
                  <a:schemeClr val="tx1"/>
                </a:solidFill>
              </a:rPr>
              <a:t>circumference_of_triangle</a:t>
            </a:r>
            <a:r>
              <a:rPr lang="en-US" altLang="ko-KR" sz="1600" b="1" dirty="0">
                <a:solidFill>
                  <a:schemeClr val="tx1"/>
                </a:solidFill>
              </a:rPr>
              <a:t>(triangle_1))    # 12.0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print(</a:t>
            </a:r>
            <a:r>
              <a:rPr lang="en-US" altLang="ko-KR" sz="1600" b="1" dirty="0" err="1">
                <a:solidFill>
                  <a:schemeClr val="tx1"/>
                </a:solidFill>
              </a:rPr>
              <a:t>circumference_of_rectangle</a:t>
            </a:r>
            <a:r>
              <a:rPr lang="en-US" altLang="ko-KR" sz="1600" b="1" dirty="0">
                <a:solidFill>
                  <a:schemeClr val="tx1"/>
                </a:solidFill>
              </a:rPr>
              <a:t>(rectangle_1))  # 16.0</a:t>
            </a:r>
          </a:p>
        </p:txBody>
      </p:sp>
    </p:spTree>
    <p:extLst>
      <p:ext uri="{BB962C8B-B14F-4D97-AF65-F5344CB8AC3E}">
        <p14:creationId xmlns:p14="http://schemas.microsoft.com/office/powerpoint/2010/main" val="10435457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이중 밑줄 메서드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06401" y="1299365"/>
            <a:ext cx="11310174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print(food1)</a:t>
            </a:r>
            <a:r>
              <a:rPr lang="ko-KR" altLang="en-US" sz="2800" b="1" dirty="0">
                <a:solidFill>
                  <a:schemeClr val="tx1"/>
                </a:solidFill>
              </a:rPr>
              <a:t>처럼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인스턴스를 문자열로 </a:t>
            </a:r>
            <a:r>
              <a:rPr lang="ko-KR" altLang="en-US" sz="2800" b="1" dirty="0" err="1">
                <a:solidFill>
                  <a:schemeClr val="tx1"/>
                </a:solidFill>
              </a:rPr>
              <a:t>표현내야</a:t>
            </a:r>
            <a:r>
              <a:rPr lang="ko-KR" altLang="en-US" sz="2800" b="1" dirty="0">
                <a:solidFill>
                  <a:schemeClr val="tx1"/>
                </a:solidFill>
              </a:rPr>
              <a:t> 하는 경우에는 클래스에 정의된 </a:t>
            </a:r>
            <a:r>
              <a:rPr lang="en-US" altLang="ko-KR" sz="2800" b="1" dirty="0">
                <a:solidFill>
                  <a:schemeClr val="tx1"/>
                </a:solidFill>
              </a:rPr>
              <a:t>__</a:t>
            </a:r>
            <a:r>
              <a:rPr lang="en-US" altLang="ko-KR" sz="2800" b="1" dirty="0" err="1">
                <a:solidFill>
                  <a:schemeClr val="tx1"/>
                </a:solidFill>
              </a:rPr>
              <a:t>str</a:t>
            </a:r>
            <a:r>
              <a:rPr lang="en-US" altLang="ko-KR" sz="2800" b="1" dirty="0">
                <a:solidFill>
                  <a:schemeClr val="tx1"/>
                </a:solidFill>
              </a:rPr>
              <a:t>__()</a:t>
            </a:r>
            <a:r>
              <a:rPr lang="ko-KR" altLang="en-US" sz="2800" b="1" dirty="0">
                <a:solidFill>
                  <a:schemeClr val="tx1"/>
                </a:solidFill>
              </a:rPr>
              <a:t>이라는 메서드가 저절로 호출된다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마찬가지로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인스턴스를 </a:t>
            </a:r>
            <a:r>
              <a:rPr lang="en-US" altLang="ko-KR" sz="2800" b="1" dirty="0">
                <a:solidFill>
                  <a:schemeClr val="tx1"/>
                </a:solidFill>
              </a:rPr>
              <a:t>+ </a:t>
            </a:r>
            <a:r>
              <a:rPr lang="ko-KR" altLang="en-US" sz="2800" b="1" dirty="0">
                <a:solidFill>
                  <a:schemeClr val="tx1"/>
                </a:solidFill>
              </a:rPr>
              <a:t>연산자로 더하려 하면 </a:t>
            </a:r>
            <a:r>
              <a:rPr lang="en-US" altLang="ko-KR" sz="2800" b="1" dirty="0">
                <a:solidFill>
                  <a:schemeClr val="tx1"/>
                </a:solidFill>
              </a:rPr>
              <a:t>__add__()</a:t>
            </a:r>
            <a:r>
              <a:rPr lang="ko-KR" altLang="en-US" sz="2800" b="1" dirty="0">
                <a:solidFill>
                  <a:schemeClr val="tx1"/>
                </a:solidFill>
              </a:rPr>
              <a:t>라는 메서드가 저절로 호출된다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이처럼 문자열 변환</a:t>
            </a:r>
            <a:r>
              <a:rPr lang="en-US" altLang="ko-KR" sz="2800" b="1" dirty="0">
                <a:solidFill>
                  <a:schemeClr val="tx1"/>
                </a:solidFill>
              </a:rPr>
              <a:t>·</a:t>
            </a:r>
            <a:r>
              <a:rPr lang="ko-KR" altLang="en-US" sz="2800" b="1" dirty="0">
                <a:solidFill>
                  <a:schemeClr val="tx1"/>
                </a:solidFill>
              </a:rPr>
              <a:t>연산자 실행 등 특정한 경우에 저절로 실행되는 메서드들은 모두 밑줄 기호 두 개로 시작하고 밑줄 기호 두 개로 끝나며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이중 밑줄 </a:t>
            </a:r>
            <a:r>
              <a:rPr lang="ko-KR" altLang="en-US" sz="2800" b="1" dirty="0" err="1">
                <a:solidFill>
                  <a:schemeClr val="tx1"/>
                </a:solidFill>
              </a:rPr>
              <a:t>메서드라고</a:t>
            </a:r>
            <a:r>
              <a:rPr lang="ko-KR" altLang="en-US" sz="2800" b="1" dirty="0">
                <a:solidFill>
                  <a:schemeClr val="tx1"/>
                </a:solidFill>
              </a:rPr>
              <a:t> 부른다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인스턴스를 초기화할 때 호출되는 </a:t>
            </a:r>
            <a:r>
              <a:rPr lang="en-US" altLang="ko-KR" sz="2800" b="1" dirty="0">
                <a:solidFill>
                  <a:schemeClr val="tx1"/>
                </a:solidFill>
              </a:rPr>
              <a:t>__</a:t>
            </a:r>
            <a:r>
              <a:rPr lang="en-US" altLang="ko-KR" sz="2800" b="1" dirty="0" err="1">
                <a:solidFill>
                  <a:schemeClr val="tx1"/>
                </a:solidFill>
              </a:rPr>
              <a:t>init</a:t>
            </a:r>
            <a:r>
              <a:rPr lang="en-US" altLang="ko-KR" sz="2800" b="1" dirty="0">
                <a:solidFill>
                  <a:schemeClr val="tx1"/>
                </a:solidFill>
              </a:rPr>
              <a:t>__() </a:t>
            </a:r>
            <a:r>
              <a:rPr lang="ko-KR" altLang="en-US" sz="2800" b="1" dirty="0">
                <a:solidFill>
                  <a:schemeClr val="tx1"/>
                </a:solidFill>
              </a:rPr>
              <a:t>메서드도 이중 밑줄 메서드 중의 하나다</a:t>
            </a:r>
            <a:r>
              <a:rPr lang="en-US" altLang="ko-KR" sz="2800" b="1" dirty="0">
                <a:solidFill>
                  <a:schemeClr val="tx1"/>
                </a:solidFill>
              </a:rPr>
              <a:t>. Food </a:t>
            </a:r>
            <a:r>
              <a:rPr lang="ko-KR" altLang="en-US" sz="2800" b="1" dirty="0">
                <a:solidFill>
                  <a:schemeClr val="tx1"/>
                </a:solidFill>
              </a:rPr>
              <a:t>클래스에 </a:t>
            </a:r>
            <a:r>
              <a:rPr lang="en-US" altLang="ko-KR" sz="2800" b="1" dirty="0">
                <a:solidFill>
                  <a:schemeClr val="tx1"/>
                </a:solidFill>
              </a:rPr>
              <a:t>__</a:t>
            </a:r>
            <a:r>
              <a:rPr lang="en-US" altLang="ko-KR" sz="2800" b="1" dirty="0" err="1">
                <a:solidFill>
                  <a:schemeClr val="tx1"/>
                </a:solidFill>
              </a:rPr>
              <a:t>str</a:t>
            </a:r>
            <a:r>
              <a:rPr lang="en-US" altLang="ko-KR" sz="2800" b="1" dirty="0">
                <a:solidFill>
                  <a:schemeClr val="tx1"/>
                </a:solidFill>
              </a:rPr>
              <a:t>__() </a:t>
            </a:r>
            <a:r>
              <a:rPr lang="ko-KR" altLang="en-US" sz="2800" b="1" dirty="0">
                <a:solidFill>
                  <a:schemeClr val="tx1"/>
                </a:solidFill>
              </a:rPr>
              <a:t>메서드와 </a:t>
            </a:r>
            <a:r>
              <a:rPr lang="en-US" altLang="ko-KR" sz="2800" b="1" dirty="0">
                <a:solidFill>
                  <a:schemeClr val="tx1"/>
                </a:solidFill>
              </a:rPr>
              <a:t>__add__() </a:t>
            </a:r>
            <a:r>
              <a:rPr lang="ko-KR" altLang="en-US" sz="2800" b="1" dirty="0">
                <a:solidFill>
                  <a:schemeClr val="tx1"/>
                </a:solidFill>
              </a:rPr>
              <a:t>메서드를 정의해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318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이중 밑줄 메서드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06401" y="1299365"/>
            <a:ext cx="11310174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class Food: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"""</a:t>
            </a:r>
            <a:r>
              <a:rPr lang="ko-KR" altLang="en-US" sz="2000" b="1" dirty="0">
                <a:solidFill>
                  <a:schemeClr val="tx1"/>
                </a:solidFill>
              </a:rPr>
              <a:t>음식을 나타내는 클래스</a:t>
            </a:r>
            <a:r>
              <a:rPr lang="en-US" altLang="ko-KR" sz="20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</a:rPr>
              <a:t> __</a:t>
            </a:r>
            <a:r>
              <a:rPr lang="en-US" altLang="ko-KR" sz="2000" b="1" dirty="0" err="1">
                <a:solidFill>
                  <a:schemeClr val="tx1"/>
                </a:solidFill>
              </a:rPr>
              <a:t>init</a:t>
            </a:r>
            <a:r>
              <a:rPr lang="en-US" altLang="ko-KR" sz="2000" b="1" dirty="0">
                <a:solidFill>
                  <a:schemeClr val="tx1"/>
                </a:solidFill>
              </a:rPr>
              <a:t>__(self, taste, calorie):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"""</a:t>
            </a:r>
            <a:r>
              <a:rPr lang="ko-KR" altLang="en-US" sz="2000" b="1" dirty="0">
                <a:solidFill>
                  <a:schemeClr val="tx1"/>
                </a:solidFill>
              </a:rPr>
              <a:t>인스턴스를 초기화한다</a:t>
            </a:r>
            <a:r>
              <a:rPr lang="en-US" altLang="ko-KR" sz="20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self._taste</a:t>
            </a:r>
            <a:r>
              <a:rPr lang="en-US" altLang="ko-KR" sz="2000" b="1" dirty="0">
                <a:solidFill>
                  <a:schemeClr val="tx1"/>
                </a:solidFill>
              </a:rPr>
              <a:t> = taste      # </a:t>
            </a:r>
            <a:r>
              <a:rPr lang="ko-KR" altLang="en-US" sz="2000" b="1" dirty="0">
                <a:solidFill>
                  <a:schemeClr val="tx1"/>
                </a:solidFill>
              </a:rPr>
              <a:t>맛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self._calorie</a:t>
            </a:r>
            <a:r>
              <a:rPr lang="en-US" altLang="ko-KR" sz="2000" b="1" dirty="0">
                <a:solidFill>
                  <a:schemeClr val="tx1"/>
                </a:solidFill>
              </a:rPr>
              <a:t> = calorie  # </a:t>
            </a:r>
            <a:r>
              <a:rPr lang="ko-KR" altLang="en-US" sz="2000" b="1" dirty="0">
                <a:solidFill>
                  <a:schemeClr val="tx1"/>
                </a:solidFill>
              </a:rPr>
              <a:t>칼로리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</a:rPr>
              <a:t> __</a:t>
            </a:r>
            <a:r>
              <a:rPr lang="en-US" altLang="ko-KR" sz="2000" b="1" dirty="0" err="1">
                <a:solidFill>
                  <a:schemeClr val="tx1"/>
                </a:solidFill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</a:rPr>
              <a:t>__(self):           # ❶ </a:t>
            </a:r>
            <a:r>
              <a:rPr lang="en-US" altLang="ko-KR" sz="2000" b="1" dirty="0" err="1">
                <a:solidFill>
                  <a:schemeClr val="tx1"/>
                </a:solidFill>
              </a:rPr>
              <a:t>to_string</a:t>
            </a:r>
            <a:r>
              <a:rPr lang="en-US" altLang="ko-KR" sz="2000" b="1" dirty="0">
                <a:solidFill>
                  <a:schemeClr val="tx1"/>
                </a:solidFill>
              </a:rPr>
              <a:t>() </a:t>
            </a:r>
            <a:r>
              <a:rPr lang="ko-KR" altLang="en-US" sz="2000" b="1" dirty="0">
                <a:solidFill>
                  <a:schemeClr val="tx1"/>
                </a:solidFill>
              </a:rPr>
              <a:t>메서드의 이름을 </a:t>
            </a:r>
            <a:r>
              <a:rPr lang="en-US" altLang="ko-KR" sz="2000" b="1" dirty="0">
                <a:solidFill>
                  <a:schemeClr val="tx1"/>
                </a:solidFill>
              </a:rPr>
              <a:t>__</a:t>
            </a:r>
            <a:r>
              <a:rPr lang="en-US" altLang="ko-KR" sz="2000" b="1" dirty="0" err="1">
                <a:solidFill>
                  <a:schemeClr val="tx1"/>
                </a:solidFill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</a:rPr>
              <a:t>__()</a:t>
            </a:r>
            <a:r>
              <a:rPr lang="ko-KR" altLang="en-US" sz="2000" b="1" dirty="0">
                <a:solidFill>
                  <a:schemeClr val="tx1"/>
                </a:solidFill>
              </a:rPr>
              <a:t>로 수정했다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"""</a:t>
            </a:r>
            <a:r>
              <a:rPr lang="ko-KR" altLang="en-US" sz="2000" b="1" dirty="0">
                <a:solidFill>
                  <a:schemeClr val="tx1"/>
                </a:solidFill>
              </a:rPr>
              <a:t>이 음식을 표현하는 문자열을 반환한다</a:t>
            </a:r>
            <a:r>
              <a:rPr lang="en-US" altLang="ko-KR" sz="20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return </a:t>
            </a:r>
            <a:r>
              <a:rPr lang="en-US" altLang="ko-KR" sz="2000" b="1" dirty="0" err="1">
                <a:solidFill>
                  <a:schemeClr val="tx1"/>
                </a:solidFill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self._taste</a:t>
            </a:r>
            <a:r>
              <a:rPr lang="en-US" altLang="ko-KR" sz="2000" b="1" dirty="0">
                <a:solidFill>
                  <a:schemeClr val="tx1"/>
                </a:solidFill>
              </a:rPr>
              <a:t>) + '</a:t>
            </a:r>
            <a:r>
              <a:rPr lang="ko-KR" altLang="en-US" sz="2000" b="1" dirty="0">
                <a:solidFill>
                  <a:schemeClr val="tx1"/>
                </a:solidFill>
              </a:rPr>
              <a:t>만큼 맛있고</a:t>
            </a:r>
            <a:r>
              <a:rPr lang="en-US" altLang="ko-KR" sz="2000" b="1" dirty="0">
                <a:solidFill>
                  <a:schemeClr val="tx1"/>
                </a:solidFill>
              </a:rPr>
              <a:t>, ' + </a:t>
            </a:r>
            <a:r>
              <a:rPr lang="en-US" altLang="ko-KR" sz="2000" b="1" dirty="0" err="1">
                <a:solidFill>
                  <a:schemeClr val="tx1"/>
                </a:solidFill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self._calorie</a:t>
            </a:r>
            <a:r>
              <a:rPr lang="en-US" altLang="ko-KR" sz="2000" b="1" dirty="0">
                <a:solidFill>
                  <a:schemeClr val="tx1"/>
                </a:solidFill>
              </a:rPr>
              <a:t>) + '</a:t>
            </a:r>
            <a:r>
              <a:rPr lang="ko-KR" altLang="en-US" sz="2000" b="1" dirty="0">
                <a:solidFill>
                  <a:schemeClr val="tx1"/>
                </a:solidFill>
              </a:rPr>
              <a:t>만큼 든든한 음식</a:t>
            </a:r>
            <a:r>
              <a:rPr lang="en-US" altLang="ko-KR" sz="20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</a:rPr>
              <a:t> __add__(self, other):    # ❷ add() </a:t>
            </a:r>
            <a:r>
              <a:rPr lang="ko-KR" altLang="en-US" sz="2000" b="1" dirty="0">
                <a:solidFill>
                  <a:schemeClr val="tx1"/>
                </a:solidFill>
              </a:rPr>
              <a:t>메서드의 이름을 </a:t>
            </a:r>
            <a:r>
              <a:rPr lang="en-US" altLang="ko-KR" sz="2000" b="1" dirty="0">
                <a:solidFill>
                  <a:schemeClr val="tx1"/>
                </a:solidFill>
              </a:rPr>
              <a:t>__add__()</a:t>
            </a:r>
            <a:r>
              <a:rPr lang="ko-KR" altLang="en-US" sz="2000" b="1" dirty="0">
                <a:solidFill>
                  <a:schemeClr val="tx1"/>
                </a:solidFill>
              </a:rPr>
              <a:t>로 수정했다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"""</a:t>
            </a:r>
            <a:r>
              <a:rPr lang="ko-KR" altLang="en-US" sz="2000" b="1" dirty="0">
                <a:solidFill>
                  <a:schemeClr val="tx1"/>
                </a:solidFill>
              </a:rPr>
              <a:t>이 음식</a:t>
            </a:r>
            <a:r>
              <a:rPr lang="en-US" altLang="ko-KR" sz="2000" b="1" dirty="0">
                <a:solidFill>
                  <a:schemeClr val="tx1"/>
                </a:solidFill>
              </a:rPr>
              <a:t>(self)</a:t>
            </a:r>
            <a:r>
              <a:rPr lang="ko-KR" altLang="en-US" sz="2000" b="1" dirty="0">
                <a:solidFill>
                  <a:schemeClr val="tx1"/>
                </a:solidFill>
              </a:rPr>
              <a:t>과 다른 음식</a:t>
            </a:r>
            <a:r>
              <a:rPr lang="en-US" altLang="ko-KR" sz="2000" b="1" dirty="0">
                <a:solidFill>
                  <a:schemeClr val="tx1"/>
                </a:solidFill>
              </a:rPr>
              <a:t>(other)</a:t>
            </a:r>
            <a:r>
              <a:rPr lang="ko-KR" altLang="en-US" sz="2000" b="1" dirty="0">
                <a:solidFill>
                  <a:schemeClr val="tx1"/>
                </a:solidFill>
              </a:rPr>
              <a:t>을 더한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새 음식을 반환한다</a:t>
            </a:r>
            <a:r>
              <a:rPr lang="en-US" altLang="ko-KR" sz="20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taste =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self._taste</a:t>
            </a:r>
            <a:r>
              <a:rPr lang="en-US" altLang="ko-KR" sz="2000" b="1" dirty="0">
                <a:solidFill>
                  <a:schemeClr val="tx1"/>
                </a:solidFill>
              </a:rPr>
              <a:t> + </a:t>
            </a:r>
            <a:r>
              <a:rPr lang="en-US" altLang="ko-KR" sz="2000" b="1" dirty="0" err="1">
                <a:solidFill>
                  <a:schemeClr val="tx1"/>
                </a:solidFill>
              </a:rPr>
              <a:t>other._taste</a:t>
            </a:r>
            <a:r>
              <a:rPr lang="en-US" altLang="ko-KR" sz="2000" b="1" dirty="0">
                <a:solidFill>
                  <a:schemeClr val="tx1"/>
                </a:solidFill>
              </a:rPr>
              <a:t>           # </a:t>
            </a:r>
            <a:r>
              <a:rPr lang="ko-KR" altLang="en-US" sz="2000" b="1" dirty="0">
                <a:solidFill>
                  <a:schemeClr val="tx1"/>
                </a:solidFill>
              </a:rPr>
              <a:t>두 음식의 맛을 더한다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calorie =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self._calorie</a:t>
            </a:r>
            <a:r>
              <a:rPr lang="en-US" altLang="ko-KR" sz="2000" b="1" dirty="0">
                <a:solidFill>
                  <a:schemeClr val="tx1"/>
                </a:solidFill>
              </a:rPr>
              <a:t> + </a:t>
            </a:r>
            <a:r>
              <a:rPr lang="en-US" altLang="ko-KR" sz="2000" b="1" dirty="0" err="1">
                <a:solidFill>
                  <a:schemeClr val="tx1"/>
                </a:solidFill>
              </a:rPr>
              <a:t>other._calorie</a:t>
            </a:r>
            <a:r>
              <a:rPr lang="en-US" altLang="ko-KR" sz="2000" b="1" dirty="0">
                <a:solidFill>
                  <a:schemeClr val="tx1"/>
                </a:solidFill>
              </a:rPr>
              <a:t>     # </a:t>
            </a:r>
            <a:r>
              <a:rPr lang="ko-KR" altLang="en-US" sz="2000" b="1" dirty="0">
                <a:solidFill>
                  <a:schemeClr val="tx1"/>
                </a:solidFill>
              </a:rPr>
              <a:t>두 음식의 칼로리를 더한다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return Food(taste, calorie)                  # </a:t>
            </a:r>
            <a:r>
              <a:rPr lang="ko-KR" altLang="en-US" sz="2000" b="1" dirty="0">
                <a:solidFill>
                  <a:schemeClr val="tx1"/>
                </a:solidFill>
              </a:rPr>
              <a:t>새 음식 인스턴스를 생성하여 반환한다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668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다양한 이중 밑줄 메서드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06401" y="1299365"/>
            <a:ext cx="11310174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87673"/>
              </p:ext>
            </p:extLst>
          </p:nvPr>
        </p:nvGraphicFramePr>
        <p:xfrm>
          <a:off x="1071418" y="1366982"/>
          <a:ext cx="7871097" cy="4395643"/>
        </p:xfrm>
        <a:graphic>
          <a:graphicData uri="http://schemas.openxmlformats.org/drawingml/2006/table">
            <a:tbl>
              <a:tblPr/>
              <a:tblGrid>
                <a:gridCol w="2623699">
                  <a:extLst>
                    <a:ext uri="{9D8B030D-6E8A-4147-A177-3AD203B41FA5}">
                      <a16:colId xmlns:a16="http://schemas.microsoft.com/office/drawing/2014/main" val="1371197383"/>
                    </a:ext>
                  </a:extLst>
                </a:gridCol>
                <a:gridCol w="2623699">
                  <a:extLst>
                    <a:ext uri="{9D8B030D-6E8A-4147-A177-3AD203B41FA5}">
                      <a16:colId xmlns:a16="http://schemas.microsoft.com/office/drawing/2014/main" val="4049550644"/>
                    </a:ext>
                  </a:extLst>
                </a:gridCol>
                <a:gridCol w="2623699">
                  <a:extLst>
                    <a:ext uri="{9D8B030D-6E8A-4147-A177-3AD203B41FA5}">
                      <a16:colId xmlns:a16="http://schemas.microsoft.com/office/drawing/2014/main" val="3341027015"/>
                    </a:ext>
                  </a:extLst>
                </a:gridCol>
              </a:tblGrid>
              <a:tr h="351651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메서드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호출되는 연산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기능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87479"/>
                  </a:ext>
                </a:extLst>
              </a:tr>
              <a:tr h="35165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__init__(self)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인스턴스화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인스턴스 초기화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88593"/>
                  </a:ext>
                </a:extLst>
              </a:tr>
              <a:tr h="35165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__abs__(self)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abs(self)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절대값 계산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69680"/>
                  </a:ext>
                </a:extLst>
              </a:tr>
              <a:tr h="66813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__add__(self, other)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self + other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덧셈 계산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515307"/>
                  </a:ext>
                </a:extLst>
              </a:tr>
              <a:tr h="66813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__sub__(self, other)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self - other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뺄셈 계산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70220"/>
                  </a:ext>
                </a:extLst>
              </a:tr>
              <a:tr h="66813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__mul__(self, other)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self * other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곱셈 계산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97487"/>
                  </a:ext>
                </a:extLst>
              </a:tr>
              <a:tr h="66813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__truediv__(self, other)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self / other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나눗셈 계산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59868"/>
                  </a:ext>
                </a:extLst>
              </a:tr>
              <a:tr h="66813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__pow__(self, other)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self ** other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거듭제곱 계산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1258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다양한 이중 밑줄 메서드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06401" y="1299365"/>
            <a:ext cx="11310174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92160"/>
              </p:ext>
            </p:extLst>
          </p:nvPr>
        </p:nvGraphicFramePr>
        <p:xfrm>
          <a:off x="711200" y="1299364"/>
          <a:ext cx="10160001" cy="4754971"/>
        </p:xfrm>
        <a:graphic>
          <a:graphicData uri="http://schemas.openxmlformats.org/drawingml/2006/table">
            <a:tbl>
              <a:tblPr/>
              <a:tblGrid>
                <a:gridCol w="3386667">
                  <a:extLst>
                    <a:ext uri="{9D8B030D-6E8A-4147-A177-3AD203B41FA5}">
                      <a16:colId xmlns:a16="http://schemas.microsoft.com/office/drawing/2014/main" val="3299801043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3265513465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1879725346"/>
                    </a:ext>
                  </a:extLst>
                </a:gridCol>
              </a:tblGrid>
              <a:tr h="411483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__</a:t>
                      </a:r>
                      <a:r>
                        <a:rPr lang="en-US" sz="1600" b="1" dirty="0" err="1">
                          <a:effectLst/>
                        </a:rPr>
                        <a:t>floordiv</a:t>
                      </a:r>
                      <a:r>
                        <a:rPr lang="en-US" sz="1600" b="1" dirty="0">
                          <a:effectLst/>
                        </a:rPr>
                        <a:t>__(self, other)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self // other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>
                          <a:effectLst/>
                        </a:rPr>
                        <a:t>몫 계산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89902"/>
                  </a:ext>
                </a:extLst>
              </a:tr>
              <a:tr h="411483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__mod__(self, other)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self % other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>
                          <a:effectLst/>
                        </a:rPr>
                        <a:t>나머지 계산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29272"/>
                  </a:ext>
                </a:extLst>
              </a:tr>
              <a:tr h="216569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__lt__(self, other)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self &lt; other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>
                          <a:effectLst/>
                        </a:rPr>
                        <a:t>미만 계산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2068"/>
                  </a:ext>
                </a:extLst>
              </a:tr>
              <a:tr h="216569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__gt__(self, other)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self &gt; other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>
                          <a:effectLst/>
                        </a:rPr>
                        <a:t>초과 계산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3523"/>
                  </a:ext>
                </a:extLst>
              </a:tr>
              <a:tr h="216569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__le__(self, other)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self &lt;= other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>
                          <a:effectLst/>
                        </a:rPr>
                        <a:t>이하 계산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38040"/>
                  </a:ext>
                </a:extLst>
              </a:tr>
              <a:tr h="216569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__</a:t>
                      </a:r>
                      <a:r>
                        <a:rPr lang="en-US" sz="1600" b="1" dirty="0" err="1">
                          <a:effectLst/>
                        </a:rPr>
                        <a:t>ge</a:t>
                      </a:r>
                      <a:r>
                        <a:rPr lang="en-US" sz="1600" b="1" dirty="0">
                          <a:effectLst/>
                        </a:rPr>
                        <a:t>__(self, other)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self &gt;= other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>
                          <a:effectLst/>
                        </a:rPr>
                        <a:t>이상 계산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01831"/>
                  </a:ext>
                </a:extLst>
              </a:tr>
              <a:tr h="41148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__eq__(self, other)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self == other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>
                          <a:effectLst/>
                        </a:rPr>
                        <a:t>동등 계산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85717"/>
                  </a:ext>
                </a:extLst>
              </a:tr>
              <a:tr h="41148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__ne__(self, other)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self != other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effectLst/>
                        </a:rPr>
                        <a:t>부등 계산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47879"/>
                  </a:ext>
                </a:extLst>
              </a:tr>
              <a:tr h="41148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__repr__(self)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repr(self)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effectLst/>
                        </a:rPr>
                        <a:t>객체를 식별할 수 있는 문자열 반환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06044"/>
                  </a:ext>
                </a:extLst>
              </a:tr>
              <a:tr h="41148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__str__(self)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str(self)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effectLst/>
                        </a:rPr>
                        <a:t>객체에 대응하는 문자열 반환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48077"/>
                  </a:ext>
                </a:extLst>
              </a:tr>
              <a:tr h="41148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__int__(self)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int(self)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effectLst/>
                        </a:rPr>
                        <a:t>객체에 대응하는 정수 반환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19223"/>
                  </a:ext>
                </a:extLst>
              </a:tr>
              <a:tr h="41148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__float__(self)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float(self)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effectLst/>
                        </a:rPr>
                        <a:t>객체에 대응하는 실수 반환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728794"/>
                  </a:ext>
                </a:extLst>
              </a:tr>
              <a:tr h="41148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__bool__(self)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bool(self)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effectLst/>
                        </a:rPr>
                        <a:t>객체에 대응하는 </a:t>
                      </a:r>
                      <a:r>
                        <a:rPr lang="ko-KR" altLang="en-US" sz="1600" b="1" dirty="0" err="1">
                          <a:effectLst/>
                        </a:rPr>
                        <a:t>불리언</a:t>
                      </a:r>
                      <a:r>
                        <a:rPr lang="ko-KR" altLang="en-US" sz="1600" b="1" dirty="0">
                          <a:effectLst/>
                        </a:rPr>
                        <a:t> 값 반환</a:t>
                      </a:r>
                    </a:p>
                  </a:txBody>
                  <a:tcPr marL="38130" marR="38130" marT="9533" marB="953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8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4825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repr</a:t>
            </a:r>
            <a:r>
              <a:rPr lang="en-US" altLang="ko-KR" dirty="0"/>
              <a:t>__()</a:t>
            </a:r>
            <a:r>
              <a:rPr lang="ko-KR" altLang="en-US" dirty="0"/>
              <a:t>과 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06401" y="1299365"/>
            <a:ext cx="11310174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__</a:t>
            </a:r>
            <a:r>
              <a:rPr lang="en-US" altLang="ko-KR" sz="2800" b="1" dirty="0" err="1">
                <a:solidFill>
                  <a:schemeClr val="tx1"/>
                </a:solidFill>
              </a:rPr>
              <a:t>repr</a:t>
            </a:r>
            <a:r>
              <a:rPr lang="en-US" altLang="ko-KR" sz="2800" b="1" dirty="0">
                <a:solidFill>
                  <a:schemeClr val="tx1"/>
                </a:solidFill>
              </a:rPr>
              <a:t>__() </a:t>
            </a:r>
            <a:r>
              <a:rPr lang="ko-KR" altLang="en-US" sz="2800" b="1" dirty="0">
                <a:solidFill>
                  <a:schemeClr val="tx1"/>
                </a:solidFill>
              </a:rPr>
              <a:t>메서드와 </a:t>
            </a:r>
            <a:r>
              <a:rPr lang="en-US" altLang="ko-KR" sz="2800" b="1" dirty="0">
                <a:solidFill>
                  <a:schemeClr val="tx1"/>
                </a:solidFill>
              </a:rPr>
              <a:t>__</a:t>
            </a:r>
            <a:r>
              <a:rPr lang="en-US" altLang="ko-KR" sz="2800" b="1" dirty="0" err="1">
                <a:solidFill>
                  <a:schemeClr val="tx1"/>
                </a:solidFill>
              </a:rPr>
              <a:t>str</a:t>
            </a:r>
            <a:r>
              <a:rPr lang="en-US" altLang="ko-KR" sz="2800" b="1" dirty="0">
                <a:solidFill>
                  <a:schemeClr val="tx1"/>
                </a:solidFill>
              </a:rPr>
              <a:t>__() </a:t>
            </a:r>
            <a:r>
              <a:rPr lang="ko-KR" altLang="en-US" sz="2800" b="1" dirty="0">
                <a:solidFill>
                  <a:schemeClr val="tx1"/>
                </a:solidFill>
              </a:rPr>
              <a:t>메서드는 둘 다 객체를 설명하는 문자열을 반환한다는 점에서 비슷하지만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객체를 설명하는 방식은 서로 다르다</a:t>
            </a:r>
            <a:r>
              <a:rPr lang="en-US" altLang="ko-KR" sz="2800" b="1" dirty="0">
                <a:solidFill>
                  <a:schemeClr val="tx1"/>
                </a:solidFill>
              </a:rPr>
              <a:t>. __</a:t>
            </a:r>
            <a:r>
              <a:rPr lang="en-US" altLang="ko-KR" sz="2800" b="1" dirty="0" err="1">
                <a:solidFill>
                  <a:schemeClr val="tx1"/>
                </a:solidFill>
              </a:rPr>
              <a:t>repr</a:t>
            </a:r>
            <a:r>
              <a:rPr lang="en-US" altLang="ko-KR" sz="2800" b="1" dirty="0">
                <a:solidFill>
                  <a:schemeClr val="tx1"/>
                </a:solidFill>
              </a:rPr>
              <a:t>__()</a:t>
            </a:r>
            <a:r>
              <a:rPr lang="ko-KR" altLang="en-US" sz="2800" b="1" dirty="0">
                <a:solidFill>
                  <a:schemeClr val="tx1"/>
                </a:solidFill>
              </a:rPr>
              <a:t>은 객체를 다른 객체와 구별하는 정보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고유번호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속성 내용 등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를 문자열로 반환한다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 정보는 주로 프로그래머가 보기 위한 것으로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예를 들어 프로그램 실행 기록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로그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에서 객체를 기록할 때 사용할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반면</a:t>
            </a:r>
            <a:r>
              <a:rPr lang="en-US" altLang="ko-KR" sz="2800" b="1" dirty="0">
                <a:solidFill>
                  <a:schemeClr val="tx1"/>
                </a:solidFill>
              </a:rPr>
              <a:t>, __</a:t>
            </a:r>
            <a:r>
              <a:rPr lang="en-US" altLang="ko-KR" sz="2800" b="1" dirty="0" err="1">
                <a:solidFill>
                  <a:schemeClr val="tx1"/>
                </a:solidFill>
              </a:rPr>
              <a:t>str</a:t>
            </a:r>
            <a:r>
              <a:rPr lang="en-US" altLang="ko-KR" sz="2800" b="1" dirty="0">
                <a:solidFill>
                  <a:schemeClr val="tx1"/>
                </a:solidFill>
              </a:rPr>
              <a:t>__()</a:t>
            </a:r>
            <a:r>
              <a:rPr lang="ko-KR" altLang="en-US" sz="2800" b="1" dirty="0">
                <a:solidFill>
                  <a:schemeClr val="tx1"/>
                </a:solidFill>
              </a:rPr>
              <a:t>이 반환하는 문자열은 객체의 의미와 내용을 사람이 읽기 좋은 형태로 표현한 것으로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주로 프로그램을 사용하는 일반 사용자가 보기 위한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353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연산자대신</a:t>
            </a:r>
            <a:r>
              <a:rPr lang="ko-KR" altLang="en-US" dirty="0"/>
              <a:t> 이중 밑줄 메서드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06401" y="1299365"/>
            <a:ext cx="11310174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number = 10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number.__</a:t>
            </a:r>
            <a:r>
              <a:rPr lang="en-US" altLang="ko-KR" b="1" dirty="0" err="1">
                <a:solidFill>
                  <a:schemeClr val="tx1"/>
                </a:solidFill>
              </a:rPr>
              <a:t>eq</a:t>
            </a:r>
            <a:r>
              <a:rPr lang="en-US" altLang="ko-KR" b="1" dirty="0">
                <a:solidFill>
                  <a:schemeClr val="tx1"/>
                </a:solidFill>
              </a:rPr>
              <a:t>__(20)   # number == 20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number.__</a:t>
            </a:r>
            <a:r>
              <a:rPr lang="en-US" altLang="ko-KR" b="1" dirty="0" err="1">
                <a:solidFill>
                  <a:schemeClr val="tx1"/>
                </a:solidFill>
              </a:rPr>
              <a:t>mul</a:t>
            </a:r>
            <a:r>
              <a:rPr lang="en-US" altLang="ko-KR" b="1" dirty="0">
                <a:solidFill>
                  <a:schemeClr val="tx1"/>
                </a:solidFill>
              </a:rPr>
              <a:t>__(5)   # number * 5</a:t>
            </a:r>
          </a:p>
          <a:p>
            <a:pPr>
              <a:lnSpc>
                <a:spcPct val="120000"/>
              </a:lnSpc>
            </a:pPr>
            <a:r>
              <a:rPr lang="en-US" altLang="ko-KR" b="1">
                <a:solidFill>
                  <a:schemeClr val="tx1"/>
                </a:solidFill>
              </a:rPr>
              <a:t>50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number.__</a:t>
            </a:r>
            <a:r>
              <a:rPr lang="en-US" altLang="ko-KR" b="1" dirty="0" err="1">
                <a:solidFill>
                  <a:schemeClr val="tx1"/>
                </a:solidFill>
              </a:rPr>
              <a:t>lt</a:t>
            </a:r>
            <a:r>
              <a:rPr lang="en-US" altLang="ko-KR" b="1" dirty="0">
                <a:solidFill>
                  <a:schemeClr val="tx1"/>
                </a:solidFill>
              </a:rPr>
              <a:t>__(20)   # number &lt; 20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number.__float</a:t>
            </a:r>
            <a:r>
              <a:rPr lang="en-US" altLang="ko-KR" b="1" dirty="0">
                <a:solidFill>
                  <a:schemeClr val="tx1"/>
                </a:solidFill>
              </a:rPr>
              <a:t>__()  # float(number)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10.0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number.__</a:t>
            </a:r>
            <a:r>
              <a:rPr lang="en-US" altLang="ko-KR" b="1" dirty="0" err="1">
                <a:solidFill>
                  <a:schemeClr val="tx1"/>
                </a:solidFill>
              </a:rPr>
              <a:t>str</a:t>
            </a:r>
            <a:r>
              <a:rPr lang="en-US" altLang="ko-KR" b="1" dirty="0">
                <a:solidFill>
                  <a:schemeClr val="tx1"/>
                </a:solidFill>
              </a:rPr>
              <a:t>__()    # </a:t>
            </a:r>
            <a:r>
              <a:rPr lang="en-US" altLang="ko-KR" b="1" dirty="0" err="1">
                <a:solidFill>
                  <a:schemeClr val="tx1"/>
                </a:solidFill>
              </a:rPr>
              <a:t>str</a:t>
            </a:r>
            <a:r>
              <a:rPr lang="en-US" altLang="ko-KR" b="1" dirty="0">
                <a:solidFill>
                  <a:schemeClr val="tx1"/>
                </a:solidFill>
              </a:rPr>
              <a:t>(number)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'10'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number.__bool</a:t>
            </a:r>
            <a:r>
              <a:rPr lang="en-US" altLang="ko-KR" b="1" dirty="0">
                <a:solidFill>
                  <a:schemeClr val="tx1"/>
                </a:solidFill>
              </a:rPr>
              <a:t>__()   # bool(number)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True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088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5-14(</a:t>
            </a:r>
            <a:r>
              <a:rPr lang="ko-KR" altLang="en-US" dirty="0"/>
              <a:t> 주사위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 조건에 맞춰 주사위를 나타내는 클래스</a:t>
            </a:r>
            <a:r>
              <a:rPr lang="en-US" altLang="ko-KR" dirty="0"/>
              <a:t>(Dice)</a:t>
            </a:r>
            <a:r>
              <a:rPr lang="ko-KR" altLang="en-US" dirty="0"/>
              <a:t>를 정의하여라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주사위 </a:t>
            </a:r>
            <a:r>
              <a:rPr lang="ko-KR" altLang="en-US" dirty="0" err="1"/>
              <a:t>객체마다</a:t>
            </a:r>
            <a:r>
              <a:rPr lang="ko-KR" altLang="en-US" dirty="0"/>
              <a:t> 면의 수가 다르다</a:t>
            </a:r>
            <a:r>
              <a:rPr lang="en-US" altLang="ko-KR" dirty="0"/>
              <a:t>. </a:t>
            </a:r>
            <a:r>
              <a:rPr lang="ko-KR" altLang="en-US" dirty="0"/>
              <a:t>예를 들어 육면체 주사위는 </a:t>
            </a:r>
            <a:r>
              <a:rPr lang="en-US" altLang="ko-KR" dirty="0"/>
              <a:t>6</a:t>
            </a:r>
            <a:r>
              <a:rPr lang="ko-KR" altLang="en-US" dirty="0"/>
              <a:t>개의 면을 갖는다</a:t>
            </a:r>
            <a:r>
              <a:rPr lang="en-US" altLang="ko-KR" dirty="0"/>
              <a:t>. </a:t>
            </a:r>
            <a:r>
              <a:rPr lang="ko-KR" altLang="en-US" dirty="0"/>
              <a:t>이 ‘면의 </a:t>
            </a:r>
            <a:r>
              <a:rPr lang="ko-KR" altLang="en-US" dirty="0" err="1"/>
              <a:t>수’를</a:t>
            </a:r>
            <a:r>
              <a:rPr lang="ko-KR" altLang="en-US" dirty="0"/>
              <a:t> 비공개 인스턴스 속성으로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 주사위 객체는 항상 어느 한 면이 위를 향하고 있으며</a:t>
            </a:r>
            <a:r>
              <a:rPr lang="en-US" altLang="ko-KR" dirty="0"/>
              <a:t>, </a:t>
            </a:r>
            <a:r>
              <a:rPr lang="ko-KR" altLang="en-US" dirty="0"/>
              <a:t>그 면은 </a:t>
            </a:r>
            <a:r>
              <a:rPr lang="en-US" altLang="ko-KR" dirty="0"/>
              <a:t>1</a:t>
            </a:r>
            <a:r>
              <a:rPr lang="ko-KR" altLang="en-US" dirty="0"/>
              <a:t>과 ‘면의 수’ 사이의 자연수다</a:t>
            </a:r>
            <a:r>
              <a:rPr lang="en-US" altLang="ko-KR" dirty="0"/>
              <a:t>. </a:t>
            </a:r>
            <a:r>
              <a:rPr lang="ko-KR" altLang="en-US" dirty="0"/>
              <a:t>이 ‘나온 면’을 비공개 인스턴스 속성으로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주사위 인스턴스는 </a:t>
            </a:r>
            <a:r>
              <a:rPr lang="en-US" altLang="ko-KR" dirty="0"/>
              <a:t>Dice(sides)</a:t>
            </a:r>
            <a:r>
              <a:rPr lang="ko-KR" altLang="en-US" dirty="0"/>
              <a:t>와 같이 하나의 인자를 전달하여 생성한다</a:t>
            </a:r>
            <a:r>
              <a:rPr lang="en-US" altLang="ko-KR" dirty="0"/>
              <a:t>. </a:t>
            </a:r>
            <a:r>
              <a:rPr lang="ko-KR" altLang="en-US" dirty="0" err="1"/>
              <a:t>인스턴스화</a:t>
            </a:r>
            <a:r>
              <a:rPr lang="ko-KR" altLang="en-US" dirty="0"/>
              <a:t> 과정에서 ‘면의 </a:t>
            </a:r>
            <a:r>
              <a:rPr lang="ko-KR" altLang="en-US" dirty="0" err="1"/>
              <a:t>수’는</a:t>
            </a:r>
            <a:r>
              <a:rPr lang="ko-KR" altLang="en-US" dirty="0"/>
              <a:t> </a:t>
            </a:r>
            <a:r>
              <a:rPr lang="en-US" altLang="ko-KR" dirty="0"/>
              <a:t>sides</a:t>
            </a:r>
            <a:r>
              <a:rPr lang="ko-KR" altLang="en-US" dirty="0"/>
              <a:t>가 전달받는 값으로</a:t>
            </a:r>
            <a:r>
              <a:rPr lang="en-US" altLang="ko-KR" dirty="0"/>
              <a:t>, ‘</a:t>
            </a:r>
            <a:r>
              <a:rPr lang="ko-KR" altLang="en-US" dirty="0"/>
              <a:t>나온 면’은 자신이 가질 수 있는 임의의 값으로 초기화된다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인스턴스의 현재 ‘나온 </a:t>
            </a:r>
            <a:r>
              <a:rPr lang="ko-KR" altLang="en-US" dirty="0" err="1"/>
              <a:t>면’을</a:t>
            </a:r>
            <a:r>
              <a:rPr lang="ko-KR" altLang="en-US" dirty="0"/>
              <a:t> 반환하는 </a:t>
            </a:r>
            <a:r>
              <a:rPr lang="en-US" altLang="ko-KR" dirty="0"/>
              <a:t>top() </a:t>
            </a:r>
            <a:r>
              <a:rPr lang="ko-KR" altLang="en-US" dirty="0"/>
              <a:t>메서드를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인스턴스의 ‘나온 </a:t>
            </a:r>
            <a:r>
              <a:rPr lang="ko-KR" altLang="en-US" dirty="0" err="1"/>
              <a:t>면’을</a:t>
            </a:r>
            <a:r>
              <a:rPr lang="ko-KR" altLang="en-US" dirty="0"/>
              <a:t> 새 임의의 값으로 설정하고 반환하는 </a:t>
            </a:r>
            <a:r>
              <a:rPr lang="en-US" altLang="ko-KR" dirty="0"/>
              <a:t>role() </a:t>
            </a:r>
            <a:r>
              <a:rPr lang="ko-KR" altLang="en-US" dirty="0"/>
              <a:t>메서드를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 </a:t>
            </a:r>
            <a:r>
              <a:rPr lang="ko-KR" altLang="en-US" dirty="0"/>
              <a:t>이상 </a:t>
            </a:r>
            <a:r>
              <a:rPr lang="en-US" altLang="ko-KR" dirty="0"/>
              <a:t>m </a:t>
            </a:r>
            <a:r>
              <a:rPr lang="ko-KR" altLang="en-US" dirty="0"/>
              <a:t>이하의 임의의 수는 </a:t>
            </a:r>
            <a:r>
              <a:rPr lang="en-US" altLang="ko-KR" dirty="0" err="1"/>
              <a:t>random.randint</a:t>
            </a:r>
            <a:r>
              <a:rPr lang="en-US" altLang="ko-KR" dirty="0"/>
              <a:t>(n, m) </a:t>
            </a:r>
            <a:r>
              <a:rPr lang="ko-KR" altLang="en-US" dirty="0"/>
              <a:t>함수를 사용하여 구한다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8 </a:t>
            </a:r>
            <a:r>
              <a:rPr lang="ko-KR" altLang="en-US" dirty="0"/>
              <a:t>이하의 임의의 수는 </a:t>
            </a:r>
            <a:r>
              <a:rPr lang="en-US" altLang="ko-KR" dirty="0" err="1"/>
              <a:t>random.randint</a:t>
            </a:r>
            <a:r>
              <a:rPr lang="en-US" altLang="ko-KR" dirty="0"/>
              <a:t>(1, 8)</a:t>
            </a:r>
            <a:r>
              <a:rPr lang="ko-KR" altLang="en-US" dirty="0"/>
              <a:t>이다</a:t>
            </a:r>
            <a:r>
              <a:rPr lang="en-US" altLang="ko-KR" dirty="0"/>
              <a:t>. (</a:t>
            </a:r>
            <a:r>
              <a:rPr lang="ko-KR" altLang="en-US" dirty="0"/>
              <a:t>이 함수를 사용하려면 먼저 </a:t>
            </a:r>
            <a:r>
              <a:rPr lang="en-US" altLang="ko-KR" dirty="0"/>
              <a:t>random </a:t>
            </a:r>
            <a:r>
              <a:rPr lang="ko-KR" altLang="en-US" dirty="0"/>
              <a:t>모듈을 </a:t>
            </a:r>
            <a:r>
              <a:rPr lang="ko-KR" altLang="en-US" dirty="0" err="1"/>
              <a:t>임포트해야</a:t>
            </a:r>
            <a:r>
              <a:rPr lang="ko-KR" altLang="en-US" dirty="0"/>
              <a:t> 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1451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5-14(</a:t>
            </a:r>
            <a:r>
              <a:rPr lang="ko-KR" altLang="en-US" dirty="0"/>
              <a:t> 주사위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클래스를 정의한 후 프로그램 하단에 다음 코드를 삽입해 테스트해 보아라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dice_4 = Dice(4)      # </a:t>
            </a:r>
            <a:r>
              <a:rPr lang="ko-KR" altLang="en-US" dirty="0"/>
              <a:t>사면체 주사위 생성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사면체 주사위 테스트 </a:t>
            </a:r>
            <a:r>
              <a:rPr lang="en-US" altLang="ko-KR" dirty="0"/>
              <a:t>----')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처음 나온 면</a:t>
            </a:r>
            <a:r>
              <a:rPr lang="en-US" altLang="ko-KR" dirty="0"/>
              <a:t>:', dice_4.top())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다시 굴리기</a:t>
            </a:r>
            <a:r>
              <a:rPr lang="en-US" altLang="ko-KR" dirty="0"/>
              <a:t>:', dice_4.roll())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다시 굴리기</a:t>
            </a:r>
            <a:r>
              <a:rPr lang="en-US" altLang="ko-KR" dirty="0"/>
              <a:t>:', dice_4.roll())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dice_100 = Dice(100)  # </a:t>
            </a:r>
            <a:r>
              <a:rPr lang="ko-KR" altLang="en-US" dirty="0" err="1"/>
              <a:t>백면체</a:t>
            </a:r>
            <a:r>
              <a:rPr lang="ko-KR" altLang="en-US" dirty="0"/>
              <a:t> 주사위 생성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 err="1"/>
              <a:t>백면체</a:t>
            </a:r>
            <a:r>
              <a:rPr lang="ko-KR" altLang="en-US" dirty="0"/>
              <a:t> 주사위 테스트 </a:t>
            </a:r>
            <a:r>
              <a:rPr lang="en-US" altLang="ko-KR" dirty="0"/>
              <a:t>----')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처음 나온 면</a:t>
            </a:r>
            <a:r>
              <a:rPr lang="en-US" altLang="ko-KR" dirty="0"/>
              <a:t>:', dice_100.top())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다시 굴리기</a:t>
            </a:r>
            <a:r>
              <a:rPr lang="en-US" altLang="ko-KR" dirty="0"/>
              <a:t>:', dice_100.roll())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다시 굴리기</a:t>
            </a:r>
            <a:r>
              <a:rPr lang="en-US" altLang="ko-KR" dirty="0"/>
              <a:t>:', dice_100.roll())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296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/>
              <a:t>5-15(</a:t>
            </a:r>
            <a:r>
              <a:rPr lang="ko-KR" altLang="en-US" dirty="0"/>
              <a:t> 음식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앞의 음식 클래스 </a:t>
            </a:r>
            <a:r>
              <a:rPr lang="en-US" altLang="ko-KR" dirty="0"/>
              <a:t>Food</a:t>
            </a:r>
            <a:r>
              <a:rPr lang="ko-KR" altLang="en-US" dirty="0"/>
              <a:t>에 크기 비교 연산을 추가해 보아라</a:t>
            </a:r>
            <a:r>
              <a:rPr lang="en-US" altLang="ko-KR" dirty="0"/>
              <a:t>. </a:t>
            </a:r>
            <a:r>
              <a:rPr lang="ko-KR" altLang="en-US" dirty="0"/>
              <a:t>맛이 좋으면 더 큰 것이고</a:t>
            </a:r>
            <a:r>
              <a:rPr lang="en-US" altLang="ko-KR" dirty="0"/>
              <a:t>, </a:t>
            </a:r>
            <a:r>
              <a:rPr lang="ko-KR" altLang="en-US" dirty="0"/>
              <a:t>같은 맛이면 칼로리가 더 적은 것이 더 큰 것이다</a:t>
            </a:r>
            <a:r>
              <a:rPr lang="en-US" altLang="ko-KR" dirty="0"/>
              <a:t>. </a:t>
            </a:r>
            <a:r>
              <a:rPr lang="ko-KR" altLang="en-US" dirty="0"/>
              <a:t>맛과 칼로리가 모두 같으면 두 음식의 크기가 같다</a:t>
            </a:r>
            <a:r>
              <a:rPr lang="en-US" altLang="ko-KR" dirty="0"/>
              <a:t>. </a:t>
            </a:r>
            <a:r>
              <a:rPr lang="ko-KR" altLang="en-US" dirty="0"/>
              <a:t>클래스를 정의한 후 그 아래에 다음 코드를 입력하여 잘 실행되는지 확인해 보아라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strawberry = Food(9, 32)</a:t>
            </a:r>
          </a:p>
          <a:p>
            <a:pPr marL="0" indent="0">
              <a:buNone/>
            </a:pPr>
            <a:r>
              <a:rPr lang="en-US" altLang="ko-KR" dirty="0"/>
              <a:t>potato = Food(6, 66)</a:t>
            </a:r>
          </a:p>
          <a:p>
            <a:pPr marL="0" indent="0">
              <a:buNone/>
            </a:pPr>
            <a:r>
              <a:rPr lang="en-US" altLang="ko-KR" dirty="0" err="1"/>
              <a:t>sweet_potato</a:t>
            </a:r>
            <a:r>
              <a:rPr lang="en-US" altLang="ko-KR" dirty="0"/>
              <a:t> = Food(12, 131)</a:t>
            </a:r>
          </a:p>
          <a:p>
            <a:pPr marL="0" indent="0">
              <a:buNone/>
            </a:pPr>
            <a:r>
              <a:rPr lang="en-US" altLang="ko-KR" dirty="0"/>
              <a:t>pizza = Food(13, 266)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딸기 </a:t>
            </a:r>
            <a:r>
              <a:rPr lang="en-US" altLang="ko-KR" dirty="0"/>
              <a:t>&lt; </a:t>
            </a:r>
            <a:r>
              <a:rPr lang="ko-KR" altLang="en-US" dirty="0"/>
              <a:t>감자</a:t>
            </a:r>
            <a:r>
              <a:rPr lang="en-US" altLang="ko-KR" dirty="0"/>
              <a:t>: ', strawberry &lt; potato)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감자 </a:t>
            </a:r>
            <a:r>
              <a:rPr lang="en-US" altLang="ko-KR" dirty="0"/>
              <a:t>+ </a:t>
            </a:r>
            <a:r>
              <a:rPr lang="ko-KR" altLang="en-US" dirty="0"/>
              <a:t>감자 </a:t>
            </a:r>
            <a:r>
              <a:rPr lang="en-US" altLang="ko-KR" dirty="0"/>
              <a:t>&lt; </a:t>
            </a:r>
            <a:r>
              <a:rPr lang="ko-KR" altLang="en-US" dirty="0"/>
              <a:t>고구마</a:t>
            </a:r>
            <a:r>
              <a:rPr lang="en-US" altLang="ko-KR" dirty="0"/>
              <a:t>: ', potato + potato &lt; </a:t>
            </a:r>
            <a:r>
              <a:rPr lang="en-US" altLang="ko-KR" dirty="0" err="1"/>
              <a:t>sweet_potato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피자 </a:t>
            </a:r>
            <a:r>
              <a:rPr lang="en-US" altLang="ko-KR" dirty="0"/>
              <a:t>&gt;= </a:t>
            </a:r>
            <a:r>
              <a:rPr lang="ko-KR" altLang="en-US" dirty="0"/>
              <a:t>딸기</a:t>
            </a:r>
            <a:r>
              <a:rPr lang="en-US" altLang="ko-KR" dirty="0"/>
              <a:t>: ', pizza &gt;= strawberry)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피자 </a:t>
            </a:r>
            <a:r>
              <a:rPr lang="en-US" altLang="ko-KR" dirty="0"/>
              <a:t>&gt;= </a:t>
            </a:r>
            <a:r>
              <a:rPr lang="ko-KR" altLang="en-US" dirty="0"/>
              <a:t>피자</a:t>
            </a:r>
            <a:r>
              <a:rPr lang="en-US" altLang="ko-KR" dirty="0"/>
              <a:t>: ', pizza &gt;= strawberry)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감자 </a:t>
            </a:r>
            <a:r>
              <a:rPr lang="en-US" altLang="ko-KR" dirty="0"/>
              <a:t>+ </a:t>
            </a:r>
            <a:r>
              <a:rPr lang="ko-KR" altLang="en-US" dirty="0"/>
              <a:t>딸기 </a:t>
            </a:r>
            <a:r>
              <a:rPr lang="en-US" altLang="ko-KR" dirty="0"/>
              <a:t>&lt; </a:t>
            </a:r>
            <a:r>
              <a:rPr lang="ko-KR" altLang="en-US" dirty="0"/>
              <a:t>피자</a:t>
            </a:r>
            <a:r>
              <a:rPr lang="en-US" altLang="ko-KR" dirty="0"/>
              <a:t>: ', potato + strawberry &lt; pizza)</a:t>
            </a:r>
          </a:p>
          <a:p>
            <a:pPr marL="0" indent="0">
              <a:buNone/>
            </a:pPr>
            <a:r>
              <a:rPr lang="en-US" altLang="ko-KR" dirty="0"/>
              <a:t>print('</a:t>
            </a:r>
            <a:r>
              <a:rPr lang="ko-KR" altLang="en-US" dirty="0"/>
              <a:t>딸기 </a:t>
            </a:r>
            <a:r>
              <a:rPr lang="en-US" altLang="ko-KR" dirty="0"/>
              <a:t>== </a:t>
            </a:r>
            <a:r>
              <a:rPr lang="ko-KR" altLang="en-US" dirty="0"/>
              <a:t>딸기</a:t>
            </a:r>
            <a:r>
              <a:rPr lang="en-US" altLang="ko-KR" dirty="0"/>
              <a:t>: ', potato == potato)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45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 err="1"/>
              <a:t>좌표평면</a:t>
            </a:r>
            <a:r>
              <a:rPr lang="ko-KR" altLang="en-US" b="0" dirty="0"/>
              <a:t> 위의 점과 도형 </a:t>
            </a:r>
            <a:r>
              <a:rPr lang="en-US" altLang="ko-KR" b="0" dirty="0"/>
              <a:t>(</a:t>
            </a:r>
            <a:r>
              <a:rPr lang="ko-KR" altLang="en-US" b="0" dirty="0"/>
              <a:t>다른 표현</a:t>
            </a:r>
            <a:r>
              <a:rPr lang="en-US" altLang="ko-KR" b="0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coordinate_2 = (3, 5)                  # ❶ </a:t>
            </a:r>
            <a:r>
              <a:rPr lang="ko-KR" altLang="en-US" sz="2000" b="1" dirty="0">
                <a:solidFill>
                  <a:schemeClr val="tx1"/>
                </a:solidFill>
              </a:rPr>
              <a:t>점 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좌표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triangle_2 = ((0, 0), (0, 3), (4, 3))  # ❷ </a:t>
            </a:r>
            <a:r>
              <a:rPr lang="ko-KR" altLang="en-US" sz="2000" b="1" dirty="0">
                <a:solidFill>
                  <a:schemeClr val="tx1"/>
                </a:solidFill>
              </a:rPr>
              <a:t>삼각형</a:t>
            </a:r>
          </a:p>
          <a:p>
            <a:pPr>
              <a:lnSpc>
                <a:spcPct val="12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rectangle_2 = {                        # ❸ </a:t>
            </a:r>
            <a:r>
              <a:rPr lang="ko-KR" altLang="en-US" sz="2000" b="1" dirty="0">
                <a:solidFill>
                  <a:schemeClr val="tx1"/>
                </a:solidFill>
              </a:rPr>
              <a:t>사각형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>
                <a:solidFill>
                  <a:schemeClr val="tx1"/>
                </a:solidFill>
              </a:rPr>
              <a:t>'point': (2, 2),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'width': 4,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'height': 4,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같은 정보라도 데이터의 구조가 다르면 처리할 수 없다</a:t>
            </a:r>
            <a:r>
              <a:rPr lang="en-US" altLang="ko-KR" sz="2000" b="1" dirty="0">
                <a:solidFill>
                  <a:schemeClr val="tx1"/>
                </a:solidFill>
              </a:rPr>
              <a:t>!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3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2ED3C4-386B-46DF-B785-37213CDC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주석으로 데이터의 유형과 구조 알려주기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25DEBF-157E-4B0F-B515-8299262B8932}"/>
              </a:ext>
            </a:extLst>
          </p:cNvPr>
          <p:cNvSpPr/>
          <p:nvPr/>
        </p:nvSpPr>
        <p:spPr>
          <a:xfrm>
            <a:off x="848411" y="1348033"/>
            <a:ext cx="104637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# </a:t>
            </a:r>
            <a:r>
              <a:rPr lang="ko-KR" altLang="en-US" sz="2800" b="1" dirty="0"/>
              <a:t>유형</a:t>
            </a:r>
            <a:r>
              <a:rPr lang="en-US" altLang="ko-KR" sz="2800" b="1" dirty="0"/>
              <a:t>: '</a:t>
            </a:r>
            <a:r>
              <a:rPr lang="ko-KR" altLang="en-US" sz="2800" b="1" dirty="0"/>
              <a:t>삼각형</a:t>
            </a:r>
            <a:r>
              <a:rPr lang="en-US" altLang="ko-KR" sz="2800" b="1" dirty="0"/>
              <a:t>'</a:t>
            </a:r>
            <a:r>
              <a:rPr lang="ko-KR" altLang="en-US" sz="2800" b="1" dirty="0"/>
              <a:t>은 다음 키를 갖는 사전이다</a:t>
            </a:r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#     * '</a:t>
            </a:r>
            <a:r>
              <a:rPr lang="en-US" altLang="ko-KR" sz="2800" b="1" dirty="0" err="1"/>
              <a:t>point_a</a:t>
            </a:r>
            <a:r>
              <a:rPr lang="en-US" altLang="ko-KR" sz="2800" b="1" dirty="0"/>
              <a:t>': </a:t>
            </a:r>
            <a:r>
              <a:rPr lang="ko-KR" altLang="en-US" sz="2800" b="1" dirty="0"/>
              <a:t>첫번째 점의 위치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좌표</a:t>
            </a:r>
            <a:r>
              <a:rPr lang="en-US" altLang="ko-KR" sz="2800" b="1" dirty="0"/>
              <a:t>)</a:t>
            </a:r>
          </a:p>
          <a:p>
            <a:r>
              <a:rPr lang="en-US" altLang="ko-KR" sz="2800" b="1" dirty="0"/>
              <a:t>#     * '</a:t>
            </a:r>
            <a:r>
              <a:rPr lang="en-US" altLang="ko-KR" sz="2800" b="1" dirty="0" err="1"/>
              <a:t>point_b</a:t>
            </a:r>
            <a:r>
              <a:rPr lang="en-US" altLang="ko-KR" sz="2800" b="1" dirty="0"/>
              <a:t>': </a:t>
            </a:r>
            <a:r>
              <a:rPr lang="ko-KR" altLang="en-US" sz="2800" b="1" dirty="0"/>
              <a:t>두번째 점의 위치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좌표</a:t>
            </a:r>
            <a:r>
              <a:rPr lang="en-US" altLang="ko-KR" sz="2800" b="1" dirty="0"/>
              <a:t>)</a:t>
            </a:r>
          </a:p>
          <a:p>
            <a:r>
              <a:rPr lang="en-US" altLang="ko-KR" sz="2800" b="1" dirty="0"/>
              <a:t>#     * '</a:t>
            </a:r>
            <a:r>
              <a:rPr lang="en-US" altLang="ko-KR" sz="2800" b="1" dirty="0" err="1"/>
              <a:t>point_c</a:t>
            </a:r>
            <a:r>
              <a:rPr lang="en-US" altLang="ko-KR" sz="2800" b="1" dirty="0"/>
              <a:t>': </a:t>
            </a:r>
            <a:r>
              <a:rPr lang="ko-KR" altLang="en-US" sz="2800" b="1" dirty="0"/>
              <a:t>세번째 점의 위치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좌표</a:t>
            </a:r>
            <a:r>
              <a:rPr lang="en-US" altLang="ko-KR" sz="2800" b="1" dirty="0"/>
              <a:t>)</a:t>
            </a:r>
          </a:p>
          <a:p>
            <a:r>
              <a:rPr lang="en-US" altLang="ko-KR" sz="2800" b="1" dirty="0"/>
              <a:t>triangle_1 = {</a:t>
            </a:r>
          </a:p>
          <a:p>
            <a:r>
              <a:rPr lang="en-US" altLang="ko-KR" sz="2800" b="1" dirty="0"/>
              <a:t>    '</a:t>
            </a:r>
            <a:r>
              <a:rPr lang="en-US" altLang="ko-KR" sz="2800" b="1" dirty="0" err="1"/>
              <a:t>point_a</a:t>
            </a:r>
            <a:r>
              <a:rPr lang="en-US" altLang="ko-KR" sz="2800" b="1" dirty="0"/>
              <a:t>': {'x': 0, 'y': 0},</a:t>
            </a:r>
          </a:p>
          <a:p>
            <a:r>
              <a:rPr lang="en-US" altLang="ko-KR" sz="2800" b="1" dirty="0"/>
              <a:t>    '</a:t>
            </a:r>
            <a:r>
              <a:rPr lang="en-US" altLang="ko-KR" sz="2800" b="1" dirty="0" err="1"/>
              <a:t>point_b</a:t>
            </a:r>
            <a:r>
              <a:rPr lang="en-US" altLang="ko-KR" sz="2800" b="1" dirty="0"/>
              <a:t>': {'x': 3, 'y': 0},</a:t>
            </a:r>
          </a:p>
          <a:p>
            <a:r>
              <a:rPr lang="en-US" altLang="ko-KR" sz="2800" b="1" dirty="0"/>
              <a:t>    '</a:t>
            </a:r>
            <a:r>
              <a:rPr lang="en-US" altLang="ko-KR" sz="2800" b="1" dirty="0" err="1"/>
              <a:t>point_c</a:t>
            </a:r>
            <a:r>
              <a:rPr lang="en-US" altLang="ko-KR" sz="2800" b="1" dirty="0"/>
              <a:t>': {'x': 3, 'y': 4},</a:t>
            </a:r>
          </a:p>
          <a:p>
            <a:r>
              <a:rPr lang="en-US" altLang="ko-KR" sz="2800" b="1" dirty="0"/>
              <a:t>}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78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2ED3C4-386B-46DF-B785-37213CDC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데이터의 유형 구별하기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25DEBF-157E-4B0F-B515-8299262B8932}"/>
              </a:ext>
            </a:extLst>
          </p:cNvPr>
          <p:cNvSpPr/>
          <p:nvPr/>
        </p:nvSpPr>
        <p:spPr>
          <a:xfrm>
            <a:off x="848411" y="1348033"/>
            <a:ext cx="104637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둘레를 구할 때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도형의 유형이 늘어날 때마다 비슷한 함수를 계속 만들어야 하는 것은 번거롭다</a:t>
            </a:r>
            <a:r>
              <a:rPr lang="en-US" altLang="ko-KR" sz="2800" b="1" dirty="0"/>
              <a:t>. circumference()(</a:t>
            </a:r>
            <a:r>
              <a:rPr lang="ko-KR" altLang="en-US" sz="2800" b="1" dirty="0"/>
              <a:t>둘레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라는 함수를 하나 정의해두고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이 함수로 여러 가지 도형의 둘레를 구할 수 있다면 편리하지 않을까</a:t>
            </a:r>
            <a:r>
              <a:rPr lang="en-US" altLang="ko-KR" sz="2800" b="1" dirty="0"/>
              <a:t>?</a:t>
            </a:r>
          </a:p>
          <a:p>
            <a:endParaRPr lang="en-US" altLang="ko-KR" sz="2800" b="1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494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2ED3C4-386B-46DF-B785-37213CDC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데이터의 유형 정보를 데이터에 추가하기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25DEBF-157E-4B0F-B515-8299262B8932}"/>
              </a:ext>
            </a:extLst>
          </p:cNvPr>
          <p:cNvSpPr/>
          <p:nvPr/>
        </p:nvSpPr>
        <p:spPr>
          <a:xfrm>
            <a:off x="848411" y="1348033"/>
            <a:ext cx="1046375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triangle_3 = {</a:t>
            </a:r>
          </a:p>
          <a:p>
            <a:r>
              <a:rPr lang="en-US" altLang="ko-KR" sz="2400" b="1" dirty="0"/>
              <a:t>    'type': '</a:t>
            </a:r>
            <a:r>
              <a:rPr lang="ko-KR" altLang="en-US" sz="2400" b="1" dirty="0"/>
              <a:t>삼각형</a:t>
            </a:r>
            <a:r>
              <a:rPr lang="en-US" altLang="ko-KR" sz="2400" b="1" dirty="0"/>
              <a:t>',             # </a:t>
            </a:r>
            <a:r>
              <a:rPr lang="ko-KR" altLang="en-US" sz="2400" b="1" dirty="0"/>
              <a:t>데이터의 유형을 나타내는 정보</a:t>
            </a:r>
          </a:p>
          <a:p>
            <a:r>
              <a:rPr lang="ko-KR" altLang="en-US" sz="2400" b="1" dirty="0"/>
              <a:t>    </a:t>
            </a:r>
            <a:r>
              <a:rPr lang="en-US" altLang="ko-KR" sz="2400" b="1" dirty="0"/>
              <a:t>'</a:t>
            </a:r>
            <a:r>
              <a:rPr lang="en-US" altLang="ko-KR" sz="2400" b="1" dirty="0" err="1"/>
              <a:t>point_a</a:t>
            </a:r>
            <a:r>
              <a:rPr lang="en-US" altLang="ko-KR" sz="2400" b="1" dirty="0"/>
              <a:t>': {'x': 0, 'y': 0},</a:t>
            </a:r>
          </a:p>
          <a:p>
            <a:r>
              <a:rPr lang="en-US" altLang="ko-KR" sz="2400" b="1" dirty="0"/>
              <a:t>    '</a:t>
            </a:r>
            <a:r>
              <a:rPr lang="en-US" altLang="ko-KR" sz="2400" b="1" dirty="0" err="1"/>
              <a:t>point_b</a:t>
            </a:r>
            <a:r>
              <a:rPr lang="en-US" altLang="ko-KR" sz="2400" b="1" dirty="0"/>
              <a:t>': {'x': 3, 'y': 0},</a:t>
            </a:r>
          </a:p>
          <a:p>
            <a:r>
              <a:rPr lang="en-US" altLang="ko-KR" sz="2400" b="1" dirty="0"/>
              <a:t>    '</a:t>
            </a:r>
            <a:r>
              <a:rPr lang="en-US" altLang="ko-KR" sz="2400" b="1" dirty="0" err="1"/>
              <a:t>point_c</a:t>
            </a:r>
            <a:r>
              <a:rPr lang="en-US" altLang="ko-KR" sz="2400" b="1" dirty="0"/>
              <a:t>': {'x': 3, 'y': 4},</a:t>
            </a:r>
          </a:p>
          <a:p>
            <a:r>
              <a:rPr lang="en-US" altLang="ko-KR" sz="2400" b="1" dirty="0"/>
              <a:t>}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rectangle_3 = {</a:t>
            </a:r>
          </a:p>
          <a:p>
            <a:r>
              <a:rPr lang="en-US" altLang="ko-KR" sz="2400" b="1" dirty="0"/>
              <a:t>    'type': '</a:t>
            </a:r>
            <a:r>
              <a:rPr lang="ko-KR" altLang="en-US" sz="2400" b="1" dirty="0"/>
              <a:t>사각형</a:t>
            </a:r>
            <a:r>
              <a:rPr lang="en-US" altLang="ko-KR" sz="2400" b="1" dirty="0"/>
              <a:t>',             # </a:t>
            </a:r>
            <a:r>
              <a:rPr lang="ko-KR" altLang="en-US" sz="2400" b="1" dirty="0"/>
              <a:t>데이터의 유형을 나타내는 정보</a:t>
            </a:r>
          </a:p>
          <a:p>
            <a:r>
              <a:rPr lang="ko-KR" altLang="en-US" sz="2400" b="1" dirty="0"/>
              <a:t>    </a:t>
            </a:r>
            <a:r>
              <a:rPr lang="en-US" altLang="ko-KR" sz="2400" b="1" dirty="0"/>
              <a:t>'</a:t>
            </a:r>
            <a:r>
              <a:rPr lang="en-US" altLang="ko-KR" sz="2400" b="1" dirty="0" err="1"/>
              <a:t>point_a</a:t>
            </a:r>
            <a:r>
              <a:rPr lang="en-US" altLang="ko-KR" sz="2400" b="1" dirty="0"/>
              <a:t>': {'x': 2, 'y': 2},</a:t>
            </a:r>
          </a:p>
          <a:p>
            <a:r>
              <a:rPr lang="en-US" altLang="ko-KR" sz="2400" b="1" dirty="0"/>
              <a:t>    '</a:t>
            </a:r>
            <a:r>
              <a:rPr lang="en-US" altLang="ko-KR" sz="2400" b="1" dirty="0" err="1"/>
              <a:t>point_b</a:t>
            </a:r>
            <a:r>
              <a:rPr lang="en-US" altLang="ko-KR" sz="2400" b="1" dirty="0"/>
              <a:t>': {'x': 6, 'y': 2},</a:t>
            </a:r>
          </a:p>
          <a:p>
            <a:r>
              <a:rPr lang="en-US" altLang="ko-KR" sz="2400" b="1" dirty="0"/>
              <a:t>    '</a:t>
            </a:r>
            <a:r>
              <a:rPr lang="en-US" altLang="ko-KR" sz="2400" b="1" dirty="0" err="1"/>
              <a:t>point_c</a:t>
            </a:r>
            <a:r>
              <a:rPr lang="en-US" altLang="ko-KR" sz="2400" b="1" dirty="0"/>
              <a:t>': {'x': 6, 'y': 6},</a:t>
            </a:r>
          </a:p>
          <a:p>
            <a:r>
              <a:rPr lang="en-US" altLang="ko-KR" sz="2400" b="1" dirty="0"/>
              <a:t>    '</a:t>
            </a:r>
            <a:r>
              <a:rPr lang="en-US" altLang="ko-KR" sz="2400" b="1" dirty="0" err="1"/>
              <a:t>point_d</a:t>
            </a:r>
            <a:r>
              <a:rPr lang="en-US" altLang="ko-KR" sz="2400" b="1" dirty="0"/>
              <a:t>': {'x': 2, 'y': 6},</a:t>
            </a:r>
          </a:p>
          <a:p>
            <a:r>
              <a:rPr lang="en-US" altLang="ko-KR" sz="2400" b="1" dirty="0"/>
              <a:t>}</a:t>
            </a:r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093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2ED3C4-386B-46DF-B785-37213CDC9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/>
              <a:t>둘레 계산 함수를 일반 함수로 정의하기 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25DEBF-157E-4B0F-B515-8299262B8932}"/>
              </a:ext>
            </a:extLst>
          </p:cNvPr>
          <p:cNvSpPr/>
          <p:nvPr/>
        </p:nvSpPr>
        <p:spPr>
          <a:xfrm>
            <a:off x="848411" y="1348033"/>
            <a:ext cx="1046375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def circumference(shape):</a:t>
            </a:r>
          </a:p>
          <a:p>
            <a:r>
              <a:rPr lang="en-US" altLang="ko-KR" b="1" dirty="0"/>
              <a:t>    """</a:t>
            </a:r>
            <a:r>
              <a:rPr lang="ko-KR" altLang="en-US" b="1" dirty="0"/>
              <a:t>도형 데이터를 전달받아 둘레를 구해 반환한다</a:t>
            </a:r>
            <a:r>
              <a:rPr lang="en-US" altLang="ko-KR" b="1" dirty="0"/>
              <a:t>."""</a:t>
            </a:r>
          </a:p>
          <a:p>
            <a:r>
              <a:rPr lang="en-US" altLang="ko-KR" b="1" dirty="0"/>
              <a:t>    </a:t>
            </a:r>
          </a:p>
          <a:p>
            <a:r>
              <a:rPr lang="en-US" altLang="ko-KR" b="1" dirty="0"/>
              <a:t>    if shape['type'] == '</a:t>
            </a:r>
            <a:r>
              <a:rPr lang="ko-KR" altLang="en-US" b="1" dirty="0"/>
              <a:t>삼각형</a:t>
            </a:r>
            <a:r>
              <a:rPr lang="en-US" altLang="ko-KR" b="1" dirty="0"/>
              <a:t>':    # type() </a:t>
            </a:r>
            <a:r>
              <a:rPr lang="ko-KR" altLang="en-US" b="1" dirty="0"/>
              <a:t>함수 대신 인덱싱 연산 사용</a:t>
            </a:r>
          </a:p>
          <a:p>
            <a:r>
              <a:rPr lang="ko-KR" altLang="en-US" b="1" dirty="0"/>
              <a:t>        </a:t>
            </a:r>
            <a:r>
              <a:rPr lang="en-US" altLang="ko-KR" b="1" dirty="0" err="1"/>
              <a:t>a_to_b</a:t>
            </a:r>
            <a:r>
              <a:rPr lang="en-US" altLang="ko-KR" b="1" dirty="0"/>
              <a:t> = distance(shape['</a:t>
            </a:r>
            <a:r>
              <a:rPr lang="en-US" altLang="ko-KR" b="1" dirty="0" err="1"/>
              <a:t>point_a</a:t>
            </a:r>
            <a:r>
              <a:rPr lang="en-US" altLang="ko-KR" b="1" dirty="0"/>
              <a:t>'], shape['</a:t>
            </a:r>
            <a:r>
              <a:rPr lang="en-US" altLang="ko-KR" b="1" dirty="0" err="1"/>
              <a:t>point_b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        </a:t>
            </a:r>
            <a:r>
              <a:rPr lang="en-US" altLang="ko-KR" b="1" dirty="0" err="1"/>
              <a:t>b_to_c</a:t>
            </a:r>
            <a:r>
              <a:rPr lang="en-US" altLang="ko-KR" b="1" dirty="0"/>
              <a:t> = distance(shape['</a:t>
            </a:r>
            <a:r>
              <a:rPr lang="en-US" altLang="ko-KR" b="1" dirty="0" err="1"/>
              <a:t>point_b</a:t>
            </a:r>
            <a:r>
              <a:rPr lang="en-US" altLang="ko-KR" b="1" dirty="0"/>
              <a:t>'], shape['</a:t>
            </a:r>
            <a:r>
              <a:rPr lang="en-US" altLang="ko-KR" b="1" dirty="0" err="1"/>
              <a:t>point_c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        </a:t>
            </a:r>
            <a:r>
              <a:rPr lang="en-US" altLang="ko-KR" b="1" dirty="0" err="1"/>
              <a:t>c_to_a</a:t>
            </a:r>
            <a:r>
              <a:rPr lang="en-US" altLang="ko-KR" b="1" dirty="0"/>
              <a:t> = distance(shape['</a:t>
            </a:r>
            <a:r>
              <a:rPr lang="en-US" altLang="ko-KR" b="1" dirty="0" err="1"/>
              <a:t>point_c</a:t>
            </a:r>
            <a:r>
              <a:rPr lang="en-US" altLang="ko-KR" b="1" dirty="0"/>
              <a:t>'], shape['</a:t>
            </a:r>
            <a:r>
              <a:rPr lang="en-US" altLang="ko-KR" b="1" dirty="0" err="1"/>
              <a:t>point_a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        return </a:t>
            </a:r>
            <a:r>
              <a:rPr lang="en-US" altLang="ko-KR" b="1" dirty="0" err="1"/>
              <a:t>a_to_b</a:t>
            </a:r>
            <a:r>
              <a:rPr lang="en-US" altLang="ko-KR" b="1" dirty="0"/>
              <a:t> + </a:t>
            </a:r>
            <a:r>
              <a:rPr lang="en-US" altLang="ko-KR" b="1" dirty="0" err="1"/>
              <a:t>b_to_c</a:t>
            </a:r>
            <a:r>
              <a:rPr lang="en-US" altLang="ko-KR" b="1" dirty="0"/>
              <a:t> + </a:t>
            </a:r>
            <a:r>
              <a:rPr lang="en-US" altLang="ko-KR" b="1" dirty="0" err="1"/>
              <a:t>c_to_a</a:t>
            </a:r>
            <a:endParaRPr lang="en-US" altLang="ko-KR" b="1" dirty="0"/>
          </a:p>
          <a:p>
            <a:r>
              <a:rPr lang="en-US" altLang="ko-KR" b="1" dirty="0"/>
              <a:t>    </a:t>
            </a:r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elif</a:t>
            </a:r>
            <a:r>
              <a:rPr lang="en-US" altLang="ko-KR" b="1" dirty="0"/>
              <a:t> shape['type'] == '</a:t>
            </a:r>
            <a:r>
              <a:rPr lang="ko-KR" altLang="en-US" b="1" dirty="0"/>
              <a:t>사각형</a:t>
            </a:r>
            <a:r>
              <a:rPr lang="en-US" altLang="ko-KR" b="1" dirty="0"/>
              <a:t>':  # type() </a:t>
            </a:r>
            <a:r>
              <a:rPr lang="ko-KR" altLang="en-US" b="1" dirty="0"/>
              <a:t>함수 대신 인덱싱 연산 사용</a:t>
            </a:r>
          </a:p>
          <a:p>
            <a:r>
              <a:rPr lang="ko-KR" altLang="en-US" b="1" dirty="0"/>
              <a:t>        </a:t>
            </a:r>
            <a:r>
              <a:rPr lang="en-US" altLang="ko-KR" b="1" dirty="0" err="1"/>
              <a:t>a_to_b</a:t>
            </a:r>
            <a:r>
              <a:rPr lang="en-US" altLang="ko-KR" b="1" dirty="0"/>
              <a:t> = distance(shape['</a:t>
            </a:r>
            <a:r>
              <a:rPr lang="en-US" altLang="ko-KR" b="1" dirty="0" err="1"/>
              <a:t>point_a</a:t>
            </a:r>
            <a:r>
              <a:rPr lang="en-US" altLang="ko-KR" b="1" dirty="0"/>
              <a:t>'], shape['</a:t>
            </a:r>
            <a:r>
              <a:rPr lang="en-US" altLang="ko-KR" b="1" dirty="0" err="1"/>
              <a:t>point_b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        </a:t>
            </a:r>
            <a:r>
              <a:rPr lang="en-US" altLang="ko-KR" b="1" dirty="0" err="1"/>
              <a:t>b_to_c</a:t>
            </a:r>
            <a:r>
              <a:rPr lang="en-US" altLang="ko-KR" b="1" dirty="0"/>
              <a:t> = distance(shape['</a:t>
            </a:r>
            <a:r>
              <a:rPr lang="en-US" altLang="ko-KR" b="1" dirty="0" err="1"/>
              <a:t>point_b</a:t>
            </a:r>
            <a:r>
              <a:rPr lang="en-US" altLang="ko-KR" b="1" dirty="0"/>
              <a:t>'], shape['</a:t>
            </a:r>
            <a:r>
              <a:rPr lang="en-US" altLang="ko-KR" b="1" dirty="0" err="1"/>
              <a:t>point_c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        </a:t>
            </a:r>
            <a:r>
              <a:rPr lang="en-US" altLang="ko-KR" b="1" dirty="0" err="1"/>
              <a:t>c_to_d</a:t>
            </a:r>
            <a:r>
              <a:rPr lang="en-US" altLang="ko-KR" b="1" dirty="0"/>
              <a:t> = distance(shape['</a:t>
            </a:r>
            <a:r>
              <a:rPr lang="en-US" altLang="ko-KR" b="1" dirty="0" err="1"/>
              <a:t>point_c</a:t>
            </a:r>
            <a:r>
              <a:rPr lang="en-US" altLang="ko-KR" b="1" dirty="0"/>
              <a:t>'], shape['</a:t>
            </a:r>
            <a:r>
              <a:rPr lang="en-US" altLang="ko-KR" b="1" dirty="0" err="1"/>
              <a:t>point_d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        </a:t>
            </a:r>
            <a:r>
              <a:rPr lang="en-US" altLang="ko-KR" b="1" dirty="0" err="1"/>
              <a:t>d_to_a</a:t>
            </a:r>
            <a:r>
              <a:rPr lang="en-US" altLang="ko-KR" b="1" dirty="0"/>
              <a:t> = distance(shape['</a:t>
            </a:r>
            <a:r>
              <a:rPr lang="en-US" altLang="ko-KR" b="1" dirty="0" err="1"/>
              <a:t>point_d</a:t>
            </a:r>
            <a:r>
              <a:rPr lang="en-US" altLang="ko-KR" b="1" dirty="0"/>
              <a:t>'], shape['</a:t>
            </a:r>
            <a:r>
              <a:rPr lang="en-US" altLang="ko-KR" b="1" dirty="0" err="1"/>
              <a:t>point_a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        return </a:t>
            </a:r>
            <a:r>
              <a:rPr lang="en-US" altLang="ko-KR" b="1" dirty="0" err="1"/>
              <a:t>a_to_b</a:t>
            </a:r>
            <a:r>
              <a:rPr lang="en-US" altLang="ko-KR" b="1" dirty="0"/>
              <a:t> + </a:t>
            </a:r>
            <a:r>
              <a:rPr lang="en-US" altLang="ko-KR" b="1" dirty="0" err="1"/>
              <a:t>b_to_c</a:t>
            </a:r>
            <a:r>
              <a:rPr lang="en-US" altLang="ko-KR" b="1" dirty="0"/>
              <a:t> + </a:t>
            </a:r>
            <a:r>
              <a:rPr lang="en-US" altLang="ko-KR" b="1" dirty="0" err="1"/>
              <a:t>c_to_d</a:t>
            </a:r>
            <a:r>
              <a:rPr lang="en-US" altLang="ko-KR" b="1" dirty="0"/>
              <a:t> + </a:t>
            </a:r>
            <a:r>
              <a:rPr lang="en-US" altLang="ko-KR" b="1" dirty="0" err="1"/>
              <a:t>d_to_a</a:t>
            </a:r>
            <a:endParaRPr lang="en-US" altLang="ko-KR" b="1" dirty="0"/>
          </a:p>
          <a:p>
            <a:r>
              <a:rPr lang="en-US" altLang="ko-KR" b="1" dirty="0"/>
              <a:t>    </a:t>
            </a:r>
          </a:p>
          <a:p>
            <a:r>
              <a:rPr lang="en-US" altLang="ko-KR" b="1" dirty="0"/>
              <a:t>    else:</a:t>
            </a:r>
          </a:p>
          <a:p>
            <a:r>
              <a:rPr lang="en-US" altLang="ko-KR" b="1" dirty="0"/>
              <a:t>        return None</a:t>
            </a:r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678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D4F6D3-F0F0-4823-B69F-23EDC354A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클래스는 앞의 문제를 해결해주는가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ABB75F-649D-4882-8FFC-832A2D27C5C0}"/>
              </a:ext>
            </a:extLst>
          </p:cNvPr>
          <p:cNvSpPr/>
          <p:nvPr/>
        </p:nvSpPr>
        <p:spPr>
          <a:xfrm>
            <a:off x="1006475" y="1046280"/>
            <a:ext cx="109372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800" b="1" dirty="0"/>
              <a:t>데이터의 유형을 정의할 때 주석을 이용하는 것보다는 </a:t>
            </a:r>
            <a:r>
              <a:rPr lang="ko-KR" altLang="en-US" sz="2800" b="1" dirty="0" err="1"/>
              <a:t>파이썬의</a:t>
            </a:r>
            <a:r>
              <a:rPr lang="ko-KR" altLang="en-US" sz="2800" b="1" dirty="0"/>
              <a:t> 기능을 이용하는 편이 좋다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그러면 컴퓨터도 데이터 유형을 인식할 수 있다</a:t>
            </a:r>
            <a:r>
              <a:rPr lang="en-US" altLang="ko-KR" sz="2800" b="1" dirty="0"/>
              <a:t>.</a:t>
            </a:r>
          </a:p>
          <a:p>
            <a:pPr marL="342900" indent="-342900">
              <a:buAutoNum type="arabicParenR"/>
            </a:pPr>
            <a:endParaRPr lang="en-US" altLang="ko-KR" sz="2800" b="1" dirty="0"/>
          </a:p>
          <a:p>
            <a:pPr marL="342900" indent="-342900">
              <a:buAutoNum type="arabicParenR"/>
            </a:pPr>
            <a:r>
              <a:rPr lang="ko-KR" altLang="en-US" sz="2800" b="1" dirty="0"/>
              <a:t>데이터 유형에 알맞는 함수를 지정하는 방법이 적절하지 않다</a:t>
            </a:r>
            <a:r>
              <a:rPr lang="en-US" altLang="ko-KR" sz="2800" b="1" dirty="0"/>
              <a:t>. (</a:t>
            </a:r>
            <a:r>
              <a:rPr lang="ko-KR" altLang="en-US" sz="2800" b="1" dirty="0"/>
              <a:t>엄청나게 복잡해짐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각 데이터 유형마다 그에 맞는 함수를 별도로 정의하되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그 함수가 그 데이터 유형에 대해서만 실행될 수 있도록 강제하는 편이 좋다</a:t>
            </a:r>
            <a:r>
              <a:rPr lang="en-US" altLang="ko-KR" sz="2800" b="1" dirty="0"/>
              <a:t>. 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770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BAC1F5-8421-489C-B00B-26B700C2C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클래스와 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5562F0-5FED-40DB-95FA-C1EBA39A977F}"/>
              </a:ext>
            </a:extLst>
          </p:cNvPr>
          <p:cNvSpPr/>
          <p:nvPr/>
        </p:nvSpPr>
        <p:spPr>
          <a:xfrm>
            <a:off x="716437" y="1234911"/>
            <a:ext cx="104731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파이썬에서 제공하는 여러 데이터 유형을 배웠다</a:t>
            </a:r>
            <a:r>
              <a:rPr lang="en-US" altLang="ko-KR" sz="2400" b="1" dirty="0"/>
              <a:t>. Int, float, str </a:t>
            </a:r>
            <a:r>
              <a:rPr lang="ko-KR" altLang="en-US" sz="2400" b="1" dirty="0"/>
              <a:t>등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이러한 유형은 </a:t>
            </a:r>
            <a:r>
              <a:rPr lang="en-US" altLang="ko-KR" sz="2400" b="1" dirty="0"/>
              <a:t>type </a:t>
            </a:r>
            <a:r>
              <a:rPr lang="ko-KR" altLang="en-US" sz="2400" b="1" dirty="0"/>
              <a:t>함수로 확인할 수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대화식 쉘 창에서 </a:t>
            </a:r>
            <a:r>
              <a:rPr lang="en-US" altLang="ko-KR" sz="2400" b="1" dirty="0"/>
              <a:t>type(‘0’)</a:t>
            </a:r>
            <a:r>
              <a:rPr lang="ko-KR" altLang="en-US" sz="2400" b="1" dirty="0"/>
              <a:t>라고 입력을 하면</a:t>
            </a:r>
            <a:r>
              <a:rPr lang="en-US" altLang="ko-KR" sz="2400" b="1" dirty="0"/>
              <a:t> &lt;class </a:t>
            </a:r>
            <a:r>
              <a:rPr lang="ko-KR" altLang="en-US" sz="2400" b="1" dirty="0"/>
              <a:t>＇</a:t>
            </a:r>
            <a:r>
              <a:rPr lang="en-US" altLang="ko-KR" sz="2400" b="1" dirty="0"/>
              <a:t>str’&gt;  </a:t>
            </a:r>
            <a:r>
              <a:rPr lang="ko-KR" altLang="en-US" sz="2400" b="1" dirty="0"/>
              <a:t>이 출력이 됨을 알 수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여기 </a:t>
            </a:r>
            <a:r>
              <a:rPr lang="en-US" altLang="ko-KR" sz="2400" b="1" dirty="0"/>
              <a:t>class</a:t>
            </a:r>
            <a:r>
              <a:rPr lang="ko-KR" altLang="en-US" sz="2400" b="1" dirty="0"/>
              <a:t>란 말이 나오는데 </a:t>
            </a:r>
            <a:r>
              <a:rPr lang="en-US" altLang="ko-KR" sz="2400" b="1" dirty="0"/>
              <a:t>class</a:t>
            </a:r>
            <a:r>
              <a:rPr lang="ko-KR" altLang="en-US" sz="2400" b="1" dirty="0"/>
              <a:t>란 무엇일까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이번에는 </a:t>
            </a:r>
            <a:endParaRPr lang="en-US" altLang="ko-KR" sz="2400" b="1" dirty="0"/>
          </a:p>
          <a:p>
            <a:r>
              <a:rPr lang="en-US" altLang="ko-KR" sz="2400" b="1" dirty="0"/>
              <a:t>&gt;&gt;&gt; type(type(‘0’))</a:t>
            </a:r>
          </a:p>
          <a:p>
            <a:r>
              <a:rPr lang="en-US" altLang="ko-KR" sz="2400" b="1" dirty="0"/>
              <a:t>&lt;class 'type’&gt;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type() </a:t>
            </a:r>
            <a:r>
              <a:rPr lang="ko-KR" altLang="en-US" sz="2400" b="1" dirty="0"/>
              <a:t>함수가 반환하는 데이터가 </a:t>
            </a:r>
            <a:r>
              <a:rPr lang="en-US" altLang="ko-KR" sz="2400" b="1" dirty="0"/>
              <a:t>type</a:t>
            </a:r>
            <a:r>
              <a:rPr lang="ko-KR" altLang="en-US" sz="2400" b="1" dirty="0"/>
              <a:t>이라는 데이터 유형임을 알 수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다시 말해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데이터의 유형을 나타내기 위한 데이터가 존재한다는 뜻이다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 데이터가 바로 클래스다</a:t>
            </a:r>
            <a:r>
              <a:rPr lang="en-US" altLang="ko-KR" sz="2400" b="1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82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31595" y="1197204"/>
            <a:ext cx="109633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데이터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값과 유형으로 구성된 정보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데이터 유형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데이터가 어떤 범주에 속하는지를 나타내는 데이터의 구성요소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클래스로 표현된다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클래스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데이터 유형을 나타내는 데이터</a:t>
            </a:r>
            <a:r>
              <a:rPr lang="en-US" altLang="ko-KR" sz="2800" b="1" dirty="0"/>
              <a:t>. int, float, str </a:t>
            </a:r>
            <a:r>
              <a:rPr lang="ko-KR" altLang="en-US" sz="2800" b="1" dirty="0"/>
              <a:t>등이 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 err="1"/>
              <a:t>파이썬에서는</a:t>
            </a:r>
            <a:r>
              <a:rPr lang="ko-KR" altLang="en-US" sz="2800" b="1" dirty="0"/>
              <a:t> 메모리 위의 정보를 관리하는 단위로 객체</a:t>
            </a:r>
            <a:r>
              <a:rPr lang="en-US" altLang="ko-KR" sz="2800" b="1" dirty="0"/>
              <a:t>(object)</a:t>
            </a:r>
            <a:r>
              <a:rPr lang="ko-KR" altLang="en-US" sz="2800" b="1" dirty="0"/>
              <a:t>를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사용한다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145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575035" y="952107"/>
            <a:ext cx="1154783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객체에는 값</a:t>
            </a:r>
            <a:r>
              <a:rPr lang="en-US" altLang="ko-KR" sz="2800" b="1" dirty="0"/>
              <a:t>(value)·</a:t>
            </a:r>
            <a:r>
              <a:rPr lang="ko-KR" altLang="en-US" sz="2800" b="1" dirty="0"/>
              <a:t>유형</a:t>
            </a:r>
            <a:r>
              <a:rPr lang="en-US" altLang="ko-KR" sz="2800" b="1" dirty="0"/>
              <a:t>(type)·</a:t>
            </a:r>
            <a:r>
              <a:rPr lang="ko-KR" altLang="en-US" sz="2800" b="1" dirty="0"/>
              <a:t>정체성</a:t>
            </a:r>
            <a:r>
              <a:rPr lang="en-US" altLang="ko-KR" sz="2800" b="1" dirty="0"/>
              <a:t>(identity)</a:t>
            </a:r>
            <a:r>
              <a:rPr lang="ko-KR" altLang="en-US" sz="2800" b="1" dirty="0"/>
              <a:t>이라는 세 특성이 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 </a:t>
            </a:r>
            <a:r>
              <a:rPr lang="ko-KR" altLang="en-US" sz="2800" b="1" dirty="0"/>
              <a:t>값은 메모리에 기록된 내용이다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가변 객체는 값이 바뀔 수 있지만 불변 객체는 값이 바뀌지 않는다</a:t>
            </a:r>
            <a:r>
              <a:rPr lang="en-US" altLang="ko-KR" sz="2800" b="1" dirty="0"/>
              <a:t>. 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유형은 데이터의 종류로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유형에 따라 그 값을 어떻게 읽고 다루어야 할지가 결정된다</a:t>
            </a:r>
            <a:r>
              <a:rPr lang="en-US" altLang="ko-KR" sz="2800" b="1" dirty="0"/>
              <a:t>. 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정체성은 각각의 객체를 식별하기 위한 고유번호로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객체가 메모리 속에서 위치한 주소 값이기도 하다</a:t>
            </a:r>
            <a:r>
              <a:rPr lang="en-US" altLang="ko-KR" sz="2800" b="1" dirty="0"/>
              <a:t>. 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값과 유형이 동일한 데이터가 메모리 공간에 여러 개 존재할 수 있지만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이들은 서로 별개의 객체이며 정체성이 서로 다르다</a:t>
            </a:r>
            <a:r>
              <a:rPr lang="en-US" altLang="ko-KR" sz="2800" b="1" dirty="0"/>
              <a:t>..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124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745" y="1615193"/>
            <a:ext cx="10566400" cy="446233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데이터를 분류하는 방법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클래스와 객체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클래스 정의하기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클래스의 포함관계 나타내기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데이터 유형에 맞는 연산 제공하기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08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객체의 값</a:t>
            </a:r>
            <a:r>
              <a:rPr lang="en-US" altLang="ko-KR" dirty="0"/>
              <a:t>, </a:t>
            </a:r>
            <a:r>
              <a:rPr lang="ko-KR" altLang="en-US" dirty="0"/>
              <a:t>유형</a:t>
            </a:r>
            <a:r>
              <a:rPr lang="en-US" altLang="ko-KR" dirty="0"/>
              <a:t>, </a:t>
            </a:r>
            <a:r>
              <a:rPr lang="ko-KR" altLang="en-US" dirty="0"/>
              <a:t>정체성 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5101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객체의 값은 객체를 호출하여 구할 수 있고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유형은 </a:t>
            </a:r>
            <a:r>
              <a:rPr lang="en-US" altLang="ko-KR" sz="2800" b="1" dirty="0"/>
              <a:t>type() </a:t>
            </a:r>
            <a:r>
              <a:rPr lang="ko-KR" altLang="en-US" sz="2800" b="1" dirty="0"/>
              <a:t>함수로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정체성은 </a:t>
            </a:r>
            <a:r>
              <a:rPr lang="en-US" altLang="ko-KR" sz="2800" b="1" dirty="0"/>
              <a:t>id() </a:t>
            </a:r>
            <a:r>
              <a:rPr lang="ko-KR" altLang="en-US" sz="2800" b="1" dirty="0"/>
              <a:t>함수로 구할 수 있다</a:t>
            </a:r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&gt;&gt;&gt; year = 1789  # </a:t>
            </a:r>
            <a:r>
              <a:rPr lang="ko-KR" altLang="en-US" sz="2800" b="1" dirty="0"/>
              <a:t>객체를 만들어 변수에 대입</a:t>
            </a:r>
          </a:p>
          <a:p>
            <a:endParaRPr lang="ko-KR" altLang="en-US" sz="2800" b="1" dirty="0"/>
          </a:p>
          <a:p>
            <a:r>
              <a:rPr lang="en-US" altLang="ko-KR" sz="2800" b="1" dirty="0"/>
              <a:t>&gt;&gt;&gt; year         # </a:t>
            </a:r>
            <a:r>
              <a:rPr lang="ko-KR" altLang="en-US" sz="2800" b="1" dirty="0"/>
              <a:t>객체의 값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객체 자신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구하기</a:t>
            </a:r>
          </a:p>
          <a:p>
            <a:r>
              <a:rPr lang="en-US" altLang="ko-KR" sz="2800" b="1" dirty="0"/>
              <a:t>1789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type(year)   # </a:t>
            </a:r>
            <a:r>
              <a:rPr lang="ko-KR" altLang="en-US" sz="2800" b="1" dirty="0"/>
              <a:t>객체의 유형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클래스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구하기</a:t>
            </a:r>
          </a:p>
          <a:p>
            <a:r>
              <a:rPr lang="en-US" altLang="ko-KR" sz="2800" b="1" dirty="0"/>
              <a:t>&lt;class 'int'&gt;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id(year)     # </a:t>
            </a:r>
            <a:r>
              <a:rPr lang="ko-KR" altLang="en-US" sz="2800" b="1" dirty="0"/>
              <a:t>객체의 정체성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고유번호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구하기</a:t>
            </a:r>
          </a:p>
          <a:p>
            <a:r>
              <a:rPr lang="en-US" altLang="ko-KR" sz="2800" b="1" dirty="0"/>
              <a:t>140711867085328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223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객체의 값</a:t>
            </a:r>
            <a:r>
              <a:rPr lang="en-US" altLang="ko-KR" dirty="0"/>
              <a:t>, </a:t>
            </a:r>
            <a:r>
              <a:rPr lang="ko-KR" altLang="en-US" dirty="0"/>
              <a:t>유형</a:t>
            </a:r>
            <a:r>
              <a:rPr lang="en-US" altLang="ko-KR" dirty="0"/>
              <a:t>, </a:t>
            </a:r>
            <a:r>
              <a:rPr lang="ko-KR" altLang="en-US" dirty="0"/>
              <a:t>정체성 비교하기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5101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new_year</a:t>
            </a:r>
            <a:r>
              <a:rPr lang="en-US" altLang="ko-KR" sz="2800" b="1" dirty="0"/>
              <a:t> = 1789               # </a:t>
            </a:r>
            <a:r>
              <a:rPr lang="ko-KR" altLang="en-US" sz="2800" b="1" dirty="0"/>
              <a:t>다른 객체</a:t>
            </a:r>
          </a:p>
          <a:p>
            <a:r>
              <a:rPr lang="en-US" altLang="ko-KR" sz="2800" b="1" dirty="0"/>
              <a:t>&gt;&gt;&gt; year == </a:t>
            </a:r>
            <a:r>
              <a:rPr lang="en-US" altLang="ko-KR" sz="2800" b="1" dirty="0" err="1"/>
              <a:t>new_year</a:t>
            </a:r>
            <a:r>
              <a:rPr lang="en-US" altLang="ko-KR" sz="2800" b="1" dirty="0"/>
              <a:t>              # </a:t>
            </a:r>
            <a:r>
              <a:rPr lang="ko-KR" altLang="en-US" sz="2800" b="1" dirty="0"/>
              <a:t>두 객체의 값 비교</a:t>
            </a:r>
          </a:p>
          <a:p>
            <a:r>
              <a:rPr lang="en-US" altLang="ko-KR" sz="2800" b="1" dirty="0"/>
              <a:t>True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type(year) == type(</a:t>
            </a:r>
            <a:r>
              <a:rPr lang="en-US" altLang="ko-KR" sz="2800" b="1" dirty="0" err="1"/>
              <a:t>new_year</a:t>
            </a:r>
            <a:r>
              <a:rPr lang="en-US" altLang="ko-KR" sz="2800" b="1" dirty="0"/>
              <a:t>)  # </a:t>
            </a:r>
            <a:r>
              <a:rPr lang="ko-KR" altLang="en-US" sz="2800" b="1" dirty="0"/>
              <a:t>두 객체의 유형 비교</a:t>
            </a:r>
          </a:p>
          <a:p>
            <a:r>
              <a:rPr lang="en-US" altLang="ko-KR" sz="2800" b="1" dirty="0"/>
              <a:t>True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id(year) == id(</a:t>
            </a:r>
            <a:r>
              <a:rPr lang="en-US" altLang="ko-KR" sz="2800" b="1" dirty="0" err="1"/>
              <a:t>new_year</a:t>
            </a:r>
            <a:r>
              <a:rPr lang="en-US" altLang="ko-KR" sz="2800" b="1" dirty="0"/>
              <a:t>)      # </a:t>
            </a:r>
            <a:r>
              <a:rPr lang="ko-KR" altLang="en-US" sz="2800" b="1" dirty="0"/>
              <a:t>두 객체의 정체성 비교</a:t>
            </a:r>
          </a:p>
          <a:p>
            <a:r>
              <a:rPr lang="en-US" altLang="ko-KR" sz="2800" b="1" dirty="0"/>
              <a:t>False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same_year</a:t>
            </a:r>
            <a:r>
              <a:rPr lang="en-US" altLang="ko-KR" sz="2800" b="1" dirty="0"/>
              <a:t> = year              # </a:t>
            </a:r>
            <a:r>
              <a:rPr lang="ko-KR" altLang="en-US" sz="2800" b="1" dirty="0"/>
              <a:t>동일한 객체를 다른 변수에 대입하면</a:t>
            </a:r>
            <a:r>
              <a:rPr lang="en-US" altLang="ko-KR" sz="2800" b="1" dirty="0"/>
              <a:t>,</a:t>
            </a:r>
          </a:p>
          <a:p>
            <a:r>
              <a:rPr lang="en-US" altLang="ko-KR" sz="2800" b="1" dirty="0"/>
              <a:t>&gt;&gt;&gt; id(year) == id(</a:t>
            </a:r>
            <a:r>
              <a:rPr lang="en-US" altLang="ko-KR" sz="2800" b="1" dirty="0" err="1"/>
              <a:t>same_year</a:t>
            </a:r>
            <a:r>
              <a:rPr lang="en-US" altLang="ko-KR" sz="2800" b="1" dirty="0"/>
              <a:t>)     # </a:t>
            </a:r>
            <a:r>
              <a:rPr lang="ko-KR" altLang="en-US" sz="2800" b="1" dirty="0"/>
              <a:t>두 변수가 같은 객체를 가리킨다</a:t>
            </a:r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True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952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객체와 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5101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객체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메모리에 존재하는 개별 데이터를 가리키는 개념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변수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객체에 붙인 이름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한 객체에 여러 개의 이름을 붙일 수도 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가</a:t>
            </a:r>
            <a:r>
              <a:rPr lang="en-US" altLang="ko-KR" sz="2800" b="1" dirty="0"/>
              <a:t>) 1 == 1.0</a:t>
            </a:r>
            <a:r>
              <a:rPr lang="ko-KR" altLang="en-US" sz="2800" b="1" dirty="0"/>
              <a:t>을 평가하면 참이다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그렇다면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과 </a:t>
            </a:r>
            <a:r>
              <a:rPr lang="en-US" altLang="ko-KR" sz="2800" b="1" dirty="0"/>
              <a:t>1.0</a:t>
            </a:r>
            <a:r>
              <a:rPr lang="ko-KR" altLang="en-US" sz="2800" b="1" dirty="0"/>
              <a:t>은 동일한 객체인가</a:t>
            </a:r>
            <a:r>
              <a:rPr lang="en-US" altLang="ko-KR" sz="2800" b="1" dirty="0"/>
              <a:t>?</a:t>
            </a:r>
          </a:p>
          <a:p>
            <a:r>
              <a:rPr lang="ko-KR" altLang="en-US" sz="2800" b="1" dirty="0"/>
              <a:t>나</a:t>
            </a:r>
            <a:r>
              <a:rPr lang="en-US" altLang="ko-KR" sz="2800" b="1" dirty="0"/>
              <a:t>) type(a) == type(b)</a:t>
            </a:r>
            <a:r>
              <a:rPr lang="ko-KR" altLang="en-US" sz="2800" b="1" dirty="0"/>
              <a:t>가 참이면</a:t>
            </a:r>
            <a:r>
              <a:rPr lang="en-US" altLang="ko-KR" sz="2800" b="1" dirty="0"/>
              <a:t>, a == b</a:t>
            </a:r>
            <a:r>
              <a:rPr lang="ko-KR" altLang="en-US" sz="2800" b="1" dirty="0"/>
              <a:t>도 참인가</a:t>
            </a:r>
            <a:r>
              <a:rPr lang="en-US" altLang="ko-KR" sz="2800" b="1" dirty="0"/>
              <a:t>?</a:t>
            </a:r>
          </a:p>
          <a:p>
            <a:r>
              <a:rPr lang="ko-KR" altLang="en-US" sz="2800" b="1" dirty="0"/>
              <a:t>다</a:t>
            </a:r>
            <a:r>
              <a:rPr lang="en-US" altLang="ko-KR" sz="2800" b="1" dirty="0"/>
              <a:t>) id(a) == id(b)</a:t>
            </a:r>
            <a:r>
              <a:rPr lang="ko-KR" altLang="en-US" sz="2800" b="1" dirty="0"/>
              <a:t>가 참이면</a:t>
            </a:r>
            <a:r>
              <a:rPr lang="en-US" altLang="ko-KR" sz="2800" b="1" dirty="0"/>
              <a:t>, type(a) == type(a)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a == b</a:t>
            </a:r>
            <a:r>
              <a:rPr lang="ko-KR" altLang="en-US" sz="2800" b="1" dirty="0"/>
              <a:t>도 참인가</a:t>
            </a:r>
            <a:r>
              <a:rPr lang="en-US" altLang="ko-KR" sz="2800" b="1" dirty="0"/>
              <a:t>?</a:t>
            </a:r>
          </a:p>
          <a:p>
            <a:r>
              <a:rPr lang="ko-KR" altLang="en-US" sz="2800" b="1" dirty="0"/>
              <a:t>라</a:t>
            </a:r>
            <a:r>
              <a:rPr lang="en-US" altLang="ko-KR" sz="2800" b="1" dirty="0"/>
              <a:t>) type(a) == type(b)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a == b</a:t>
            </a:r>
            <a:r>
              <a:rPr lang="ko-KR" altLang="en-US" sz="2800" b="1" dirty="0"/>
              <a:t>가 참이면</a:t>
            </a:r>
            <a:r>
              <a:rPr lang="en-US" altLang="ko-KR" sz="2800" b="1" dirty="0"/>
              <a:t>, id(a) == id(b)</a:t>
            </a:r>
            <a:r>
              <a:rPr lang="ko-KR" altLang="en-US" sz="2800" b="1" dirty="0"/>
              <a:t>도 참인가</a:t>
            </a:r>
            <a:r>
              <a:rPr lang="en-US" altLang="ko-KR" sz="2800" b="1" dirty="0"/>
              <a:t>?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463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클래스와 인스턴스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객체가 어떤 클래스에 속할 때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그 객체를 그 클래스의 인스턴스</a:t>
            </a:r>
            <a:r>
              <a:rPr lang="en-US" altLang="ko-KR" sz="2800" b="1" dirty="0"/>
              <a:t>(instance)</a:t>
            </a:r>
            <a:r>
              <a:rPr lang="ko-KR" altLang="en-US" sz="2800" b="1" dirty="0"/>
              <a:t>라고 부른다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영어 단어 ‘</a:t>
            </a:r>
            <a:r>
              <a:rPr lang="en-US" altLang="ko-KR" sz="2800" b="1" dirty="0"/>
              <a:t>instance’</a:t>
            </a:r>
            <a:r>
              <a:rPr lang="ko-KR" altLang="en-US" sz="2800" b="1" dirty="0"/>
              <a:t>는 ‘</a:t>
            </a:r>
            <a:r>
              <a:rPr lang="ko-KR" altLang="en-US" sz="2800" b="1" dirty="0" err="1"/>
              <a:t>사례’라는</a:t>
            </a:r>
            <a:r>
              <a:rPr lang="ko-KR" altLang="en-US" sz="2800" b="1" dirty="0"/>
              <a:t> 뜻이다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어떤 범주에 속하는 사례는 여러 가지가 될 수 있듯이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클래스에 속하는 인스턴스도 여러 개 존재할 수 있다</a:t>
            </a:r>
            <a:r>
              <a:rPr lang="en-US" altLang="ko-KR" sz="2800" b="1" dirty="0"/>
              <a:t>. 1, 2, 3, 4</a:t>
            </a:r>
            <a:r>
              <a:rPr lang="ko-KR" altLang="en-US" sz="2800" b="1" dirty="0"/>
              <a:t>는 모두 </a:t>
            </a:r>
            <a:r>
              <a:rPr lang="en-US" altLang="ko-KR" sz="2800" b="1" dirty="0"/>
              <a:t>int </a:t>
            </a:r>
            <a:r>
              <a:rPr lang="ko-KR" altLang="en-US" sz="2800" b="1" dirty="0"/>
              <a:t>클래스의 인스턴스다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b="1" dirty="0" err="1"/>
              <a:t>isinstance</a:t>
            </a:r>
            <a:r>
              <a:rPr lang="en-US" altLang="ko-KR" sz="2800" b="1" dirty="0"/>
              <a:t>() </a:t>
            </a:r>
            <a:r>
              <a:rPr lang="ko-KR" altLang="en-US" sz="2800" b="1" dirty="0"/>
              <a:t>함수를 이용해 객체가 유형에 속하는지 확인하기</a:t>
            </a:r>
          </a:p>
          <a:p>
            <a:endParaRPr lang="ko-KR" altLang="en-US" sz="2800" b="1" dirty="0"/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isinstance</a:t>
            </a:r>
            <a:r>
              <a:rPr lang="en-US" altLang="ko-KR" sz="2800" b="1" dirty="0"/>
              <a:t>(1789, int)  # 1789</a:t>
            </a:r>
            <a:r>
              <a:rPr lang="ko-KR" altLang="en-US" sz="2800" b="1" dirty="0"/>
              <a:t>는 </a:t>
            </a:r>
            <a:r>
              <a:rPr lang="en-US" altLang="ko-KR" sz="2800" b="1" dirty="0"/>
              <a:t>int</a:t>
            </a:r>
            <a:r>
              <a:rPr lang="ko-KR" altLang="en-US" sz="2800" b="1" dirty="0"/>
              <a:t>의 인스턴스인가</a:t>
            </a:r>
            <a:r>
              <a:rPr lang="en-US" altLang="ko-KR" sz="2800" b="1" dirty="0"/>
              <a:t>?</a:t>
            </a:r>
          </a:p>
          <a:p>
            <a:r>
              <a:rPr lang="en-US" altLang="ko-KR" sz="2800" b="1" dirty="0"/>
              <a:t>True</a:t>
            </a:r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isinstance</a:t>
            </a:r>
            <a:r>
              <a:rPr lang="en-US" altLang="ko-KR" sz="2800" b="1" dirty="0"/>
              <a:t>(3.14, int)  # 3.14</a:t>
            </a:r>
            <a:r>
              <a:rPr lang="ko-KR" altLang="en-US" sz="2800" b="1" dirty="0"/>
              <a:t>는 </a:t>
            </a:r>
            <a:r>
              <a:rPr lang="en-US" altLang="ko-KR" sz="2800" b="1" dirty="0"/>
              <a:t>int</a:t>
            </a:r>
            <a:r>
              <a:rPr lang="ko-KR" altLang="en-US" sz="2800" b="1" dirty="0"/>
              <a:t>의 인스턴스인가</a:t>
            </a:r>
            <a:r>
              <a:rPr lang="en-US" altLang="ko-KR" sz="2800" b="1" dirty="0"/>
              <a:t>?</a:t>
            </a:r>
          </a:p>
          <a:p>
            <a:r>
              <a:rPr lang="en-US" altLang="ko-KR" sz="2800" b="1" dirty="0"/>
              <a:t>False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033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클래스와 인스턴스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한 객체는 동시에 여러 클래스의 인스턴스일 수 있다</a:t>
            </a:r>
          </a:p>
          <a:p>
            <a:endParaRPr lang="ko-KR" altLang="en-US" sz="2800" b="1" dirty="0"/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isinstance</a:t>
            </a:r>
            <a:r>
              <a:rPr lang="en-US" altLang="ko-KR" sz="2800" b="1" dirty="0"/>
              <a:t>(1789, int)     # </a:t>
            </a:r>
            <a:r>
              <a:rPr lang="ko-KR" altLang="en-US" sz="2800" b="1" dirty="0"/>
              <a:t>정수의 인스턴스인가</a:t>
            </a:r>
            <a:r>
              <a:rPr lang="en-US" altLang="ko-KR" sz="2800" b="1" dirty="0"/>
              <a:t>?</a:t>
            </a:r>
          </a:p>
          <a:p>
            <a:r>
              <a:rPr lang="en-US" altLang="ko-KR" sz="2800" b="1" dirty="0"/>
              <a:t>True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isinstance</a:t>
            </a:r>
            <a:r>
              <a:rPr lang="en-US" altLang="ko-KR" sz="2800" b="1" dirty="0"/>
              <a:t>(1789, float)   # </a:t>
            </a:r>
            <a:r>
              <a:rPr lang="ko-KR" altLang="en-US" sz="2800" b="1" dirty="0"/>
              <a:t>실수의 인스턴스인가</a:t>
            </a:r>
            <a:r>
              <a:rPr lang="en-US" altLang="ko-KR" sz="2800" b="1" dirty="0"/>
              <a:t>?</a:t>
            </a:r>
          </a:p>
          <a:p>
            <a:r>
              <a:rPr lang="en-US" altLang="ko-KR" sz="2800" b="1" dirty="0"/>
              <a:t>False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isinstance</a:t>
            </a:r>
            <a:r>
              <a:rPr lang="en-US" altLang="ko-KR" sz="2800" b="1" dirty="0"/>
              <a:t>(1789, object)  # object</a:t>
            </a:r>
            <a:r>
              <a:rPr lang="ko-KR" altLang="en-US" sz="2800" b="1" dirty="0"/>
              <a:t>의 인스턴스인가</a:t>
            </a:r>
            <a:r>
              <a:rPr lang="en-US" altLang="ko-KR" sz="2800" b="1" dirty="0"/>
              <a:t>?</a:t>
            </a:r>
          </a:p>
          <a:p>
            <a:r>
              <a:rPr lang="en-US" altLang="ko-KR" sz="2800" b="1" dirty="0"/>
              <a:t>True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9078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인스턴스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파이썬에서 데이터를 생성하는 것은 곧 인스턴스를 생성하는 것이다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인스턴스를 만드는 방법에는 크게 세 가지가 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첫번째 방법은 파이썬 코드를 평가하면 바로 객체가 되는 것이다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문자열 같은 기본 데이터 유형은 코드를 평가하면 그대로 객체가 된다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예를 들어</a:t>
            </a:r>
            <a:r>
              <a:rPr lang="en-US" altLang="ko-KR" sz="2800" b="1" dirty="0"/>
              <a:t>, 1</a:t>
            </a:r>
            <a:r>
              <a:rPr lang="ko-KR" altLang="en-US" sz="2800" b="1" dirty="0"/>
              <a:t>이라는 코드는 수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을 나타내는 객체로 평가된다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이런 코드를 </a:t>
            </a:r>
            <a:r>
              <a:rPr lang="ko-KR" altLang="en-US" sz="2800" b="1" dirty="0" err="1"/>
              <a:t>리터럴</a:t>
            </a:r>
            <a:r>
              <a:rPr lang="en-US" altLang="ko-KR" sz="2800" b="1" dirty="0"/>
              <a:t>(literal)</a:t>
            </a:r>
            <a:r>
              <a:rPr lang="ko-KR" altLang="en-US" sz="2800" b="1" dirty="0"/>
              <a:t>이라고 부른다</a:t>
            </a:r>
            <a:r>
              <a:rPr lang="en-US" altLang="ko-KR" sz="2800" b="1" dirty="0"/>
              <a:t>. ‘literal’</a:t>
            </a:r>
            <a:r>
              <a:rPr lang="ko-KR" altLang="en-US" sz="2800" b="1" dirty="0"/>
              <a:t>은 ‘문자 </a:t>
            </a:r>
            <a:r>
              <a:rPr lang="ko-KR" altLang="en-US" sz="2800" b="1" dirty="0" err="1"/>
              <a:t>그대로’라는</a:t>
            </a:r>
            <a:r>
              <a:rPr lang="ko-KR" altLang="en-US" sz="2800" b="1" dirty="0"/>
              <a:t> 뜻이다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2666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 err="1"/>
              <a:t>리터럴을</a:t>
            </a:r>
            <a:r>
              <a:rPr lang="ko-KR" altLang="en-US" b="0" dirty="0"/>
              <a:t> 평가해 인스턴스 만들기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&gt;&gt;&gt; 1789      # </a:t>
            </a:r>
            <a:r>
              <a:rPr lang="ko-KR" altLang="en-US" sz="2800" b="1" dirty="0"/>
              <a:t>정수 </a:t>
            </a:r>
            <a:r>
              <a:rPr lang="ko-KR" altLang="en-US" sz="2800" b="1" dirty="0" err="1"/>
              <a:t>리터럴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정수 인스턴스가 만들어진다</a:t>
            </a:r>
          </a:p>
          <a:p>
            <a:r>
              <a:rPr lang="en-US" altLang="ko-KR" sz="2800" b="1" dirty="0"/>
              <a:t>1789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3.1415    # </a:t>
            </a:r>
            <a:r>
              <a:rPr lang="ko-KR" altLang="en-US" sz="2800" b="1" dirty="0"/>
              <a:t>실수 </a:t>
            </a:r>
            <a:r>
              <a:rPr lang="ko-KR" altLang="en-US" sz="2800" b="1" dirty="0" err="1"/>
              <a:t>리터럴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실수 인스턴스가 만들어진다</a:t>
            </a:r>
          </a:p>
          <a:p>
            <a:r>
              <a:rPr lang="en-US" altLang="ko-KR" sz="2800" b="1" dirty="0"/>
              <a:t>3.1415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1-2j      # </a:t>
            </a:r>
            <a:r>
              <a:rPr lang="ko-KR" altLang="en-US" sz="2800" b="1" dirty="0"/>
              <a:t>복소수 </a:t>
            </a:r>
            <a:r>
              <a:rPr lang="ko-KR" altLang="en-US" sz="2800" b="1" dirty="0" err="1"/>
              <a:t>리터럴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복소수 인스턴스가 만들어진다</a:t>
            </a:r>
          </a:p>
          <a:p>
            <a:r>
              <a:rPr lang="en-US" altLang="ko-KR" sz="2800" b="1" dirty="0"/>
              <a:t>(1-2j)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'</a:t>
            </a:r>
            <a:r>
              <a:rPr lang="ko-KR" altLang="en-US" sz="2800" b="1" dirty="0"/>
              <a:t>파이썬</a:t>
            </a:r>
            <a:r>
              <a:rPr lang="en-US" altLang="ko-KR" sz="2800" b="1" dirty="0"/>
              <a:t>'  # </a:t>
            </a:r>
            <a:r>
              <a:rPr lang="ko-KR" altLang="en-US" sz="2800" b="1" dirty="0"/>
              <a:t>문자열 </a:t>
            </a:r>
            <a:r>
              <a:rPr lang="ko-KR" altLang="en-US" sz="2800" b="1" dirty="0" err="1"/>
              <a:t>리터럴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문자열 인스턴스가 만들어진다</a:t>
            </a:r>
          </a:p>
          <a:p>
            <a:r>
              <a:rPr lang="en-US" altLang="ko-KR" sz="2800" b="1" dirty="0"/>
              <a:t>'</a:t>
            </a:r>
            <a:r>
              <a:rPr lang="ko-KR" altLang="en-US" sz="2800" b="1" dirty="0"/>
              <a:t>파이썬</a:t>
            </a:r>
            <a:r>
              <a:rPr lang="en-US" altLang="ko-KR" sz="2800" b="1" dirty="0"/>
              <a:t>'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9125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/>
              <a:t>식을 평가해 인스턴스 만들기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&gt;&gt;&gt; 5 * 5             # </a:t>
            </a:r>
            <a:r>
              <a:rPr lang="ko-KR" altLang="en-US" sz="2800" b="1" dirty="0"/>
              <a:t>산술 식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수 인스턴스 만들기</a:t>
            </a:r>
          </a:p>
          <a:p>
            <a:r>
              <a:rPr lang="en-US" altLang="ko-KR" sz="2800" b="1" dirty="0"/>
              <a:t>25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[1, 2, 3]         # </a:t>
            </a:r>
            <a:r>
              <a:rPr lang="ko-KR" altLang="en-US" sz="2800" b="1" dirty="0"/>
              <a:t>리스트 식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리스트 인스턴스 만들기</a:t>
            </a:r>
          </a:p>
          <a:p>
            <a:r>
              <a:rPr lang="en-US" altLang="ko-KR" sz="2800" b="1" dirty="0"/>
              <a:t>[1, 2, 3]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{'year': 1789}    # </a:t>
            </a:r>
            <a:r>
              <a:rPr lang="ko-KR" altLang="en-US" sz="2800" b="1" dirty="0"/>
              <a:t>사전 식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사전 인스턴스 만들기</a:t>
            </a:r>
          </a:p>
          <a:p>
            <a:r>
              <a:rPr lang="en-US" altLang="ko-KR" sz="2800" b="1" dirty="0"/>
              <a:t>{'year': 1789}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lambda x: x * x   # </a:t>
            </a:r>
            <a:r>
              <a:rPr lang="ko-KR" altLang="en-US" sz="2800" b="1" dirty="0"/>
              <a:t>람다 식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함수 인스턴스 만들기</a:t>
            </a:r>
          </a:p>
          <a:p>
            <a:r>
              <a:rPr lang="en-US" altLang="ko-KR" sz="2800" b="1" dirty="0"/>
              <a:t>&lt;function &lt;lambda&gt; at 0x7ffa0a43ce18&gt;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6642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/>
              <a:t>인스턴스화를 이용해 클래스의 인스턴스 만들기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&gt;&gt;&gt; int()            # </a:t>
            </a:r>
            <a:r>
              <a:rPr lang="ko-KR" altLang="en-US" sz="2400" b="1" dirty="0"/>
              <a:t>정수의 기본 인스턴스 만들기</a:t>
            </a:r>
          </a:p>
          <a:p>
            <a:r>
              <a:rPr lang="en-US" altLang="ko-KR" sz="2400" b="1" dirty="0"/>
              <a:t>0</a:t>
            </a:r>
          </a:p>
          <a:p>
            <a:r>
              <a:rPr lang="en-US" altLang="ko-KR" sz="2400" b="1" dirty="0"/>
              <a:t>&gt;&gt;&gt; int(1789)        # 1789</a:t>
            </a:r>
            <a:r>
              <a:rPr lang="ko-KR" altLang="en-US" sz="2400" b="1" dirty="0"/>
              <a:t>에 대응하는 정수의 인스턴스 만들기</a:t>
            </a:r>
          </a:p>
          <a:p>
            <a:r>
              <a:rPr lang="en-US" altLang="ko-KR" sz="2400" b="1" dirty="0"/>
              <a:t>1789</a:t>
            </a:r>
          </a:p>
          <a:p>
            <a:r>
              <a:rPr lang="en-US" altLang="ko-KR" sz="2400" b="1" dirty="0"/>
              <a:t>&gt;&gt;&gt; int('1789')      # '1789'</a:t>
            </a:r>
            <a:r>
              <a:rPr lang="ko-KR" altLang="en-US" sz="2400" b="1" dirty="0"/>
              <a:t>에 대응하는 정수의 인스턴스 만들기</a:t>
            </a:r>
          </a:p>
          <a:p>
            <a:r>
              <a:rPr lang="en-US" altLang="ko-KR" sz="2400" b="1" dirty="0"/>
              <a:t>1789</a:t>
            </a:r>
          </a:p>
          <a:p>
            <a:r>
              <a:rPr lang="en-US" altLang="ko-KR" sz="2400" b="1" dirty="0"/>
              <a:t>&gt;&gt;&gt; int(1789.0)      # 1789.0</a:t>
            </a:r>
            <a:r>
              <a:rPr lang="ko-KR" altLang="en-US" sz="2400" b="1" dirty="0"/>
              <a:t>에 대응하는 정수의 인스턴스 만들기</a:t>
            </a:r>
          </a:p>
          <a:p>
            <a:r>
              <a:rPr lang="en-US" altLang="ko-KR" sz="2400" b="1" dirty="0"/>
              <a:t>1789</a:t>
            </a:r>
          </a:p>
          <a:p>
            <a:r>
              <a:rPr lang="en-US" altLang="ko-KR" sz="2400" b="1" dirty="0"/>
              <a:t>&gt;&gt;&gt; list()           # </a:t>
            </a:r>
            <a:r>
              <a:rPr lang="ko-KR" altLang="en-US" sz="2400" b="1" dirty="0"/>
              <a:t>리스트의 기본 인스턴스 만들기</a:t>
            </a:r>
          </a:p>
          <a:p>
            <a:r>
              <a:rPr lang="en-US" altLang="ko-KR" sz="2400" b="1" dirty="0"/>
              <a:t>[]</a:t>
            </a:r>
          </a:p>
          <a:p>
            <a:r>
              <a:rPr lang="en-US" altLang="ko-KR" sz="2400" b="1" dirty="0"/>
              <a:t>&gt;&gt;&gt; list((0, 1, 2))  # (0, 1, 2)</a:t>
            </a:r>
            <a:r>
              <a:rPr lang="ko-KR" altLang="en-US" sz="2400" b="1" dirty="0"/>
              <a:t>에 대응하는 리스트의 인스턴스 만들기</a:t>
            </a:r>
          </a:p>
          <a:p>
            <a:r>
              <a:rPr lang="en-US" altLang="ko-KR" sz="2400" b="1" dirty="0"/>
              <a:t>[0, 1, 2]</a:t>
            </a:r>
          </a:p>
          <a:p>
            <a:r>
              <a:rPr lang="en-US" altLang="ko-KR" sz="2400" b="1" dirty="0"/>
              <a:t>&gt;&gt;&gt; list(range(3))   # range(3)</a:t>
            </a:r>
            <a:r>
              <a:rPr lang="ko-KR" altLang="en-US" sz="2400" b="1" dirty="0"/>
              <a:t>에 대응하는 리스트의 인스턴스 만들기</a:t>
            </a:r>
          </a:p>
          <a:p>
            <a:r>
              <a:rPr lang="en-US" altLang="ko-KR" sz="2400" b="1" dirty="0"/>
              <a:t>[0, 1, 2]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6024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5-3. </a:t>
            </a:r>
            <a:r>
              <a:rPr lang="ko-KR" altLang="en-US" dirty="0"/>
              <a:t>클래스 정의하기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클래스 문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class </a:t>
            </a:r>
            <a:r>
              <a:rPr lang="ko-KR" altLang="en-US" sz="2400" b="1" dirty="0"/>
              <a:t>클래스이름</a:t>
            </a:r>
            <a:r>
              <a:rPr lang="en-US" altLang="ko-KR" sz="2400" b="1" dirty="0"/>
              <a:t>:    # ❶ </a:t>
            </a:r>
            <a:r>
              <a:rPr lang="ko-KR" altLang="en-US" sz="2400" b="1" dirty="0"/>
              <a:t>첫 행</a:t>
            </a:r>
          </a:p>
          <a:p>
            <a:r>
              <a:rPr lang="ko-KR" altLang="en-US" sz="2400" b="1" dirty="0"/>
              <a:t>    </a:t>
            </a:r>
            <a:r>
              <a:rPr lang="en-US" altLang="ko-KR" sz="2400" b="1" dirty="0"/>
              <a:t>"""</a:t>
            </a:r>
            <a:r>
              <a:rPr lang="ko-KR" altLang="en-US" sz="2400" b="1" dirty="0" err="1"/>
              <a:t>독스트링</a:t>
            </a:r>
            <a:r>
              <a:rPr lang="en-US" altLang="ko-KR" sz="2400" b="1" dirty="0"/>
              <a:t>"""   # ❷ </a:t>
            </a:r>
            <a:r>
              <a:rPr lang="ko-KR" altLang="en-US" sz="2400" b="1" dirty="0"/>
              <a:t>클래스의 의미와 역할 설명</a:t>
            </a:r>
          </a:p>
          <a:p>
            <a:r>
              <a:rPr lang="ko-KR" altLang="en-US" sz="2400" b="1" dirty="0"/>
              <a:t>    본문             </a:t>
            </a:r>
            <a:r>
              <a:rPr lang="en-US" altLang="ko-KR" sz="2400" b="1" dirty="0"/>
              <a:t># ❸ </a:t>
            </a:r>
            <a:r>
              <a:rPr lang="ko-KR" altLang="en-US" sz="2400" b="1" dirty="0"/>
              <a:t>클래스 공용 속성</a:t>
            </a:r>
            <a:r>
              <a:rPr lang="en-US" altLang="ko-KR" sz="2400" b="1" dirty="0"/>
              <a:t>(attribute)</a:t>
            </a:r>
            <a:r>
              <a:rPr lang="ko-KR" altLang="en-US" sz="2400" b="1" dirty="0"/>
              <a:t> 정의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클래스 이름은 파스칼 표기법을 따른다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파스칼 표기법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MachineLearning</a:t>
            </a:r>
            <a:r>
              <a:rPr lang="ko-KR" altLang="en-US" sz="2400" b="1" dirty="0"/>
              <a:t>처럼 단어의 </a:t>
            </a:r>
            <a:r>
              <a:rPr lang="ko-KR" altLang="en-US" sz="2400" b="1" dirty="0" err="1"/>
              <a:t>첫글자를</a:t>
            </a:r>
            <a:r>
              <a:rPr lang="ko-KR" altLang="en-US" sz="2400" b="1" dirty="0"/>
              <a:t> 대문자로 표기해서 구별</a:t>
            </a:r>
            <a:endParaRPr lang="en-US" altLang="ko-KR" sz="2400" b="1" dirty="0"/>
          </a:p>
          <a:p>
            <a:r>
              <a:rPr lang="en-US" altLang="ko-KR" sz="2400" b="1" dirty="0"/>
              <a:t>                                   </a:t>
            </a:r>
            <a:r>
              <a:rPr lang="ko-KR" altLang="en-US" sz="2400" b="1" dirty="0"/>
              <a:t>클래스 이름에 사용</a:t>
            </a:r>
            <a:r>
              <a:rPr lang="en-US" altLang="ko-KR" sz="2400" b="1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b="1" dirty="0" err="1"/>
              <a:t>스네이크</a:t>
            </a:r>
            <a:r>
              <a:rPr lang="en-US" altLang="ko-KR" sz="2400" b="1" dirty="0"/>
              <a:t>(snake)</a:t>
            </a:r>
            <a:r>
              <a:rPr lang="ko-KR" altLang="en-US" sz="2400" b="1" dirty="0"/>
              <a:t>표기법 </a:t>
            </a:r>
            <a:r>
              <a:rPr lang="en-US" altLang="ko-KR" sz="2400" b="1" dirty="0"/>
              <a:t>: </a:t>
            </a:r>
            <a:r>
              <a:rPr lang="en-US" altLang="ko-KR" sz="2400" b="1" dirty="0" err="1"/>
              <a:t>machine_learning</a:t>
            </a:r>
            <a:r>
              <a:rPr lang="ko-KR" altLang="en-US" sz="2400" b="1" dirty="0"/>
              <a:t>처럼  </a:t>
            </a:r>
            <a:r>
              <a:rPr lang="ko-KR" altLang="en-US" sz="2400" b="1" dirty="0" err="1"/>
              <a:t>단어첫글자를</a:t>
            </a:r>
            <a:r>
              <a:rPr lang="ko-KR" altLang="en-US" sz="2400" b="1" dirty="0"/>
              <a:t> 소문자로 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를 써서 구별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함수와 변수 이름에 사용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42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006475" y="1173018"/>
            <a:ext cx="10640580" cy="501010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프로그래밍에서는 데이터의 유형이 범주와 같은 역할을 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파이썬에서 데이터의 유형을 분류하는 데는 클래스</a:t>
            </a:r>
            <a:r>
              <a:rPr lang="en-US" altLang="ko-KR" sz="2800" b="1" dirty="0">
                <a:solidFill>
                  <a:schemeClr val="tx1"/>
                </a:solidFill>
              </a:rPr>
              <a:t>(class, </a:t>
            </a:r>
            <a:r>
              <a:rPr lang="ko-KR" altLang="en-US" sz="2800" b="1" dirty="0">
                <a:solidFill>
                  <a:schemeClr val="tx1"/>
                </a:solidFill>
              </a:rPr>
              <a:t>분류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라는 도구가 쓰인다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23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Cake </a:t>
            </a:r>
            <a:r>
              <a:rPr lang="ko-KR" altLang="en-US" dirty="0"/>
              <a:t>클래스 정의하기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&gt;&gt;&gt; class Cake:                       # ❶ </a:t>
            </a:r>
            <a:r>
              <a:rPr lang="ko-KR" altLang="en-US" sz="3200" b="1" dirty="0"/>
              <a:t>첫 행</a:t>
            </a:r>
          </a:p>
          <a:p>
            <a:r>
              <a:rPr lang="en-US" altLang="ko-KR" sz="3200" b="1" dirty="0"/>
              <a:t>...     """</a:t>
            </a:r>
            <a:r>
              <a:rPr lang="ko-KR" altLang="en-US" sz="3200" b="1" dirty="0"/>
              <a:t>케익을 나타내는 클래스</a:t>
            </a:r>
            <a:r>
              <a:rPr lang="en-US" altLang="ko-KR" sz="3200" b="1" dirty="0"/>
              <a:t>"""</a:t>
            </a:r>
          </a:p>
          <a:p>
            <a:r>
              <a:rPr lang="en-US" altLang="ko-KR" sz="3200" b="1" dirty="0"/>
              <a:t>...     coat = '</a:t>
            </a:r>
            <a:r>
              <a:rPr lang="ko-KR" altLang="en-US" sz="3200" b="1" dirty="0"/>
              <a:t>생크림</a:t>
            </a:r>
            <a:r>
              <a:rPr lang="en-US" altLang="ko-KR" sz="3200" b="1" dirty="0"/>
              <a:t>'               # ❷ </a:t>
            </a:r>
            <a:r>
              <a:rPr lang="ko-KR" altLang="en-US" sz="3200" b="1" dirty="0"/>
              <a:t>이 클래스의 공용 속성</a:t>
            </a:r>
          </a:p>
          <a:p>
            <a:r>
              <a:rPr lang="en-US" altLang="ko-KR" sz="3200" b="1" dirty="0"/>
              <a:t>... 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&gt;&gt;&gt; Cake                              # ❸ </a:t>
            </a:r>
            <a:r>
              <a:rPr lang="ko-KR" altLang="en-US" sz="3200" b="1" dirty="0"/>
              <a:t>정의한 클래스 확인하기</a:t>
            </a:r>
          </a:p>
          <a:p>
            <a:r>
              <a:rPr lang="en-US" altLang="ko-KR" sz="3200" b="1" dirty="0"/>
              <a:t>&lt;class '__</a:t>
            </a:r>
            <a:r>
              <a:rPr lang="en-US" altLang="ko-KR" sz="3200" b="1" dirty="0" err="1"/>
              <a:t>main__.Cake</a:t>
            </a:r>
            <a:r>
              <a:rPr lang="en-US" altLang="ko-KR" sz="3200" b="1" dirty="0"/>
              <a:t>’&gt;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__main__</a:t>
            </a:r>
            <a:r>
              <a:rPr lang="ko-KR" altLang="en-US" sz="3200" b="1" dirty="0"/>
              <a:t>은 이 클래스가 정의된 모듈</a:t>
            </a:r>
            <a:endParaRPr lang="en-US" altLang="ko-KR" sz="32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3376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Cake</a:t>
            </a:r>
            <a:r>
              <a:rPr lang="ko-KR" altLang="en-US" dirty="0"/>
              <a:t>의 인스턴스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&gt;&gt;&gt; cake_1 = Cake()           # ❶ Cake</a:t>
            </a:r>
            <a:r>
              <a:rPr lang="ko-KR" altLang="en-US" sz="3200" b="1" dirty="0"/>
              <a:t>의 인스턴스 만들기</a:t>
            </a:r>
          </a:p>
          <a:p>
            <a:r>
              <a:rPr lang="en-US" altLang="ko-KR" sz="3200" b="1" dirty="0"/>
              <a:t>&gt;&gt;&gt; cake_2 = Cake()           # ❷ </a:t>
            </a:r>
            <a:r>
              <a:rPr lang="ko-KR" altLang="en-US" sz="3200" b="1" dirty="0"/>
              <a:t>인스턴스를 여러 개 만들 수 있다</a:t>
            </a:r>
          </a:p>
          <a:p>
            <a:r>
              <a:rPr lang="en-US" altLang="ko-KR" sz="3200" b="1" dirty="0"/>
              <a:t>&gt;&gt;&gt; type(cake_1)              # ❸ cake_1</a:t>
            </a:r>
            <a:r>
              <a:rPr lang="ko-KR" altLang="en-US" sz="3200" b="1" dirty="0"/>
              <a:t>의 데이터 유형 확인</a:t>
            </a:r>
          </a:p>
          <a:p>
            <a:r>
              <a:rPr lang="en-US" altLang="ko-KR" sz="3200" b="1" dirty="0"/>
              <a:t>&lt;class '__</a:t>
            </a:r>
            <a:r>
              <a:rPr lang="en-US" altLang="ko-KR" sz="3200" b="1" dirty="0" err="1"/>
              <a:t>main__.Cake</a:t>
            </a:r>
            <a:r>
              <a:rPr lang="en-US" altLang="ko-KR" sz="3200" b="1" dirty="0"/>
              <a:t>'&gt;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&gt;&gt;&gt; </a:t>
            </a:r>
            <a:r>
              <a:rPr lang="en-US" altLang="ko-KR" sz="3200" b="1" dirty="0" err="1"/>
              <a:t>isinstance</a:t>
            </a:r>
            <a:r>
              <a:rPr lang="en-US" altLang="ko-KR" sz="3200" b="1" dirty="0"/>
              <a:t>(cake_2, Cake)  # ❹ cake_2</a:t>
            </a:r>
            <a:r>
              <a:rPr lang="ko-KR" altLang="en-US" sz="3200" b="1" dirty="0"/>
              <a:t>가 </a:t>
            </a:r>
            <a:r>
              <a:rPr lang="en-US" altLang="ko-KR" sz="3200" b="1" dirty="0"/>
              <a:t>Cake</a:t>
            </a:r>
            <a:r>
              <a:rPr lang="ko-KR" altLang="en-US" sz="3200" b="1" dirty="0"/>
              <a:t>의 인스턴스인지 확인</a:t>
            </a:r>
          </a:p>
          <a:p>
            <a:r>
              <a:rPr lang="en-US" altLang="ko-KR" sz="3200" b="1" dirty="0"/>
              <a:t>True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226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속성이란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속성은 일반적인 변수와 같은 것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즉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이름이 붙은 데이터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인데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클래스와 인스턴스 속에 정의된다는 것이 특징이다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클래스의 속성은 그 클래스와 인스턴스 전체가 공유하는 특성을 나타낸다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인스턴스의 속성은 개별 인스턴스의 고유한 특성을 나타낸다</a:t>
            </a:r>
            <a:r>
              <a:rPr lang="en-US" altLang="ko-KR" sz="3200" b="1" dirty="0"/>
              <a:t>.</a:t>
            </a:r>
          </a:p>
          <a:p>
            <a:endParaRPr lang="en-US" altLang="ko-KR" sz="3200" b="1" dirty="0"/>
          </a:p>
          <a:p>
            <a:r>
              <a:rPr lang="en-US" altLang="ko-KR" sz="2400" b="1" dirty="0"/>
              <a:t>&gt;&gt;&gt; class Cake:                       # ❶ </a:t>
            </a:r>
            <a:r>
              <a:rPr lang="ko-KR" altLang="en-US" sz="2400" b="1" dirty="0"/>
              <a:t>첫 행</a:t>
            </a:r>
          </a:p>
          <a:p>
            <a:r>
              <a:rPr lang="en-US" altLang="ko-KR" sz="2400" b="1" dirty="0"/>
              <a:t>...     """</a:t>
            </a:r>
            <a:r>
              <a:rPr lang="ko-KR" altLang="en-US" sz="2400" b="1" dirty="0"/>
              <a:t>케익을 나타내는 클래스</a:t>
            </a:r>
            <a:r>
              <a:rPr lang="en-US" altLang="ko-KR" sz="2400" b="1" dirty="0"/>
              <a:t>"""</a:t>
            </a:r>
          </a:p>
          <a:p>
            <a:r>
              <a:rPr lang="en-US" altLang="ko-KR" sz="2400" b="1" dirty="0"/>
              <a:t>...     coat = '</a:t>
            </a:r>
            <a:r>
              <a:rPr lang="ko-KR" altLang="en-US" sz="2400" b="1" dirty="0"/>
              <a:t>생크림</a:t>
            </a:r>
            <a:r>
              <a:rPr lang="en-US" altLang="ko-KR" sz="2400" b="1" dirty="0"/>
              <a:t>'               # ❷ </a:t>
            </a:r>
            <a:r>
              <a:rPr lang="ko-KR" altLang="en-US" sz="2400" b="1" dirty="0"/>
              <a:t>이 클래스의 공용 속성</a:t>
            </a:r>
          </a:p>
        </p:txBody>
      </p:sp>
    </p:spTree>
    <p:extLst>
      <p:ext uri="{BB962C8B-B14F-4D97-AF65-F5344CB8AC3E}">
        <p14:creationId xmlns:p14="http://schemas.microsoft.com/office/powerpoint/2010/main" val="286526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공용 속성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클래스의 속성은 클래스 객체 뿐 아니라 그 클래스의 모든 인스턴스가 공유한다</a:t>
            </a:r>
            <a:r>
              <a:rPr lang="en-US" altLang="ko-KR" sz="3200" b="1" dirty="0"/>
              <a:t>. </a:t>
            </a:r>
          </a:p>
          <a:p>
            <a:r>
              <a:rPr lang="ko-KR" altLang="en-US" sz="3200" b="1" dirty="0"/>
              <a:t>속성은 클래스</a:t>
            </a:r>
            <a:r>
              <a:rPr lang="en-US" altLang="ko-KR" sz="3200" b="1" dirty="0"/>
              <a:t>.</a:t>
            </a:r>
            <a:r>
              <a:rPr lang="ko-KR" altLang="en-US" sz="3200" b="1" dirty="0"/>
              <a:t>속성과 같이 클래스 이름 뒤에 점 기호</a:t>
            </a:r>
            <a:r>
              <a:rPr lang="en-US" altLang="ko-KR" sz="3200" b="1" dirty="0"/>
              <a:t>(.)</a:t>
            </a:r>
            <a:r>
              <a:rPr lang="ko-KR" altLang="en-US" sz="3200" b="1" dirty="0"/>
              <a:t>를 붙여 표현한다</a:t>
            </a:r>
            <a:r>
              <a:rPr lang="en-US" altLang="ko-KR" sz="3200" b="1" dirty="0"/>
              <a:t>.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클래스와 인스턴스의 속성 읽기</a:t>
            </a:r>
            <a:endParaRPr lang="ko-KR" altLang="en-US" sz="3200" b="1" dirty="0"/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Cake.coat</a:t>
            </a:r>
            <a:r>
              <a:rPr lang="en-US" altLang="ko-KR" sz="2800" b="1" dirty="0"/>
              <a:t>    # Cake </a:t>
            </a:r>
            <a:r>
              <a:rPr lang="ko-KR" altLang="en-US" sz="2800" b="1" dirty="0"/>
              <a:t>클래스의 </a:t>
            </a:r>
            <a:r>
              <a:rPr lang="en-US" altLang="ko-KR" sz="2800" b="1" dirty="0"/>
              <a:t>coat </a:t>
            </a:r>
            <a:r>
              <a:rPr lang="ko-KR" altLang="en-US" sz="2800" b="1" dirty="0"/>
              <a:t>속성 읽기</a:t>
            </a:r>
          </a:p>
          <a:p>
            <a:r>
              <a:rPr lang="en-US" altLang="ko-KR" sz="2800" b="1" dirty="0"/>
              <a:t>'</a:t>
            </a:r>
            <a:r>
              <a:rPr lang="ko-KR" altLang="en-US" sz="2800" b="1" dirty="0"/>
              <a:t>생크림</a:t>
            </a:r>
            <a:r>
              <a:rPr lang="en-US" altLang="ko-KR" sz="2800" b="1" dirty="0"/>
              <a:t>'</a:t>
            </a:r>
          </a:p>
          <a:p>
            <a:r>
              <a:rPr lang="en-US" altLang="ko-KR" sz="2800" b="1" dirty="0"/>
              <a:t>&gt;&gt;&gt; cake_1.coat  # cake_1 </a:t>
            </a:r>
            <a:r>
              <a:rPr lang="ko-KR" altLang="en-US" sz="2800" b="1" dirty="0"/>
              <a:t>객체의 </a:t>
            </a:r>
            <a:r>
              <a:rPr lang="en-US" altLang="ko-KR" sz="2800" b="1" dirty="0"/>
              <a:t>coat </a:t>
            </a:r>
            <a:r>
              <a:rPr lang="ko-KR" altLang="en-US" sz="2800" b="1" dirty="0"/>
              <a:t>속성 읽기</a:t>
            </a:r>
          </a:p>
          <a:p>
            <a:r>
              <a:rPr lang="en-US" altLang="ko-KR" sz="2800" b="1" dirty="0"/>
              <a:t>'</a:t>
            </a:r>
            <a:r>
              <a:rPr lang="ko-KR" altLang="en-US" sz="2800" b="1" dirty="0"/>
              <a:t>생크림</a:t>
            </a:r>
            <a:r>
              <a:rPr lang="en-US" altLang="ko-KR" sz="2800" b="1" dirty="0"/>
              <a:t>'</a:t>
            </a:r>
          </a:p>
          <a:p>
            <a:r>
              <a:rPr lang="en-US" altLang="ko-KR" sz="2800" b="1" dirty="0"/>
              <a:t>&gt;&gt;&gt; cake_2.coat  # cake_2 </a:t>
            </a:r>
            <a:r>
              <a:rPr lang="ko-KR" altLang="en-US" sz="2800" b="1" dirty="0"/>
              <a:t>객체의 </a:t>
            </a:r>
            <a:r>
              <a:rPr lang="en-US" altLang="ko-KR" sz="2800" b="1" dirty="0"/>
              <a:t>coat </a:t>
            </a:r>
            <a:r>
              <a:rPr lang="ko-KR" altLang="en-US" sz="2800" b="1" dirty="0"/>
              <a:t>속성 읽기</a:t>
            </a:r>
          </a:p>
          <a:p>
            <a:r>
              <a:rPr lang="en-US" altLang="ko-KR" sz="2800" b="1" dirty="0"/>
              <a:t>'</a:t>
            </a:r>
            <a:r>
              <a:rPr lang="ko-KR" altLang="en-US" sz="2800" b="1" dirty="0"/>
              <a:t>생크림</a:t>
            </a:r>
            <a:r>
              <a:rPr lang="en-US" altLang="ko-KR" sz="2800" b="1" dirty="0"/>
              <a:t>'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6932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속성의 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 이미 정의한 클래스의 속성 수정하기</a:t>
            </a:r>
          </a:p>
          <a:p>
            <a:endParaRPr lang="ko-KR" altLang="en-US" sz="3200" b="1" dirty="0"/>
          </a:p>
          <a:p>
            <a:r>
              <a:rPr lang="en-US" altLang="ko-KR" sz="3200" b="1" dirty="0"/>
              <a:t>&gt;&gt;&gt; </a:t>
            </a:r>
            <a:r>
              <a:rPr lang="en-US" altLang="ko-KR" sz="3200" b="1" dirty="0" err="1"/>
              <a:t>Cake.coat</a:t>
            </a:r>
            <a:r>
              <a:rPr lang="en-US" altLang="ko-KR" sz="3200" b="1" dirty="0"/>
              <a:t> = '</a:t>
            </a:r>
            <a:r>
              <a:rPr lang="ko-KR" altLang="en-US" sz="3200" b="1" dirty="0"/>
              <a:t>초콜릿</a:t>
            </a:r>
            <a:r>
              <a:rPr lang="en-US" altLang="ko-KR" sz="3200" b="1" dirty="0"/>
              <a:t>'  # </a:t>
            </a:r>
            <a:r>
              <a:rPr lang="ko-KR" altLang="en-US" sz="3200" b="1" dirty="0"/>
              <a:t>기존 속성 수정하기</a:t>
            </a:r>
          </a:p>
          <a:p>
            <a:r>
              <a:rPr lang="en-US" altLang="ko-KR" sz="3200" b="1" dirty="0"/>
              <a:t>&gt;&gt;&gt; </a:t>
            </a:r>
            <a:r>
              <a:rPr lang="en-US" altLang="ko-KR" sz="3200" b="1" dirty="0" err="1"/>
              <a:t>Cake.coat</a:t>
            </a:r>
            <a:r>
              <a:rPr lang="en-US" altLang="ko-KR" sz="3200" b="1" dirty="0"/>
              <a:t>             # </a:t>
            </a:r>
            <a:r>
              <a:rPr lang="ko-KR" altLang="en-US" sz="3200" b="1" dirty="0"/>
              <a:t>수정한 속성 확인하기</a:t>
            </a:r>
          </a:p>
          <a:p>
            <a:r>
              <a:rPr lang="en-US" altLang="ko-KR" sz="3200" b="1" dirty="0"/>
              <a:t>'</a:t>
            </a:r>
            <a:r>
              <a:rPr lang="ko-KR" altLang="en-US" sz="3200" b="1" dirty="0"/>
              <a:t>초콜릿</a:t>
            </a:r>
            <a:r>
              <a:rPr lang="en-US" altLang="ko-KR" sz="3200" b="1" dirty="0"/>
              <a:t>'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&gt;&gt;&gt; </a:t>
            </a:r>
            <a:r>
              <a:rPr lang="en-US" altLang="ko-KR" sz="3200" b="1" dirty="0" err="1"/>
              <a:t>Cake.price</a:t>
            </a:r>
            <a:r>
              <a:rPr lang="en-US" altLang="ko-KR" sz="3200" b="1" dirty="0"/>
              <a:t> = 4000     # </a:t>
            </a:r>
            <a:r>
              <a:rPr lang="ko-KR" altLang="en-US" sz="3200" b="1" dirty="0"/>
              <a:t>새 속성 추가하기</a:t>
            </a:r>
          </a:p>
          <a:p>
            <a:r>
              <a:rPr lang="en-US" altLang="ko-KR" sz="3200" b="1" dirty="0"/>
              <a:t>&gt;&gt;&gt; </a:t>
            </a:r>
            <a:r>
              <a:rPr lang="en-US" altLang="ko-KR" sz="3200" b="1" dirty="0" err="1"/>
              <a:t>Cake.price</a:t>
            </a:r>
            <a:r>
              <a:rPr lang="en-US" altLang="ko-KR" sz="3200" b="1" dirty="0"/>
              <a:t>            # </a:t>
            </a:r>
            <a:r>
              <a:rPr lang="ko-KR" altLang="en-US" sz="3200" b="1" dirty="0"/>
              <a:t>추가한 속성 확인하기</a:t>
            </a:r>
          </a:p>
          <a:p>
            <a:r>
              <a:rPr lang="en-US" altLang="ko-KR" sz="3200" b="1" dirty="0"/>
              <a:t>4000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772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속성의 수정은 과거와 미래 인스턴스 모두 바꾼다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612742" y="1206631"/>
            <a:ext cx="1100108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2800" b="1" dirty="0"/>
              <a:t>클래스의 속성을 수정한 뒤 인스턴스의 속성 확인하기</a:t>
            </a:r>
          </a:p>
          <a:p>
            <a:endParaRPr lang="ko-KR" altLang="en-US" sz="2800" b="1" dirty="0"/>
          </a:p>
          <a:p>
            <a:r>
              <a:rPr lang="en-US" altLang="ko-KR" sz="2800" b="1" dirty="0"/>
              <a:t>&gt;&gt;&gt; cake_1.coat      # ❶ </a:t>
            </a:r>
            <a:r>
              <a:rPr lang="ko-KR" altLang="en-US" sz="2800" b="1" dirty="0"/>
              <a:t>이전에 생성한 인스턴스의 속성 확인하기</a:t>
            </a:r>
          </a:p>
          <a:p>
            <a:r>
              <a:rPr lang="en-US" altLang="ko-KR" sz="2800" b="1" dirty="0"/>
              <a:t>'</a:t>
            </a:r>
            <a:r>
              <a:rPr lang="ko-KR" altLang="en-US" sz="2800" b="1" dirty="0"/>
              <a:t>초콜릿</a:t>
            </a:r>
            <a:r>
              <a:rPr lang="en-US" altLang="ko-KR" sz="2800" b="1" dirty="0"/>
              <a:t>'</a:t>
            </a:r>
          </a:p>
          <a:p>
            <a:r>
              <a:rPr lang="en-US" altLang="ko-KR" sz="2800" b="1" dirty="0"/>
              <a:t>&gt;&gt;&gt; cake_1.price</a:t>
            </a:r>
          </a:p>
          <a:p>
            <a:r>
              <a:rPr lang="en-US" altLang="ko-KR" sz="2800" b="1" dirty="0"/>
              <a:t>4000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cake_3 = Cake()  # ❷ </a:t>
            </a:r>
            <a:r>
              <a:rPr lang="ko-KR" altLang="en-US" sz="2800" b="1" dirty="0"/>
              <a:t>인스턴스를 새로 생성하면</a:t>
            </a:r>
            <a:r>
              <a:rPr lang="en-US" altLang="ko-KR" sz="2800" b="1" dirty="0"/>
              <a:t>?</a:t>
            </a:r>
          </a:p>
          <a:p>
            <a:r>
              <a:rPr lang="en-US" altLang="ko-KR" sz="2800" b="1" dirty="0"/>
              <a:t>&gt;&gt;&gt; cake_3.coat</a:t>
            </a:r>
          </a:p>
          <a:p>
            <a:r>
              <a:rPr lang="en-US" altLang="ko-KR" sz="2800" b="1" dirty="0"/>
              <a:t>'</a:t>
            </a:r>
            <a:r>
              <a:rPr lang="ko-KR" altLang="en-US" sz="2800" b="1" dirty="0"/>
              <a:t>초콜릿</a:t>
            </a:r>
            <a:r>
              <a:rPr lang="en-US" altLang="ko-KR" sz="2800" b="1" dirty="0"/>
              <a:t>'</a:t>
            </a:r>
          </a:p>
          <a:p>
            <a:r>
              <a:rPr lang="en-US" altLang="ko-KR" sz="2800" b="1" dirty="0"/>
              <a:t>&gt;&gt;&gt; cake_3.price</a:t>
            </a:r>
          </a:p>
          <a:p>
            <a:r>
              <a:rPr lang="en-US" altLang="ko-KR" sz="2800" b="1" dirty="0"/>
              <a:t>4000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3583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/>
              <a:t>인스턴스 전용 속성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216816" y="1206631"/>
            <a:ext cx="1184949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2800" b="1" dirty="0"/>
              <a:t>인스턴스의 속성은 클래스나 다른 인스턴스와 공유되지 않는다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인스턴스에 속성을 추가하려면 인스턴스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속성 </a:t>
            </a:r>
            <a:r>
              <a:rPr lang="en-US" altLang="ko-KR" sz="2800" b="1" dirty="0"/>
              <a:t>= </a:t>
            </a:r>
            <a:r>
              <a:rPr lang="ko-KR" altLang="en-US" sz="2800" b="1" dirty="0"/>
              <a:t>값과 같이 인스턴스 속성 이름을 쓰고 값을 대입하면 된다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>
                <a:solidFill>
                  <a:srgbClr val="0070C0"/>
                </a:solidFill>
              </a:rPr>
              <a:t>인스턴스에 속성 추가하기</a:t>
            </a:r>
            <a:endParaRPr lang="ko-KR" altLang="en-US" sz="2800" b="1" dirty="0"/>
          </a:p>
          <a:p>
            <a:r>
              <a:rPr lang="en-US" altLang="ko-KR" sz="2800" b="1" dirty="0"/>
              <a:t>&gt;&gt;&gt; cake_1.topping = '</a:t>
            </a:r>
            <a:r>
              <a:rPr lang="ko-KR" altLang="en-US" sz="2800" b="1" dirty="0"/>
              <a:t>블루베리</a:t>
            </a:r>
            <a:r>
              <a:rPr lang="en-US" altLang="ko-KR" sz="2800" b="1" dirty="0"/>
              <a:t>'  # ❶ </a:t>
            </a:r>
            <a:r>
              <a:rPr lang="ko-KR" altLang="en-US" sz="2800" b="1" dirty="0"/>
              <a:t>인스턴스에 </a:t>
            </a:r>
            <a:r>
              <a:rPr lang="en-US" altLang="ko-KR" sz="2800" b="1" dirty="0"/>
              <a:t>topping </a:t>
            </a:r>
            <a:r>
              <a:rPr lang="ko-KR" altLang="en-US" sz="2800" b="1" dirty="0"/>
              <a:t>속성 추가하기</a:t>
            </a:r>
          </a:p>
          <a:p>
            <a:r>
              <a:rPr lang="en-US" altLang="ko-KR" sz="2800" b="1" dirty="0"/>
              <a:t>&gt;&gt;&gt; cake_1.topping               # ❷ </a:t>
            </a:r>
            <a:r>
              <a:rPr lang="ko-KR" altLang="en-US" sz="2800" b="1" dirty="0"/>
              <a:t>인스턴스에 속성이 추가되었다</a:t>
            </a:r>
          </a:p>
          <a:p>
            <a:r>
              <a:rPr lang="en-US" altLang="ko-KR" sz="2800" b="1" dirty="0"/>
              <a:t>'</a:t>
            </a:r>
            <a:r>
              <a:rPr lang="ko-KR" altLang="en-US" sz="2800" b="1" dirty="0"/>
              <a:t>블루베리</a:t>
            </a:r>
            <a:r>
              <a:rPr lang="en-US" altLang="ko-KR" sz="2800" b="1" dirty="0"/>
              <a:t>'</a:t>
            </a:r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Cake.topping</a:t>
            </a:r>
            <a:r>
              <a:rPr lang="en-US" altLang="ko-KR" sz="2800" b="1" dirty="0"/>
              <a:t>                 # ❸ </a:t>
            </a:r>
            <a:r>
              <a:rPr lang="ko-KR" altLang="en-US" sz="2800" b="1" dirty="0"/>
              <a:t>클래스에는 새로 추가한 속성이 없다</a:t>
            </a:r>
          </a:p>
          <a:p>
            <a:r>
              <a:rPr lang="en-US" altLang="ko-KR" sz="2800" b="1" dirty="0" err="1"/>
              <a:t>AttributeError</a:t>
            </a:r>
            <a:r>
              <a:rPr lang="en-US" altLang="ko-KR" sz="2800" b="1" dirty="0"/>
              <a:t>: type object 'Cake' has no attribute 'topping'</a:t>
            </a:r>
          </a:p>
          <a:p>
            <a:r>
              <a:rPr lang="en-US" altLang="ko-KR" sz="2800" b="1" dirty="0"/>
              <a:t>&gt;&gt;&gt; cake_2.topping               # ❹ </a:t>
            </a:r>
            <a:r>
              <a:rPr lang="ko-KR" altLang="en-US" sz="2800" b="1" dirty="0"/>
              <a:t>다른 인스턴스에도 새로 추가한 속성이 없다</a:t>
            </a:r>
          </a:p>
          <a:p>
            <a:r>
              <a:rPr lang="en-US" altLang="ko-KR" sz="2800" b="1" dirty="0" err="1"/>
              <a:t>AttributeError</a:t>
            </a:r>
            <a:r>
              <a:rPr lang="en-US" altLang="ko-KR" sz="2800" b="1" dirty="0"/>
              <a:t>: 'Cake' object has no attribute 'topping'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0825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/>
              <a:t>인스턴스 전용 속성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216816" y="1206631"/>
            <a:ext cx="1184949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2800" b="1" dirty="0"/>
              <a:t>클래스에 존재하는 속성을 인스턴스에서 덮어썼을 때</a:t>
            </a:r>
          </a:p>
          <a:p>
            <a:endParaRPr lang="ko-KR" altLang="en-US" sz="2800" b="1" dirty="0"/>
          </a:p>
          <a:p>
            <a:r>
              <a:rPr lang="en-US" altLang="ko-KR" sz="2400" b="1" dirty="0"/>
              <a:t>&gt;&gt;&gt; cake_1.coat                 # ❶ Cake </a:t>
            </a:r>
            <a:r>
              <a:rPr lang="ko-KR" altLang="en-US" sz="2400" b="1" dirty="0"/>
              <a:t>클래스의 </a:t>
            </a:r>
            <a:r>
              <a:rPr lang="en-US" altLang="ko-KR" sz="2400" b="1" dirty="0"/>
              <a:t>coat </a:t>
            </a:r>
            <a:r>
              <a:rPr lang="ko-KR" altLang="en-US" sz="2400" b="1" dirty="0"/>
              <a:t>속성을 가리키고 있다</a:t>
            </a:r>
          </a:p>
          <a:p>
            <a:r>
              <a:rPr lang="en-US" altLang="ko-KR" sz="2400" b="1" dirty="0"/>
              <a:t>'</a:t>
            </a:r>
            <a:r>
              <a:rPr lang="ko-KR" altLang="en-US" sz="2400" b="1" dirty="0"/>
              <a:t>생크림</a:t>
            </a:r>
            <a:r>
              <a:rPr lang="en-US" altLang="ko-KR" sz="2400" b="1" dirty="0"/>
              <a:t>'</a:t>
            </a:r>
          </a:p>
          <a:p>
            <a:r>
              <a:rPr lang="en-US" altLang="ko-KR" sz="2400" b="1" dirty="0"/>
              <a:t>&gt;&gt;&gt; cake_1.coat = '</a:t>
            </a:r>
            <a:r>
              <a:rPr lang="ko-KR" altLang="en-US" sz="2400" b="1" dirty="0"/>
              <a:t>아이스크림</a:t>
            </a:r>
            <a:r>
              <a:rPr lang="en-US" altLang="ko-KR" sz="2400" b="1" dirty="0"/>
              <a:t>'  # ❷ cake_1 </a:t>
            </a:r>
            <a:r>
              <a:rPr lang="ko-KR" altLang="en-US" sz="2400" b="1" dirty="0"/>
              <a:t>객체에 </a:t>
            </a:r>
            <a:r>
              <a:rPr lang="en-US" altLang="ko-KR" sz="2400" b="1" dirty="0"/>
              <a:t>coat </a:t>
            </a:r>
            <a:r>
              <a:rPr lang="ko-KR" altLang="en-US" sz="2400" b="1" dirty="0"/>
              <a:t>속성을 추가한다</a:t>
            </a:r>
          </a:p>
          <a:p>
            <a:r>
              <a:rPr lang="en-US" altLang="ko-KR" sz="2400" b="1" dirty="0"/>
              <a:t>&gt;&gt;&gt; cake_1.coat                 # ❸ cake_1</a:t>
            </a:r>
            <a:r>
              <a:rPr lang="ko-KR" altLang="en-US" sz="2400" b="1" dirty="0"/>
              <a:t>은 이제 자신의 고유한 </a:t>
            </a:r>
            <a:r>
              <a:rPr lang="en-US" altLang="ko-KR" sz="2400" b="1" dirty="0"/>
              <a:t>coat </a:t>
            </a:r>
            <a:r>
              <a:rPr lang="ko-KR" altLang="en-US" sz="2400" b="1" dirty="0"/>
              <a:t>속성을 갖고 있다</a:t>
            </a:r>
          </a:p>
          <a:p>
            <a:r>
              <a:rPr lang="en-US" altLang="ko-KR" sz="2400" b="1" dirty="0"/>
              <a:t>'</a:t>
            </a:r>
            <a:r>
              <a:rPr lang="ko-KR" altLang="en-US" sz="2400" b="1" dirty="0"/>
              <a:t>아이스크림</a:t>
            </a:r>
            <a:r>
              <a:rPr lang="en-US" altLang="ko-KR" sz="2400" b="1" dirty="0"/>
              <a:t>'</a:t>
            </a:r>
          </a:p>
          <a:p>
            <a:r>
              <a:rPr lang="en-US" altLang="ko-KR" sz="2400" b="1" dirty="0"/>
              <a:t>&gt;&gt;&gt; </a:t>
            </a:r>
            <a:r>
              <a:rPr lang="en-US" altLang="ko-KR" sz="2400" b="1" dirty="0" err="1"/>
              <a:t>Cake.coat</a:t>
            </a:r>
            <a:r>
              <a:rPr lang="en-US" altLang="ko-KR" sz="2400" b="1" dirty="0"/>
              <a:t>                   # ❹ Cake </a:t>
            </a:r>
            <a:r>
              <a:rPr lang="ko-KR" altLang="en-US" sz="2400" b="1" dirty="0"/>
              <a:t>클래스는 자신의 </a:t>
            </a:r>
            <a:r>
              <a:rPr lang="en-US" altLang="ko-KR" sz="2400" b="1" dirty="0"/>
              <a:t>coat </a:t>
            </a:r>
            <a:r>
              <a:rPr lang="ko-KR" altLang="en-US" sz="2400" b="1" dirty="0"/>
              <a:t>속성을 유지하고 있다</a:t>
            </a:r>
          </a:p>
          <a:p>
            <a:r>
              <a:rPr lang="en-US" altLang="ko-KR" sz="2400" b="1" dirty="0"/>
              <a:t>'</a:t>
            </a:r>
            <a:r>
              <a:rPr lang="ko-KR" altLang="en-US" sz="2400" b="1" dirty="0"/>
              <a:t>생크림</a:t>
            </a:r>
            <a:r>
              <a:rPr lang="en-US" altLang="ko-KR" sz="2400" b="1" dirty="0"/>
              <a:t>'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&gt;&gt;&gt; cake_2.coat                 # ❺ </a:t>
            </a:r>
            <a:r>
              <a:rPr lang="ko-KR" altLang="en-US" sz="2400" b="1" dirty="0"/>
              <a:t>다른 객체는 계속 클래스의 </a:t>
            </a:r>
            <a:r>
              <a:rPr lang="en-US" altLang="ko-KR" sz="2400" b="1" dirty="0"/>
              <a:t>coat </a:t>
            </a:r>
            <a:r>
              <a:rPr lang="ko-KR" altLang="en-US" sz="2400" b="1" dirty="0"/>
              <a:t>속성을 공유하고 있다</a:t>
            </a:r>
          </a:p>
          <a:p>
            <a:r>
              <a:rPr lang="en-US" altLang="ko-KR" sz="2400" b="1" dirty="0"/>
              <a:t>'</a:t>
            </a:r>
            <a:r>
              <a:rPr lang="ko-KR" altLang="en-US" sz="2400" b="1" dirty="0"/>
              <a:t>생크림</a:t>
            </a:r>
            <a:r>
              <a:rPr lang="en-US" altLang="ko-KR" sz="2400" b="1" dirty="0"/>
              <a:t>'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0788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공간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216816" y="1206631"/>
            <a:ext cx="1184949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2800" b="1" dirty="0"/>
              <a:t>이름공간은 프로그래밍 언어에서 이름이 가리키는 대상을 제한하는 범위다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클래스와 인스턴스는 이름공간이기 때문에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그 안에서 짧고 간편한 이름을 사용할 수 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같은 이름이 여럿 있더라도 문맥에 따라 무엇을 가리키는지 알 수 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앞의 예제에서 </a:t>
            </a:r>
            <a:r>
              <a:rPr lang="en-US" altLang="ko-KR" sz="2800" b="1" dirty="0"/>
              <a:t>coat</a:t>
            </a:r>
            <a:r>
              <a:rPr lang="ko-KR" altLang="en-US" sz="2800" b="1" dirty="0"/>
              <a:t>라는 속성을 서로 다른 이름공간에서 정의했다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이름공간이 없다면 각 속성을 표현하기 위해 </a:t>
            </a:r>
            <a:r>
              <a:rPr lang="en-US" altLang="ko-KR" sz="2800" b="1" dirty="0" err="1"/>
              <a:t>Cake_coat</a:t>
            </a:r>
            <a:r>
              <a:rPr lang="en-US" altLang="ko-KR" sz="2800" b="1" dirty="0"/>
              <a:t>, cake_1_coat</a:t>
            </a:r>
            <a:r>
              <a:rPr lang="ko-KR" altLang="en-US" sz="2800" b="1" dirty="0"/>
              <a:t>처럼 매번 다른 이름을 길게 붙여야 한다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400" b="1" dirty="0"/>
              <a:t>Cake </a:t>
            </a:r>
            <a:r>
              <a:rPr lang="ko-KR" altLang="en-US" sz="2400" b="1" dirty="0"/>
              <a:t>클래스의 이름공간에서는 일반적인 케익의 코팅을 의미한다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cake_1 </a:t>
            </a:r>
            <a:r>
              <a:rPr lang="ko-KR" altLang="en-US" sz="2400" b="1" dirty="0"/>
              <a:t>객체의 이름공간에서는 그 케익만의 고유한 코팅을 의미한다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1901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962F2-1F84-4F19-86F2-1FFCBE04D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() </a:t>
            </a:r>
            <a:r>
              <a:rPr lang="ko-KR" altLang="en-US" dirty="0"/>
              <a:t>함수로 이름공간에 정의된 이름 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BE4B9-52A6-4347-B97B-681038E260DB}"/>
              </a:ext>
            </a:extLst>
          </p:cNvPr>
          <p:cNvSpPr/>
          <p:nvPr/>
        </p:nvSpPr>
        <p:spPr>
          <a:xfrm>
            <a:off x="216816" y="1206631"/>
            <a:ext cx="1184949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 </a:t>
            </a:r>
            <a:r>
              <a:rPr lang="en-US" altLang="ko-KR" sz="2800" b="1" dirty="0"/>
              <a:t>Cake </a:t>
            </a:r>
            <a:r>
              <a:rPr lang="ko-KR" altLang="en-US" sz="2800" b="1" dirty="0"/>
              <a:t>클래스에 정의된 모든 이름 출력</a:t>
            </a:r>
          </a:p>
          <a:p>
            <a:endParaRPr lang="ko-KR" altLang="en-US" sz="2800" b="1" dirty="0"/>
          </a:p>
          <a:p>
            <a:r>
              <a:rPr lang="en-US" altLang="ko-KR" sz="2800" b="1" dirty="0"/>
              <a:t>&gt;&gt;&gt; import </a:t>
            </a:r>
            <a:r>
              <a:rPr lang="en-US" altLang="ko-KR" sz="2800" b="1" dirty="0" err="1"/>
              <a:t>pprint</a:t>
            </a:r>
            <a:r>
              <a:rPr lang="en-US" altLang="ko-KR" sz="2800" b="1" dirty="0"/>
              <a:t>             # </a:t>
            </a:r>
            <a:r>
              <a:rPr lang="ko-KR" altLang="en-US" sz="2800" b="1" dirty="0"/>
              <a:t>출력되는 속성이 많으니 </a:t>
            </a:r>
            <a:r>
              <a:rPr lang="en-US" altLang="ko-KR" sz="2800" b="1" dirty="0" err="1"/>
              <a:t>pprint</a:t>
            </a:r>
            <a:r>
              <a:rPr lang="ko-KR" altLang="en-US" sz="2800" b="1" dirty="0"/>
              <a:t>를 사용하자</a:t>
            </a:r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pprint.pprint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dir</a:t>
            </a:r>
            <a:r>
              <a:rPr lang="en-US" altLang="ko-KR" sz="2800" b="1" dirty="0"/>
              <a:t>(Cake))  # Cake </a:t>
            </a:r>
            <a:r>
              <a:rPr lang="ko-KR" altLang="en-US" sz="2800" b="1" dirty="0"/>
              <a:t>클래스의 모든 속성을 구해 출력</a:t>
            </a:r>
          </a:p>
          <a:p>
            <a:r>
              <a:rPr lang="en-US" altLang="ko-KR" sz="2000" b="1" dirty="0"/>
              <a:t>['__class__',</a:t>
            </a:r>
          </a:p>
          <a:p>
            <a:r>
              <a:rPr lang="en-US" altLang="ko-KR" sz="2000" b="1" dirty="0"/>
              <a:t> '__</a:t>
            </a:r>
            <a:r>
              <a:rPr lang="en-US" altLang="ko-KR" sz="2000" b="1" dirty="0" err="1"/>
              <a:t>delattr</a:t>
            </a:r>
            <a:r>
              <a:rPr lang="en-US" altLang="ko-KR" sz="2000" b="1" dirty="0"/>
              <a:t>__',</a:t>
            </a:r>
          </a:p>
          <a:p>
            <a:r>
              <a:rPr lang="en-US" altLang="ko-KR" sz="2000" b="1" dirty="0"/>
              <a:t> '__</a:t>
            </a:r>
            <a:r>
              <a:rPr lang="en-US" altLang="ko-KR" sz="2000" b="1" dirty="0" err="1"/>
              <a:t>dict</a:t>
            </a:r>
            <a:r>
              <a:rPr lang="en-US" altLang="ko-KR" sz="2000" b="1" dirty="0"/>
              <a:t>__',</a:t>
            </a:r>
          </a:p>
          <a:p>
            <a:r>
              <a:rPr lang="en-US" altLang="ko-KR" sz="2000" b="1" dirty="0"/>
              <a:t> '__</a:t>
            </a:r>
            <a:r>
              <a:rPr lang="en-US" altLang="ko-KR" sz="2000" b="1" dirty="0" err="1"/>
              <a:t>dir</a:t>
            </a:r>
            <a:r>
              <a:rPr lang="en-US" altLang="ko-KR" sz="2000" b="1" dirty="0"/>
              <a:t>__',</a:t>
            </a:r>
          </a:p>
          <a:p>
            <a:r>
              <a:rPr lang="en-US" altLang="ko-KR" sz="2000" b="1" dirty="0"/>
              <a:t> (...</a:t>
            </a:r>
            <a:r>
              <a:rPr lang="ko-KR" altLang="en-US" sz="2000" b="1" dirty="0"/>
              <a:t>중략</a:t>
            </a:r>
            <a:r>
              <a:rPr lang="en-US" altLang="ko-KR" sz="2000" b="1" dirty="0"/>
              <a:t>...)</a:t>
            </a:r>
          </a:p>
          <a:p>
            <a:r>
              <a:rPr lang="en-US" altLang="ko-KR" sz="2000" b="1" dirty="0"/>
              <a:t> '__</a:t>
            </a:r>
            <a:r>
              <a:rPr lang="en-US" altLang="ko-KR" sz="2000" b="1" dirty="0" err="1"/>
              <a:t>init</a:t>
            </a:r>
            <a:r>
              <a:rPr lang="en-US" altLang="ko-KR" sz="2000" b="1" dirty="0"/>
              <a:t>__',</a:t>
            </a:r>
          </a:p>
          <a:p>
            <a:r>
              <a:rPr lang="en-US" altLang="ko-KR" sz="2000" b="1" dirty="0"/>
              <a:t> (...</a:t>
            </a:r>
            <a:r>
              <a:rPr lang="ko-KR" altLang="en-US" sz="2000" b="1" dirty="0"/>
              <a:t>중략</a:t>
            </a:r>
            <a:r>
              <a:rPr lang="en-US" altLang="ko-KR" sz="2000" b="1" dirty="0"/>
              <a:t>...)</a:t>
            </a:r>
          </a:p>
          <a:p>
            <a:r>
              <a:rPr lang="en-US" altLang="ko-KR" sz="2000" b="1" dirty="0"/>
              <a:t> '__</a:t>
            </a:r>
            <a:r>
              <a:rPr lang="en-US" altLang="ko-KR" sz="2000" b="1" dirty="0" err="1"/>
              <a:t>sizeof</a:t>
            </a:r>
            <a:r>
              <a:rPr lang="en-US" altLang="ko-KR" sz="2000" b="1" dirty="0"/>
              <a:t>__',</a:t>
            </a:r>
          </a:p>
          <a:p>
            <a:r>
              <a:rPr lang="en-US" altLang="ko-KR" sz="2000" b="1" dirty="0"/>
              <a:t> '__str__',</a:t>
            </a:r>
          </a:p>
          <a:p>
            <a:r>
              <a:rPr lang="en-US" altLang="ko-KR" sz="2000" b="1" dirty="0"/>
              <a:t> '__</a:t>
            </a:r>
            <a:r>
              <a:rPr lang="en-US" altLang="ko-KR" sz="2000" b="1" dirty="0" err="1"/>
              <a:t>subclasshook</a:t>
            </a:r>
            <a:r>
              <a:rPr lang="en-US" altLang="ko-KR" sz="2000" b="1" dirty="0"/>
              <a:t>__',</a:t>
            </a:r>
          </a:p>
          <a:p>
            <a:r>
              <a:rPr lang="en-US" altLang="ko-KR" sz="2000" b="1" dirty="0"/>
              <a:t> '__</a:t>
            </a:r>
            <a:r>
              <a:rPr lang="en-US" altLang="ko-KR" sz="2000" b="1" dirty="0" err="1"/>
              <a:t>weakref</a:t>
            </a:r>
            <a:r>
              <a:rPr lang="en-US" altLang="ko-KR" sz="2000" b="1" dirty="0"/>
              <a:t>__',</a:t>
            </a:r>
          </a:p>
          <a:p>
            <a:r>
              <a:rPr lang="en-US" altLang="ko-KR" sz="2000" b="1" dirty="0"/>
              <a:t> 'coat']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214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클래스는 도대체 왜 필요한가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53613" y="2462981"/>
            <a:ext cx="10387498" cy="28951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컴퓨터 </a:t>
            </a:r>
            <a:r>
              <a:rPr lang="ko-KR" altLang="en-US" sz="2800" b="1" dirty="0" err="1">
                <a:solidFill>
                  <a:schemeClr val="tx1"/>
                </a:solidFill>
              </a:rPr>
              <a:t>언어중에는</a:t>
            </a:r>
            <a:r>
              <a:rPr lang="ko-KR" altLang="en-US" sz="2800" b="1" dirty="0">
                <a:solidFill>
                  <a:schemeClr val="tx1"/>
                </a:solidFill>
              </a:rPr>
              <a:t> 클래스가 없는 언어도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이는 굳이 클래스 없이도 프로그램을 충분히 만들 수 있다는 말과도 같다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하지만 프로그램 작성시 클래스를 적재적소에 이용하면 프로그래머가 얻을 수 있는 이익은 상당하다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클래스를 사용하는 이유는 효율적으로 프로그래밍하기 위함이다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이렇게 말하면 함수와 비슷한데 함수를 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조직적으로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모은 것이 클래스이다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65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  <a:r>
              <a:rPr lang="en-US" altLang="ko-KR" dirty="0"/>
              <a:t>(method)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클래스와 인스턴스의 이름공간에는 다양한 데이터를 속성으로 정의할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함수도 데이터이므로 속성이 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클래스나 인스턴스에 속한 함수는 그 데이터 종류를 위한 전용 함수로 기능하게 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 함수를 메서드</a:t>
            </a:r>
            <a:r>
              <a:rPr lang="en-US" altLang="ko-KR" sz="2800" b="1" dirty="0">
                <a:solidFill>
                  <a:schemeClr val="tx1"/>
                </a:solidFill>
              </a:rPr>
              <a:t>(method)</a:t>
            </a:r>
            <a:r>
              <a:rPr lang="ko-KR" altLang="en-US" sz="2800" b="1" dirty="0">
                <a:solidFill>
                  <a:schemeClr val="tx1"/>
                </a:solidFill>
              </a:rPr>
              <a:t>라고 부른다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>
                <a:solidFill>
                  <a:schemeClr val="tx1"/>
                </a:solidFill>
              </a:rPr>
              <a:t>메서드는 데이터 유형을 다루는 방법이 정의된 함수다</a:t>
            </a:r>
            <a:r>
              <a:rPr lang="en-US" altLang="ko-KR" sz="3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833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1F95B4-C5B4-41BA-A8E4-A755125BE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메서드 정의하기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D868D5-BFF1-4815-A62B-70666D878CD1}"/>
              </a:ext>
            </a:extLst>
          </p:cNvPr>
          <p:cNvSpPr/>
          <p:nvPr/>
        </p:nvSpPr>
        <p:spPr>
          <a:xfrm>
            <a:off x="622169" y="1216058"/>
            <a:ext cx="113592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2800" b="1" dirty="0">
                <a:latin typeface="+mn-ea"/>
              </a:rPr>
              <a:t>class </a:t>
            </a:r>
            <a:r>
              <a:rPr lang="ko-KR" altLang="en-US" sz="2800" b="1" dirty="0">
                <a:latin typeface="+mn-ea"/>
              </a:rPr>
              <a:t>문 안에 메서드를 포함하면 </a:t>
            </a:r>
            <a:r>
              <a:rPr lang="en-US" altLang="ko-KR" sz="2800" b="1" dirty="0">
                <a:latin typeface="+mn-ea"/>
              </a:rPr>
              <a:t>class </a:t>
            </a:r>
            <a:r>
              <a:rPr lang="ko-KR" altLang="en-US" sz="2800" b="1" dirty="0">
                <a:latin typeface="+mn-ea"/>
              </a:rPr>
              <a:t>문은 다음과 같은 형태가 된다</a:t>
            </a:r>
            <a:r>
              <a:rPr lang="en-US" altLang="ko-KR" sz="2800" b="1" dirty="0">
                <a:latin typeface="+mn-ea"/>
              </a:rPr>
              <a:t>.</a:t>
            </a:r>
          </a:p>
          <a:p>
            <a:endParaRPr lang="en-US" altLang="ko-KR" sz="2800" b="1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class </a:t>
            </a:r>
            <a:r>
              <a:rPr lang="ko-KR" altLang="en-US" sz="2800" b="1" dirty="0">
                <a:latin typeface="+mn-ea"/>
              </a:rPr>
              <a:t>클래스이름</a:t>
            </a:r>
            <a:r>
              <a:rPr lang="en-US" altLang="ko-KR" sz="2800" b="1" dirty="0">
                <a:latin typeface="+mn-ea"/>
              </a:rPr>
              <a:t>:</a:t>
            </a:r>
          </a:p>
          <a:p>
            <a:r>
              <a:rPr lang="en-US" altLang="ko-KR" sz="2800" b="1" dirty="0">
                <a:latin typeface="+mn-ea"/>
              </a:rPr>
              <a:t>    """</a:t>
            </a:r>
            <a:r>
              <a:rPr lang="ko-KR" altLang="en-US" sz="2800" b="1" dirty="0" err="1">
                <a:latin typeface="+mn-ea"/>
              </a:rPr>
              <a:t>독스트링</a:t>
            </a:r>
            <a:r>
              <a:rPr lang="en-US" altLang="ko-KR" sz="2800" b="1" dirty="0">
                <a:latin typeface="+mn-ea"/>
              </a:rPr>
              <a:t>"""</a:t>
            </a:r>
          </a:p>
          <a:p>
            <a:r>
              <a:rPr lang="en-US" altLang="ko-KR" sz="2800" b="1" dirty="0">
                <a:latin typeface="+mn-ea"/>
              </a:rPr>
              <a:t>    </a:t>
            </a:r>
            <a:r>
              <a:rPr lang="ko-KR" altLang="en-US" sz="2800" b="1" dirty="0">
                <a:latin typeface="+mn-ea"/>
              </a:rPr>
              <a:t>클래스 공용 속성</a:t>
            </a:r>
          </a:p>
          <a:p>
            <a:r>
              <a:rPr lang="ko-KR" altLang="en-US" sz="2800" b="1" dirty="0">
                <a:latin typeface="+mn-ea"/>
              </a:rPr>
              <a:t>    </a:t>
            </a:r>
          </a:p>
          <a:p>
            <a:r>
              <a:rPr lang="ko-KR" altLang="en-US" sz="2800" b="1" dirty="0">
                <a:latin typeface="+mn-ea"/>
              </a:rPr>
              <a:t>    </a:t>
            </a:r>
            <a:r>
              <a:rPr lang="en-US" altLang="ko-KR" sz="2800" b="1" dirty="0">
                <a:latin typeface="+mn-ea"/>
              </a:rPr>
              <a:t>def </a:t>
            </a:r>
            <a:r>
              <a:rPr lang="ko-KR" altLang="en-US" sz="2800" b="1" dirty="0">
                <a:latin typeface="+mn-ea"/>
              </a:rPr>
              <a:t>메서드</a:t>
            </a:r>
            <a:r>
              <a:rPr lang="en-US" altLang="ko-KR" sz="2800" b="1" dirty="0">
                <a:latin typeface="+mn-ea"/>
              </a:rPr>
              <a:t>():</a:t>
            </a:r>
          </a:p>
          <a:p>
            <a:r>
              <a:rPr lang="en-US" altLang="ko-KR" sz="2800" b="1" dirty="0">
                <a:latin typeface="+mn-ea"/>
              </a:rPr>
              <a:t>        """</a:t>
            </a:r>
            <a:r>
              <a:rPr lang="ko-KR" altLang="en-US" sz="2800" b="1" dirty="0">
                <a:latin typeface="+mn-ea"/>
              </a:rPr>
              <a:t>이 클래스를 다루는 함수</a:t>
            </a:r>
            <a:r>
              <a:rPr lang="en-US" altLang="ko-KR" sz="2800" b="1" dirty="0">
                <a:latin typeface="+mn-ea"/>
              </a:rPr>
              <a:t>"""</a:t>
            </a:r>
          </a:p>
          <a:p>
            <a:r>
              <a:rPr lang="en-US" altLang="ko-KR" sz="2800" b="1" dirty="0">
                <a:latin typeface="+mn-ea"/>
              </a:rPr>
              <a:t>        </a:t>
            </a:r>
            <a:r>
              <a:rPr lang="ko-KR" altLang="en-US" sz="2800" b="1" dirty="0">
                <a:latin typeface="+mn-ea"/>
              </a:rPr>
              <a:t>메서드 본문</a:t>
            </a:r>
          </a:p>
          <a:p>
            <a:r>
              <a:rPr lang="ko-KR" altLang="en-US" sz="2800" b="1" dirty="0">
                <a:latin typeface="+mn-ea"/>
              </a:rPr>
              <a:t>    </a:t>
            </a:r>
          </a:p>
          <a:p>
            <a:r>
              <a:rPr lang="ko-KR" altLang="en-US" sz="2800" b="1" dirty="0">
                <a:latin typeface="+mn-ea"/>
              </a:rPr>
              <a:t>    </a:t>
            </a:r>
            <a:r>
              <a:rPr lang="en-US" altLang="ko-KR" sz="2800" b="1" dirty="0">
                <a:latin typeface="+mn-ea"/>
              </a:rPr>
              <a:t>...(</a:t>
            </a:r>
            <a:r>
              <a:rPr lang="ko-KR" altLang="en-US" sz="2800" b="1" dirty="0">
                <a:latin typeface="+mn-ea"/>
              </a:rPr>
              <a:t>필요한 만큼 메서드를 추가 정의</a:t>
            </a:r>
            <a:r>
              <a:rPr lang="en-US" altLang="ko-KR" sz="2800" b="1" dirty="0">
                <a:latin typeface="+mn-ea"/>
              </a:rPr>
              <a:t>)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518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메서드를 정의한 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메서드 정의하기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class Cake: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"""</a:t>
            </a:r>
            <a:r>
              <a:rPr lang="ko-KR" altLang="en-US" sz="2800" b="1" dirty="0">
                <a:solidFill>
                  <a:schemeClr val="tx1"/>
                </a:solidFill>
              </a:rPr>
              <a:t>케익을 나타내는 클래스</a:t>
            </a:r>
            <a:r>
              <a:rPr lang="en-US" altLang="ko-KR" sz="28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coat = '</a:t>
            </a:r>
            <a:r>
              <a:rPr lang="ko-KR" altLang="en-US" sz="2800" b="1" dirty="0">
                <a:solidFill>
                  <a:schemeClr val="tx1"/>
                </a:solidFill>
              </a:rPr>
              <a:t>생크림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#                                                           ❶ </a:t>
            </a:r>
            <a:r>
              <a:rPr lang="ko-KR" altLang="en-US" sz="2800" b="1" dirty="0">
                <a:solidFill>
                  <a:schemeClr val="tx1"/>
                </a:solidFill>
              </a:rPr>
              <a:t>빈 행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def describe():                                           # ❷ </a:t>
            </a:r>
            <a:r>
              <a:rPr lang="ko-KR" altLang="en-US" sz="2800" b="1" dirty="0">
                <a:solidFill>
                  <a:schemeClr val="tx1"/>
                </a:solidFill>
              </a:rPr>
              <a:t>메서드 정의하기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    </a:t>
            </a:r>
            <a:r>
              <a:rPr lang="en-US" altLang="ko-KR" sz="2800" b="1" dirty="0">
                <a:solidFill>
                  <a:schemeClr val="tx1"/>
                </a:solidFill>
              </a:rPr>
              <a:t>"""</a:t>
            </a:r>
            <a:r>
              <a:rPr lang="ko-KR" altLang="en-US" sz="2800" b="1" dirty="0">
                <a:solidFill>
                  <a:schemeClr val="tx1"/>
                </a:solidFill>
              </a:rPr>
              <a:t>이 케익에 관한 정보를 화면에 출력한다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2800" b="1" dirty="0">
                <a:solidFill>
                  <a:schemeClr val="tx1"/>
                </a:solidFill>
              </a:rPr>
              <a:t>이 케익은</a:t>
            </a:r>
            <a:r>
              <a:rPr lang="en-US" altLang="ko-KR" sz="2800" b="1" dirty="0">
                <a:solidFill>
                  <a:schemeClr val="tx1"/>
                </a:solidFill>
              </a:rPr>
              <a:t>', </a:t>
            </a:r>
            <a:r>
              <a:rPr lang="en-US" altLang="ko-KR" sz="2800" b="1" dirty="0" err="1">
                <a:solidFill>
                  <a:schemeClr val="tx1"/>
                </a:solidFill>
              </a:rPr>
              <a:t>Cake.coat</a:t>
            </a:r>
            <a:r>
              <a:rPr lang="en-US" altLang="ko-KR" sz="2800" b="1" dirty="0">
                <a:solidFill>
                  <a:schemeClr val="tx1"/>
                </a:solidFill>
              </a:rPr>
              <a:t>, '</a:t>
            </a:r>
            <a:r>
              <a:rPr lang="ko-KR" altLang="en-US" sz="2800" b="1" dirty="0">
                <a:solidFill>
                  <a:schemeClr val="tx1"/>
                </a:solidFill>
              </a:rPr>
              <a:t>으로 덮여 있다</a:t>
            </a:r>
            <a:r>
              <a:rPr lang="en-US" altLang="ko-KR" sz="2800" b="1" dirty="0">
                <a:solidFill>
                  <a:schemeClr val="tx1"/>
                </a:solidFill>
              </a:rPr>
              <a:t>.')      # ❸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17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객체를 기준으로 메서드 호출하기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Cake.describe</a:t>
            </a:r>
            <a:r>
              <a:rPr lang="en-US" altLang="ko-KR" sz="20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실행 결과</a:t>
            </a:r>
            <a:r>
              <a:rPr lang="en-US" altLang="ko-KR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이 케익은 생크림 </a:t>
            </a:r>
            <a:r>
              <a:rPr lang="ko-KR" altLang="en-US" sz="2000" b="1" dirty="0" err="1">
                <a:solidFill>
                  <a:schemeClr val="tx1"/>
                </a:solidFill>
              </a:rPr>
              <a:t>으로</a:t>
            </a:r>
            <a:r>
              <a:rPr lang="ko-KR" altLang="en-US" sz="2000" b="1" dirty="0">
                <a:solidFill>
                  <a:schemeClr val="tx1"/>
                </a:solidFill>
              </a:rPr>
              <a:t> 덮여 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메서드가 의도한대로 잘 실행되는 것처럼 보인다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그런데 코드 </a:t>
            </a:r>
            <a:r>
              <a:rPr lang="en-US" altLang="ko-KR" sz="2000" b="1" dirty="0">
                <a:solidFill>
                  <a:schemeClr val="tx1"/>
                </a:solidFill>
              </a:rPr>
              <a:t>8-28</a:t>
            </a:r>
            <a:r>
              <a:rPr lang="ko-KR" altLang="en-US" sz="2000" b="1" dirty="0">
                <a:solidFill>
                  <a:schemeClr val="tx1"/>
                </a:solidFill>
              </a:rPr>
              <a:t>은 </a:t>
            </a:r>
            <a:r>
              <a:rPr lang="en-US" altLang="ko-KR" sz="2000" b="1" dirty="0">
                <a:solidFill>
                  <a:schemeClr val="tx1"/>
                </a:solidFill>
              </a:rPr>
              <a:t>Cake </a:t>
            </a:r>
            <a:r>
              <a:rPr lang="ko-KR" altLang="en-US" sz="2000" b="1" dirty="0">
                <a:solidFill>
                  <a:schemeClr val="tx1"/>
                </a:solidFill>
              </a:rPr>
              <a:t>클래스 객체를 기준으로 메서드를 호출한 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메서드를 클래스 공용 속성으로 </a:t>
            </a:r>
            <a:r>
              <a:rPr lang="ko-KR" altLang="en-US" sz="2000" b="1" dirty="0" err="1">
                <a:solidFill>
                  <a:schemeClr val="tx1"/>
                </a:solidFill>
              </a:rPr>
              <a:t>정의했으므로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 err="1">
                <a:solidFill>
                  <a:schemeClr val="tx1"/>
                </a:solidFill>
              </a:rPr>
              <a:t>클래스뿐</a:t>
            </a:r>
            <a:r>
              <a:rPr lang="ko-KR" altLang="en-US" sz="2000" b="1" dirty="0">
                <a:solidFill>
                  <a:schemeClr val="tx1"/>
                </a:solidFill>
              </a:rPr>
              <a:t> 아니라 인스턴스에서도 실행할 수 있을 것이다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그런데 이 메서드는 클래스 공용 속성인 </a:t>
            </a:r>
            <a:r>
              <a:rPr lang="en-US" altLang="ko-KR" sz="2000" b="1" dirty="0" err="1">
                <a:solidFill>
                  <a:schemeClr val="tx1"/>
                </a:solidFill>
              </a:rPr>
              <a:t>Cake.coat</a:t>
            </a:r>
            <a:r>
              <a:rPr lang="ko-KR" altLang="en-US" sz="2000" b="1" dirty="0">
                <a:solidFill>
                  <a:schemeClr val="tx1"/>
                </a:solidFill>
              </a:rPr>
              <a:t>을 읽어 출력하도록 정의해 두었다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이 방법으로는 인스턴스 전용 속성을 출력하지는 못할 것이다</a:t>
            </a:r>
            <a:r>
              <a:rPr lang="en-US" altLang="ko-KR" sz="2000" b="1" dirty="0">
                <a:solidFill>
                  <a:schemeClr val="tx1"/>
                </a:solidFill>
              </a:rPr>
              <a:t>. ‘</a:t>
            </a:r>
            <a:r>
              <a:rPr lang="ko-KR" altLang="en-US" sz="2000" b="1" dirty="0">
                <a:solidFill>
                  <a:schemeClr val="tx1"/>
                </a:solidFill>
              </a:rPr>
              <a:t>이 케익의 </a:t>
            </a:r>
            <a:r>
              <a:rPr lang="ko-KR" altLang="en-US" sz="2000" b="1" dirty="0" err="1">
                <a:solidFill>
                  <a:schemeClr val="tx1"/>
                </a:solidFill>
              </a:rPr>
              <a:t>토핑’을</a:t>
            </a:r>
            <a:r>
              <a:rPr lang="ko-KR" altLang="en-US" sz="2000" b="1" dirty="0">
                <a:solidFill>
                  <a:schemeClr val="tx1"/>
                </a:solidFill>
              </a:rPr>
              <a:t> 출력하고 싶은데 ‘케익 일반의 </a:t>
            </a:r>
            <a:r>
              <a:rPr lang="ko-KR" altLang="en-US" sz="2000" b="1" dirty="0" err="1">
                <a:solidFill>
                  <a:schemeClr val="tx1"/>
                </a:solidFill>
              </a:rPr>
              <a:t>토핑’만</a:t>
            </a:r>
            <a:r>
              <a:rPr lang="ko-KR" altLang="en-US" sz="2000" b="1" dirty="0">
                <a:solidFill>
                  <a:schemeClr val="tx1"/>
                </a:solidFill>
              </a:rPr>
              <a:t> 출력하는 메서드가 된 것이다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메서드에서 인스턴스의 속성을 읽을 수 있을까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7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인스턴스를 위한 메서드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692726" y="1399327"/>
            <a:ext cx="11499273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클래스를 기준으로 메서드 실행하기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cake_1 = Cake()  # </a:t>
            </a:r>
            <a:r>
              <a:rPr lang="ko-KR" altLang="en-US" sz="2400" b="1" dirty="0">
                <a:solidFill>
                  <a:schemeClr val="tx1"/>
                </a:solidFill>
              </a:rPr>
              <a:t>클래스를 새로 정의했으니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인스턴스도 새로 생성해야 한다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cake_1.coat = '</a:t>
            </a:r>
            <a:r>
              <a:rPr lang="ko-KR" altLang="en-US" sz="2800" b="1" dirty="0">
                <a:solidFill>
                  <a:schemeClr val="tx1"/>
                </a:solidFill>
              </a:rPr>
              <a:t>초콜릿</a:t>
            </a:r>
            <a:r>
              <a:rPr lang="en-US" altLang="ko-KR" sz="2800" b="1" dirty="0">
                <a:solidFill>
                  <a:schemeClr val="tx1"/>
                </a:solidFill>
              </a:rPr>
              <a:t>‘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cake_1.describe()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실행 결과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TypeError</a:t>
            </a:r>
            <a:r>
              <a:rPr lang="en-US" altLang="ko-KR" sz="2800" b="1" dirty="0">
                <a:solidFill>
                  <a:schemeClr val="tx1"/>
                </a:solidFill>
              </a:rPr>
              <a:t>: describe() takes 0 positional arguments but 1 was given</a:t>
            </a:r>
          </a:p>
        </p:txBody>
      </p:sp>
    </p:spTree>
    <p:extLst>
      <p:ext uri="{BB962C8B-B14F-4D97-AF65-F5344CB8AC3E}">
        <p14:creationId xmlns:p14="http://schemas.microsoft.com/office/powerpoint/2010/main" val="1745541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인스턴스를 기준으로 할 때 필요한 매개변수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파이썬에서는</a:t>
            </a:r>
            <a:r>
              <a:rPr lang="ko-KR" altLang="en-US" sz="2800" b="1" dirty="0">
                <a:solidFill>
                  <a:schemeClr val="tx1"/>
                </a:solidFill>
              </a:rPr>
              <a:t> 클래스를 기준으로 할 때와 인스턴스를 기준으로 할 때 메서드 호출 방식이 서로 다르다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인스턴스를 기준으로 메서드를 호출하면 암묵적으로 메서드 호출의 기준이 되는 인스턴스가 첫번째 인자로 메서드에 전달된다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그래서 앞의 코드 에서 전달되는 데이터는 있지만 </a:t>
            </a:r>
            <a:r>
              <a:rPr lang="en-US" altLang="ko-KR" sz="2800" b="1" dirty="0">
                <a:solidFill>
                  <a:schemeClr val="tx1"/>
                </a:solidFill>
              </a:rPr>
              <a:t>describe() </a:t>
            </a:r>
            <a:r>
              <a:rPr lang="ko-KR" altLang="en-US" sz="2800" b="1" dirty="0">
                <a:solidFill>
                  <a:schemeClr val="tx1"/>
                </a:solidFill>
              </a:rPr>
              <a:t>메서드에 이를 전달받을 매개변수가 없어 오류가 발생한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485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인스턴스를 위한 메서드 정의하기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484" y="1399327"/>
            <a:ext cx="10888943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class Cake: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"""</a:t>
            </a:r>
            <a:r>
              <a:rPr lang="ko-KR" altLang="en-US" sz="2800" b="1" dirty="0">
                <a:solidFill>
                  <a:schemeClr val="tx1"/>
                </a:solidFill>
              </a:rPr>
              <a:t>케익을 나타내는 클래스</a:t>
            </a:r>
            <a:r>
              <a:rPr lang="en-US" altLang="ko-KR" sz="28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coat = '</a:t>
            </a:r>
            <a:r>
              <a:rPr lang="ko-KR" altLang="en-US" sz="2800" b="1" dirty="0">
                <a:solidFill>
                  <a:schemeClr val="tx1"/>
                </a:solidFill>
              </a:rPr>
              <a:t>생크림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def</a:t>
            </a:r>
            <a:r>
              <a:rPr lang="en-US" altLang="ko-KR" sz="2800" b="1" dirty="0">
                <a:solidFill>
                  <a:schemeClr val="tx1"/>
                </a:solidFill>
              </a:rPr>
              <a:t> describe(self):                                    # ❶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"""</a:t>
            </a:r>
            <a:r>
              <a:rPr lang="ko-KR" altLang="en-US" sz="2800" b="1" dirty="0">
                <a:solidFill>
                  <a:schemeClr val="tx1"/>
                </a:solidFill>
              </a:rPr>
              <a:t>이 케익에 관한 정보를 화면에 출력한다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2800" b="1" dirty="0">
                <a:solidFill>
                  <a:schemeClr val="tx1"/>
                </a:solidFill>
              </a:rPr>
              <a:t>이 케익은</a:t>
            </a:r>
            <a:r>
              <a:rPr lang="en-US" altLang="ko-KR" sz="2800" b="1" dirty="0">
                <a:solidFill>
                  <a:schemeClr val="tx1"/>
                </a:solidFill>
              </a:rPr>
              <a:t>', </a:t>
            </a:r>
            <a:r>
              <a:rPr lang="en-US" altLang="ko-KR" sz="2800" b="1" dirty="0" err="1">
                <a:solidFill>
                  <a:schemeClr val="tx1"/>
                </a:solidFill>
              </a:rPr>
              <a:t>self.coat</a:t>
            </a:r>
            <a:r>
              <a:rPr lang="en-US" altLang="ko-KR" sz="2800" b="1" dirty="0">
                <a:solidFill>
                  <a:schemeClr val="tx1"/>
                </a:solidFill>
              </a:rPr>
              <a:t>, '</a:t>
            </a:r>
            <a:r>
              <a:rPr lang="ko-KR" altLang="en-US" sz="2800" b="1" dirty="0">
                <a:solidFill>
                  <a:schemeClr val="tx1"/>
                </a:solidFill>
              </a:rPr>
              <a:t>으로 덮여 있다</a:t>
            </a:r>
            <a:r>
              <a:rPr lang="en-US" altLang="ko-KR" sz="2800" b="1" dirty="0">
                <a:solidFill>
                  <a:schemeClr val="tx1"/>
                </a:solidFill>
              </a:rPr>
              <a:t>.')   # ❷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14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인스턴스를 위한 메서드 호출하기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3418" y="1514764"/>
            <a:ext cx="117367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cake_1 = Cake()  # </a:t>
            </a:r>
            <a:r>
              <a:rPr lang="ko-KR" altLang="en-US" sz="3200" dirty="0"/>
              <a:t>클래스를 새로 정의했으니</a:t>
            </a:r>
            <a:r>
              <a:rPr lang="en-US" altLang="ko-KR" sz="3200" dirty="0"/>
              <a:t>, </a:t>
            </a:r>
            <a:r>
              <a:rPr lang="ko-KR" altLang="en-US" sz="3200" dirty="0"/>
              <a:t>인스턴스도 새로 생성해야 한다</a:t>
            </a:r>
          </a:p>
          <a:p>
            <a:r>
              <a:rPr lang="en-US" altLang="ko-KR" sz="3200" dirty="0"/>
              <a:t>cake_1.coat = '</a:t>
            </a:r>
            <a:r>
              <a:rPr lang="ko-KR" altLang="en-US" sz="3200" dirty="0"/>
              <a:t>초콜릿</a:t>
            </a:r>
            <a:r>
              <a:rPr lang="en-US" altLang="ko-KR" sz="3200" dirty="0"/>
              <a:t>'</a:t>
            </a:r>
          </a:p>
          <a:p>
            <a:r>
              <a:rPr lang="en-US" altLang="ko-KR" sz="3200" dirty="0"/>
              <a:t>cake_1.describe()</a:t>
            </a:r>
          </a:p>
          <a:p>
            <a:r>
              <a:rPr lang="ko-KR" altLang="en-US" sz="3200" dirty="0"/>
              <a:t>실행 결과</a:t>
            </a:r>
            <a:r>
              <a:rPr lang="en-US" altLang="ko-KR" sz="3200" dirty="0"/>
              <a:t>:</a:t>
            </a:r>
          </a:p>
          <a:p>
            <a:endParaRPr lang="en-US" altLang="ko-KR" sz="3200" dirty="0"/>
          </a:p>
          <a:p>
            <a:r>
              <a:rPr lang="ko-KR" altLang="en-US" sz="3200" dirty="0"/>
              <a:t>이 케익은 초콜릿 </a:t>
            </a:r>
            <a:r>
              <a:rPr lang="ko-KR" altLang="en-US" sz="3200" dirty="0" err="1"/>
              <a:t>으로</a:t>
            </a:r>
            <a:r>
              <a:rPr lang="ko-KR" altLang="en-US" sz="3200" dirty="0"/>
              <a:t> 덮여 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0138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클래스의 메서드 유형</a:t>
            </a:r>
            <a:r>
              <a:rPr lang="en-US" altLang="ko-KR" dirty="0"/>
              <a:t>(</a:t>
            </a:r>
            <a:r>
              <a:rPr lang="ko-KR" altLang="en-US" dirty="0"/>
              <a:t>인스턴스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5092" y="1246909"/>
            <a:ext cx="115150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class </a:t>
            </a:r>
            <a:r>
              <a:rPr lang="ko-KR" altLang="en-US" sz="3200" dirty="0" err="1"/>
              <a:t>클래스이름</a:t>
            </a:r>
            <a:r>
              <a:rPr lang="en-US" altLang="ko-KR" sz="3200" dirty="0"/>
              <a:t>:</a:t>
            </a:r>
          </a:p>
          <a:p>
            <a:r>
              <a:rPr lang="en-US" altLang="ko-KR" sz="3200" dirty="0"/>
              <a:t>    """</a:t>
            </a:r>
            <a:r>
              <a:rPr lang="ko-KR" altLang="en-US" sz="3200" dirty="0" err="1"/>
              <a:t>독스트링</a:t>
            </a:r>
            <a:r>
              <a:rPr lang="en-US" altLang="ko-KR" sz="3200" dirty="0"/>
              <a:t>"""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클래스 공용 속성</a:t>
            </a:r>
          </a:p>
          <a:p>
            <a:r>
              <a:rPr lang="ko-KR" altLang="en-US" sz="3200" dirty="0"/>
              <a:t>    </a:t>
            </a:r>
          </a:p>
          <a:p>
            <a:r>
              <a:rPr lang="ko-KR" altLang="en-US" sz="3200" dirty="0"/>
              <a:t>    </a:t>
            </a:r>
            <a:r>
              <a:rPr lang="en-US" altLang="ko-KR" sz="3200" dirty="0" err="1"/>
              <a:t>def</a:t>
            </a:r>
            <a:r>
              <a:rPr lang="en-US" altLang="ko-KR" sz="3200" dirty="0"/>
              <a:t> </a:t>
            </a:r>
            <a:r>
              <a:rPr lang="ko-KR" altLang="en-US" sz="3200" dirty="0"/>
              <a:t>메서드</a:t>
            </a:r>
            <a:r>
              <a:rPr lang="en-US" altLang="ko-KR" sz="3200" dirty="0"/>
              <a:t>(self, ...):</a:t>
            </a:r>
          </a:p>
          <a:p>
            <a:r>
              <a:rPr lang="en-US" altLang="ko-KR" sz="3200" dirty="0"/>
              <a:t>        """</a:t>
            </a:r>
            <a:r>
              <a:rPr lang="ko-KR" altLang="en-US" sz="3200" dirty="0"/>
              <a:t>이 클래스의 인스턴스를 </a:t>
            </a:r>
            <a:r>
              <a:rPr lang="en-US" altLang="ko-KR" sz="3200" dirty="0"/>
              <a:t>self </a:t>
            </a:r>
            <a:r>
              <a:rPr lang="ko-KR" altLang="en-US" sz="3200" dirty="0"/>
              <a:t>매개변수에 전달받아 처리하는 함수</a:t>
            </a:r>
            <a:r>
              <a:rPr lang="en-US" altLang="ko-KR" sz="3200" dirty="0"/>
              <a:t>"""</a:t>
            </a:r>
          </a:p>
          <a:p>
            <a:r>
              <a:rPr lang="en-US" altLang="ko-KR" sz="3200" dirty="0"/>
              <a:t>        </a:t>
            </a:r>
            <a:r>
              <a:rPr lang="ko-KR" altLang="en-US" sz="3200" dirty="0"/>
              <a:t>메서드 본문</a:t>
            </a:r>
          </a:p>
          <a:p>
            <a:r>
              <a:rPr lang="ko-KR" altLang="en-US" sz="3200" dirty="0"/>
              <a:t>    </a:t>
            </a:r>
          </a:p>
          <a:p>
            <a:r>
              <a:rPr lang="ko-KR" altLang="en-US" sz="3200" dirty="0"/>
              <a:t>    </a:t>
            </a:r>
            <a:r>
              <a:rPr lang="en-US" altLang="ko-KR" sz="3200" dirty="0"/>
              <a:t>...(</a:t>
            </a:r>
            <a:r>
              <a:rPr lang="ko-KR" altLang="en-US" sz="3200" dirty="0"/>
              <a:t>필요한 만큼 메서드를 추가 정의</a:t>
            </a:r>
            <a:r>
              <a:rPr lang="en-US" altLang="ko-KR" sz="32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1659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기준으로 호출하면 에러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119950" y="1284616"/>
            <a:ext cx="10710099" cy="50526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인스턴스를 전달받는 메서드를 클래스 객체에서 호출하면 오류가 발생한다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Cake.describe</a:t>
            </a:r>
            <a:r>
              <a:rPr lang="en-US" altLang="ko-KR" sz="2800" b="1" dirty="0">
                <a:solidFill>
                  <a:schemeClr val="tx1"/>
                </a:solidFill>
              </a:rPr>
              <a:t>()      # </a:t>
            </a:r>
            <a:r>
              <a:rPr lang="ko-KR" altLang="en-US" sz="2800" b="1" dirty="0">
                <a:solidFill>
                  <a:schemeClr val="tx1"/>
                </a:solidFill>
              </a:rPr>
              <a:t>클래스를 기준으로 메서드 호출</a:t>
            </a:r>
            <a:r>
              <a:rPr lang="en-US" altLang="ko-KR" sz="2800" b="1" dirty="0">
                <a:solidFill>
                  <a:schemeClr val="tx1"/>
                </a:solidFill>
              </a:rPr>
              <a:t>: </a:t>
            </a:r>
            <a:r>
              <a:rPr lang="ko-KR" altLang="en-US" sz="2800" b="1" dirty="0">
                <a:solidFill>
                  <a:schemeClr val="tx1"/>
                </a:solidFill>
              </a:rPr>
              <a:t>오류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TypeError</a:t>
            </a:r>
            <a:r>
              <a:rPr lang="en-US" altLang="ko-KR" sz="2800" b="1" dirty="0">
                <a:solidFill>
                  <a:schemeClr val="tx1"/>
                </a:solidFill>
              </a:rPr>
              <a:t>: describe() missing 1 required positional argument: 'self'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메서드는 여러 인스턴스가 공유하기 때문에 클래스의 속성으로 정의한다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그런데 메서드는 클래스가 아니라 인스턴스를 기준으로 실행할 때가 많다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정의하는 곳과 사용하는 곳이 다르다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A84F00-2619-6E9F-172B-5C85DB1C8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개요</a:t>
            </a:r>
          </a:p>
        </p:txBody>
      </p:sp>
      <p:pic>
        <p:nvPicPr>
          <p:cNvPr id="1026" name="Picture 2" descr="파이썬 기본 문법 3 : 클래스, 모듈, 패키지">
            <a:extLst>
              <a:ext uri="{FF2B5EF4-FFF2-40B4-BE49-F238E27FC236}">
                <a16:creationId xmlns:a16="http://schemas.microsoft.com/office/drawing/2014/main" id="{803727C7-748B-5EAC-4CDC-A7A20723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4" y="1195909"/>
            <a:ext cx="695325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37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06476" y="220759"/>
            <a:ext cx="9421380" cy="693641"/>
          </a:xfrm>
        </p:spPr>
        <p:txBody>
          <a:bodyPr>
            <a:normAutofit/>
          </a:bodyPr>
          <a:lstStyle/>
          <a:p>
            <a:r>
              <a:rPr lang="ko-KR" altLang="en-US"/>
              <a:t>인스턴스 초기화 하기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95639" y="1104342"/>
            <a:ext cx="10323871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/>
              <a:t>인스턴스를 생성하면 가장 먼저 인스턴스 속성을 정의해야 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이것을 초기화</a:t>
            </a:r>
            <a:r>
              <a:rPr lang="en-US" altLang="ko-KR" sz="2400" b="1" dirty="0"/>
              <a:t>(initialization)</a:t>
            </a:r>
            <a:r>
              <a:rPr lang="ko-KR" altLang="en-US" sz="2400" b="1" dirty="0"/>
              <a:t>라고 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그런데 인스턴스를 만들 때마다 속성을 직접 대입하는 것은 불편하다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예를 들어</a:t>
            </a:r>
            <a:r>
              <a:rPr lang="en-US" altLang="ko-KR" sz="2400" b="1" dirty="0"/>
              <a:t>, Cake </a:t>
            </a:r>
            <a:r>
              <a:rPr lang="ko-KR" altLang="en-US" sz="2400" b="1" dirty="0"/>
              <a:t>클래스의 인스턴스를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 만들고 각각 초의 개수를 뜻하는 </a:t>
            </a:r>
            <a:r>
              <a:rPr lang="en-US" altLang="ko-KR" sz="2400" b="1" dirty="0"/>
              <a:t>candles</a:t>
            </a:r>
            <a:r>
              <a:rPr lang="ko-KR" altLang="en-US" sz="2400" b="1" dirty="0"/>
              <a:t>속성을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으로 초기화한다고 해 보자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cake_1 = Cake()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cake_2 = Cake()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cake_3 = Cake()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cake_1.candles = 0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cake_2.candles = 0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cake_3.candles = 0</a:t>
            </a:r>
          </a:p>
        </p:txBody>
      </p:sp>
    </p:spTree>
    <p:extLst>
      <p:ext uri="{BB962C8B-B14F-4D97-AF65-F5344CB8AC3E}">
        <p14:creationId xmlns:p14="http://schemas.microsoft.com/office/powerpoint/2010/main" val="3945677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</a:t>
            </a:r>
            <a:r>
              <a:rPr lang="ko-KR" altLang="en-US" dirty="0"/>
              <a:t>메서드로 인스턴스 초기화하기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24115" y="1224117"/>
            <a:ext cx="10323871" cy="493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/>
              <a:t>우리가 </a:t>
            </a:r>
            <a:r>
              <a:rPr lang="en-US" altLang="ko-KR" sz="2400" b="1" dirty="0"/>
              <a:t>Cake()</a:t>
            </a:r>
            <a:r>
              <a:rPr lang="ko-KR" altLang="en-US" sz="2400" b="1" dirty="0"/>
              <a:t>과 같이 인스턴스화를 명령하면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파이썬은</a:t>
            </a:r>
            <a:r>
              <a:rPr lang="ko-KR" altLang="en-US" sz="2400" b="1" dirty="0"/>
              <a:t> 다음 두 단계에 걸쳐 인스턴스화를 수행한다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__new__() </a:t>
            </a:r>
            <a:r>
              <a:rPr lang="ko-KR" altLang="en-US" sz="2400" b="1" dirty="0"/>
              <a:t>메서드를 실행해 새 객체를 만든다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__</a:t>
            </a:r>
            <a:r>
              <a:rPr lang="en-US" altLang="ko-KR" sz="2400" b="1" dirty="0" err="1"/>
              <a:t>init</a:t>
            </a:r>
            <a:r>
              <a:rPr lang="en-US" altLang="ko-KR" sz="2400" b="1" dirty="0"/>
              <a:t>__() </a:t>
            </a:r>
            <a:r>
              <a:rPr lang="ko-KR" altLang="en-US" sz="2400" b="1" dirty="0"/>
              <a:t>메서드를 실행해 객체를 초기화한다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__new__ </a:t>
            </a:r>
            <a:r>
              <a:rPr lang="ko-KR" altLang="en-US" sz="2400" b="1" dirty="0"/>
              <a:t>메서드는 새 객체를 만드는 방법을 담은 메서드인데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파이썬이</a:t>
            </a:r>
            <a:r>
              <a:rPr lang="ko-KR" altLang="en-US" sz="2400" b="1" dirty="0"/>
              <a:t> 기본으로 제공하기 때문에 여러분이 직접 정의할 필요는 없다</a:t>
            </a:r>
            <a:r>
              <a:rPr lang="en-US" altLang="ko-KR" sz="2400" b="1" dirty="0"/>
              <a:t>. __</a:t>
            </a:r>
            <a:r>
              <a:rPr lang="en-US" altLang="ko-KR" sz="2400" b="1" dirty="0" err="1"/>
              <a:t>init</a:t>
            </a:r>
            <a:r>
              <a:rPr lang="en-US" altLang="ko-KR" sz="2400" b="1" dirty="0"/>
              <a:t>__()</a:t>
            </a:r>
            <a:r>
              <a:rPr lang="ko-KR" altLang="en-US" sz="2400" b="1" dirty="0"/>
              <a:t>는 새로 만들어진 객체의 속성을 초기화하는 메서드다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기본 제공되는 </a:t>
            </a:r>
            <a:r>
              <a:rPr lang="en-US" altLang="ko-KR" sz="2400" b="1" dirty="0"/>
              <a:t>__</a:t>
            </a:r>
            <a:r>
              <a:rPr lang="en-US" altLang="ko-KR" sz="2400" b="1" dirty="0" err="1"/>
              <a:t>init</a:t>
            </a:r>
            <a:r>
              <a:rPr lang="en-US" altLang="ko-KR" sz="2400" b="1" dirty="0"/>
              <a:t>__() </a:t>
            </a:r>
            <a:r>
              <a:rPr lang="ko-KR" altLang="en-US" sz="2400" b="1" dirty="0"/>
              <a:t>메서드는 객체에 아무런 속성도 부여하지 않지만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여러분이 이 메서드를 직접 정의하면 인스턴스의 초기화 방법을 지시할 수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다음은 </a:t>
            </a:r>
            <a:r>
              <a:rPr lang="en-US" altLang="ko-KR" sz="2400" b="1" dirty="0"/>
              <a:t>Cake </a:t>
            </a:r>
            <a:r>
              <a:rPr lang="ko-KR" altLang="en-US" sz="2400" b="1" dirty="0"/>
              <a:t>클래스에 </a:t>
            </a:r>
            <a:r>
              <a:rPr lang="en-US" altLang="ko-KR" sz="2400" b="1" dirty="0"/>
              <a:t>__</a:t>
            </a:r>
            <a:r>
              <a:rPr lang="en-US" altLang="ko-KR" sz="2400" b="1" dirty="0" err="1"/>
              <a:t>init</a:t>
            </a:r>
            <a:r>
              <a:rPr lang="en-US" altLang="ko-KR" sz="2400" b="1" dirty="0"/>
              <a:t>__() </a:t>
            </a:r>
            <a:r>
              <a:rPr lang="ko-KR" altLang="en-US" sz="2400" b="1" dirty="0"/>
              <a:t>메서드를 추가한 것이다</a:t>
            </a:r>
            <a:r>
              <a:rPr lang="en-US" altLang="ko-KR" sz="2400" b="1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25843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</a:t>
            </a:r>
            <a:r>
              <a:rPr lang="ko-KR" altLang="en-US" dirty="0"/>
              <a:t>메서드 정의하기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class Cake: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"""</a:t>
            </a:r>
            <a:r>
              <a:rPr lang="ko-KR" altLang="en-US" sz="2400" b="1" dirty="0">
                <a:solidFill>
                  <a:schemeClr val="tx1"/>
                </a:solidFill>
              </a:rPr>
              <a:t>케익을 나타내는 클래스</a:t>
            </a:r>
            <a:r>
              <a:rPr lang="en-US" altLang="ko-KR" sz="24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coat = '</a:t>
            </a:r>
            <a:r>
              <a:rPr lang="ko-KR" altLang="en-US" sz="2400" b="1" dirty="0">
                <a:solidFill>
                  <a:schemeClr val="tx1"/>
                </a:solidFill>
              </a:rPr>
              <a:t>생크림</a:t>
            </a:r>
            <a:r>
              <a:rPr lang="en-US" altLang="ko-KR" sz="24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</a:rPr>
              <a:t>def</a:t>
            </a:r>
            <a:r>
              <a:rPr lang="en-US" altLang="ko-KR" sz="2400" b="1" dirty="0">
                <a:solidFill>
                  <a:schemeClr val="tx1"/>
                </a:solidFill>
              </a:rPr>
              <a:t> __</a:t>
            </a:r>
            <a:r>
              <a:rPr lang="en-US" altLang="ko-KR" sz="2400" b="1" dirty="0" err="1">
                <a:solidFill>
                  <a:schemeClr val="tx1"/>
                </a:solidFill>
              </a:rPr>
              <a:t>init</a:t>
            </a:r>
            <a:r>
              <a:rPr lang="en-US" altLang="ko-KR" sz="2400" b="1" dirty="0">
                <a:solidFill>
                  <a:schemeClr val="tx1"/>
                </a:solidFill>
              </a:rPr>
              <a:t>__(self, candles):                          # ❶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"""</a:t>
            </a:r>
            <a:r>
              <a:rPr lang="ko-KR" altLang="en-US" sz="2400" b="1" dirty="0">
                <a:solidFill>
                  <a:schemeClr val="tx1"/>
                </a:solidFill>
              </a:rPr>
              <a:t>인스턴스를 초기화한다</a:t>
            </a:r>
            <a:r>
              <a:rPr lang="en-US" altLang="ko-KR" sz="24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</a:t>
            </a:r>
            <a:r>
              <a:rPr lang="en-US" altLang="ko-KR" sz="2400" b="1" dirty="0" err="1">
                <a:solidFill>
                  <a:schemeClr val="tx1"/>
                </a:solidFill>
              </a:rPr>
              <a:t>self.candles</a:t>
            </a:r>
            <a:r>
              <a:rPr lang="en-US" altLang="ko-KR" sz="2400" b="1" dirty="0">
                <a:solidFill>
                  <a:schemeClr val="tx1"/>
                </a:solidFill>
              </a:rPr>
              <a:t> = candles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</a:rPr>
              <a:t>def</a:t>
            </a:r>
            <a:r>
              <a:rPr lang="en-US" altLang="ko-KR" sz="2400" b="1" dirty="0">
                <a:solidFill>
                  <a:schemeClr val="tx1"/>
                </a:solidFill>
              </a:rPr>
              <a:t> describe(self):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"""</a:t>
            </a:r>
            <a:r>
              <a:rPr lang="ko-KR" altLang="en-US" sz="2400" b="1" dirty="0">
                <a:solidFill>
                  <a:schemeClr val="tx1"/>
                </a:solidFill>
              </a:rPr>
              <a:t>이 케익에 관한 정보를 화면에 출력한다</a:t>
            </a:r>
            <a:r>
              <a:rPr lang="en-US" altLang="ko-KR" sz="24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2400" b="1" dirty="0">
                <a:solidFill>
                  <a:schemeClr val="tx1"/>
                </a:solidFill>
              </a:rPr>
              <a:t>이 케익은</a:t>
            </a:r>
            <a:r>
              <a:rPr lang="en-US" altLang="ko-KR" sz="2400" b="1" dirty="0">
                <a:solidFill>
                  <a:schemeClr val="tx1"/>
                </a:solidFill>
              </a:rPr>
              <a:t>', </a:t>
            </a:r>
            <a:r>
              <a:rPr lang="en-US" altLang="ko-KR" sz="2400" b="1" dirty="0" err="1">
                <a:solidFill>
                  <a:schemeClr val="tx1"/>
                </a:solidFill>
              </a:rPr>
              <a:t>self.coat</a:t>
            </a:r>
            <a:r>
              <a:rPr lang="en-US" altLang="ko-KR" sz="2400" b="1" dirty="0">
                <a:solidFill>
                  <a:schemeClr val="tx1"/>
                </a:solidFill>
              </a:rPr>
              <a:t>, '</a:t>
            </a:r>
            <a:r>
              <a:rPr lang="ko-KR" altLang="en-US" sz="2400" b="1" dirty="0">
                <a:solidFill>
                  <a:schemeClr val="tx1"/>
                </a:solidFill>
              </a:rPr>
              <a:t>으로 덮여 있다</a:t>
            </a:r>
            <a:r>
              <a:rPr lang="en-US" altLang="ko-KR" sz="24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2400" b="1" dirty="0">
                <a:solidFill>
                  <a:schemeClr val="tx1"/>
                </a:solidFill>
              </a:rPr>
              <a:t>초가</a:t>
            </a:r>
            <a:r>
              <a:rPr lang="en-US" altLang="ko-KR" sz="2400" b="1" dirty="0">
                <a:solidFill>
                  <a:schemeClr val="tx1"/>
                </a:solidFill>
              </a:rPr>
              <a:t>', </a:t>
            </a:r>
            <a:r>
              <a:rPr lang="en-US" altLang="ko-KR" sz="2400" b="1" dirty="0" err="1">
                <a:solidFill>
                  <a:schemeClr val="tx1"/>
                </a:solidFill>
              </a:rPr>
              <a:t>self.candles</a:t>
            </a:r>
            <a:r>
              <a:rPr lang="en-US" altLang="ko-KR" sz="2400" b="1" dirty="0">
                <a:solidFill>
                  <a:schemeClr val="tx1"/>
                </a:solidFill>
              </a:rPr>
              <a:t>, '</a:t>
            </a:r>
            <a:r>
              <a:rPr lang="ko-KR" altLang="en-US" sz="2400" b="1" dirty="0">
                <a:solidFill>
                  <a:schemeClr val="tx1"/>
                </a:solidFill>
              </a:rPr>
              <a:t>개 꽂혀 있다</a:t>
            </a:r>
            <a:r>
              <a:rPr lang="en-US" altLang="ko-KR" sz="2400" b="1" dirty="0">
                <a:solidFill>
                  <a:schemeClr val="tx1"/>
                </a:solidFill>
              </a:rPr>
              <a:t>.')      # ❷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30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 err="1"/>
              <a:t>인스턴스화</a:t>
            </a:r>
            <a:r>
              <a:rPr lang="ko-KR" altLang="en-US" b="0" dirty="0"/>
              <a:t> 과정에서 초기화가 수행된다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cake_1 = Cake(12)   # </a:t>
            </a:r>
            <a:r>
              <a:rPr lang="ko-KR" altLang="en-US" sz="2000" b="1" dirty="0">
                <a:solidFill>
                  <a:schemeClr val="tx1"/>
                </a:solidFill>
              </a:rPr>
              <a:t>이제 초기값을 지정하여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cake_2 = Cake(100)  # </a:t>
            </a:r>
            <a:r>
              <a:rPr lang="ko-KR" altLang="en-US" sz="2000" b="1" dirty="0">
                <a:solidFill>
                  <a:schemeClr val="tx1"/>
                </a:solidFill>
              </a:rPr>
              <a:t>인스턴스화할 수 있다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print('</a:t>
            </a:r>
            <a:r>
              <a:rPr lang="ko-KR" altLang="en-US" sz="2000" b="1" dirty="0">
                <a:solidFill>
                  <a:schemeClr val="tx1"/>
                </a:solidFill>
              </a:rPr>
              <a:t>케익 </a:t>
            </a:r>
            <a:r>
              <a:rPr lang="en-US" altLang="ko-KR" sz="2000" b="1" dirty="0">
                <a:solidFill>
                  <a:schemeClr val="tx1"/>
                </a:solidFill>
              </a:rPr>
              <a:t>1:')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print('</a:t>
            </a:r>
            <a:r>
              <a:rPr lang="ko-KR" altLang="en-US" sz="2000" b="1" dirty="0">
                <a:solidFill>
                  <a:schemeClr val="tx1"/>
                </a:solidFill>
              </a:rPr>
              <a:t>초 개수</a:t>
            </a:r>
            <a:r>
              <a:rPr lang="en-US" altLang="ko-KR" sz="2000" b="1" dirty="0">
                <a:solidFill>
                  <a:schemeClr val="tx1"/>
                </a:solidFill>
              </a:rPr>
              <a:t>:', cake_1.candles)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print('</a:t>
            </a:r>
            <a:r>
              <a:rPr lang="ko-KR" altLang="en-US" sz="2000" b="1" dirty="0">
                <a:solidFill>
                  <a:schemeClr val="tx1"/>
                </a:solidFill>
              </a:rPr>
              <a:t>케익 </a:t>
            </a:r>
            <a:r>
              <a:rPr lang="en-US" altLang="ko-KR" sz="2000" b="1" dirty="0">
                <a:solidFill>
                  <a:schemeClr val="tx1"/>
                </a:solidFill>
              </a:rPr>
              <a:t>2:')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cake_2.describe()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이 케익은 생크림 </a:t>
            </a:r>
            <a:r>
              <a:rPr lang="ko-KR" altLang="en-US" sz="2000" b="1" dirty="0" err="1">
                <a:solidFill>
                  <a:schemeClr val="tx1"/>
                </a:solidFill>
              </a:rPr>
              <a:t>으로</a:t>
            </a:r>
            <a:r>
              <a:rPr lang="ko-KR" altLang="en-US" sz="2000" b="1" dirty="0">
                <a:solidFill>
                  <a:schemeClr val="tx1"/>
                </a:solidFill>
              </a:rPr>
              <a:t> 덮여 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초가 </a:t>
            </a:r>
            <a:r>
              <a:rPr lang="en-US" altLang="ko-KR" sz="2000" b="1" dirty="0">
                <a:solidFill>
                  <a:schemeClr val="tx1"/>
                </a:solidFill>
              </a:rPr>
              <a:t>100 </a:t>
            </a:r>
            <a:r>
              <a:rPr lang="ko-KR" altLang="en-US" sz="2000" b="1" dirty="0">
                <a:solidFill>
                  <a:schemeClr val="tx1"/>
                </a:solidFill>
              </a:rPr>
              <a:t>개 꽂혀 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실행 결과</a:t>
            </a:r>
            <a:r>
              <a:rPr lang="en-US" altLang="ko-KR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케익 </a:t>
            </a:r>
            <a:r>
              <a:rPr lang="en-US" altLang="ko-KR" sz="2000" b="1" dirty="0">
                <a:solidFill>
                  <a:schemeClr val="tx1"/>
                </a:solidFill>
              </a:rPr>
              <a:t>1: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초 개수</a:t>
            </a:r>
            <a:r>
              <a:rPr lang="en-US" altLang="ko-KR" sz="2000" b="1" dirty="0">
                <a:solidFill>
                  <a:schemeClr val="tx1"/>
                </a:solidFill>
              </a:rPr>
              <a:t>: 12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케익 </a:t>
            </a:r>
            <a:r>
              <a:rPr lang="en-US" altLang="ko-KR" sz="2000" b="1" dirty="0">
                <a:solidFill>
                  <a:schemeClr val="tx1"/>
                </a:solidFill>
              </a:rPr>
              <a:t>2: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이 케익은 생크림 </a:t>
            </a:r>
            <a:r>
              <a:rPr lang="ko-KR" altLang="en-US" sz="2000" b="1" dirty="0" err="1">
                <a:solidFill>
                  <a:schemeClr val="tx1"/>
                </a:solidFill>
              </a:rPr>
              <a:t>으로</a:t>
            </a:r>
            <a:r>
              <a:rPr lang="ko-KR" altLang="en-US" sz="2000" b="1" dirty="0">
                <a:solidFill>
                  <a:schemeClr val="tx1"/>
                </a:solidFill>
              </a:rPr>
              <a:t> 덮여 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초가 </a:t>
            </a:r>
            <a:r>
              <a:rPr lang="en-US" altLang="ko-KR" sz="2000" b="1" dirty="0">
                <a:solidFill>
                  <a:schemeClr val="tx1"/>
                </a:solidFill>
              </a:rPr>
              <a:t>100 </a:t>
            </a:r>
            <a:r>
              <a:rPr lang="ko-KR" altLang="en-US" sz="2000" b="1" dirty="0">
                <a:solidFill>
                  <a:schemeClr val="tx1"/>
                </a:solidFill>
              </a:rPr>
              <a:t>개 꽂혀 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7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0" y="1299365"/>
            <a:ext cx="12192000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class </a:t>
            </a:r>
            <a:r>
              <a:rPr lang="ko-KR" altLang="en-US" sz="2400" b="1" dirty="0" err="1">
                <a:solidFill>
                  <a:schemeClr val="tx1"/>
                </a:solidFill>
              </a:rPr>
              <a:t>클래스이름</a:t>
            </a:r>
            <a:r>
              <a:rPr lang="en-US" altLang="ko-KR" sz="24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"""</a:t>
            </a:r>
            <a:r>
              <a:rPr lang="ko-KR" altLang="en-US" sz="2400" b="1" dirty="0" err="1">
                <a:solidFill>
                  <a:schemeClr val="tx1"/>
                </a:solidFill>
              </a:rPr>
              <a:t>독스트링</a:t>
            </a:r>
            <a:r>
              <a:rPr lang="en-US" altLang="ko-KR" sz="24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</a:t>
            </a:r>
            <a:r>
              <a:rPr lang="ko-KR" altLang="en-US" sz="2400" b="1" dirty="0">
                <a:solidFill>
                  <a:schemeClr val="tx1"/>
                </a:solidFill>
              </a:rPr>
              <a:t>클래스 공용 속성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</a:rPr>
              <a:t>def</a:t>
            </a:r>
            <a:r>
              <a:rPr lang="en-US" altLang="ko-KR" sz="2400" b="1" dirty="0">
                <a:solidFill>
                  <a:schemeClr val="tx1"/>
                </a:solidFill>
              </a:rPr>
              <a:t> __</a:t>
            </a:r>
            <a:r>
              <a:rPr lang="en-US" altLang="ko-KR" sz="2400" b="1" dirty="0" err="1">
                <a:solidFill>
                  <a:schemeClr val="tx1"/>
                </a:solidFill>
              </a:rPr>
              <a:t>init</a:t>
            </a:r>
            <a:r>
              <a:rPr lang="en-US" altLang="ko-KR" sz="2400" b="1" dirty="0">
                <a:solidFill>
                  <a:schemeClr val="tx1"/>
                </a:solidFill>
              </a:rPr>
              <a:t>__(self, ...):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"""</a:t>
            </a:r>
            <a:r>
              <a:rPr lang="ko-KR" altLang="en-US" sz="2400" b="1" dirty="0">
                <a:solidFill>
                  <a:schemeClr val="tx1"/>
                </a:solidFill>
              </a:rPr>
              <a:t>인스턴스를 초기화한다</a:t>
            </a:r>
            <a:r>
              <a:rPr lang="en-US" altLang="ko-KR" sz="24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</a:t>
            </a:r>
            <a:r>
              <a:rPr lang="ko-KR" altLang="en-US" sz="2400" b="1" dirty="0">
                <a:solidFill>
                  <a:schemeClr val="tx1"/>
                </a:solidFill>
              </a:rPr>
              <a:t>인스턴스 전용 속성 초기화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</a:rPr>
              <a:t>def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메서드</a:t>
            </a:r>
            <a:r>
              <a:rPr lang="en-US" altLang="ko-KR" sz="2400" b="1" dirty="0">
                <a:solidFill>
                  <a:schemeClr val="tx1"/>
                </a:solidFill>
              </a:rPr>
              <a:t>(self, ...):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"""</a:t>
            </a:r>
            <a:r>
              <a:rPr lang="ko-KR" altLang="en-US" sz="2400" b="1" dirty="0">
                <a:solidFill>
                  <a:schemeClr val="tx1"/>
                </a:solidFill>
              </a:rPr>
              <a:t>이 클래스의 인스턴스를 </a:t>
            </a:r>
            <a:r>
              <a:rPr lang="en-US" altLang="ko-KR" sz="2400" b="1" dirty="0">
                <a:solidFill>
                  <a:schemeClr val="tx1"/>
                </a:solidFill>
              </a:rPr>
              <a:t>self </a:t>
            </a:r>
            <a:r>
              <a:rPr lang="ko-KR" altLang="en-US" sz="2400" b="1" dirty="0">
                <a:solidFill>
                  <a:schemeClr val="tx1"/>
                </a:solidFill>
              </a:rPr>
              <a:t>매개변수에 전달받아 처리하는 함수</a:t>
            </a:r>
            <a:r>
              <a:rPr lang="en-US" altLang="ko-KR" sz="24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</a:t>
            </a:r>
            <a:r>
              <a:rPr lang="ko-KR" altLang="en-US" sz="2400" b="1" dirty="0">
                <a:solidFill>
                  <a:schemeClr val="tx1"/>
                </a:solidFill>
              </a:rPr>
              <a:t>메서드 본문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</a:rPr>
              <a:t>...(</a:t>
            </a:r>
            <a:r>
              <a:rPr lang="ko-KR" altLang="en-US" sz="2400" b="1" dirty="0">
                <a:solidFill>
                  <a:schemeClr val="tx1"/>
                </a:solidFill>
              </a:rPr>
              <a:t>필요한 만큼 메서드를 추가 정의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29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인스턴스가 가져야 할 속성을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</a:t>
            </a:r>
            <a:r>
              <a:rPr lang="ko-KR" altLang="en-US" dirty="0"/>
              <a:t>메서드에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class Cake: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"""</a:t>
            </a:r>
            <a:r>
              <a:rPr lang="ko-KR" altLang="en-US" sz="2000" b="1" dirty="0">
                <a:solidFill>
                  <a:schemeClr val="tx1"/>
                </a:solidFill>
              </a:rPr>
              <a:t>케익을 나타내는 클래스</a:t>
            </a:r>
            <a:r>
              <a:rPr lang="en-US" altLang="ko-KR" sz="20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coat = '</a:t>
            </a:r>
            <a:r>
              <a:rPr lang="ko-KR" altLang="en-US" sz="2000" b="1" dirty="0">
                <a:solidFill>
                  <a:schemeClr val="tx1"/>
                </a:solidFill>
              </a:rPr>
              <a:t>생크림</a:t>
            </a:r>
            <a:r>
              <a:rPr lang="en-US" altLang="ko-KR" sz="20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</a:rPr>
              <a:t> __</a:t>
            </a:r>
            <a:r>
              <a:rPr lang="en-US" altLang="ko-KR" sz="2000" b="1" dirty="0" err="1">
                <a:solidFill>
                  <a:schemeClr val="tx1"/>
                </a:solidFill>
              </a:rPr>
              <a:t>init</a:t>
            </a:r>
            <a:r>
              <a:rPr lang="en-US" altLang="ko-KR" sz="2000" b="1" dirty="0">
                <a:solidFill>
                  <a:schemeClr val="tx1"/>
                </a:solidFill>
              </a:rPr>
              <a:t>__(self, topping, price, candles=0):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"""</a:t>
            </a:r>
            <a:r>
              <a:rPr lang="ko-KR" altLang="en-US" sz="2000" b="1" dirty="0">
                <a:solidFill>
                  <a:schemeClr val="tx1"/>
                </a:solidFill>
              </a:rPr>
              <a:t>인스턴스를 초기화한다</a:t>
            </a:r>
            <a:r>
              <a:rPr lang="en-US" altLang="ko-KR" sz="20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self.topping</a:t>
            </a:r>
            <a:r>
              <a:rPr lang="en-US" altLang="ko-KR" sz="2000" b="1" dirty="0">
                <a:solidFill>
                  <a:schemeClr val="tx1"/>
                </a:solidFill>
              </a:rPr>
              <a:t> = toping   # </a:t>
            </a:r>
            <a:r>
              <a:rPr lang="ko-KR" altLang="en-US" sz="2000" b="1" dirty="0">
                <a:solidFill>
                  <a:schemeClr val="tx1"/>
                </a:solidFill>
              </a:rPr>
              <a:t>케익에 올린 </a:t>
            </a:r>
            <a:r>
              <a:rPr lang="ko-KR" altLang="en-US" sz="2000" b="1" dirty="0" err="1">
                <a:solidFill>
                  <a:schemeClr val="tx1"/>
                </a:solidFill>
              </a:rPr>
              <a:t>토핑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self.price</a:t>
            </a:r>
            <a:r>
              <a:rPr lang="en-US" altLang="ko-KR" sz="2000" b="1" dirty="0">
                <a:solidFill>
                  <a:schemeClr val="tx1"/>
                </a:solidFill>
              </a:rPr>
              <a:t> = price      # </a:t>
            </a:r>
            <a:r>
              <a:rPr lang="ko-KR" altLang="en-US" sz="2000" b="1" dirty="0">
                <a:solidFill>
                  <a:schemeClr val="tx1"/>
                </a:solidFill>
              </a:rPr>
              <a:t>케익의 가격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self.candles</a:t>
            </a:r>
            <a:r>
              <a:rPr lang="en-US" altLang="ko-KR" sz="2000" b="1" dirty="0">
                <a:solidFill>
                  <a:schemeClr val="tx1"/>
                </a:solidFill>
              </a:rPr>
              <a:t> = candles  # </a:t>
            </a:r>
            <a:r>
              <a:rPr lang="ko-KR" altLang="en-US" sz="2000" b="1" dirty="0">
                <a:solidFill>
                  <a:schemeClr val="tx1"/>
                </a:solidFill>
              </a:rPr>
              <a:t>케익에 꽂은 초 개수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</a:rPr>
              <a:t> describe(self):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"""</a:t>
            </a:r>
            <a:r>
              <a:rPr lang="ko-KR" altLang="en-US" sz="2000" b="1" dirty="0">
                <a:solidFill>
                  <a:schemeClr val="tx1"/>
                </a:solidFill>
              </a:rPr>
              <a:t>이 케익에 관한 정보를 화면에 출력한다</a:t>
            </a:r>
            <a:r>
              <a:rPr lang="en-US" altLang="ko-KR" sz="20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2000" b="1" dirty="0">
                <a:solidFill>
                  <a:schemeClr val="tx1"/>
                </a:solidFill>
              </a:rPr>
              <a:t>이 케익은</a:t>
            </a:r>
            <a:r>
              <a:rPr lang="en-US" altLang="ko-KR" sz="2000" b="1" dirty="0">
                <a:solidFill>
                  <a:schemeClr val="tx1"/>
                </a:solidFill>
              </a:rPr>
              <a:t>',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self.coat</a:t>
            </a:r>
            <a:r>
              <a:rPr lang="en-US" altLang="ko-KR" sz="2000" b="1" dirty="0">
                <a:solidFill>
                  <a:schemeClr val="tx1"/>
                </a:solidFill>
              </a:rPr>
              <a:t>, '</a:t>
            </a:r>
            <a:r>
              <a:rPr lang="ko-KR" altLang="en-US" sz="2000" b="1" dirty="0">
                <a:solidFill>
                  <a:schemeClr val="tx1"/>
                </a:solidFill>
              </a:rPr>
              <a:t>으로 덮여 있다</a:t>
            </a:r>
            <a:r>
              <a:rPr lang="en-US" altLang="ko-KR" sz="20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print(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self.topping</a:t>
            </a:r>
            <a:r>
              <a:rPr lang="en-US" altLang="ko-KR" sz="2000" b="1" dirty="0">
                <a:solidFill>
                  <a:schemeClr val="tx1"/>
                </a:solidFill>
              </a:rPr>
              <a:t>, '</a:t>
            </a:r>
            <a:r>
              <a:rPr lang="ko-KR" altLang="en-US" sz="2000" b="1" dirty="0">
                <a:solidFill>
                  <a:schemeClr val="tx1"/>
                </a:solidFill>
              </a:rPr>
              <a:t>을 올려 장식했다</a:t>
            </a:r>
            <a:r>
              <a:rPr lang="en-US" altLang="ko-KR" sz="20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2000" b="1" dirty="0">
                <a:solidFill>
                  <a:schemeClr val="tx1"/>
                </a:solidFill>
              </a:rPr>
              <a:t>가격은</a:t>
            </a:r>
            <a:r>
              <a:rPr lang="en-US" altLang="ko-KR" sz="2000" b="1" dirty="0">
                <a:solidFill>
                  <a:schemeClr val="tx1"/>
                </a:solidFill>
              </a:rPr>
              <a:t>',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self.price</a:t>
            </a:r>
            <a:r>
              <a:rPr lang="en-US" altLang="ko-KR" sz="2000" b="1" dirty="0">
                <a:solidFill>
                  <a:schemeClr val="tx1"/>
                </a:solidFill>
              </a:rPr>
              <a:t>, '</a:t>
            </a:r>
            <a:r>
              <a:rPr lang="ko-KR" altLang="en-US" sz="2000" b="1" dirty="0">
                <a:solidFill>
                  <a:schemeClr val="tx1"/>
                </a:solidFill>
              </a:rPr>
              <a:t>원이다</a:t>
            </a:r>
            <a:r>
              <a:rPr lang="en-US" altLang="ko-KR" sz="20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2000" b="1" dirty="0">
                <a:solidFill>
                  <a:schemeClr val="tx1"/>
                </a:solidFill>
              </a:rPr>
              <a:t>초가</a:t>
            </a:r>
            <a:r>
              <a:rPr lang="en-US" altLang="ko-KR" sz="2000" b="1" dirty="0">
                <a:solidFill>
                  <a:schemeClr val="tx1"/>
                </a:solidFill>
              </a:rPr>
              <a:t>',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self.candles</a:t>
            </a:r>
            <a:r>
              <a:rPr lang="en-US" altLang="ko-KR" sz="2000" b="1" dirty="0">
                <a:solidFill>
                  <a:schemeClr val="tx1"/>
                </a:solidFill>
              </a:rPr>
              <a:t>, '</a:t>
            </a:r>
            <a:r>
              <a:rPr lang="ko-KR" altLang="en-US" sz="2000" b="1" dirty="0">
                <a:solidFill>
                  <a:schemeClr val="tx1"/>
                </a:solidFill>
              </a:rPr>
              <a:t>개 꽂혀 있다</a:t>
            </a:r>
            <a:r>
              <a:rPr lang="en-US" altLang="ko-KR" sz="2000" b="1" dirty="0">
                <a:solidFill>
                  <a:schemeClr val="tx1"/>
                </a:solidFill>
              </a:rPr>
              <a:t>.')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21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882486" y="526473"/>
            <a:ext cx="9947564" cy="61652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개별적 정보가 입력된 인스턴스</a:t>
            </a:r>
          </a:p>
          <a:p>
            <a:pPr>
              <a:lnSpc>
                <a:spcPct val="12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cake_1 = Cake('</a:t>
            </a:r>
            <a:r>
              <a:rPr lang="ko-KR" altLang="en-US" sz="1600" b="1" dirty="0">
                <a:solidFill>
                  <a:schemeClr val="tx1"/>
                </a:solidFill>
              </a:rPr>
              <a:t>눈사람 사탕</a:t>
            </a:r>
            <a:r>
              <a:rPr lang="en-US" altLang="ko-KR" sz="1600" b="1" dirty="0">
                <a:solidFill>
                  <a:schemeClr val="tx1"/>
                </a:solidFill>
              </a:rPr>
              <a:t>', 10000)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cake_2 = Cake('</a:t>
            </a:r>
            <a:r>
              <a:rPr lang="ko-KR" altLang="en-US" sz="1600" b="1" dirty="0" err="1">
                <a:solidFill>
                  <a:schemeClr val="tx1"/>
                </a:solidFill>
              </a:rPr>
              <a:t>한라봉</a:t>
            </a:r>
            <a:r>
              <a:rPr lang="en-US" altLang="ko-KR" sz="1600" b="1" dirty="0">
                <a:solidFill>
                  <a:schemeClr val="tx1"/>
                </a:solidFill>
              </a:rPr>
              <a:t>', 9000, 8)</a:t>
            </a:r>
          </a:p>
          <a:p>
            <a:pPr>
              <a:lnSpc>
                <a:spcPct val="12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print('</a:t>
            </a:r>
            <a:r>
              <a:rPr lang="ko-KR" altLang="en-US" sz="1600" b="1" dirty="0">
                <a:solidFill>
                  <a:schemeClr val="tx1"/>
                </a:solidFill>
              </a:rPr>
              <a:t>케익 </a:t>
            </a:r>
            <a:r>
              <a:rPr lang="en-US" altLang="ko-KR" sz="1600" b="1" dirty="0">
                <a:solidFill>
                  <a:schemeClr val="tx1"/>
                </a:solidFill>
              </a:rPr>
              <a:t>1:')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cake_1.describe()</a:t>
            </a:r>
          </a:p>
          <a:p>
            <a:pPr>
              <a:lnSpc>
                <a:spcPct val="12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print('</a:t>
            </a:r>
            <a:r>
              <a:rPr lang="ko-KR" altLang="en-US" sz="1600" b="1" dirty="0">
                <a:solidFill>
                  <a:schemeClr val="tx1"/>
                </a:solidFill>
              </a:rPr>
              <a:t>케익 </a:t>
            </a:r>
            <a:r>
              <a:rPr lang="en-US" altLang="ko-KR" sz="1600" b="1" dirty="0">
                <a:solidFill>
                  <a:schemeClr val="tx1"/>
                </a:solidFill>
              </a:rPr>
              <a:t>2:')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cake_2.describe()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실행 결과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케익 </a:t>
            </a:r>
            <a:r>
              <a:rPr lang="en-US" altLang="ko-KR" sz="1600" b="1" dirty="0">
                <a:solidFill>
                  <a:schemeClr val="tx1"/>
                </a:solidFill>
              </a:rPr>
              <a:t>1: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이 케익은 생크림 </a:t>
            </a:r>
            <a:r>
              <a:rPr lang="ko-KR" altLang="en-US" sz="1600" b="1" dirty="0" err="1">
                <a:solidFill>
                  <a:schemeClr val="tx1"/>
                </a:solidFill>
              </a:rPr>
              <a:t>으로</a:t>
            </a:r>
            <a:r>
              <a:rPr lang="ko-KR" altLang="en-US" sz="1600" b="1" dirty="0">
                <a:solidFill>
                  <a:schemeClr val="tx1"/>
                </a:solidFill>
              </a:rPr>
              <a:t> 덮여 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눈사람 사탕 을 올려 장식했다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가격은 </a:t>
            </a:r>
            <a:r>
              <a:rPr lang="en-US" altLang="ko-KR" sz="1600" b="1" dirty="0">
                <a:solidFill>
                  <a:schemeClr val="tx1"/>
                </a:solidFill>
              </a:rPr>
              <a:t>10000 </a:t>
            </a:r>
            <a:r>
              <a:rPr lang="ko-KR" altLang="en-US" sz="1600" b="1" dirty="0">
                <a:solidFill>
                  <a:schemeClr val="tx1"/>
                </a:solidFill>
              </a:rPr>
              <a:t>원이다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초가 </a:t>
            </a:r>
            <a:r>
              <a:rPr lang="en-US" altLang="ko-KR" sz="1600" b="1" dirty="0">
                <a:solidFill>
                  <a:schemeClr val="tx1"/>
                </a:solidFill>
              </a:rPr>
              <a:t>0 </a:t>
            </a:r>
            <a:r>
              <a:rPr lang="ko-KR" altLang="en-US" sz="1600" b="1" dirty="0">
                <a:solidFill>
                  <a:schemeClr val="tx1"/>
                </a:solidFill>
              </a:rPr>
              <a:t>개 꽂혀 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케익 </a:t>
            </a:r>
            <a:r>
              <a:rPr lang="en-US" altLang="ko-KR" sz="1600" b="1" dirty="0">
                <a:solidFill>
                  <a:schemeClr val="tx1"/>
                </a:solidFill>
              </a:rPr>
              <a:t>2: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이 케익은 생크림 </a:t>
            </a:r>
            <a:r>
              <a:rPr lang="ko-KR" altLang="en-US" sz="1600" b="1" dirty="0" err="1">
                <a:solidFill>
                  <a:schemeClr val="tx1"/>
                </a:solidFill>
              </a:rPr>
              <a:t>으로</a:t>
            </a:r>
            <a:r>
              <a:rPr lang="ko-KR" altLang="en-US" sz="1600" b="1" dirty="0">
                <a:solidFill>
                  <a:schemeClr val="tx1"/>
                </a:solidFill>
              </a:rPr>
              <a:t> 덮여 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 err="1">
                <a:solidFill>
                  <a:schemeClr val="tx1"/>
                </a:solidFill>
              </a:rPr>
              <a:t>한라봉</a:t>
            </a:r>
            <a:r>
              <a:rPr lang="ko-KR" altLang="en-US" sz="1600" b="1" dirty="0">
                <a:solidFill>
                  <a:schemeClr val="tx1"/>
                </a:solidFill>
              </a:rPr>
              <a:t> 을 올려 장식했다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가격은 </a:t>
            </a:r>
            <a:r>
              <a:rPr lang="en-US" altLang="ko-KR" sz="1600" b="1" dirty="0">
                <a:solidFill>
                  <a:schemeClr val="tx1"/>
                </a:solidFill>
              </a:rPr>
              <a:t>9000 </a:t>
            </a:r>
            <a:r>
              <a:rPr lang="ko-KR" altLang="en-US" sz="1600" b="1" dirty="0">
                <a:solidFill>
                  <a:schemeClr val="tx1"/>
                </a:solidFill>
              </a:rPr>
              <a:t>원이다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초가 </a:t>
            </a:r>
            <a:r>
              <a:rPr lang="en-US" altLang="ko-KR" sz="1600" b="1" dirty="0">
                <a:solidFill>
                  <a:schemeClr val="tx1"/>
                </a:solidFill>
              </a:rPr>
              <a:t>8 </a:t>
            </a:r>
            <a:r>
              <a:rPr lang="ko-KR" altLang="en-US" sz="1600" b="1" dirty="0">
                <a:solidFill>
                  <a:schemeClr val="tx1"/>
                </a:solidFill>
              </a:rPr>
              <a:t>개 꽂혀 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586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속성을 풍부하게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27703" y="1299365"/>
            <a:ext cx="11288871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객체를 생성할 때 </a:t>
            </a:r>
            <a:r>
              <a:rPr lang="en-US" altLang="ko-KR" sz="2400" b="1" dirty="0">
                <a:solidFill>
                  <a:schemeClr val="tx1"/>
                </a:solidFill>
              </a:rPr>
              <a:t>__</a:t>
            </a:r>
            <a:r>
              <a:rPr lang="en-US" altLang="ko-KR" sz="2400" b="1" dirty="0" err="1">
                <a:solidFill>
                  <a:schemeClr val="tx1"/>
                </a:solidFill>
              </a:rPr>
              <a:t>init</a:t>
            </a:r>
            <a:r>
              <a:rPr lang="en-US" altLang="ko-KR" sz="2400" b="1" dirty="0">
                <a:solidFill>
                  <a:schemeClr val="tx1"/>
                </a:solidFill>
              </a:rPr>
              <a:t>__ </a:t>
            </a:r>
            <a:r>
              <a:rPr lang="ko-KR" altLang="en-US" sz="2400" b="1" dirty="0">
                <a:solidFill>
                  <a:schemeClr val="tx1"/>
                </a:solidFill>
              </a:rPr>
              <a:t>메서드에 필요한 값을 충분히 제공하지 않으면 오류가 발생한다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초기화에 필요한 정보가 모자라면 인스턴스의 생성이 이루어지지 않는 셈이다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인스턴스에 필요한 속성을 모두 </a:t>
            </a:r>
            <a:r>
              <a:rPr lang="en-US" altLang="ko-KR" sz="2400" b="1" dirty="0">
                <a:solidFill>
                  <a:schemeClr val="tx1"/>
                </a:solidFill>
              </a:rPr>
              <a:t>__</a:t>
            </a:r>
            <a:r>
              <a:rPr lang="en-US" altLang="ko-KR" sz="2400" b="1" dirty="0" err="1">
                <a:solidFill>
                  <a:schemeClr val="tx1"/>
                </a:solidFill>
              </a:rPr>
              <a:t>init</a:t>
            </a:r>
            <a:r>
              <a:rPr lang="en-US" altLang="ko-KR" sz="2400" b="1" dirty="0">
                <a:solidFill>
                  <a:schemeClr val="tx1"/>
                </a:solidFill>
              </a:rPr>
              <a:t>__ </a:t>
            </a:r>
            <a:r>
              <a:rPr lang="ko-KR" altLang="en-US" sz="2400" b="1" dirty="0">
                <a:solidFill>
                  <a:schemeClr val="tx1"/>
                </a:solidFill>
              </a:rPr>
              <a:t>메서드에 </a:t>
            </a:r>
            <a:r>
              <a:rPr lang="ko-KR" altLang="en-US" sz="2400" b="1" dirty="0" err="1">
                <a:solidFill>
                  <a:schemeClr val="tx1"/>
                </a:solidFill>
              </a:rPr>
              <a:t>정의해두면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속성이 누락된 객체가 만들어지지 않게 방지할 수 있다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초기화에 필요한 속성이 누락될 경우 인스턴스 생성이 방지된다</a:t>
            </a:r>
          </a:p>
          <a:p>
            <a:pPr>
              <a:lnSpc>
                <a:spcPct val="120000"/>
              </a:lnSpc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cake_2 = Cake('</a:t>
            </a:r>
            <a:r>
              <a:rPr lang="ko-KR" altLang="en-US" sz="2400" b="1" dirty="0">
                <a:solidFill>
                  <a:schemeClr val="tx1"/>
                </a:solidFill>
              </a:rPr>
              <a:t>복숭아</a:t>
            </a:r>
            <a:r>
              <a:rPr lang="en-US" altLang="ko-KR" sz="2400" b="1" dirty="0">
                <a:solidFill>
                  <a:schemeClr val="tx1"/>
                </a:solidFill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실행 결과</a:t>
            </a:r>
            <a:r>
              <a:rPr lang="en-US" altLang="ko-KR" sz="24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 err="1">
                <a:solidFill>
                  <a:schemeClr val="tx1"/>
                </a:solidFill>
              </a:rPr>
              <a:t>TypeError</a:t>
            </a:r>
            <a:r>
              <a:rPr lang="en-US" altLang="ko-KR" sz="2400" b="1" dirty="0">
                <a:solidFill>
                  <a:schemeClr val="tx1"/>
                </a:solidFill>
              </a:rPr>
              <a:t>: __</a:t>
            </a:r>
            <a:r>
              <a:rPr lang="en-US" altLang="ko-KR" sz="2400" b="1" dirty="0" err="1">
                <a:solidFill>
                  <a:schemeClr val="tx1"/>
                </a:solidFill>
              </a:rPr>
              <a:t>init</a:t>
            </a:r>
            <a:r>
              <a:rPr lang="en-US" altLang="ko-KR" sz="2400" b="1" dirty="0">
                <a:solidFill>
                  <a:schemeClr val="tx1"/>
                </a:solidFill>
              </a:rPr>
              <a:t>__() missing 1 required positional argument: 'price'</a:t>
            </a:r>
          </a:p>
        </p:txBody>
      </p:sp>
    </p:spTree>
    <p:extLst>
      <p:ext uri="{BB962C8B-B14F-4D97-AF65-F5344CB8AC3E}">
        <p14:creationId xmlns:p14="http://schemas.microsoft.com/office/powerpoint/2010/main" val="507182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5-1(Coordinate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좌표를 나타내는 클래스 </a:t>
            </a:r>
            <a:r>
              <a:rPr lang="en-US" altLang="ko-KR" sz="2800" dirty="0"/>
              <a:t>Coordinate</a:t>
            </a:r>
            <a:r>
              <a:rPr lang="ko-KR" altLang="en-US" sz="2800" dirty="0"/>
              <a:t>를 정의해 보아라</a:t>
            </a:r>
            <a:r>
              <a:rPr lang="en-US" altLang="ko-KR" sz="2800" dirty="0"/>
              <a:t>. </a:t>
            </a:r>
            <a:r>
              <a:rPr lang="ko-KR" altLang="en-US" sz="2800" dirty="0"/>
              <a:t>이 클래스의 속성으로 </a:t>
            </a:r>
            <a:r>
              <a:rPr lang="en-US" altLang="ko-KR" sz="2800" dirty="0"/>
              <a:t>x</a:t>
            </a:r>
            <a:r>
              <a:rPr lang="ko-KR" altLang="en-US" sz="2800" dirty="0"/>
              <a:t>와 </a:t>
            </a:r>
            <a:r>
              <a:rPr lang="en-US" altLang="ko-KR" sz="2800" dirty="0"/>
              <a:t>y</a:t>
            </a:r>
            <a:r>
              <a:rPr lang="ko-KR" altLang="en-US" sz="2800" dirty="0"/>
              <a:t>를 정의하라</a:t>
            </a:r>
            <a:r>
              <a:rPr lang="en-US" altLang="ko-KR" sz="2800" dirty="0"/>
              <a:t>. </a:t>
            </a:r>
            <a:r>
              <a:rPr lang="ko-KR" altLang="en-US" sz="2800" dirty="0"/>
              <a:t>두 속성의 값은 </a:t>
            </a:r>
            <a:r>
              <a:rPr lang="en-US" altLang="ko-KR" sz="2800" dirty="0"/>
              <a:t>0</a:t>
            </a:r>
            <a:r>
              <a:rPr lang="ko-KR" altLang="en-US" sz="2800" dirty="0"/>
              <a:t>으로 정의해 두면 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283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5-2(Coordinate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앞에서 정의한 </a:t>
            </a:r>
            <a:r>
              <a:rPr lang="en-US" altLang="ko-KR" sz="2800" dirty="0"/>
              <a:t>Coordinate() </a:t>
            </a:r>
            <a:r>
              <a:rPr lang="ko-KR" altLang="en-US" sz="2800" dirty="0"/>
              <a:t>클래스의 인스턴스를 두 개 생성하고</a:t>
            </a:r>
            <a:r>
              <a:rPr lang="en-US" altLang="ko-KR" sz="2800" dirty="0"/>
              <a:t>, </a:t>
            </a:r>
            <a:r>
              <a:rPr lang="ko-KR" altLang="en-US" sz="2800" dirty="0"/>
              <a:t>인스턴스의 속성을 다음과 같이 각각 부여해라</a:t>
            </a:r>
            <a:r>
              <a:rPr lang="en-US" altLang="ko-KR" sz="2800" dirty="0"/>
              <a:t>.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첫번째 인스턴스</a:t>
            </a:r>
            <a:r>
              <a:rPr lang="en-US" altLang="ko-KR" sz="2800" dirty="0"/>
              <a:t>(point_1): x </a:t>
            </a:r>
            <a:r>
              <a:rPr lang="ko-KR" altLang="en-US" sz="2800" dirty="0"/>
              <a:t>축의 좌표는 </a:t>
            </a:r>
            <a:r>
              <a:rPr lang="en-US" altLang="ko-KR" sz="2800" dirty="0"/>
              <a:t>-1, y </a:t>
            </a:r>
            <a:r>
              <a:rPr lang="ko-KR" altLang="en-US" sz="2800" dirty="0"/>
              <a:t>축의 좌표는 </a:t>
            </a:r>
            <a:r>
              <a:rPr lang="en-US" altLang="ko-KR" sz="2800" dirty="0"/>
              <a:t>2</a:t>
            </a:r>
          </a:p>
          <a:p>
            <a:pPr marL="457200" lvl="1" indent="0">
              <a:buNone/>
            </a:pPr>
            <a:r>
              <a:rPr lang="ko-KR" altLang="en-US" sz="2800" dirty="0"/>
              <a:t>두번째 인스턴스</a:t>
            </a:r>
            <a:r>
              <a:rPr lang="en-US" altLang="ko-KR" sz="2800" dirty="0"/>
              <a:t>(point_2): x </a:t>
            </a:r>
            <a:r>
              <a:rPr lang="ko-KR" altLang="en-US" sz="2800" dirty="0"/>
              <a:t>축의 좌표는 </a:t>
            </a:r>
            <a:r>
              <a:rPr lang="en-US" altLang="ko-KR" sz="2800" dirty="0"/>
              <a:t>2, y </a:t>
            </a:r>
            <a:r>
              <a:rPr lang="ko-KR" altLang="en-US" sz="2800" dirty="0"/>
              <a:t>축의 좌표는 </a:t>
            </a:r>
            <a:r>
              <a:rPr lang="en-US" altLang="ko-KR" sz="28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88508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D06E5F-3625-5937-4CC7-AA099C6E9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클래스란</a:t>
            </a:r>
            <a:r>
              <a:rPr lang="en-US" altLang="ko-KR" dirty="0"/>
              <a:t>? </a:t>
            </a:r>
            <a:r>
              <a:rPr lang="ko-KR" altLang="en-US" dirty="0"/>
              <a:t>설계도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97121-9F74-DD97-2B6C-615A76BA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4" y="1175779"/>
            <a:ext cx="9709265" cy="54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15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5-3(Coordinate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524718" y="1991062"/>
            <a:ext cx="11305919" cy="287587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좌표 인스턴스의 거리 계산하기</a:t>
            </a:r>
          </a:p>
          <a:p>
            <a:pPr marL="457200" lvl="1" indent="0">
              <a:buNone/>
            </a:pPr>
            <a:endParaRPr lang="ko-KR" altLang="en-US" sz="2800" dirty="0"/>
          </a:p>
          <a:p>
            <a:pPr marL="457200" lvl="1" indent="0">
              <a:buNone/>
            </a:pPr>
            <a:r>
              <a:rPr lang="ko-KR" altLang="en-US" sz="2800" dirty="0"/>
              <a:t>연습문제 </a:t>
            </a:r>
            <a:r>
              <a:rPr lang="en-US" altLang="ko-KR" sz="2800" dirty="0"/>
              <a:t>5-2</a:t>
            </a:r>
            <a:r>
              <a:rPr lang="ko-KR" altLang="en-US" sz="2800" dirty="0"/>
              <a:t>에서 생성한 두 인스턴스의 거리를 계산하려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코드 참고로 두 점 사이의 거리를 계산하는 함수를 다음 페이지와 같이 정의할 수 있다</a:t>
            </a:r>
            <a:r>
              <a:rPr lang="en-US" altLang="ko-KR" sz="2800" dirty="0"/>
              <a:t>.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 err="1"/>
              <a:t>뒷페이지</a:t>
            </a:r>
            <a:r>
              <a:rPr lang="ko-KR" altLang="en-US" sz="2800" dirty="0"/>
              <a:t> 함수를 참고해</a:t>
            </a:r>
            <a:r>
              <a:rPr lang="en-US" altLang="ko-KR" sz="2800" dirty="0"/>
              <a:t>, Coordinate </a:t>
            </a:r>
            <a:r>
              <a:rPr lang="ko-KR" altLang="en-US" sz="2800" dirty="0"/>
              <a:t>인스턴스 두 개를 전달받아 거리를 계산하는 함수 </a:t>
            </a:r>
            <a:r>
              <a:rPr lang="en-US" altLang="ko-KR" sz="2800" dirty="0"/>
              <a:t>distance()</a:t>
            </a:r>
            <a:r>
              <a:rPr lang="ko-KR" altLang="en-US" sz="2800" dirty="0"/>
              <a:t>를 정의해라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358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5-3(Coordinate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484555" y="1711568"/>
            <a:ext cx="11560274" cy="2790094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import math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 err="1"/>
              <a:t>def</a:t>
            </a:r>
            <a:r>
              <a:rPr lang="en-US" altLang="ko-KR" sz="2800" dirty="0"/>
              <a:t> square(x):</a:t>
            </a:r>
          </a:p>
          <a:p>
            <a:pPr marL="457200" lvl="1" indent="0">
              <a:buNone/>
            </a:pPr>
            <a:r>
              <a:rPr lang="en-US" altLang="ko-KR" sz="2800" dirty="0"/>
              <a:t>    """</a:t>
            </a:r>
            <a:r>
              <a:rPr lang="ko-KR" altLang="en-US" sz="2800" dirty="0"/>
              <a:t>전달받은 수의 제곱을 반환한다</a:t>
            </a:r>
            <a:r>
              <a:rPr lang="en-US" altLang="ko-KR" sz="2800" dirty="0"/>
              <a:t>."""</a:t>
            </a:r>
          </a:p>
          <a:p>
            <a:pPr marL="457200" lvl="1" indent="0">
              <a:buNone/>
            </a:pPr>
            <a:r>
              <a:rPr lang="en-US" altLang="ko-KR" sz="2800" dirty="0"/>
              <a:t>    return x * x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 err="1"/>
              <a:t>def</a:t>
            </a:r>
            <a:r>
              <a:rPr lang="en-US" altLang="ko-KR" sz="2800" dirty="0"/>
              <a:t> distance(</a:t>
            </a:r>
            <a:r>
              <a:rPr lang="en-US" altLang="ko-KR" sz="2800" dirty="0" err="1"/>
              <a:t>point_a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point_b</a:t>
            </a:r>
            <a:r>
              <a:rPr lang="en-US" altLang="ko-KR" sz="2800" dirty="0"/>
              <a:t>):</a:t>
            </a:r>
          </a:p>
          <a:p>
            <a:pPr marL="457200" lvl="1" indent="0">
              <a:buNone/>
            </a:pPr>
            <a:r>
              <a:rPr lang="en-US" altLang="ko-KR" sz="2800" dirty="0"/>
              <a:t>    """</a:t>
            </a:r>
            <a:r>
              <a:rPr lang="ko-KR" altLang="en-US" sz="2800" dirty="0"/>
              <a:t>두 점 사이의 거리를 계산해 반환한다</a:t>
            </a:r>
            <a:r>
              <a:rPr lang="en-US" altLang="ko-KR" sz="2800" dirty="0"/>
              <a:t>. (</a:t>
            </a:r>
            <a:r>
              <a:rPr lang="ko-KR" altLang="en-US" sz="2800" dirty="0"/>
              <a:t>피타고라스의 정리</a:t>
            </a:r>
            <a:r>
              <a:rPr lang="en-US" altLang="ko-KR" sz="2800" dirty="0"/>
              <a:t>)"""</a:t>
            </a:r>
          </a:p>
          <a:p>
            <a:pPr marL="457200" lvl="1" indent="0">
              <a:buNone/>
            </a:pPr>
            <a:r>
              <a:rPr lang="en-US" altLang="ko-KR" sz="2800" dirty="0"/>
              <a:t>    return </a:t>
            </a:r>
            <a:r>
              <a:rPr lang="en-US" altLang="ko-KR" sz="2800" dirty="0" err="1"/>
              <a:t>math.sqrt</a:t>
            </a:r>
            <a:r>
              <a:rPr lang="en-US" altLang="ko-KR" sz="2800" dirty="0"/>
              <a:t>(square(</a:t>
            </a:r>
            <a:r>
              <a:rPr lang="en-US" altLang="ko-KR" sz="2800" dirty="0" err="1"/>
              <a:t>point_a</a:t>
            </a:r>
            <a:r>
              <a:rPr lang="en-US" altLang="ko-KR" sz="2800" dirty="0"/>
              <a:t>['x'] - </a:t>
            </a:r>
            <a:r>
              <a:rPr lang="en-US" altLang="ko-KR" sz="2800" dirty="0" err="1"/>
              <a:t>point_b</a:t>
            </a:r>
            <a:r>
              <a:rPr lang="en-US" altLang="ko-KR" sz="2800" dirty="0"/>
              <a:t>['x']) +</a:t>
            </a:r>
          </a:p>
          <a:p>
            <a:pPr marL="457200" lvl="1" indent="0">
              <a:buNone/>
            </a:pPr>
            <a:r>
              <a:rPr lang="en-US" altLang="ko-KR" sz="2800" dirty="0"/>
              <a:t>                     square(</a:t>
            </a:r>
            <a:r>
              <a:rPr lang="en-US" altLang="ko-KR" sz="2800" dirty="0" err="1"/>
              <a:t>point_a</a:t>
            </a:r>
            <a:r>
              <a:rPr lang="en-US" altLang="ko-KR" sz="2800" dirty="0"/>
              <a:t>['y'] - </a:t>
            </a:r>
            <a:r>
              <a:rPr lang="en-US" altLang="ko-KR" sz="2800" dirty="0" err="1"/>
              <a:t>point_b</a:t>
            </a:r>
            <a:r>
              <a:rPr lang="en-US" altLang="ko-KR" sz="2800" dirty="0"/>
              <a:t>['y']))</a:t>
            </a:r>
          </a:p>
        </p:txBody>
      </p:sp>
    </p:spTree>
    <p:extLst>
      <p:ext uri="{BB962C8B-B14F-4D97-AF65-F5344CB8AC3E}">
        <p14:creationId xmlns:p14="http://schemas.microsoft.com/office/powerpoint/2010/main" val="8195791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5-4(Coordinate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387927" y="1200728"/>
            <a:ext cx="11656901" cy="36760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822036" y="1413164"/>
            <a:ext cx="1076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앞서 정의한 </a:t>
            </a:r>
            <a:r>
              <a:rPr lang="en-US" altLang="ko-KR" sz="2800" dirty="0"/>
              <a:t>Coordinate </a:t>
            </a:r>
            <a:r>
              <a:rPr lang="ko-KR" altLang="en-US" sz="2800" dirty="0"/>
              <a:t>클래스를 새로 정의하여</a:t>
            </a:r>
            <a:r>
              <a:rPr lang="en-US" altLang="ko-KR" sz="2800" dirty="0"/>
              <a:t>, </a:t>
            </a:r>
            <a:r>
              <a:rPr lang="ko-KR" altLang="en-US" sz="2800" dirty="0"/>
              <a:t>두 좌표 사이의 거리를 계산해 반환하는 메서드 </a:t>
            </a:r>
            <a:r>
              <a:rPr lang="en-US" altLang="ko-KR" sz="2800" dirty="0"/>
              <a:t>distance()</a:t>
            </a:r>
            <a:r>
              <a:rPr lang="ko-KR" altLang="en-US" sz="2800" dirty="0"/>
              <a:t>를 정의해라</a:t>
            </a:r>
            <a:r>
              <a:rPr lang="en-US" altLang="ko-KR" sz="2800" dirty="0"/>
              <a:t>. </a:t>
            </a:r>
            <a:r>
              <a:rPr lang="ko-KR" altLang="en-US" sz="2800" dirty="0"/>
              <a:t>이 메서드는 메서드 호출의 기준이 된 인스턴스와 거리를 계산할 다른 인스턴스를 각각 매개변수로 전달받아 거리를 계산한다</a:t>
            </a:r>
            <a:r>
              <a:rPr lang="en-US" altLang="ko-KR" sz="2800" dirty="0"/>
              <a:t>. </a:t>
            </a:r>
            <a:r>
              <a:rPr lang="ko-KR" altLang="en-US" sz="2800" dirty="0"/>
              <a:t>인스턴스를 새로 생성하여 메서드를 테스트 해보아라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0427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5-5(Coordinate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387927" y="1200728"/>
            <a:ext cx="11656901" cy="36760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822036" y="1413164"/>
            <a:ext cx="1076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Coordinate </a:t>
            </a:r>
            <a:r>
              <a:rPr lang="ko-KR" altLang="en-US" sz="2800" dirty="0"/>
              <a:t>클래스를 새로 정의하여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인스턴스화</a:t>
            </a:r>
            <a:r>
              <a:rPr lang="ko-KR" altLang="en-US" sz="2800" dirty="0"/>
              <a:t> 과정에서 속성 </a:t>
            </a:r>
            <a:r>
              <a:rPr lang="en-US" altLang="ko-KR" sz="2800" dirty="0"/>
              <a:t>x</a:t>
            </a:r>
            <a:r>
              <a:rPr lang="ko-KR" altLang="en-US" sz="2800" dirty="0"/>
              <a:t>와 속성 </a:t>
            </a:r>
            <a:r>
              <a:rPr lang="en-US" altLang="ko-KR" sz="2800" dirty="0"/>
              <a:t>y</a:t>
            </a:r>
            <a:r>
              <a:rPr lang="ko-KR" altLang="en-US" sz="2800" dirty="0"/>
              <a:t>를 초기화할 수 있도록 해 보아라</a:t>
            </a:r>
            <a:r>
              <a:rPr lang="en-US" altLang="ko-KR" sz="2800" dirty="0"/>
              <a:t>. </a:t>
            </a:r>
            <a:r>
              <a:rPr lang="ko-KR" altLang="en-US" sz="2800" dirty="0"/>
              <a:t>인스턴스화할 때 초기값을 전달되지 않은 경우에는 기본값 </a:t>
            </a:r>
            <a:r>
              <a:rPr lang="en-US" altLang="ko-KR" sz="2800" dirty="0"/>
              <a:t>0</a:t>
            </a:r>
            <a:r>
              <a:rPr lang="ko-KR" altLang="en-US" sz="2800" dirty="0"/>
              <a:t>으로 초기화되도록 해라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7101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5-6(Calculator</a:t>
            </a:r>
            <a:r>
              <a:rPr lang="ko-KR" altLang="en-US" dirty="0"/>
              <a:t>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387927" y="1200728"/>
            <a:ext cx="11656901" cy="367607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822036" y="1413164"/>
            <a:ext cx="10769600" cy="441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다음과 같이 구동되는 </a:t>
            </a:r>
            <a:r>
              <a:rPr lang="en-US" altLang="ko-KR" sz="2800" dirty="0"/>
              <a:t>4</a:t>
            </a:r>
            <a:r>
              <a:rPr lang="ko-KR" altLang="en-US" sz="2800" dirty="0" err="1"/>
              <a:t>칙연산이</a:t>
            </a:r>
            <a:r>
              <a:rPr lang="ko-KR" altLang="en-US" sz="2800" dirty="0"/>
              <a:t> 가능한 클래스를 만들어보자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실행예</a:t>
            </a:r>
            <a:r>
              <a:rPr lang="en-US" altLang="ko-KR" sz="2800" dirty="0"/>
              <a:t>) </a:t>
            </a:r>
          </a:p>
          <a:p>
            <a:r>
              <a:rPr lang="en-US" altLang="ko-KR" sz="2800" b="1" dirty="0"/>
              <a:t>&gt;&gt;&gt; a = </a:t>
            </a:r>
            <a:r>
              <a:rPr lang="en-US" altLang="ko-KR" sz="2800" b="1" dirty="0" err="1"/>
              <a:t>FourCal</a:t>
            </a:r>
            <a:r>
              <a:rPr lang="en-US" altLang="ko-KR" sz="2800" b="1" dirty="0"/>
              <a:t>() #</a:t>
            </a:r>
            <a:r>
              <a:rPr lang="ko-KR" altLang="en-US" sz="2800" b="1" dirty="0" err="1"/>
              <a:t>객체만들기</a:t>
            </a:r>
            <a:endParaRPr lang="en-US" altLang="ko-KR" sz="2800" b="1" dirty="0"/>
          </a:p>
          <a:p>
            <a:r>
              <a:rPr lang="en-US" altLang="ko-KR" sz="2800" b="1" dirty="0"/>
              <a:t>&gt;&gt;&gt; </a:t>
            </a:r>
            <a:r>
              <a:rPr lang="en-US" altLang="ko-KR" sz="2800" b="1" dirty="0" err="1"/>
              <a:t>a.setdata</a:t>
            </a:r>
            <a:r>
              <a:rPr lang="en-US" altLang="ko-KR" sz="2800" b="1" dirty="0"/>
              <a:t>(4, 2) # 4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라는 숫자를 대입</a:t>
            </a:r>
            <a:endParaRPr lang="en-US" altLang="ko-KR" sz="2800" b="1" dirty="0"/>
          </a:p>
          <a:p>
            <a:pPr>
              <a:lnSpc>
                <a:spcPct val="120000"/>
              </a:lnSpc>
            </a:pPr>
            <a:r>
              <a:rPr lang="en-US" altLang="ko-KR" sz="2800" b="1" dirty="0"/>
              <a:t>&gt;&gt;&gt; a.add() #4</a:t>
            </a:r>
            <a:r>
              <a:rPr lang="ko-KR" altLang="en-US" sz="2800" b="1" dirty="0" err="1"/>
              <a:t>칙연산</a:t>
            </a:r>
            <a:r>
              <a:rPr lang="ko-KR" altLang="en-US" sz="2800" b="1" dirty="0"/>
              <a:t> 모두 가능하도록</a:t>
            </a:r>
            <a:r>
              <a:rPr lang="en-US" altLang="ko-KR" sz="2800" b="1" dirty="0"/>
              <a:t>…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/>
              <a:t>6</a:t>
            </a:r>
          </a:p>
          <a:p>
            <a:endParaRPr lang="en-US" altLang="ko-KR" dirty="0"/>
          </a:p>
          <a:p>
            <a:r>
              <a:rPr lang="en-US" altLang="ko-KR" sz="2800" b="1" dirty="0"/>
              <a:t>             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4367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5-7(</a:t>
            </a:r>
            <a:r>
              <a:rPr lang="ko-KR" altLang="en-US" dirty="0" err="1"/>
              <a:t>직사각기둥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직사각형을 밑면으로 갖는 사각 기둥의 부피를 계산하기 위한 클래스를 만든다</a:t>
            </a:r>
            <a:r>
              <a:rPr lang="en-US" altLang="ko-KR" dirty="0"/>
              <a:t>. </a:t>
            </a:r>
            <a:r>
              <a:rPr lang="ko-KR" altLang="en-US" dirty="0"/>
              <a:t>이 클래스는 다음과 같은 속성을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밑면의 가로 길이 </a:t>
            </a:r>
            <a:r>
              <a:rPr lang="en-US" altLang="ko-KR" dirty="0"/>
              <a:t>a, </a:t>
            </a:r>
            <a:r>
              <a:rPr lang="ko-KR" altLang="en-US" dirty="0"/>
              <a:t>밑면의 세로 길이 </a:t>
            </a:r>
            <a:r>
              <a:rPr lang="en-US" altLang="ko-KR" dirty="0"/>
              <a:t>b, </a:t>
            </a:r>
            <a:r>
              <a:rPr lang="ko-KR" altLang="en-US" dirty="0"/>
              <a:t>높이 </a:t>
            </a:r>
            <a:r>
              <a:rPr lang="en-US" altLang="ko-KR" dirty="0"/>
              <a:t>h</a:t>
            </a:r>
          </a:p>
          <a:p>
            <a:pPr marL="0" indent="0">
              <a:buNone/>
            </a:pPr>
            <a:r>
              <a:rPr lang="ko-KR" altLang="en-US" dirty="0"/>
              <a:t>부피를 계산하는 메서드 </a:t>
            </a:r>
            <a:r>
              <a:rPr lang="en-US" altLang="ko-KR" dirty="0"/>
              <a:t>volume</a:t>
            </a:r>
          </a:p>
          <a:p>
            <a:pPr marL="0" indent="0">
              <a:buNone/>
            </a:pPr>
            <a:r>
              <a:rPr lang="ko-KR" altLang="en-US" dirty="0"/>
              <a:t>겉넓이를 계산하는 메서드 </a:t>
            </a:r>
            <a:r>
              <a:rPr lang="en-US" altLang="ko-KR" dirty="0"/>
              <a:t>surface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높이를 몇 가지 예로 부피와 겉넓이를 계산해보아라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7745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5.4 </a:t>
            </a:r>
            <a:r>
              <a:rPr lang="ko-KR" altLang="en-US" dirty="0"/>
              <a:t>클래스의 포함관계 나타내기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하위 클래스 정의하기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클래스를 정의할 때 상위 클래스를 지정할 수 있다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헤더 행에서 클래스 이름 뒤에 괄호를 붙이고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괄호 속에 상위 클래스로 삼을 클래스를 표기하면 된다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class B(A):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"""A </a:t>
            </a:r>
            <a:r>
              <a:rPr lang="ko-KR" altLang="en-US" sz="2400" b="1" dirty="0">
                <a:solidFill>
                  <a:schemeClr val="tx1"/>
                </a:solidFill>
              </a:rPr>
              <a:t>클래스의 하위 클래스인 </a:t>
            </a:r>
            <a:r>
              <a:rPr lang="en-US" altLang="ko-KR" sz="2400" b="1" dirty="0">
                <a:solidFill>
                  <a:schemeClr val="tx1"/>
                </a:solidFill>
              </a:rPr>
              <a:t>B </a:t>
            </a:r>
            <a:r>
              <a:rPr lang="ko-KR" altLang="en-US" sz="2400" b="1" dirty="0">
                <a:solidFill>
                  <a:schemeClr val="tx1"/>
                </a:solidFill>
              </a:rPr>
              <a:t>클래스</a:t>
            </a:r>
            <a:r>
              <a:rPr lang="en-US" altLang="ko-KR" sz="24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</a:t>
            </a:r>
            <a:r>
              <a:rPr lang="ko-KR" altLang="en-US" sz="2400" b="1" dirty="0">
                <a:solidFill>
                  <a:schemeClr val="tx1"/>
                </a:solidFill>
              </a:rPr>
              <a:t>이 하위 클래스의 공용 속성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483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케익’ 클래스를 상위 클래스로 삼는 ‘초콜릿 케익’ 클래스 정의하기</a:t>
            </a:r>
          </a:p>
          <a:p>
            <a:pPr>
              <a:lnSpc>
                <a:spcPct val="120000"/>
              </a:lnSpc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class </a:t>
            </a:r>
            <a:r>
              <a:rPr lang="en-US" altLang="ko-KR" sz="2400" b="1" dirty="0" err="1">
                <a:solidFill>
                  <a:schemeClr val="tx1"/>
                </a:solidFill>
              </a:rPr>
              <a:t>ChocolateCake</a:t>
            </a:r>
            <a:r>
              <a:rPr lang="en-US" altLang="ko-KR" sz="2400" b="1" dirty="0">
                <a:solidFill>
                  <a:schemeClr val="tx1"/>
                </a:solidFill>
              </a:rPr>
              <a:t>(Cake):                # ❶ 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"""</a:t>
            </a:r>
            <a:r>
              <a:rPr lang="ko-KR" altLang="en-US" sz="2400" b="1" dirty="0">
                <a:solidFill>
                  <a:schemeClr val="tx1"/>
                </a:solidFill>
              </a:rPr>
              <a:t>초콜릿 케익을 나타내는 클래스</a:t>
            </a:r>
            <a:r>
              <a:rPr lang="en-US" altLang="ko-KR" sz="24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coat = '</a:t>
            </a:r>
            <a:r>
              <a:rPr lang="ko-KR" altLang="en-US" sz="2400" b="1" dirty="0">
                <a:solidFill>
                  <a:schemeClr val="tx1"/>
                </a:solidFill>
              </a:rPr>
              <a:t>초콜릿</a:t>
            </a:r>
            <a:r>
              <a:rPr lang="en-US" altLang="ko-KR" sz="2400" b="1" dirty="0">
                <a:solidFill>
                  <a:schemeClr val="tx1"/>
                </a:solidFill>
              </a:rPr>
              <a:t>'                       # ❷ override</a:t>
            </a:r>
            <a:r>
              <a:rPr lang="ko-KR" altLang="en-US" sz="2400" b="1" dirty="0">
                <a:solidFill>
                  <a:schemeClr val="tx1"/>
                </a:solidFill>
              </a:rPr>
              <a:t>한 것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</a:rPr>
              <a:t>cacao_percent</a:t>
            </a:r>
            <a:r>
              <a:rPr lang="en-US" altLang="ko-KR" sz="2400" b="1" dirty="0">
                <a:solidFill>
                  <a:schemeClr val="tx1"/>
                </a:solidFill>
              </a:rPr>
              <a:t> = 32.0                  # ❸.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285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하위 클래스와 인스턴스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314037" y="1299365"/>
            <a:ext cx="11402538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ChocolateCake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클래스와 인스턴스의 동작</a:t>
            </a:r>
          </a:p>
          <a:p>
            <a:pPr>
              <a:lnSpc>
                <a:spcPct val="12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</a:t>
            </a:r>
            <a:r>
              <a:rPr lang="en-US" altLang="ko-KR" sz="2000" b="1" dirty="0" err="1">
                <a:solidFill>
                  <a:schemeClr val="tx1"/>
                </a:solidFill>
              </a:rPr>
              <a:t>ChocolateCake.coat</a:t>
            </a:r>
            <a:r>
              <a:rPr lang="en-US" altLang="ko-KR" sz="2000" b="1" dirty="0">
                <a:solidFill>
                  <a:schemeClr val="tx1"/>
                </a:solidFill>
              </a:rPr>
              <a:t>)           # ❶ </a:t>
            </a:r>
            <a:r>
              <a:rPr lang="ko-KR" altLang="en-US" sz="2000" b="1" dirty="0">
                <a:solidFill>
                  <a:schemeClr val="tx1"/>
                </a:solidFill>
              </a:rPr>
              <a:t>재정의한 클래스 속성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</a:t>
            </a:r>
            <a:r>
              <a:rPr lang="en-US" altLang="ko-KR" sz="2000" b="1" dirty="0" err="1">
                <a:solidFill>
                  <a:schemeClr val="tx1"/>
                </a:solidFill>
              </a:rPr>
              <a:t>ChocolateCake.cacao_percent</a:t>
            </a:r>
            <a:r>
              <a:rPr lang="en-US" altLang="ko-KR" sz="2000" b="1" dirty="0">
                <a:solidFill>
                  <a:schemeClr val="tx1"/>
                </a:solidFill>
              </a:rPr>
              <a:t>)  # ❷ </a:t>
            </a:r>
            <a:r>
              <a:rPr lang="ko-KR" altLang="en-US" sz="2000" b="1" dirty="0">
                <a:solidFill>
                  <a:schemeClr val="tx1"/>
                </a:solidFill>
              </a:rPr>
              <a:t>추가한 클래스 속성</a:t>
            </a:r>
          </a:p>
          <a:p>
            <a:pPr>
              <a:lnSpc>
                <a:spcPct val="12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# ❸ </a:t>
            </a:r>
            <a:r>
              <a:rPr lang="ko-KR" altLang="en-US" sz="2000" b="1" dirty="0">
                <a:solidFill>
                  <a:schemeClr val="tx1"/>
                </a:solidFill>
              </a:rPr>
              <a:t>상위 클래스 </a:t>
            </a:r>
            <a:r>
              <a:rPr lang="en-US" altLang="ko-KR" sz="2000" b="1" dirty="0">
                <a:solidFill>
                  <a:schemeClr val="tx1"/>
                </a:solidFill>
              </a:rPr>
              <a:t>Cake</a:t>
            </a:r>
            <a:r>
              <a:rPr lang="ko-KR" altLang="en-US" sz="2000" b="1" dirty="0">
                <a:solidFill>
                  <a:schemeClr val="tx1"/>
                </a:solidFill>
              </a:rPr>
              <a:t>의 </a:t>
            </a:r>
            <a:r>
              <a:rPr lang="en-US" altLang="ko-KR" sz="2000" b="1" dirty="0">
                <a:solidFill>
                  <a:schemeClr val="tx1"/>
                </a:solidFill>
              </a:rPr>
              <a:t>__</a:t>
            </a:r>
            <a:r>
              <a:rPr lang="en-US" altLang="ko-KR" sz="2000" b="1" dirty="0" err="1">
                <a:solidFill>
                  <a:schemeClr val="tx1"/>
                </a:solidFill>
              </a:rPr>
              <a:t>init</a:t>
            </a:r>
            <a:r>
              <a:rPr lang="en-US" altLang="ko-KR" sz="2000" b="1" dirty="0">
                <a:solidFill>
                  <a:schemeClr val="tx1"/>
                </a:solidFill>
              </a:rPr>
              <a:t>__() </a:t>
            </a:r>
            <a:r>
              <a:rPr lang="ko-KR" altLang="en-US" sz="2000" b="1" dirty="0">
                <a:solidFill>
                  <a:schemeClr val="tx1"/>
                </a:solidFill>
              </a:rPr>
              <a:t>메서드와 </a:t>
            </a:r>
            <a:r>
              <a:rPr lang="en-US" altLang="ko-KR" sz="2000" b="1" dirty="0">
                <a:solidFill>
                  <a:schemeClr val="tx1"/>
                </a:solidFill>
              </a:rPr>
              <a:t>__describe__() </a:t>
            </a:r>
            <a:r>
              <a:rPr lang="ko-KR" altLang="en-US" sz="2000" b="1" dirty="0">
                <a:solidFill>
                  <a:schemeClr val="tx1"/>
                </a:solidFill>
              </a:rPr>
              <a:t>메서드 이용하기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chocolate_cake_1 = </a:t>
            </a:r>
            <a:r>
              <a:rPr lang="en-US" altLang="ko-KR" sz="2000" b="1" dirty="0" err="1">
                <a:solidFill>
                  <a:schemeClr val="tx1"/>
                </a:solidFill>
              </a:rPr>
              <a:t>ChocolateCake</a:t>
            </a:r>
            <a:r>
              <a:rPr lang="en-US" altLang="ko-KR" sz="2000" b="1" dirty="0">
                <a:solidFill>
                  <a:schemeClr val="tx1"/>
                </a:solidFill>
              </a:rPr>
              <a:t>('</a:t>
            </a:r>
            <a:r>
              <a:rPr lang="ko-KR" altLang="en-US" sz="2000" b="1" dirty="0">
                <a:solidFill>
                  <a:schemeClr val="tx1"/>
                </a:solidFill>
              </a:rPr>
              <a:t>이슬</a:t>
            </a:r>
            <a:r>
              <a:rPr lang="en-US" altLang="ko-KR" sz="2000" b="1" dirty="0">
                <a:solidFill>
                  <a:schemeClr val="tx1"/>
                </a:solidFill>
              </a:rPr>
              <a:t>', 12000)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chocolate_cake_1.describe()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실행 결과</a:t>
            </a:r>
            <a:r>
              <a:rPr lang="en-US" altLang="ko-KR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초콜릿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32.0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이 케익은 초콜릿 </a:t>
            </a:r>
            <a:r>
              <a:rPr lang="ko-KR" altLang="en-US" sz="2000" b="1" dirty="0" err="1">
                <a:solidFill>
                  <a:schemeClr val="tx1"/>
                </a:solidFill>
              </a:rPr>
              <a:t>으로</a:t>
            </a:r>
            <a:r>
              <a:rPr lang="ko-KR" altLang="en-US" sz="2000" b="1" dirty="0">
                <a:solidFill>
                  <a:schemeClr val="tx1"/>
                </a:solidFill>
              </a:rPr>
              <a:t> 덮여 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이슬 을 올려 장식했다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가격은 </a:t>
            </a:r>
            <a:r>
              <a:rPr lang="en-US" altLang="ko-KR" sz="2000" b="1" dirty="0">
                <a:solidFill>
                  <a:schemeClr val="tx1"/>
                </a:solidFill>
              </a:rPr>
              <a:t>12000 </a:t>
            </a:r>
            <a:r>
              <a:rPr lang="ko-KR" altLang="en-US" sz="2000" b="1" dirty="0">
                <a:solidFill>
                  <a:schemeClr val="tx1"/>
                </a:solidFill>
              </a:rPr>
              <a:t>원이다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초가 </a:t>
            </a:r>
            <a:r>
              <a:rPr lang="en-US" altLang="ko-KR" sz="2000" b="1" dirty="0">
                <a:solidFill>
                  <a:schemeClr val="tx1"/>
                </a:solidFill>
              </a:rPr>
              <a:t>0 </a:t>
            </a:r>
            <a:r>
              <a:rPr lang="ko-KR" altLang="en-US" sz="2000" b="1" dirty="0">
                <a:solidFill>
                  <a:schemeClr val="tx1"/>
                </a:solidFill>
              </a:rPr>
              <a:t>개 꽂혀 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841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상속또는</a:t>
            </a:r>
            <a:r>
              <a:rPr lang="ko-KR" altLang="en-US" dirty="0"/>
              <a:t> 확장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267855" y="1299365"/>
            <a:ext cx="11924145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상속</a:t>
            </a:r>
            <a:r>
              <a:rPr lang="en-US" altLang="ko-KR" sz="2400" b="1" dirty="0">
                <a:solidFill>
                  <a:schemeClr val="tx1"/>
                </a:solidFill>
              </a:rPr>
              <a:t>·</a:t>
            </a:r>
            <a:r>
              <a:rPr lang="ko-KR" altLang="en-US" sz="2400" b="1" dirty="0">
                <a:solidFill>
                  <a:schemeClr val="tx1"/>
                </a:solidFill>
              </a:rPr>
              <a:t>확장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하위 클래스 정의를 가리키는 다른 용어</a:t>
            </a:r>
          </a:p>
          <a:p>
            <a:pPr>
              <a:lnSpc>
                <a:spcPct val="120000"/>
              </a:lnSpc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어떤 클래스의 하위 클래스를 정의하는 것을 ‘상속</a:t>
            </a:r>
            <a:r>
              <a:rPr lang="en-US" altLang="ko-KR" sz="2400" b="1" dirty="0">
                <a:solidFill>
                  <a:schemeClr val="tx1"/>
                </a:solidFill>
              </a:rPr>
              <a:t>(inherit)’ </a:t>
            </a:r>
            <a:r>
              <a:rPr lang="ko-KR" altLang="en-US" sz="2400" b="1" dirty="0">
                <a:solidFill>
                  <a:schemeClr val="tx1"/>
                </a:solidFill>
              </a:rPr>
              <a:t>또는 ‘확장</a:t>
            </a:r>
            <a:r>
              <a:rPr lang="en-US" altLang="ko-KR" sz="2400" b="1" dirty="0">
                <a:solidFill>
                  <a:schemeClr val="tx1"/>
                </a:solidFill>
              </a:rPr>
              <a:t>(extend)’</a:t>
            </a:r>
            <a:r>
              <a:rPr lang="ko-KR" altLang="en-US" sz="2400" b="1" dirty="0">
                <a:solidFill>
                  <a:schemeClr val="tx1"/>
                </a:solidFill>
              </a:rPr>
              <a:t>이라고 부르기도 한다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다음은 모두 같은 뜻이다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상위 클래스 </a:t>
            </a:r>
            <a:r>
              <a:rPr lang="en-US" altLang="ko-KR" sz="2400" b="1" dirty="0">
                <a:solidFill>
                  <a:schemeClr val="tx1"/>
                </a:solidFill>
              </a:rPr>
              <a:t>A</a:t>
            </a:r>
            <a:r>
              <a:rPr lang="ko-KR" altLang="en-US" sz="2400" b="1" dirty="0">
                <a:solidFill>
                  <a:schemeClr val="tx1"/>
                </a:solidFill>
              </a:rPr>
              <a:t>의 하위 클래스 </a:t>
            </a:r>
            <a:r>
              <a:rPr lang="en-US" altLang="ko-KR" sz="2400" b="1" dirty="0">
                <a:solidFill>
                  <a:schemeClr val="tx1"/>
                </a:solidFill>
              </a:rPr>
              <a:t>B</a:t>
            </a:r>
            <a:r>
              <a:rPr lang="ko-KR" altLang="en-US" sz="2400" b="1" dirty="0">
                <a:solidFill>
                  <a:schemeClr val="tx1"/>
                </a:solidFill>
              </a:rPr>
              <a:t>를 정의한다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- A </a:t>
            </a:r>
            <a:r>
              <a:rPr lang="ko-KR" altLang="en-US" sz="2400" b="1" dirty="0">
                <a:solidFill>
                  <a:schemeClr val="tx1"/>
                </a:solidFill>
              </a:rPr>
              <a:t>클래스를 상속하는 </a:t>
            </a:r>
            <a:r>
              <a:rPr lang="en-US" altLang="ko-KR" sz="2400" b="1" dirty="0">
                <a:solidFill>
                  <a:schemeClr val="tx1"/>
                </a:solidFill>
              </a:rPr>
              <a:t>B </a:t>
            </a:r>
            <a:r>
              <a:rPr lang="ko-KR" altLang="en-US" sz="2400" b="1" dirty="0">
                <a:solidFill>
                  <a:schemeClr val="tx1"/>
                </a:solidFill>
              </a:rPr>
              <a:t>클래스를 정의한다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- A </a:t>
            </a:r>
            <a:r>
              <a:rPr lang="ko-KR" altLang="en-US" sz="2400" b="1" dirty="0">
                <a:solidFill>
                  <a:schemeClr val="tx1"/>
                </a:solidFill>
              </a:rPr>
              <a:t>클래스를 확장하는 </a:t>
            </a:r>
            <a:r>
              <a:rPr lang="en-US" altLang="ko-KR" sz="2400" b="1" dirty="0">
                <a:solidFill>
                  <a:schemeClr val="tx1"/>
                </a:solidFill>
              </a:rPr>
              <a:t>B </a:t>
            </a:r>
            <a:r>
              <a:rPr lang="ko-KR" altLang="en-US" sz="2400" b="1" dirty="0">
                <a:solidFill>
                  <a:schemeClr val="tx1"/>
                </a:solidFill>
              </a:rPr>
              <a:t>클래스를 정의한다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</a:t>
            </a:r>
            <a:r>
              <a:rPr lang="ko-KR" altLang="en-US" sz="2400" b="1" dirty="0">
                <a:solidFill>
                  <a:schemeClr val="tx1"/>
                </a:solidFill>
              </a:rPr>
              <a:t>하위 클래스가 상위 클래스의 속성을 공유하는 것이 마치 자식이 부모의 특성을 </a:t>
            </a:r>
            <a:r>
              <a:rPr lang="ko-KR" altLang="en-US" sz="2400" b="1" dirty="0" err="1">
                <a:solidFill>
                  <a:schemeClr val="tx1"/>
                </a:solidFill>
              </a:rPr>
              <a:t>대물림하는</a:t>
            </a:r>
            <a:r>
              <a:rPr lang="ko-KR" altLang="en-US" sz="2400" b="1" dirty="0">
                <a:solidFill>
                  <a:schemeClr val="tx1"/>
                </a:solidFill>
              </a:rPr>
              <a:t> 것과 비슷하기 ‘</a:t>
            </a:r>
            <a:r>
              <a:rPr lang="ko-KR" altLang="en-US" sz="2400" b="1" dirty="0" err="1">
                <a:solidFill>
                  <a:schemeClr val="tx1"/>
                </a:solidFill>
              </a:rPr>
              <a:t>상속’이라는</a:t>
            </a:r>
            <a:r>
              <a:rPr lang="ko-KR" altLang="en-US" sz="2400" b="1" dirty="0">
                <a:solidFill>
                  <a:schemeClr val="tx1"/>
                </a:solidFill>
              </a:rPr>
              <a:t> 용어가 붙었다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하위 클래스는 상위 클래스의 모든 속성을 고스란히 가지면서도 속성을 추가로 더 가질 수 있기 때문에 상위 클래스를 ‘</a:t>
            </a:r>
            <a:r>
              <a:rPr lang="ko-KR" altLang="en-US" sz="2400" b="1" dirty="0" err="1">
                <a:solidFill>
                  <a:schemeClr val="tx1"/>
                </a:solidFill>
              </a:rPr>
              <a:t>확장’한다고</a:t>
            </a:r>
            <a:r>
              <a:rPr lang="ko-KR" altLang="en-US" sz="2400" b="1" dirty="0">
                <a:solidFill>
                  <a:schemeClr val="tx1"/>
                </a:solidFill>
              </a:rPr>
              <a:t> 부르기도 한다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9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클래스를 배우기 전에</a:t>
            </a:r>
            <a:r>
              <a:rPr lang="en-US" altLang="ko-KR" dirty="0"/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17600" y="1265382"/>
            <a:ext cx="10494411" cy="40096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여기서는 간단한 이차원 도형 정보를 다루어 보면서 데이터 유형이 필요한 이유와 데이터 유형을 관리하는 기초적인 방법을 알아보자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좌표평면위의 점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삼각형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사각형은 다음과 같이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딕셔너리로</a:t>
            </a:r>
            <a:r>
              <a:rPr lang="ko-KR" altLang="en-US" sz="2800" b="1" dirty="0">
                <a:solidFill>
                  <a:schemeClr val="tx1"/>
                </a:solidFill>
              </a:rPr>
              <a:t> 나타난다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778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</a:t>
            </a:r>
            <a:r>
              <a:rPr lang="ko-KR" altLang="en-US" dirty="0"/>
              <a:t>메서드 재정의하기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IceCreamCake</a:t>
            </a:r>
            <a:r>
              <a:rPr lang="ko-KR" altLang="en-US" sz="2800" b="1" dirty="0">
                <a:solidFill>
                  <a:schemeClr val="tx1"/>
                </a:solidFill>
              </a:rPr>
              <a:t>을 정의하고 </a:t>
            </a:r>
            <a:r>
              <a:rPr lang="en-US" altLang="ko-KR" sz="2800" b="1" dirty="0">
                <a:solidFill>
                  <a:schemeClr val="tx1"/>
                </a:solidFill>
              </a:rPr>
              <a:t>__</a:t>
            </a:r>
            <a:r>
              <a:rPr lang="en-US" altLang="ko-KR" sz="2800" b="1" dirty="0" err="1">
                <a:solidFill>
                  <a:schemeClr val="tx1"/>
                </a:solidFill>
              </a:rPr>
              <a:t>init</a:t>
            </a:r>
            <a:r>
              <a:rPr lang="en-US" altLang="ko-KR" sz="2800" b="1" dirty="0">
                <a:solidFill>
                  <a:schemeClr val="tx1"/>
                </a:solidFill>
              </a:rPr>
              <a:t>__() </a:t>
            </a:r>
            <a:r>
              <a:rPr lang="ko-KR" altLang="en-US" sz="2800" b="1" dirty="0">
                <a:solidFill>
                  <a:schemeClr val="tx1"/>
                </a:solidFill>
              </a:rPr>
              <a:t>메서드 재정의하기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class </a:t>
            </a:r>
            <a:r>
              <a:rPr lang="en-US" altLang="ko-KR" sz="2800" b="1" dirty="0" err="1">
                <a:solidFill>
                  <a:schemeClr val="tx1"/>
                </a:solidFill>
              </a:rPr>
              <a:t>IceCreamCake</a:t>
            </a:r>
            <a:r>
              <a:rPr lang="en-US" altLang="ko-KR" sz="2800" b="1" dirty="0">
                <a:solidFill>
                  <a:schemeClr val="tx1"/>
                </a:solidFill>
              </a:rPr>
              <a:t>(Cake):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"""</a:t>
            </a:r>
            <a:r>
              <a:rPr lang="ko-KR" altLang="en-US" sz="2800" b="1" dirty="0">
                <a:solidFill>
                  <a:schemeClr val="tx1"/>
                </a:solidFill>
              </a:rPr>
              <a:t>아이스크림 케익을 나타내는 클래스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coat = '</a:t>
            </a:r>
            <a:r>
              <a:rPr lang="ko-KR" altLang="en-US" sz="2800" b="1" dirty="0">
                <a:solidFill>
                  <a:schemeClr val="tx1"/>
                </a:solidFill>
              </a:rPr>
              <a:t>아이스크림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flavor = '</a:t>
            </a:r>
            <a:r>
              <a:rPr lang="ko-KR" altLang="en-US" sz="2800" b="1" dirty="0">
                <a:solidFill>
                  <a:schemeClr val="tx1"/>
                </a:solidFill>
              </a:rPr>
              <a:t>정해지지 않은 맛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def</a:t>
            </a:r>
            <a:r>
              <a:rPr lang="en-US" altLang="ko-KR" sz="2800" b="1" dirty="0">
                <a:solidFill>
                  <a:schemeClr val="tx1"/>
                </a:solidFill>
              </a:rPr>
              <a:t> __</a:t>
            </a:r>
            <a:r>
              <a:rPr lang="en-US" altLang="ko-KR" sz="2800" b="1" dirty="0" err="1">
                <a:solidFill>
                  <a:schemeClr val="tx1"/>
                </a:solidFill>
              </a:rPr>
              <a:t>init</a:t>
            </a:r>
            <a:r>
              <a:rPr lang="en-US" altLang="ko-KR" sz="2800" b="1" dirty="0">
                <a:solidFill>
                  <a:schemeClr val="tx1"/>
                </a:solidFill>
              </a:rPr>
              <a:t>__(self, flavor, topping, price, candles=0):  # ❶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"""</a:t>
            </a:r>
            <a:r>
              <a:rPr lang="ko-KR" altLang="en-US" sz="2800" b="1" dirty="0">
                <a:solidFill>
                  <a:schemeClr val="tx1"/>
                </a:solidFill>
              </a:rPr>
              <a:t>인스턴스를 초기화한다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</a:t>
            </a:r>
            <a:r>
              <a:rPr lang="en-US" altLang="ko-KR" sz="2800" b="1" dirty="0" err="1">
                <a:solidFill>
                  <a:schemeClr val="tx1"/>
                </a:solidFill>
              </a:rPr>
              <a:t>self.flavor</a:t>
            </a:r>
            <a:r>
              <a:rPr lang="en-US" altLang="ko-KR" sz="2800" b="1" dirty="0">
                <a:solidFill>
                  <a:schemeClr val="tx1"/>
                </a:solidFill>
              </a:rPr>
              <a:t> = flavor  # </a:t>
            </a:r>
            <a:r>
              <a:rPr lang="ko-KR" altLang="en-US" sz="2800" b="1" dirty="0">
                <a:solidFill>
                  <a:schemeClr val="tx1"/>
                </a:solidFill>
              </a:rPr>
              <a:t>아이스크림의 맛             </a:t>
            </a:r>
            <a:r>
              <a:rPr lang="en-US" altLang="ko-KR" sz="2800" b="1" dirty="0">
                <a:solidFill>
                  <a:schemeClr val="tx1"/>
                </a:solidFill>
              </a:rPr>
              <a:t># ❷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super().__</a:t>
            </a:r>
            <a:r>
              <a:rPr lang="en-US" altLang="ko-KR" sz="2800" b="1" dirty="0" err="1">
                <a:solidFill>
                  <a:schemeClr val="tx1"/>
                </a:solidFill>
              </a:rPr>
              <a:t>init</a:t>
            </a:r>
            <a:r>
              <a:rPr lang="en-US" altLang="ko-KR" sz="2800" b="1" dirty="0">
                <a:solidFill>
                  <a:schemeClr val="tx1"/>
                </a:solidFill>
              </a:rPr>
              <a:t>__(topping, price, candles)     # ❸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689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하위클래스의 인스턴스 실행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하위 클래스의 인스턴스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ice_cream_cake_1 = </a:t>
            </a:r>
            <a:r>
              <a:rPr lang="en-US" altLang="ko-KR" sz="2800" b="1" dirty="0" err="1">
                <a:solidFill>
                  <a:schemeClr val="tx1"/>
                </a:solidFill>
              </a:rPr>
              <a:t>IceCreamCake</a:t>
            </a:r>
            <a:r>
              <a:rPr lang="en-US" altLang="ko-KR" sz="2800" b="1" dirty="0">
                <a:solidFill>
                  <a:schemeClr val="tx1"/>
                </a:solidFill>
              </a:rPr>
              <a:t>('</a:t>
            </a:r>
            <a:r>
              <a:rPr lang="ko-KR" altLang="en-US" sz="2800" b="1" dirty="0" err="1">
                <a:solidFill>
                  <a:schemeClr val="tx1"/>
                </a:solidFill>
              </a:rPr>
              <a:t>바닐라맛</a:t>
            </a:r>
            <a:r>
              <a:rPr lang="en-US" altLang="ko-KR" sz="2800" b="1" dirty="0">
                <a:solidFill>
                  <a:schemeClr val="tx1"/>
                </a:solidFill>
              </a:rPr>
              <a:t>', '</a:t>
            </a:r>
            <a:r>
              <a:rPr lang="ko-KR" altLang="en-US" sz="2800" b="1" dirty="0">
                <a:solidFill>
                  <a:schemeClr val="tx1"/>
                </a:solidFill>
              </a:rPr>
              <a:t>쿠키 인형</a:t>
            </a:r>
            <a:r>
              <a:rPr lang="en-US" altLang="ko-KR" sz="2800" b="1" dirty="0">
                <a:solidFill>
                  <a:schemeClr val="tx1"/>
                </a:solidFill>
              </a:rPr>
              <a:t>', 12000)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ice_cream_cake_1.describe()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실행 결과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 케익은 아이스크림 </a:t>
            </a:r>
            <a:r>
              <a:rPr lang="ko-KR" altLang="en-US" sz="2800" b="1" dirty="0" err="1">
                <a:solidFill>
                  <a:schemeClr val="tx1"/>
                </a:solidFill>
              </a:rPr>
              <a:t>으로</a:t>
            </a:r>
            <a:r>
              <a:rPr lang="ko-KR" altLang="en-US" sz="2800" b="1" dirty="0">
                <a:solidFill>
                  <a:schemeClr val="tx1"/>
                </a:solidFill>
              </a:rPr>
              <a:t> 덮여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쿠키 인형 을 올려 장식했다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가격은 </a:t>
            </a:r>
            <a:r>
              <a:rPr lang="en-US" altLang="ko-KR" sz="2800" b="1" dirty="0">
                <a:solidFill>
                  <a:schemeClr val="tx1"/>
                </a:solidFill>
              </a:rPr>
              <a:t>12000 </a:t>
            </a:r>
            <a:r>
              <a:rPr lang="ko-KR" altLang="en-US" sz="2800" b="1" dirty="0">
                <a:solidFill>
                  <a:schemeClr val="tx1"/>
                </a:solidFill>
              </a:rPr>
              <a:t>원이다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초가 </a:t>
            </a:r>
            <a:r>
              <a:rPr lang="en-US" altLang="ko-KR" sz="2800" b="1" dirty="0">
                <a:solidFill>
                  <a:schemeClr val="tx1"/>
                </a:solidFill>
              </a:rPr>
              <a:t>0 </a:t>
            </a:r>
            <a:r>
              <a:rPr lang="ko-KR" altLang="en-US" sz="2800" b="1" dirty="0">
                <a:solidFill>
                  <a:schemeClr val="tx1"/>
                </a:solidFill>
              </a:rPr>
              <a:t>개 꽂혀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766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클래스의 계층 살펴보기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하위 클래스의 하위 클래스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class </a:t>
            </a:r>
            <a:r>
              <a:rPr lang="en-US" altLang="ko-KR" sz="2800" b="1" dirty="0" err="1">
                <a:solidFill>
                  <a:schemeClr val="tx1"/>
                </a:solidFill>
              </a:rPr>
              <a:t>FruitIceCreamCake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IceCreamCake</a:t>
            </a:r>
            <a:r>
              <a:rPr lang="en-US" altLang="ko-KR" sz="2800" b="1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"""</a:t>
            </a:r>
            <a:r>
              <a:rPr lang="ko-KR" altLang="en-US" sz="2800" b="1" dirty="0">
                <a:solidFill>
                  <a:schemeClr val="tx1"/>
                </a:solidFill>
              </a:rPr>
              <a:t>과일 아이스크림 케익을 나타내는 클래스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def</a:t>
            </a:r>
            <a:r>
              <a:rPr lang="en-US" altLang="ko-KR" sz="2800" b="1" dirty="0">
                <a:solidFill>
                  <a:schemeClr val="tx1"/>
                </a:solidFill>
              </a:rPr>
              <a:t> __</a:t>
            </a:r>
            <a:r>
              <a:rPr lang="en-US" altLang="ko-KR" sz="2800" b="1" dirty="0" err="1">
                <a:solidFill>
                  <a:schemeClr val="tx1"/>
                </a:solidFill>
              </a:rPr>
              <a:t>init</a:t>
            </a:r>
            <a:r>
              <a:rPr lang="en-US" altLang="ko-KR" sz="2800" b="1" dirty="0">
                <a:solidFill>
                  <a:schemeClr val="tx1"/>
                </a:solidFill>
              </a:rPr>
              <a:t>__(self, </a:t>
            </a:r>
            <a:r>
              <a:rPr lang="en-US" altLang="ko-KR" sz="2800" b="1" dirty="0" err="1">
                <a:solidFill>
                  <a:schemeClr val="tx1"/>
                </a:solidFill>
              </a:rPr>
              <a:t>fruit_percent</a:t>
            </a:r>
            <a:r>
              <a:rPr lang="en-US" altLang="ko-KR" sz="2800" b="1" dirty="0">
                <a:solidFill>
                  <a:schemeClr val="tx1"/>
                </a:solidFill>
              </a:rPr>
              <a:t>, flavor, topping, price, candles=0):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"""</a:t>
            </a:r>
            <a:r>
              <a:rPr lang="ko-KR" altLang="en-US" sz="2800" b="1" dirty="0">
                <a:solidFill>
                  <a:schemeClr val="tx1"/>
                </a:solidFill>
              </a:rPr>
              <a:t>인스턴스를 초기화한다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</a:t>
            </a:r>
            <a:r>
              <a:rPr lang="en-US" altLang="ko-KR" sz="2800" b="1" dirty="0" err="1">
                <a:solidFill>
                  <a:schemeClr val="tx1"/>
                </a:solidFill>
              </a:rPr>
              <a:t>self.fruit_percent</a:t>
            </a:r>
            <a:r>
              <a:rPr lang="en-US" altLang="ko-KR" sz="2800" b="1" dirty="0">
                <a:solidFill>
                  <a:schemeClr val="tx1"/>
                </a:solidFill>
              </a:rPr>
              <a:t> = </a:t>
            </a:r>
            <a:r>
              <a:rPr lang="en-US" altLang="ko-KR" sz="2800" b="1" dirty="0" err="1">
                <a:solidFill>
                  <a:schemeClr val="tx1"/>
                </a:solidFill>
              </a:rPr>
              <a:t>fruit_percent</a:t>
            </a:r>
            <a:r>
              <a:rPr lang="en-US" altLang="ko-KR" sz="2800" b="1" dirty="0">
                <a:solidFill>
                  <a:schemeClr val="tx1"/>
                </a:solidFill>
              </a:rPr>
              <a:t>  # </a:t>
            </a:r>
            <a:r>
              <a:rPr lang="ko-KR" altLang="en-US" sz="2800" b="1" dirty="0">
                <a:solidFill>
                  <a:schemeClr val="tx1"/>
                </a:solidFill>
              </a:rPr>
              <a:t>과일 함량 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퍼센트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super().__</a:t>
            </a:r>
            <a:r>
              <a:rPr lang="en-US" altLang="ko-KR" sz="2800" b="1" dirty="0" err="1">
                <a:solidFill>
                  <a:schemeClr val="tx1"/>
                </a:solidFill>
              </a:rPr>
              <a:t>init</a:t>
            </a:r>
            <a:r>
              <a:rPr lang="en-US" altLang="ko-KR" sz="2800" b="1" dirty="0">
                <a:solidFill>
                  <a:schemeClr val="tx1"/>
                </a:solidFill>
              </a:rPr>
              <a:t>__(flavor, topping, price, candles)  # </a:t>
            </a:r>
            <a:r>
              <a:rPr lang="en-US" altLang="ko-KR" sz="2800" b="1" dirty="0" err="1">
                <a:solidFill>
                  <a:schemeClr val="tx1"/>
                </a:solidFill>
              </a:rPr>
              <a:t>IceCreamCake</a:t>
            </a:r>
            <a:r>
              <a:rPr lang="en-US" altLang="ko-KR" sz="2800" b="1" dirty="0">
                <a:solidFill>
                  <a:schemeClr val="tx1"/>
                </a:solidFill>
              </a:rPr>
              <a:t>.__</a:t>
            </a:r>
            <a:r>
              <a:rPr lang="en-US" altLang="ko-KR" sz="2800" b="1" dirty="0" err="1">
                <a:solidFill>
                  <a:schemeClr val="tx1"/>
                </a:solidFill>
              </a:rPr>
              <a:t>init</a:t>
            </a:r>
            <a:r>
              <a:rPr lang="en-US" altLang="ko-KR" sz="2800" b="1" dirty="0">
                <a:solidFill>
                  <a:schemeClr val="tx1"/>
                </a:solidFill>
              </a:rPr>
              <a:t>__()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280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하위 클래스 확인하기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84727" y="1299365"/>
            <a:ext cx="11531847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4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400" b="1" dirty="0">
                <a:solidFill>
                  <a:schemeClr val="tx1"/>
                </a:solidFill>
              </a:rPr>
              <a:t>() </a:t>
            </a:r>
            <a:r>
              <a:rPr lang="ko-KR" altLang="en-US" sz="2400" b="1" dirty="0">
                <a:solidFill>
                  <a:schemeClr val="tx1"/>
                </a:solidFill>
              </a:rPr>
              <a:t>함수로 하위 클래스 검사</a:t>
            </a:r>
          </a:p>
          <a:p>
            <a:pPr>
              <a:lnSpc>
                <a:spcPct val="120000"/>
              </a:lnSpc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&gt;&gt;&gt; </a:t>
            </a:r>
            <a:r>
              <a:rPr lang="en-US" altLang="ko-KR" sz="24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>
                <a:solidFill>
                  <a:schemeClr val="tx1"/>
                </a:solidFill>
              </a:rPr>
              <a:t>ChocolateCake</a:t>
            </a:r>
            <a:r>
              <a:rPr lang="en-US" altLang="ko-KR" sz="2400" b="1" dirty="0">
                <a:solidFill>
                  <a:schemeClr val="tx1"/>
                </a:solidFill>
              </a:rPr>
              <a:t>, Cake)  # </a:t>
            </a:r>
            <a:r>
              <a:rPr lang="en-US" altLang="ko-KR" sz="2400" b="1" dirty="0" err="1">
                <a:solidFill>
                  <a:schemeClr val="tx1"/>
                </a:solidFill>
              </a:rPr>
              <a:t>ChocolateCake</a:t>
            </a:r>
            <a:r>
              <a:rPr lang="ko-KR" altLang="en-US" sz="2400" b="1" dirty="0">
                <a:solidFill>
                  <a:schemeClr val="tx1"/>
                </a:solidFill>
              </a:rPr>
              <a:t>이 </a:t>
            </a:r>
            <a:r>
              <a:rPr lang="en-US" altLang="ko-KR" sz="2400" b="1" dirty="0">
                <a:solidFill>
                  <a:schemeClr val="tx1"/>
                </a:solidFill>
              </a:rPr>
              <a:t>Cake</a:t>
            </a:r>
            <a:r>
              <a:rPr lang="ko-KR" altLang="en-US" sz="2400" b="1" dirty="0">
                <a:solidFill>
                  <a:schemeClr val="tx1"/>
                </a:solidFill>
              </a:rPr>
              <a:t>의 하위 클래스인가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&gt;&gt;&gt; </a:t>
            </a:r>
            <a:r>
              <a:rPr lang="en-US" altLang="ko-KR" sz="24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>
                <a:solidFill>
                  <a:schemeClr val="tx1"/>
                </a:solidFill>
              </a:rPr>
              <a:t>IceCreamCake</a:t>
            </a:r>
            <a:r>
              <a:rPr lang="en-US" altLang="ko-KR" sz="2400" b="1" dirty="0">
                <a:solidFill>
                  <a:schemeClr val="tx1"/>
                </a:solidFill>
              </a:rPr>
              <a:t>, Cake)   # </a:t>
            </a:r>
            <a:r>
              <a:rPr lang="en-US" altLang="ko-KR" sz="2400" b="1" dirty="0" err="1">
                <a:solidFill>
                  <a:schemeClr val="tx1"/>
                </a:solidFill>
              </a:rPr>
              <a:t>IceCreamCake</a:t>
            </a:r>
            <a:r>
              <a:rPr lang="ko-KR" altLang="en-US" sz="2400" b="1" dirty="0">
                <a:solidFill>
                  <a:schemeClr val="tx1"/>
                </a:solidFill>
              </a:rPr>
              <a:t>이 </a:t>
            </a:r>
            <a:r>
              <a:rPr lang="en-US" altLang="ko-KR" sz="2400" b="1" dirty="0">
                <a:solidFill>
                  <a:schemeClr val="tx1"/>
                </a:solidFill>
              </a:rPr>
              <a:t>Cake</a:t>
            </a:r>
            <a:r>
              <a:rPr lang="ko-KR" altLang="en-US" sz="2400" b="1" dirty="0">
                <a:solidFill>
                  <a:schemeClr val="tx1"/>
                </a:solidFill>
              </a:rPr>
              <a:t>의 하위 클래스인가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&gt;&gt;&gt; </a:t>
            </a:r>
            <a:r>
              <a:rPr lang="en-US" altLang="ko-KR" sz="24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400" b="1" dirty="0">
                <a:solidFill>
                  <a:schemeClr val="tx1"/>
                </a:solidFill>
              </a:rPr>
              <a:t>(Cake, Cake)           # Cake</a:t>
            </a:r>
            <a:r>
              <a:rPr lang="ko-KR" altLang="en-US" sz="2400" b="1" dirty="0">
                <a:solidFill>
                  <a:schemeClr val="tx1"/>
                </a:solidFill>
              </a:rPr>
              <a:t>이 </a:t>
            </a:r>
            <a:r>
              <a:rPr lang="en-US" altLang="ko-KR" sz="2400" b="1" dirty="0">
                <a:solidFill>
                  <a:schemeClr val="tx1"/>
                </a:solidFill>
              </a:rPr>
              <a:t>Cake</a:t>
            </a:r>
            <a:r>
              <a:rPr lang="ko-KR" altLang="en-US" sz="2400" b="1" dirty="0">
                <a:solidFill>
                  <a:schemeClr val="tx1"/>
                </a:solidFill>
              </a:rPr>
              <a:t>의 하위 클래스인가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&gt;&gt;&gt; </a:t>
            </a:r>
            <a:r>
              <a:rPr lang="en-US" altLang="ko-KR" sz="24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>
                <a:solidFill>
                  <a:schemeClr val="tx1"/>
                </a:solidFill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</a:rPr>
              <a:t>, Cake)            # </a:t>
            </a:r>
            <a:r>
              <a:rPr lang="en-US" altLang="ko-KR" sz="2400" b="1" dirty="0" err="1">
                <a:solidFill>
                  <a:schemeClr val="tx1"/>
                </a:solidFill>
              </a:rPr>
              <a:t>int</a:t>
            </a:r>
            <a:r>
              <a:rPr lang="ko-KR" altLang="en-US" sz="2400" b="1" dirty="0">
                <a:solidFill>
                  <a:schemeClr val="tx1"/>
                </a:solidFill>
              </a:rPr>
              <a:t>가 </a:t>
            </a:r>
            <a:r>
              <a:rPr lang="en-US" altLang="ko-KR" sz="2400" b="1" dirty="0">
                <a:solidFill>
                  <a:schemeClr val="tx1"/>
                </a:solidFill>
              </a:rPr>
              <a:t>Cake</a:t>
            </a:r>
            <a:r>
              <a:rPr lang="ko-KR" altLang="en-US" sz="2400" b="1" dirty="0">
                <a:solidFill>
                  <a:schemeClr val="tx1"/>
                </a:solidFill>
              </a:rPr>
              <a:t>의 하위 클래스인가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False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927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모든 클래스는 </a:t>
            </a:r>
            <a:r>
              <a:rPr lang="en-US" altLang="ko-KR" dirty="0"/>
              <a:t>object</a:t>
            </a:r>
            <a:r>
              <a:rPr lang="ko-KR" altLang="en-US" dirty="0"/>
              <a:t>클래스의 하위 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</a:t>
            </a:r>
            <a:r>
              <a:rPr lang="en-US" altLang="ko-KR" sz="20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000" b="1" dirty="0">
                <a:solidFill>
                  <a:schemeClr val="tx1"/>
                </a:solidFill>
              </a:rPr>
              <a:t>(object, object)        # object</a:t>
            </a:r>
            <a:r>
              <a:rPr lang="ko-KR" altLang="en-US" sz="2000" b="1" dirty="0">
                <a:solidFill>
                  <a:schemeClr val="tx1"/>
                </a:solidFill>
              </a:rPr>
              <a:t>가 </a:t>
            </a:r>
            <a:r>
              <a:rPr lang="en-US" altLang="ko-KR" sz="2000" b="1" dirty="0">
                <a:solidFill>
                  <a:schemeClr val="tx1"/>
                </a:solidFill>
              </a:rPr>
              <a:t>object</a:t>
            </a:r>
            <a:r>
              <a:rPr lang="ko-KR" altLang="en-US" sz="2000" b="1" dirty="0">
                <a:solidFill>
                  <a:schemeClr val="tx1"/>
                </a:solidFill>
              </a:rPr>
              <a:t>의 하위 클래스인가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</a:t>
            </a:r>
            <a:r>
              <a:rPr lang="en-US" altLang="ko-KR" sz="20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, object)           #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ko-KR" altLang="en-US" sz="2000" b="1" dirty="0">
                <a:solidFill>
                  <a:schemeClr val="tx1"/>
                </a:solidFill>
              </a:rPr>
              <a:t>가 </a:t>
            </a:r>
            <a:r>
              <a:rPr lang="en-US" altLang="ko-KR" sz="2000" b="1" dirty="0">
                <a:solidFill>
                  <a:schemeClr val="tx1"/>
                </a:solidFill>
              </a:rPr>
              <a:t>object</a:t>
            </a:r>
            <a:r>
              <a:rPr lang="ko-KR" altLang="en-US" sz="2000" b="1" dirty="0">
                <a:solidFill>
                  <a:schemeClr val="tx1"/>
                </a:solidFill>
              </a:rPr>
              <a:t>의 하위 클래스인가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</a:t>
            </a:r>
            <a:r>
              <a:rPr lang="en-US" altLang="ko-KR" sz="20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000" b="1" dirty="0">
                <a:solidFill>
                  <a:schemeClr val="tx1"/>
                </a:solidFill>
              </a:rPr>
              <a:t>(Cake, object)          # Cake</a:t>
            </a:r>
            <a:r>
              <a:rPr lang="ko-KR" altLang="en-US" sz="2000" b="1" dirty="0">
                <a:solidFill>
                  <a:schemeClr val="tx1"/>
                </a:solidFill>
              </a:rPr>
              <a:t>이 </a:t>
            </a:r>
            <a:r>
              <a:rPr lang="en-US" altLang="ko-KR" sz="2000" b="1" dirty="0">
                <a:solidFill>
                  <a:schemeClr val="tx1"/>
                </a:solidFill>
              </a:rPr>
              <a:t>object</a:t>
            </a:r>
            <a:r>
              <a:rPr lang="ko-KR" altLang="en-US" sz="2000" b="1" dirty="0">
                <a:solidFill>
                  <a:schemeClr val="tx1"/>
                </a:solidFill>
              </a:rPr>
              <a:t>의 하위 클래스인가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</a:t>
            </a:r>
            <a:r>
              <a:rPr lang="en-US" altLang="ko-KR" sz="20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IceCreamCake</a:t>
            </a:r>
            <a:r>
              <a:rPr lang="en-US" altLang="ko-KR" sz="2000" b="1" dirty="0">
                <a:solidFill>
                  <a:schemeClr val="tx1"/>
                </a:solidFill>
              </a:rPr>
              <a:t>, object)  # </a:t>
            </a:r>
            <a:r>
              <a:rPr lang="en-US" altLang="ko-KR" sz="2000" b="1" dirty="0" err="1">
                <a:solidFill>
                  <a:schemeClr val="tx1"/>
                </a:solidFill>
              </a:rPr>
              <a:t>IceCreamCake</a:t>
            </a:r>
            <a:r>
              <a:rPr lang="ko-KR" altLang="en-US" sz="2000" b="1" dirty="0">
                <a:solidFill>
                  <a:schemeClr val="tx1"/>
                </a:solidFill>
              </a:rPr>
              <a:t>이 </a:t>
            </a:r>
            <a:r>
              <a:rPr lang="en-US" altLang="ko-KR" sz="2000" b="1" dirty="0">
                <a:solidFill>
                  <a:schemeClr val="tx1"/>
                </a:solidFill>
              </a:rPr>
              <a:t>object</a:t>
            </a:r>
            <a:r>
              <a:rPr lang="ko-KR" altLang="en-US" sz="2000" b="1" dirty="0">
                <a:solidFill>
                  <a:schemeClr val="tx1"/>
                </a:solidFill>
              </a:rPr>
              <a:t>의 하위 클래스인가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</a:t>
            </a:r>
            <a:r>
              <a:rPr lang="en-US" altLang="ko-KR" sz="2000" b="1" dirty="0" err="1">
                <a:solidFill>
                  <a:schemeClr val="tx1"/>
                </a:solidFill>
              </a:rPr>
              <a:t>issubclass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FruitIceCreamCake</a:t>
            </a:r>
            <a:r>
              <a:rPr lang="en-US" altLang="ko-KR" sz="2000" b="1" dirty="0">
                <a:solidFill>
                  <a:schemeClr val="tx1"/>
                </a:solidFill>
              </a:rPr>
              <a:t>, object)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True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044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계층의 이름공간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24873" y="1299365"/>
            <a:ext cx="11291701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Cake.radius</a:t>
            </a:r>
            <a:r>
              <a:rPr lang="en-US" altLang="ko-KR" b="1" dirty="0">
                <a:solidFill>
                  <a:schemeClr val="tx1"/>
                </a:solidFill>
              </a:rPr>
              <a:t> = 20               # ❶ </a:t>
            </a:r>
            <a:r>
              <a:rPr lang="ko-KR" altLang="en-US" b="1" dirty="0">
                <a:solidFill>
                  <a:schemeClr val="tx1"/>
                </a:solidFill>
              </a:rPr>
              <a:t>상위 클래스에 속성을 추가한 뒤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IceCreamCake.radius</a:t>
            </a:r>
            <a:r>
              <a:rPr lang="en-US" altLang="ko-KR" b="1" dirty="0">
                <a:solidFill>
                  <a:schemeClr val="tx1"/>
                </a:solidFill>
              </a:rPr>
              <a:t>            #    </a:t>
            </a:r>
            <a:r>
              <a:rPr lang="ko-KR" altLang="en-US" b="1" dirty="0">
                <a:solidFill>
                  <a:schemeClr val="tx1"/>
                </a:solidFill>
              </a:rPr>
              <a:t>하위 클래스에서 그 속성을 읽을 수 있다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20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IceCreamCake.radius</a:t>
            </a:r>
            <a:r>
              <a:rPr lang="en-US" altLang="ko-KR" b="1" dirty="0">
                <a:solidFill>
                  <a:schemeClr val="tx1"/>
                </a:solidFill>
              </a:rPr>
              <a:t> = 16       # ❷ </a:t>
            </a:r>
            <a:r>
              <a:rPr lang="ko-KR" altLang="en-US" b="1" dirty="0">
                <a:solidFill>
                  <a:schemeClr val="tx1"/>
                </a:solidFill>
              </a:rPr>
              <a:t>하위 클래스에서 속성을 재정의하면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Cake.radius</a:t>
            </a:r>
            <a:r>
              <a:rPr lang="en-US" altLang="ko-KR" b="1" dirty="0">
                <a:solidFill>
                  <a:schemeClr val="tx1"/>
                </a:solidFill>
              </a:rPr>
              <a:t>                    #    </a:t>
            </a:r>
            <a:r>
              <a:rPr lang="ko-KR" altLang="en-US" b="1" dirty="0">
                <a:solidFill>
                  <a:schemeClr val="tx1"/>
                </a:solidFill>
              </a:rPr>
              <a:t>상위 클래스의 속성은 그대로 유지된 채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20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IceCreamCake.radius</a:t>
            </a:r>
            <a:r>
              <a:rPr lang="en-US" altLang="ko-KR" b="1" dirty="0">
                <a:solidFill>
                  <a:schemeClr val="tx1"/>
                </a:solidFill>
              </a:rPr>
              <a:t>            #    </a:t>
            </a:r>
            <a:r>
              <a:rPr lang="ko-KR" altLang="en-US" b="1" dirty="0">
                <a:solidFill>
                  <a:schemeClr val="tx1"/>
                </a:solidFill>
              </a:rPr>
              <a:t>하위 클래스의 속성만 변경된다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16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IceCreamCake.temperature</a:t>
            </a:r>
            <a:r>
              <a:rPr lang="en-US" altLang="ko-KR" b="1" dirty="0">
                <a:solidFill>
                  <a:schemeClr val="tx1"/>
                </a:solidFill>
              </a:rPr>
              <a:t> = -1  # ❸ </a:t>
            </a:r>
            <a:r>
              <a:rPr lang="ko-KR" altLang="en-US" b="1" dirty="0">
                <a:solidFill>
                  <a:schemeClr val="tx1"/>
                </a:solidFill>
              </a:rPr>
              <a:t>클래스에 새 속성을 추가하면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FruitIceCreamCake.temperature</a:t>
            </a:r>
            <a:r>
              <a:rPr lang="en-US" altLang="ko-KR" b="1" dirty="0">
                <a:solidFill>
                  <a:schemeClr val="tx1"/>
                </a:solidFill>
              </a:rPr>
              <a:t>  #    </a:t>
            </a:r>
            <a:r>
              <a:rPr lang="ko-KR" altLang="en-US" b="1" dirty="0">
                <a:solidFill>
                  <a:schemeClr val="tx1"/>
                </a:solidFill>
              </a:rPr>
              <a:t>하위 클래스에서는 읽을 수 있지만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</a:t>
            </a:r>
            <a:r>
              <a:rPr lang="en-US" altLang="ko-KR" b="1" dirty="0" err="1">
                <a:solidFill>
                  <a:schemeClr val="tx1"/>
                </a:solidFill>
              </a:rPr>
              <a:t>Cake.temperature</a:t>
            </a:r>
            <a:r>
              <a:rPr lang="en-US" altLang="ko-KR" b="1" dirty="0">
                <a:solidFill>
                  <a:schemeClr val="tx1"/>
                </a:solidFill>
              </a:rPr>
              <a:t>               #    </a:t>
            </a:r>
            <a:r>
              <a:rPr lang="ko-KR" altLang="en-US" b="1" dirty="0">
                <a:solidFill>
                  <a:schemeClr val="tx1"/>
                </a:solidFill>
              </a:rPr>
              <a:t>상위 클래스에서는 읽을 수 없다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1"/>
                </a:solidFill>
              </a:rPr>
              <a:t>AttributeError</a:t>
            </a:r>
            <a:r>
              <a:rPr lang="en-US" altLang="ko-KR" b="1" dirty="0">
                <a:solidFill>
                  <a:schemeClr val="tx1"/>
                </a:solidFill>
              </a:rPr>
              <a:t>: type object 'Cake' has no attribute 'temperature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140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다중상속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  <a:latin typeface="22"/>
              </a:rPr>
              <a:t>다중 상속이란 클래스가 두 개 이상의 상위 클래스를 나란히 상속하는 것이다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예를 들어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초콜릿 클래스와 조각 케익 클래스를 각각 정의한 뒤에 이 둘을 나란히 상속하는 초콜릿 조각 케익 클래스를 정의하는 것이다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단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수직적 관계로 여러 개의 클래스를 상속하는 것을 다중 상속이라고 하지는 않는다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class </a:t>
            </a:r>
            <a:r>
              <a:rPr lang="en-US" altLang="ko-KR" b="1" dirty="0" err="1">
                <a:solidFill>
                  <a:schemeClr val="tx1"/>
                </a:solidFill>
                <a:latin typeface="22"/>
              </a:rPr>
              <a:t>CakePiece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    """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조각 케익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    size = 1 / 8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    calorie = 200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1"/>
              </a:solidFill>
              <a:latin typeface="2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class </a:t>
            </a:r>
            <a:r>
              <a:rPr lang="en-US" altLang="ko-KR" b="1" dirty="0" err="1">
                <a:solidFill>
                  <a:schemeClr val="tx1"/>
                </a:solidFill>
                <a:latin typeface="22"/>
              </a:rPr>
              <a:t>CheeseCake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(Cake):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    """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치즈 케익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    body = '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치즈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    calorie = 1600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1"/>
              </a:solidFill>
              <a:latin typeface="2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class </a:t>
            </a:r>
            <a:r>
              <a:rPr lang="en-US" altLang="ko-KR" b="1" dirty="0" err="1">
                <a:solidFill>
                  <a:schemeClr val="tx1"/>
                </a:solidFill>
                <a:latin typeface="22"/>
              </a:rPr>
              <a:t>CheeseCakePiece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22"/>
              </a:rPr>
              <a:t>CakePiece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22"/>
              </a:rPr>
              <a:t>CheeseCake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):  # 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상속할 클래스를 괄호 안에 나열한다</a:t>
            </a: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  <a:latin typeface="22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"""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치즈 조각 케익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22"/>
              </a:rPr>
              <a:t>    pass  # 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추가로 정의할 속성이 없으면 </a:t>
            </a:r>
            <a:r>
              <a:rPr lang="en-US" altLang="ko-KR" b="1" dirty="0">
                <a:solidFill>
                  <a:schemeClr val="tx1"/>
                </a:solidFill>
                <a:latin typeface="22"/>
              </a:rPr>
              <a:t>pass </a:t>
            </a:r>
            <a:r>
              <a:rPr lang="ko-KR" altLang="en-US" b="1" dirty="0">
                <a:solidFill>
                  <a:schemeClr val="tx1"/>
                </a:solidFill>
                <a:latin typeface="22"/>
              </a:rPr>
              <a:t>문으로 비워 둔다</a:t>
            </a:r>
            <a:endParaRPr lang="en-US" altLang="ko-KR" b="1" dirty="0">
              <a:solidFill>
                <a:schemeClr val="tx1"/>
              </a:solidFill>
              <a:latin typeface="22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tx1"/>
              </a:solidFill>
              <a:latin typeface="22"/>
            </a:endParaRPr>
          </a:p>
        </p:txBody>
      </p:sp>
    </p:spTree>
    <p:extLst>
      <p:ext uri="{BB962C8B-B14F-4D97-AF65-F5344CB8AC3E}">
        <p14:creationId xmlns:p14="http://schemas.microsoft.com/office/powerpoint/2010/main" val="250549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다중 상속한 클래스의 이름공간 검색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print('body:', </a:t>
            </a:r>
            <a:r>
              <a:rPr lang="en-US" altLang="ko-KR" sz="2800" b="1" dirty="0" err="1">
                <a:solidFill>
                  <a:schemeClr val="tx1"/>
                </a:solidFill>
              </a:rPr>
              <a:t>CheeseCakePiece.body</a:t>
            </a:r>
            <a:r>
              <a:rPr lang="en-US" altLang="ko-KR" sz="2800" b="1" dirty="0">
                <a:solidFill>
                  <a:schemeClr val="tx1"/>
                </a:solidFill>
              </a:rPr>
              <a:t>)        # </a:t>
            </a:r>
            <a:r>
              <a:rPr lang="en-US" altLang="ko-KR" sz="2800" b="1" dirty="0" err="1">
                <a:solidFill>
                  <a:schemeClr val="tx1"/>
                </a:solidFill>
              </a:rPr>
              <a:t>CheeseCake</a:t>
            </a:r>
            <a:r>
              <a:rPr lang="ko-KR" altLang="en-US" sz="2800" b="1" dirty="0">
                <a:solidFill>
                  <a:schemeClr val="tx1"/>
                </a:solidFill>
              </a:rPr>
              <a:t>의 속성을 읽는다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print('size:', </a:t>
            </a:r>
            <a:r>
              <a:rPr lang="en-US" altLang="ko-KR" sz="2800" b="1" dirty="0" err="1">
                <a:solidFill>
                  <a:schemeClr val="tx1"/>
                </a:solidFill>
              </a:rPr>
              <a:t>CheeseCakePiece.size</a:t>
            </a:r>
            <a:r>
              <a:rPr lang="en-US" altLang="ko-KR" sz="2800" b="1" dirty="0">
                <a:solidFill>
                  <a:schemeClr val="tx1"/>
                </a:solidFill>
              </a:rPr>
              <a:t>)        # </a:t>
            </a:r>
            <a:r>
              <a:rPr lang="en-US" altLang="ko-KR" sz="2800" b="1" dirty="0" err="1">
                <a:solidFill>
                  <a:schemeClr val="tx1"/>
                </a:solidFill>
              </a:rPr>
              <a:t>CakePiece</a:t>
            </a:r>
            <a:r>
              <a:rPr lang="ko-KR" altLang="en-US" sz="2800" b="1" dirty="0">
                <a:solidFill>
                  <a:schemeClr val="tx1"/>
                </a:solidFill>
              </a:rPr>
              <a:t>의 속성을 읽는다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print('calorie:', </a:t>
            </a:r>
            <a:r>
              <a:rPr lang="en-US" altLang="ko-KR" sz="2800" b="1" dirty="0" err="1">
                <a:solidFill>
                  <a:schemeClr val="tx1"/>
                </a:solidFill>
              </a:rPr>
              <a:t>CheeseCakePiece.calorie</a:t>
            </a:r>
            <a:r>
              <a:rPr lang="en-US" altLang="ko-KR" sz="2800" b="1" dirty="0">
                <a:solidFill>
                  <a:schemeClr val="tx1"/>
                </a:solidFill>
              </a:rPr>
              <a:t>)  # </a:t>
            </a:r>
            <a:r>
              <a:rPr lang="en-US" altLang="ko-KR" sz="2800" b="1" dirty="0" err="1">
                <a:solidFill>
                  <a:schemeClr val="tx1"/>
                </a:solidFill>
              </a:rPr>
              <a:t>CakePiece</a:t>
            </a:r>
            <a:r>
              <a:rPr lang="ko-KR" altLang="en-US" sz="2800" b="1" dirty="0">
                <a:solidFill>
                  <a:schemeClr val="tx1"/>
                </a:solidFill>
              </a:rPr>
              <a:t>의 속성을 읽는다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실행 결과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body: </a:t>
            </a:r>
            <a:r>
              <a:rPr lang="ko-KR" altLang="en-US" sz="2800" b="1" dirty="0">
                <a:solidFill>
                  <a:schemeClr val="tx1"/>
                </a:solidFill>
              </a:rPr>
              <a:t>치즈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size: 0.125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calorie: 200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844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믹스인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클래스 중에는 멤버 변수 없이 모든 속성이 메서드로만 이루어진 특별한 클래스가 있는데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믹스인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mixin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이라고 부른다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</a:rPr>
              <a:t>믹스인은</a:t>
            </a:r>
            <a:r>
              <a:rPr lang="ko-KR" altLang="en-US" sz="2800" b="1" dirty="0">
                <a:solidFill>
                  <a:schemeClr val="tx1"/>
                </a:solidFill>
              </a:rPr>
              <a:t> 다양한 클래스에서 공통적으로 사용할 수 있는 메서드들을 묶어둔 클래스다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클래스를 정의할 때 필요한 </a:t>
            </a:r>
            <a:r>
              <a:rPr lang="ko-KR" altLang="en-US" sz="2800" b="1" dirty="0" err="1">
                <a:solidFill>
                  <a:schemeClr val="tx1"/>
                </a:solidFill>
              </a:rPr>
              <a:t>믹스인을</a:t>
            </a:r>
            <a:r>
              <a:rPr lang="ko-KR" altLang="en-US" sz="2800" b="1" dirty="0">
                <a:solidFill>
                  <a:schemeClr val="tx1"/>
                </a:solidFill>
              </a:rPr>
              <a:t> 다중 상속하여 섞어 넣어</a:t>
            </a:r>
            <a:r>
              <a:rPr lang="en-US" altLang="ko-KR" sz="2800" b="1" dirty="0">
                <a:solidFill>
                  <a:schemeClr val="tx1"/>
                </a:solidFill>
              </a:rPr>
              <a:t>(mix in), </a:t>
            </a:r>
            <a:r>
              <a:rPr lang="ko-KR" altLang="en-US" sz="2800" b="1" dirty="0" err="1">
                <a:solidFill>
                  <a:schemeClr val="tx1"/>
                </a:solidFill>
              </a:rPr>
              <a:t>믹스인의</a:t>
            </a:r>
            <a:r>
              <a:rPr lang="ko-KR" altLang="en-US" sz="2800" b="1" dirty="0">
                <a:solidFill>
                  <a:schemeClr val="tx1"/>
                </a:solidFill>
              </a:rPr>
              <a:t> 메서드를 이용할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</a:rPr>
              <a:t>믹스인에는</a:t>
            </a:r>
            <a:r>
              <a:rPr lang="ko-KR" altLang="en-US" sz="2800" b="1" dirty="0">
                <a:solidFill>
                  <a:schemeClr val="tx1"/>
                </a:solidFill>
              </a:rPr>
              <a:t> 변화하는 상태가 존재하지 않고 오직 메서드만 있기 때문에 다중 상속을 하더라도 비교적 안전하다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405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5-8(</a:t>
            </a:r>
            <a:r>
              <a:rPr lang="ko-KR" altLang="en-US" dirty="0" err="1"/>
              <a:t>도형클래스</a:t>
            </a:r>
            <a:r>
              <a:rPr lang="ko-KR" altLang="en-US" dirty="0"/>
              <a:t> 정의하기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745" y="1219200"/>
            <a:ext cx="110928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다음 요구사항을 참고해 도형</a:t>
            </a:r>
            <a:r>
              <a:rPr lang="en-US" altLang="ko-KR" dirty="0"/>
              <a:t>(Shape), </a:t>
            </a:r>
            <a:r>
              <a:rPr lang="ko-KR" altLang="en-US" dirty="0"/>
              <a:t>삼각형</a:t>
            </a:r>
            <a:r>
              <a:rPr lang="en-US" altLang="ko-KR" dirty="0"/>
              <a:t>(Triangle), </a:t>
            </a:r>
            <a:r>
              <a:rPr lang="ko-KR" altLang="en-US" dirty="0"/>
              <a:t>사각형</a:t>
            </a:r>
            <a:r>
              <a:rPr lang="en-US" altLang="ko-KR" dirty="0"/>
              <a:t>(Rectangle)</a:t>
            </a:r>
            <a:r>
              <a:rPr lang="ko-KR" altLang="en-US" dirty="0"/>
              <a:t>을 나타내는 클래스를 정의하여라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Shape: </a:t>
            </a:r>
            <a:r>
              <a:rPr lang="ko-KR" altLang="en-US" dirty="0"/>
              <a:t>도형을 나타내는 클래스</a:t>
            </a:r>
          </a:p>
          <a:p>
            <a:r>
              <a:rPr lang="ko-KR" altLang="en-US" dirty="0"/>
              <a:t>클래스 메서드 </a:t>
            </a:r>
            <a:r>
              <a:rPr lang="en-US" altLang="ko-KR" dirty="0"/>
              <a:t>describe(): “</a:t>
            </a:r>
            <a:r>
              <a:rPr lang="ko-KR" altLang="en-US" dirty="0"/>
              <a:t>이 도형은 </a:t>
            </a:r>
            <a:r>
              <a:rPr lang="en-US" altLang="ko-KR" dirty="0"/>
              <a:t>3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.”</a:t>
            </a:r>
            <a:r>
              <a:rPr lang="ko-KR" altLang="en-US" dirty="0"/>
              <a:t>와 같이 이 도형의 특징을 화면에 출력한다</a:t>
            </a:r>
            <a:r>
              <a:rPr lang="en-US" altLang="ko-KR" dirty="0"/>
              <a:t>. </a:t>
            </a:r>
            <a:r>
              <a:rPr lang="ko-KR" altLang="en-US" dirty="0"/>
              <a:t>변의 개수는 </a:t>
            </a:r>
            <a:r>
              <a:rPr lang="en-US" altLang="ko-KR" dirty="0" err="1"/>
              <a:t>self.sides</a:t>
            </a:r>
            <a:r>
              <a:rPr lang="en-US" altLang="ko-KR" dirty="0"/>
              <a:t> </a:t>
            </a:r>
            <a:r>
              <a:rPr lang="ko-KR" altLang="en-US" dirty="0"/>
              <a:t>속성을 읽어 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Triangle: </a:t>
            </a:r>
            <a:r>
              <a:rPr lang="ko-KR" altLang="en-US" dirty="0"/>
              <a:t>삼각형을 나타내는 클래스</a:t>
            </a:r>
          </a:p>
          <a:p>
            <a:r>
              <a:rPr lang="en-US" altLang="ko-KR" dirty="0"/>
              <a:t>Shape </a:t>
            </a:r>
            <a:r>
              <a:rPr lang="ko-KR" altLang="en-US" dirty="0"/>
              <a:t>클래스를 상속</a:t>
            </a:r>
          </a:p>
          <a:p>
            <a:r>
              <a:rPr lang="ko-KR" altLang="en-US" dirty="0"/>
              <a:t>클래스 속성 </a:t>
            </a:r>
            <a:r>
              <a:rPr lang="en-US" altLang="ko-KR" dirty="0"/>
              <a:t>sides: </a:t>
            </a:r>
            <a:r>
              <a:rPr lang="ko-KR" altLang="en-US" dirty="0"/>
              <a:t>변의 개수를 나타내는 속성</a:t>
            </a:r>
            <a:r>
              <a:rPr lang="en-US" altLang="ko-KR" dirty="0"/>
              <a:t>. 3</a:t>
            </a:r>
            <a:r>
              <a:rPr lang="ko-KR" altLang="en-US" dirty="0"/>
              <a:t>으로 고정</a:t>
            </a:r>
          </a:p>
          <a:p>
            <a:r>
              <a:rPr lang="en-US" altLang="ko-KR" dirty="0"/>
              <a:t>Rectangle: </a:t>
            </a:r>
            <a:r>
              <a:rPr lang="ko-KR" altLang="en-US" dirty="0"/>
              <a:t>사각형을 나타내는 클래스</a:t>
            </a:r>
          </a:p>
          <a:p>
            <a:r>
              <a:rPr lang="en-US" altLang="ko-KR" dirty="0"/>
              <a:t>Shape </a:t>
            </a:r>
            <a:r>
              <a:rPr lang="ko-KR" altLang="en-US" dirty="0"/>
              <a:t>클래스를 상속</a:t>
            </a:r>
          </a:p>
          <a:p>
            <a:r>
              <a:rPr lang="ko-KR" altLang="en-US" dirty="0"/>
              <a:t>클래스 속성 </a:t>
            </a:r>
            <a:r>
              <a:rPr lang="en-US" altLang="ko-KR" dirty="0"/>
              <a:t>sides: </a:t>
            </a:r>
            <a:r>
              <a:rPr lang="ko-KR" altLang="en-US" dirty="0"/>
              <a:t>변의 개수를 나타내는 속성</a:t>
            </a:r>
            <a:r>
              <a:rPr lang="en-US" altLang="ko-KR" dirty="0"/>
              <a:t>. 4</a:t>
            </a:r>
            <a:r>
              <a:rPr lang="ko-KR" altLang="en-US" dirty="0"/>
              <a:t>로 고정</a:t>
            </a:r>
          </a:p>
          <a:p>
            <a:r>
              <a:rPr lang="ko-KR" altLang="en-US" dirty="0"/>
              <a:t>클래스를 정의한 후에는 프로그램 하단에 도형의 인스턴스를 만들어 특징을 출력하는 다음 코드를 삽입하여라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35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좌표평면위의 점과 도형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coordinate_1 = {'x': 5, 'y': 3}   # ❶ </a:t>
            </a:r>
            <a:r>
              <a:rPr lang="ko-KR" altLang="en-US" sz="2400" b="1" dirty="0">
                <a:solidFill>
                  <a:schemeClr val="tx1"/>
                </a:solidFill>
              </a:rPr>
              <a:t>점 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</a:rPr>
              <a:t>좌표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triangle_1 = {                           # ❷ </a:t>
            </a:r>
            <a:r>
              <a:rPr lang="ko-KR" altLang="en-US" sz="2400" b="1" dirty="0">
                <a:solidFill>
                  <a:schemeClr val="tx1"/>
                </a:solidFill>
              </a:rPr>
              <a:t>삼각형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</a:rPr>
              <a:t>'</a:t>
            </a:r>
            <a:r>
              <a:rPr lang="en-US" altLang="ko-KR" sz="2400" b="1" dirty="0" err="1">
                <a:solidFill>
                  <a:schemeClr val="tx1"/>
                </a:solidFill>
              </a:rPr>
              <a:t>point_a</a:t>
            </a:r>
            <a:r>
              <a:rPr lang="en-US" altLang="ko-KR" sz="2400" b="1" dirty="0">
                <a:solidFill>
                  <a:schemeClr val="tx1"/>
                </a:solidFill>
              </a:rPr>
              <a:t>': {'x': 0, 'y': 0},  #    </a:t>
            </a:r>
            <a:r>
              <a:rPr lang="ko-KR" altLang="en-US" sz="2400" b="1" dirty="0">
                <a:solidFill>
                  <a:schemeClr val="tx1"/>
                </a:solidFill>
              </a:rPr>
              <a:t>삼각형의 각 꼭지점을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</a:rPr>
              <a:t>'</a:t>
            </a:r>
            <a:r>
              <a:rPr lang="en-US" altLang="ko-KR" sz="2400" b="1" dirty="0" err="1">
                <a:solidFill>
                  <a:schemeClr val="tx1"/>
                </a:solidFill>
              </a:rPr>
              <a:t>point_b</a:t>
            </a:r>
            <a:r>
              <a:rPr lang="en-US" altLang="ko-KR" sz="2400" b="1" dirty="0">
                <a:solidFill>
                  <a:schemeClr val="tx1"/>
                </a:solidFill>
              </a:rPr>
              <a:t>': {'x': 3, 'y': 0},  #    </a:t>
            </a:r>
            <a:r>
              <a:rPr lang="ko-KR" altLang="en-US" sz="2400" b="1" dirty="0">
                <a:solidFill>
                  <a:schemeClr val="tx1"/>
                </a:solidFill>
              </a:rPr>
              <a:t>좌표로 나타냈다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</a:rPr>
              <a:t>'</a:t>
            </a:r>
            <a:r>
              <a:rPr lang="en-US" altLang="ko-KR" sz="2400" b="1" dirty="0" err="1">
                <a:solidFill>
                  <a:schemeClr val="tx1"/>
                </a:solidFill>
              </a:rPr>
              <a:t>point_c</a:t>
            </a:r>
            <a:r>
              <a:rPr lang="en-US" altLang="ko-KR" sz="2400" b="1" dirty="0">
                <a:solidFill>
                  <a:schemeClr val="tx1"/>
                </a:solidFill>
              </a:rPr>
              <a:t>': {'x': 3, 'y': 4},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rectangle_1 = {                   # ❸ </a:t>
            </a:r>
            <a:r>
              <a:rPr lang="ko-KR" altLang="en-US" sz="2400" b="1" dirty="0">
                <a:solidFill>
                  <a:schemeClr val="tx1"/>
                </a:solidFill>
              </a:rPr>
              <a:t>사각형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</a:rPr>
              <a:t>'</a:t>
            </a:r>
            <a:r>
              <a:rPr lang="en-US" altLang="ko-KR" sz="2400" b="1" dirty="0" err="1">
                <a:solidFill>
                  <a:schemeClr val="tx1"/>
                </a:solidFill>
              </a:rPr>
              <a:t>point_a</a:t>
            </a:r>
            <a:r>
              <a:rPr lang="en-US" altLang="ko-KR" sz="2400" b="1" dirty="0">
                <a:solidFill>
                  <a:schemeClr val="tx1"/>
                </a:solidFill>
              </a:rPr>
              <a:t>': {'x': 2, 'y': 2},  #    </a:t>
            </a:r>
            <a:r>
              <a:rPr lang="ko-KR" altLang="en-US" sz="2400" b="1" dirty="0">
                <a:solidFill>
                  <a:schemeClr val="tx1"/>
                </a:solidFill>
              </a:rPr>
              <a:t>꼭지점이 네 개라서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</a:rPr>
              <a:t>'</a:t>
            </a:r>
            <a:r>
              <a:rPr lang="en-US" altLang="ko-KR" sz="2400" b="1" dirty="0" err="1">
                <a:solidFill>
                  <a:schemeClr val="tx1"/>
                </a:solidFill>
              </a:rPr>
              <a:t>point_b</a:t>
            </a:r>
            <a:r>
              <a:rPr lang="en-US" altLang="ko-KR" sz="2400" b="1" dirty="0">
                <a:solidFill>
                  <a:schemeClr val="tx1"/>
                </a:solidFill>
              </a:rPr>
              <a:t>': {'x': 6, 'y': 2},  #    </a:t>
            </a:r>
            <a:r>
              <a:rPr lang="ko-KR" altLang="en-US" sz="2400" b="1" dirty="0">
                <a:solidFill>
                  <a:schemeClr val="tx1"/>
                </a:solidFill>
              </a:rPr>
              <a:t>좌표도 네 개다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</a:rPr>
              <a:t>'</a:t>
            </a:r>
            <a:r>
              <a:rPr lang="en-US" altLang="ko-KR" sz="2400" b="1" dirty="0" err="1">
                <a:solidFill>
                  <a:schemeClr val="tx1"/>
                </a:solidFill>
              </a:rPr>
              <a:t>point_c</a:t>
            </a:r>
            <a:r>
              <a:rPr lang="en-US" altLang="ko-KR" sz="2400" b="1" dirty="0">
                <a:solidFill>
                  <a:schemeClr val="tx1"/>
                </a:solidFill>
              </a:rPr>
              <a:t>': {'x': 6, 'y': 6},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'</a:t>
            </a:r>
            <a:r>
              <a:rPr lang="en-US" altLang="ko-KR" sz="2400" b="1" dirty="0" err="1">
                <a:solidFill>
                  <a:schemeClr val="tx1"/>
                </a:solidFill>
              </a:rPr>
              <a:t>point_d</a:t>
            </a:r>
            <a:r>
              <a:rPr lang="en-US" altLang="ko-KR" sz="2400" b="1" dirty="0">
                <a:solidFill>
                  <a:schemeClr val="tx1"/>
                </a:solidFill>
              </a:rPr>
              <a:t>': {'x': 2, 'y': 6},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}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85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5-8(</a:t>
            </a:r>
            <a:r>
              <a:rPr lang="ko-KR" altLang="en-US" dirty="0" err="1"/>
              <a:t>도형클래스</a:t>
            </a:r>
            <a:r>
              <a:rPr lang="ko-KR" altLang="en-US" dirty="0"/>
              <a:t> 정의하기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745" y="1219200"/>
            <a:ext cx="11092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shapes = [</a:t>
            </a:r>
          </a:p>
          <a:p>
            <a:r>
              <a:rPr lang="en-US" altLang="ko-KR" dirty="0"/>
              <a:t>    Triangle(),</a:t>
            </a:r>
          </a:p>
          <a:p>
            <a:r>
              <a:rPr lang="en-US" altLang="ko-KR" dirty="0"/>
              <a:t>    Rectangle(),</a:t>
            </a:r>
          </a:p>
          <a:p>
            <a:r>
              <a:rPr lang="en-US" altLang="ko-KR" dirty="0"/>
              <a:t>]</a:t>
            </a:r>
          </a:p>
          <a:p>
            <a:r>
              <a:rPr lang="en-US" altLang="ko-KR" dirty="0"/>
              <a:t>for shape in shapes: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shape.describe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프로그램을 실행한 결과는 다음과 같아야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도형은 </a:t>
            </a:r>
            <a:r>
              <a:rPr lang="en-US" altLang="ko-KR" dirty="0"/>
              <a:t>3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도형은 </a:t>
            </a:r>
            <a:r>
              <a:rPr lang="en-US" altLang="ko-KR" dirty="0"/>
              <a:t>4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141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5-9(</a:t>
            </a:r>
            <a:r>
              <a:rPr lang="ko-KR" altLang="en-US" dirty="0" err="1"/>
              <a:t>도형클래스</a:t>
            </a:r>
            <a:r>
              <a:rPr lang="ko-KR" altLang="en-US" dirty="0"/>
              <a:t> 정의하기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745" y="1219200"/>
            <a:ext cx="11092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아래 사항을 참고해 연습문제 </a:t>
            </a:r>
            <a:r>
              <a:rPr lang="en-US" altLang="ko-KR" dirty="0"/>
              <a:t>5-8</a:t>
            </a:r>
            <a:r>
              <a:rPr lang="ko-KR" altLang="en-US" dirty="0"/>
              <a:t>에서 정의한 도형 클래스에 도형의 각 좌표 속성과 둘레 계산 메서드를 추가하여라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Coordinate </a:t>
            </a:r>
            <a:r>
              <a:rPr lang="ko-KR" altLang="en-US" dirty="0"/>
              <a:t>클래스는 연습문제 </a:t>
            </a:r>
            <a:r>
              <a:rPr lang="en-US" altLang="ko-KR"/>
              <a:t>5-5</a:t>
            </a:r>
            <a:r>
              <a:rPr lang="ko-KR" altLang="en-US"/>
              <a:t>에서 </a:t>
            </a:r>
            <a:r>
              <a:rPr lang="ko-KR" altLang="en-US" dirty="0"/>
              <a:t>정의한 것을 활용하도록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Triangle </a:t>
            </a:r>
            <a:r>
              <a:rPr lang="ko-KR" altLang="en-US" dirty="0"/>
              <a:t>클래스에 추가할 속성</a:t>
            </a:r>
          </a:p>
          <a:p>
            <a:r>
              <a:rPr lang="ko-KR" altLang="en-US" dirty="0"/>
              <a:t>클래스 메서드 </a:t>
            </a:r>
            <a:r>
              <a:rPr lang="en-US" altLang="ko-KR" dirty="0"/>
              <a:t>circumference(): </a:t>
            </a:r>
            <a:r>
              <a:rPr lang="ko-KR" altLang="en-US" dirty="0"/>
              <a:t>이 삼각형의 둘레를 계산하여 반환한다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point_a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A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point_b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B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point_c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C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Rectangle </a:t>
            </a:r>
            <a:r>
              <a:rPr lang="ko-KR" altLang="en-US" dirty="0"/>
              <a:t>클래스에 추가할 속성</a:t>
            </a:r>
          </a:p>
          <a:p>
            <a:r>
              <a:rPr lang="ko-KR" altLang="en-US" dirty="0"/>
              <a:t>클래스 메서드 </a:t>
            </a:r>
            <a:r>
              <a:rPr lang="en-US" altLang="ko-KR" dirty="0"/>
              <a:t>circumference(): </a:t>
            </a:r>
            <a:r>
              <a:rPr lang="ko-KR" altLang="en-US" dirty="0"/>
              <a:t>이 사각형의 둘레를 계산하여 반환한다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point_a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A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point_b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B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point_c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C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 속성 </a:t>
            </a:r>
            <a:r>
              <a:rPr lang="en-US" altLang="ko-KR" dirty="0" err="1"/>
              <a:t>point_d</a:t>
            </a:r>
            <a:r>
              <a:rPr lang="en-US" altLang="ko-KR" dirty="0"/>
              <a:t>: </a:t>
            </a:r>
            <a:r>
              <a:rPr lang="ko-KR" altLang="en-US" dirty="0"/>
              <a:t>꼭지점 </a:t>
            </a:r>
            <a:r>
              <a:rPr lang="en-US" altLang="ko-KR" dirty="0"/>
              <a:t>D</a:t>
            </a:r>
            <a:r>
              <a:rPr lang="ko-KR" altLang="en-US" dirty="0"/>
              <a:t>의 좌표</a:t>
            </a:r>
            <a:r>
              <a:rPr lang="en-US" altLang="ko-KR" dirty="0"/>
              <a:t>. (Coordinate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4192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5-9(</a:t>
            </a:r>
            <a:r>
              <a:rPr lang="ko-KR" altLang="en-US" dirty="0" err="1"/>
              <a:t>도형클래스</a:t>
            </a:r>
            <a:r>
              <a:rPr lang="ko-KR" altLang="en-US" dirty="0"/>
              <a:t> 정의하기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9745" y="1219200"/>
            <a:ext cx="110928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클래스를 정의한 후에는 프로그램 하단에 도형의 인스턴스를 만들어 특징과 둘레를 출력하는 다음 코드를 삽입하여라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shapes = [</a:t>
            </a:r>
          </a:p>
          <a:p>
            <a:r>
              <a:rPr lang="en-US" altLang="ko-KR" dirty="0"/>
              <a:t>    Triangle(Coordinate(0, 0), Coordinate(3, 0), Coordinate(3, 4)),</a:t>
            </a:r>
          </a:p>
          <a:p>
            <a:r>
              <a:rPr lang="en-US" altLang="ko-KR" dirty="0"/>
              <a:t>    Rectangle(Coordinate(2, 2), Coordinate(6, 2), Coordinate(6, 6), Coordinate(2, 6)),</a:t>
            </a:r>
          </a:p>
          <a:p>
            <a:r>
              <a:rPr lang="en-US" altLang="ko-KR" dirty="0"/>
              <a:t>]</a:t>
            </a:r>
          </a:p>
          <a:p>
            <a:r>
              <a:rPr lang="en-US" altLang="ko-KR" dirty="0"/>
              <a:t>for shape in shapes: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shape.describe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둘레</a:t>
            </a:r>
            <a:r>
              <a:rPr lang="en-US" altLang="ko-KR" dirty="0"/>
              <a:t>:', </a:t>
            </a:r>
            <a:r>
              <a:rPr lang="en-US" altLang="ko-KR" dirty="0" err="1"/>
              <a:t>shape.circumference</a:t>
            </a:r>
            <a:r>
              <a:rPr lang="en-US" altLang="ko-KR" dirty="0"/>
              <a:t>())</a:t>
            </a:r>
          </a:p>
          <a:p>
            <a:r>
              <a:rPr lang="ko-KR" altLang="en-US" dirty="0"/>
              <a:t>프로그램을 실행한 결과는 다음과 같아야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도형은 </a:t>
            </a:r>
            <a:r>
              <a:rPr lang="en-US" altLang="ko-KR" dirty="0"/>
              <a:t>3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둘레</a:t>
            </a:r>
            <a:r>
              <a:rPr lang="en-US" altLang="ko-KR" dirty="0"/>
              <a:t>: 12.0</a:t>
            </a:r>
          </a:p>
          <a:p>
            <a:r>
              <a:rPr lang="ko-KR" altLang="en-US" dirty="0"/>
              <a:t>이 도형은 </a:t>
            </a:r>
            <a:r>
              <a:rPr lang="en-US" altLang="ko-KR" dirty="0"/>
              <a:t>4 </a:t>
            </a:r>
            <a:r>
              <a:rPr lang="ko-KR" altLang="en-US" dirty="0"/>
              <a:t>개의 변을 갖고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둘레</a:t>
            </a:r>
            <a:r>
              <a:rPr lang="en-US" altLang="ko-KR" dirty="0"/>
              <a:t>: 16.0</a:t>
            </a:r>
          </a:p>
          <a:p>
            <a:r>
              <a:rPr lang="ko-KR" altLang="en-US" dirty="0"/>
              <a:t>힌트</a:t>
            </a:r>
            <a:r>
              <a:rPr lang="en-US" altLang="ko-KR" dirty="0"/>
              <a:t>: Coordinate </a:t>
            </a:r>
            <a:r>
              <a:rPr lang="ko-KR" altLang="en-US" dirty="0"/>
              <a:t>클래스의 거리 계산 메서드 </a:t>
            </a:r>
            <a:r>
              <a:rPr lang="en-US" altLang="ko-KR" dirty="0"/>
              <a:t>distance()</a:t>
            </a:r>
            <a:r>
              <a:rPr lang="ko-KR" altLang="en-US" dirty="0"/>
              <a:t>를 활용해라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인스턴스의 속성은 초기화 메서드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를 이용해 정의해라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869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5-10(Upgrade Calculator)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720436" y="1662545"/>
            <a:ext cx="11324392" cy="347287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다음은 </a:t>
            </a:r>
            <a:r>
              <a:rPr lang="en-US" altLang="ko-KR" sz="2800" dirty="0"/>
              <a:t>Calculator </a:t>
            </a:r>
            <a:r>
              <a:rPr lang="ko-KR" altLang="en-US" sz="2800" dirty="0"/>
              <a:t>클래스이다</a:t>
            </a:r>
            <a:r>
              <a:rPr lang="en-US" altLang="ko-KR" sz="2800" dirty="0"/>
              <a:t>.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class Calculator:</a:t>
            </a:r>
          </a:p>
          <a:p>
            <a:pPr marL="457200" lvl="1" indent="0">
              <a:buNone/>
            </a:pPr>
            <a:r>
              <a:rPr lang="en-US" altLang="ko-KR" sz="2800" dirty="0"/>
              <a:t>    def __</a:t>
            </a:r>
            <a:r>
              <a:rPr lang="en-US" altLang="ko-KR" sz="2800" dirty="0" err="1"/>
              <a:t>init</a:t>
            </a:r>
            <a:r>
              <a:rPr lang="en-US" altLang="ko-KR" sz="2800" dirty="0"/>
              <a:t>__(self):</a:t>
            </a:r>
          </a:p>
          <a:p>
            <a:pPr marL="457200" lvl="1" indent="0">
              <a:buNone/>
            </a:pPr>
            <a:r>
              <a:rPr lang="en-US" altLang="ko-KR" sz="2800" dirty="0"/>
              <a:t>        </a:t>
            </a:r>
            <a:r>
              <a:rPr lang="en-US" altLang="ko-KR" sz="2800" dirty="0" err="1"/>
              <a:t>self.value</a:t>
            </a:r>
            <a:r>
              <a:rPr lang="en-US" altLang="ko-KR" sz="2800" dirty="0"/>
              <a:t> = 0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    def add(self, </a:t>
            </a:r>
            <a:r>
              <a:rPr lang="en-US" altLang="ko-KR" sz="2800" dirty="0" err="1"/>
              <a:t>val</a:t>
            </a:r>
            <a:r>
              <a:rPr lang="en-US" altLang="ko-KR" sz="2800" dirty="0"/>
              <a:t>):</a:t>
            </a:r>
          </a:p>
          <a:p>
            <a:pPr marL="457200" lvl="1" indent="0">
              <a:buNone/>
            </a:pPr>
            <a:r>
              <a:rPr lang="en-US" altLang="ko-KR" sz="2800" dirty="0"/>
              <a:t>        </a:t>
            </a:r>
            <a:r>
              <a:rPr lang="en-US" altLang="ko-KR" sz="2800" dirty="0" err="1"/>
              <a:t>self.value</a:t>
            </a:r>
            <a:r>
              <a:rPr lang="en-US" altLang="ko-KR" sz="2800" dirty="0"/>
              <a:t> += </a:t>
            </a:r>
            <a:r>
              <a:rPr lang="en-US" altLang="ko-KR" sz="2800" dirty="0" err="1"/>
              <a:t>val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/>
              <a:t>위 클래스를 상속하는 </a:t>
            </a:r>
            <a:r>
              <a:rPr lang="en-US" altLang="ko-KR" sz="2800" dirty="0" err="1"/>
              <a:t>UpgradeCalculator</a:t>
            </a:r>
            <a:r>
              <a:rPr lang="ko-KR" altLang="en-US" sz="2800" dirty="0"/>
              <a:t>를 만들고 값을 뺄 수 있는 </a:t>
            </a:r>
            <a:r>
              <a:rPr lang="en-US" altLang="ko-KR" sz="2800" dirty="0"/>
              <a:t>minus </a:t>
            </a:r>
            <a:r>
              <a:rPr lang="ko-KR" altLang="en-US" sz="2800" dirty="0"/>
              <a:t>메서드를 </a:t>
            </a:r>
            <a:r>
              <a:rPr lang="ko-KR" altLang="en-US" sz="2800" dirty="0" err="1"/>
              <a:t>추가하시오</a:t>
            </a:r>
            <a:r>
              <a:rPr lang="en-US" altLang="ko-KR" sz="2800" dirty="0"/>
              <a:t>. </a:t>
            </a: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다음과 같이 동작하는 클래스를 만드시오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613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5-10(Upgrade Calculator)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 err="1"/>
              <a:t>cal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UpgradeCalculator</a:t>
            </a:r>
            <a:r>
              <a:rPr lang="en-US" altLang="ko-KR" sz="2800" dirty="0"/>
              <a:t>()</a:t>
            </a:r>
          </a:p>
          <a:p>
            <a:pPr marL="457200" lvl="1" indent="0">
              <a:buNone/>
            </a:pPr>
            <a:r>
              <a:rPr lang="en-US" altLang="ko-KR" sz="2800" dirty="0" err="1"/>
              <a:t>cal.add</a:t>
            </a:r>
            <a:r>
              <a:rPr lang="en-US" altLang="ko-KR" sz="2800" dirty="0"/>
              <a:t>(10)</a:t>
            </a:r>
          </a:p>
          <a:p>
            <a:pPr marL="457200" lvl="1" indent="0">
              <a:buNone/>
            </a:pPr>
            <a:r>
              <a:rPr lang="en-US" altLang="ko-KR" sz="2800" dirty="0" err="1"/>
              <a:t>cal.minus</a:t>
            </a:r>
            <a:r>
              <a:rPr lang="en-US" altLang="ko-KR" sz="2800" dirty="0"/>
              <a:t>(7)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print(</a:t>
            </a:r>
            <a:r>
              <a:rPr lang="en-US" altLang="ko-KR" sz="2800" dirty="0" err="1"/>
              <a:t>cal.value</a:t>
            </a:r>
            <a:r>
              <a:rPr lang="en-US" altLang="ko-KR" sz="2800" dirty="0"/>
              <a:t>)  # 10</a:t>
            </a:r>
            <a:r>
              <a:rPr lang="ko-KR" altLang="en-US" sz="2800" dirty="0"/>
              <a:t>에서 </a:t>
            </a:r>
            <a:r>
              <a:rPr lang="en-US" altLang="ko-KR" sz="2800" dirty="0"/>
              <a:t>7</a:t>
            </a:r>
            <a:r>
              <a:rPr lang="ko-KR" altLang="en-US" sz="2800" dirty="0"/>
              <a:t>을 뺀 </a:t>
            </a:r>
            <a:r>
              <a:rPr lang="en-US" altLang="ko-KR" sz="2800" dirty="0"/>
              <a:t>3</a:t>
            </a:r>
            <a:r>
              <a:rPr lang="ko-KR" altLang="en-US" sz="2800" dirty="0"/>
              <a:t>을 출력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319595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5-11(</a:t>
            </a:r>
            <a:r>
              <a:rPr lang="en-US" altLang="ko-KR" dirty="0" err="1"/>
              <a:t>MaxLimitCalculator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이번에 여러분이 작성해야 하는 클래스는 </a:t>
            </a:r>
            <a:r>
              <a:rPr lang="en-US" altLang="ko-KR" dirty="0" err="1"/>
              <a:t>MaxLimitCalculator</a:t>
            </a:r>
            <a:r>
              <a:rPr lang="en-US" altLang="ko-KR" dirty="0"/>
              <a:t> </a:t>
            </a:r>
            <a:r>
              <a:rPr lang="ko-KR" altLang="en-US" dirty="0"/>
              <a:t>클래스이다</a:t>
            </a:r>
            <a:r>
              <a:rPr lang="en-US" altLang="ko-KR" dirty="0"/>
              <a:t>. </a:t>
            </a:r>
            <a:r>
              <a:rPr lang="en-US" altLang="ko-KR" dirty="0" err="1"/>
              <a:t>MaxLimitCalculator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ko-KR" altLang="en-US" dirty="0" err="1"/>
              <a:t>객체변수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이상의 값은 가질 수 없도록 제한하는 클래스이다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다음과 같이 동작해야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cal</a:t>
            </a:r>
            <a:r>
              <a:rPr lang="en-US" altLang="ko-KR" dirty="0"/>
              <a:t> = </a:t>
            </a:r>
            <a:r>
              <a:rPr lang="en-US" altLang="ko-KR" dirty="0" err="1"/>
              <a:t>MaxLimitCalculator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cal.add</a:t>
            </a:r>
            <a:r>
              <a:rPr lang="en-US" altLang="ko-KR" dirty="0"/>
              <a:t>(50)  # 50 </a:t>
            </a:r>
            <a:r>
              <a:rPr lang="ko-KR" altLang="en-US" dirty="0"/>
              <a:t>더하기</a:t>
            </a:r>
          </a:p>
          <a:p>
            <a:pPr marL="0" indent="0">
              <a:buNone/>
            </a:pPr>
            <a:r>
              <a:rPr lang="en-US" altLang="ko-KR" dirty="0" err="1"/>
              <a:t>cal.add</a:t>
            </a:r>
            <a:r>
              <a:rPr lang="en-US" altLang="ko-KR" dirty="0"/>
              <a:t>(60)  # 60 </a:t>
            </a:r>
            <a:r>
              <a:rPr lang="ko-KR" altLang="en-US" dirty="0"/>
              <a:t>더하기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cal.value</a:t>
            </a:r>
            <a:r>
              <a:rPr lang="en-US" altLang="ko-KR" dirty="0"/>
              <a:t>)  # 100 </a:t>
            </a:r>
            <a:r>
              <a:rPr lang="ko-KR" altLang="en-US" dirty="0"/>
              <a:t>출력 </a:t>
            </a:r>
          </a:p>
        </p:txBody>
      </p:sp>
    </p:spTree>
    <p:extLst>
      <p:ext uri="{BB962C8B-B14F-4D97-AF65-F5344CB8AC3E}">
        <p14:creationId xmlns:p14="http://schemas.microsoft.com/office/powerpoint/2010/main" val="39431268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5-11(</a:t>
            </a:r>
            <a:r>
              <a:rPr lang="en-US" altLang="ko-KR" dirty="0" err="1"/>
              <a:t>MaxLimitCalculator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한가지 전제 조건이 있다</a:t>
            </a:r>
            <a:r>
              <a:rPr lang="en-US" altLang="ko-KR" dirty="0"/>
              <a:t>. </a:t>
            </a:r>
            <a:r>
              <a:rPr lang="ko-KR" altLang="en-US" dirty="0"/>
              <a:t>그 조건은 반드시 다음과 같은 </a:t>
            </a:r>
            <a:r>
              <a:rPr lang="en-US" altLang="ko-KR" dirty="0"/>
              <a:t>Calculator </a:t>
            </a:r>
            <a:r>
              <a:rPr lang="ko-KR" altLang="en-US" dirty="0"/>
              <a:t>클래스를 상속해서 만들어야 한다는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Calculator:</a:t>
            </a:r>
          </a:p>
          <a:p>
            <a:pPr marL="0" indent="0">
              <a:buNone/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self.value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def add(self, </a:t>
            </a:r>
            <a:r>
              <a:rPr lang="en-US" altLang="ko-KR" dirty="0" err="1"/>
              <a:t>val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self.value</a:t>
            </a:r>
            <a:r>
              <a:rPr lang="en-US" altLang="ko-KR" dirty="0"/>
              <a:t> += </a:t>
            </a:r>
            <a:r>
              <a:rPr lang="en-US" altLang="ko-KR" dirty="0" err="1"/>
              <a:t>val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같은 조건을 만족하는 </a:t>
            </a:r>
            <a:r>
              <a:rPr lang="en-US" altLang="ko-KR" dirty="0" err="1"/>
              <a:t>MaxLimitCalculator</a:t>
            </a:r>
            <a:r>
              <a:rPr lang="en-US" altLang="ko-KR" dirty="0"/>
              <a:t> </a:t>
            </a:r>
            <a:r>
              <a:rPr lang="ko-KR" altLang="en-US" dirty="0"/>
              <a:t>클래스를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7498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5-12(</a:t>
            </a:r>
            <a:r>
              <a:rPr lang="ko-KR" altLang="en-US" dirty="0"/>
              <a:t> 상속클래스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다음과 같이 자동차를 나타내는 </a:t>
            </a:r>
            <a:r>
              <a:rPr lang="en-US" altLang="ko-KR" dirty="0"/>
              <a:t>Car </a:t>
            </a:r>
            <a:r>
              <a:rPr lang="ko-KR" altLang="en-US" dirty="0"/>
              <a:t>클래스를 구현한다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클래스는 최고 속도를 의미하는 </a:t>
            </a:r>
            <a:r>
              <a:rPr lang="en-US" altLang="ko-KR" dirty="0" err="1"/>
              <a:t>max_speed</a:t>
            </a:r>
            <a:r>
              <a:rPr lang="ko-KR" altLang="en-US" dirty="0"/>
              <a:t>라는 속성과 현재 속도를 나타내는 </a:t>
            </a:r>
            <a:r>
              <a:rPr lang="en-US" altLang="ko-KR" dirty="0"/>
              <a:t>speed</a:t>
            </a:r>
            <a:r>
              <a:rPr lang="ko-KR" altLang="en-US" dirty="0"/>
              <a:t>라는 속성을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처음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속성은 </a:t>
            </a:r>
            <a:r>
              <a:rPr lang="en-US" altLang="ko-KR" dirty="0"/>
              <a:t>160</a:t>
            </a:r>
            <a:r>
              <a:rPr lang="ko-KR" altLang="en-US" dirty="0"/>
              <a:t>이 되고 </a:t>
            </a:r>
            <a:r>
              <a:rPr lang="en-US" altLang="ko-KR" dirty="0"/>
              <a:t>speed </a:t>
            </a:r>
            <a:r>
              <a:rPr lang="ko-KR" altLang="en-US" dirty="0"/>
              <a:t>속성은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speed_up</a:t>
            </a:r>
            <a:r>
              <a:rPr lang="en-US" altLang="ko-KR" dirty="0"/>
              <a:t>, </a:t>
            </a:r>
            <a:r>
              <a:rPr lang="en-US" altLang="ko-KR" dirty="0" err="1"/>
              <a:t>speed_down</a:t>
            </a:r>
            <a:r>
              <a:rPr lang="ko-KR" altLang="en-US" dirty="0"/>
              <a:t>이라는 메서드를 가진다</a:t>
            </a:r>
            <a:r>
              <a:rPr lang="en-US" altLang="ko-KR" dirty="0"/>
              <a:t>. </a:t>
            </a:r>
            <a:r>
              <a:rPr lang="en-US" altLang="ko-KR" dirty="0" err="1"/>
              <a:t>speed_up</a:t>
            </a:r>
            <a:r>
              <a:rPr lang="ko-KR" altLang="en-US" dirty="0"/>
              <a:t>을 호출하면 </a:t>
            </a:r>
            <a:r>
              <a:rPr lang="en-US" altLang="ko-KR" dirty="0"/>
              <a:t>speed </a:t>
            </a:r>
            <a:r>
              <a:rPr lang="ko-KR" altLang="en-US" dirty="0"/>
              <a:t>속성이 </a:t>
            </a:r>
            <a:r>
              <a:rPr lang="en-US" altLang="ko-KR" dirty="0"/>
              <a:t>20</a:t>
            </a:r>
            <a:r>
              <a:rPr lang="ko-KR" altLang="en-US" dirty="0"/>
              <a:t>씩 증가하고 </a:t>
            </a:r>
            <a:r>
              <a:rPr lang="en-US" altLang="ko-KR" dirty="0" err="1"/>
              <a:t>speed_down</a:t>
            </a:r>
            <a:r>
              <a:rPr lang="ko-KR" altLang="en-US" dirty="0"/>
              <a:t>을 호출하면 </a:t>
            </a:r>
            <a:r>
              <a:rPr lang="en-US" altLang="ko-KR" dirty="0"/>
              <a:t>speed </a:t>
            </a:r>
            <a:r>
              <a:rPr lang="ko-KR" altLang="en-US" dirty="0"/>
              <a:t>속성이 </a:t>
            </a:r>
            <a:r>
              <a:rPr lang="en-US" altLang="ko-KR" dirty="0"/>
              <a:t>20</a:t>
            </a:r>
            <a:r>
              <a:rPr lang="ko-KR" altLang="en-US" dirty="0"/>
              <a:t>씩 감소한다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스피드 속성 </a:t>
            </a:r>
            <a:r>
              <a:rPr lang="en-US" altLang="ko-KR" dirty="0"/>
              <a:t>speed</a:t>
            </a:r>
            <a:r>
              <a:rPr lang="ko-KR" altLang="en-US" dirty="0"/>
              <a:t>의 값은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 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160</a:t>
            </a:r>
            <a:r>
              <a:rPr lang="ko-KR" altLang="en-US" dirty="0"/>
              <a:t>을 넘을 수 없다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en-US" altLang="ko-KR" dirty="0"/>
              <a:t>0 </a:t>
            </a:r>
            <a:r>
              <a:rPr lang="ko-KR" altLang="en-US" dirty="0"/>
              <a:t>미만으로 감소할 수도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메서드는 </a:t>
            </a:r>
            <a:r>
              <a:rPr lang="ko-KR" altLang="en-US" dirty="0" err="1"/>
              <a:t>호출시</a:t>
            </a:r>
            <a:r>
              <a:rPr lang="ko-KR" altLang="en-US" dirty="0"/>
              <a:t> 속도 정보를 출력하고 명시적인 </a:t>
            </a:r>
            <a:r>
              <a:rPr lang="ko-KR" altLang="en-US" dirty="0" err="1"/>
              <a:t>반환값을</a:t>
            </a:r>
            <a:r>
              <a:rPr lang="ko-KR" altLang="en-US" dirty="0"/>
              <a:t> 가지지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3646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5-13(</a:t>
            </a:r>
            <a:r>
              <a:rPr lang="ko-KR" altLang="en-US" dirty="0"/>
              <a:t> 상속클래스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Car </a:t>
            </a:r>
            <a:r>
              <a:rPr lang="ko-KR" altLang="en-US" dirty="0"/>
              <a:t>클래스를 기반으로 </a:t>
            </a:r>
            <a:r>
              <a:rPr lang="en-US" altLang="ko-KR" dirty="0" err="1"/>
              <a:t>SportCar</a:t>
            </a:r>
            <a:r>
              <a:rPr lang="ko-KR" altLang="en-US" dirty="0"/>
              <a:t>와 </a:t>
            </a:r>
            <a:r>
              <a:rPr lang="en-US" altLang="ko-KR" dirty="0"/>
              <a:t>Truck</a:t>
            </a:r>
            <a:r>
              <a:rPr lang="ko-KR" altLang="en-US" dirty="0"/>
              <a:t>이라는 두 개의 자식 클래스를 구현한다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SportCar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200 </a:t>
            </a:r>
            <a:r>
              <a:rPr lang="ko-KR" altLang="en-US" dirty="0"/>
              <a:t>이고 </a:t>
            </a:r>
            <a:r>
              <a:rPr lang="en-US" altLang="ko-KR" dirty="0" err="1"/>
              <a:t>speed_up</a:t>
            </a:r>
            <a:r>
              <a:rPr lang="en-US" altLang="ko-KR" dirty="0"/>
              <a:t>, </a:t>
            </a:r>
            <a:r>
              <a:rPr lang="en-US" altLang="ko-KR" dirty="0" err="1"/>
              <a:t>speed_down</a:t>
            </a:r>
            <a:r>
              <a:rPr lang="en-US" altLang="ko-KR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속도가 </a:t>
            </a:r>
            <a:r>
              <a:rPr lang="en-US" altLang="ko-KR" dirty="0"/>
              <a:t>45</a:t>
            </a:r>
            <a:r>
              <a:rPr lang="ko-KR" altLang="en-US" dirty="0"/>
              <a:t>씩 증가 혹은 감소한다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Truck </a:t>
            </a:r>
            <a:r>
              <a:rPr lang="ko-KR" altLang="en-US" dirty="0"/>
              <a:t>클래스는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100 </a:t>
            </a:r>
            <a:r>
              <a:rPr lang="ko-KR" altLang="en-US" dirty="0"/>
              <a:t>이고 </a:t>
            </a:r>
            <a:r>
              <a:rPr lang="en-US" altLang="ko-KR" dirty="0" err="1"/>
              <a:t>speed_up</a:t>
            </a:r>
            <a:r>
              <a:rPr lang="en-US" altLang="ko-KR" dirty="0"/>
              <a:t>, </a:t>
            </a:r>
            <a:r>
              <a:rPr lang="en-US" altLang="ko-KR" dirty="0" err="1"/>
              <a:t>speed_down</a:t>
            </a:r>
            <a:r>
              <a:rPr lang="en-US" altLang="ko-KR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속도가 </a:t>
            </a:r>
            <a:r>
              <a:rPr lang="en-US" altLang="ko-KR" dirty="0"/>
              <a:t>15</a:t>
            </a:r>
            <a:r>
              <a:rPr lang="ko-KR" altLang="en-US" dirty="0"/>
              <a:t>씩 증가 혹은 감소한다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스피드 속성 </a:t>
            </a:r>
            <a:r>
              <a:rPr lang="en-US" altLang="ko-KR" dirty="0"/>
              <a:t>speed</a:t>
            </a:r>
            <a:r>
              <a:rPr lang="ko-KR" altLang="en-US" dirty="0"/>
              <a:t>의 값은 </a:t>
            </a:r>
            <a:r>
              <a:rPr lang="en-US" altLang="ko-KR" dirty="0" err="1"/>
              <a:t>max_speed</a:t>
            </a:r>
            <a:r>
              <a:rPr lang="en-US" altLang="ko-KR" dirty="0"/>
              <a:t> </a:t>
            </a:r>
            <a:r>
              <a:rPr lang="ko-KR" altLang="en-US" dirty="0"/>
              <a:t>속성 값을 넘을 수 없다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en-US" altLang="ko-KR" dirty="0"/>
              <a:t>0 </a:t>
            </a:r>
            <a:r>
              <a:rPr lang="ko-KR" altLang="en-US" dirty="0"/>
              <a:t>미만으로 감소할 수도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메서드는 </a:t>
            </a:r>
            <a:r>
              <a:rPr lang="ko-KR" altLang="en-US" dirty="0" err="1"/>
              <a:t>호출시</a:t>
            </a:r>
            <a:r>
              <a:rPr lang="ko-KR" altLang="en-US" dirty="0"/>
              <a:t> 속도 정보를 출력하고 명시적인 </a:t>
            </a:r>
            <a:r>
              <a:rPr lang="ko-KR" altLang="en-US" dirty="0" err="1"/>
              <a:t>반환값을</a:t>
            </a:r>
            <a:r>
              <a:rPr lang="ko-KR" altLang="en-US" dirty="0"/>
              <a:t> 가지지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564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데이터 유형에 맞는 연산 정의하기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데이터를 어떻게 다루어야 하는지는 그 데이터의 유형에 따라 결정된다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수 데이터는 반올림 연산을 할 수 있지만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문자열 데이터는 그럴 수 없다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똑같이 </a:t>
            </a:r>
            <a:r>
              <a:rPr lang="en-US" altLang="ko-KR" sz="2800" b="1" dirty="0">
                <a:solidFill>
                  <a:schemeClr val="tx1"/>
                </a:solidFill>
              </a:rPr>
              <a:t>+ </a:t>
            </a:r>
            <a:r>
              <a:rPr lang="ko-KR" altLang="en-US" sz="2800" b="1" dirty="0">
                <a:solidFill>
                  <a:schemeClr val="tx1"/>
                </a:solidFill>
              </a:rPr>
              <a:t>연산자로 계산하더라도 수는 합을 구하지만 문자열은 연결한 문자열</a:t>
            </a:r>
            <a:r>
              <a:rPr lang="en-US" altLang="ko-KR" sz="2800" b="1" dirty="0">
                <a:solidFill>
                  <a:schemeClr val="tx1"/>
                </a:solidFill>
              </a:rPr>
              <a:t>('a' + 'b' == 'ab')</a:t>
            </a:r>
            <a:r>
              <a:rPr lang="ko-KR" altLang="en-US" sz="2800" b="1" dirty="0">
                <a:solidFill>
                  <a:schemeClr val="tx1"/>
                </a:solidFill>
              </a:rPr>
              <a:t>을 구한다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이렇게 데이터 </a:t>
            </a:r>
            <a:r>
              <a:rPr lang="ko-KR" altLang="en-US" sz="2800" b="1" dirty="0" err="1">
                <a:solidFill>
                  <a:schemeClr val="tx1"/>
                </a:solidFill>
              </a:rPr>
              <a:t>유형마다</a:t>
            </a:r>
            <a:r>
              <a:rPr lang="ko-KR" altLang="en-US" sz="2800" b="1" dirty="0">
                <a:solidFill>
                  <a:schemeClr val="tx1"/>
                </a:solidFill>
              </a:rPr>
              <a:t> 연산 방식이 다른 것은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 err="1">
                <a:solidFill>
                  <a:schemeClr val="tx1"/>
                </a:solidFill>
              </a:rPr>
              <a:t>파이썬에</a:t>
            </a:r>
            <a:r>
              <a:rPr lang="ko-KR" altLang="en-US" sz="2800" b="1" dirty="0">
                <a:solidFill>
                  <a:schemeClr val="tx1"/>
                </a:solidFill>
              </a:rPr>
              <a:t> 이 데이터 유형들이 그렇게 정의되어 있기 때문이다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데이터 유형은 데이터의 취급 방식을 결정하기 위해 필요한 것이므로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여러분도 데이터 유형을 정의할 때 그 데이터 유형에 맞는 연산을 정의할 필요가 있다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5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도형의 둘레를 계산하기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84727" y="1487817"/>
            <a:ext cx="11277600" cy="50977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import math   # </a:t>
            </a:r>
            <a:r>
              <a:rPr lang="ko-KR" altLang="en-US" sz="2800" b="1" dirty="0">
                <a:solidFill>
                  <a:schemeClr val="tx1"/>
                </a:solidFill>
              </a:rPr>
              <a:t>제곱근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math.sqrt</a:t>
            </a:r>
            <a:r>
              <a:rPr lang="en-US" altLang="ko-KR" sz="2800" b="1" dirty="0">
                <a:solidFill>
                  <a:schemeClr val="tx1"/>
                </a:solidFill>
              </a:rPr>
              <a:t>()) </a:t>
            </a:r>
            <a:r>
              <a:rPr lang="ko-KR" altLang="en-US" sz="2800" b="1" dirty="0">
                <a:solidFill>
                  <a:schemeClr val="tx1"/>
                </a:solidFill>
              </a:rPr>
              <a:t>계산을 위해 수학 모듈 </a:t>
            </a:r>
            <a:r>
              <a:rPr lang="ko-KR" altLang="en-US" sz="2800" b="1" dirty="0" err="1">
                <a:solidFill>
                  <a:schemeClr val="tx1"/>
                </a:solidFill>
              </a:rPr>
              <a:t>임포트</a:t>
            </a: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def</a:t>
            </a:r>
            <a:r>
              <a:rPr lang="en-US" altLang="ko-KR" sz="2800" b="1" dirty="0">
                <a:solidFill>
                  <a:schemeClr val="tx1"/>
                </a:solidFill>
              </a:rPr>
              <a:t> square(x):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"""</a:t>
            </a:r>
            <a:r>
              <a:rPr lang="ko-KR" altLang="en-US" sz="2800" b="1" dirty="0">
                <a:solidFill>
                  <a:schemeClr val="tx1"/>
                </a:solidFill>
              </a:rPr>
              <a:t>전달받은 수의 제곱을 반환한다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return x * x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def</a:t>
            </a:r>
            <a:r>
              <a:rPr lang="en-US" altLang="ko-KR" sz="2800" b="1" dirty="0">
                <a:solidFill>
                  <a:schemeClr val="tx1"/>
                </a:solidFill>
              </a:rPr>
              <a:t> distance(</a:t>
            </a:r>
            <a:r>
              <a:rPr lang="en-US" altLang="ko-KR" sz="2800" b="1" dirty="0" err="1">
                <a:solidFill>
                  <a:schemeClr val="tx1"/>
                </a:solidFill>
              </a:rPr>
              <a:t>point_a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en-US" altLang="ko-KR" sz="2800" b="1" dirty="0" err="1">
                <a:solidFill>
                  <a:schemeClr val="tx1"/>
                </a:solidFill>
              </a:rPr>
              <a:t>point_b</a:t>
            </a:r>
            <a:r>
              <a:rPr lang="en-US" altLang="ko-KR" sz="2800" b="1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"""</a:t>
            </a:r>
            <a:r>
              <a:rPr lang="ko-KR" altLang="en-US" sz="2800" b="1" dirty="0">
                <a:solidFill>
                  <a:schemeClr val="tx1"/>
                </a:solidFill>
              </a:rPr>
              <a:t>두 점 사이의 거리를 계산해 반환한다</a:t>
            </a:r>
            <a:r>
              <a:rPr lang="en-US" altLang="ko-KR" sz="2800" b="1" dirty="0">
                <a:solidFill>
                  <a:schemeClr val="tx1"/>
                </a:solidFill>
              </a:rPr>
              <a:t>. (</a:t>
            </a:r>
            <a:r>
              <a:rPr lang="ko-KR" altLang="en-US" sz="2800" b="1" dirty="0">
                <a:solidFill>
                  <a:schemeClr val="tx1"/>
                </a:solidFill>
              </a:rPr>
              <a:t>피타고라스의 정리</a:t>
            </a:r>
            <a:r>
              <a:rPr lang="en-US" altLang="ko-KR" sz="2800" b="1" dirty="0">
                <a:solidFill>
                  <a:schemeClr val="tx1"/>
                </a:solidFill>
              </a:rPr>
              <a:t>)"""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return </a:t>
            </a:r>
            <a:r>
              <a:rPr lang="en-US" altLang="ko-KR" sz="2800" b="1" dirty="0" err="1">
                <a:solidFill>
                  <a:schemeClr val="tx1"/>
                </a:solidFill>
              </a:rPr>
              <a:t>math.sqrt</a:t>
            </a:r>
            <a:r>
              <a:rPr lang="en-US" altLang="ko-KR" sz="2800" b="1" dirty="0">
                <a:solidFill>
                  <a:schemeClr val="tx1"/>
                </a:solidFill>
              </a:rPr>
              <a:t>(square(</a:t>
            </a:r>
            <a:r>
              <a:rPr lang="en-US" altLang="ko-KR" sz="2800" b="1" dirty="0" err="1">
                <a:solidFill>
                  <a:schemeClr val="tx1"/>
                </a:solidFill>
              </a:rPr>
              <a:t>point_a</a:t>
            </a:r>
            <a:r>
              <a:rPr lang="en-US" altLang="ko-KR" sz="2800" b="1" dirty="0">
                <a:solidFill>
                  <a:schemeClr val="tx1"/>
                </a:solidFill>
              </a:rPr>
              <a:t>['x'] - </a:t>
            </a:r>
            <a:r>
              <a:rPr lang="en-US" altLang="ko-KR" sz="2800" b="1" dirty="0" err="1">
                <a:solidFill>
                  <a:schemeClr val="tx1"/>
                </a:solidFill>
              </a:rPr>
              <a:t>point_b</a:t>
            </a:r>
            <a:r>
              <a:rPr lang="en-US" altLang="ko-KR" sz="2800" b="1" dirty="0">
                <a:solidFill>
                  <a:schemeClr val="tx1"/>
                </a:solidFill>
              </a:rPr>
              <a:t>['x']) +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             square(</a:t>
            </a:r>
            <a:r>
              <a:rPr lang="en-US" altLang="ko-KR" sz="2800" b="1" dirty="0" err="1">
                <a:solidFill>
                  <a:schemeClr val="tx1"/>
                </a:solidFill>
              </a:rPr>
              <a:t>point_a</a:t>
            </a:r>
            <a:r>
              <a:rPr lang="en-US" altLang="ko-KR" sz="2800" b="1" dirty="0">
                <a:solidFill>
                  <a:schemeClr val="tx1"/>
                </a:solidFill>
              </a:rPr>
              <a:t>['y'] - </a:t>
            </a:r>
            <a:r>
              <a:rPr lang="en-US" altLang="ko-KR" sz="2800" b="1" dirty="0" err="1">
                <a:solidFill>
                  <a:schemeClr val="tx1"/>
                </a:solidFill>
              </a:rPr>
              <a:t>point_b</a:t>
            </a:r>
            <a:r>
              <a:rPr lang="en-US" altLang="ko-KR" sz="2800" b="1" dirty="0">
                <a:solidFill>
                  <a:schemeClr val="tx1"/>
                </a:solidFill>
              </a:rPr>
              <a:t>['y']))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696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인터페이스</a:t>
            </a:r>
            <a:r>
              <a:rPr lang="en-US" altLang="ko-KR" sz="2000" b="1" dirty="0">
                <a:solidFill>
                  <a:schemeClr val="tx1"/>
                </a:solidFill>
              </a:rPr>
              <a:t>(interface, </a:t>
            </a:r>
            <a:r>
              <a:rPr lang="ko-KR" altLang="en-US" sz="2000" b="1" dirty="0">
                <a:solidFill>
                  <a:schemeClr val="tx1"/>
                </a:solidFill>
              </a:rPr>
              <a:t>접점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는 한 대상이 다른 대상과 맞닿는 면이다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전자 제품이나 소프트웨어처럼 내부 구조가 복잡한 제품에서는 인터페이스가 사용자가 제품을 사용하는 방법이 된다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우리는 텔레비전의 원리를 모르더라도 리모컨을 사용해 쉽게 텔레비전을 시청할 수 있고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전기 이론을 몰라도 콘센트와 플러그를 이용해 안전하게 전기 에너지를 이용할 수 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리모컨</a:t>
            </a:r>
            <a:r>
              <a:rPr lang="en-US" altLang="ko-KR" sz="2000" b="1" dirty="0">
                <a:solidFill>
                  <a:schemeClr val="tx1"/>
                </a:solidFill>
              </a:rPr>
              <a:t>·</a:t>
            </a:r>
            <a:r>
              <a:rPr lang="ko-KR" altLang="en-US" sz="2000" b="1" dirty="0">
                <a:solidFill>
                  <a:schemeClr val="tx1"/>
                </a:solidFill>
              </a:rPr>
              <a:t>플러그와 같이 인터페이스를 친절하게 만들어 놓으면 사용자가 복잡한 내부 구조를 </a:t>
            </a:r>
            <a:r>
              <a:rPr lang="ko-KR" altLang="en-US" sz="2000" b="1" dirty="0" err="1">
                <a:solidFill>
                  <a:schemeClr val="tx1"/>
                </a:solidFill>
              </a:rPr>
              <a:t>신경쓰지</a:t>
            </a:r>
            <a:r>
              <a:rPr lang="ko-KR" altLang="en-US" sz="2000" b="1" dirty="0">
                <a:solidFill>
                  <a:schemeClr val="tx1"/>
                </a:solidFill>
              </a:rPr>
              <a:t> 않고도 쉽고 안전하게 제품을 사용할 수 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다루기 어렵고 복잡한 데이터 유형을 정의해야 할 때도 마찬가지 원리를 적용할 수 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좋은 클래스에는 쉽고 안전한 인터페이스가 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예를 들어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부동소수점 수</a:t>
            </a:r>
            <a:r>
              <a:rPr lang="en-US" altLang="ko-KR" sz="2000" b="1" dirty="0">
                <a:solidFill>
                  <a:schemeClr val="tx1"/>
                </a:solidFill>
              </a:rPr>
              <a:t>(float)</a:t>
            </a:r>
            <a:r>
              <a:rPr lang="ko-KR" altLang="en-US" sz="2000" b="1" dirty="0">
                <a:solidFill>
                  <a:schemeClr val="tx1"/>
                </a:solidFill>
              </a:rPr>
              <a:t>는 사칙연산과 반올림 등의 연산을 제공한다</a:t>
            </a:r>
            <a:r>
              <a:rPr lang="en-US" altLang="ko-KR" sz="2000" b="1" dirty="0">
                <a:solidFill>
                  <a:schemeClr val="tx1"/>
                </a:solidFill>
              </a:rPr>
              <a:t>. +, - </a:t>
            </a:r>
            <a:r>
              <a:rPr lang="ko-KR" altLang="en-US" sz="2000" b="1" dirty="0">
                <a:solidFill>
                  <a:schemeClr val="tx1"/>
                </a:solidFill>
              </a:rPr>
              <a:t>등의 연산자와 </a:t>
            </a:r>
            <a:r>
              <a:rPr lang="en-US" altLang="ko-KR" sz="2000" b="1" dirty="0">
                <a:solidFill>
                  <a:schemeClr val="tx1"/>
                </a:solidFill>
              </a:rPr>
              <a:t>round() </a:t>
            </a:r>
            <a:r>
              <a:rPr lang="ko-KR" altLang="en-US" sz="2000" b="1" dirty="0">
                <a:solidFill>
                  <a:schemeClr val="tx1"/>
                </a:solidFill>
              </a:rPr>
              <a:t>등의 함수를 사용하면 되는데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이 연산들이 바로 부동소수점 수의 인터페이스다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932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클래스를 정의할 때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클래스의 속성을 </a:t>
            </a:r>
            <a:r>
              <a:rPr lang="ko-KR" altLang="en-US" sz="2800" b="1" dirty="0" err="1">
                <a:solidFill>
                  <a:schemeClr val="tx1"/>
                </a:solidFill>
              </a:rPr>
              <a:t>감추어두고</a:t>
            </a:r>
            <a:r>
              <a:rPr lang="ko-KR" altLang="en-US" sz="2800" b="1" dirty="0">
                <a:solidFill>
                  <a:schemeClr val="tx1"/>
                </a:solidFill>
              </a:rPr>
              <a:t> 연산자와 메서드를 인터페이스로 제공하는 방법을 캡슐화</a:t>
            </a:r>
            <a:r>
              <a:rPr lang="en-US" altLang="ko-KR" sz="2800" b="1" dirty="0">
                <a:solidFill>
                  <a:schemeClr val="tx1"/>
                </a:solidFill>
              </a:rPr>
              <a:t>(encapsulation)</a:t>
            </a:r>
            <a:r>
              <a:rPr lang="ko-KR" altLang="en-US" sz="2800" b="1" dirty="0">
                <a:solidFill>
                  <a:schemeClr val="tx1"/>
                </a:solidFill>
              </a:rPr>
              <a:t>라고 부른다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부동 소수점 수를 직접 구현해 실수 연산을 수행하려면 부호</a:t>
            </a:r>
            <a:r>
              <a:rPr lang="en-US" altLang="ko-KR" sz="2800" b="1" dirty="0">
                <a:solidFill>
                  <a:schemeClr val="tx1"/>
                </a:solidFill>
              </a:rPr>
              <a:t>·</a:t>
            </a:r>
            <a:r>
              <a:rPr lang="ko-KR" altLang="en-US" sz="2800" b="1" dirty="0" err="1">
                <a:solidFill>
                  <a:schemeClr val="tx1"/>
                </a:solidFill>
              </a:rPr>
              <a:t>가수부</a:t>
            </a:r>
            <a:r>
              <a:rPr lang="en-US" altLang="ko-KR" sz="2800" b="1" dirty="0">
                <a:solidFill>
                  <a:schemeClr val="tx1"/>
                </a:solidFill>
              </a:rPr>
              <a:t>·</a:t>
            </a:r>
            <a:r>
              <a:rPr lang="ko-KR" altLang="en-US" sz="2800" b="1" dirty="0" err="1">
                <a:solidFill>
                  <a:schemeClr val="tx1"/>
                </a:solidFill>
              </a:rPr>
              <a:t>지수부</a:t>
            </a:r>
            <a:r>
              <a:rPr lang="ko-KR" altLang="en-US" sz="2800" b="1" dirty="0">
                <a:solidFill>
                  <a:schemeClr val="tx1"/>
                </a:solidFill>
              </a:rPr>
              <a:t> 등 여러 속성을 정의하고 조작해야 할 것이다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하지만 </a:t>
            </a:r>
            <a:r>
              <a:rPr lang="ko-KR" altLang="en-US" sz="2800" b="1" dirty="0" err="1">
                <a:solidFill>
                  <a:schemeClr val="tx1"/>
                </a:solidFill>
              </a:rPr>
              <a:t>파이썬의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float </a:t>
            </a:r>
            <a:r>
              <a:rPr lang="ko-KR" altLang="en-US" sz="2800" b="1" dirty="0">
                <a:solidFill>
                  <a:schemeClr val="tx1"/>
                </a:solidFill>
              </a:rPr>
              <a:t>클래스는 사칙연산 연산자와 </a:t>
            </a:r>
            <a:r>
              <a:rPr lang="en-US" altLang="ko-KR" sz="2800" b="1" dirty="0">
                <a:solidFill>
                  <a:schemeClr val="tx1"/>
                </a:solidFill>
              </a:rPr>
              <a:t>round() </a:t>
            </a:r>
            <a:r>
              <a:rPr lang="ko-KR" altLang="en-US" sz="2800" b="1" dirty="0">
                <a:solidFill>
                  <a:schemeClr val="tx1"/>
                </a:solidFill>
              </a:rPr>
              <a:t>함수를 사용할 수 있게 정의되어 있어서 클래스의 속성을 직접 조작할 필요가 없다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캡슐화를 하면 클래스를 사용하기 쉽게 정의할 수 있고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속성을 잘못 조작하는 실수도 막을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632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메서드를 이용해 속성 조작하기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과일 케익을 나타내는 클래스</a:t>
            </a:r>
          </a:p>
          <a:p>
            <a:pPr>
              <a:lnSpc>
                <a:spcPct val="12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class </a:t>
            </a:r>
            <a:r>
              <a:rPr lang="en-US" altLang="ko-KR" sz="1600" b="1" dirty="0" err="1">
                <a:solidFill>
                  <a:schemeClr val="tx1"/>
                </a:solidFill>
              </a:rPr>
              <a:t>FruitJuice</a:t>
            </a:r>
            <a:r>
              <a:rPr lang="en-US" altLang="ko-KR" sz="1600" b="1" dirty="0">
                <a:solidFill>
                  <a:schemeClr val="tx1"/>
                </a:solidFill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"""</a:t>
            </a:r>
            <a:r>
              <a:rPr lang="ko-KR" altLang="en-US" sz="1600" b="1" dirty="0">
                <a:solidFill>
                  <a:schemeClr val="tx1"/>
                </a:solidFill>
              </a:rPr>
              <a:t>과일 주스를 나타내는 클래스</a:t>
            </a:r>
            <a:r>
              <a:rPr lang="en-US" altLang="ko-KR" sz="16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valid_fruits</a:t>
            </a:r>
            <a:r>
              <a:rPr lang="en-US" altLang="ko-KR" sz="1600" b="1" dirty="0">
                <a:solidFill>
                  <a:schemeClr val="tx1"/>
                </a:solidFill>
              </a:rPr>
              <a:t> = {'</a:t>
            </a:r>
            <a:r>
              <a:rPr lang="ko-KR" altLang="en-US" sz="1600" b="1" dirty="0">
                <a:solidFill>
                  <a:schemeClr val="tx1"/>
                </a:solidFill>
              </a:rPr>
              <a:t>귤</a:t>
            </a:r>
            <a:r>
              <a:rPr lang="en-US" altLang="ko-KR" sz="1600" b="1" dirty="0">
                <a:solidFill>
                  <a:schemeClr val="tx1"/>
                </a:solidFill>
              </a:rPr>
              <a:t>', '</a:t>
            </a:r>
            <a:r>
              <a:rPr lang="ko-KR" altLang="en-US" sz="1600" b="1" dirty="0">
                <a:solidFill>
                  <a:schemeClr val="tx1"/>
                </a:solidFill>
              </a:rPr>
              <a:t>복숭아</a:t>
            </a:r>
            <a:r>
              <a:rPr lang="en-US" altLang="ko-KR" sz="1600" b="1" dirty="0">
                <a:solidFill>
                  <a:schemeClr val="tx1"/>
                </a:solidFill>
              </a:rPr>
              <a:t>', '</a:t>
            </a:r>
            <a:r>
              <a:rPr lang="ko-KR" altLang="en-US" sz="1600" b="1" dirty="0">
                <a:solidFill>
                  <a:schemeClr val="tx1"/>
                </a:solidFill>
              </a:rPr>
              <a:t>청포도</a:t>
            </a:r>
            <a:r>
              <a:rPr lang="en-US" altLang="ko-KR" sz="1600" b="1" dirty="0">
                <a:solidFill>
                  <a:schemeClr val="tx1"/>
                </a:solidFill>
              </a:rPr>
              <a:t>', '</a:t>
            </a:r>
            <a:r>
              <a:rPr lang="ko-KR" altLang="en-US" sz="1600" b="1" dirty="0">
                <a:solidFill>
                  <a:schemeClr val="tx1"/>
                </a:solidFill>
              </a:rPr>
              <a:t>딸기</a:t>
            </a:r>
            <a:r>
              <a:rPr lang="en-US" altLang="ko-KR" sz="1600" b="1" dirty="0">
                <a:solidFill>
                  <a:schemeClr val="tx1"/>
                </a:solidFill>
              </a:rPr>
              <a:t>', '</a:t>
            </a:r>
            <a:r>
              <a:rPr lang="ko-KR" altLang="en-US" sz="1600" b="1" dirty="0">
                <a:solidFill>
                  <a:schemeClr val="tx1"/>
                </a:solidFill>
              </a:rPr>
              <a:t>사과</a:t>
            </a:r>
            <a:r>
              <a:rPr lang="en-US" altLang="ko-KR" sz="1600" b="1" dirty="0">
                <a:solidFill>
                  <a:schemeClr val="tx1"/>
                </a:solidFill>
              </a:rPr>
              <a:t>'}  # </a:t>
            </a:r>
            <a:r>
              <a:rPr lang="ko-KR" altLang="en-US" sz="1600" b="1" dirty="0">
                <a:solidFill>
                  <a:schemeClr val="tx1"/>
                </a:solidFill>
              </a:rPr>
              <a:t>넣을 수 있는 과일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def</a:t>
            </a:r>
            <a:r>
              <a:rPr lang="en-US" altLang="ko-KR" sz="1600" b="1" dirty="0">
                <a:solidFill>
                  <a:schemeClr val="tx1"/>
                </a:solidFill>
              </a:rPr>
              <a:t> __</a:t>
            </a:r>
            <a:r>
              <a:rPr lang="en-US" altLang="ko-KR" sz="1600" b="1" dirty="0" err="1">
                <a:solidFill>
                  <a:schemeClr val="tx1"/>
                </a:solidFill>
              </a:rPr>
              <a:t>init</a:t>
            </a:r>
            <a:r>
              <a:rPr lang="en-US" altLang="ko-KR" sz="1600" b="1" dirty="0">
                <a:solidFill>
                  <a:schemeClr val="tx1"/>
                </a:solidFill>
              </a:rPr>
              <a:t>__(self):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"""</a:t>
            </a:r>
            <a:r>
              <a:rPr lang="ko-KR" altLang="en-US" sz="1600" b="1" dirty="0">
                <a:solidFill>
                  <a:schemeClr val="tx1"/>
                </a:solidFill>
              </a:rPr>
              <a:t>인스턴스를 초기화한다</a:t>
            </a:r>
            <a:r>
              <a:rPr lang="en-US" altLang="ko-KR" sz="16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>
                <a:solidFill>
                  <a:schemeClr val="tx1"/>
                </a:solidFill>
              </a:rPr>
              <a:t>self.ingredients</a:t>
            </a:r>
            <a:r>
              <a:rPr lang="en-US" altLang="ko-KR" sz="1600" b="1" dirty="0">
                <a:solidFill>
                  <a:schemeClr val="tx1"/>
                </a:solidFill>
              </a:rPr>
              <a:t> = []   # </a:t>
            </a:r>
            <a:r>
              <a:rPr lang="ko-KR" altLang="en-US" sz="1600" b="1" dirty="0">
                <a:solidFill>
                  <a:schemeClr val="tx1"/>
                </a:solidFill>
              </a:rPr>
              <a:t>주스에 들어가는 재료  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def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</a:rPr>
              <a:t>add_ingredient</a:t>
            </a:r>
            <a:r>
              <a:rPr lang="en-US" altLang="ko-KR" sz="1600" b="1" dirty="0">
                <a:solidFill>
                  <a:schemeClr val="tx1"/>
                </a:solidFill>
              </a:rPr>
              <a:t>(self, ingredient):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"""</a:t>
            </a:r>
            <a:r>
              <a:rPr lang="ko-KR" altLang="en-US" sz="1600" b="1" dirty="0">
                <a:solidFill>
                  <a:schemeClr val="tx1"/>
                </a:solidFill>
              </a:rPr>
              <a:t>재료</a:t>
            </a:r>
            <a:r>
              <a:rPr lang="en-US" altLang="ko-KR" sz="1600" b="1" dirty="0">
                <a:solidFill>
                  <a:schemeClr val="tx1"/>
                </a:solidFill>
              </a:rPr>
              <a:t>(ingredient)</a:t>
            </a:r>
            <a:r>
              <a:rPr lang="ko-KR" altLang="en-US" sz="1600" b="1" dirty="0">
                <a:solidFill>
                  <a:schemeClr val="tx1"/>
                </a:solidFill>
              </a:rPr>
              <a:t>를 이 주스에 추가한다</a:t>
            </a:r>
            <a:r>
              <a:rPr lang="en-US" altLang="ko-KR" sz="16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if ingredient in </a:t>
            </a:r>
            <a:r>
              <a:rPr lang="en-US" altLang="ko-KR" sz="1600" b="1" dirty="0" err="1">
                <a:solidFill>
                  <a:schemeClr val="tx1"/>
                </a:solidFill>
              </a:rPr>
              <a:t>self.valid_fruits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    </a:t>
            </a:r>
            <a:r>
              <a:rPr lang="en-US" altLang="ko-KR" sz="1600" b="1" dirty="0" err="1">
                <a:solidFill>
                  <a:schemeClr val="tx1"/>
                </a:solidFill>
              </a:rPr>
              <a:t>self.ingredients.append</a:t>
            </a:r>
            <a:r>
              <a:rPr lang="en-US" altLang="ko-KR" sz="1600" b="1" dirty="0">
                <a:solidFill>
                  <a:schemeClr val="tx1"/>
                </a:solidFill>
              </a:rPr>
              <a:t>(ingredient)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else: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    print(ingredient, '</a:t>
            </a:r>
            <a:r>
              <a:rPr lang="ko-KR" altLang="en-US" sz="1600" b="1" dirty="0">
                <a:solidFill>
                  <a:schemeClr val="tx1"/>
                </a:solidFill>
              </a:rPr>
              <a:t>는 과일 주스에 넣을 수 없습니다</a:t>
            </a:r>
            <a:r>
              <a:rPr lang="en-US" altLang="ko-KR" sz="1600" b="1" dirty="0">
                <a:solidFill>
                  <a:schemeClr val="tx1"/>
                </a:solidFill>
              </a:rPr>
              <a:t>.'    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def</a:t>
            </a:r>
            <a:r>
              <a:rPr lang="en-US" altLang="ko-KR" sz="1600" b="1" dirty="0">
                <a:solidFill>
                  <a:schemeClr val="tx1"/>
                </a:solidFill>
              </a:rPr>
              <a:t> describe(self):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"""</a:t>
            </a:r>
            <a:r>
              <a:rPr lang="ko-KR" altLang="en-US" sz="1600" b="1" dirty="0">
                <a:solidFill>
                  <a:schemeClr val="tx1"/>
                </a:solidFill>
              </a:rPr>
              <a:t>이 주스에 관한 정보를 화면에 출력한다</a:t>
            </a:r>
            <a:r>
              <a:rPr lang="en-US" altLang="ko-KR" sz="16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1600" b="1" dirty="0">
                <a:solidFill>
                  <a:schemeClr val="tx1"/>
                </a:solidFill>
              </a:rPr>
              <a:t>이 주스에는</a:t>
            </a:r>
            <a:r>
              <a:rPr lang="en-US" altLang="ko-KR" sz="1600" b="1" dirty="0">
                <a:solidFill>
                  <a:schemeClr val="tx1"/>
                </a:solidFill>
              </a:rPr>
              <a:t>', </a:t>
            </a:r>
            <a:r>
              <a:rPr lang="en-US" altLang="ko-KR" sz="1600" b="1" dirty="0" err="1">
                <a:solidFill>
                  <a:schemeClr val="tx1"/>
                </a:solidFill>
              </a:rPr>
              <a:t>len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self.ingredients</a:t>
            </a:r>
            <a:r>
              <a:rPr lang="en-US" altLang="ko-KR" sz="1600" b="1" dirty="0">
                <a:solidFill>
                  <a:schemeClr val="tx1"/>
                </a:solidFill>
              </a:rPr>
              <a:t>), '</a:t>
            </a:r>
            <a:r>
              <a:rPr lang="ko-KR" altLang="en-US" sz="1600" b="1" dirty="0">
                <a:solidFill>
                  <a:schemeClr val="tx1"/>
                </a:solidFill>
              </a:rPr>
              <a:t>개의 재료가 들어 있습니다</a:t>
            </a:r>
            <a:r>
              <a:rPr lang="en-US" altLang="ko-KR" sz="16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1600" b="1" dirty="0">
                <a:solidFill>
                  <a:schemeClr val="tx1"/>
                </a:solidFill>
              </a:rPr>
              <a:t>넣은 재료</a:t>
            </a:r>
            <a:r>
              <a:rPr lang="en-US" altLang="ko-KR" sz="1600" b="1" dirty="0">
                <a:solidFill>
                  <a:schemeClr val="tx1"/>
                </a:solidFill>
              </a:rPr>
              <a:t>:', end=' ')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for ingredient in </a:t>
            </a:r>
            <a:r>
              <a:rPr lang="en-US" altLang="ko-KR" sz="1600" b="1" dirty="0" err="1">
                <a:solidFill>
                  <a:schemeClr val="tx1"/>
                </a:solidFill>
              </a:rPr>
              <a:t>self.ingredients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    print(ingredient, end=', ')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708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메서드를 이용해 인스턴스 조작하기</a:t>
            </a:r>
          </a:p>
          <a:p>
            <a:pPr>
              <a:lnSpc>
                <a:spcPct val="120000"/>
              </a:lnSpc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juice_1 = </a:t>
            </a:r>
            <a:r>
              <a:rPr lang="en-US" altLang="ko-KR" sz="2400" b="1" dirty="0" err="1">
                <a:solidFill>
                  <a:schemeClr val="tx1"/>
                </a:solidFill>
              </a:rPr>
              <a:t>FruitJuice</a:t>
            </a:r>
            <a:r>
              <a:rPr lang="en-US" altLang="ko-KR" sz="24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juice_1.add_ingredient('</a:t>
            </a:r>
            <a:r>
              <a:rPr lang="ko-KR" altLang="en-US" sz="2400" b="1" dirty="0">
                <a:solidFill>
                  <a:schemeClr val="tx1"/>
                </a:solidFill>
              </a:rPr>
              <a:t>청포도</a:t>
            </a:r>
            <a:r>
              <a:rPr lang="en-US" altLang="ko-KR" sz="2400" b="1" dirty="0">
                <a:solidFill>
                  <a:schemeClr val="tx1"/>
                </a:solidFill>
              </a:rPr>
              <a:t>')  # </a:t>
            </a:r>
            <a:r>
              <a:rPr lang="ko-KR" altLang="en-US" sz="2400" b="1" dirty="0">
                <a:solidFill>
                  <a:schemeClr val="tx1"/>
                </a:solidFill>
              </a:rPr>
              <a:t>재료 추가하기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juice_1.add_ingredient('</a:t>
            </a:r>
            <a:r>
              <a:rPr lang="ko-KR" altLang="en-US" sz="2400" b="1" dirty="0">
                <a:solidFill>
                  <a:schemeClr val="tx1"/>
                </a:solidFill>
              </a:rPr>
              <a:t>복숭아</a:t>
            </a:r>
            <a:r>
              <a:rPr lang="en-US" altLang="ko-KR" sz="2400" b="1" dirty="0">
                <a:solidFill>
                  <a:schemeClr val="tx1"/>
                </a:solidFill>
              </a:rPr>
              <a:t>')  # </a:t>
            </a:r>
            <a:r>
              <a:rPr lang="ko-KR" altLang="en-US" sz="2400" b="1" dirty="0">
                <a:solidFill>
                  <a:schemeClr val="tx1"/>
                </a:solidFill>
              </a:rPr>
              <a:t>재료 추가하기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juice_1.add_ingredient('</a:t>
            </a:r>
            <a:r>
              <a:rPr lang="ko-KR" altLang="en-US" sz="2400" b="1" dirty="0">
                <a:solidFill>
                  <a:schemeClr val="tx1"/>
                </a:solidFill>
              </a:rPr>
              <a:t>도라지</a:t>
            </a:r>
            <a:r>
              <a:rPr lang="en-US" altLang="ko-KR" sz="2400" b="1" dirty="0">
                <a:solidFill>
                  <a:schemeClr val="tx1"/>
                </a:solidFill>
              </a:rPr>
              <a:t>')  # </a:t>
            </a:r>
            <a:r>
              <a:rPr lang="ko-KR" altLang="en-US" sz="2400" b="1" dirty="0">
                <a:solidFill>
                  <a:schemeClr val="tx1"/>
                </a:solidFill>
              </a:rPr>
              <a:t>잘못된 재료 추가하기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juice_1.describe()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실행 결과</a:t>
            </a:r>
            <a:r>
              <a:rPr lang="en-US" altLang="ko-KR" sz="24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도라지 는 과일 주스에 넣을 수 없습니다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이 주스에는 </a:t>
            </a:r>
            <a:r>
              <a:rPr lang="en-US" altLang="ko-KR" sz="2400" b="1" dirty="0">
                <a:solidFill>
                  <a:schemeClr val="tx1"/>
                </a:solidFill>
              </a:rPr>
              <a:t>2 </a:t>
            </a:r>
            <a:r>
              <a:rPr lang="ko-KR" altLang="en-US" sz="2400" b="1" dirty="0">
                <a:solidFill>
                  <a:schemeClr val="tx1"/>
                </a:solidFill>
              </a:rPr>
              <a:t>개의 재료가 들어 있습니다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넣은 재료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청포도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복숭아</a:t>
            </a:r>
            <a:r>
              <a:rPr lang="en-US" altLang="ko-KR" sz="2400" b="1" dirty="0">
                <a:solidFill>
                  <a:schemeClr val="tx1"/>
                </a:solidFill>
              </a:rPr>
              <a:t>,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293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/>
              <a:t>비공개 속성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인스턴스의 속성을 직접 조작하는 문제</a:t>
            </a:r>
          </a:p>
          <a:p>
            <a:pPr>
              <a:lnSpc>
                <a:spcPct val="120000"/>
              </a:lnSpc>
            </a:pP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juice_2 = </a:t>
            </a:r>
            <a:r>
              <a:rPr lang="en-US" altLang="ko-KR" sz="2400" b="1" dirty="0" err="1">
                <a:solidFill>
                  <a:schemeClr val="tx1"/>
                </a:solidFill>
              </a:rPr>
              <a:t>FruitJuice</a:t>
            </a:r>
            <a:r>
              <a:rPr lang="en-US" altLang="ko-KR" sz="24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juice_2.ingredients.append('</a:t>
            </a:r>
            <a:r>
              <a:rPr lang="ko-KR" altLang="en-US" sz="2400" b="1" dirty="0">
                <a:solidFill>
                  <a:schemeClr val="tx1"/>
                </a:solidFill>
              </a:rPr>
              <a:t>도라지</a:t>
            </a:r>
            <a:r>
              <a:rPr lang="en-US" altLang="ko-KR" sz="2400" b="1" dirty="0">
                <a:solidFill>
                  <a:schemeClr val="tx1"/>
                </a:solidFill>
              </a:rPr>
              <a:t>')  # </a:t>
            </a:r>
            <a:r>
              <a:rPr lang="ko-KR" altLang="en-US" sz="2400" b="1" dirty="0">
                <a:solidFill>
                  <a:schemeClr val="tx1"/>
                </a:solidFill>
              </a:rPr>
              <a:t>속성을 직접 조작하기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juice_2.describe()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실행 결과</a:t>
            </a:r>
            <a:r>
              <a:rPr lang="en-US" altLang="ko-KR" sz="24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이 주스에는 </a:t>
            </a:r>
            <a:r>
              <a:rPr lang="en-US" altLang="ko-KR" sz="2400" b="1" dirty="0">
                <a:solidFill>
                  <a:schemeClr val="tx1"/>
                </a:solidFill>
              </a:rPr>
              <a:t>1 </a:t>
            </a:r>
            <a:r>
              <a:rPr lang="ko-KR" altLang="en-US" sz="2400" b="1" dirty="0">
                <a:solidFill>
                  <a:schemeClr val="tx1"/>
                </a:solidFill>
              </a:rPr>
              <a:t>개의 재료가 들어 있습니다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넣은 재료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도라지</a:t>
            </a:r>
            <a:r>
              <a:rPr lang="en-US" altLang="ko-KR" sz="2400" b="1" dirty="0">
                <a:solidFill>
                  <a:schemeClr val="tx1"/>
                </a:solidFill>
              </a:rPr>
              <a:t>,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535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/>
              <a:t>비공개 속성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밑줄 기호로 비공개 속성 나타내기</a:t>
            </a:r>
          </a:p>
          <a:p>
            <a:pPr>
              <a:lnSpc>
                <a:spcPct val="12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class </a:t>
            </a:r>
            <a:r>
              <a:rPr lang="en-US" altLang="ko-KR" sz="1600" b="1" dirty="0" err="1">
                <a:solidFill>
                  <a:schemeClr val="tx1"/>
                </a:solidFill>
              </a:rPr>
              <a:t>FruitJuice</a:t>
            </a:r>
            <a:r>
              <a:rPr lang="en-US" altLang="ko-KR" sz="1600" b="1" dirty="0">
                <a:solidFill>
                  <a:schemeClr val="tx1"/>
                </a:solidFill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"""</a:t>
            </a:r>
            <a:r>
              <a:rPr lang="ko-KR" altLang="en-US" sz="1600" b="1" dirty="0">
                <a:solidFill>
                  <a:schemeClr val="tx1"/>
                </a:solidFill>
              </a:rPr>
              <a:t>과일 주스를 나타내는 클래스</a:t>
            </a:r>
            <a:r>
              <a:rPr lang="en-US" altLang="ko-KR" sz="16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_</a:t>
            </a:r>
            <a:r>
              <a:rPr lang="en-US" altLang="ko-KR" sz="1600" b="1" dirty="0" err="1">
                <a:solidFill>
                  <a:schemeClr val="tx1"/>
                </a:solidFill>
              </a:rPr>
              <a:t>valid_fruits</a:t>
            </a:r>
            <a:r>
              <a:rPr lang="en-US" altLang="ko-KR" sz="1600" b="1" dirty="0">
                <a:solidFill>
                  <a:schemeClr val="tx1"/>
                </a:solidFill>
              </a:rPr>
              <a:t> = {'</a:t>
            </a:r>
            <a:r>
              <a:rPr lang="ko-KR" altLang="en-US" sz="1600" b="1" dirty="0">
                <a:solidFill>
                  <a:schemeClr val="tx1"/>
                </a:solidFill>
              </a:rPr>
              <a:t>귤</a:t>
            </a:r>
            <a:r>
              <a:rPr lang="en-US" altLang="ko-KR" sz="1600" b="1" dirty="0">
                <a:solidFill>
                  <a:schemeClr val="tx1"/>
                </a:solidFill>
              </a:rPr>
              <a:t>', '</a:t>
            </a:r>
            <a:r>
              <a:rPr lang="ko-KR" altLang="en-US" sz="1600" b="1" dirty="0">
                <a:solidFill>
                  <a:schemeClr val="tx1"/>
                </a:solidFill>
              </a:rPr>
              <a:t>복숭아</a:t>
            </a:r>
            <a:r>
              <a:rPr lang="en-US" altLang="ko-KR" sz="1600" b="1" dirty="0">
                <a:solidFill>
                  <a:schemeClr val="tx1"/>
                </a:solidFill>
              </a:rPr>
              <a:t>', '</a:t>
            </a:r>
            <a:r>
              <a:rPr lang="ko-KR" altLang="en-US" sz="1600" b="1" dirty="0">
                <a:solidFill>
                  <a:schemeClr val="tx1"/>
                </a:solidFill>
              </a:rPr>
              <a:t>청포도</a:t>
            </a:r>
            <a:r>
              <a:rPr lang="en-US" altLang="ko-KR" sz="1600" b="1" dirty="0">
                <a:solidFill>
                  <a:schemeClr val="tx1"/>
                </a:solidFill>
              </a:rPr>
              <a:t>', '</a:t>
            </a:r>
            <a:r>
              <a:rPr lang="ko-KR" altLang="en-US" sz="1600" b="1" dirty="0">
                <a:solidFill>
                  <a:schemeClr val="tx1"/>
                </a:solidFill>
              </a:rPr>
              <a:t>딸기</a:t>
            </a:r>
            <a:r>
              <a:rPr lang="en-US" altLang="ko-KR" sz="1600" b="1" dirty="0">
                <a:solidFill>
                  <a:schemeClr val="tx1"/>
                </a:solidFill>
              </a:rPr>
              <a:t>', '</a:t>
            </a:r>
            <a:r>
              <a:rPr lang="ko-KR" altLang="en-US" sz="1600" b="1" dirty="0">
                <a:solidFill>
                  <a:schemeClr val="tx1"/>
                </a:solidFill>
              </a:rPr>
              <a:t>사과</a:t>
            </a:r>
            <a:r>
              <a:rPr lang="en-US" altLang="ko-KR" sz="1600" b="1" dirty="0">
                <a:solidFill>
                  <a:schemeClr val="tx1"/>
                </a:solidFill>
              </a:rPr>
              <a:t>'}  # </a:t>
            </a:r>
            <a:r>
              <a:rPr lang="ko-KR" altLang="en-US" sz="1600" b="1" dirty="0">
                <a:solidFill>
                  <a:schemeClr val="tx1"/>
                </a:solidFill>
              </a:rPr>
              <a:t>넣을 수 있는 과일   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def</a:t>
            </a:r>
            <a:r>
              <a:rPr lang="en-US" altLang="ko-KR" sz="1600" b="1" dirty="0">
                <a:solidFill>
                  <a:schemeClr val="tx1"/>
                </a:solidFill>
              </a:rPr>
              <a:t> __</a:t>
            </a:r>
            <a:r>
              <a:rPr lang="en-US" altLang="ko-KR" sz="1600" b="1" dirty="0" err="1">
                <a:solidFill>
                  <a:schemeClr val="tx1"/>
                </a:solidFill>
              </a:rPr>
              <a:t>init</a:t>
            </a:r>
            <a:r>
              <a:rPr lang="en-US" altLang="ko-KR" sz="1600" b="1" dirty="0">
                <a:solidFill>
                  <a:schemeClr val="tx1"/>
                </a:solidFill>
              </a:rPr>
              <a:t>__(self):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"""</a:t>
            </a:r>
            <a:r>
              <a:rPr lang="ko-KR" altLang="en-US" sz="1600" b="1" dirty="0">
                <a:solidFill>
                  <a:schemeClr val="tx1"/>
                </a:solidFill>
              </a:rPr>
              <a:t>인스턴스를 초기화한다</a:t>
            </a:r>
            <a:r>
              <a:rPr lang="en-US" altLang="ko-KR" sz="16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</a:t>
            </a:r>
            <a:r>
              <a:rPr lang="en-US" altLang="ko-KR" sz="1600" b="1" dirty="0" err="1">
                <a:solidFill>
                  <a:schemeClr val="tx1"/>
                </a:solidFill>
              </a:rPr>
              <a:t>self._ingredients</a:t>
            </a:r>
            <a:r>
              <a:rPr lang="en-US" altLang="ko-KR" sz="1600" b="1" dirty="0">
                <a:solidFill>
                  <a:schemeClr val="tx1"/>
                </a:solidFill>
              </a:rPr>
              <a:t> = []   # </a:t>
            </a:r>
            <a:r>
              <a:rPr lang="ko-KR" altLang="en-US" sz="1600" b="1" dirty="0">
                <a:solidFill>
                  <a:schemeClr val="tx1"/>
                </a:solidFill>
              </a:rPr>
              <a:t>주스에 들어가는 재료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def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</a:rPr>
              <a:t>add_ingredient</a:t>
            </a:r>
            <a:r>
              <a:rPr lang="en-US" altLang="ko-KR" sz="1600" b="1" dirty="0">
                <a:solidFill>
                  <a:schemeClr val="tx1"/>
                </a:solidFill>
              </a:rPr>
              <a:t>(self, ingredient):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"""</a:t>
            </a:r>
            <a:r>
              <a:rPr lang="ko-KR" altLang="en-US" sz="1600" b="1" dirty="0">
                <a:solidFill>
                  <a:schemeClr val="tx1"/>
                </a:solidFill>
              </a:rPr>
              <a:t>재료</a:t>
            </a:r>
            <a:r>
              <a:rPr lang="en-US" altLang="ko-KR" sz="1600" b="1" dirty="0">
                <a:solidFill>
                  <a:schemeClr val="tx1"/>
                </a:solidFill>
              </a:rPr>
              <a:t>(ingredient)</a:t>
            </a:r>
            <a:r>
              <a:rPr lang="ko-KR" altLang="en-US" sz="1600" b="1" dirty="0">
                <a:solidFill>
                  <a:schemeClr val="tx1"/>
                </a:solidFill>
              </a:rPr>
              <a:t>를 이 주스에 추가한다</a:t>
            </a:r>
            <a:r>
              <a:rPr lang="en-US" altLang="ko-KR" sz="16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if ingredient in self._</a:t>
            </a:r>
            <a:r>
              <a:rPr lang="en-US" altLang="ko-KR" sz="1600" b="1" dirty="0" err="1">
                <a:solidFill>
                  <a:schemeClr val="tx1"/>
                </a:solidFill>
              </a:rPr>
              <a:t>valid_fruits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    self._</a:t>
            </a:r>
            <a:r>
              <a:rPr lang="en-US" altLang="ko-KR" sz="1600" b="1" dirty="0" err="1">
                <a:solidFill>
                  <a:schemeClr val="tx1"/>
                </a:solidFill>
              </a:rPr>
              <a:t>ingredients.append</a:t>
            </a:r>
            <a:r>
              <a:rPr lang="en-US" altLang="ko-KR" sz="1600" b="1" dirty="0">
                <a:solidFill>
                  <a:schemeClr val="tx1"/>
                </a:solidFill>
              </a:rPr>
              <a:t>(ingredient)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else: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    print(ingredient, '</a:t>
            </a:r>
            <a:r>
              <a:rPr lang="ko-KR" altLang="en-US" sz="1600" b="1" dirty="0">
                <a:solidFill>
                  <a:schemeClr val="tx1"/>
                </a:solidFill>
              </a:rPr>
              <a:t>는 과일 주스에 넣을 수 없습니다</a:t>
            </a:r>
            <a:r>
              <a:rPr lang="en-US" altLang="ko-KR" sz="1600" b="1" dirty="0">
                <a:solidFill>
                  <a:schemeClr val="tx1"/>
                </a:solidFill>
              </a:rPr>
              <a:t>.')  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</a:rPr>
              <a:t>def</a:t>
            </a:r>
            <a:r>
              <a:rPr lang="en-US" altLang="ko-KR" sz="1600" b="1" dirty="0">
                <a:solidFill>
                  <a:schemeClr val="tx1"/>
                </a:solidFill>
              </a:rPr>
              <a:t> describe(self):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"""</a:t>
            </a:r>
            <a:r>
              <a:rPr lang="ko-KR" altLang="en-US" sz="1600" b="1" dirty="0">
                <a:solidFill>
                  <a:schemeClr val="tx1"/>
                </a:solidFill>
              </a:rPr>
              <a:t>이 주스에 관한 정보를 화면에 출력한다</a:t>
            </a:r>
            <a:r>
              <a:rPr lang="en-US" altLang="ko-KR" sz="16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1600" b="1" dirty="0">
                <a:solidFill>
                  <a:schemeClr val="tx1"/>
                </a:solidFill>
              </a:rPr>
              <a:t>이 주스에는</a:t>
            </a:r>
            <a:r>
              <a:rPr lang="en-US" altLang="ko-KR" sz="1600" b="1" dirty="0">
                <a:solidFill>
                  <a:schemeClr val="tx1"/>
                </a:solidFill>
              </a:rPr>
              <a:t>', </a:t>
            </a:r>
            <a:r>
              <a:rPr lang="en-US" altLang="ko-KR" sz="1600" b="1" dirty="0" err="1">
                <a:solidFill>
                  <a:schemeClr val="tx1"/>
                </a:solidFill>
              </a:rPr>
              <a:t>len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self._ingredients</a:t>
            </a:r>
            <a:r>
              <a:rPr lang="en-US" altLang="ko-KR" sz="1600" b="1" dirty="0">
                <a:solidFill>
                  <a:schemeClr val="tx1"/>
                </a:solidFill>
              </a:rPr>
              <a:t>), '</a:t>
            </a:r>
            <a:r>
              <a:rPr lang="ko-KR" altLang="en-US" sz="1600" b="1" dirty="0">
                <a:solidFill>
                  <a:schemeClr val="tx1"/>
                </a:solidFill>
              </a:rPr>
              <a:t>개의 재료가 들어 있습니다</a:t>
            </a:r>
            <a:r>
              <a:rPr lang="en-US" altLang="ko-KR" sz="16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1600" b="1" dirty="0">
                <a:solidFill>
                  <a:schemeClr val="tx1"/>
                </a:solidFill>
              </a:rPr>
              <a:t>넣은 재료</a:t>
            </a:r>
            <a:r>
              <a:rPr lang="en-US" altLang="ko-KR" sz="1600" b="1" dirty="0">
                <a:solidFill>
                  <a:schemeClr val="tx1"/>
                </a:solidFill>
              </a:rPr>
              <a:t>:', end=' ')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for ingredient in </a:t>
            </a:r>
            <a:r>
              <a:rPr lang="en-US" altLang="ko-KR" sz="1600" b="1" dirty="0" err="1">
                <a:solidFill>
                  <a:schemeClr val="tx1"/>
                </a:solidFill>
              </a:rPr>
              <a:t>self._ingredients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           print(ingredient, end=', ')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6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연산자의 동작 정의하기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3200" b="1" dirty="0">
                <a:solidFill>
                  <a:schemeClr val="tx1"/>
                </a:solidFill>
              </a:rPr>
              <a:t>클래스의 전용 연산은 메서드로 제공될 때가 많지만</a:t>
            </a:r>
            <a:r>
              <a:rPr lang="en-US" altLang="ko-KR" sz="3200" b="1" dirty="0">
                <a:solidFill>
                  <a:schemeClr val="tx1"/>
                </a:solidFill>
              </a:rPr>
              <a:t>, +, - </a:t>
            </a:r>
            <a:r>
              <a:rPr lang="ko-KR" altLang="en-US" sz="3200" b="1" dirty="0">
                <a:solidFill>
                  <a:schemeClr val="tx1"/>
                </a:solidFill>
              </a:rPr>
              <a:t>같은 연산자로 연산을 수행할 수 있게 지원하는 클래스도 있다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예를 들어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문자열은 대소문자 변환과 문자 개수 세기 등의 연산을 메서드로 제공하지만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문자열과 문자열을 서로 연결하는 연산은 덧셈 연산자</a:t>
            </a:r>
            <a:r>
              <a:rPr lang="en-US" altLang="ko-KR" sz="3200" b="1" dirty="0">
                <a:solidFill>
                  <a:schemeClr val="tx1"/>
                </a:solidFill>
              </a:rPr>
              <a:t>(+)</a:t>
            </a:r>
            <a:r>
              <a:rPr lang="ko-KR" altLang="en-US" sz="3200" b="1" dirty="0">
                <a:solidFill>
                  <a:schemeClr val="tx1"/>
                </a:solidFill>
              </a:rPr>
              <a:t>로 제공한다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이처럼 클래스 전용 연산 중에는 메서드보다 연산자를 이용할 때 더 직관적이고 간결한 경우가 있다</a:t>
            </a:r>
            <a:r>
              <a:rPr lang="en-US" altLang="ko-KR" sz="3200" b="1" dirty="0">
                <a:solidFill>
                  <a:schemeClr val="tx1"/>
                </a:solidFill>
              </a:rPr>
              <a:t>.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97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음식 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06401" y="1299365"/>
            <a:ext cx="11310174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class Food: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"""</a:t>
            </a:r>
            <a:r>
              <a:rPr lang="ko-KR" altLang="en-US" sz="2000" b="1" dirty="0">
                <a:solidFill>
                  <a:schemeClr val="tx1"/>
                </a:solidFill>
              </a:rPr>
              <a:t>음식을 나타내는 클래스</a:t>
            </a:r>
            <a:r>
              <a:rPr lang="en-US" altLang="ko-KR" sz="20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</a:rPr>
              <a:t> __</a:t>
            </a:r>
            <a:r>
              <a:rPr lang="en-US" altLang="ko-KR" sz="2000" b="1" dirty="0" err="1">
                <a:solidFill>
                  <a:schemeClr val="tx1"/>
                </a:solidFill>
              </a:rPr>
              <a:t>init</a:t>
            </a:r>
            <a:r>
              <a:rPr lang="en-US" altLang="ko-KR" sz="2000" b="1" dirty="0">
                <a:solidFill>
                  <a:schemeClr val="tx1"/>
                </a:solidFill>
              </a:rPr>
              <a:t>__(self, taste, calorie):              # ❶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"""</a:t>
            </a:r>
            <a:r>
              <a:rPr lang="ko-KR" altLang="en-US" sz="2000" b="1" dirty="0">
                <a:solidFill>
                  <a:schemeClr val="tx1"/>
                </a:solidFill>
              </a:rPr>
              <a:t>인스턴스를 초기화한다</a:t>
            </a:r>
            <a:r>
              <a:rPr lang="en-US" altLang="ko-KR" sz="20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self._taste</a:t>
            </a:r>
            <a:r>
              <a:rPr lang="en-US" altLang="ko-KR" sz="2000" b="1" dirty="0">
                <a:solidFill>
                  <a:schemeClr val="tx1"/>
                </a:solidFill>
              </a:rPr>
              <a:t> = taste      # </a:t>
            </a:r>
            <a:r>
              <a:rPr lang="ko-KR" altLang="en-US" sz="2000" b="1" dirty="0">
                <a:solidFill>
                  <a:schemeClr val="tx1"/>
                </a:solidFill>
              </a:rPr>
              <a:t>맛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self._calorie</a:t>
            </a:r>
            <a:r>
              <a:rPr lang="en-US" altLang="ko-KR" sz="2000" b="1" dirty="0">
                <a:solidFill>
                  <a:schemeClr val="tx1"/>
                </a:solidFill>
              </a:rPr>
              <a:t> = calorie  # </a:t>
            </a:r>
            <a:r>
              <a:rPr lang="ko-KR" altLang="en-US" sz="2000" b="1" dirty="0">
                <a:solidFill>
                  <a:schemeClr val="tx1"/>
                </a:solidFill>
              </a:rPr>
              <a:t>칼로리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to_string</a:t>
            </a:r>
            <a:r>
              <a:rPr lang="en-US" altLang="ko-KR" sz="2000" b="1" dirty="0">
                <a:solidFill>
                  <a:schemeClr val="tx1"/>
                </a:solidFill>
              </a:rPr>
              <a:t>(self):                             # ❷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"""</a:t>
            </a:r>
            <a:r>
              <a:rPr lang="ko-KR" altLang="en-US" sz="2000" b="1" dirty="0">
                <a:solidFill>
                  <a:schemeClr val="tx1"/>
                </a:solidFill>
              </a:rPr>
              <a:t>이 음식을 표현하는 문자열을 반환한다</a:t>
            </a:r>
            <a:r>
              <a:rPr lang="en-US" altLang="ko-KR" sz="20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return </a:t>
            </a:r>
            <a:r>
              <a:rPr lang="en-US" altLang="ko-KR" sz="2000" b="1" dirty="0" err="1">
                <a:solidFill>
                  <a:schemeClr val="tx1"/>
                </a:solidFill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self._taste</a:t>
            </a:r>
            <a:r>
              <a:rPr lang="en-US" altLang="ko-KR" sz="2000" b="1" dirty="0">
                <a:solidFill>
                  <a:schemeClr val="tx1"/>
                </a:solidFill>
              </a:rPr>
              <a:t>) + '</a:t>
            </a:r>
            <a:r>
              <a:rPr lang="ko-KR" altLang="en-US" sz="2000" b="1" dirty="0">
                <a:solidFill>
                  <a:schemeClr val="tx1"/>
                </a:solidFill>
              </a:rPr>
              <a:t>만큼 맛있고</a:t>
            </a:r>
            <a:r>
              <a:rPr lang="en-US" altLang="ko-KR" sz="2000" b="1" dirty="0">
                <a:solidFill>
                  <a:schemeClr val="tx1"/>
                </a:solidFill>
              </a:rPr>
              <a:t>, ' + </a:t>
            </a:r>
            <a:r>
              <a:rPr lang="en-US" altLang="ko-KR" sz="2000" b="1" dirty="0" err="1">
                <a:solidFill>
                  <a:schemeClr val="tx1"/>
                </a:solidFill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self._calorie</a:t>
            </a:r>
            <a:r>
              <a:rPr lang="en-US" altLang="ko-KR" sz="2000" b="1" dirty="0">
                <a:solidFill>
                  <a:schemeClr val="tx1"/>
                </a:solidFill>
              </a:rPr>
              <a:t>) + '</a:t>
            </a:r>
            <a:r>
              <a:rPr lang="ko-KR" altLang="en-US" sz="2000" b="1" dirty="0">
                <a:solidFill>
                  <a:schemeClr val="tx1"/>
                </a:solidFill>
              </a:rPr>
              <a:t>만큼 든든한 음식</a:t>
            </a:r>
            <a:r>
              <a:rPr lang="en-US" altLang="ko-KR" sz="20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def</a:t>
            </a:r>
            <a:r>
              <a:rPr lang="en-US" altLang="ko-KR" sz="2000" b="1" dirty="0">
                <a:solidFill>
                  <a:schemeClr val="tx1"/>
                </a:solidFill>
              </a:rPr>
              <a:t> add(self, other):                            # ❸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"""</a:t>
            </a:r>
            <a:r>
              <a:rPr lang="ko-KR" altLang="en-US" sz="2000" b="1" dirty="0">
                <a:solidFill>
                  <a:schemeClr val="tx1"/>
                </a:solidFill>
              </a:rPr>
              <a:t>이 음식</a:t>
            </a:r>
            <a:r>
              <a:rPr lang="en-US" altLang="ko-KR" sz="2000" b="1" dirty="0">
                <a:solidFill>
                  <a:schemeClr val="tx1"/>
                </a:solidFill>
              </a:rPr>
              <a:t>(self)</a:t>
            </a:r>
            <a:r>
              <a:rPr lang="ko-KR" altLang="en-US" sz="2000" b="1" dirty="0">
                <a:solidFill>
                  <a:schemeClr val="tx1"/>
                </a:solidFill>
              </a:rPr>
              <a:t>과 다른 음식</a:t>
            </a:r>
            <a:r>
              <a:rPr lang="en-US" altLang="ko-KR" sz="2000" b="1" dirty="0">
                <a:solidFill>
                  <a:schemeClr val="tx1"/>
                </a:solidFill>
              </a:rPr>
              <a:t>(other)</a:t>
            </a:r>
            <a:r>
              <a:rPr lang="ko-KR" altLang="en-US" sz="2000" b="1" dirty="0">
                <a:solidFill>
                  <a:schemeClr val="tx1"/>
                </a:solidFill>
              </a:rPr>
              <a:t>을 더한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새 음식을 반환한다</a:t>
            </a:r>
            <a:r>
              <a:rPr lang="en-US" altLang="ko-KR" sz="20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taste =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self._taste</a:t>
            </a:r>
            <a:r>
              <a:rPr lang="en-US" altLang="ko-KR" sz="2000" b="1" dirty="0">
                <a:solidFill>
                  <a:schemeClr val="tx1"/>
                </a:solidFill>
              </a:rPr>
              <a:t> + </a:t>
            </a:r>
            <a:r>
              <a:rPr lang="en-US" altLang="ko-KR" sz="2000" b="1" dirty="0" err="1">
                <a:solidFill>
                  <a:schemeClr val="tx1"/>
                </a:solidFill>
              </a:rPr>
              <a:t>other._taste</a:t>
            </a:r>
            <a:r>
              <a:rPr lang="en-US" altLang="ko-KR" sz="2000" b="1" dirty="0">
                <a:solidFill>
                  <a:schemeClr val="tx1"/>
                </a:solidFill>
              </a:rPr>
              <a:t>           # </a:t>
            </a:r>
            <a:r>
              <a:rPr lang="ko-KR" altLang="en-US" sz="2000" b="1" dirty="0">
                <a:solidFill>
                  <a:schemeClr val="tx1"/>
                </a:solidFill>
              </a:rPr>
              <a:t>두 음식의 맛을 더한다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calorie = </a:t>
            </a:r>
            <a:r>
              <a:rPr lang="en-US" altLang="ko-KR" sz="2000" b="1" dirty="0" err="1">
                <a:solidFill>
                  <a:schemeClr val="tx1"/>
                </a:solidFill>
              </a:rPr>
              <a:t>self._calorie</a:t>
            </a:r>
            <a:r>
              <a:rPr lang="en-US" altLang="ko-KR" sz="2000" b="1" dirty="0">
                <a:solidFill>
                  <a:schemeClr val="tx1"/>
                </a:solidFill>
              </a:rPr>
              <a:t> + </a:t>
            </a:r>
            <a:r>
              <a:rPr lang="en-US" altLang="ko-KR" sz="2000" b="1" dirty="0" err="1">
                <a:solidFill>
                  <a:schemeClr val="tx1"/>
                </a:solidFill>
              </a:rPr>
              <a:t>other._calorie</a:t>
            </a:r>
            <a:r>
              <a:rPr lang="en-US" altLang="ko-KR" sz="2000" b="1" dirty="0">
                <a:solidFill>
                  <a:schemeClr val="tx1"/>
                </a:solidFill>
              </a:rPr>
              <a:t>     # </a:t>
            </a:r>
            <a:r>
              <a:rPr lang="ko-KR" altLang="en-US" sz="2000" b="1" dirty="0">
                <a:solidFill>
                  <a:schemeClr val="tx1"/>
                </a:solidFill>
              </a:rPr>
              <a:t>두 음식의 칼로리를 더한다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return Food(taste, calorie)                  # </a:t>
            </a:r>
            <a:r>
              <a:rPr lang="ko-KR" altLang="en-US" sz="2000" b="1" dirty="0">
                <a:solidFill>
                  <a:schemeClr val="tx1"/>
                </a:solidFill>
              </a:rPr>
              <a:t>새 음식 인스턴스를 생성하여 반환한다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555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06401" y="1299365"/>
            <a:ext cx="11310174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Food </a:t>
            </a:r>
            <a:r>
              <a:rPr lang="ko-KR" altLang="en-US" sz="2000" b="1" dirty="0">
                <a:solidFill>
                  <a:schemeClr val="tx1"/>
                </a:solidFill>
              </a:rPr>
              <a:t>클래스 사용하기</a:t>
            </a:r>
          </a:p>
          <a:p>
            <a:pPr>
              <a:lnSpc>
                <a:spcPct val="12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food1 = Food(7, 85)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print(food1.to_string())  # ❶ </a:t>
            </a:r>
            <a:r>
              <a:rPr lang="ko-KR" altLang="en-US" sz="2000" b="1" dirty="0">
                <a:solidFill>
                  <a:schemeClr val="tx1"/>
                </a:solidFill>
              </a:rPr>
              <a:t>음식 인스턴스를 문자열로 표현하기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en-US" sz="2000" b="1" dirty="0">
                <a:solidFill>
                  <a:schemeClr val="tx1"/>
                </a:solidFill>
              </a:rPr>
              <a:t>만큼 맛있고</a:t>
            </a:r>
            <a:r>
              <a:rPr lang="en-US" altLang="ko-KR" sz="2000" b="1" dirty="0">
                <a:solidFill>
                  <a:schemeClr val="tx1"/>
                </a:solidFill>
              </a:rPr>
              <a:t>, 85</a:t>
            </a:r>
            <a:r>
              <a:rPr lang="ko-KR" altLang="en-US" sz="2000" b="1" dirty="0">
                <a:solidFill>
                  <a:schemeClr val="tx1"/>
                </a:solidFill>
              </a:rPr>
              <a:t>만큼 든든한 음식</a:t>
            </a:r>
          </a:p>
          <a:p>
            <a:pPr>
              <a:lnSpc>
                <a:spcPct val="12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food2 = Food(12, 266)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print(food2.to_string())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12</a:t>
            </a:r>
            <a:r>
              <a:rPr lang="ko-KR" altLang="en-US" sz="2000" b="1" dirty="0">
                <a:solidFill>
                  <a:schemeClr val="tx1"/>
                </a:solidFill>
              </a:rPr>
              <a:t>만큼 맛있고</a:t>
            </a:r>
            <a:r>
              <a:rPr lang="en-US" altLang="ko-KR" sz="2000" b="1" dirty="0">
                <a:solidFill>
                  <a:schemeClr val="tx1"/>
                </a:solidFill>
              </a:rPr>
              <a:t>, 266</a:t>
            </a:r>
            <a:r>
              <a:rPr lang="ko-KR" altLang="en-US" sz="2000" b="1" dirty="0">
                <a:solidFill>
                  <a:schemeClr val="tx1"/>
                </a:solidFill>
              </a:rPr>
              <a:t>만큼 든든한 음식</a:t>
            </a:r>
          </a:p>
          <a:p>
            <a:pPr>
              <a:lnSpc>
                <a:spcPct val="12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food3 = food1.add(food2)  # ❷ </a:t>
            </a:r>
            <a:r>
              <a:rPr lang="ko-KR" altLang="en-US" sz="2000" b="1" dirty="0">
                <a:solidFill>
                  <a:schemeClr val="tx1"/>
                </a:solidFill>
              </a:rPr>
              <a:t>두 음식 인스턴스 합하기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print(food3.to_string())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19</a:t>
            </a:r>
            <a:r>
              <a:rPr lang="ko-KR" altLang="en-US" sz="2000" b="1" dirty="0">
                <a:solidFill>
                  <a:schemeClr val="tx1"/>
                </a:solidFill>
              </a:rPr>
              <a:t>만큼 맛있고</a:t>
            </a:r>
            <a:r>
              <a:rPr lang="en-US" altLang="ko-KR" sz="2000" b="1" dirty="0">
                <a:solidFill>
                  <a:schemeClr val="tx1"/>
                </a:solidFill>
              </a:rPr>
              <a:t>, 351</a:t>
            </a:r>
            <a:r>
              <a:rPr lang="ko-KR" altLang="en-US" sz="2000" b="1" dirty="0">
                <a:solidFill>
                  <a:schemeClr val="tx1"/>
                </a:solidFill>
              </a:rPr>
              <a:t>만큼 든든한 음식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318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두 인스턴스 더하기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406401" y="1299365"/>
            <a:ext cx="11310174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Food </a:t>
            </a:r>
            <a:r>
              <a:rPr lang="ko-KR" altLang="en-US" sz="2000" b="1" dirty="0">
                <a:solidFill>
                  <a:schemeClr val="tx1"/>
                </a:solidFill>
              </a:rPr>
              <a:t>클래스의 부족한 점</a:t>
            </a:r>
          </a:p>
          <a:p>
            <a:pPr>
              <a:lnSpc>
                <a:spcPct val="12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print(food1)   # ❶ </a:t>
            </a:r>
            <a:r>
              <a:rPr lang="ko-KR" altLang="en-US" sz="2000" b="1" dirty="0">
                <a:solidFill>
                  <a:schemeClr val="tx1"/>
                </a:solidFill>
              </a:rPr>
              <a:t>음식 객체를 그냥 출력했을 때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</a:rPr>
              <a:t>알기 힘든 내용 출력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&lt;__</a:t>
            </a:r>
            <a:r>
              <a:rPr lang="en-US" altLang="ko-KR" sz="2000" b="1" dirty="0" err="1">
                <a:solidFill>
                  <a:schemeClr val="tx1"/>
                </a:solidFill>
              </a:rPr>
              <a:t>main__.Food</a:t>
            </a:r>
            <a:r>
              <a:rPr lang="en-US" altLang="ko-KR" sz="2000" b="1" dirty="0">
                <a:solidFill>
                  <a:schemeClr val="tx1"/>
                </a:solidFill>
              </a:rPr>
              <a:t> object at 0x7fc527d50f60&gt;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&gt;&gt;&gt; food1 + food2  # ❷ </a:t>
            </a:r>
            <a:r>
              <a:rPr lang="ko-KR" altLang="en-US" sz="2000" b="1" dirty="0">
                <a:solidFill>
                  <a:schemeClr val="tx1"/>
                </a:solidFill>
              </a:rPr>
              <a:t>음식 객체를 덧셈 연산자로 더할 때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</a:rPr>
              <a:t>오류 발생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TypeError</a:t>
            </a:r>
            <a:r>
              <a:rPr lang="en-US" altLang="ko-KR" sz="2000" b="1" dirty="0">
                <a:solidFill>
                  <a:schemeClr val="tx1"/>
                </a:solidFill>
              </a:rPr>
              <a:t>: unsupported operand type(s) for +: 'Food' and 'Food'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0180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7236</TotalTime>
  <Words>9294</Words>
  <Application>Microsoft Office PowerPoint</Application>
  <PresentationFormat>와이드스크린</PresentationFormat>
  <Paragraphs>1122</Paragraphs>
  <Slides>108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14" baseType="lpstr">
      <vt:lpstr>22</vt:lpstr>
      <vt:lpstr>Calibri Light</vt:lpstr>
      <vt:lpstr>맑은 고딕</vt:lpstr>
      <vt:lpstr>Calibri</vt:lpstr>
      <vt:lpstr>Arial</vt:lpstr>
      <vt:lpstr>추억</vt:lpstr>
      <vt:lpstr>파이썬 기초 및 머신러닝 실습</vt:lpstr>
      <vt:lpstr>1. 데이터를 분류하는 방법 2. 클래스와 객체 3. 클래스 정의하기 4. 클래스의 포함관계 나타내기 5. 데이터 유형에 맞는 연산 제공하기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Seyoon Lee</cp:lastModifiedBy>
  <cp:revision>326</cp:revision>
  <dcterms:created xsi:type="dcterms:W3CDTF">2016-07-19T11:33:55Z</dcterms:created>
  <dcterms:modified xsi:type="dcterms:W3CDTF">2025-03-27T10:02:32Z</dcterms:modified>
</cp:coreProperties>
</file>