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40"/>
  </p:notesMasterIdLst>
  <p:sldIdLst>
    <p:sldId id="262" r:id="rId2"/>
    <p:sldId id="448" r:id="rId3"/>
    <p:sldId id="842" r:id="rId4"/>
    <p:sldId id="871" r:id="rId5"/>
    <p:sldId id="846" r:id="rId6"/>
    <p:sldId id="858" r:id="rId7"/>
    <p:sldId id="862" r:id="rId8"/>
    <p:sldId id="860" r:id="rId9"/>
    <p:sldId id="863" r:id="rId10"/>
    <p:sldId id="868" r:id="rId11"/>
    <p:sldId id="479" r:id="rId12"/>
    <p:sldId id="872" r:id="rId13"/>
    <p:sldId id="873" r:id="rId14"/>
    <p:sldId id="874" r:id="rId15"/>
    <p:sldId id="805" r:id="rId16"/>
    <p:sldId id="806" r:id="rId17"/>
    <p:sldId id="870" r:id="rId18"/>
    <p:sldId id="820" r:id="rId19"/>
    <p:sldId id="783" r:id="rId20"/>
    <p:sldId id="864" r:id="rId21"/>
    <p:sldId id="865" r:id="rId22"/>
    <p:sldId id="867" r:id="rId23"/>
    <p:sldId id="866" r:id="rId24"/>
    <p:sldId id="811" r:id="rId25"/>
    <p:sldId id="812" r:id="rId26"/>
    <p:sldId id="813" r:id="rId27"/>
    <p:sldId id="814" r:id="rId28"/>
    <p:sldId id="815" r:id="rId29"/>
    <p:sldId id="784" r:id="rId30"/>
    <p:sldId id="826" r:id="rId31"/>
    <p:sldId id="869" r:id="rId32"/>
    <p:sldId id="822" r:id="rId33"/>
    <p:sldId id="823" r:id="rId34"/>
    <p:sldId id="825" r:id="rId35"/>
    <p:sldId id="857" r:id="rId36"/>
    <p:sldId id="827" r:id="rId37"/>
    <p:sldId id="828" r:id="rId38"/>
    <p:sldId id="832" r:id="rId39"/>
  </p:sldIdLst>
  <p:sldSz cx="12192000" cy="6858000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3A3A"/>
    <a:srgbClr val="0070C0"/>
    <a:srgbClr val="CC3300"/>
    <a:srgbClr val="EE7D16"/>
    <a:srgbClr val="00B050"/>
    <a:srgbClr val="AC8300"/>
    <a:srgbClr val="8D54DA"/>
    <a:srgbClr val="993366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81777" autoAdjust="0"/>
  </p:normalViewPr>
  <p:slideViewPr>
    <p:cSldViewPr snapToGrid="0">
      <p:cViewPr varScale="1">
        <p:scale>
          <a:sx n="74" d="100"/>
          <a:sy n="74" d="100"/>
        </p:scale>
        <p:origin x="104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47F68-AAC0-416F-8284-B01846D37E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8408-4B79-4DAD-BEBC-A68F7A31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B7D1C-09D9-4713-85E9-5FA472BA9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DE9-454C-40DA-8B9C-5CE90C5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7F2D-2584-459C-89F8-433D696D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770A0-766E-4B82-A30C-3B67495D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34AD1-A6E2-4C04-8B90-AC801C5C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CB23C-EDCC-45E2-8A7E-735E1BD1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CD7F-8E2A-4202-B7C5-D5C81BC7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AC76F-6986-4B8A-A929-B171E86B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B616A-EC10-4A45-B03B-E76B6D43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9B938-00F6-42AE-85A6-F6AA9B037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EB662-C237-42B5-A14F-4EB7D368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AF63B-DEA1-4FE8-A73E-FEEEB3EA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26A07-518B-4218-8808-B7B01622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20D7B-BF34-432D-A8DA-7C06B79F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375409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220759"/>
            <a:ext cx="10823575" cy="8255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-7374" y="563880"/>
            <a:ext cx="720000" cy="482400"/>
            <a:chOff x="-7374" y="563880"/>
            <a:chExt cx="720000" cy="482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오각형 32"/>
            <p:cNvSpPr/>
            <p:nvPr/>
          </p:nvSpPr>
          <p:spPr>
            <a:xfrm>
              <a:off x="-7374" y="563880"/>
              <a:ext cx="720000" cy="482400"/>
            </a:xfrm>
            <a:prstGeom prst="homePlat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56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606-C5EE-4B28-88D5-E235AEB6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1A66F-B8C9-4732-8474-D4CE6947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2E052-EB57-47AE-9786-3C20F76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CCF84-0DEE-43D6-946D-9D5875EB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27801-802E-4516-9D61-4CF46844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55B4-DECA-4475-852C-C654CE72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B8FCA-013C-4771-81EB-4581CBBA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8EA2E-802A-4FB4-BBA4-84215F67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3D7E-2C20-4DFC-9507-F79DFDB3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52B54-BB3B-466F-9CC2-4C99480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13C04-EFEC-4C6B-A321-53918C9B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B0F78-7743-4CD1-990C-32E877846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49DF6-8E43-4F34-8262-86B101F7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78B3F-FAE2-436D-9623-CEB0D3FE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E26AD-C965-45D2-B0FC-BFC79EB2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4344D-F8BE-4C65-80C3-73B9FC2D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63C22-7213-4BD1-9183-A50B0744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12AA5-5E7F-410C-A8D4-86FCF347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8FF1C-C9B3-49AC-BB53-81F1EAE5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0B2893-60E4-4761-9010-E2811EC8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C56CD-098A-4338-B948-65C16FB9C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73CAE-2667-437B-A234-8025FB0D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5EA5B-2141-49E4-9A87-2E22E16A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6826C-BE12-4DD4-B6D3-8CE58E4B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FD43-C323-4C3A-AB2D-402A5C20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1BE95B-CBE2-4993-9B79-0AA3552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D5BEC-E816-4406-AAE5-C04F1A06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2DFF3-FE91-4ED6-BD93-8DACCEF4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3180C-01B9-4B36-A5CC-7E873214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CC0697-80DD-47C9-96DE-A58CEFE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81786-92F3-42E6-B088-A052DA98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244D-633C-42B3-80A4-441921A4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D586-B0F4-474B-A6E0-66DA8C42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98323-5824-43CF-9450-38664299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4002C-2B82-4B1C-90F7-41DB7CBC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8C0F5-9394-4F05-93FD-87C87B82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833CF-EB35-4D0E-AA10-55FB3A6B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9B1F-F74D-4FF9-BFBF-130432A3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5C62F-059C-4EBC-A369-B12C42C8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16635-AF7B-4AD1-81F0-A1E0CA0D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D1545-D48A-4B1D-90C3-1C258D83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C9DAA-BBA5-4779-A364-CAB94475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29452-202B-42BD-B33F-F1DB003A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AC8188-1DFB-4EA2-98DA-E83F49D3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56E3E-ACB7-45E4-A701-9D98013C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26091-5E96-4F2C-9DCA-78A2D4E1A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DFDAB-1C6A-4AD5-81BD-97C04F0B7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B3829-FCDA-44E8-8CE7-818477068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732" y="1615193"/>
            <a:ext cx="9684507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기초 </a:t>
            </a:r>
            <a:r>
              <a:rPr lang="ko-KR" altLang="en-US"/>
              <a:t>및 </a:t>
            </a:r>
            <a:r>
              <a:rPr lang="ko-KR" altLang="en-US" dirty="0" err="1"/>
              <a:t>머신러닝</a:t>
            </a:r>
            <a:r>
              <a:rPr lang="ko-KR" altLang="en-US" dirty="0"/>
              <a:t> 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261987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선형회귀와 </a:t>
            </a:r>
            <a:r>
              <a:rPr lang="ko-KR" altLang="en-US" dirty="0" err="1"/>
              <a:t>경사하강법</a:t>
            </a:r>
            <a:endParaRPr lang="en-US" altLang="ko-KR" dirty="0"/>
          </a:p>
          <a:p>
            <a:r>
              <a:rPr lang="en-US" altLang="ko-KR" dirty="0"/>
              <a:t>CAU 2024-1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3D34DF-ECFE-D2D3-27D5-93E6AF535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그래디언트의</a:t>
            </a:r>
            <a:r>
              <a:rPr lang="ko-KR" altLang="en-US" dirty="0"/>
              <a:t> 의미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964A0-AF7E-F601-966C-9BF978815329}"/>
              </a:ext>
            </a:extLst>
          </p:cNvPr>
          <p:cNvSpPr txBox="1"/>
          <p:nvPr/>
        </p:nvSpPr>
        <p:spPr>
          <a:xfrm>
            <a:off x="1237129" y="1855694"/>
            <a:ext cx="103811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위의 논의과정으로부터 </a:t>
            </a:r>
            <a:r>
              <a:rPr lang="en-US" altLang="ko-KR" sz="3200" b="1" dirty="0"/>
              <a:t>f</a:t>
            </a:r>
            <a:r>
              <a:rPr lang="ko-KR" altLang="en-US" sz="3200" b="1" dirty="0"/>
              <a:t>를 비용함수라 하면 우리는 어떤 점 </a:t>
            </a:r>
            <a:r>
              <a:rPr lang="en-US" altLang="ko-KR" sz="3200" b="1" dirty="0"/>
              <a:t>P</a:t>
            </a:r>
            <a:r>
              <a:rPr lang="ko-KR" altLang="en-US" sz="3200" b="1" dirty="0"/>
              <a:t>에서 </a:t>
            </a:r>
            <a:r>
              <a:rPr lang="ko-KR" altLang="en-US" sz="3200" b="1" dirty="0">
                <a:solidFill>
                  <a:srgbClr val="FF0000"/>
                </a:solidFill>
              </a:rPr>
              <a:t>매개변수들의 </a:t>
            </a:r>
            <a:r>
              <a:rPr lang="ko-KR" altLang="en-US" sz="3200" b="1" dirty="0" err="1">
                <a:solidFill>
                  <a:srgbClr val="FF0000"/>
                </a:solidFill>
              </a:rPr>
              <a:t>그래디언트의</a:t>
            </a:r>
            <a:r>
              <a:rPr lang="ko-KR" altLang="en-US" sz="3200" b="1" dirty="0">
                <a:solidFill>
                  <a:srgbClr val="FF0000"/>
                </a:solidFill>
              </a:rPr>
              <a:t> 반대방향으로 움직여야 비용이 가장 빠르게 감소</a:t>
            </a:r>
            <a:r>
              <a:rPr lang="ko-KR" altLang="en-US" sz="3200" b="1" dirty="0"/>
              <a:t>하는 방향으로 움직일 것이라는 것을 알 수 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871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선형 회귀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56326" y="1533832"/>
            <a:ext cx="10806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7" y="1182254"/>
            <a:ext cx="10702686" cy="41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4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213AFB-DDC4-D7FE-1048-1BACB9B17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선형회귀</a:t>
            </a:r>
            <a:r>
              <a:rPr lang="en-US" altLang="ko-KR" dirty="0"/>
              <a:t>(Linear</a:t>
            </a:r>
            <a:r>
              <a:rPr lang="ko-KR" altLang="en-US" dirty="0"/>
              <a:t> </a:t>
            </a:r>
            <a:r>
              <a:rPr lang="en-US" altLang="ko-KR" dirty="0"/>
              <a:t>Regression)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BF739-EF5E-1E0D-100D-8FE1487A3168}"/>
                  </a:ext>
                </a:extLst>
              </p:cNvPr>
              <p:cNvSpPr txBox="1"/>
              <p:nvPr/>
            </p:nvSpPr>
            <p:spPr>
              <a:xfrm>
                <a:off x="1006475" y="1448873"/>
                <a:ext cx="10636026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선형회귀는 입력 변수</a:t>
                </a:r>
                <a:r>
                  <a:rPr lang="en-US" altLang="ko-KR" sz="2400" b="1" dirty="0"/>
                  <a:t>(x)</a:t>
                </a:r>
                <a:r>
                  <a:rPr lang="ko-KR" altLang="en-US" sz="2400" b="1" dirty="0"/>
                  <a:t>와 출력 변수</a:t>
                </a:r>
                <a:r>
                  <a:rPr lang="en-US" altLang="ko-KR" sz="2400" b="1" dirty="0"/>
                  <a:t>(y)</a:t>
                </a:r>
                <a:r>
                  <a:rPr lang="ko-KR" altLang="en-US" sz="2400" b="1" dirty="0"/>
                  <a:t> 사이의 선형 관계를 찾는 모델이다</a:t>
                </a:r>
                <a:r>
                  <a:rPr lang="en-US" altLang="ko-KR" sz="2400" b="1" dirty="0"/>
                  <a:t>.</a:t>
                </a:r>
              </a:p>
              <a:p>
                <a:endParaRPr lang="en-US" altLang="ko-KR" sz="2400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2400" b="1" dirty="0"/>
                  <a:t>공부 시간</a:t>
                </a:r>
                <a:r>
                  <a:rPr lang="en-US" altLang="ko-KR" sz="2400" b="1" dirty="0"/>
                  <a:t>(</a:t>
                </a:r>
                <a:r>
                  <a:rPr lang="ko-KR" altLang="en-US" sz="2400" b="1" dirty="0"/>
                  <a:t>입력변수</a:t>
                </a:r>
                <a:r>
                  <a:rPr lang="en-US" altLang="ko-KR" sz="2400" b="1" dirty="0"/>
                  <a:t>)</a:t>
                </a:r>
                <a:r>
                  <a:rPr lang="ko-KR" altLang="en-US" sz="2400" b="1" dirty="0"/>
                  <a:t>에 따라 시험 점수</a:t>
                </a:r>
                <a:r>
                  <a:rPr lang="en-US" altLang="ko-KR" sz="2400" b="1" dirty="0"/>
                  <a:t>(</a:t>
                </a:r>
                <a:r>
                  <a:rPr lang="ko-KR" altLang="en-US" sz="2400" b="1" dirty="0"/>
                  <a:t>출력변수</a:t>
                </a:r>
                <a:r>
                  <a:rPr lang="en-US" altLang="ko-KR" sz="2400" b="1" dirty="0"/>
                  <a:t>)</a:t>
                </a:r>
                <a:r>
                  <a:rPr lang="ko-KR" altLang="en-US" sz="2400" b="1" dirty="0"/>
                  <a:t>가 어떻게 변할까</a:t>
                </a:r>
                <a:r>
                  <a:rPr lang="en-US" altLang="ko-KR" sz="2400" b="1" dirty="0"/>
                  <a:t>?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2400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2400" b="1" dirty="0"/>
                  <a:t>광고비를 얼마나 쓰면 매출이 얼마나 오를까</a:t>
                </a:r>
                <a:r>
                  <a:rPr lang="en-US" altLang="ko-KR" sz="2400" b="1" dirty="0"/>
                  <a:t>?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2400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2400" b="1" dirty="0"/>
                  <a:t>온도에 따라 얼음판매량이 얼마나 바뀔까</a:t>
                </a:r>
                <a:r>
                  <a:rPr lang="en-US" altLang="ko-KR" sz="2400" b="1" dirty="0"/>
                  <a:t>?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2400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9BF739-EF5E-1E0D-100D-8FE1487A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5" y="1448873"/>
                <a:ext cx="10636026" cy="4431983"/>
              </a:xfrm>
              <a:prstGeom prst="rect">
                <a:avLst/>
              </a:prstGeom>
              <a:blipFill>
                <a:blip r:embed="rId2"/>
                <a:stretch>
                  <a:fillRect l="-860" t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26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2F2D35-BF25-4CB1-ABAB-FF51C9C22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수학적 형태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D096C8-99A0-C265-E26D-BDFEBFF7C50F}"/>
                  </a:ext>
                </a:extLst>
              </p:cNvPr>
              <p:cNvSpPr txBox="1"/>
              <p:nvPr/>
            </p:nvSpPr>
            <p:spPr>
              <a:xfrm>
                <a:off x="978794" y="1596980"/>
                <a:ext cx="1060575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만약 </a:t>
                </a:r>
                <a:r>
                  <a:rPr lang="en-US" altLang="ko-KR" sz="2400" b="1" dirty="0"/>
                  <a:t>(1, 1), (2, 1.5), (3, 2)</a:t>
                </a:r>
                <a:r>
                  <a:rPr lang="ko-KR" altLang="en-US" sz="2400" b="1" dirty="0"/>
                  <a:t>라는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점이 있을 때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이를 가장 잘 표현하는 일차직선은</a:t>
                </a:r>
                <a:r>
                  <a:rPr lang="en-US" altLang="ko-KR" sz="2400" b="1" dirty="0"/>
                  <a:t>?</a:t>
                </a:r>
              </a:p>
              <a:p>
                <a:endParaRPr lang="en-US" altLang="ko-KR" sz="2400" b="1" dirty="0"/>
              </a:p>
              <a:p>
                <a:r>
                  <a:rPr lang="ko-KR" altLang="en-US" sz="2400" b="1" dirty="0"/>
                  <a:t>우리는 다음과 같은 용어를 사용한다</a:t>
                </a:r>
                <a:r>
                  <a:rPr lang="en-US" altLang="ko-KR" sz="2400" b="1" dirty="0"/>
                  <a:t>. </a:t>
                </a:r>
              </a:p>
              <a:p>
                <a:endParaRPr lang="en-US" altLang="ko-KR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2400" b="1" dirty="0"/>
              </a:p>
              <a:p>
                <a:endParaRPr lang="en-US" altLang="ko-KR" sz="2400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400" b="1" dirty="0"/>
                  <a:t>: </a:t>
                </a:r>
                <a:r>
                  <a:rPr lang="ko-KR" altLang="en-US" sz="2400" b="1" dirty="0" err="1"/>
                  <a:t>예측값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ko-KR" altLang="en-US" sz="2400" b="1" dirty="0"/>
                  <a:t> 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기울기 </a:t>
                </a:r>
                <a:r>
                  <a:rPr lang="en-US" altLang="ko-KR" sz="2400" b="1" dirty="0"/>
                  <a:t>(slope, coefficient),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절편</a:t>
                </a:r>
                <a:r>
                  <a:rPr lang="en-US" altLang="ko-KR" sz="2400" b="1" dirty="0"/>
                  <a:t>(bias)</a:t>
                </a:r>
              </a:p>
              <a:p>
                <a:endParaRPr lang="en-US" altLang="ko-KR" sz="2400" b="1" dirty="0"/>
              </a:p>
              <a:p>
                <a:r>
                  <a:rPr lang="en-US" altLang="ko-KR" sz="2400" b="1" dirty="0"/>
                  <a:t>Ans)</a:t>
                </a:r>
                <a:r>
                  <a:rPr lang="ko-KR" altLang="en-US" sz="2400" b="1" dirty="0"/>
                  <a:t>가장 잘 표현하는 일차직선은 오차를 최소화하는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/>
                  <a:t>를 찾는 것</a:t>
                </a:r>
                <a:r>
                  <a:rPr lang="en-US" altLang="ko-KR" sz="2400" b="1" dirty="0"/>
                  <a:t>!!!!!</a:t>
                </a:r>
              </a:p>
              <a:p>
                <a:r>
                  <a:rPr lang="ko-KR" altLang="en-US" sz="2400" b="1" dirty="0"/>
                  <a:t>오차로서 가장 많이 사용되는 것이 </a:t>
                </a:r>
                <a:r>
                  <a:rPr lang="ko-KR" altLang="en-US" sz="2400" b="1" dirty="0" err="1"/>
                  <a:t>최소제곱오차</a:t>
                </a:r>
                <a:r>
                  <a:rPr lang="en-US" altLang="ko-KR" sz="2400" b="1" dirty="0"/>
                  <a:t>(Least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Square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Error)!!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D096C8-99A0-C265-E26D-BDFEBFF7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4" y="1596980"/>
                <a:ext cx="10605752" cy="4154984"/>
              </a:xfrm>
              <a:prstGeom prst="rect">
                <a:avLst/>
              </a:prstGeom>
              <a:blipFill>
                <a:blip r:embed="rId2"/>
                <a:stretch>
                  <a:fillRect l="-920" t="-1173" r="-288" b="-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1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313C71-A02E-F0BE-F7B4-41EC5DF23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최소제곱에러란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D7EAF-BDFB-2C21-0ACA-D4629815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39" y="1552240"/>
            <a:ext cx="6516710" cy="49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4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선형 회귀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56326" y="1533832"/>
            <a:ext cx="10806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64" y="1332079"/>
            <a:ext cx="8806859" cy="38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선형 회귀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56326" y="1533832"/>
            <a:ext cx="10806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800" b="1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9" y="1200727"/>
            <a:ext cx="8303492" cy="15136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09" y="3047459"/>
            <a:ext cx="8939709" cy="27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F7CC60-D1D6-2C78-64D0-8F9992B69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Optional) Normal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r>
              <a:rPr lang="ko-KR" altLang="en-US" dirty="0"/>
              <a:t>을 유도하는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5DD0C1-3691-105F-C771-A1B7338369FD}"/>
                  </a:ext>
                </a:extLst>
              </p:cNvPr>
              <p:cNvSpPr txBox="1"/>
              <p:nvPr/>
            </p:nvSpPr>
            <p:spPr>
              <a:xfrm>
                <a:off x="1165412" y="1658471"/>
                <a:ext cx="10823575" cy="426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최소자승법에 의해 비용함수를 다음과 같이 놓을 수 있다</a:t>
                </a:r>
                <a:r>
                  <a:rPr lang="en-US" altLang="ko-KR" sz="2400" dirty="0"/>
                  <a:t>. </a:t>
                </a: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r>
                  <a:rPr lang="ko-KR" altLang="en-US" sz="24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altLang="ko-KR" sz="2400" dirty="0"/>
              </a:p>
              <a:p>
                <a:r>
                  <a:rPr lang="ko-KR" altLang="en-US" sz="2400" dirty="0"/>
                  <a:t>행렬로 표현된 식을 미분하면 다음을 얻을 수 있다</a:t>
                </a:r>
                <a:r>
                  <a:rPr lang="en-US" altLang="ko-KR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400" dirty="0"/>
                  <a:t>,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/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.   </m:t>
                    </m:r>
                  </m:oMath>
                </a14:m>
                <a:endParaRPr lang="en-US" altLang="ko-KR" sz="2400" b="0" dirty="0"/>
              </a:p>
              <a:p>
                <a:r>
                  <a:rPr lang="ko-KR" altLang="en-US" sz="2400" dirty="0"/>
                  <a:t>이를 이용하면 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ko-KR" sz="2400" dirty="0"/>
                  <a:t> =0   </a:t>
                </a:r>
                <a:r>
                  <a:rPr lang="ko-KR" altLang="en-US" sz="2400" dirty="0"/>
                  <a:t>이 되는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를 구하면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5DD0C1-3691-105F-C771-A1B733836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2" y="1658471"/>
                <a:ext cx="10823575" cy="4263731"/>
              </a:xfrm>
              <a:prstGeom prst="rect">
                <a:avLst/>
              </a:prstGeom>
              <a:blipFill>
                <a:blip r:embed="rId2"/>
                <a:stretch>
                  <a:fillRect l="-845" t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2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계산복잡도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692" y="1477818"/>
            <a:ext cx="113237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800" b="1" dirty="0" err="1"/>
              <a:t>역행렬을</a:t>
            </a:r>
            <a:r>
              <a:rPr lang="ko-KR" altLang="en-US" sz="2800" b="1" dirty="0"/>
              <a:t> 계산하는 것은 상당한 </a:t>
            </a:r>
            <a:r>
              <a:rPr lang="ko-KR" altLang="en-US" sz="2800" b="1" dirty="0" err="1"/>
              <a:t>계산량을</a:t>
            </a:r>
            <a:r>
              <a:rPr lang="ko-KR" altLang="en-US" sz="2800" b="1" dirty="0"/>
              <a:t> 필요로 합니다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그래서 </a:t>
            </a:r>
            <a:r>
              <a:rPr lang="ko-KR" altLang="en-US" sz="2800" b="1" dirty="0" err="1"/>
              <a:t>특성수가</a:t>
            </a:r>
            <a:r>
              <a:rPr lang="ko-KR" altLang="en-US" sz="2800" b="1" dirty="0"/>
              <a:t> 늘어나면 </a:t>
            </a:r>
            <a:r>
              <a:rPr lang="ko-KR" altLang="en-US" sz="2800" b="1" dirty="0" err="1"/>
              <a:t>계산량이</a:t>
            </a:r>
            <a:r>
              <a:rPr lang="ko-KR" altLang="en-US" sz="2800" b="1" dirty="0"/>
              <a:t> 기하급수적으로 늘어납니다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예를 들어 </a:t>
            </a:r>
            <a:r>
              <a:rPr lang="ko-KR" altLang="en-US" sz="2800" b="1" dirty="0" err="1"/>
              <a:t>특성수가</a:t>
            </a:r>
            <a:r>
              <a:rPr lang="ko-KR" altLang="en-US" sz="2800" b="1" dirty="0"/>
              <a:t> 두 배로 늘어나면 </a:t>
            </a:r>
            <a:r>
              <a:rPr lang="ko-KR" altLang="en-US" sz="2800" b="1" dirty="0" err="1"/>
              <a:t>계산시간은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5~8</a:t>
            </a:r>
            <a:r>
              <a:rPr lang="ko-KR" altLang="en-US" sz="2800" b="1" dirty="0"/>
              <a:t>배로 늘어납니다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836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600364" y="1320800"/>
            <a:ext cx="114253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경사 </a:t>
            </a:r>
            <a:r>
              <a:rPr lang="ko-KR" altLang="en-US" sz="2800" b="1" dirty="0" err="1"/>
              <a:t>하강법은</a:t>
            </a:r>
            <a:r>
              <a:rPr lang="ko-KR" altLang="en-US" sz="2800" b="1" dirty="0"/>
              <a:t> 여러 종류의 문제에서 최적의 해법을 찾을 수 있는 매우 일반적인 최적화 알고리즘입니다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경사하강법의 기본적인 아이디어는 비용 함수를 최소화하기 위해 반복해서 </a:t>
            </a:r>
            <a:r>
              <a:rPr lang="ko-KR" altLang="en-US" sz="2800" b="1" dirty="0" err="1"/>
              <a:t>파라미터를</a:t>
            </a:r>
            <a:r>
              <a:rPr lang="ko-KR" altLang="en-US" sz="2800" b="1" dirty="0"/>
              <a:t> 조정해가는 것입니다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구체적으로 </a:t>
            </a:r>
            <a:r>
              <a:rPr lang="en-US" altLang="ko-KR" sz="2800" b="1" dirty="0"/>
              <a:t>θ </a:t>
            </a:r>
            <a:r>
              <a:rPr lang="ko-KR" altLang="en-US" sz="2800" b="1" dirty="0"/>
              <a:t>를 임의의 값으로 시작해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무작위 초기화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한 번에 조금씩 비용 함수가 감소되는 방향으로 진행하여 알고리즘이 최솟값에 수렴할 때까지 점진적으로 향상시킵니다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경사하강법에서 중요한 </a:t>
            </a:r>
            <a:r>
              <a:rPr lang="ko-KR" altLang="en-US" sz="2800" b="1" dirty="0" err="1"/>
              <a:t>파라미터는</a:t>
            </a:r>
            <a:r>
              <a:rPr lang="ko-KR" altLang="en-US" sz="2800" b="1" dirty="0"/>
              <a:t> 스텝의 크기로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학습률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하이퍼파라미터로</a:t>
            </a:r>
            <a:r>
              <a:rPr lang="ko-KR" altLang="en-US" sz="2800" b="1" dirty="0"/>
              <a:t> 결정됩니다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4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891" y="1615193"/>
            <a:ext cx="11018982" cy="4298910"/>
          </a:xfrm>
        </p:spPr>
        <p:txBody>
          <a:bodyPr>
            <a:normAutofit/>
          </a:bodyPr>
          <a:lstStyle/>
          <a:p>
            <a:pPr algn="l"/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선형회귀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 err="1"/>
              <a:t>경사하강법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08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A99EED-2C63-A591-0F08-513D32F56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48B207-10DF-069F-BF78-3327395E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95" y="1348336"/>
            <a:ext cx="9760299" cy="52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C1B472-D04F-A398-A2CF-50729085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67D597-1A55-DC70-5EAE-37B07C33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9" y="1156812"/>
            <a:ext cx="5740823" cy="1343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9D7201-62EF-235D-1E38-5C3B26BF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22" y="2442125"/>
            <a:ext cx="7537476" cy="40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F8B626-DF0E-D6E5-3E82-45EB21AA47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E07A1-84AE-F04D-8027-CB1748D6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7" y="99323"/>
            <a:ext cx="9063613" cy="68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DD3B8A-F3E0-012F-21EB-2705BBD92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17DD13-0F32-C548-4951-185C7B69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220759"/>
            <a:ext cx="8554191" cy="64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2" y="1247019"/>
            <a:ext cx="8093142" cy="42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학습률이</a:t>
            </a:r>
            <a:r>
              <a:rPr lang="ko-KR" altLang="en-US" dirty="0"/>
              <a:t> 너무 작을 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9" y="1305047"/>
            <a:ext cx="9497992" cy="45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학습률이</a:t>
            </a:r>
            <a:r>
              <a:rPr lang="ko-KR" altLang="en-US" dirty="0"/>
              <a:t> 너무 클 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332506"/>
            <a:ext cx="9199436" cy="43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9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경사하강법의 문제점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6" y="1191415"/>
            <a:ext cx="9170269" cy="44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9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특성 스케일에 따른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9" y="1422248"/>
            <a:ext cx="10262474" cy="38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3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 err="1"/>
              <a:t>배치경사</a:t>
            </a:r>
            <a:r>
              <a:rPr lang="ko-KR" altLang="en-US" dirty="0"/>
              <a:t>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1056" y="960583"/>
            <a:ext cx="11109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ko-KR" altLang="ko-KR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600364" y="1320800"/>
            <a:ext cx="114253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경사 </a:t>
            </a:r>
            <a:r>
              <a:rPr lang="ko-KR" altLang="en-US" sz="2800" b="1" dirty="0" err="1"/>
              <a:t>하강법을</a:t>
            </a:r>
            <a:r>
              <a:rPr lang="ko-KR" altLang="en-US" sz="2800" b="1" dirty="0"/>
              <a:t> 구현하려면 각 모델 </a:t>
            </a:r>
            <a:r>
              <a:rPr lang="ko-KR" altLang="en-US" sz="2800" b="1" dirty="0" err="1"/>
              <a:t>파라미터에</a:t>
            </a:r>
            <a:r>
              <a:rPr lang="ko-KR" altLang="en-US" sz="2800" b="1" dirty="0"/>
              <a:t> 대해 </a:t>
            </a:r>
            <a:r>
              <a:rPr lang="ko-KR" altLang="en-US" sz="2800" b="1" dirty="0" err="1"/>
              <a:t>비용함수의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그래디언트를</a:t>
            </a:r>
            <a:r>
              <a:rPr lang="ko-KR" altLang="en-US" sz="2800" b="1" dirty="0"/>
              <a:t> 계산해야 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즉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각 </a:t>
            </a:r>
            <a:r>
              <a:rPr lang="ko-KR" altLang="en-US" sz="2800" b="1" dirty="0" err="1"/>
              <a:t>파라미터가</a:t>
            </a:r>
            <a:r>
              <a:rPr lang="ko-KR" altLang="en-US" sz="2800" b="1" dirty="0"/>
              <a:t> 조금 변경될 때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비용함수의</a:t>
            </a:r>
            <a:r>
              <a:rPr lang="ko-KR" altLang="en-US" sz="2800" b="1" dirty="0"/>
              <a:t> 변화율을 계산해야 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구체적인 식은 다음과 같습니다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5" y="2708761"/>
            <a:ext cx="2013528" cy="10467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0" y="3998456"/>
            <a:ext cx="8065879" cy="21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E01201-8899-48E6-8855-269A4B94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083AC-0F7E-435A-9FB4-AD4C39781B86}"/>
              </a:ext>
            </a:extLst>
          </p:cNvPr>
          <p:cNvSpPr txBox="1"/>
          <p:nvPr/>
        </p:nvSpPr>
        <p:spPr>
          <a:xfrm>
            <a:off x="1006475" y="1600200"/>
            <a:ext cx="10255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/>
              <a:t>모델과 비용함수를 정한다</a:t>
            </a:r>
            <a:r>
              <a:rPr lang="en-US" altLang="ko-KR" sz="2800" b="1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b="1" dirty="0"/>
              <a:t>데이터를 이용하여 비용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에러 혹은 손실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계산</a:t>
            </a:r>
            <a:endParaRPr lang="en-US" altLang="ko-KR" sz="2800" b="1" dirty="0"/>
          </a:p>
          <a:p>
            <a:pPr marL="514350" indent="-514350">
              <a:buAutoNum type="arabicPeriod"/>
            </a:pPr>
            <a:r>
              <a:rPr lang="ko-KR" altLang="en-US" sz="2800" b="1" dirty="0" err="1"/>
              <a:t>경사하강법을</a:t>
            </a:r>
            <a:r>
              <a:rPr lang="ko-KR" altLang="en-US" sz="2800" b="1" dirty="0"/>
              <a:t> 이용하여 비용이 작아지는 방향으로 매개변수를 조정</a:t>
            </a:r>
            <a:r>
              <a:rPr lang="en-US" altLang="ko-KR" sz="2800" b="1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b="1" dirty="0"/>
              <a:t>비용이 충분히 작아지도록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을 반복한다</a:t>
            </a:r>
            <a:r>
              <a:rPr lang="en-US" altLang="ko-KR" sz="2800" b="1" dirty="0"/>
              <a:t>.</a:t>
            </a:r>
          </a:p>
          <a:p>
            <a:pPr marL="514350" indent="-514350">
              <a:buAutoNum type="arabicPeriod"/>
            </a:pPr>
            <a:endParaRPr lang="en-US" altLang="ko-KR" sz="2800" b="1" dirty="0"/>
          </a:p>
          <a:p>
            <a:r>
              <a:rPr lang="en-US" altLang="ko-KR" sz="2800" b="1" dirty="0"/>
              <a:t>- 7</a:t>
            </a:r>
            <a:r>
              <a:rPr lang="ko-KR" altLang="en-US" sz="2800" b="1" dirty="0"/>
              <a:t>주차에서는 </a:t>
            </a:r>
            <a:r>
              <a:rPr lang="ko-KR" altLang="en-US" sz="2800" b="1" dirty="0" err="1"/>
              <a:t>경사하강법을</a:t>
            </a:r>
            <a:r>
              <a:rPr lang="ko-KR" altLang="en-US" sz="2800" b="1" dirty="0"/>
              <a:t> 가장 간단한 선형회귀의 경우에 대해 공부한다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661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적절한 </a:t>
            </a:r>
            <a:r>
              <a:rPr lang="ko-KR" altLang="en-US" dirty="0" err="1"/>
              <a:t>학습률</a:t>
            </a:r>
            <a:r>
              <a:rPr lang="ko-KR" altLang="en-US" dirty="0"/>
              <a:t> 탐색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819" y="1265382"/>
            <a:ext cx="11111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적절한 </a:t>
            </a:r>
            <a:r>
              <a:rPr lang="ko-KR" altLang="en-US" sz="2800" b="1" dirty="0" err="1"/>
              <a:t>학습률을</a:t>
            </a:r>
            <a:r>
              <a:rPr lang="ko-KR" altLang="en-US" sz="2800" b="1" dirty="0"/>
              <a:t> 찾으려면 그리드 탐색을 사용합니다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하지만 그리드 탐색에서 수렴하는데 너무 오래 걸리는 모델을 막기 위해 반복횟수를 제한해야 합니다</a:t>
            </a:r>
            <a:r>
              <a:rPr lang="en-US" altLang="ko-KR" sz="2800" b="1" dirty="0"/>
              <a:t>. </a:t>
            </a:r>
            <a:r>
              <a:rPr lang="ko-KR" altLang="en-US" sz="2800" b="1" dirty="0" err="1"/>
              <a:t>반복횟수는</a:t>
            </a:r>
            <a:r>
              <a:rPr lang="ko-KR" altLang="en-US" sz="2800" b="1" dirty="0"/>
              <a:t> 너무 작으면 </a:t>
            </a:r>
            <a:r>
              <a:rPr lang="ko-KR" altLang="en-US" sz="2800" b="1" dirty="0" err="1"/>
              <a:t>최적점에</a:t>
            </a:r>
            <a:r>
              <a:rPr lang="ko-KR" altLang="en-US" sz="2800" b="1" dirty="0"/>
              <a:t> 도달하기 전에 알고리즘이 멈춥니다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너무 크면 모델 </a:t>
            </a:r>
            <a:r>
              <a:rPr lang="ko-KR" altLang="en-US" sz="2800" b="1" dirty="0" err="1"/>
              <a:t>파라미터가</a:t>
            </a:r>
            <a:r>
              <a:rPr lang="ko-KR" altLang="en-US" sz="2800" b="1" dirty="0"/>
              <a:t> 더 이상 변하지 않는 동안 시간을 낭비하게 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간단한 해결책은 반복횟수를 아주 크게 지정하고 </a:t>
            </a:r>
            <a:r>
              <a:rPr lang="ko-KR" altLang="en-US" sz="2800" b="1" dirty="0" err="1"/>
              <a:t>그래디언트</a:t>
            </a:r>
            <a:r>
              <a:rPr lang="ko-KR" altLang="en-US" sz="2800" b="1" dirty="0"/>
              <a:t> 벡터가 아주 작아지면 경사하강법이 최솟값에 도달한 것이므로 알고리즘을 중지합니다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077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4E64231-CD54-B441-24E2-746A76B00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경사하강법의</a:t>
            </a:r>
            <a:r>
              <a:rPr lang="ko-KR" altLang="en-US" dirty="0"/>
              <a:t>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B05A6-58B8-D6D8-F9BE-96E9893BF738}"/>
              </a:ext>
            </a:extLst>
          </p:cNvPr>
          <p:cNvSpPr txBox="1"/>
          <p:nvPr/>
        </p:nvSpPr>
        <p:spPr>
          <a:xfrm>
            <a:off x="1006476" y="1712259"/>
            <a:ext cx="10441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배치 </a:t>
            </a:r>
            <a:r>
              <a:rPr lang="ko-KR" altLang="en-US" sz="2400" dirty="0" err="1"/>
              <a:t>경사하강법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매개변수를 업데이트할 때마다 모든 데이터셋을 사용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확률적 </a:t>
            </a:r>
            <a:r>
              <a:rPr lang="ko-KR" altLang="en-US" sz="2400" dirty="0" err="1"/>
              <a:t>경사하강법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매개변수 업데이트할 때 하나의 데이터를 사용하고 이를 수없이 반복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미니 배치 </a:t>
            </a:r>
            <a:r>
              <a:rPr lang="ko-KR" altLang="en-US" sz="2400" dirty="0" err="1"/>
              <a:t>경사하강법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매개변수 업데이트할 때 한 </a:t>
            </a:r>
            <a:r>
              <a:rPr lang="en-US" altLang="ko-KR" sz="2400" dirty="0"/>
              <a:t>epoch</a:t>
            </a:r>
            <a:r>
              <a:rPr lang="ko-KR" altLang="en-US" sz="2400" dirty="0"/>
              <a:t>에 데이터의 일부를 나누어서 사용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67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배치경사하강법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4" y="1292003"/>
            <a:ext cx="5912673" cy="34505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1" y="4908856"/>
            <a:ext cx="4482416" cy="12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배치경사하강법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3091" y="1967345"/>
            <a:ext cx="102800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앞 공식에서 매 경사 </a:t>
            </a:r>
            <a:r>
              <a:rPr lang="ko-KR" altLang="en-US" sz="2800" b="1" dirty="0" err="1"/>
              <a:t>하강법</a:t>
            </a:r>
            <a:r>
              <a:rPr lang="ko-KR" altLang="en-US" sz="2800" b="1" dirty="0"/>
              <a:t> 스텝에서 전체 </a:t>
            </a:r>
            <a:r>
              <a:rPr lang="ko-KR" altLang="en-US" sz="2800" b="1" dirty="0" err="1"/>
              <a:t>훈련세트에</a:t>
            </a:r>
            <a:r>
              <a:rPr lang="ko-KR" altLang="en-US" sz="2800" b="1" dirty="0"/>
              <a:t> 대해 계산을 진행합니다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그래서 이 알고리즘을 배치 경사 </a:t>
            </a:r>
            <a:r>
              <a:rPr lang="ko-KR" altLang="en-US" sz="2800" b="1" dirty="0" err="1"/>
              <a:t>하강법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Batch Gradient Descent </a:t>
            </a:r>
            <a:r>
              <a:rPr lang="ko-KR" altLang="en-US" sz="2800" b="1" dirty="0"/>
              <a:t>이라고 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매 스텝에서 </a:t>
            </a:r>
            <a:r>
              <a:rPr lang="ko-KR" altLang="en-US" sz="2800" b="1" dirty="0" err="1"/>
              <a:t>훈련데이터</a:t>
            </a:r>
            <a:r>
              <a:rPr lang="ko-KR" altLang="en-US" sz="2800" b="1" dirty="0"/>
              <a:t> 전체를 사용하기 때문에 아주 큰 </a:t>
            </a:r>
            <a:r>
              <a:rPr lang="ko-KR" altLang="en-US" sz="2800" b="1" dirty="0" err="1"/>
              <a:t>훈련세트에</a:t>
            </a:r>
            <a:r>
              <a:rPr lang="ko-KR" altLang="en-US" sz="2800" b="1" dirty="0"/>
              <a:t> 대해서는 </a:t>
            </a:r>
            <a:r>
              <a:rPr lang="ko-KR" altLang="en-US" sz="2800" b="1" dirty="0" err="1"/>
              <a:t>계산비용이</a:t>
            </a:r>
            <a:r>
              <a:rPr lang="ko-KR" altLang="en-US" sz="2800" b="1" dirty="0"/>
              <a:t> 많이 듭니다</a:t>
            </a:r>
            <a:r>
              <a:rPr lang="en-US" altLang="ko-KR" sz="2800" b="1" dirty="0"/>
              <a:t>.  </a:t>
            </a:r>
            <a:r>
              <a:rPr lang="ko-KR" altLang="en-US" sz="2800" b="1" dirty="0"/>
              <a:t>그러나 경사하강법은 </a:t>
            </a:r>
            <a:r>
              <a:rPr lang="ko-KR" altLang="en-US" sz="2800" b="1" dirty="0" err="1"/>
              <a:t>특성수에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민감하진</a:t>
            </a:r>
            <a:r>
              <a:rPr lang="ko-KR" altLang="en-US" sz="2800" b="1" dirty="0"/>
              <a:t> 않습니다</a:t>
            </a:r>
            <a:r>
              <a:rPr lang="en-US" altLang="ko-KR" sz="2800" b="1" dirty="0"/>
              <a:t>. </a:t>
            </a:r>
            <a:r>
              <a:rPr lang="ko-KR" altLang="en-US" sz="2800" b="1" dirty="0" err="1"/>
              <a:t>특성수가</a:t>
            </a:r>
            <a:r>
              <a:rPr lang="ko-KR" altLang="en-US" sz="2800" b="1" dirty="0"/>
              <a:t> 수십만 개가 되면 정규방정식보다 경사 </a:t>
            </a:r>
            <a:r>
              <a:rPr lang="ko-KR" altLang="en-US" sz="2800" b="1" dirty="0" err="1"/>
              <a:t>하강법이</a:t>
            </a:r>
            <a:r>
              <a:rPr lang="ko-KR" altLang="en-US" sz="2800" b="1" dirty="0"/>
              <a:t> 계산 비용이 싸게 듭니다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6344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여러 가지 </a:t>
            </a:r>
            <a:r>
              <a:rPr lang="ko-KR" altLang="en-US" dirty="0" err="1"/>
              <a:t>학습률에</a:t>
            </a:r>
            <a:r>
              <a:rPr lang="ko-KR" altLang="en-US" dirty="0"/>
              <a:t> 대한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5" y="1303778"/>
            <a:ext cx="10032866" cy="42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38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525725-23AC-4AA4-9366-4B840D219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모양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CA6195-75FC-4525-A702-9392919F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6" y="1459384"/>
            <a:ext cx="7549721" cy="52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49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확률적 </a:t>
            </a:r>
            <a:r>
              <a:rPr lang="ko-KR" altLang="en-US"/>
              <a:t>경사하강법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819" y="1265382"/>
            <a:ext cx="11111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배치 경사 </a:t>
            </a:r>
            <a:r>
              <a:rPr lang="ko-KR" altLang="en-US" sz="2800" b="1" dirty="0" err="1"/>
              <a:t>하강법의</a:t>
            </a:r>
            <a:r>
              <a:rPr lang="ko-KR" altLang="en-US" sz="2800" b="1" dirty="0"/>
              <a:t> 가장 큰 문제는 </a:t>
            </a:r>
            <a:r>
              <a:rPr lang="ko-KR" altLang="en-US" sz="2800" b="1" dirty="0" err="1"/>
              <a:t>매스텝에서</a:t>
            </a:r>
            <a:r>
              <a:rPr lang="ko-KR" altLang="en-US" sz="2800" b="1" dirty="0"/>
              <a:t> 전체 훈련 세트를 사용해 </a:t>
            </a:r>
            <a:r>
              <a:rPr lang="ko-KR" altLang="en-US" sz="2800" b="1" dirty="0" err="1"/>
              <a:t>그래디언트를</a:t>
            </a:r>
            <a:r>
              <a:rPr lang="ko-KR" altLang="en-US" sz="2800" b="1" dirty="0"/>
              <a:t> 계산하게 되므로 </a:t>
            </a:r>
            <a:r>
              <a:rPr lang="ko-KR" altLang="en-US" sz="2800" b="1" dirty="0" err="1"/>
              <a:t>훈련세트가</a:t>
            </a:r>
            <a:r>
              <a:rPr lang="ko-KR" altLang="en-US" sz="2800" b="1" dirty="0"/>
              <a:t> 커지면 시간이 많이 들게 됩니다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확률적 경사 </a:t>
            </a:r>
            <a:r>
              <a:rPr lang="ko-KR" altLang="en-US" sz="2800" b="1" dirty="0" err="1"/>
              <a:t>하강법은</a:t>
            </a:r>
            <a:r>
              <a:rPr lang="ko-KR" altLang="en-US" sz="2800" b="1" dirty="0"/>
              <a:t> 매 스텝에서 한 개의 샘플을 무작위로 선택하고 그 샘플에 대해 </a:t>
            </a:r>
            <a:r>
              <a:rPr lang="ko-KR" altLang="en-US" sz="2800" b="1" dirty="0" err="1"/>
              <a:t>그래디언트를</a:t>
            </a:r>
            <a:r>
              <a:rPr lang="ko-KR" altLang="en-US" sz="2800" b="1" dirty="0"/>
              <a:t> 계산합니다</a:t>
            </a:r>
            <a:r>
              <a:rPr lang="en-US" altLang="ko-KR" sz="2800" b="1" dirty="0"/>
              <a:t>.</a:t>
            </a:r>
          </a:p>
          <a:p>
            <a:r>
              <a:rPr lang="ko-KR" altLang="en-US" sz="2800" b="1" dirty="0"/>
              <a:t>알고리즘이 빠른 장점과 불안정한 단점이 있습니다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즉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비용함수가</a:t>
            </a:r>
            <a:r>
              <a:rPr lang="ko-KR" altLang="en-US" sz="2800" b="1" dirty="0"/>
              <a:t> 만복계산에서 부드럽게 감소하는 방향으로 변하는 것이 아니라 위아래로 요동치면서 평균적으로만 감소합니다</a:t>
            </a:r>
            <a:r>
              <a:rPr lang="en-US" altLang="ko-KR" sz="2800" b="1" dirty="0"/>
              <a:t>. </a:t>
            </a:r>
            <a:r>
              <a:rPr lang="ko-KR" altLang="en-US" sz="2800" b="1" dirty="0" err="1"/>
              <a:t>비용함수가</a:t>
            </a:r>
            <a:r>
              <a:rPr lang="ko-KR" altLang="en-US" sz="2800" b="1" dirty="0"/>
              <a:t> 불규칙할 경우 알고리즘이 극솟값을 벗어나도록 도와주므로 장점이 있습니다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하지만 </a:t>
            </a:r>
            <a:r>
              <a:rPr lang="ko-KR" altLang="en-US" sz="2800" b="1" dirty="0" err="1"/>
              <a:t>무작위성이</a:t>
            </a:r>
            <a:r>
              <a:rPr lang="ko-KR" altLang="en-US" sz="2800" b="1" dirty="0"/>
              <a:t> 주는 불안정성을 해소하기 위해 </a:t>
            </a:r>
            <a:r>
              <a:rPr lang="ko-KR" altLang="en-US" sz="2800" b="1" dirty="0" err="1"/>
              <a:t>학습률을</a:t>
            </a:r>
            <a:r>
              <a:rPr lang="ko-KR" altLang="en-US" sz="2800" b="1" dirty="0"/>
              <a:t> 처음에는 크게 정하고 점차 줄여나가는 방법이 있습니다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3863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확률적 </a:t>
            </a:r>
            <a:r>
              <a:rPr lang="ko-KR" altLang="en-US"/>
              <a:t>경사하강법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819" y="1265382"/>
            <a:ext cx="1111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매반복에서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학습률을</a:t>
            </a:r>
            <a:r>
              <a:rPr lang="ko-KR" altLang="en-US" sz="2800" b="1" dirty="0"/>
              <a:t> 결정하는 함수를 학습 </a:t>
            </a:r>
            <a:r>
              <a:rPr lang="ko-KR" altLang="en-US" sz="2800" b="1" dirty="0" err="1"/>
              <a:t>스케쥴</a:t>
            </a:r>
            <a:r>
              <a:rPr lang="ko-KR" altLang="en-US" sz="2800" b="1" dirty="0"/>
              <a:t> 이라 부릅니다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23" y="2206645"/>
            <a:ext cx="6970756" cy="29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7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미니배치</a:t>
            </a:r>
            <a:r>
              <a:rPr lang="ko-KR" altLang="en-US" dirty="0"/>
              <a:t>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2452" y="1046280"/>
            <a:ext cx="1113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각 스텝에서 </a:t>
            </a:r>
            <a:r>
              <a:rPr lang="ko-KR" altLang="en-US" sz="2800" b="1" dirty="0" err="1"/>
              <a:t>미니배치라</a:t>
            </a:r>
            <a:r>
              <a:rPr lang="ko-KR" altLang="en-US" sz="2800" b="1" dirty="0"/>
              <a:t> 부르는 임의의 작은 샘플 </a:t>
            </a:r>
            <a:r>
              <a:rPr lang="ko-KR" altLang="en-US" sz="2800" b="1" dirty="0" err="1"/>
              <a:t>세트애</a:t>
            </a:r>
            <a:r>
              <a:rPr lang="ko-KR" altLang="en-US" sz="2800" b="1" dirty="0"/>
              <a:t> 대해 </a:t>
            </a:r>
            <a:r>
              <a:rPr lang="ko-KR" altLang="en-US" sz="2800" b="1" dirty="0" err="1"/>
              <a:t>그래디언트를</a:t>
            </a:r>
            <a:r>
              <a:rPr lang="ko-KR" altLang="en-US" sz="2800" b="1" dirty="0"/>
              <a:t> 계산하는 것을 </a:t>
            </a:r>
            <a:r>
              <a:rPr lang="ko-KR" altLang="en-US" sz="2800" b="1" dirty="0" err="1"/>
              <a:t>미니배치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경사하강법이라</a:t>
            </a:r>
            <a:r>
              <a:rPr lang="ko-KR" altLang="en-US" sz="2800" b="1" dirty="0"/>
              <a:t> 부릅니다</a:t>
            </a:r>
            <a:r>
              <a:rPr lang="en-US" altLang="ko-KR" sz="2800" b="1" dirty="0"/>
              <a:t>. 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5" y="2000387"/>
            <a:ext cx="5621033" cy="2684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51" y="2168501"/>
            <a:ext cx="6454578" cy="98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351" y="3122608"/>
            <a:ext cx="6676514" cy="12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987963-140B-1DBC-6295-99440E5F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3B78C-C88B-83AD-08DC-1A27CBDE7C53}"/>
              </a:ext>
            </a:extLst>
          </p:cNvPr>
          <p:cNvSpPr txBox="1"/>
          <p:nvPr/>
        </p:nvSpPr>
        <p:spPr>
          <a:xfrm>
            <a:off x="824248" y="1545465"/>
            <a:ext cx="1115954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선형회귀의 수학적 원리를 이해하고 </a:t>
            </a:r>
            <a:r>
              <a:rPr lang="en-US" altLang="ko-KR" sz="3200" b="1" dirty="0"/>
              <a:t>Python</a:t>
            </a:r>
            <a:r>
              <a:rPr lang="ko-KR" altLang="en-US" sz="3200" b="1" dirty="0"/>
              <a:t>으로 구현해보기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 err="1"/>
              <a:t>경사하강법의</a:t>
            </a:r>
            <a:r>
              <a:rPr lang="ko-KR" altLang="en-US" sz="3200" b="1" dirty="0"/>
              <a:t> 원리를 이해하고 선형회귀에 적용해보기</a:t>
            </a:r>
            <a:endParaRPr lang="en-US" altLang="ko-KR" sz="32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9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E01201-8899-48E6-8855-269A4B947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Scikit-learn(</a:t>
            </a:r>
            <a:r>
              <a:rPr lang="ko-KR" altLang="en-US" dirty="0" err="1"/>
              <a:t>사이킷런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083AC-0F7E-435A-9FB4-AD4C39781B86}"/>
              </a:ext>
            </a:extLst>
          </p:cNvPr>
          <p:cNvSpPr txBox="1"/>
          <p:nvPr/>
        </p:nvSpPr>
        <p:spPr>
          <a:xfrm>
            <a:off x="777241" y="1234440"/>
            <a:ext cx="10485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1" dirty="0" err="1"/>
              <a:t>머신러닝을</a:t>
            </a:r>
            <a:r>
              <a:rPr lang="ko-KR" altLang="en-US" sz="2800" b="1" dirty="0"/>
              <a:t> 할 수 있는 여러 도구들을 함수로 모아 놓았고 실습에 유용한 데이터 셋도 들어 있음</a:t>
            </a:r>
            <a:r>
              <a:rPr lang="en-US" altLang="ko-KR" sz="2800" b="1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b="1" dirty="0"/>
              <a:t>&gt;&gt;&gt; from</a:t>
            </a:r>
            <a:r>
              <a:rPr lang="ko-KR" altLang="en-US" sz="2800" b="1" dirty="0"/>
              <a:t> </a:t>
            </a:r>
            <a:r>
              <a:rPr lang="en-US" altLang="ko-KR" sz="2800" b="1" dirty="0" err="1"/>
              <a:t>sklearn</a:t>
            </a:r>
            <a:r>
              <a:rPr lang="en-US" altLang="ko-KR" sz="2800" b="1" dirty="0"/>
              <a:t> import datasets</a:t>
            </a:r>
          </a:p>
          <a:p>
            <a:pPr marL="457200" indent="-457200">
              <a:buFontTx/>
              <a:buChar char="-"/>
            </a:pPr>
            <a:r>
              <a:rPr lang="en-US" altLang="ko-KR" sz="2800" b="1" dirty="0"/>
              <a:t>&gt;&gt;&gt; iris= </a:t>
            </a:r>
            <a:r>
              <a:rPr lang="en-US" altLang="ko-KR" sz="2800" b="1" dirty="0" err="1"/>
              <a:t>datasets.load_iris</a:t>
            </a:r>
            <a:r>
              <a:rPr lang="en-US" altLang="ko-KR" sz="2800" b="1" dirty="0"/>
              <a:t>()</a:t>
            </a:r>
          </a:p>
          <a:p>
            <a:pPr marL="457200" indent="-457200">
              <a:buFontTx/>
              <a:buChar char="-"/>
            </a:pPr>
            <a:r>
              <a:rPr lang="en-US" altLang="ko-KR" sz="2800" b="1" dirty="0"/>
              <a:t>&gt;&gt;&gt; print(</a:t>
            </a:r>
            <a:r>
              <a:rPr lang="en-US" altLang="ko-KR" sz="2800" b="1" dirty="0" err="1"/>
              <a:t>iris.DESCR</a:t>
            </a:r>
            <a:r>
              <a:rPr lang="en-US" altLang="ko-KR" sz="2800" b="1" dirty="0"/>
              <a:t>)</a:t>
            </a:r>
          </a:p>
          <a:p>
            <a:pPr marL="457200" indent="-457200">
              <a:buFontTx/>
              <a:buChar char="-"/>
            </a:pPr>
            <a:endParaRPr lang="en-US" altLang="ko-KR" sz="2800" b="1" dirty="0"/>
          </a:p>
          <a:p>
            <a:pPr marL="457200" indent="-457200">
              <a:buFontTx/>
              <a:buChar char="-"/>
            </a:pPr>
            <a:r>
              <a:rPr lang="ko-KR" altLang="en-US" sz="2800" b="1" dirty="0"/>
              <a:t>우리가 앞으로 할 실습에서 중요한 함수들이 있음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113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6354F7-9F97-6D15-548D-BC234503A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선형회귀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C90F8E-F453-BD26-92F9-7B3B0CD01919}"/>
                  </a:ext>
                </a:extLst>
              </p:cNvPr>
              <p:cNvSpPr txBox="1"/>
              <p:nvPr/>
            </p:nvSpPr>
            <p:spPr>
              <a:xfrm>
                <a:off x="1006475" y="1359017"/>
                <a:ext cx="1054516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"</a:t>
                </a:r>
                <a:r>
                  <a:rPr lang="ko-KR" altLang="en-US" sz="2800" dirty="0"/>
                  <a:t>통계학에서 가장 일반적인 목표는 다음 질문들에 대한 답을 찾는 것이다</a:t>
                </a:r>
                <a:r>
                  <a:rPr lang="en-US" altLang="ko-KR" sz="2800" dirty="0"/>
                  <a:t>.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변수 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 (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혹은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가 변수 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Y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와 관련이 있는가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?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있다면 어떤 관련이 있는가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?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이를 이용하여 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Y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를 예측할 수 있는가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?</a:t>
                </a:r>
                <a:r>
                  <a:rPr lang="en-US" altLang="ko-KR" sz="2800" dirty="0"/>
                  <a:t>" </a:t>
                </a:r>
                <a:r>
                  <a:rPr lang="ko-KR" altLang="en-US" sz="2800" dirty="0"/>
                  <a:t>출처</a:t>
                </a:r>
                <a:r>
                  <a:rPr lang="en-US" altLang="ko-KR" sz="2800" dirty="0"/>
                  <a:t>) Practical Statistics for Data Scientists, Peter Bruce et al. </a:t>
                </a:r>
              </a:p>
              <a:p>
                <a:endParaRPr lang="en-US" altLang="ko-KR" sz="2800" dirty="0"/>
              </a:p>
              <a:p>
                <a:r>
                  <a:rPr lang="ko-KR" altLang="en-US" sz="2800" dirty="0"/>
                  <a:t>단순 선형회귀는 한 변수와 다른 변수의 크기 사이에 </a:t>
                </a:r>
                <a:r>
                  <a:rPr lang="ko-KR" altLang="en-US" sz="2800" dirty="0" err="1"/>
                  <a:t>일차식</a:t>
                </a:r>
                <a:r>
                  <a:rPr lang="ko-KR" altLang="en-US" sz="2800" dirty="0"/>
                  <a:t> 관계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예를 들면  </a:t>
                </a:r>
                <a:r>
                  <a:rPr lang="en-US" altLang="ko-KR" sz="2800" dirty="0"/>
                  <a:t>X </a:t>
                </a:r>
                <a:r>
                  <a:rPr lang="ko-KR" altLang="en-US" sz="2800" dirty="0"/>
                  <a:t>가 증가하면  </a:t>
                </a:r>
                <a:r>
                  <a:rPr lang="en-US" altLang="ko-KR" sz="2800" dirty="0"/>
                  <a:t>Y </a:t>
                </a:r>
                <a:r>
                  <a:rPr lang="ko-KR" altLang="en-US" sz="2800" dirty="0"/>
                  <a:t>도 증가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혹은 그 반대의 관계에 대한 모델을 제공한다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C90F8E-F453-BD26-92F9-7B3B0CD0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5" y="1359017"/>
                <a:ext cx="10545165" cy="5078313"/>
              </a:xfrm>
              <a:prstGeom prst="rect">
                <a:avLst/>
              </a:prstGeom>
              <a:blipFill>
                <a:blip r:embed="rId2"/>
                <a:stretch>
                  <a:fillRect l="-1156" t="-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7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B6949A-BB2C-E93E-9AFD-EDD82305C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Preliminaries : </a:t>
            </a:r>
            <a:r>
              <a:rPr lang="ko-KR" altLang="en-US" dirty="0" err="1"/>
              <a:t>방향도함수</a:t>
            </a:r>
            <a:endParaRPr lang="ko-KR" altLang="en-US" dirty="0"/>
          </a:p>
        </p:txBody>
      </p:sp>
      <p:pic>
        <p:nvPicPr>
          <p:cNvPr id="1026" name="Picture 2" descr="Directional Derivatives and the Gradient Vector">
            <a:extLst>
              <a:ext uri="{FF2B5EF4-FFF2-40B4-BE49-F238E27FC236}">
                <a16:creationId xmlns:a16="http://schemas.microsoft.com/office/drawing/2014/main" id="{7A5A27FB-7A5D-A02A-2969-3259A782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2" y="1207743"/>
            <a:ext cx="9755036" cy="27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rectional Derivatives and the Gradient Vector">
            <a:extLst>
              <a:ext uri="{FF2B5EF4-FFF2-40B4-BE49-F238E27FC236}">
                <a16:creationId xmlns:a16="http://schemas.microsoft.com/office/drawing/2014/main" id="{5ED66C80-D566-DE86-B50B-E0BF51CA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4058174"/>
            <a:ext cx="9588483" cy="22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8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16806F-5BB3-0141-23E5-A6F7F11B3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Preliminaries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23479-1837-9788-98A6-77665774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9" y="1189138"/>
            <a:ext cx="7258889" cy="54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235E39-014E-F4D4-967A-E91FEF016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그래디언트의</a:t>
            </a:r>
            <a:r>
              <a:rPr lang="ko-KR" altLang="en-US" dirty="0"/>
              <a:t> 의미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026B1F-7B00-B93A-C72F-E9610BCA0226}"/>
                  </a:ext>
                </a:extLst>
              </p:cNvPr>
              <p:cNvSpPr txBox="1"/>
              <p:nvPr/>
            </p:nvSpPr>
            <p:spPr>
              <a:xfrm>
                <a:off x="884903" y="1229032"/>
                <a:ext cx="10530349" cy="475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방향도함수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ko-KR" altLang="en-US" sz="2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800" dirty="0"/>
                  <a:t> 함수 </a:t>
                </a:r>
                <a:r>
                  <a:rPr lang="en-US" altLang="ko-KR" sz="2800" dirty="0"/>
                  <a:t>f </a:t>
                </a:r>
                <a:r>
                  <a:rPr lang="ko-KR" altLang="en-US" sz="2800" dirty="0"/>
                  <a:t>가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P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점에서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u 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방향으로 </a:t>
                </a:r>
                <a:r>
                  <a:rPr lang="ko-KR" altLang="en-US" sz="2800" dirty="0" err="1">
                    <a:solidFill>
                      <a:srgbClr val="FF0000"/>
                    </a:solidFill>
                  </a:rPr>
                  <a:t>함숫값의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 변화율</a:t>
                </a:r>
                <a:r>
                  <a:rPr lang="ko-KR" altLang="en-US" sz="2800" dirty="0"/>
                  <a:t>을 의미한다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dirty="0"/>
              </a:p>
              <a:p>
                <a:r>
                  <a:rPr lang="ko-KR" altLang="en-US" sz="2800" dirty="0"/>
                  <a:t>앞에서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2800" dirty="0"/>
                  <a:t>  이고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sz="2800" dirty="0"/>
                  <a:t>는 단위벡터라고 했으므로</a:t>
                </a:r>
                <a:r>
                  <a:rPr lang="en-US" altLang="ko-KR" sz="280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func>
                      <m:func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2800" dirty="0"/>
                  <a:t> </a:t>
                </a:r>
                <a:r>
                  <a:rPr lang="ko-KR" altLang="en-US" sz="2800" dirty="0"/>
                  <a:t>이다</a:t>
                </a:r>
                <a:r>
                  <a:rPr lang="en-US" altLang="ko-KR" sz="2800" dirty="0"/>
                  <a:t>.</a:t>
                </a:r>
                <a:r>
                  <a:rPr lang="ko-KR" altLang="en-US" sz="2800" dirty="0"/>
                  <a:t>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함숫값이 가장 빠르게 증가하는 방향은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𝜵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2800" b="1" dirty="0">
                    <a:solidFill>
                      <a:srgbClr val="FF0000"/>
                    </a:solidFill>
                  </a:rPr>
                  <a:t>  즉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800" b="1" dirty="0" err="1">
                    <a:solidFill>
                      <a:srgbClr val="FF0000"/>
                    </a:solidFill>
                  </a:rPr>
                  <a:t>그래디언트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 방향</a:t>
                </a:r>
                <a:r>
                  <a:rPr lang="ko-KR" altLang="en-US" sz="2800" b="1" dirty="0"/>
                  <a:t>이다</a:t>
                </a:r>
                <a:r>
                  <a:rPr lang="en-US" altLang="ko-KR" sz="2800" b="1" dirty="0"/>
                  <a:t>.</a:t>
                </a:r>
              </a:p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반대로 </a:t>
                </a:r>
                <a:r>
                  <a:rPr lang="ko-KR" altLang="en-US" sz="2800" b="1" dirty="0" err="1">
                    <a:solidFill>
                      <a:srgbClr val="FF0000"/>
                    </a:solidFill>
                  </a:rPr>
                  <a:t>함숫값이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 가장 빠르게 감소하는 방향은 </a:t>
                </a: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𝜵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인 </a:t>
                </a:r>
                <a:r>
                  <a:rPr lang="ko-KR" altLang="en-US" sz="2800" b="1" dirty="0" err="1">
                    <a:solidFill>
                      <a:srgbClr val="FF0000"/>
                    </a:solidFill>
                  </a:rPr>
                  <a:t>그래디언트의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 반대 방향</a:t>
                </a:r>
                <a:r>
                  <a:rPr lang="ko-KR" altLang="en-US" sz="2800" b="1" dirty="0"/>
                  <a:t>이다</a:t>
                </a:r>
                <a:r>
                  <a:rPr lang="en-US" altLang="ko-KR" sz="2800" b="1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026B1F-7B00-B93A-C72F-E9610BCA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3" y="1229032"/>
                <a:ext cx="10530349" cy="4758226"/>
              </a:xfrm>
              <a:prstGeom prst="rect">
                <a:avLst/>
              </a:prstGeom>
              <a:blipFill>
                <a:blip r:embed="rId2"/>
                <a:stretch>
                  <a:fillRect l="-1157" t="-1410" r="-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17894</TotalTime>
  <Words>1014</Words>
  <Application>Microsoft Office PowerPoint</Application>
  <PresentationFormat>와이드스크린</PresentationFormat>
  <Paragraphs>122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Cambria Math</vt:lpstr>
      <vt:lpstr>맑은 고딕</vt:lpstr>
      <vt:lpstr>Arial</vt:lpstr>
      <vt:lpstr>Wingdings</vt:lpstr>
      <vt:lpstr>Office 테마</vt:lpstr>
      <vt:lpstr>파이썬 기초 및 머신러닝 실습</vt:lpstr>
      <vt:lpstr> 1. 선형회귀 2. 경사하강법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Seyoon Lee</dc:creator>
  <cp:lastModifiedBy>Seyoon Lee</cp:lastModifiedBy>
  <cp:revision>506</cp:revision>
  <dcterms:created xsi:type="dcterms:W3CDTF">2016-07-19T11:33:55Z</dcterms:created>
  <dcterms:modified xsi:type="dcterms:W3CDTF">2025-04-13T03:33:23Z</dcterms:modified>
</cp:coreProperties>
</file>