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4" r:id="rId4"/>
    <p:sldId id="265" r:id="rId5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72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33067" y="3924441"/>
            <a:ext cx="439570" cy="769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65760"/>
            <a:ext cx="61722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6597" y="808632"/>
            <a:ext cx="586740" cy="6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5"/>
              </a:lnSpc>
            </a:pPr>
            <a:r>
              <a:rPr sz="400" spc="10" dirty="0">
                <a:solidFill>
                  <a:srgbClr val="BDC1C6"/>
                </a:solidFill>
                <a:latin typeface="Calibri"/>
                <a:cs typeface="Calibri"/>
              </a:rPr>
              <a:t>Proprietary</a:t>
            </a:r>
            <a:r>
              <a:rPr sz="400" spc="30" dirty="0">
                <a:solidFill>
                  <a:srgbClr val="BDC1C6"/>
                </a:solidFill>
                <a:latin typeface="Calibri"/>
                <a:cs typeface="Calibri"/>
              </a:rPr>
              <a:t> </a:t>
            </a:r>
            <a:r>
              <a:rPr sz="400" spc="10" dirty="0">
                <a:solidFill>
                  <a:srgbClr val="BDC1C6"/>
                </a:solidFill>
                <a:latin typeface="Calibri"/>
                <a:cs typeface="Calibri"/>
              </a:rPr>
              <a:t>+</a:t>
            </a:r>
            <a:r>
              <a:rPr sz="400" spc="15" dirty="0">
                <a:solidFill>
                  <a:srgbClr val="BDC1C6"/>
                </a:solidFill>
                <a:latin typeface="Calibri"/>
                <a:cs typeface="Calibri"/>
              </a:rPr>
              <a:t> </a:t>
            </a:r>
            <a:r>
              <a:rPr sz="400" spc="-10" dirty="0">
                <a:solidFill>
                  <a:srgbClr val="BDC1C6"/>
                </a:solidFill>
                <a:latin typeface="Calibri"/>
                <a:cs typeface="Calibri"/>
              </a:rPr>
              <a:t>Confidential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64288" y="685841"/>
            <a:ext cx="1013460" cy="3429000"/>
          </a:xfrm>
          <a:custGeom>
            <a:avLst/>
            <a:gdLst/>
            <a:ahLst/>
            <a:cxnLst/>
            <a:rect l="l" t="t" r="r" b="b"/>
            <a:pathLst>
              <a:path w="1013460" h="3429000">
                <a:moveTo>
                  <a:pt x="1013249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1013249" y="0"/>
                </a:lnTo>
                <a:lnTo>
                  <a:pt x="1013249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985" y="992633"/>
            <a:ext cx="747503" cy="13318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7422" y="1169065"/>
            <a:ext cx="2247900" cy="2410460"/>
            <a:chOff x="897422" y="1169065"/>
            <a:chExt cx="2247900" cy="2410460"/>
          </a:xfrm>
        </p:grpSpPr>
        <p:sp>
          <p:nvSpPr>
            <p:cNvPr id="6" name="object 6"/>
            <p:cNvSpPr/>
            <p:nvPr/>
          </p:nvSpPr>
          <p:spPr>
            <a:xfrm>
              <a:off x="1815587" y="2160577"/>
              <a:ext cx="986790" cy="934085"/>
            </a:xfrm>
            <a:custGeom>
              <a:avLst/>
              <a:gdLst/>
              <a:ahLst/>
              <a:cxnLst/>
              <a:rect l="l" t="t" r="r" b="b"/>
              <a:pathLst>
                <a:path w="986789" h="934085">
                  <a:moveTo>
                    <a:pt x="986248" y="933999"/>
                  </a:moveTo>
                  <a:lnTo>
                    <a:pt x="0" y="933999"/>
                  </a:lnTo>
                  <a:lnTo>
                    <a:pt x="0" y="0"/>
                  </a:lnTo>
                  <a:lnTo>
                    <a:pt x="986248" y="0"/>
                  </a:lnTo>
                  <a:lnTo>
                    <a:pt x="986248" y="933999"/>
                  </a:lnTo>
                  <a:close/>
                </a:path>
              </a:pathLst>
            </a:custGeom>
            <a:solidFill>
              <a:srgbClr val="FAB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6642" y="3094673"/>
              <a:ext cx="484505" cy="484505"/>
            </a:xfrm>
            <a:custGeom>
              <a:avLst/>
              <a:gdLst/>
              <a:ahLst/>
              <a:cxnLst/>
              <a:rect l="l" t="t" r="r" b="b"/>
              <a:pathLst>
                <a:path w="484505" h="484504">
                  <a:moveTo>
                    <a:pt x="242211" y="484399"/>
                  </a:moveTo>
                  <a:lnTo>
                    <a:pt x="0" y="242199"/>
                  </a:lnTo>
                  <a:lnTo>
                    <a:pt x="242211" y="0"/>
                  </a:lnTo>
                  <a:lnTo>
                    <a:pt x="484424" y="242199"/>
                  </a:lnTo>
                  <a:lnTo>
                    <a:pt x="242211" y="484399"/>
                  </a:lnTo>
                  <a:close/>
                </a:path>
              </a:pathLst>
            </a:custGeom>
            <a:solidFill>
              <a:srgbClr val="34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7422" y="2465695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30" h="913129">
                  <a:moveTo>
                    <a:pt x="378227" y="913045"/>
                  </a:moveTo>
                  <a:lnTo>
                    <a:pt x="332643" y="911109"/>
                  </a:lnTo>
                  <a:lnTo>
                    <a:pt x="287325" y="905305"/>
                  </a:lnTo>
                  <a:lnTo>
                    <a:pt x="242540" y="895633"/>
                  </a:lnTo>
                  <a:lnTo>
                    <a:pt x="198557" y="882093"/>
                  </a:lnTo>
                  <a:lnTo>
                    <a:pt x="155641" y="864686"/>
                  </a:lnTo>
                  <a:lnTo>
                    <a:pt x="114060" y="843410"/>
                  </a:lnTo>
                  <a:lnTo>
                    <a:pt x="74082" y="818267"/>
                  </a:lnTo>
                  <a:lnTo>
                    <a:pt x="35972" y="789255"/>
                  </a:lnTo>
                  <a:lnTo>
                    <a:pt x="0" y="756375"/>
                  </a:lnTo>
                  <a:lnTo>
                    <a:pt x="756412" y="0"/>
                  </a:lnTo>
                  <a:lnTo>
                    <a:pt x="789294" y="35971"/>
                  </a:lnTo>
                  <a:lnTo>
                    <a:pt x="818307" y="74078"/>
                  </a:lnTo>
                  <a:lnTo>
                    <a:pt x="843451" y="114056"/>
                  </a:lnTo>
                  <a:lnTo>
                    <a:pt x="864727" y="155635"/>
                  </a:lnTo>
                  <a:lnTo>
                    <a:pt x="882134" y="198550"/>
                  </a:lnTo>
                  <a:lnTo>
                    <a:pt x="895673" y="242533"/>
                  </a:lnTo>
                  <a:lnTo>
                    <a:pt x="905343" y="287317"/>
                  </a:lnTo>
                  <a:lnTo>
                    <a:pt x="911146" y="332635"/>
                  </a:lnTo>
                  <a:lnTo>
                    <a:pt x="913079" y="378220"/>
                  </a:lnTo>
                  <a:lnTo>
                    <a:pt x="911145" y="423805"/>
                  </a:lnTo>
                  <a:lnTo>
                    <a:pt x="905342" y="469122"/>
                  </a:lnTo>
                  <a:lnTo>
                    <a:pt x="895671" y="513906"/>
                  </a:lnTo>
                  <a:lnTo>
                    <a:pt x="882131" y="557888"/>
                  </a:lnTo>
                  <a:lnTo>
                    <a:pt x="864724" y="600802"/>
                  </a:lnTo>
                  <a:lnTo>
                    <a:pt x="843448" y="642381"/>
                  </a:lnTo>
                  <a:lnTo>
                    <a:pt x="818304" y="682356"/>
                  </a:lnTo>
                  <a:lnTo>
                    <a:pt x="789292" y="720463"/>
                  </a:lnTo>
                  <a:lnTo>
                    <a:pt x="756412" y="756433"/>
                  </a:lnTo>
                  <a:lnTo>
                    <a:pt x="720448" y="789303"/>
                  </a:lnTo>
                  <a:lnTo>
                    <a:pt x="682347" y="818307"/>
                  </a:lnTo>
                  <a:lnTo>
                    <a:pt x="642376" y="843443"/>
                  </a:lnTo>
                  <a:lnTo>
                    <a:pt x="600801" y="864712"/>
                  </a:lnTo>
                  <a:lnTo>
                    <a:pt x="557890" y="882114"/>
                  </a:lnTo>
                  <a:lnTo>
                    <a:pt x="513910" y="895648"/>
                  </a:lnTo>
                  <a:lnTo>
                    <a:pt x="469128" y="905315"/>
                  </a:lnTo>
                  <a:lnTo>
                    <a:pt x="423812" y="911114"/>
                  </a:lnTo>
                  <a:lnTo>
                    <a:pt x="378227" y="913045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990" y="1169065"/>
              <a:ext cx="1350766" cy="13506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1187" y="685800"/>
            <a:ext cx="6096635" cy="3429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073400">
              <a:lnSpc>
                <a:spcPct val="100000"/>
              </a:lnSpc>
            </a:pPr>
            <a:r>
              <a:rPr sz="2000" spc="175" dirty="0">
                <a:solidFill>
                  <a:srgbClr val="202124"/>
                </a:solidFill>
                <a:latin typeface="Calibri"/>
                <a:cs typeface="Calibri"/>
              </a:rPr>
              <a:t>Google</a:t>
            </a:r>
            <a:r>
              <a:rPr sz="2000" spc="-3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000" spc="155" dirty="0">
                <a:solidFill>
                  <a:srgbClr val="202124"/>
                </a:solidFill>
                <a:latin typeface="Calibri"/>
                <a:cs typeface="Calibri"/>
              </a:rPr>
              <a:t>Cloud</a:t>
            </a:r>
            <a:endParaRPr sz="2000" dirty="0">
              <a:latin typeface="Calibri"/>
              <a:cs typeface="Calibri"/>
            </a:endParaRPr>
          </a:p>
          <a:p>
            <a:pPr marL="3073400" marR="732155">
              <a:lnSpc>
                <a:spcPct val="100000"/>
              </a:lnSpc>
            </a:pPr>
            <a:r>
              <a:rPr sz="2000" spc="175" dirty="0">
                <a:solidFill>
                  <a:srgbClr val="202124"/>
                </a:solidFill>
                <a:latin typeface="Calibri"/>
                <a:cs typeface="Calibri"/>
              </a:rPr>
              <a:t>Core</a:t>
            </a:r>
            <a:r>
              <a:rPr sz="2000" spc="2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202124"/>
                </a:solidFill>
                <a:latin typeface="Calibri"/>
                <a:cs typeface="Calibri"/>
              </a:rPr>
              <a:t>Infrastructure </a:t>
            </a:r>
            <a:r>
              <a:rPr sz="2000" spc="100" dirty="0">
                <a:solidFill>
                  <a:srgbClr val="202124"/>
                </a:solidFill>
                <a:latin typeface="Calibri"/>
                <a:cs typeface="Calibri"/>
              </a:rPr>
              <a:t>Module</a:t>
            </a:r>
            <a:r>
              <a:rPr sz="2000" spc="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2000" spc="250" dirty="0">
                <a:solidFill>
                  <a:srgbClr val="202124"/>
                </a:solidFill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000" dirty="0">
              <a:latin typeface="Calibri"/>
              <a:cs typeface="Calibri"/>
            </a:endParaRPr>
          </a:p>
          <a:p>
            <a:pPr marL="3073400">
              <a:lnSpc>
                <a:spcPct val="100000"/>
              </a:lnSpc>
            </a:pPr>
            <a:r>
              <a:rPr sz="850" spc="95" dirty="0">
                <a:solidFill>
                  <a:srgbClr val="3C4043"/>
                </a:solidFill>
                <a:latin typeface="Calibri"/>
                <a:cs typeface="Calibri"/>
              </a:rPr>
              <a:t>On-</a:t>
            </a:r>
            <a:r>
              <a:rPr sz="850" spc="75" dirty="0">
                <a:solidFill>
                  <a:srgbClr val="3C4043"/>
                </a:solidFill>
                <a:latin typeface="Calibri"/>
                <a:cs typeface="Calibri"/>
              </a:rPr>
              <a:t>demand</a:t>
            </a:r>
            <a:r>
              <a:rPr sz="850" spc="4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850" spc="60" dirty="0">
                <a:solidFill>
                  <a:srgbClr val="3C4043"/>
                </a:solidFill>
                <a:latin typeface="Calibri"/>
                <a:cs typeface="Calibri"/>
              </a:rPr>
              <a:t>course</a:t>
            </a:r>
            <a:endParaRPr sz="850" dirty="0">
              <a:latin typeface="Calibri"/>
              <a:cs typeface="Calibri"/>
            </a:endParaRPr>
          </a:p>
          <a:p>
            <a:pPr marL="3073400">
              <a:lnSpc>
                <a:spcPct val="100000"/>
              </a:lnSpc>
              <a:spcBef>
                <a:spcPts val="180"/>
              </a:spcBef>
            </a:pPr>
            <a:r>
              <a:rPr sz="850" dirty="0">
                <a:solidFill>
                  <a:srgbClr val="3C4043"/>
                </a:solidFill>
                <a:latin typeface="Calibri"/>
                <a:cs typeface="Calibri"/>
              </a:rPr>
              <a:t>March</a:t>
            </a:r>
            <a:r>
              <a:rPr sz="850" spc="23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850" spc="40" dirty="0">
                <a:solidFill>
                  <a:srgbClr val="3C4043"/>
                </a:solidFill>
                <a:latin typeface="Calibri"/>
                <a:cs typeface="Calibri"/>
              </a:rPr>
              <a:t>2022</a:t>
            </a:r>
            <a:endParaRPr sz="85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6262" y="1863441"/>
            <a:ext cx="1000760" cy="1221740"/>
          </a:xfrm>
          <a:custGeom>
            <a:avLst/>
            <a:gdLst/>
            <a:ahLst/>
            <a:cxnLst/>
            <a:rect l="l" t="t" r="r" b="b"/>
            <a:pathLst>
              <a:path w="1000760" h="1221739">
                <a:moveTo>
                  <a:pt x="659182" y="294999"/>
                </a:moveTo>
                <a:lnTo>
                  <a:pt x="829690" y="0"/>
                </a:lnTo>
                <a:lnTo>
                  <a:pt x="1000199" y="294999"/>
                </a:lnTo>
                <a:lnTo>
                  <a:pt x="659182" y="294999"/>
                </a:lnTo>
                <a:close/>
              </a:path>
              <a:path w="1000760" h="1221739">
                <a:moveTo>
                  <a:pt x="74203" y="804722"/>
                </a:moveTo>
                <a:lnTo>
                  <a:pt x="296814" y="730522"/>
                </a:lnTo>
                <a:lnTo>
                  <a:pt x="491024" y="924722"/>
                </a:lnTo>
                <a:lnTo>
                  <a:pt x="416820" y="1147322"/>
                </a:lnTo>
                <a:lnTo>
                  <a:pt x="194209" y="1221522"/>
                </a:lnTo>
                <a:lnTo>
                  <a:pt x="0" y="1027322"/>
                </a:lnTo>
                <a:lnTo>
                  <a:pt x="74203" y="804722"/>
                </a:lnTo>
                <a:close/>
              </a:path>
            </a:pathLst>
          </a:custGeom>
          <a:ln w="6350">
            <a:solidFill>
              <a:srgbClr val="BDC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6453" y="808632"/>
            <a:ext cx="586740" cy="6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5"/>
              </a:lnSpc>
            </a:pPr>
            <a:r>
              <a:rPr sz="400" spc="10" dirty="0">
                <a:solidFill>
                  <a:srgbClr val="BDC1C6"/>
                </a:solidFill>
                <a:latin typeface="Calibri"/>
                <a:cs typeface="Calibri"/>
              </a:rPr>
              <a:t>Proprietary</a:t>
            </a:r>
            <a:r>
              <a:rPr sz="400" spc="30" dirty="0">
                <a:solidFill>
                  <a:srgbClr val="BDC1C6"/>
                </a:solidFill>
                <a:latin typeface="Calibri"/>
                <a:cs typeface="Calibri"/>
              </a:rPr>
              <a:t> </a:t>
            </a:r>
            <a:r>
              <a:rPr sz="400" spc="10" dirty="0">
                <a:solidFill>
                  <a:srgbClr val="BDC1C6"/>
                </a:solidFill>
                <a:latin typeface="Calibri"/>
                <a:cs typeface="Calibri"/>
              </a:rPr>
              <a:t>+</a:t>
            </a:r>
            <a:r>
              <a:rPr sz="400" spc="15" dirty="0">
                <a:solidFill>
                  <a:srgbClr val="BDC1C6"/>
                </a:solidFill>
                <a:latin typeface="Calibri"/>
                <a:cs typeface="Calibri"/>
              </a:rPr>
              <a:t> </a:t>
            </a:r>
            <a:r>
              <a:rPr sz="400" spc="-10" dirty="0">
                <a:solidFill>
                  <a:srgbClr val="BDC1C6"/>
                </a:solidFill>
                <a:latin typeface="Calibri"/>
                <a:cs typeface="Calibri"/>
              </a:rPr>
              <a:t>Confidential</a:t>
            </a:r>
            <a:endParaRPr sz="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300" y="685800"/>
            <a:ext cx="6096050" cy="34290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7712" y="2887484"/>
            <a:ext cx="58928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050" spc="70" dirty="0">
                <a:solidFill>
                  <a:srgbClr val="3C4043"/>
                </a:solidFill>
                <a:latin typeface="Calibri"/>
                <a:cs typeface="Calibri"/>
              </a:rPr>
              <a:t>Compute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832" y="2887484"/>
            <a:ext cx="48831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050" spc="50" dirty="0">
                <a:solidFill>
                  <a:srgbClr val="3C4043"/>
                </a:solidFill>
                <a:latin typeface="Calibri"/>
                <a:cs typeface="Calibri"/>
              </a:rPr>
              <a:t>Storage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0004" y="2887484"/>
            <a:ext cx="52387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050" spc="65" dirty="0">
                <a:solidFill>
                  <a:srgbClr val="3C4043"/>
                </a:solidFill>
                <a:latin typeface="Calibri"/>
                <a:cs typeface="Calibri"/>
              </a:rPr>
              <a:t>Big</a:t>
            </a:r>
            <a:r>
              <a:rPr sz="1050" spc="1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1050" spc="40" dirty="0">
                <a:solidFill>
                  <a:srgbClr val="3C4043"/>
                </a:solidFill>
                <a:latin typeface="Calibri"/>
                <a:cs typeface="Calibri"/>
              </a:rPr>
              <a:t>Data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7236" y="2806204"/>
            <a:ext cx="542925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445">
              <a:lnSpc>
                <a:spcPct val="101600"/>
              </a:lnSpc>
              <a:spcBef>
                <a:spcPts val="95"/>
              </a:spcBef>
            </a:pPr>
            <a:r>
              <a:rPr sz="1050" spc="40" dirty="0">
                <a:solidFill>
                  <a:srgbClr val="3C4043"/>
                </a:solidFill>
                <a:latin typeface="Calibri"/>
                <a:cs typeface="Calibri"/>
              </a:rPr>
              <a:t>Machine </a:t>
            </a:r>
            <a:r>
              <a:rPr sz="1050" spc="50" dirty="0">
                <a:solidFill>
                  <a:srgbClr val="3C4043"/>
                </a:solidFill>
                <a:latin typeface="Calibri"/>
                <a:cs typeface="Calibri"/>
              </a:rPr>
              <a:t>Learning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0655" y="2806204"/>
            <a:ext cx="703580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 marR="5080" indent="-85725">
              <a:lnSpc>
                <a:spcPct val="101600"/>
              </a:lnSpc>
              <a:spcBef>
                <a:spcPts val="95"/>
              </a:spcBef>
            </a:pPr>
            <a:r>
              <a:rPr sz="1050" spc="40" dirty="0">
                <a:solidFill>
                  <a:srgbClr val="3C4043"/>
                </a:solidFill>
                <a:latin typeface="Calibri"/>
                <a:cs typeface="Calibri"/>
              </a:rPr>
              <a:t>Application </a:t>
            </a:r>
            <a:r>
              <a:rPr sz="1050" spc="60" dirty="0">
                <a:solidFill>
                  <a:srgbClr val="3C4043"/>
                </a:solidFill>
                <a:latin typeface="Calibri"/>
                <a:cs typeface="Calibri"/>
              </a:rPr>
              <a:t>Services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8825" y="4410836"/>
            <a:ext cx="4867910" cy="1495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100" dirty="0">
                <a:solidFill>
                  <a:srgbClr val="7030A0"/>
                </a:solidFill>
                <a:latin typeface="Trebuchet MS"/>
                <a:cs typeface="Trebuchet MS"/>
              </a:rPr>
              <a:t>Las ofertas de Google Cloud se pueden clasificar en términos generales como </a:t>
            </a:r>
            <a:r>
              <a:rPr sz="1100" spc="-25" dirty="0">
                <a:solidFill>
                  <a:srgbClr val="7030A0"/>
                </a:solidFill>
                <a:latin typeface="Trebuchet MS"/>
                <a:cs typeface="Trebuchet MS"/>
              </a:rPr>
              <a:t>:</a:t>
            </a:r>
            <a:endParaRPr sz="1100" dirty="0">
              <a:solidFill>
                <a:srgbClr val="7030A0"/>
              </a:solidFill>
              <a:latin typeface="Trebuchet MS"/>
              <a:cs typeface="Trebuchet MS"/>
            </a:endParaRPr>
          </a:p>
          <a:p>
            <a:pPr marL="469265" indent="-312420">
              <a:lnSpc>
                <a:spcPct val="100000"/>
              </a:lnSpc>
              <a:spcBef>
                <a:spcPts val="1005"/>
              </a:spcBef>
              <a:buChar char="●"/>
              <a:tabLst>
                <a:tab pos="469265" algn="l"/>
              </a:tabLst>
            </a:pPr>
            <a:r>
              <a:rPr lang="es-MX" sz="1100" spc="-10" dirty="0">
                <a:latin typeface="Arial"/>
                <a:cs typeface="Arial"/>
              </a:rPr>
              <a:t>Cómputo</a:t>
            </a:r>
            <a:endParaRPr sz="1100" dirty="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30"/>
              </a:spcBef>
              <a:buChar char="●"/>
              <a:tabLst>
                <a:tab pos="469265" algn="l"/>
              </a:tabLst>
            </a:pPr>
            <a:r>
              <a:rPr lang="es-MX" sz="1100" spc="-10" dirty="0">
                <a:latin typeface="Arial"/>
                <a:cs typeface="Arial"/>
              </a:rPr>
              <a:t>Almacenamiento</a:t>
            </a:r>
            <a:endParaRPr sz="1100" dirty="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30"/>
              </a:spcBef>
              <a:buChar char="●"/>
              <a:tabLst>
                <a:tab pos="469265" algn="l"/>
              </a:tabLst>
            </a:pPr>
            <a:r>
              <a:rPr sz="1100" dirty="0">
                <a:latin typeface="Arial"/>
                <a:cs typeface="Arial"/>
              </a:rPr>
              <a:t>Big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 dirty="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30"/>
              </a:spcBef>
              <a:buChar char="●"/>
              <a:tabLst>
                <a:tab pos="469265" algn="l"/>
              </a:tabLst>
            </a:pPr>
            <a:r>
              <a:rPr lang="es-MX" sz="1100" spc="-10" dirty="0">
                <a:latin typeface="Arial"/>
                <a:cs typeface="Arial"/>
              </a:rPr>
              <a:t>Aprendizaje automático y</a:t>
            </a:r>
          </a:p>
          <a:p>
            <a:pPr marL="469265" indent="-312420">
              <a:lnSpc>
                <a:spcPct val="100000"/>
              </a:lnSpc>
              <a:spcBef>
                <a:spcPts val="30"/>
              </a:spcBef>
              <a:buChar char="●"/>
              <a:tabLst>
                <a:tab pos="469265" algn="l"/>
              </a:tabLst>
            </a:pPr>
            <a:r>
              <a:rPr lang="es-MX" sz="1100" spc="-10" dirty="0">
                <a:latin typeface="Trebuchet MS"/>
                <a:cs typeface="Trebuchet MS"/>
              </a:rPr>
              <a:t>servicios de aplicaciones para soluciones web, móviles, de análisis y de back-</a:t>
            </a:r>
            <a:r>
              <a:rPr lang="es-MX" sz="1100" spc="-10" dirty="0" err="1">
                <a:latin typeface="Trebuchet MS"/>
                <a:cs typeface="Trebuchet MS"/>
              </a:rPr>
              <a:t>end</a:t>
            </a:r>
            <a:r>
              <a:rPr lang="es-MX" sz="1100" spc="-10" dirty="0">
                <a:latin typeface="Trebuchet MS"/>
                <a:cs typeface="Trebuchet MS"/>
              </a:rPr>
              <a:t>.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180009-1ADC-05A5-2512-769EB22000D5}"/>
              </a:ext>
            </a:extLst>
          </p:cNvPr>
          <p:cNvSpPr txBox="1"/>
          <p:nvPr/>
        </p:nvSpPr>
        <p:spPr>
          <a:xfrm>
            <a:off x="747192" y="6172200"/>
            <a:ext cx="5730108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00"/>
              </a:spcBef>
              <a:defRPr sz="1100">
                <a:solidFill>
                  <a:srgbClr val="7030A0"/>
                </a:solidFill>
                <a:latin typeface="Trebuchet MS"/>
                <a:cs typeface="Trebuchet MS"/>
              </a:defRPr>
            </a:lvl1pPr>
          </a:lstStyle>
          <a:p>
            <a:r>
              <a:rPr lang="es-MX" dirty="0"/>
              <a:t>Si bien todos deberían estar felices de saber que aprenderemos sobre servicios y conceptos específicos de Google Cloud en el curso de hoy, tengan en cuenta que:</a:t>
            </a:r>
          </a:p>
          <a:p>
            <a:pPr marL="184150" indent="-171450">
              <a:buFont typeface="Arial" panose="020B0604020202020204" pitchFamily="34" charset="0"/>
              <a:buChar char="•"/>
            </a:pPr>
            <a:r>
              <a:rPr lang="es-MX" dirty="0"/>
              <a:t>Como curso de nivel "fundamental", parte del contenido estará dirigido a estudiantes que son completamente nuevos en las tecnologías de la nube.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6453" y="808632"/>
            <a:ext cx="586740" cy="6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5"/>
              </a:lnSpc>
            </a:pPr>
            <a:r>
              <a:rPr sz="400" spc="10" dirty="0">
                <a:solidFill>
                  <a:srgbClr val="BDC1C6"/>
                </a:solidFill>
                <a:latin typeface="Calibri"/>
                <a:cs typeface="Calibri"/>
              </a:rPr>
              <a:t>Proprietary</a:t>
            </a:r>
            <a:r>
              <a:rPr sz="400" spc="30" dirty="0">
                <a:solidFill>
                  <a:srgbClr val="BDC1C6"/>
                </a:solidFill>
                <a:latin typeface="Calibri"/>
                <a:cs typeface="Calibri"/>
              </a:rPr>
              <a:t> </a:t>
            </a:r>
            <a:r>
              <a:rPr sz="400" spc="10" dirty="0">
                <a:solidFill>
                  <a:srgbClr val="BDC1C6"/>
                </a:solidFill>
                <a:latin typeface="Calibri"/>
                <a:cs typeface="Calibri"/>
              </a:rPr>
              <a:t>+</a:t>
            </a:r>
            <a:r>
              <a:rPr sz="400" spc="15" dirty="0">
                <a:solidFill>
                  <a:srgbClr val="BDC1C6"/>
                </a:solidFill>
                <a:latin typeface="Calibri"/>
                <a:cs typeface="Calibri"/>
              </a:rPr>
              <a:t> </a:t>
            </a:r>
            <a:r>
              <a:rPr sz="400" spc="-10" dirty="0">
                <a:solidFill>
                  <a:srgbClr val="BDC1C6"/>
                </a:solidFill>
                <a:latin typeface="Calibri"/>
                <a:cs typeface="Calibri"/>
              </a:rPr>
              <a:t>Confidential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300" y="685800"/>
            <a:ext cx="6096635" cy="3429635"/>
            <a:chOff x="381300" y="685800"/>
            <a:chExt cx="6096635" cy="3429635"/>
          </a:xfrm>
        </p:grpSpPr>
        <p:sp>
          <p:nvSpPr>
            <p:cNvPr id="4" name="object 4"/>
            <p:cNvSpPr/>
            <p:nvPr/>
          </p:nvSpPr>
          <p:spPr>
            <a:xfrm>
              <a:off x="5464150" y="685841"/>
              <a:ext cx="1013460" cy="3429000"/>
            </a:xfrm>
            <a:custGeom>
              <a:avLst/>
              <a:gdLst/>
              <a:ahLst/>
              <a:cxnLst/>
              <a:rect l="l" t="t" r="r" b="b"/>
              <a:pathLst>
                <a:path w="1013460" h="3429000">
                  <a:moveTo>
                    <a:pt x="1013200" y="3428999"/>
                  </a:moveTo>
                  <a:lnTo>
                    <a:pt x="0" y="3428999"/>
                  </a:lnTo>
                  <a:lnTo>
                    <a:pt x="0" y="0"/>
                  </a:lnTo>
                  <a:lnTo>
                    <a:pt x="1013200" y="0"/>
                  </a:lnTo>
                  <a:lnTo>
                    <a:pt x="1013200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0" y="685800"/>
              <a:ext cx="5931208" cy="3428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27881" y="1318640"/>
              <a:ext cx="2168525" cy="1361440"/>
            </a:xfrm>
            <a:custGeom>
              <a:avLst/>
              <a:gdLst/>
              <a:ahLst/>
              <a:cxnLst/>
              <a:rect l="l" t="t" r="r" b="b"/>
              <a:pathLst>
                <a:path w="2168525" h="1361439">
                  <a:moveTo>
                    <a:pt x="2168296" y="1249527"/>
                  </a:moveTo>
                  <a:lnTo>
                    <a:pt x="2159546" y="1206182"/>
                  </a:lnTo>
                  <a:lnTo>
                    <a:pt x="2135682" y="1170787"/>
                  </a:lnTo>
                  <a:lnTo>
                    <a:pt x="2100287" y="1146924"/>
                  </a:lnTo>
                  <a:lnTo>
                    <a:pt x="2056955" y="1138174"/>
                  </a:lnTo>
                  <a:lnTo>
                    <a:pt x="0" y="1138174"/>
                  </a:lnTo>
                  <a:lnTo>
                    <a:pt x="0" y="1360881"/>
                  </a:lnTo>
                  <a:lnTo>
                    <a:pt x="2056955" y="1360881"/>
                  </a:lnTo>
                  <a:lnTo>
                    <a:pt x="2099564" y="1352410"/>
                  </a:lnTo>
                  <a:lnTo>
                    <a:pt x="2135682" y="1328267"/>
                  </a:lnTo>
                  <a:lnTo>
                    <a:pt x="2159825" y="1292136"/>
                  </a:lnTo>
                  <a:lnTo>
                    <a:pt x="2168296" y="1249527"/>
                  </a:lnTo>
                  <a:close/>
                </a:path>
                <a:path w="2168525" h="1361439">
                  <a:moveTo>
                    <a:pt x="2168296" y="848448"/>
                  </a:moveTo>
                  <a:lnTo>
                    <a:pt x="2159546" y="805103"/>
                  </a:lnTo>
                  <a:lnTo>
                    <a:pt x="2135682" y="769721"/>
                  </a:lnTo>
                  <a:lnTo>
                    <a:pt x="2100287" y="745858"/>
                  </a:lnTo>
                  <a:lnTo>
                    <a:pt x="2056955" y="737108"/>
                  </a:lnTo>
                  <a:lnTo>
                    <a:pt x="0" y="737095"/>
                  </a:lnTo>
                  <a:lnTo>
                    <a:pt x="0" y="959802"/>
                  </a:lnTo>
                  <a:lnTo>
                    <a:pt x="2056955" y="959802"/>
                  </a:lnTo>
                  <a:lnTo>
                    <a:pt x="2078774" y="957643"/>
                  </a:lnTo>
                  <a:lnTo>
                    <a:pt x="2118728" y="941095"/>
                  </a:lnTo>
                  <a:lnTo>
                    <a:pt x="2149589" y="910234"/>
                  </a:lnTo>
                  <a:lnTo>
                    <a:pt x="2166137" y="870280"/>
                  </a:lnTo>
                  <a:lnTo>
                    <a:pt x="2168296" y="848448"/>
                  </a:lnTo>
                  <a:close/>
                </a:path>
                <a:path w="2168525" h="1361439">
                  <a:moveTo>
                    <a:pt x="2168296" y="111353"/>
                  </a:moveTo>
                  <a:lnTo>
                    <a:pt x="2159546" y="68021"/>
                  </a:lnTo>
                  <a:lnTo>
                    <a:pt x="2135682" y="32626"/>
                  </a:lnTo>
                  <a:lnTo>
                    <a:pt x="2100287" y="8763"/>
                  </a:lnTo>
                  <a:lnTo>
                    <a:pt x="2056955" y="12"/>
                  </a:lnTo>
                  <a:lnTo>
                    <a:pt x="0" y="0"/>
                  </a:lnTo>
                  <a:lnTo>
                    <a:pt x="0" y="222707"/>
                  </a:lnTo>
                  <a:lnTo>
                    <a:pt x="2056955" y="222707"/>
                  </a:lnTo>
                  <a:lnTo>
                    <a:pt x="2078774" y="220548"/>
                  </a:lnTo>
                  <a:lnTo>
                    <a:pt x="2118728" y="204000"/>
                  </a:lnTo>
                  <a:lnTo>
                    <a:pt x="2149589" y="173139"/>
                  </a:lnTo>
                  <a:lnTo>
                    <a:pt x="2166137" y="133184"/>
                  </a:lnTo>
                  <a:lnTo>
                    <a:pt x="2168296" y="111353"/>
                  </a:lnTo>
                  <a:close/>
                </a:path>
              </a:pathLst>
            </a:custGeom>
            <a:solidFill>
              <a:srgbClr val="F1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512" y="1318640"/>
              <a:ext cx="222708" cy="222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512" y="2055587"/>
              <a:ext cx="222708" cy="2227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512" y="2456743"/>
              <a:ext cx="222708" cy="2227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727886" y="2858032"/>
              <a:ext cx="2168525" cy="222885"/>
            </a:xfrm>
            <a:custGeom>
              <a:avLst/>
              <a:gdLst/>
              <a:ahLst/>
              <a:cxnLst/>
              <a:rect l="l" t="t" r="r" b="b"/>
              <a:pathLst>
                <a:path w="2168525" h="222885">
                  <a:moveTo>
                    <a:pt x="2056952" y="222701"/>
                  </a:moveTo>
                  <a:lnTo>
                    <a:pt x="0" y="222700"/>
                  </a:lnTo>
                  <a:lnTo>
                    <a:pt x="2" y="0"/>
                  </a:lnTo>
                  <a:lnTo>
                    <a:pt x="2056952" y="1"/>
                  </a:lnTo>
                  <a:lnTo>
                    <a:pt x="2100294" y="8752"/>
                  </a:lnTo>
                  <a:lnTo>
                    <a:pt x="2135688" y="32615"/>
                  </a:lnTo>
                  <a:lnTo>
                    <a:pt x="2159551" y="68009"/>
                  </a:lnTo>
                  <a:lnTo>
                    <a:pt x="2168302" y="111351"/>
                  </a:lnTo>
                  <a:lnTo>
                    <a:pt x="2166142" y="133176"/>
                  </a:lnTo>
                  <a:lnTo>
                    <a:pt x="2149594" y="173128"/>
                  </a:lnTo>
                  <a:lnTo>
                    <a:pt x="2118729" y="203993"/>
                  </a:lnTo>
                  <a:lnTo>
                    <a:pt x="2078776" y="220542"/>
                  </a:lnTo>
                  <a:lnTo>
                    <a:pt x="2056952" y="222701"/>
                  </a:lnTo>
                  <a:close/>
                </a:path>
              </a:pathLst>
            </a:custGeom>
            <a:solidFill>
              <a:srgbClr val="F1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512" y="2857887"/>
              <a:ext cx="222708" cy="2227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27886" y="3259257"/>
              <a:ext cx="2168525" cy="222885"/>
            </a:xfrm>
            <a:custGeom>
              <a:avLst/>
              <a:gdLst/>
              <a:ahLst/>
              <a:cxnLst/>
              <a:rect l="l" t="t" r="r" b="b"/>
              <a:pathLst>
                <a:path w="2168525" h="222885">
                  <a:moveTo>
                    <a:pt x="2056952" y="222701"/>
                  </a:moveTo>
                  <a:lnTo>
                    <a:pt x="0" y="222700"/>
                  </a:lnTo>
                  <a:lnTo>
                    <a:pt x="2" y="0"/>
                  </a:lnTo>
                  <a:lnTo>
                    <a:pt x="2056952" y="1"/>
                  </a:lnTo>
                  <a:lnTo>
                    <a:pt x="2100294" y="8752"/>
                  </a:lnTo>
                  <a:lnTo>
                    <a:pt x="2135688" y="32615"/>
                  </a:lnTo>
                  <a:lnTo>
                    <a:pt x="2159551" y="68009"/>
                  </a:lnTo>
                  <a:lnTo>
                    <a:pt x="2168302" y="111351"/>
                  </a:lnTo>
                  <a:lnTo>
                    <a:pt x="2166142" y="133176"/>
                  </a:lnTo>
                  <a:lnTo>
                    <a:pt x="2149594" y="173128"/>
                  </a:lnTo>
                  <a:lnTo>
                    <a:pt x="2118729" y="203993"/>
                  </a:lnTo>
                  <a:lnTo>
                    <a:pt x="2078776" y="220542"/>
                  </a:lnTo>
                  <a:lnTo>
                    <a:pt x="2056952" y="222701"/>
                  </a:lnTo>
                  <a:close/>
                </a:path>
              </a:pathLst>
            </a:custGeom>
            <a:solidFill>
              <a:srgbClr val="F1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1300" y="685800"/>
            <a:ext cx="6096000" cy="3429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Times New Roman"/>
              <a:cs typeface="Times New Roman"/>
            </a:endParaRPr>
          </a:p>
          <a:p>
            <a:pPr marL="3258185" marR="1436370" indent="304800">
              <a:lnSpc>
                <a:spcPct val="289500"/>
              </a:lnSpc>
            </a:pPr>
            <a:r>
              <a:rPr sz="900" spc="75" dirty="0">
                <a:solidFill>
                  <a:srgbClr val="202124"/>
                </a:solidFill>
                <a:latin typeface="Calibri"/>
                <a:cs typeface="Calibri"/>
              </a:rPr>
              <a:t>No</a:t>
            </a:r>
            <a:r>
              <a:rPr sz="900" spc="1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202124"/>
                </a:solidFill>
                <a:latin typeface="Calibri"/>
                <a:cs typeface="Calibri"/>
              </a:rPr>
              <a:t>prerequisites </a:t>
            </a:r>
            <a:r>
              <a:rPr sz="900" spc="20" dirty="0">
                <a:solidFill>
                  <a:srgbClr val="202124"/>
                </a:solidFill>
                <a:latin typeface="Calibri"/>
                <a:cs typeface="Calibri"/>
              </a:rPr>
              <a:t>Helpful</a:t>
            </a:r>
            <a:r>
              <a:rPr sz="900" spc="6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02124"/>
                </a:solidFill>
                <a:latin typeface="Calibri"/>
                <a:cs typeface="Calibri"/>
              </a:rPr>
              <a:t>to</a:t>
            </a:r>
            <a:r>
              <a:rPr sz="900" spc="6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90" dirty="0">
                <a:solidFill>
                  <a:srgbClr val="202124"/>
                </a:solidFill>
                <a:latin typeface="Calibri"/>
                <a:cs typeface="Calibri"/>
              </a:rPr>
              <a:t>be</a:t>
            </a:r>
            <a:r>
              <a:rPr sz="900" spc="4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202124"/>
                </a:solidFill>
                <a:latin typeface="Calibri"/>
                <a:cs typeface="Calibri"/>
              </a:rPr>
              <a:t>familiar</a:t>
            </a:r>
            <a:r>
              <a:rPr sz="900" spc="6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202124"/>
                </a:solidFill>
                <a:latin typeface="Calibri"/>
                <a:cs typeface="Calibri"/>
              </a:rPr>
              <a:t>with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900">
              <a:latin typeface="Calibri"/>
              <a:cs typeface="Calibri"/>
            </a:endParaRPr>
          </a:p>
          <a:p>
            <a:pPr marL="3563620">
              <a:lnSpc>
                <a:spcPct val="100000"/>
              </a:lnSpc>
            </a:pPr>
            <a:r>
              <a:rPr sz="900" spc="50" dirty="0">
                <a:solidFill>
                  <a:srgbClr val="202124"/>
                </a:solidFill>
                <a:latin typeface="Calibri"/>
                <a:cs typeface="Calibri"/>
              </a:rPr>
              <a:t>Application</a:t>
            </a:r>
            <a:r>
              <a:rPr sz="900" spc="1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45" dirty="0">
                <a:solidFill>
                  <a:srgbClr val="202124"/>
                </a:solidFill>
                <a:latin typeface="Calibri"/>
                <a:cs typeface="Calibri"/>
              </a:rPr>
              <a:t>development</a:t>
            </a:r>
            <a:endParaRPr sz="900">
              <a:latin typeface="Calibri"/>
              <a:cs typeface="Calibri"/>
            </a:endParaRPr>
          </a:p>
          <a:p>
            <a:pPr marL="3563620" marR="1232535">
              <a:lnSpc>
                <a:spcPct val="292500"/>
              </a:lnSpc>
            </a:pPr>
            <a:r>
              <a:rPr sz="900" spc="50" dirty="0">
                <a:solidFill>
                  <a:srgbClr val="202124"/>
                </a:solidFill>
                <a:latin typeface="Calibri"/>
                <a:cs typeface="Calibri"/>
              </a:rPr>
              <a:t>Linux</a:t>
            </a:r>
            <a:r>
              <a:rPr sz="900" spc="2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202124"/>
                </a:solidFill>
                <a:latin typeface="Calibri"/>
                <a:cs typeface="Calibri"/>
              </a:rPr>
              <a:t>operating</a:t>
            </a:r>
            <a:r>
              <a:rPr sz="900" spc="2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202124"/>
                </a:solidFill>
                <a:latin typeface="Calibri"/>
                <a:cs typeface="Calibri"/>
              </a:rPr>
              <a:t>systems </a:t>
            </a:r>
            <a:r>
              <a:rPr sz="900" spc="70" dirty="0">
                <a:solidFill>
                  <a:srgbClr val="202124"/>
                </a:solidFill>
                <a:latin typeface="Calibri"/>
                <a:cs typeface="Calibri"/>
              </a:rPr>
              <a:t>Systems</a:t>
            </a:r>
            <a:r>
              <a:rPr sz="900" spc="2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202124"/>
                </a:solidFill>
                <a:latin typeface="Calibri"/>
                <a:cs typeface="Calibri"/>
              </a:rPr>
              <a:t>operations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900">
              <a:latin typeface="Calibri"/>
              <a:cs typeface="Calibri"/>
            </a:endParaRPr>
          </a:p>
          <a:p>
            <a:pPr marL="3563620">
              <a:lnSpc>
                <a:spcPct val="100000"/>
              </a:lnSpc>
              <a:spcBef>
                <a:spcPts val="5"/>
              </a:spcBef>
            </a:pPr>
            <a:r>
              <a:rPr sz="900" spc="65" dirty="0">
                <a:solidFill>
                  <a:srgbClr val="202124"/>
                </a:solidFill>
                <a:latin typeface="Calibri"/>
                <a:cs typeface="Calibri"/>
              </a:rPr>
              <a:t>Data</a:t>
            </a:r>
            <a:r>
              <a:rPr sz="900" spc="35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45" dirty="0">
                <a:solidFill>
                  <a:srgbClr val="202124"/>
                </a:solidFill>
                <a:latin typeface="Calibri"/>
                <a:cs typeface="Calibri"/>
              </a:rPr>
              <a:t>analytics/machine</a:t>
            </a:r>
            <a:r>
              <a:rPr sz="900" spc="4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202124"/>
                </a:solidFill>
                <a:latin typeface="Calibri"/>
                <a:cs typeface="Calibri"/>
              </a:rPr>
              <a:t>learning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1512" y="3259112"/>
            <a:ext cx="222708" cy="22270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58825" y="4410836"/>
            <a:ext cx="514096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course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has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no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prerequisites,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although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it’s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helpful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to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be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familiar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with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application </a:t>
            </a:r>
            <a:r>
              <a:rPr sz="1100" spc="-35" dirty="0">
                <a:latin typeface="Trebuchet MS"/>
                <a:cs typeface="Trebuchet MS"/>
              </a:rPr>
              <a:t>development,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Linux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operating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systems,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systems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operations,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and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data </a:t>
            </a:r>
            <a:r>
              <a:rPr sz="1100" spc="-10" dirty="0">
                <a:latin typeface="Trebuchet MS"/>
                <a:cs typeface="Trebuchet MS"/>
              </a:rPr>
              <a:t>analytics/machine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learning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to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best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understand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technologies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covered.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6453" y="808632"/>
            <a:ext cx="586740" cy="6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5"/>
              </a:lnSpc>
            </a:pPr>
            <a:r>
              <a:rPr sz="400" spc="10" dirty="0">
                <a:solidFill>
                  <a:srgbClr val="BDC1C6"/>
                </a:solidFill>
                <a:latin typeface="Calibri"/>
                <a:cs typeface="Calibri"/>
              </a:rPr>
              <a:t>Proprietary</a:t>
            </a:r>
            <a:r>
              <a:rPr sz="400" spc="30" dirty="0">
                <a:solidFill>
                  <a:srgbClr val="BDC1C6"/>
                </a:solidFill>
                <a:latin typeface="Calibri"/>
                <a:cs typeface="Calibri"/>
              </a:rPr>
              <a:t> </a:t>
            </a:r>
            <a:r>
              <a:rPr sz="400" spc="10" dirty="0">
                <a:solidFill>
                  <a:srgbClr val="BDC1C6"/>
                </a:solidFill>
                <a:latin typeface="Calibri"/>
                <a:cs typeface="Calibri"/>
              </a:rPr>
              <a:t>+</a:t>
            </a:r>
            <a:r>
              <a:rPr sz="400" spc="15" dirty="0">
                <a:solidFill>
                  <a:srgbClr val="BDC1C6"/>
                </a:solidFill>
                <a:latin typeface="Calibri"/>
                <a:cs typeface="Calibri"/>
              </a:rPr>
              <a:t> </a:t>
            </a:r>
            <a:r>
              <a:rPr sz="400" spc="-10" dirty="0">
                <a:solidFill>
                  <a:srgbClr val="BDC1C6"/>
                </a:solidFill>
                <a:latin typeface="Calibri"/>
                <a:cs typeface="Calibri"/>
              </a:rPr>
              <a:t>Confidential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00983" y="685800"/>
            <a:ext cx="2476500" cy="3429635"/>
            <a:chOff x="4000983" y="685800"/>
            <a:chExt cx="2476500" cy="3429635"/>
          </a:xfrm>
        </p:grpSpPr>
        <p:sp>
          <p:nvSpPr>
            <p:cNvPr id="4" name="object 4"/>
            <p:cNvSpPr/>
            <p:nvPr/>
          </p:nvSpPr>
          <p:spPr>
            <a:xfrm>
              <a:off x="5464150" y="685841"/>
              <a:ext cx="1013460" cy="3429000"/>
            </a:xfrm>
            <a:custGeom>
              <a:avLst/>
              <a:gdLst/>
              <a:ahLst/>
              <a:cxnLst/>
              <a:rect l="l" t="t" r="r" b="b"/>
              <a:pathLst>
                <a:path w="1013460" h="3429000">
                  <a:moveTo>
                    <a:pt x="1013200" y="3428999"/>
                  </a:moveTo>
                  <a:lnTo>
                    <a:pt x="0" y="3428999"/>
                  </a:lnTo>
                  <a:lnTo>
                    <a:pt x="0" y="0"/>
                  </a:lnTo>
                  <a:lnTo>
                    <a:pt x="1013200" y="0"/>
                  </a:lnTo>
                  <a:lnTo>
                    <a:pt x="1013200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983" y="685800"/>
              <a:ext cx="2096658" cy="3428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2675" y="1043916"/>
            <a:ext cx="2973705" cy="481965"/>
          </a:xfrm>
          <a:custGeom>
            <a:avLst/>
            <a:gdLst/>
            <a:ahLst/>
            <a:cxnLst/>
            <a:rect l="l" t="t" r="r" b="b"/>
            <a:pathLst>
              <a:path w="2973704" h="481965">
                <a:moveTo>
                  <a:pt x="0" y="45775"/>
                </a:moveTo>
                <a:lnTo>
                  <a:pt x="3597" y="27957"/>
                </a:lnTo>
                <a:lnTo>
                  <a:pt x="13407" y="13407"/>
                </a:lnTo>
                <a:lnTo>
                  <a:pt x="27957" y="3597"/>
                </a:lnTo>
                <a:lnTo>
                  <a:pt x="45775" y="0"/>
                </a:lnTo>
                <a:lnTo>
                  <a:pt x="2927924" y="0"/>
                </a:lnTo>
                <a:lnTo>
                  <a:pt x="2966009" y="20379"/>
                </a:lnTo>
                <a:lnTo>
                  <a:pt x="2973700" y="45775"/>
                </a:lnTo>
                <a:lnTo>
                  <a:pt x="2973700" y="435923"/>
                </a:lnTo>
                <a:lnTo>
                  <a:pt x="2970102" y="453742"/>
                </a:lnTo>
                <a:lnTo>
                  <a:pt x="2960292" y="468292"/>
                </a:lnTo>
                <a:lnTo>
                  <a:pt x="2945742" y="478102"/>
                </a:lnTo>
                <a:lnTo>
                  <a:pt x="2927924" y="481699"/>
                </a:lnTo>
                <a:lnTo>
                  <a:pt x="45775" y="481699"/>
                </a:lnTo>
                <a:lnTo>
                  <a:pt x="27957" y="478102"/>
                </a:lnTo>
                <a:lnTo>
                  <a:pt x="13407" y="468292"/>
                </a:lnTo>
                <a:lnTo>
                  <a:pt x="3597" y="453742"/>
                </a:lnTo>
                <a:lnTo>
                  <a:pt x="0" y="435923"/>
                </a:lnTo>
                <a:lnTo>
                  <a:pt x="0" y="45775"/>
                </a:lnTo>
                <a:close/>
              </a:path>
            </a:pathLst>
          </a:custGeom>
          <a:ln w="6349">
            <a:solidFill>
              <a:srgbClr val="DAD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7151" y="1089364"/>
            <a:ext cx="2212975" cy="353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19300"/>
              </a:lnSpc>
              <a:spcBef>
                <a:spcPts val="90"/>
              </a:spcBef>
            </a:pPr>
            <a:r>
              <a:rPr sz="900" spc="20" dirty="0">
                <a:solidFill>
                  <a:srgbClr val="3C4043"/>
                </a:solidFill>
                <a:latin typeface="Calibri"/>
                <a:cs typeface="Calibri"/>
              </a:rPr>
              <a:t>Identify</a:t>
            </a:r>
            <a:r>
              <a:rPr sz="900" spc="6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3C4043"/>
                </a:solidFill>
                <a:latin typeface="Calibri"/>
                <a:cs typeface="Calibri"/>
              </a:rPr>
              <a:t>the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 purpose and </a:t>
            </a:r>
            <a:r>
              <a:rPr sz="900" spc="50" dirty="0">
                <a:solidFill>
                  <a:srgbClr val="3C4043"/>
                </a:solidFill>
                <a:latin typeface="Calibri"/>
                <a:cs typeface="Calibri"/>
              </a:rPr>
              <a:t>value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3C4043"/>
                </a:solidFill>
                <a:latin typeface="Calibri"/>
                <a:cs typeface="Calibri"/>
              </a:rPr>
              <a:t>of</a:t>
            </a:r>
            <a:r>
              <a:rPr sz="900" spc="5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65" dirty="0">
                <a:solidFill>
                  <a:srgbClr val="3C4043"/>
                </a:solidFill>
                <a:latin typeface="Calibri"/>
                <a:cs typeface="Calibri"/>
              </a:rPr>
              <a:t>Google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Cloud</a:t>
            </a:r>
            <a:r>
              <a:rPr sz="900" spc="4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products</a:t>
            </a: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and</a:t>
            </a:r>
            <a:r>
              <a:rPr sz="900" spc="4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3C4043"/>
                </a:solidFill>
                <a:latin typeface="Calibri"/>
                <a:cs typeface="Calibri"/>
              </a:rPr>
              <a:t>services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2675" y="1601683"/>
            <a:ext cx="2973705" cy="2155190"/>
          </a:xfrm>
          <a:custGeom>
            <a:avLst/>
            <a:gdLst/>
            <a:ahLst/>
            <a:cxnLst/>
            <a:rect l="l" t="t" r="r" b="b"/>
            <a:pathLst>
              <a:path w="2973704" h="2155190">
                <a:moveTo>
                  <a:pt x="0" y="45775"/>
                </a:moveTo>
                <a:lnTo>
                  <a:pt x="3597" y="27957"/>
                </a:lnTo>
                <a:lnTo>
                  <a:pt x="13407" y="13407"/>
                </a:lnTo>
                <a:lnTo>
                  <a:pt x="27957" y="3597"/>
                </a:lnTo>
                <a:lnTo>
                  <a:pt x="45775" y="0"/>
                </a:lnTo>
                <a:lnTo>
                  <a:pt x="2927924" y="0"/>
                </a:lnTo>
                <a:lnTo>
                  <a:pt x="2966009" y="20379"/>
                </a:lnTo>
                <a:lnTo>
                  <a:pt x="2973700" y="45775"/>
                </a:lnTo>
                <a:lnTo>
                  <a:pt x="2973700" y="435924"/>
                </a:lnTo>
                <a:lnTo>
                  <a:pt x="2970102" y="453742"/>
                </a:lnTo>
                <a:lnTo>
                  <a:pt x="2960292" y="468292"/>
                </a:lnTo>
                <a:lnTo>
                  <a:pt x="2945742" y="478102"/>
                </a:lnTo>
                <a:lnTo>
                  <a:pt x="2927924" y="481699"/>
                </a:lnTo>
                <a:lnTo>
                  <a:pt x="45775" y="481699"/>
                </a:lnTo>
                <a:lnTo>
                  <a:pt x="27957" y="478102"/>
                </a:lnTo>
                <a:lnTo>
                  <a:pt x="13407" y="468292"/>
                </a:lnTo>
                <a:lnTo>
                  <a:pt x="3597" y="453742"/>
                </a:lnTo>
                <a:lnTo>
                  <a:pt x="0" y="435924"/>
                </a:lnTo>
                <a:lnTo>
                  <a:pt x="0" y="45775"/>
                </a:lnTo>
                <a:close/>
              </a:path>
              <a:path w="2973704" h="2155190">
                <a:moveTo>
                  <a:pt x="0" y="603542"/>
                </a:moveTo>
                <a:lnTo>
                  <a:pt x="3597" y="585724"/>
                </a:lnTo>
                <a:lnTo>
                  <a:pt x="13407" y="571174"/>
                </a:lnTo>
                <a:lnTo>
                  <a:pt x="27957" y="561363"/>
                </a:lnTo>
                <a:lnTo>
                  <a:pt x="45775" y="557766"/>
                </a:lnTo>
                <a:lnTo>
                  <a:pt x="2927924" y="557766"/>
                </a:lnTo>
                <a:lnTo>
                  <a:pt x="2966009" y="578146"/>
                </a:lnTo>
                <a:lnTo>
                  <a:pt x="2973700" y="603542"/>
                </a:lnTo>
                <a:lnTo>
                  <a:pt x="2973700" y="993690"/>
                </a:lnTo>
                <a:lnTo>
                  <a:pt x="2970102" y="1011508"/>
                </a:lnTo>
                <a:lnTo>
                  <a:pt x="2960292" y="1026059"/>
                </a:lnTo>
                <a:lnTo>
                  <a:pt x="2945742" y="1035869"/>
                </a:lnTo>
                <a:lnTo>
                  <a:pt x="2927924" y="1039466"/>
                </a:lnTo>
                <a:lnTo>
                  <a:pt x="45775" y="1039466"/>
                </a:lnTo>
                <a:lnTo>
                  <a:pt x="27957" y="1035869"/>
                </a:lnTo>
                <a:lnTo>
                  <a:pt x="13407" y="1026059"/>
                </a:lnTo>
                <a:lnTo>
                  <a:pt x="3597" y="1011508"/>
                </a:lnTo>
                <a:lnTo>
                  <a:pt x="0" y="993690"/>
                </a:lnTo>
                <a:lnTo>
                  <a:pt x="0" y="603542"/>
                </a:lnTo>
                <a:close/>
              </a:path>
              <a:path w="2973704" h="2155190">
                <a:moveTo>
                  <a:pt x="0" y="1161309"/>
                </a:moveTo>
                <a:lnTo>
                  <a:pt x="3597" y="1143491"/>
                </a:lnTo>
                <a:lnTo>
                  <a:pt x="13407" y="1128940"/>
                </a:lnTo>
                <a:lnTo>
                  <a:pt x="27957" y="1119130"/>
                </a:lnTo>
                <a:lnTo>
                  <a:pt x="45775" y="1115533"/>
                </a:lnTo>
                <a:lnTo>
                  <a:pt x="2927924" y="1115533"/>
                </a:lnTo>
                <a:lnTo>
                  <a:pt x="2966009" y="1135912"/>
                </a:lnTo>
                <a:lnTo>
                  <a:pt x="2973700" y="1161309"/>
                </a:lnTo>
                <a:lnTo>
                  <a:pt x="2973700" y="1551457"/>
                </a:lnTo>
                <a:lnTo>
                  <a:pt x="2970102" y="1569275"/>
                </a:lnTo>
                <a:lnTo>
                  <a:pt x="2960292" y="1583825"/>
                </a:lnTo>
                <a:lnTo>
                  <a:pt x="2945742" y="1593636"/>
                </a:lnTo>
                <a:lnTo>
                  <a:pt x="2927924" y="1597233"/>
                </a:lnTo>
                <a:lnTo>
                  <a:pt x="45775" y="1597233"/>
                </a:lnTo>
                <a:lnTo>
                  <a:pt x="27957" y="1593636"/>
                </a:lnTo>
                <a:lnTo>
                  <a:pt x="13407" y="1583825"/>
                </a:lnTo>
                <a:lnTo>
                  <a:pt x="3597" y="1569275"/>
                </a:lnTo>
                <a:lnTo>
                  <a:pt x="0" y="1551457"/>
                </a:lnTo>
                <a:lnTo>
                  <a:pt x="0" y="1161309"/>
                </a:lnTo>
                <a:close/>
              </a:path>
              <a:path w="2973704" h="2155190">
                <a:moveTo>
                  <a:pt x="0" y="1719075"/>
                </a:moveTo>
                <a:lnTo>
                  <a:pt x="3597" y="1701257"/>
                </a:lnTo>
                <a:lnTo>
                  <a:pt x="13407" y="1686707"/>
                </a:lnTo>
                <a:lnTo>
                  <a:pt x="27957" y="1676897"/>
                </a:lnTo>
                <a:lnTo>
                  <a:pt x="45775" y="1673299"/>
                </a:lnTo>
                <a:lnTo>
                  <a:pt x="2927924" y="1673299"/>
                </a:lnTo>
                <a:lnTo>
                  <a:pt x="2966009" y="1693679"/>
                </a:lnTo>
                <a:lnTo>
                  <a:pt x="2973700" y="1719075"/>
                </a:lnTo>
                <a:lnTo>
                  <a:pt x="2973700" y="2109223"/>
                </a:lnTo>
                <a:lnTo>
                  <a:pt x="2970102" y="2127042"/>
                </a:lnTo>
                <a:lnTo>
                  <a:pt x="2960292" y="2141592"/>
                </a:lnTo>
                <a:lnTo>
                  <a:pt x="2945742" y="2151402"/>
                </a:lnTo>
                <a:lnTo>
                  <a:pt x="2927924" y="2154999"/>
                </a:lnTo>
                <a:lnTo>
                  <a:pt x="45775" y="2154999"/>
                </a:lnTo>
                <a:lnTo>
                  <a:pt x="27957" y="2151402"/>
                </a:lnTo>
                <a:lnTo>
                  <a:pt x="13407" y="2141592"/>
                </a:lnTo>
                <a:lnTo>
                  <a:pt x="3597" y="2127042"/>
                </a:lnTo>
                <a:lnTo>
                  <a:pt x="0" y="2109223"/>
                </a:lnTo>
                <a:lnTo>
                  <a:pt x="0" y="1719075"/>
                </a:lnTo>
                <a:close/>
              </a:path>
            </a:pathLst>
          </a:custGeom>
          <a:ln w="6350">
            <a:solidFill>
              <a:srgbClr val="DADC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27151" y="1647130"/>
            <a:ext cx="2331085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19300"/>
              </a:lnSpc>
              <a:spcBef>
                <a:spcPts val="90"/>
              </a:spcBef>
            </a:pPr>
            <a:r>
              <a:rPr sz="900" spc="90" dirty="0">
                <a:solidFill>
                  <a:srgbClr val="3C4043"/>
                </a:solidFill>
                <a:latin typeface="Calibri"/>
                <a:cs typeface="Calibri"/>
              </a:rPr>
              <a:t>Choose</a:t>
            </a: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among</a:t>
            </a: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and</a:t>
            </a:r>
            <a:r>
              <a:rPr sz="900" spc="5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use</a:t>
            </a: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3C4043"/>
                </a:solidFill>
                <a:latin typeface="Calibri"/>
                <a:cs typeface="Calibri"/>
              </a:rPr>
              <a:t>application </a:t>
            </a:r>
            <a:r>
              <a:rPr sz="900" spc="50" dirty="0">
                <a:solidFill>
                  <a:srgbClr val="3C4043"/>
                </a:solidFill>
                <a:latin typeface="Calibri"/>
                <a:cs typeface="Calibri"/>
              </a:rPr>
              <a:t>deployment</a:t>
            </a:r>
            <a:r>
              <a:rPr sz="900" spc="5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environments</a:t>
            </a:r>
            <a:r>
              <a:rPr sz="900" spc="55" dirty="0">
                <a:solidFill>
                  <a:srgbClr val="3C4043"/>
                </a:solidFill>
                <a:latin typeface="Calibri"/>
                <a:cs typeface="Calibri"/>
              </a:rPr>
              <a:t> on</a:t>
            </a:r>
            <a:r>
              <a:rPr sz="900" spc="3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5" dirty="0">
                <a:solidFill>
                  <a:srgbClr val="3C4043"/>
                </a:solidFill>
                <a:latin typeface="Calibri"/>
                <a:cs typeface="Calibri"/>
              </a:rPr>
              <a:t>Google</a:t>
            </a:r>
            <a:r>
              <a:rPr sz="900" spc="3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3C4043"/>
                </a:solidFill>
                <a:latin typeface="Calibri"/>
                <a:cs typeface="Calibri"/>
              </a:rPr>
              <a:t>Cloud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900">
              <a:latin typeface="Calibri"/>
              <a:cs typeface="Calibri"/>
            </a:endParaRPr>
          </a:p>
          <a:p>
            <a:pPr marR="292100">
              <a:lnSpc>
                <a:spcPct val="119300"/>
              </a:lnSpc>
              <a:spcBef>
                <a:spcPts val="5"/>
              </a:spcBef>
            </a:pPr>
            <a:r>
              <a:rPr sz="900" spc="90" dirty="0">
                <a:solidFill>
                  <a:srgbClr val="3C4043"/>
                </a:solidFill>
                <a:latin typeface="Calibri"/>
                <a:cs typeface="Calibri"/>
              </a:rPr>
              <a:t>Choose</a:t>
            </a: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among</a:t>
            </a: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and</a:t>
            </a: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use</a:t>
            </a:r>
            <a:r>
              <a:rPr sz="900" spc="2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5" dirty="0">
                <a:solidFill>
                  <a:srgbClr val="3C4043"/>
                </a:solidFill>
                <a:latin typeface="Calibri"/>
                <a:cs typeface="Calibri"/>
              </a:rPr>
              <a:t>Google</a:t>
            </a:r>
            <a:r>
              <a:rPr sz="900" spc="2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3C4043"/>
                </a:solidFill>
                <a:latin typeface="Calibri"/>
                <a:cs typeface="Calibri"/>
              </a:rPr>
              <a:t>Cloud </a:t>
            </a:r>
            <a:r>
              <a:rPr sz="900" spc="65" dirty="0">
                <a:solidFill>
                  <a:srgbClr val="3C4043"/>
                </a:solidFill>
                <a:latin typeface="Calibri"/>
                <a:cs typeface="Calibri"/>
              </a:rPr>
              <a:t>storage</a:t>
            </a: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3C4043"/>
                </a:solidFill>
                <a:latin typeface="Calibri"/>
                <a:cs typeface="Calibri"/>
              </a:rPr>
              <a:t>options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900" spc="45" dirty="0">
                <a:solidFill>
                  <a:srgbClr val="3C4043"/>
                </a:solidFill>
                <a:latin typeface="Calibri"/>
                <a:cs typeface="Calibri"/>
              </a:rPr>
              <a:t>Interact</a:t>
            </a:r>
            <a:r>
              <a:rPr sz="900" spc="8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C4043"/>
                </a:solidFill>
                <a:latin typeface="Calibri"/>
                <a:cs typeface="Calibri"/>
              </a:rPr>
              <a:t>with</a:t>
            </a:r>
            <a:r>
              <a:rPr sz="900" spc="6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5" dirty="0">
                <a:solidFill>
                  <a:srgbClr val="3C4043"/>
                </a:solidFill>
                <a:latin typeface="Calibri"/>
                <a:cs typeface="Calibri"/>
              </a:rPr>
              <a:t>Google</a:t>
            </a:r>
            <a:r>
              <a:rPr sz="900" spc="6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Cloud</a:t>
            </a:r>
            <a:r>
              <a:rPr sz="900" spc="8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3C4043"/>
                </a:solidFill>
                <a:latin typeface="Calibri"/>
                <a:cs typeface="Calibri"/>
              </a:rPr>
              <a:t>services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00">
              <a:latin typeface="Calibri"/>
              <a:cs typeface="Calibri"/>
            </a:endParaRPr>
          </a:p>
          <a:p>
            <a:pPr marR="191770">
              <a:lnSpc>
                <a:spcPct val="119300"/>
              </a:lnSpc>
            </a:pP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Describe</a:t>
            </a:r>
            <a:r>
              <a:rPr sz="900" spc="5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C4043"/>
                </a:solidFill>
                <a:latin typeface="Calibri"/>
                <a:cs typeface="Calibri"/>
              </a:rPr>
              <a:t>ways</a:t>
            </a:r>
            <a:r>
              <a:rPr sz="900" spc="5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C4043"/>
                </a:solidFill>
                <a:latin typeface="Calibri"/>
                <a:cs typeface="Calibri"/>
              </a:rPr>
              <a:t>in</a:t>
            </a:r>
            <a:r>
              <a:rPr sz="900" spc="6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3C4043"/>
                </a:solidFill>
                <a:latin typeface="Calibri"/>
                <a:cs typeface="Calibri"/>
              </a:rPr>
              <a:t>which </a:t>
            </a:r>
            <a:r>
              <a:rPr sz="900" spc="65" dirty="0">
                <a:solidFill>
                  <a:srgbClr val="3C4043"/>
                </a:solidFill>
                <a:latin typeface="Calibri"/>
                <a:cs typeface="Calibri"/>
              </a:rPr>
              <a:t>customers</a:t>
            </a:r>
            <a:r>
              <a:rPr sz="900" spc="55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3C4043"/>
                </a:solidFill>
                <a:latin typeface="Calibri"/>
                <a:cs typeface="Calibri"/>
              </a:rPr>
              <a:t>have </a:t>
            </a:r>
            <a:r>
              <a:rPr sz="900" spc="75" dirty="0">
                <a:solidFill>
                  <a:srgbClr val="3C4043"/>
                </a:solidFill>
                <a:latin typeface="Calibri"/>
                <a:cs typeface="Calibri"/>
              </a:rPr>
              <a:t>used</a:t>
            </a:r>
            <a:r>
              <a:rPr sz="900" spc="2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75" dirty="0">
                <a:solidFill>
                  <a:srgbClr val="3C4043"/>
                </a:solidFill>
                <a:latin typeface="Calibri"/>
                <a:cs typeface="Calibri"/>
              </a:rPr>
              <a:t>Google</a:t>
            </a:r>
            <a:r>
              <a:rPr sz="900" spc="20" dirty="0">
                <a:solidFill>
                  <a:srgbClr val="3C4043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3C4043"/>
                </a:solidFill>
                <a:latin typeface="Calibri"/>
                <a:cs typeface="Calibri"/>
              </a:rPr>
              <a:t>Cloud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475" y="1118934"/>
            <a:ext cx="297180" cy="2541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spc="-25" dirty="0">
                <a:solidFill>
                  <a:srgbClr val="4285F4"/>
                </a:solidFill>
                <a:latin typeface="Courier New"/>
                <a:cs typeface="Courier New"/>
              </a:rPr>
              <a:t>01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50" spc="-25" dirty="0">
                <a:solidFill>
                  <a:srgbClr val="4285F4"/>
                </a:solidFill>
                <a:latin typeface="Courier New"/>
                <a:cs typeface="Courier New"/>
              </a:rPr>
              <a:t>02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50" spc="-25" dirty="0">
                <a:solidFill>
                  <a:srgbClr val="4285F4"/>
                </a:solidFill>
                <a:latin typeface="Courier New"/>
                <a:cs typeface="Courier New"/>
              </a:rPr>
              <a:t>03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50" spc="-25" dirty="0">
                <a:solidFill>
                  <a:srgbClr val="4285F4"/>
                </a:solidFill>
                <a:latin typeface="Courier New"/>
                <a:cs typeface="Courier New"/>
              </a:rPr>
              <a:t>04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50" spc="-25" dirty="0">
                <a:solidFill>
                  <a:srgbClr val="4285F4"/>
                </a:solidFill>
                <a:latin typeface="Courier New"/>
                <a:cs typeface="Courier New"/>
              </a:rPr>
              <a:t>05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8825" y="4410836"/>
            <a:ext cx="5205730" cy="20077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lang="es-MX" sz="1100" spc="-25" dirty="0">
                <a:latin typeface="Trebuchet MS"/>
                <a:cs typeface="Trebuchet MS"/>
              </a:rPr>
              <a:t>Hay cinco objetivos clave de aprendizaje que esperamos lograr. </a:t>
            </a:r>
            <a:r>
              <a:rPr sz="1100" spc="-25" dirty="0">
                <a:latin typeface="Trebuchet MS"/>
                <a:cs typeface="Trebuchet MS"/>
              </a:rPr>
              <a:t>:</a:t>
            </a:r>
            <a:endParaRPr sz="1100" dirty="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265" algn="l"/>
              </a:tabLst>
            </a:pPr>
            <a:r>
              <a:rPr lang="es-MX" sz="1100" spc="-35" dirty="0">
                <a:latin typeface="Trebuchet MS"/>
                <a:cs typeface="Trebuchet MS"/>
              </a:rPr>
              <a:t>Identificar el propósito y el valor de los productos y servicios de Google Cloud.</a:t>
            </a:r>
          </a:p>
          <a:p>
            <a:pPr marL="469265" indent="-34353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265" algn="l"/>
              </a:tabLst>
            </a:pPr>
            <a:r>
              <a:rPr lang="es-MX" sz="1100" spc="-35" dirty="0">
                <a:latin typeface="Trebuchet MS"/>
                <a:cs typeface="Trebuchet MS"/>
              </a:rPr>
              <a:t>Elija y utilice entornos de implementación de aplicaciones en Google Cloud: App </a:t>
            </a:r>
            <a:r>
              <a:rPr lang="es-MX" sz="1100" spc="-35" dirty="0" err="1">
                <a:latin typeface="Trebuchet MS"/>
                <a:cs typeface="Trebuchet MS"/>
              </a:rPr>
              <a:t>Engine</a:t>
            </a:r>
            <a:r>
              <a:rPr lang="es-MX" sz="1100" spc="-35" dirty="0">
                <a:latin typeface="Trebuchet MS"/>
                <a:cs typeface="Trebuchet MS"/>
              </a:rPr>
              <a:t>, Google </a:t>
            </a:r>
            <a:r>
              <a:rPr lang="es-MX" sz="1100" spc="-35" dirty="0" err="1">
                <a:latin typeface="Trebuchet MS"/>
                <a:cs typeface="Trebuchet MS"/>
              </a:rPr>
              <a:t>Kubernetes</a:t>
            </a:r>
            <a:r>
              <a:rPr lang="es-MX" sz="1100" spc="-35" dirty="0">
                <a:latin typeface="Trebuchet MS"/>
                <a:cs typeface="Trebuchet MS"/>
              </a:rPr>
              <a:t> </a:t>
            </a:r>
            <a:r>
              <a:rPr lang="es-MX" sz="1100" spc="-35" dirty="0" err="1">
                <a:latin typeface="Trebuchet MS"/>
                <a:cs typeface="Trebuchet MS"/>
              </a:rPr>
              <a:t>Engine</a:t>
            </a:r>
            <a:r>
              <a:rPr lang="es-MX" sz="1100" spc="-35" dirty="0">
                <a:latin typeface="Trebuchet MS"/>
                <a:cs typeface="Trebuchet MS"/>
              </a:rPr>
              <a:t> y Compute </a:t>
            </a:r>
            <a:r>
              <a:rPr lang="es-MX" sz="1100" spc="-35" dirty="0" err="1">
                <a:latin typeface="Trebuchet MS"/>
                <a:cs typeface="Trebuchet MS"/>
              </a:rPr>
              <a:t>Engine</a:t>
            </a:r>
            <a:r>
              <a:rPr lang="es-MX" sz="1100" spc="-35" dirty="0">
                <a:latin typeface="Trebuchet MS"/>
                <a:cs typeface="Trebuchet MS"/>
              </a:rPr>
              <a:t>.</a:t>
            </a:r>
          </a:p>
          <a:p>
            <a:pPr marL="469265" indent="-34353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265" algn="l"/>
              </a:tabLst>
            </a:pPr>
            <a:r>
              <a:rPr lang="es-MX" sz="1100" spc="-35" dirty="0">
                <a:latin typeface="Trebuchet MS"/>
                <a:cs typeface="Trebuchet MS"/>
              </a:rPr>
              <a:t>Elija y utilice las opciones de almacenamiento de Google Cloud: Cloud Storage, Cloud SQL, Cloud </a:t>
            </a:r>
            <a:r>
              <a:rPr lang="es-MX" sz="1100" spc="-35" dirty="0" err="1">
                <a:latin typeface="Trebuchet MS"/>
                <a:cs typeface="Trebuchet MS"/>
              </a:rPr>
              <a:t>Bigtable</a:t>
            </a:r>
            <a:r>
              <a:rPr lang="es-MX" sz="1100" spc="-35" dirty="0">
                <a:latin typeface="Trebuchet MS"/>
                <a:cs typeface="Trebuchet MS"/>
              </a:rPr>
              <a:t> y </a:t>
            </a:r>
            <a:r>
              <a:rPr lang="es-MX" sz="1100" spc="-35" dirty="0" err="1">
                <a:latin typeface="Trebuchet MS"/>
                <a:cs typeface="Trebuchet MS"/>
              </a:rPr>
              <a:t>Firestore</a:t>
            </a:r>
            <a:r>
              <a:rPr lang="es-MX" sz="1100" spc="-35" dirty="0">
                <a:latin typeface="Trebuchet MS"/>
                <a:cs typeface="Trebuchet MS"/>
              </a:rPr>
              <a:t>.</a:t>
            </a:r>
          </a:p>
          <a:p>
            <a:pPr marL="469265" indent="-34353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265" algn="l"/>
              </a:tabLst>
            </a:pPr>
            <a:r>
              <a:rPr lang="es-MX" sz="1100" spc="-35" dirty="0">
                <a:latin typeface="Trebuchet MS"/>
                <a:cs typeface="Trebuchet MS"/>
              </a:rPr>
              <a:t>Interactuar con los servicios de Google Cloud.</a:t>
            </a:r>
          </a:p>
          <a:p>
            <a:pPr marL="469265" indent="-34353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265" algn="l"/>
              </a:tabLst>
            </a:pPr>
            <a:r>
              <a:rPr lang="es-MX" sz="1100" spc="-35" dirty="0">
                <a:latin typeface="Trebuchet MS"/>
                <a:cs typeface="Trebuchet MS"/>
              </a:rPr>
              <a:t>Describe las formas en que los clientes han utilizado Google Cloud.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312</Words>
  <Application>Microsoft Office PowerPoint</Application>
  <PresentationFormat>Presentación en pantalla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Times New Roman</vt:lpstr>
      <vt:lpstr>Trebuchet MS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PDF_OD_M0_Course_Intro v5.0.1</dc:title>
  <dc:creator>Isai Fararoni</dc:creator>
  <cp:lastModifiedBy>Isai Fararoni</cp:lastModifiedBy>
  <cp:revision>1</cp:revision>
  <dcterms:created xsi:type="dcterms:W3CDTF">2023-09-17T05:11:34Z</dcterms:created>
  <dcterms:modified xsi:type="dcterms:W3CDTF">2023-09-17T05:22:02Z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