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72" r:id="rId5"/>
    <p:sldId id="331" r:id="rId6"/>
    <p:sldId id="332" r:id="rId7"/>
    <p:sldId id="333" r:id="rId8"/>
    <p:sldId id="334" r:id="rId9"/>
    <p:sldId id="348" r:id="rId10"/>
    <p:sldId id="335" r:id="rId11"/>
    <p:sldId id="346" r:id="rId12"/>
    <p:sldId id="349" r:id="rId13"/>
    <p:sldId id="347" r:id="rId14"/>
    <p:sldId id="350" r:id="rId15"/>
    <p:sldId id="351" r:id="rId16"/>
    <p:sldId id="352" r:id="rId17"/>
    <p:sldId id="353" r:id="rId18"/>
    <p:sldId id="354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4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FF"/>
    <a:srgbClr val="AA286F"/>
    <a:srgbClr val="F0F5D0"/>
    <a:srgbClr val="FFFFF3"/>
    <a:srgbClr val="1485CB"/>
    <a:srgbClr val="262A4B"/>
    <a:srgbClr val="FFF3CD"/>
    <a:srgbClr val="DCDCDC"/>
    <a:srgbClr val="509446"/>
    <a:srgbClr val="C3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00" autoAdjust="0"/>
  </p:normalViewPr>
  <p:slideViewPr>
    <p:cSldViewPr snapToGrid="0">
      <p:cViewPr varScale="1">
        <p:scale>
          <a:sx n="95" d="100"/>
          <a:sy n="95" d="100"/>
        </p:scale>
        <p:origin x="107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9.4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3-10-10T00:33:33.9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28699 11906 0,'-25'0'31,"0"0"-15,1 50 0,-26-25-16,0 24 15,-49 26 1,-471 49 15,148-99 0,323-25-31,-273-50 32,99 25-1,-25 25-16,1 0 1,48-25 0,1 25-1,50 0 1,49 0 0,25 0-1,25 0 1,0 0-1,-1 0 1,26 0 0,24 0-1,26 0 1,-1 0 593,25-25-593,0-24-16,-50 24 16,50-25-16,-25 26 15,1-1-15,24 0 16,-25-25-16,0 1 15,25-1 1,-25 1 0,25-1-1,0-24 1,0 49 15,0-74-15,0 49-1,0-24 1,0 24 0,0 25-16,0-24 15,0-1 1,0-25 0,0 26-1,0 24 1,0-49-1,0-1 1,0 1 0,0 49-1,0 0 17,0 0-17,25 25 79,49 0-94,50 0 16,-74 0-16,74 25 15,0-25-15,25 25 16,99 25-1,50-26 1,-150-24-16,51 0 16,-1 0 15,1 0-15,-26 0-1,51 0 1,-26 0-1,1 0 1,-26 0 0,-74 0-1,1 0 1,-26 0 0,-49 0-16,0 0 46,24 0-14,-49 25-17,50 25 1,-1-25 0,51 49-1,-51-49 1,-24-25-1,0 0 1,0 25 156,0-1-156,-25 1-16,0 0 15,0 50-15,0-51 16,0 26-1,0 24 1,0-24 0,0 0-1,0-1 1,0-24 0,0 0 15,0 24-31,0-24 15,0 25 17,0-1-17,0-24 1,0 0 0,0 0 15,0 0 16</inkml:trace>
  <inkml:trace contextRef="#ctx0" brushRef="#br0" timeOffset="1455.92">26764 11881 0,'25'0'125,"0"0"-110,0 0-15,49 0 16,-24 0-16,24 0 16,1 0-16,-51 0 15,51 0-15,-1 0 32,25 0-1,25 0 0,50 0 0,-100 0-15,1 0 0,-50 0-1,-1 0 1,1 0-1,25-24 1,-25 24 15,-25 24 251,0 1-267,-25 0-15,0 25 16,0-26-1</inkml:trace>
  <inkml:trace contextRef="#ctx0" brushRef="#br0" timeOffset="5071.39">2431 12799 0,'-25'0'32,"0"0"-32,0 0 31,1 0-15,-1 25 15,0 0-16,0-25 1,25 49-16,-49-24 16,49 0-1,0 0 1,-25 24-16,25-24 16,0 74-1,0 50 1,0 50-1,0-50 17,0-1-17,0-73 1,0-1 0,0 1-1,0-51 1,0 26-16,-50 49 15,25-24 1,-49-1 0,0-24-1,-1-50 1,1 25 0,49-25-1,0 0 63,50 0 0,25 0-62,-50 24-16,24 51 16,1-1-16,0 1 15,0 24 1,-25 74 0,0-49-1,-75-24-15,26-1 31,24 0-15,0 25 0,-24 0-1,-1 50 1,0-50 0,25 0-1,1-50 1,24 1-1,0-26 1,0-24 0,0 0 15,99 0-15,0-1-1,25-24 16,-99 0-15,49 0 0,-49 0-1,0 0 1,0 0 15</inkml:trace>
  <inkml:trace contextRef="#ctx0" brushRef="#br0" timeOffset="11183.25">26789 10244 0,'0'50'47,"0"-25"-32,0 24-15,0-24 16,0 25-16,0 148 31,0 199 1,0-198-1,0-125-31,0-24 15,0 74 1,0-75 0,0 26-1,0-26 1,0 26 0,0 49-1,0-75 1,0 1-1,0-25 1,0-1 0,0 26 15,0-25 0,-25 24-15,0-24-1,1 0 1,24 0 0,-25 0-1,50 0 173,-1-25-188,51 0 15,24 0 1,0 0-16,50 0 16,99 0-1,-173 0-15,24 0 16,25 0 0,-75 0-1,51 0 1,24 0-1,49 0 1,-73 0 0,-1 0 15,-50 0-15,26 0-1,-1 0 1,125 0-1,-51 0 1,-48 0 0,-51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9.4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3-10-10T00:33:58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16470 124 0,'0'0'0,"0"25"32,0 0-17,0-1 1,0 1 0,0 124 15,0-50-16,0-49 1,0 24 0,0-49-16,0 25 15,0-1 1,0 26 0,0-50 15,0 24-16,0 1 17,-24-50 249,24 25-281,0-1 31,0 26 0,0-25-15,-25 0 0,25-1-1,-25 1 1,25 0 15,-25 0-15,25 0 15,-25-1-15,0 1-1,25 0 1,0 0 0,0 0-1,0-1 16,0 1-31,0 0 16,0 0-16,-24 0 16,24 49-1,-25-24 1,25-26 15,-25 26 0,25-25-15,-25 25 0,25-26-16,0 26 15,-49 0 1,24-1 0,-25 26-1,1-51 1,-1 1-1,25 0 1,0 25 0,-24-1 15,-1 26-15,50-51 15,0 1-31,-49 0 15,49 49 1,0-24 0,-25 0-16,0-1 15,25 1 1,0-25 0,0 24-1,0 1 1,0-25-1,0 0 17,25 24-17,0-49 1,49 25 15,0 25-15,-24-50-1,0 24 1,-26-24 0,1 0-1,50 0 1,-51 0 0,26 0-1,-25 0 1,49 0-1,-24 0 17,-25 0 61,24 0-77,-24 0 0,25 0-1</inkml:trace>
  <inkml:trace contextRef="#ctx0" brushRef="#br0" timeOffset="1071.96">16421 2778 0,'49'0'203,"-24"0"-156,25 0-1,-25 25-30,-1 0 0,1-25-16,0 25 15,-25 24 298,-25-49-298,0 0 1</inkml:trace>
  <inkml:trace contextRef="#ctx0" brushRef="#br0" timeOffset="20968.2">21952 2753 0,'0'25'78,"0"25"-63,0-25 1,0 24 0,0-24-1,0 0 1,0 0 0,25-1 140,25-24-141,-26 0-15,1 0 16,0 0-16,25-24 16,-26-1-1,76 25 1,-26-75 0,-24 51-1,-1-1-15,-24-25 16,0 25-16,0 1 15,24-1 1,1 25 15,49-75-31,-49 75 32,99-49-17,24-26 1,-148 75-1,0 0 1</inkml:trace>
  <inkml:trace contextRef="#ctx0" brushRef="#br0" timeOffset="23063.95">16470 3249 0,'25'0'16,"25"0"-16,24 0 31,-49 0 1,49 0-1,-24 0-31,74 0 47,-50 0-47,26 0 15,-1 0 1,-25 0 0,-24 0-1,-25 0 1,49 0-1,0 0 1,1 0 0,-1 0-1,1 0 1,49 0 0,25 0-1,-50 0 1,0 0 15,0 0-15,25 0-1,0 0 1,25 0 0,0 0-1,0 0 1,0 0-1,-1 0 1,26 0 0,-50 0-1,25 0 1,-25 0 0,0 0-1,0 0 1,25 0 15,-50 0-15,25 0-1,-25 0 1,75 0 0,-124 0-1,-1 0-15,75 0 16,0 0-1,-25 0 1,50 0 0,-50 0-1,-24 0 1,24 0 0,0 0-1,25 0 16,-74 0-15,49 0 0,-74 0-1,0 0 32,24 0-31,-24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9.4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3-10-10T00:31:09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15056 16148 0,'0'25'109,"0"-1"-109,0 26 16,0 0-16,0-1 16,0-24-1,0 0 16,0 0 1,0 0-17,25-25-15,-25 24 16,0 26 31,0-25 15,0 0-30,0-1-17,25 1 16,0-25 1,24 25-17,-24-25 1,0 0-16,25 50 16,49-50-1,0 0 1,50 0 15,-50 24-31,-24-24 16,49 0-1,-50 0 1,25 0 0,0 0-1,-24 0 1,24 0-1,-49 0 1,49 0 0,25 0-1,-25 0 1,-49 0 0,24 0-1,25 0 16,25 0-15,-24 0 0,-1 0-1,-25 0 1,1 0 0,-51 0-1,26 0 1,-25 0-1,25 0 1,24 0 0,-24 0-1,24 0 1,25 0 0,0 0 15,25 0-16,-24 0 1,-1 0 0,-50 0-1,1 0-15,0 0 16,24 0 0,1 0-1,-1 0 1,0 0-1,-49 0 1,50 0 0,-26 0 15,-24 0 0,0 0-31,0 0 16,24 0-1,1 0 1,-1 0 0,1 0 15,-25 0-15,49 0-1,1 0 1,24 25-1,0-25 1,25 25 0,-99-25-1,0 0-15,49 0 32,-24 0-17,49 0 1,-49 0-1,-1 0 1,1 0 0,-25 0-1,24 0 1,1 0 0,-25 0-1,24 0-15,26 0 16,24 0-1,25 0 17,-25 0-32,0 0 31,1 0-15,-26 0-1,0 0 1,26 0-1,-76 0 1,125 0 0,-50 0-1,-49 0 1,24 0 0,26 0-1,-76 0 1,1 0-1,0 0 32,0 0-15,0-25-17,-25 0-15,25 1 16,-25-26-1,24-49 1,-24 49 0,25-24-1,0 24 1,0 0 0,-25-49-1,0 50 1,0-26-1,0 1 17,0 49-1,0-25-15,0 26 15,0-26-16,0 25 48,-25 0 31,-49 25-79,-51 0-15,1 0 16,-24 0 0,-51 0-1,26 0 1,123 0-1,-49 0 1,74 0-16,-124 0 16,25 0-1,-25 0 1,25 0 0,25 0-1,-75 0 1,26 0-1,-1 0 17,-50 0-17,-49 0 1,124 0 0,-25 0-1,25 0 1,-24-49-1,24 49 1,-75 0 0,25 0-1,26 0 1,-51 0 0,50 0-1,25 0 1,-248 0 15,75 0-15,98 0-1,75 0 1,50-25 0,24 25-1,25 0 1,-24 0-1,-26 0 1,-24 0 0,-75 0-1,100 0 17,24 0-17,-24 0 16,0 0-15,-50 25 0,99-25-1,-25 25 1,25-25 0,-24 0-1,-1 24 1,1 1-1,-1-25 1,25 25-16,-25-25 31,26 25 16,-1-25-47,-25 25 31,1-1-15,24-24 0,25 50-1,-25-25 48,25 0-48,-25 24 1,25-24 78</inkml:trace>
  <inkml:trace contextRef="#ctx0" brushRef="#br0" timeOffset="1904.04">18405 14957 0,'0'-25'62,"-25"25"-46,0 0-16,1 0 16,-76 25-1,51-25 1,-1 25 0,-49 0-1,74 0 1,-74-1-1,49 1 1,1 0 0,-1 0 15,-24 0-15,24 24-1,25-24 1,-24-25-1,24 50 1,0-26 0,0 1-1,25 0 1,-49 0 0,24 0 30,25 24-14,-25-49-17,0 25 1,25 0 0,-25 0-1,1 24 16,-1-24 16,25 0-31,-25-25 0,0 0-16,0 25 31,25 0-16,-24-25-15,-1 24 32,-25 26-17,50-25 126,0 0-110,-25-25 0,25 24-15,-24 1 0</inkml:trace>
  <inkml:trace contextRef="#ctx0" brushRef="#br0" timeOffset="3064.66">17041 15677 0,'-50'24'141,"50"1"-141,-49 0 15,24-25-15,0 50 16,25-26 0,-25 1-1,50 0 220,25 0-220,-26-25-15,51 25 32,-26-25-17,-24 0 1,0 0-1,-25 24 1,25-24-16,0 0 16,24 25-1,1 0 1,-25-25 0,24 25-1,-49-50 141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2866E-01B6-40FB-9DF2-B2EA56AAFFB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62295-C31D-4FF8-8426-D07586DC7C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C0894F8-46E3-D135-F822-07BA2ABEC9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34572" y="0"/>
            <a:ext cx="7622235" cy="6858000"/>
          </a:xfrm>
          <a:prstGeom prst="rect">
            <a:avLst/>
          </a:prstGeom>
        </p:spPr>
      </p:pic>
      <p:sp>
        <p:nvSpPr>
          <p:cNvPr id="8" name="Freeform 9">
            <a:extLst>
              <a:ext uri="{FF2B5EF4-FFF2-40B4-BE49-F238E27FC236}">
                <a16:creationId xmlns:a16="http://schemas.microsoft.com/office/drawing/2014/main" id="{3B92E52C-D450-0DCE-E9A2-44B75167CA3D}"/>
              </a:ext>
            </a:extLst>
          </p:cNvPr>
          <p:cNvSpPr>
            <a:spLocks/>
          </p:cNvSpPr>
          <p:nvPr userDrawn="1"/>
        </p:nvSpPr>
        <p:spPr bwMode="auto">
          <a:xfrm>
            <a:off x="5229087" y="0"/>
            <a:ext cx="6933449" cy="6858000"/>
          </a:xfrm>
          <a:custGeom>
            <a:avLst/>
            <a:gdLst>
              <a:gd name="T0" fmla="*/ 2834 w 5842"/>
              <a:gd name="T1" fmla="*/ 0 h 5256"/>
              <a:gd name="T2" fmla="*/ 4044 w 5842"/>
              <a:gd name="T3" fmla="*/ 1211 h 5256"/>
              <a:gd name="T4" fmla="*/ 0 w 5842"/>
              <a:gd name="T5" fmla="*/ 5256 h 5256"/>
              <a:gd name="T6" fmla="*/ 5842 w 5842"/>
              <a:gd name="T7" fmla="*/ 5256 h 5256"/>
              <a:gd name="T8" fmla="*/ 5842 w 5842"/>
              <a:gd name="T9" fmla="*/ 0 h 5256"/>
              <a:gd name="T10" fmla="*/ 2834 w 5842"/>
              <a:gd name="T11" fmla="*/ 0 h 5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42" h="5256">
                <a:moveTo>
                  <a:pt x="2834" y="0"/>
                </a:moveTo>
                <a:lnTo>
                  <a:pt x="4044" y="1211"/>
                </a:lnTo>
                <a:lnTo>
                  <a:pt x="0" y="5256"/>
                </a:lnTo>
                <a:lnTo>
                  <a:pt x="5842" y="5256"/>
                </a:lnTo>
                <a:lnTo>
                  <a:pt x="5842" y="0"/>
                </a:lnTo>
                <a:lnTo>
                  <a:pt x="2834" y="0"/>
                </a:lnTo>
                <a:close/>
              </a:path>
            </a:pathLst>
          </a:custGeom>
          <a:gradFill flip="none" rotWithShape="1">
            <a:gsLst>
              <a:gs pos="0">
                <a:srgbClr val="0C344C">
                  <a:alpha val="90000"/>
                </a:srgbClr>
              </a:gs>
              <a:gs pos="100000">
                <a:srgbClr val="0C344C">
                  <a:alpha val="3800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419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9788" y="731962"/>
            <a:ext cx="7237412" cy="2209799"/>
          </a:xfrm>
        </p:spPr>
        <p:txBody>
          <a:bodyPr lIns="0" tIns="0" rIns="0" bIns="0" anchor="b">
            <a:normAutofit/>
          </a:bodyPr>
          <a:lstStyle>
            <a:lvl1pPr algn="l">
              <a:defRPr sz="4800">
                <a:solidFill>
                  <a:srgbClr val="0C344C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788" y="3216167"/>
            <a:ext cx="7237412" cy="100792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rgbClr val="0C344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" name="Freeform 13"/>
          <p:cNvSpPr>
            <a:spLocks/>
          </p:cNvSpPr>
          <p:nvPr userDrawn="1"/>
        </p:nvSpPr>
        <p:spPr bwMode="auto">
          <a:xfrm flipV="1">
            <a:off x="0" y="4635812"/>
            <a:ext cx="2225154" cy="2222187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solidFill>
            <a:srgbClr val="0C344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7"/>
          <p:cNvSpPr>
            <a:spLocks/>
          </p:cNvSpPr>
          <p:nvPr userDrawn="1"/>
        </p:nvSpPr>
        <p:spPr bwMode="auto">
          <a:xfrm flipV="1">
            <a:off x="0" y="3327632"/>
            <a:ext cx="2633593" cy="2624693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 flip="none" rotWithShape="1">
            <a:gsLst>
              <a:gs pos="0">
                <a:srgbClr val="0C344C"/>
              </a:gs>
              <a:gs pos="100000">
                <a:srgbClr val="D80F79"/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6"/>
          <p:cNvSpPr>
            <a:spLocks/>
          </p:cNvSpPr>
          <p:nvPr userDrawn="1"/>
        </p:nvSpPr>
        <p:spPr bwMode="auto">
          <a:xfrm flipV="1">
            <a:off x="498989" y="5249955"/>
            <a:ext cx="2050022" cy="160804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solidFill>
            <a:srgbClr val="19627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7"/>
          <p:cNvSpPr>
            <a:spLocks/>
          </p:cNvSpPr>
          <p:nvPr userDrawn="1"/>
        </p:nvSpPr>
        <p:spPr bwMode="auto">
          <a:xfrm flipV="1">
            <a:off x="1354395" y="5046650"/>
            <a:ext cx="1813245" cy="1811350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80560" y="6134163"/>
            <a:ext cx="2743200" cy="365125"/>
          </a:xfrm>
        </p:spPr>
        <p:txBody>
          <a:bodyPr/>
          <a:lstStyle/>
          <a:p>
            <a:fld id="{69D18269-CD32-429B-80E4-27A96AE6C0EC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54951" y="6134163"/>
            <a:ext cx="312851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14660" y="6134163"/>
            <a:ext cx="2139140" cy="365125"/>
          </a:xfrm>
        </p:spPr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  <p:grpSp>
        <p:nvGrpSpPr>
          <p:cNvPr id="36" name="Group 20"/>
          <p:cNvGrpSpPr>
            <a:grpSpLocks noChangeAspect="1"/>
          </p:cNvGrpSpPr>
          <p:nvPr userDrawn="1"/>
        </p:nvGrpSpPr>
        <p:grpSpPr bwMode="auto">
          <a:xfrm flipV="1">
            <a:off x="1" y="-599232"/>
            <a:ext cx="2407278" cy="396032"/>
            <a:chOff x="0" y="0"/>
            <a:chExt cx="5963" cy="981"/>
          </a:xfrm>
        </p:grpSpPr>
        <p:sp>
          <p:nvSpPr>
            <p:cNvPr id="37" name="Oval 21"/>
            <p:cNvSpPr>
              <a:spLocks noChangeArrowheads="1"/>
            </p:cNvSpPr>
            <p:nvPr/>
          </p:nvSpPr>
          <p:spPr bwMode="auto">
            <a:xfrm>
              <a:off x="1246" y="0"/>
              <a:ext cx="978" cy="981"/>
            </a:xfrm>
            <a:prstGeom prst="ellipse">
              <a:avLst/>
            </a:prstGeom>
            <a:solidFill>
              <a:srgbClr val="0C3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22"/>
            <p:cNvSpPr>
              <a:spLocks noChangeArrowheads="1"/>
            </p:cNvSpPr>
            <p:nvPr/>
          </p:nvSpPr>
          <p:spPr bwMode="auto">
            <a:xfrm>
              <a:off x="0" y="0"/>
              <a:ext cx="978" cy="981"/>
            </a:xfrm>
            <a:prstGeom prst="ellipse">
              <a:avLst/>
            </a:prstGeom>
            <a:solidFill>
              <a:srgbClr val="D80F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23"/>
            <p:cNvSpPr>
              <a:spLocks noChangeArrowheads="1"/>
            </p:cNvSpPr>
            <p:nvPr/>
          </p:nvSpPr>
          <p:spPr bwMode="auto">
            <a:xfrm>
              <a:off x="2493" y="0"/>
              <a:ext cx="977" cy="981"/>
            </a:xfrm>
            <a:prstGeom prst="ellipse">
              <a:avLst/>
            </a:prstGeom>
            <a:solidFill>
              <a:srgbClr val="196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24"/>
            <p:cNvSpPr>
              <a:spLocks noChangeArrowheads="1"/>
            </p:cNvSpPr>
            <p:nvPr/>
          </p:nvSpPr>
          <p:spPr bwMode="auto">
            <a:xfrm>
              <a:off x="3739" y="0"/>
              <a:ext cx="978" cy="981"/>
            </a:xfrm>
            <a:prstGeom prst="ellipse">
              <a:avLst/>
            </a:prstGeom>
            <a:solidFill>
              <a:srgbClr val="6F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25"/>
            <p:cNvSpPr>
              <a:spLocks noChangeArrowheads="1"/>
            </p:cNvSpPr>
            <p:nvPr/>
          </p:nvSpPr>
          <p:spPr bwMode="auto">
            <a:xfrm>
              <a:off x="4986" y="0"/>
              <a:ext cx="977" cy="981"/>
            </a:xfrm>
            <a:prstGeom prst="ellipse">
              <a:avLst/>
            </a:pr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838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6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25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0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3">
            <a:extLst>
              <a:ext uri="{FF2B5EF4-FFF2-40B4-BE49-F238E27FC236}">
                <a16:creationId xmlns:a16="http://schemas.microsoft.com/office/drawing/2014/main" id="{51EF2660-7621-9888-F64D-385A3043E48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620125" y="0"/>
            <a:ext cx="3571875" cy="3567112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B4D67AA2-5DB0-050D-FDD8-B8882776E20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964488" y="273051"/>
            <a:ext cx="4227512" cy="4213225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  <a:alpha val="26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1FD949A6-64BC-EBF9-BB39-9873C1E2472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422063" y="1474788"/>
            <a:ext cx="769937" cy="1249363"/>
          </a:xfrm>
          <a:custGeom>
            <a:avLst/>
            <a:gdLst>
              <a:gd name="T0" fmla="*/ 0 w 485"/>
              <a:gd name="T1" fmla="*/ 484 h 787"/>
              <a:gd name="T2" fmla="*/ 485 w 485"/>
              <a:gd name="T3" fmla="*/ 0 h 787"/>
              <a:gd name="T4" fmla="*/ 485 w 485"/>
              <a:gd name="T5" fmla="*/ 304 h 787"/>
              <a:gd name="T6" fmla="*/ 2 w 485"/>
              <a:gd name="T7" fmla="*/ 787 h 787"/>
              <a:gd name="T8" fmla="*/ 0 w 485"/>
              <a:gd name="T9" fmla="*/ 484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787">
                <a:moveTo>
                  <a:pt x="0" y="484"/>
                </a:moveTo>
                <a:lnTo>
                  <a:pt x="485" y="0"/>
                </a:lnTo>
                <a:lnTo>
                  <a:pt x="485" y="304"/>
                </a:lnTo>
                <a:lnTo>
                  <a:pt x="2" y="787"/>
                </a:lnTo>
                <a:lnTo>
                  <a:pt x="0" y="484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0A76AD6-5E1B-2B3F-95DA-AA03E20F876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88212" y="-1"/>
            <a:ext cx="3290748" cy="258127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7E393D8-D1C4-9116-883D-DDB47A42CC6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0839451" y="0"/>
            <a:ext cx="1352549" cy="1350748"/>
          </a:xfrm>
          <a:custGeom>
            <a:avLst/>
            <a:gdLst>
              <a:gd name="T0" fmla="*/ 6 w 2253"/>
              <a:gd name="T1" fmla="*/ 0 h 2250"/>
              <a:gd name="T2" fmla="*/ 2253 w 2253"/>
              <a:gd name="T3" fmla="*/ 0 h 2250"/>
              <a:gd name="T4" fmla="*/ 0 w 2253"/>
              <a:gd name="T5" fmla="*/ 2250 h 2250"/>
              <a:gd name="T6" fmla="*/ 6 w 2253"/>
              <a:gd name="T7" fmla="*/ 0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3" h="2250">
                <a:moveTo>
                  <a:pt x="6" y="0"/>
                </a:moveTo>
                <a:lnTo>
                  <a:pt x="2253" y="0"/>
                </a:lnTo>
                <a:lnTo>
                  <a:pt x="0" y="2250"/>
                </a:lnTo>
                <a:lnTo>
                  <a:pt x="6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732F3AFB-E484-0659-E737-6BC17654D84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6566932" y="1588"/>
            <a:ext cx="2582386" cy="2579687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80954096-6F12-D4E2-73AD-6E94758FA3C4}"/>
              </a:ext>
            </a:extLst>
          </p:cNvPr>
          <p:cNvGrpSpPr/>
          <p:nvPr userDrawn="1"/>
        </p:nvGrpSpPr>
        <p:grpSpPr>
          <a:xfrm>
            <a:off x="4713" y="-1"/>
            <a:ext cx="382637" cy="117500"/>
            <a:chOff x="5401469" y="1583"/>
            <a:chExt cx="1389063" cy="540243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57F8086-AE2E-C8CB-7A24-C9BC50CD2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469" y="1588"/>
              <a:ext cx="1205279" cy="540238"/>
            </a:xfrm>
            <a:custGeom>
              <a:avLst/>
              <a:gdLst>
                <a:gd name="T0" fmla="*/ 0 w 1410"/>
                <a:gd name="T1" fmla="*/ 0 h 632"/>
                <a:gd name="T2" fmla="*/ 630 w 1410"/>
                <a:gd name="T3" fmla="*/ 632 h 632"/>
                <a:gd name="T4" fmla="*/ 1410 w 1410"/>
                <a:gd name="T5" fmla="*/ 632 h 632"/>
                <a:gd name="T6" fmla="*/ 780 w 1410"/>
                <a:gd name="T7" fmla="*/ 0 h 632"/>
                <a:gd name="T8" fmla="*/ 0 w 141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344C"/>
                </a:gs>
                <a:gs pos="100000">
                  <a:srgbClr val="D80F79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BA0985-41DE-248C-6BF0-71C80A6E2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004" y="1583"/>
              <a:ext cx="538528" cy="540238"/>
            </a:xfrm>
            <a:custGeom>
              <a:avLst/>
              <a:gdLst>
                <a:gd name="T0" fmla="*/ 0 w 630"/>
                <a:gd name="T1" fmla="*/ 0 h 499"/>
                <a:gd name="T2" fmla="*/ 498 w 630"/>
                <a:gd name="T3" fmla="*/ 499 h 499"/>
                <a:gd name="T4" fmla="*/ 630 w 630"/>
                <a:gd name="T5" fmla="*/ 499 h 499"/>
                <a:gd name="T6" fmla="*/ 132 w 630"/>
                <a:gd name="T7" fmla="*/ 0 h 499"/>
                <a:gd name="T8" fmla="*/ 0 w 630"/>
                <a:gd name="T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34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684000"/>
            <a:ext cx="9921549" cy="387798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800">
                <a:solidFill>
                  <a:srgbClr val="AA286F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250"/>
            <a:ext cx="10515600" cy="49387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9432A906-600E-E472-3A87-E426D369B69C}"/>
              </a:ext>
            </a:extLst>
          </p:cNvPr>
          <p:cNvSpPr>
            <a:spLocks/>
          </p:cNvSpPr>
          <p:nvPr userDrawn="1"/>
        </p:nvSpPr>
        <p:spPr bwMode="auto">
          <a:xfrm flipV="1">
            <a:off x="0" y="6734398"/>
            <a:ext cx="12192000" cy="123601"/>
          </a:xfrm>
          <a:prstGeom prst="rect">
            <a:avLst/>
          </a:prstGeom>
          <a:gradFill flip="none" rotWithShape="1">
            <a:gsLst>
              <a:gs pos="0">
                <a:srgbClr val="0C344C"/>
              </a:gs>
              <a:gs pos="100000">
                <a:srgbClr val="D80F79"/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C844620A-6684-3D38-EB5A-EBFDF146D4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46897">
            <a:off x="6810866" y="113705"/>
            <a:ext cx="6386189" cy="780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2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3">
            <a:extLst>
              <a:ext uri="{FF2B5EF4-FFF2-40B4-BE49-F238E27FC236}">
                <a16:creationId xmlns:a16="http://schemas.microsoft.com/office/drawing/2014/main" id="{51EF2660-7621-9888-F64D-385A3043E48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620125" y="0"/>
            <a:ext cx="3571875" cy="3567112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B4D67AA2-5DB0-050D-FDD8-B8882776E20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964488" y="273051"/>
            <a:ext cx="4227512" cy="4213225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  <a:alpha val="26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1FD949A6-64BC-EBF9-BB39-9873C1E2472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422063" y="1474788"/>
            <a:ext cx="769937" cy="1249363"/>
          </a:xfrm>
          <a:custGeom>
            <a:avLst/>
            <a:gdLst>
              <a:gd name="T0" fmla="*/ 0 w 485"/>
              <a:gd name="T1" fmla="*/ 484 h 787"/>
              <a:gd name="T2" fmla="*/ 485 w 485"/>
              <a:gd name="T3" fmla="*/ 0 h 787"/>
              <a:gd name="T4" fmla="*/ 485 w 485"/>
              <a:gd name="T5" fmla="*/ 304 h 787"/>
              <a:gd name="T6" fmla="*/ 2 w 485"/>
              <a:gd name="T7" fmla="*/ 787 h 787"/>
              <a:gd name="T8" fmla="*/ 0 w 485"/>
              <a:gd name="T9" fmla="*/ 484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787">
                <a:moveTo>
                  <a:pt x="0" y="484"/>
                </a:moveTo>
                <a:lnTo>
                  <a:pt x="485" y="0"/>
                </a:lnTo>
                <a:lnTo>
                  <a:pt x="485" y="304"/>
                </a:lnTo>
                <a:lnTo>
                  <a:pt x="2" y="787"/>
                </a:lnTo>
                <a:lnTo>
                  <a:pt x="0" y="484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0A76AD6-5E1B-2B3F-95DA-AA03E20F876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88212" y="-1"/>
            <a:ext cx="3290748" cy="258127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7E393D8-D1C4-9116-883D-DDB47A42CC6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0839451" y="0"/>
            <a:ext cx="1352549" cy="1350748"/>
          </a:xfrm>
          <a:custGeom>
            <a:avLst/>
            <a:gdLst>
              <a:gd name="T0" fmla="*/ 6 w 2253"/>
              <a:gd name="T1" fmla="*/ 0 h 2250"/>
              <a:gd name="T2" fmla="*/ 2253 w 2253"/>
              <a:gd name="T3" fmla="*/ 0 h 2250"/>
              <a:gd name="T4" fmla="*/ 0 w 2253"/>
              <a:gd name="T5" fmla="*/ 2250 h 2250"/>
              <a:gd name="T6" fmla="*/ 6 w 2253"/>
              <a:gd name="T7" fmla="*/ 0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3" h="2250">
                <a:moveTo>
                  <a:pt x="6" y="0"/>
                </a:moveTo>
                <a:lnTo>
                  <a:pt x="2253" y="0"/>
                </a:lnTo>
                <a:lnTo>
                  <a:pt x="0" y="2250"/>
                </a:lnTo>
                <a:lnTo>
                  <a:pt x="6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732F3AFB-E484-0659-E737-6BC17654D84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6566932" y="1588"/>
            <a:ext cx="2582386" cy="2579687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80954096-6F12-D4E2-73AD-6E94758FA3C4}"/>
              </a:ext>
            </a:extLst>
          </p:cNvPr>
          <p:cNvGrpSpPr/>
          <p:nvPr userDrawn="1"/>
        </p:nvGrpSpPr>
        <p:grpSpPr>
          <a:xfrm>
            <a:off x="4713" y="-1"/>
            <a:ext cx="382637" cy="117500"/>
            <a:chOff x="5401469" y="1583"/>
            <a:chExt cx="1389063" cy="540243"/>
          </a:xfrm>
          <a:solidFill>
            <a:schemeClr val="accent3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57F8086-AE2E-C8CB-7A24-C9BC50CD2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469" y="1588"/>
              <a:ext cx="1205279" cy="540238"/>
            </a:xfrm>
            <a:custGeom>
              <a:avLst/>
              <a:gdLst>
                <a:gd name="T0" fmla="*/ 0 w 1410"/>
                <a:gd name="T1" fmla="*/ 0 h 632"/>
                <a:gd name="T2" fmla="*/ 630 w 1410"/>
                <a:gd name="T3" fmla="*/ 632 h 632"/>
                <a:gd name="T4" fmla="*/ 1410 w 1410"/>
                <a:gd name="T5" fmla="*/ 632 h 632"/>
                <a:gd name="T6" fmla="*/ 780 w 1410"/>
                <a:gd name="T7" fmla="*/ 0 h 632"/>
                <a:gd name="T8" fmla="*/ 0 w 141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BA0985-41DE-248C-6BF0-71C80A6E2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004" y="1583"/>
              <a:ext cx="538528" cy="540238"/>
            </a:xfrm>
            <a:custGeom>
              <a:avLst/>
              <a:gdLst>
                <a:gd name="T0" fmla="*/ 0 w 630"/>
                <a:gd name="T1" fmla="*/ 0 h 499"/>
                <a:gd name="T2" fmla="*/ 498 w 630"/>
                <a:gd name="T3" fmla="*/ 499 h 499"/>
                <a:gd name="T4" fmla="*/ 630 w 630"/>
                <a:gd name="T5" fmla="*/ 499 h 499"/>
                <a:gd name="T6" fmla="*/ 132 w 630"/>
                <a:gd name="T7" fmla="*/ 0 h 499"/>
                <a:gd name="T8" fmla="*/ 0 w 630"/>
                <a:gd name="T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684000"/>
            <a:ext cx="9921549" cy="387798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800">
                <a:solidFill>
                  <a:schemeClr val="accent3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38250"/>
            <a:ext cx="10515600" cy="4938713"/>
          </a:xfrm>
        </p:spPr>
        <p:txBody>
          <a:bodyPr wrap="none">
            <a:noAutofit/>
          </a:bodyPr>
          <a:lstStyle>
            <a:lvl1pPr marL="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9432A906-600E-E472-3A87-E426D369B69C}"/>
              </a:ext>
            </a:extLst>
          </p:cNvPr>
          <p:cNvSpPr>
            <a:spLocks/>
          </p:cNvSpPr>
          <p:nvPr userDrawn="1"/>
        </p:nvSpPr>
        <p:spPr bwMode="auto">
          <a:xfrm flipV="1">
            <a:off x="0" y="6734398"/>
            <a:ext cx="12192000" cy="123601"/>
          </a:xfrm>
          <a:prstGeom prst="rect">
            <a:avLst/>
          </a:prstGeom>
          <a:gradFill flip="none" rotWithShape="1">
            <a:gsLst>
              <a:gs pos="0">
                <a:srgbClr val="0C344C"/>
              </a:gs>
              <a:gs pos="100000">
                <a:srgbClr val="D80F79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2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2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1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2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9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238874"/>
            <a:ext cx="12192000" cy="619125"/>
          </a:xfrm>
          <a:prstGeom prst="rect">
            <a:avLst/>
          </a:prstGeom>
          <a:gradFill>
            <a:gsLst>
              <a:gs pos="0">
                <a:srgbClr val="BFBEBE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oup 20"/>
          <p:cNvGrpSpPr>
            <a:grpSpLocks noChangeAspect="1"/>
          </p:cNvGrpSpPr>
          <p:nvPr userDrawn="1"/>
        </p:nvGrpSpPr>
        <p:grpSpPr bwMode="auto">
          <a:xfrm flipV="1">
            <a:off x="1" y="-599232"/>
            <a:ext cx="2407278" cy="396032"/>
            <a:chOff x="0" y="0"/>
            <a:chExt cx="5963" cy="981"/>
          </a:xfrm>
        </p:grpSpPr>
        <p:sp>
          <p:nvSpPr>
            <p:cNvPr id="7" name="Oval 21"/>
            <p:cNvSpPr>
              <a:spLocks noChangeArrowheads="1"/>
            </p:cNvSpPr>
            <p:nvPr/>
          </p:nvSpPr>
          <p:spPr bwMode="auto">
            <a:xfrm>
              <a:off x="1246" y="0"/>
              <a:ext cx="978" cy="981"/>
            </a:xfrm>
            <a:prstGeom prst="ellipse">
              <a:avLst/>
            </a:prstGeom>
            <a:solidFill>
              <a:srgbClr val="0C3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22"/>
            <p:cNvSpPr>
              <a:spLocks noChangeArrowheads="1"/>
            </p:cNvSpPr>
            <p:nvPr/>
          </p:nvSpPr>
          <p:spPr bwMode="auto">
            <a:xfrm>
              <a:off x="0" y="0"/>
              <a:ext cx="978" cy="981"/>
            </a:xfrm>
            <a:prstGeom prst="ellipse">
              <a:avLst/>
            </a:prstGeom>
            <a:solidFill>
              <a:srgbClr val="D80F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23"/>
            <p:cNvSpPr>
              <a:spLocks noChangeArrowheads="1"/>
            </p:cNvSpPr>
            <p:nvPr/>
          </p:nvSpPr>
          <p:spPr bwMode="auto">
            <a:xfrm>
              <a:off x="2493" y="0"/>
              <a:ext cx="977" cy="981"/>
            </a:xfrm>
            <a:prstGeom prst="ellipse">
              <a:avLst/>
            </a:prstGeom>
            <a:solidFill>
              <a:srgbClr val="196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24"/>
            <p:cNvSpPr>
              <a:spLocks noChangeArrowheads="1"/>
            </p:cNvSpPr>
            <p:nvPr/>
          </p:nvSpPr>
          <p:spPr bwMode="auto">
            <a:xfrm>
              <a:off x="3739" y="0"/>
              <a:ext cx="978" cy="981"/>
            </a:xfrm>
            <a:prstGeom prst="ellipse">
              <a:avLst/>
            </a:prstGeom>
            <a:solidFill>
              <a:srgbClr val="6F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25"/>
            <p:cNvSpPr>
              <a:spLocks noChangeArrowheads="1"/>
            </p:cNvSpPr>
            <p:nvPr/>
          </p:nvSpPr>
          <p:spPr bwMode="auto">
            <a:xfrm>
              <a:off x="4986" y="0"/>
              <a:ext cx="977" cy="981"/>
            </a:xfrm>
            <a:prstGeom prst="ellipse">
              <a:avLst/>
            </a:pr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Freeform 13"/>
          <p:cNvSpPr>
            <a:spLocks/>
          </p:cNvSpPr>
          <p:nvPr userDrawn="1"/>
        </p:nvSpPr>
        <p:spPr bwMode="auto">
          <a:xfrm flipH="1">
            <a:off x="8620125" y="0"/>
            <a:ext cx="3571875" cy="3567112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 flipH="1">
            <a:off x="7964488" y="273051"/>
            <a:ext cx="4227512" cy="4213225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  <a:alpha val="26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4" name="Freeform 8"/>
          <p:cNvSpPr>
            <a:spLocks/>
          </p:cNvSpPr>
          <p:nvPr userDrawn="1"/>
        </p:nvSpPr>
        <p:spPr bwMode="auto">
          <a:xfrm flipH="1">
            <a:off x="11422063" y="1474788"/>
            <a:ext cx="769937" cy="1249363"/>
          </a:xfrm>
          <a:custGeom>
            <a:avLst/>
            <a:gdLst>
              <a:gd name="T0" fmla="*/ 0 w 485"/>
              <a:gd name="T1" fmla="*/ 484 h 787"/>
              <a:gd name="T2" fmla="*/ 485 w 485"/>
              <a:gd name="T3" fmla="*/ 0 h 787"/>
              <a:gd name="T4" fmla="*/ 485 w 485"/>
              <a:gd name="T5" fmla="*/ 304 h 787"/>
              <a:gd name="T6" fmla="*/ 2 w 485"/>
              <a:gd name="T7" fmla="*/ 787 h 787"/>
              <a:gd name="T8" fmla="*/ 0 w 485"/>
              <a:gd name="T9" fmla="*/ 484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787">
                <a:moveTo>
                  <a:pt x="0" y="484"/>
                </a:moveTo>
                <a:lnTo>
                  <a:pt x="485" y="0"/>
                </a:lnTo>
                <a:lnTo>
                  <a:pt x="485" y="304"/>
                </a:lnTo>
                <a:lnTo>
                  <a:pt x="2" y="787"/>
                </a:lnTo>
                <a:lnTo>
                  <a:pt x="0" y="484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 flipH="1">
            <a:off x="7288212" y="-1"/>
            <a:ext cx="3290748" cy="258127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 flipH="1">
            <a:off x="10839451" y="0"/>
            <a:ext cx="1352549" cy="1350748"/>
          </a:xfrm>
          <a:custGeom>
            <a:avLst/>
            <a:gdLst>
              <a:gd name="T0" fmla="*/ 6 w 2253"/>
              <a:gd name="T1" fmla="*/ 0 h 2250"/>
              <a:gd name="T2" fmla="*/ 2253 w 2253"/>
              <a:gd name="T3" fmla="*/ 0 h 2250"/>
              <a:gd name="T4" fmla="*/ 0 w 2253"/>
              <a:gd name="T5" fmla="*/ 2250 h 2250"/>
              <a:gd name="T6" fmla="*/ 6 w 2253"/>
              <a:gd name="T7" fmla="*/ 0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3" h="2250">
                <a:moveTo>
                  <a:pt x="6" y="0"/>
                </a:moveTo>
                <a:lnTo>
                  <a:pt x="2253" y="0"/>
                </a:lnTo>
                <a:lnTo>
                  <a:pt x="0" y="2250"/>
                </a:lnTo>
                <a:lnTo>
                  <a:pt x="6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 flipH="1">
            <a:off x="6566932" y="1588"/>
            <a:ext cx="2582386" cy="2579687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8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6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18269-CD32-429B-80E4-27A96AE6C0EC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8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pos="7151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st.github.com/fararoni/05a994b4a3fd4d3a6a7216f68a73c835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3B224-128F-3002-8290-F16273AF5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Arquitectura MEAN </a:t>
            </a:r>
            <a:r>
              <a:rPr lang="es-ES" dirty="0" err="1"/>
              <a:t>stack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DB0385-0544-C3E4-B5E5-86667323E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V. Configuración del </a:t>
            </a:r>
            <a:r>
              <a:rPr lang="es-419" dirty="0" err="1"/>
              <a:t>Backend</a:t>
            </a:r>
            <a:endParaRPr lang="es-419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D26693D-36F2-EBC6-48FA-C84A90991B26}"/>
              </a:ext>
            </a:extLst>
          </p:cNvPr>
          <p:cNvSpPr/>
          <p:nvPr/>
        </p:nvSpPr>
        <p:spPr>
          <a:xfrm>
            <a:off x="0" y="3010385"/>
            <a:ext cx="5143501" cy="45719"/>
          </a:xfrm>
          <a:prstGeom prst="rect">
            <a:avLst/>
          </a:prstGeom>
          <a:gradFill>
            <a:gsLst>
              <a:gs pos="7000">
                <a:srgbClr val="F83A01"/>
              </a:gs>
              <a:gs pos="100000">
                <a:srgbClr val="F9C921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A4166593-D05B-93D3-C12F-AE4E24461D52}"/>
              </a:ext>
            </a:extLst>
          </p:cNvPr>
          <p:cNvGrpSpPr/>
          <p:nvPr/>
        </p:nvGrpSpPr>
        <p:grpSpPr>
          <a:xfrm>
            <a:off x="2845438" y="4093002"/>
            <a:ext cx="844495" cy="916946"/>
            <a:chOff x="1733625" y="2520754"/>
            <a:chExt cx="844495" cy="916946"/>
          </a:xfrm>
        </p:grpSpPr>
        <p:pic>
          <p:nvPicPr>
            <p:cNvPr id="7" name="Picture 8" descr="Db Icon">
              <a:extLst>
                <a:ext uri="{FF2B5EF4-FFF2-40B4-BE49-F238E27FC236}">
                  <a16:creationId xmlns:a16="http://schemas.microsoft.com/office/drawing/2014/main" id="{80D74A50-D021-BD6A-7403-029E771B02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625" y="2520754"/>
              <a:ext cx="844495" cy="844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36E725DF-D834-5B29-6F39-1DEE6EB0A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865571" y="2682943"/>
              <a:ext cx="640160" cy="7547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506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72A355C-0341-4B79-91F1-26AB4A31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Usar las siguientes especificaciones de Código de Error</a:t>
            </a:r>
            <a:endParaRPr lang="es-419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146F3840-64D5-3539-2119-FDE13E390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62152"/>
              </p:ext>
            </p:extLst>
          </p:nvPr>
        </p:nvGraphicFramePr>
        <p:xfrm>
          <a:off x="828000" y="1590040"/>
          <a:ext cx="1048644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360">
                  <a:extLst>
                    <a:ext uri="{9D8B030D-6E8A-4147-A177-3AD203B41FA5}">
                      <a16:colId xmlns:a16="http://schemas.microsoft.com/office/drawing/2014/main" val="1473073765"/>
                    </a:ext>
                  </a:extLst>
                </a:gridCol>
                <a:gridCol w="8330084">
                  <a:extLst>
                    <a:ext uri="{9D8B030D-6E8A-4147-A177-3AD203B41FA5}">
                      <a16:colId xmlns:a16="http://schemas.microsoft.com/office/drawing/2014/main" val="4238360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Código de error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39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 </a:t>
                      </a:r>
                      <a:r>
                        <a:rPr lang="es-419" dirty="0" err="1"/>
                        <a:t>res.status</a:t>
                      </a:r>
                      <a:r>
                        <a:rPr lang="es-419" dirty="0"/>
                        <a:t>(200)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La solicitud ha tenido éxito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 </a:t>
                      </a:r>
                      <a:r>
                        <a:rPr lang="es-419" dirty="0" err="1"/>
                        <a:t>res.status</a:t>
                      </a:r>
                      <a:r>
                        <a:rPr lang="es-419" dirty="0"/>
                        <a:t>(201)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La solicitud ha tenido éxito y se ha creado un nuevo recurso como resultado de 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09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dirty="0"/>
                        <a:t> </a:t>
                      </a:r>
                      <a:r>
                        <a:rPr lang="es-419" dirty="0" err="1"/>
                        <a:t>res.status</a:t>
                      </a:r>
                      <a:r>
                        <a:rPr lang="es-419" dirty="0"/>
                        <a:t>(400)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El servidor no pudo interpretar la solicitud dada una sintaxis inválida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57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dirty="0"/>
                        <a:t> </a:t>
                      </a:r>
                      <a:r>
                        <a:rPr lang="es-419" dirty="0" err="1"/>
                        <a:t>res.status</a:t>
                      </a:r>
                      <a:r>
                        <a:rPr lang="es-419" dirty="0"/>
                        <a:t>(403)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El cliente no posee los permisos necesarios para cierto contenido, por lo que el servidor está rechazando otorgar una respuesta apropiada.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dirty="0"/>
                        <a:t> </a:t>
                      </a:r>
                      <a:r>
                        <a:rPr lang="es-419" dirty="0" err="1"/>
                        <a:t>res.status</a:t>
                      </a:r>
                      <a:r>
                        <a:rPr lang="es-419" dirty="0"/>
                        <a:t>(404)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El servidor no pudo encontrar el contenido solicitado.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5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dirty="0"/>
                        <a:t> </a:t>
                      </a:r>
                      <a:r>
                        <a:rPr lang="es-419" dirty="0" err="1"/>
                        <a:t>res.status</a:t>
                      </a:r>
                      <a:r>
                        <a:rPr lang="es-419" dirty="0"/>
                        <a:t>(500)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El servidor ha encontrado una excepción.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388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4534D-EC64-D022-E16B-E157E04F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Secuencia</a:t>
            </a:r>
            <a:endParaRPr lang="es-419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6800A2C-2A52-8743-C088-6133898F2E32}"/>
              </a:ext>
            </a:extLst>
          </p:cNvPr>
          <p:cNvSpPr/>
          <p:nvPr/>
        </p:nvSpPr>
        <p:spPr>
          <a:xfrm>
            <a:off x="1283201" y="4229978"/>
            <a:ext cx="1548150" cy="469451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App.js</a:t>
            </a:r>
            <a:endParaRPr lang="es-419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F8A2F8D-C292-0485-E24D-5002504C5EB7}"/>
              </a:ext>
            </a:extLst>
          </p:cNvPr>
          <p:cNvSpPr/>
          <p:nvPr/>
        </p:nvSpPr>
        <p:spPr>
          <a:xfrm>
            <a:off x="1283201" y="2008497"/>
            <a:ext cx="1548150" cy="178274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cookie-</a:t>
            </a:r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cors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dotenv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http-</a:t>
            </a:r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mongoose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morgan</a:t>
            </a:r>
            <a:endParaRPr lang="es-419" sz="1200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748D887-A7D3-8C0A-A429-537E491C8C9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057276" y="3791245"/>
            <a:ext cx="0" cy="43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7CA0E35-9FAB-AAE7-32BE-FB3180C9C729}"/>
              </a:ext>
            </a:extLst>
          </p:cNvPr>
          <p:cNvSpPr txBox="1"/>
          <p:nvPr/>
        </p:nvSpPr>
        <p:spPr>
          <a:xfrm>
            <a:off x="828000" y="1251071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Dependencias</a:t>
            </a:r>
            <a:endParaRPr lang="es-419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9A13E4F-CC12-23BB-787D-342B4EC6DC98}"/>
              </a:ext>
            </a:extLst>
          </p:cNvPr>
          <p:cNvSpPr/>
          <p:nvPr/>
        </p:nvSpPr>
        <p:spPr>
          <a:xfrm>
            <a:off x="3443625" y="4229978"/>
            <a:ext cx="2800350" cy="4890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directorio.routes</a:t>
            </a:r>
            <a:endParaRPr lang="es-419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E431EE6-420A-4583-0191-3DD56B06F25A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2831351" y="4464704"/>
            <a:ext cx="612274" cy="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304D0FC7-52FB-254D-B4DC-817C2C6CE377}"/>
              </a:ext>
            </a:extLst>
          </p:cNvPr>
          <p:cNvSpPr/>
          <p:nvPr/>
        </p:nvSpPr>
        <p:spPr>
          <a:xfrm>
            <a:off x="3524525" y="3403447"/>
            <a:ext cx="2638549" cy="387798"/>
          </a:xfrm>
          <a:prstGeom prst="roundRect">
            <a:avLst>
              <a:gd name="adj" fmla="val 2617"/>
            </a:avLst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endParaRPr lang="es-419" sz="1200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3ECF9A6F-F6B2-91A8-5988-766BFB83FC3A}"/>
              </a:ext>
            </a:extLst>
          </p:cNvPr>
          <p:cNvCxnSpPr>
            <a:stCxn id="19" idx="2"/>
            <a:endCxn id="13" idx="0"/>
          </p:cNvCxnSpPr>
          <p:nvPr/>
        </p:nvCxnSpPr>
        <p:spPr>
          <a:xfrm>
            <a:off x="4843800" y="3791245"/>
            <a:ext cx="0" cy="43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5A01926B-5EAF-DCC9-3C35-CE1A94016746}"/>
              </a:ext>
            </a:extLst>
          </p:cNvPr>
          <p:cNvSpPr/>
          <p:nvPr/>
        </p:nvSpPr>
        <p:spPr>
          <a:xfrm>
            <a:off x="6856250" y="4229978"/>
            <a:ext cx="3414801" cy="48907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directorio.controller</a:t>
            </a:r>
            <a:endParaRPr lang="es-419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A3275918-BCC8-A8CD-8B4B-BFB971A2EC4E}"/>
              </a:ext>
            </a:extLst>
          </p:cNvPr>
          <p:cNvSpPr/>
          <p:nvPr/>
        </p:nvSpPr>
        <p:spPr>
          <a:xfrm>
            <a:off x="6856248" y="3352807"/>
            <a:ext cx="3414800" cy="489077"/>
          </a:xfrm>
          <a:prstGeom prst="roundRect">
            <a:avLst/>
          </a:prstGeom>
          <a:solidFill>
            <a:srgbClr val="AA286F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persona.model</a:t>
            </a:r>
            <a:endParaRPr lang="es-419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31C44608-8EEC-5531-9107-213DF702DC98}"/>
              </a:ext>
            </a:extLst>
          </p:cNvPr>
          <p:cNvCxnSpPr>
            <a:stCxn id="13" idx="3"/>
            <a:endCxn id="25" idx="1"/>
          </p:cNvCxnSpPr>
          <p:nvPr/>
        </p:nvCxnSpPr>
        <p:spPr>
          <a:xfrm>
            <a:off x="6243975" y="4474517"/>
            <a:ext cx="612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6EE9E828-B968-5DCA-B637-9C42BA13B295}"/>
              </a:ext>
            </a:extLst>
          </p:cNvPr>
          <p:cNvSpPr/>
          <p:nvPr/>
        </p:nvSpPr>
        <p:spPr>
          <a:xfrm>
            <a:off x="3541272" y="1675862"/>
            <a:ext cx="2800350" cy="489077"/>
          </a:xfrm>
          <a:prstGeom prst="roundRect">
            <a:avLst/>
          </a:prstGeom>
          <a:solidFill>
            <a:srgbClr val="AA286F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persona.schema</a:t>
            </a:r>
            <a:endParaRPr lang="es-419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92EC20A0-D380-17D5-30E5-E6E7607E3EA1}"/>
              </a:ext>
            </a:extLst>
          </p:cNvPr>
          <p:cNvSpPr/>
          <p:nvPr/>
        </p:nvSpPr>
        <p:spPr>
          <a:xfrm>
            <a:off x="7163475" y="1675862"/>
            <a:ext cx="2800350" cy="4890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mongoose</a:t>
            </a:r>
            <a:endParaRPr lang="es-419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455D05B8-E27A-750A-A3B8-742066273320}"/>
              </a:ext>
            </a:extLst>
          </p:cNvPr>
          <p:cNvCxnSpPr>
            <a:endCxn id="25" idx="0"/>
          </p:cNvCxnSpPr>
          <p:nvPr/>
        </p:nvCxnSpPr>
        <p:spPr>
          <a:xfrm>
            <a:off x="8563650" y="3841884"/>
            <a:ext cx="1" cy="38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DAC088A4-C9D1-A8DE-7779-A84139CDB38E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6341622" y="1920401"/>
            <a:ext cx="821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8CC9DA0E-FFC6-4858-8E99-ADA0BD5733A8}"/>
              </a:ext>
            </a:extLst>
          </p:cNvPr>
          <p:cNvCxnSpPr>
            <a:cxnSpLocks/>
            <a:stCxn id="41" idx="2"/>
            <a:endCxn id="26" idx="0"/>
          </p:cNvCxnSpPr>
          <p:nvPr/>
        </p:nvCxnSpPr>
        <p:spPr>
          <a:xfrm rot="5400000">
            <a:off x="7969715" y="2758872"/>
            <a:ext cx="1187868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o 61">
            <a:extLst>
              <a:ext uri="{FF2B5EF4-FFF2-40B4-BE49-F238E27FC236}">
                <a16:creationId xmlns:a16="http://schemas.microsoft.com/office/drawing/2014/main" id="{28CF350A-6E90-92DE-1A8B-B6B524003910}"/>
              </a:ext>
            </a:extLst>
          </p:cNvPr>
          <p:cNvGrpSpPr/>
          <p:nvPr/>
        </p:nvGrpSpPr>
        <p:grpSpPr>
          <a:xfrm>
            <a:off x="10884991" y="5101371"/>
            <a:ext cx="844495" cy="916946"/>
            <a:chOff x="10591894" y="5101371"/>
            <a:chExt cx="844495" cy="916946"/>
          </a:xfrm>
        </p:grpSpPr>
        <p:pic>
          <p:nvPicPr>
            <p:cNvPr id="49" name="Picture 8" descr="Db Icon">
              <a:extLst>
                <a:ext uri="{FF2B5EF4-FFF2-40B4-BE49-F238E27FC236}">
                  <a16:creationId xmlns:a16="http://schemas.microsoft.com/office/drawing/2014/main" id="{BB735580-7317-153F-C348-BE95FF635F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1894" y="5101371"/>
              <a:ext cx="844495" cy="844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Imagen 49">
              <a:extLst>
                <a:ext uri="{FF2B5EF4-FFF2-40B4-BE49-F238E27FC236}">
                  <a16:creationId xmlns:a16="http://schemas.microsoft.com/office/drawing/2014/main" id="{D8AD2740-F77E-929F-9575-C9DA357FA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723840" y="5263560"/>
              <a:ext cx="640160" cy="754757"/>
            </a:xfrm>
            <a:prstGeom prst="rect">
              <a:avLst/>
            </a:prstGeom>
          </p:spPr>
        </p:pic>
      </p:grp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832EE35E-1BD8-D3AE-D954-FD2D9702B6D4}"/>
              </a:ext>
            </a:extLst>
          </p:cNvPr>
          <p:cNvCxnSpPr>
            <a:stCxn id="41" idx="3"/>
            <a:endCxn id="49" idx="0"/>
          </p:cNvCxnSpPr>
          <p:nvPr/>
        </p:nvCxnSpPr>
        <p:spPr>
          <a:xfrm>
            <a:off x="9963825" y="1920401"/>
            <a:ext cx="1343414" cy="31809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15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B7A2-44A2-6A0D-2AC5-AE3CEF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del CRUD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0C9CB-62D8-1926-0353-83CBE13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251"/>
            <a:ext cx="10515600" cy="387798"/>
          </a:xfrm>
        </p:spPr>
        <p:txBody>
          <a:bodyPr/>
          <a:lstStyle/>
          <a:p>
            <a:r>
              <a:rPr lang="es-ES" dirty="0"/>
              <a:t>1.- Crear la siguiente estructura de directorios</a:t>
            </a:r>
            <a:endParaRPr lang="es-419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02E43BE-E9C9-1A95-9A3E-1000FACEBDEF}"/>
              </a:ext>
            </a:extLst>
          </p:cNvPr>
          <p:cNvSpPr txBox="1">
            <a:spLocks/>
          </p:cNvSpPr>
          <p:nvPr/>
        </p:nvSpPr>
        <p:spPr>
          <a:xfrm>
            <a:off x="838199" y="1792026"/>
            <a:ext cx="8821189" cy="438197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C:\Users&gt;cd c:\MEAN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C:\MEAN&gt;cd SC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C:\MEAN\SC&gt;mkdir </a:t>
            </a:r>
            <a:r>
              <a:rPr lang="es-419" sz="1400" dirty="0" err="1"/>
              <a:t>app.directorio</a:t>
            </a:r>
            <a:endParaRPr lang="es-419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C:\MEAN\SC&gt;cd </a:t>
            </a:r>
            <a:r>
              <a:rPr lang="es-419" sz="1400" dirty="0" err="1"/>
              <a:t>app.directorio</a:t>
            </a:r>
            <a:endParaRPr lang="es-419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C:\MEAN\SC\app.directorio&gt;mkdir </a:t>
            </a:r>
            <a:r>
              <a:rPr lang="es-419" sz="1400" dirty="0" err="1"/>
              <a:t>backend</a:t>
            </a:r>
            <a:endParaRPr lang="es-419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419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C:\MEAN\SC\app.directorio&gt;cd </a:t>
            </a:r>
            <a:r>
              <a:rPr lang="es-419" sz="1400" dirty="0" err="1"/>
              <a:t>backend</a:t>
            </a:r>
            <a:endParaRPr lang="es-419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C:\MEAN\SC\app.directorio\backend&gt;mkdir api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C:\MEAN\SC\app.directorio\backend&gt;cd </a:t>
            </a:r>
            <a:r>
              <a:rPr lang="en-US" sz="1400" dirty="0" err="1"/>
              <a:t>api</a:t>
            </a: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C:\MEAN\SC\app.directorio\backend\api&gt;mkdir </a:t>
            </a:r>
            <a:r>
              <a:rPr lang="es-419" sz="1400" dirty="0" err="1"/>
              <a:t>controllers</a:t>
            </a:r>
            <a:endParaRPr lang="es-419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C:\MEAN\SC\app.directorio\backend\api&gt;mkdir </a:t>
            </a:r>
            <a:r>
              <a:rPr lang="es-419" sz="1400" dirty="0" err="1"/>
              <a:t>db</a:t>
            </a:r>
            <a:endParaRPr lang="es-419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C:\MEAN\SC\app.directorio\backend\api&gt;mkdir </a:t>
            </a:r>
            <a:r>
              <a:rPr lang="es-419" sz="1400" dirty="0" err="1"/>
              <a:t>models</a:t>
            </a:r>
            <a:endParaRPr lang="es-419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C:\MEAN\SC\app.directorio\backend\api&gt;mkdir </a:t>
            </a:r>
            <a:r>
              <a:rPr lang="es-419" sz="1400" dirty="0" err="1"/>
              <a:t>routes</a:t>
            </a:r>
            <a:endParaRPr lang="es-419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419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C:\MEAN\SC\app.directorio\backend\api&gt;cd </a:t>
            </a:r>
            <a:r>
              <a:rPr lang="es-419" sz="1400" dirty="0" err="1"/>
              <a:t>models</a:t>
            </a:r>
            <a:endParaRPr lang="es-419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C:\MEAN\SC\app.directorio\backend\api\models&gt;mkdir </a:t>
            </a:r>
            <a:r>
              <a:rPr lang="es-419" sz="1400" dirty="0" err="1"/>
              <a:t>schemas</a:t>
            </a:r>
            <a:endParaRPr lang="es-419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419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accent3"/>
                </a:solidFill>
              </a:rPr>
              <a:t>C:\MEAN\SC\app.directorio\backend\api\models&gt;cd c:\MEAN\SC\app.directorio\backend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accent3"/>
                </a:solidFill>
              </a:rPr>
              <a:t>C:\MEAN\SC\app.directorio\backend&gt;tree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419" sz="1400" dirty="0">
              <a:solidFill>
                <a:schemeClr val="accent3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F3D6E67-2D0D-52D9-5454-0004C3BBC7F2}"/>
              </a:ext>
            </a:extLst>
          </p:cNvPr>
          <p:cNvSpPr txBox="1"/>
          <p:nvPr/>
        </p:nvSpPr>
        <p:spPr>
          <a:xfrm>
            <a:off x="8598131" y="2889557"/>
            <a:ext cx="3354185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419" dirty="0">
                <a:latin typeface="Courier New" panose="02070309020205020404" pitchFamily="49" charset="0"/>
                <a:cs typeface="Courier New" panose="02070309020205020404" pitchFamily="49" charset="0"/>
              </a:rPr>
              <a:t>C:.</a:t>
            </a:r>
          </a:p>
          <a:p>
            <a:r>
              <a:rPr lang="es-419" dirty="0">
                <a:latin typeface="Courier New" panose="02070309020205020404" pitchFamily="49" charset="0"/>
                <a:cs typeface="Courier New" panose="02070309020205020404" pitchFamily="49" charset="0"/>
              </a:rPr>
              <a:t>└───api</a:t>
            </a:r>
          </a:p>
          <a:p>
            <a:r>
              <a:rPr lang="es-419" dirty="0">
                <a:latin typeface="Courier New" panose="02070309020205020404" pitchFamily="49" charset="0"/>
                <a:cs typeface="Courier New" panose="02070309020205020404" pitchFamily="49" charset="0"/>
              </a:rPr>
              <a:t>    ├───</a:t>
            </a:r>
            <a:r>
              <a:rPr lang="es-419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controllers</a:t>
            </a:r>
            <a:endParaRPr lang="es-419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dirty="0">
                <a:latin typeface="Courier New" panose="02070309020205020404" pitchFamily="49" charset="0"/>
                <a:cs typeface="Courier New" panose="02070309020205020404" pitchFamily="49" charset="0"/>
              </a:rPr>
              <a:t>    ├───</a:t>
            </a:r>
            <a:r>
              <a:rPr lang="es-419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es-419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dirty="0">
                <a:latin typeface="Courier New" panose="02070309020205020404" pitchFamily="49" charset="0"/>
                <a:cs typeface="Courier New" panose="02070309020205020404" pitchFamily="49" charset="0"/>
              </a:rPr>
              <a:t>    ├───</a:t>
            </a:r>
            <a:r>
              <a:rPr lang="es-419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endParaRPr lang="es-419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dirty="0">
                <a:latin typeface="Courier New" panose="02070309020205020404" pitchFamily="49" charset="0"/>
                <a:cs typeface="Courier New" panose="02070309020205020404" pitchFamily="49" charset="0"/>
              </a:rPr>
              <a:t>    │   └───</a:t>
            </a:r>
            <a:r>
              <a:rPr lang="es-419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schemas</a:t>
            </a:r>
            <a:endParaRPr lang="es-419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dirty="0">
                <a:latin typeface="Courier New" panose="02070309020205020404" pitchFamily="49" charset="0"/>
                <a:cs typeface="Courier New" panose="02070309020205020404" pitchFamily="49" charset="0"/>
              </a:rPr>
              <a:t>    └───</a:t>
            </a:r>
            <a:r>
              <a:rPr lang="es-419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endParaRPr lang="es-419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329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B7A2-44A2-6A0D-2AC5-AE3CEF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del CRUD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0C9CB-62D8-1926-0353-83CBE13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251"/>
            <a:ext cx="10515600" cy="387798"/>
          </a:xfrm>
        </p:spPr>
        <p:txBody>
          <a:bodyPr/>
          <a:lstStyle/>
          <a:p>
            <a:r>
              <a:rPr lang="es-ES" dirty="0"/>
              <a:t>2.- Crear el proyecto e instalar dependencias</a:t>
            </a:r>
            <a:endParaRPr lang="es-419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02E43BE-E9C9-1A95-9A3E-1000FACEBDEF}"/>
              </a:ext>
            </a:extLst>
          </p:cNvPr>
          <p:cNvSpPr txBox="1">
            <a:spLocks/>
          </p:cNvSpPr>
          <p:nvPr/>
        </p:nvSpPr>
        <p:spPr>
          <a:xfrm>
            <a:off x="838199" y="1792026"/>
            <a:ext cx="8821189" cy="269643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c:\MEAN\SC\app.directorio\backend&gt;npm </a:t>
            </a:r>
            <a:r>
              <a:rPr lang="en-US" sz="1600" dirty="0" err="1"/>
              <a:t>init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err="1">
                <a:solidFill>
                  <a:schemeClr val="accent3"/>
                </a:solidFill>
              </a:rPr>
              <a:t>Dejar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los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valores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por</a:t>
            </a:r>
            <a:r>
              <a:rPr lang="en-US" sz="1600" dirty="0">
                <a:solidFill>
                  <a:schemeClr val="accent3"/>
                </a:solidFill>
              </a:rPr>
              <a:t> default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c:\MEAN\SC\app.directorio\backend&gt;npm install express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c:\MEAN\SC\app.directorio\backend&gt;npm install cookie-parser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c:\MEAN\SC\app.directorio\backend&gt;npm install </a:t>
            </a:r>
            <a:r>
              <a:rPr lang="en-US" sz="1600" dirty="0" err="1"/>
              <a:t>cors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c:\MEAN\SC\app.directorio\backend&gt;npm install debug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c:\MEAN\SC\app.directorio\backend&gt;npm install </a:t>
            </a:r>
            <a:r>
              <a:rPr lang="en-US" sz="1600" dirty="0" err="1"/>
              <a:t>dotenv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c:\MEAN\SC\app.directorio\backend&gt;npm install http-errors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c:\MEAN\SC\app.directorio\backend&gt;npm install </a:t>
            </a:r>
            <a:r>
              <a:rPr lang="en-US" sz="1600" dirty="0" err="1"/>
              <a:t>mongodb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c:\MEAN\SC\app.directorio\backend&gt;npm install mongoose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c:\MEAN\SC\app.directorio\backend&gt;npm install morgan</a:t>
            </a:r>
            <a:endParaRPr lang="es-419" sz="16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775C2C21-58D9-1B6B-C89A-CE691B5385D6}"/>
              </a:ext>
            </a:extLst>
          </p:cNvPr>
          <p:cNvSpPr txBox="1">
            <a:spLocks/>
          </p:cNvSpPr>
          <p:nvPr/>
        </p:nvSpPr>
        <p:spPr>
          <a:xfrm>
            <a:off x="828000" y="4763256"/>
            <a:ext cx="10515600" cy="38779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3.- Abrir Visual Studio </a:t>
            </a:r>
            <a:r>
              <a:rPr lang="es-ES" dirty="0" err="1"/>
              <a:t>Code</a:t>
            </a:r>
            <a:endParaRPr lang="es-419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0F223AC-9B27-188E-614D-BCF929E3FD40}"/>
              </a:ext>
            </a:extLst>
          </p:cNvPr>
          <p:cNvSpPr txBox="1">
            <a:spLocks/>
          </p:cNvSpPr>
          <p:nvPr/>
        </p:nvSpPr>
        <p:spPr>
          <a:xfrm>
            <a:off x="838199" y="5425850"/>
            <a:ext cx="8821189" cy="38779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c:\MEAN\SC\app.directorio\backend&gt;code .</a:t>
            </a:r>
            <a:endParaRPr lang="es-419" sz="16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9D5B784-B28D-3424-88CA-B161E2B38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521" y="1792026"/>
            <a:ext cx="2857899" cy="4105848"/>
          </a:xfrm>
          <a:prstGeom prst="rect">
            <a:avLst/>
          </a:prstGeom>
          <a:effectLst>
            <a:outerShdw blurRad="88900" sx="105000" sy="105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5336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B7A2-44A2-6A0D-2AC5-AE3CEF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del CRUD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0C9CB-62D8-1926-0353-83CBE13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251"/>
            <a:ext cx="10515600" cy="387798"/>
          </a:xfrm>
        </p:spPr>
        <p:txBody>
          <a:bodyPr/>
          <a:lstStyle/>
          <a:p>
            <a:r>
              <a:rPr lang="es-ES" dirty="0">
                <a:solidFill>
                  <a:schemeClr val="accent1"/>
                </a:solidFill>
              </a:rPr>
              <a:t>4.- Editar </a:t>
            </a:r>
            <a:r>
              <a:rPr lang="es-ES" dirty="0" err="1">
                <a:solidFill>
                  <a:schemeClr val="accent1"/>
                </a:solidFill>
              </a:rPr>
              <a:t>package.json</a:t>
            </a:r>
            <a:r>
              <a:rPr lang="es-ES" dirty="0">
                <a:solidFill>
                  <a:schemeClr val="accent1"/>
                </a:solidFill>
              </a:rPr>
              <a:t>, agregar el script </a:t>
            </a:r>
            <a:r>
              <a:rPr lang="es-ES" dirty="0" err="1">
                <a:solidFill>
                  <a:schemeClr val="accent1"/>
                </a:solidFill>
              </a:rPr>
              <a:t>start</a:t>
            </a:r>
            <a:endParaRPr lang="es-419" dirty="0">
              <a:solidFill>
                <a:schemeClr val="accent1"/>
              </a:solidFill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02E43BE-E9C9-1A95-9A3E-1000FACEBDEF}"/>
              </a:ext>
            </a:extLst>
          </p:cNvPr>
          <p:cNvSpPr txBox="1">
            <a:spLocks/>
          </p:cNvSpPr>
          <p:nvPr/>
        </p:nvSpPr>
        <p:spPr>
          <a:xfrm>
            <a:off x="838201" y="1744735"/>
            <a:ext cx="5257800" cy="89686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1400" b="0" dirty="0">
                <a:solidFill>
                  <a:srgbClr val="000000"/>
                </a:solidFill>
                <a:effectLst/>
              </a:rPr>
              <a:t>  </a:t>
            </a:r>
            <a:r>
              <a:rPr lang="es-419" sz="1400" b="0" dirty="0">
                <a:solidFill>
                  <a:srgbClr val="0451A5"/>
                </a:solidFill>
                <a:effectLst/>
              </a:rPr>
              <a:t>"scripts"</a:t>
            </a:r>
            <a:r>
              <a:rPr lang="es-419" sz="1400" b="0" dirty="0">
                <a:solidFill>
                  <a:srgbClr val="000000"/>
                </a:solidFill>
                <a:effectLst/>
              </a:rPr>
              <a:t>: {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</a:rPr>
              <a:t>    </a:t>
            </a:r>
            <a:r>
              <a:rPr lang="es-419" sz="1400" b="0" dirty="0">
                <a:solidFill>
                  <a:srgbClr val="0451A5"/>
                </a:solidFill>
                <a:effectLst/>
              </a:rPr>
              <a:t>"</a:t>
            </a:r>
            <a:r>
              <a:rPr lang="es-419" sz="1400" b="0" dirty="0" err="1">
                <a:solidFill>
                  <a:srgbClr val="0451A5"/>
                </a:solidFill>
                <a:effectLst/>
              </a:rPr>
              <a:t>start</a:t>
            </a:r>
            <a:r>
              <a:rPr lang="es-419" sz="1400" b="0" dirty="0">
                <a:solidFill>
                  <a:srgbClr val="0451A5"/>
                </a:solidFill>
                <a:effectLst/>
              </a:rPr>
              <a:t>"</a:t>
            </a:r>
            <a:r>
              <a:rPr lang="es-419" sz="1400" b="0" dirty="0">
                <a:solidFill>
                  <a:srgbClr val="000000"/>
                </a:solidFill>
                <a:effectLst/>
              </a:rPr>
              <a:t>: </a:t>
            </a:r>
            <a:r>
              <a:rPr lang="es-419" sz="1400" b="0" dirty="0">
                <a:solidFill>
                  <a:srgbClr val="A31515"/>
                </a:solidFill>
                <a:effectLst/>
              </a:rPr>
              <a:t>"</a:t>
            </a:r>
            <a:r>
              <a:rPr lang="es-419" sz="1400" b="0" dirty="0" err="1">
                <a:solidFill>
                  <a:srgbClr val="A31515"/>
                </a:solidFill>
                <a:effectLst/>
              </a:rPr>
              <a:t>node</a:t>
            </a:r>
            <a:r>
              <a:rPr lang="es-419" sz="1400" b="0" dirty="0">
                <a:solidFill>
                  <a:srgbClr val="A31515"/>
                </a:solidFill>
                <a:effectLst/>
              </a:rPr>
              <a:t> app.js"</a:t>
            </a:r>
            <a:endParaRPr lang="es-419" sz="1400" b="0" dirty="0">
              <a:solidFill>
                <a:srgbClr val="000000"/>
              </a:solidFill>
              <a:effectLst/>
            </a:endParaRPr>
          </a:p>
          <a:p>
            <a:r>
              <a:rPr lang="es-419" sz="1400" b="0" dirty="0">
                <a:solidFill>
                  <a:srgbClr val="000000"/>
                </a:solidFill>
                <a:effectLst/>
              </a:rPr>
              <a:t>  },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579DACA-8AE0-4C3C-0873-314E91042B41}"/>
              </a:ext>
            </a:extLst>
          </p:cNvPr>
          <p:cNvSpPr txBox="1"/>
          <p:nvPr/>
        </p:nvSpPr>
        <p:spPr>
          <a:xfrm>
            <a:off x="838200" y="2898508"/>
            <a:ext cx="10287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/>
              <a:t>Copiar de la siguiente URL el archivo completo:</a:t>
            </a:r>
          </a:p>
          <a:p>
            <a:r>
              <a:rPr lang="es-419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https://gist.github.com/fararoni/28a8b8d03495c17e7f39792e84ca54a3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97F69B88-E964-8E9C-74AA-BD0EDF5E253F}"/>
              </a:ext>
            </a:extLst>
          </p:cNvPr>
          <p:cNvSpPr txBox="1">
            <a:spLocks/>
          </p:cNvSpPr>
          <p:nvPr/>
        </p:nvSpPr>
        <p:spPr>
          <a:xfrm>
            <a:off x="838200" y="3889528"/>
            <a:ext cx="10515600" cy="38779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1"/>
                </a:solidFill>
              </a:rPr>
              <a:t>5.-Agregar el archivo : </a:t>
            </a:r>
            <a:r>
              <a:rPr lang="en-US" sz="1800" b="1" dirty="0">
                <a:solidFill>
                  <a:schemeClr val="accent1"/>
                </a:solidFill>
                <a:latin typeface="+mn-lt"/>
                <a:cs typeface="+mn-cs"/>
              </a:rPr>
              <a:t>C:\MEAN\SC\app.directorio\backend\.env</a:t>
            </a:r>
            <a:endParaRPr lang="es-419" sz="1800" b="1" dirty="0">
              <a:solidFill>
                <a:schemeClr val="accent1"/>
              </a:solidFill>
              <a:latin typeface="+mn-lt"/>
              <a:cs typeface="+mn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D2D43ED-5030-EFB2-8AC6-92AFD7D916D5}"/>
              </a:ext>
            </a:extLst>
          </p:cNvPr>
          <p:cNvSpPr txBox="1"/>
          <p:nvPr/>
        </p:nvSpPr>
        <p:spPr>
          <a:xfrm>
            <a:off x="848400" y="4277326"/>
            <a:ext cx="7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>
                <a:solidFill>
                  <a:schemeClr val="accent3"/>
                </a:solidFill>
              </a:rPr>
              <a:t>El archivo inicia en punto, agrega el siguiente contenido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9F78A53-6A2C-F556-DBD7-4E2350B8C6D6}"/>
              </a:ext>
            </a:extLst>
          </p:cNvPr>
          <p:cNvSpPr txBox="1"/>
          <p:nvPr/>
        </p:nvSpPr>
        <p:spPr>
          <a:xfrm>
            <a:off x="838200" y="4735713"/>
            <a:ext cx="6096000" cy="92333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=3000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DB_URL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://127.0.0.1:27017/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personal_db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secretPrivateKey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=MeanStack2023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6D65763-DB9A-3AB2-8C7D-70B03F3B0B61}"/>
              </a:ext>
            </a:extLst>
          </p:cNvPr>
          <p:cNvSpPr txBox="1"/>
          <p:nvPr/>
        </p:nvSpPr>
        <p:spPr>
          <a:xfrm>
            <a:off x="828000" y="5989334"/>
            <a:ext cx="9911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https://gist.github.com/fararoni/56f606a8fb734ecd179a48960b3c99d6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61A32C02-D012-0241-74CD-DB0199B2D3CB}"/>
                  </a:ext>
                </a:extLst>
              </p14:cNvPr>
              <p14:cNvContentPartPr/>
              <p14:nvPr/>
            </p14:nvContentPartPr>
            <p14:xfrm>
              <a:off x="562680" y="3687840"/>
              <a:ext cx="9894240" cy="218808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61A32C02-D012-0241-74CD-DB0199B2D3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320" y="3678480"/>
                <a:ext cx="9912960" cy="220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528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B7A2-44A2-6A0D-2AC5-AE3CEF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del CRUD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0C9CB-62D8-1926-0353-83CBE13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251"/>
            <a:ext cx="10515600" cy="387798"/>
          </a:xfrm>
        </p:spPr>
        <p:txBody>
          <a:bodyPr/>
          <a:lstStyle/>
          <a:p>
            <a:r>
              <a:rPr lang="es-ES" dirty="0"/>
              <a:t>5. Probar el inicio del proyecto</a:t>
            </a:r>
            <a:endParaRPr lang="es-419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579DACA-8AE0-4C3C-0873-314E91042B41}"/>
              </a:ext>
            </a:extLst>
          </p:cNvPr>
          <p:cNvSpPr txBox="1"/>
          <p:nvPr/>
        </p:nvSpPr>
        <p:spPr>
          <a:xfrm>
            <a:off x="825574" y="1718382"/>
            <a:ext cx="7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c:\MEAN\SC\app.directorio\backend&gt;npm start</a:t>
            </a:r>
            <a:endParaRPr lang="es-419" dirty="0">
              <a:solidFill>
                <a:schemeClr val="accent3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2489C37-8B00-E546-C218-748E4E163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75" y="2533651"/>
            <a:ext cx="5060876" cy="1725628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F1A11FCE-0E4C-9C08-4591-07B13D0CF5DE}"/>
              </a:ext>
            </a:extLst>
          </p:cNvPr>
          <p:cNvSpPr txBox="1">
            <a:spLocks/>
          </p:cNvSpPr>
          <p:nvPr/>
        </p:nvSpPr>
        <p:spPr>
          <a:xfrm>
            <a:off x="825574" y="4717019"/>
            <a:ext cx="5613326" cy="90273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/>
              <a:t>Abrir el navegador en</a:t>
            </a:r>
          </a:p>
          <a:p>
            <a:r>
              <a:rPr lang="es-ES" sz="1800" dirty="0">
                <a:solidFill>
                  <a:schemeClr val="accent3"/>
                </a:solidFill>
              </a:rPr>
              <a:t>http://localhost:3000/</a:t>
            </a:r>
            <a:endParaRPr lang="es-419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049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B7A2-44A2-6A0D-2AC5-AE3CEF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del CRUD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0C9CB-62D8-1926-0353-83CBE13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251"/>
            <a:ext cx="10515600" cy="387798"/>
          </a:xfrm>
        </p:spPr>
        <p:txBody>
          <a:bodyPr/>
          <a:lstStyle/>
          <a:p>
            <a:r>
              <a:rPr lang="es-ES" dirty="0">
                <a:solidFill>
                  <a:schemeClr val="accent1"/>
                </a:solidFill>
              </a:rPr>
              <a:t>6. Actualizar app.js</a:t>
            </a:r>
            <a:endParaRPr lang="es-419" dirty="0">
              <a:solidFill>
                <a:schemeClr val="accent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0CEB10B-1019-3A70-46F9-3CC8931C24BB}"/>
              </a:ext>
            </a:extLst>
          </p:cNvPr>
          <p:cNvSpPr txBox="1"/>
          <p:nvPr/>
        </p:nvSpPr>
        <p:spPr>
          <a:xfrm>
            <a:off x="5943600" y="0"/>
            <a:ext cx="55626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=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=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createError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=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'http-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cookieParser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=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'cookie-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parser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=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morgan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s-419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dbConn</a:t>
            </a:r>
            <a:r>
              <a:rPr lang="es-419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s-419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('./api/</a:t>
            </a:r>
            <a:r>
              <a:rPr lang="es-419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s-419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419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conn.db</a:t>
            </a:r>
            <a:r>
              <a:rPr lang="es-419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')</a:t>
            </a:r>
            <a:endParaRPr lang="es-419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 =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419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s-419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dbConn</a:t>
            </a:r>
            <a:r>
              <a:rPr lang="es-419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endParaRPr lang="es-419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)</a:t>
            </a:r>
          </a:p>
          <a:p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express.json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)</a:t>
            </a:r>
          </a:p>
          <a:p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express.urlencoded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extended: </a:t>
            </a:r>
            <a:r>
              <a:rPr lang="es-419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 )</a:t>
            </a:r>
          </a:p>
          <a:p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cookieParser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)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s-419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s-419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 '/api',  </a:t>
            </a:r>
            <a:r>
              <a:rPr lang="es-419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('./api/</a:t>
            </a:r>
            <a:r>
              <a:rPr lang="es-419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s-419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419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directorio.routes</a:t>
            </a:r>
            <a:r>
              <a:rPr lang="es-419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') )</a:t>
            </a:r>
            <a:endParaRPr lang="es-419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res,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createError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error </a:t>
            </a:r>
            <a:r>
              <a:rPr lang="es-419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handler</a:t>
            </a:r>
            <a:endParaRPr lang="es-419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res,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res.locals.message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res.locals.error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req.app.get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===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development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{};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render </a:t>
            </a:r>
            <a:r>
              <a:rPr lang="es-419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s-419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error page</a:t>
            </a:r>
            <a:endParaRPr lang="es-419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err.status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s-419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res.send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{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app.listen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process.env.PORT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s-419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`Conectado al puerto </a:t>
            </a:r>
            <a:r>
              <a:rPr lang="es-419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process.env.PORT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module.exports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app;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C0F9C7F-A9D8-AF27-98C3-A31BB0C4D23B}"/>
              </a:ext>
            </a:extLst>
          </p:cNvPr>
          <p:cNvSpPr txBox="1">
            <a:spLocks/>
          </p:cNvSpPr>
          <p:nvPr/>
        </p:nvSpPr>
        <p:spPr>
          <a:xfrm>
            <a:off x="685800" y="2559232"/>
            <a:ext cx="5613326" cy="90273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/>
              <a:t>Abrir el navegador en</a:t>
            </a:r>
          </a:p>
          <a:p>
            <a:r>
              <a:rPr lang="es-ES" sz="1800" dirty="0">
                <a:solidFill>
                  <a:schemeClr val="accent3"/>
                </a:solidFill>
              </a:rPr>
              <a:t>http://localhost:3000/</a:t>
            </a:r>
            <a:endParaRPr lang="es-419" sz="1800" dirty="0">
              <a:solidFill>
                <a:schemeClr val="accent3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266D90A-FEF1-FDE0-A74E-9F283E832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28951"/>
            <a:ext cx="3342862" cy="10811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F7901FC-7106-0292-8596-1E4044F36E0E}"/>
              </a:ext>
            </a:extLst>
          </p:cNvPr>
          <p:cNvSpPr txBox="1"/>
          <p:nvPr/>
        </p:nvSpPr>
        <p:spPr>
          <a:xfrm>
            <a:off x="476250" y="6174000"/>
            <a:ext cx="762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Copiar de la siguiente URL el archivo completo:</a:t>
            </a:r>
          </a:p>
          <a:p>
            <a:r>
              <a:rPr lang="es-419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https://gist.github.com/fararoni/5b474330596fbf682b15b83096a70d40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45A233B-9014-9700-DF92-37E1A10DEBD3}"/>
              </a:ext>
            </a:extLst>
          </p:cNvPr>
          <p:cNvSpPr txBox="1"/>
          <p:nvPr/>
        </p:nvSpPr>
        <p:spPr>
          <a:xfrm>
            <a:off x="685800" y="1792502"/>
            <a:ext cx="4505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C:\MEAN\SC\app.directorio\backend\app.js</a:t>
            </a:r>
            <a:endParaRPr lang="es-419" sz="14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B8D7DA5-8A1A-15D7-B77E-3780DEAD09AE}"/>
              </a:ext>
            </a:extLst>
          </p:cNvPr>
          <p:cNvSpPr txBox="1"/>
          <p:nvPr/>
        </p:nvSpPr>
        <p:spPr>
          <a:xfrm>
            <a:off x="685800" y="2122911"/>
            <a:ext cx="4800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c:\MEAN\SC\app.directorio\backend&gt;npm start</a:t>
            </a:r>
            <a:endParaRPr lang="es-419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4C874585-2098-0D46-F205-2219A51FF6C3}"/>
                  </a:ext>
                </a:extLst>
              </p14:cNvPr>
              <p14:cNvContentPartPr/>
              <p14:nvPr/>
            </p14:nvContentPartPr>
            <p14:xfrm>
              <a:off x="5670360" y="44640"/>
              <a:ext cx="2661480" cy="1125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4C874585-2098-0D46-F205-2219A51FF6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61000" y="35280"/>
                <a:ext cx="2680200" cy="114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1969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B7A2-44A2-6A0D-2AC5-AE3CEF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del CRUD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0C9CB-62D8-1926-0353-83CBE13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10515600" cy="387798"/>
          </a:xfrm>
        </p:spPr>
        <p:txBody>
          <a:bodyPr/>
          <a:lstStyle/>
          <a:p>
            <a:r>
              <a:rPr lang="es-ES" dirty="0">
                <a:solidFill>
                  <a:srgbClr val="AA286F"/>
                </a:solidFill>
              </a:rPr>
              <a:t>6. Conectar a MongoDB</a:t>
            </a:r>
            <a:endParaRPr lang="es-419" dirty="0">
              <a:solidFill>
                <a:srgbClr val="AA286F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F7901FC-7106-0292-8596-1E4044F36E0E}"/>
              </a:ext>
            </a:extLst>
          </p:cNvPr>
          <p:cNvSpPr txBox="1"/>
          <p:nvPr/>
        </p:nvSpPr>
        <p:spPr>
          <a:xfrm>
            <a:off x="476250" y="6174000"/>
            <a:ext cx="762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Copiar de la siguiente URL el archivo completo:</a:t>
            </a:r>
          </a:p>
          <a:p>
            <a:r>
              <a:rPr lang="es-419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https://gist.github.com/fararoni/9e4f8edbf1d9db772da4000ac51a665b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FEC35FF-0E47-A2FE-CBC2-C9313729CD0E}"/>
              </a:ext>
            </a:extLst>
          </p:cNvPr>
          <p:cNvSpPr txBox="1"/>
          <p:nvPr/>
        </p:nvSpPr>
        <p:spPr>
          <a:xfrm>
            <a:off x="1590262" y="1754402"/>
            <a:ext cx="4505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Quitar</a:t>
            </a: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comentarios</a:t>
            </a: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línea</a:t>
            </a: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 y 12</a:t>
            </a:r>
            <a:endParaRPr lang="es-419" sz="14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54DF880-D60E-56E9-9CBA-441FBA8402A2}"/>
              </a:ext>
            </a:extLst>
          </p:cNvPr>
          <p:cNvSpPr txBox="1">
            <a:spLocks/>
          </p:cNvSpPr>
          <p:nvPr/>
        </p:nvSpPr>
        <p:spPr>
          <a:xfrm>
            <a:off x="828000" y="2216380"/>
            <a:ext cx="10515600" cy="85066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rgbClr val="AA286F"/>
                </a:solidFill>
              </a:rPr>
              <a:t>7. Agregar el archivo</a:t>
            </a:r>
            <a:br>
              <a:rPr lang="es-ES" dirty="0"/>
            </a:br>
            <a:r>
              <a:rPr lang="es-ES" sz="1800" dirty="0">
                <a:solidFill>
                  <a:schemeClr val="accent3"/>
                </a:solidFill>
              </a:rPr>
              <a:t> C:\MEAN\SC\app.directorio\backend\api\db\conn.db.js</a:t>
            </a:r>
            <a:endParaRPr lang="es-419" sz="1800" dirty="0">
              <a:solidFill>
                <a:schemeClr val="accent3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4DA7C3E-7B82-0D08-A235-93FDC6563372}"/>
              </a:ext>
            </a:extLst>
          </p:cNvPr>
          <p:cNvSpPr txBox="1"/>
          <p:nvPr/>
        </p:nvSpPr>
        <p:spPr>
          <a:xfrm>
            <a:off x="5448300" y="2982729"/>
            <a:ext cx="6574676" cy="304698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dbConn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s-419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mongoose.connect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process.env.DB_URL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 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useNewUrlParser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useUnifiedTopology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'Conectado a la base de datos.'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419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console.error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 de conexión a la base de datos:'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process.exit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module.exports</a:t>
            </a:r>
            <a:r>
              <a:rPr lang="es-419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{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dbConn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280591-F9C5-CAAD-E4D4-EAC50BC9E60D}"/>
              </a:ext>
            </a:extLst>
          </p:cNvPr>
          <p:cNvSpPr txBox="1"/>
          <p:nvPr/>
        </p:nvSpPr>
        <p:spPr>
          <a:xfrm>
            <a:off x="476250" y="3217851"/>
            <a:ext cx="4800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c:\MEAN\SC\app.directorio\backend&gt;npm start</a:t>
            </a:r>
            <a:endParaRPr lang="es-419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14D3221-358A-1CD5-5674-6605CEFF0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3821561"/>
            <a:ext cx="3440906" cy="1257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D650217-DF34-56BA-D7CE-8FA36960BF42}"/>
                  </a:ext>
                </a:extLst>
              </p14:cNvPr>
              <p14:cNvContentPartPr/>
              <p14:nvPr/>
            </p14:nvContentPartPr>
            <p14:xfrm>
              <a:off x="5420160" y="5375520"/>
              <a:ext cx="2456280" cy="66132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D650217-DF34-56BA-D7CE-8FA36960BF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0800" y="5366160"/>
                <a:ext cx="2475000" cy="6800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552E698D-B446-63B5-B503-7A49BC407E88}"/>
              </a:ext>
            </a:extLst>
          </p:cNvPr>
          <p:cNvSpPr txBox="1"/>
          <p:nvPr/>
        </p:nvSpPr>
        <p:spPr>
          <a:xfrm>
            <a:off x="5371713" y="6029717"/>
            <a:ext cx="2752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Al exportar tomar precaución entre mayúsculas y minúsculas.</a:t>
            </a:r>
            <a:endParaRPr lang="es-419" sz="800" dirty="0"/>
          </a:p>
        </p:txBody>
      </p:sp>
    </p:spTree>
    <p:extLst>
      <p:ext uri="{BB962C8B-B14F-4D97-AF65-F5344CB8AC3E}">
        <p14:creationId xmlns:p14="http://schemas.microsoft.com/office/powerpoint/2010/main" val="2429181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B7A2-44A2-6A0D-2AC5-AE3CEF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del CRUD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0C9CB-62D8-1926-0353-83CBE13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10515600" cy="387798"/>
          </a:xfrm>
        </p:spPr>
        <p:txBody>
          <a:bodyPr/>
          <a:lstStyle/>
          <a:p>
            <a:r>
              <a:rPr lang="es-ES" dirty="0">
                <a:solidFill>
                  <a:srgbClr val="AA286F"/>
                </a:solidFill>
              </a:rPr>
              <a:t>8. Crear el </a:t>
            </a:r>
            <a:r>
              <a:rPr lang="es-ES" dirty="0" err="1">
                <a:solidFill>
                  <a:srgbClr val="AA286F"/>
                </a:solidFill>
              </a:rPr>
              <a:t>schema</a:t>
            </a:r>
            <a:r>
              <a:rPr lang="es-ES" dirty="0">
                <a:solidFill>
                  <a:srgbClr val="AA286F"/>
                </a:solidFill>
              </a:rPr>
              <a:t> de persona</a:t>
            </a:r>
            <a:endParaRPr lang="es-419" dirty="0">
              <a:solidFill>
                <a:srgbClr val="AA286F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F7901FC-7106-0292-8596-1E4044F36E0E}"/>
              </a:ext>
            </a:extLst>
          </p:cNvPr>
          <p:cNvSpPr txBox="1"/>
          <p:nvPr/>
        </p:nvSpPr>
        <p:spPr>
          <a:xfrm>
            <a:off x="476250" y="6147839"/>
            <a:ext cx="762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Copiar de la siguiente URL el archivo completo:</a:t>
            </a:r>
          </a:p>
          <a:p>
            <a:r>
              <a:rPr lang="es-419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https://gist.github.com/fararoni/955988d444a6260968f174eb29a1966b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FEC35FF-0E47-A2FE-CBC2-C9313729CD0E}"/>
              </a:ext>
            </a:extLst>
          </p:cNvPr>
          <p:cNvSpPr txBox="1"/>
          <p:nvPr/>
        </p:nvSpPr>
        <p:spPr>
          <a:xfrm>
            <a:off x="868656" y="1751282"/>
            <a:ext cx="91592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C:\MEAN\SC\directorio\backend\api\models\schemas\persona.schema.js</a:t>
            </a:r>
            <a:endParaRPr lang="es-419" sz="14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40D141-E0F9-4D8B-8AA7-4FF426FC4977}"/>
              </a:ext>
            </a:extLst>
          </p:cNvPr>
          <p:cNvSpPr txBox="1"/>
          <p:nvPr/>
        </p:nvSpPr>
        <p:spPr>
          <a:xfrm>
            <a:off x="1485900" y="2059059"/>
            <a:ext cx="8275344" cy="3970318"/>
          </a:xfrm>
          <a:prstGeom prst="rect">
            <a:avLst/>
          </a:prstGeom>
          <a:solidFill>
            <a:srgbClr val="F7FF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PersonaSchema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"cargo"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extension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"titulo"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"puesto"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nombrecompleto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"correo"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"edificio"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"piso"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fotografia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module.exports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PersonaSchema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6852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B7A2-44A2-6A0D-2AC5-AE3CEF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del CRUD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0C9CB-62D8-1926-0353-83CBE13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10515600" cy="387798"/>
          </a:xfrm>
        </p:spPr>
        <p:txBody>
          <a:bodyPr/>
          <a:lstStyle/>
          <a:p>
            <a:r>
              <a:rPr lang="es-ES" dirty="0">
                <a:solidFill>
                  <a:srgbClr val="AA286F"/>
                </a:solidFill>
              </a:rPr>
              <a:t>9. Agregar el </a:t>
            </a:r>
            <a:r>
              <a:rPr lang="es-ES" dirty="0" err="1">
                <a:solidFill>
                  <a:srgbClr val="AA286F"/>
                </a:solidFill>
              </a:rPr>
              <a:t>Model</a:t>
            </a:r>
            <a:r>
              <a:rPr lang="es-ES" dirty="0">
                <a:solidFill>
                  <a:srgbClr val="AA286F"/>
                </a:solidFill>
              </a:rPr>
              <a:t> persona</a:t>
            </a:r>
            <a:endParaRPr lang="es-419" dirty="0">
              <a:solidFill>
                <a:srgbClr val="AA286F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F7901FC-7106-0292-8596-1E4044F36E0E}"/>
              </a:ext>
            </a:extLst>
          </p:cNvPr>
          <p:cNvSpPr txBox="1"/>
          <p:nvPr/>
        </p:nvSpPr>
        <p:spPr>
          <a:xfrm>
            <a:off x="476250" y="6147839"/>
            <a:ext cx="762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Copiar de la siguiente URL el archivo completo:</a:t>
            </a:r>
          </a:p>
          <a:p>
            <a:r>
              <a:rPr lang="es-419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https://gist.github.com/fararoni/ecd5dcead063266d343f29635a4936f4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FEC35FF-0E47-A2FE-CBC2-C9313729CD0E}"/>
              </a:ext>
            </a:extLst>
          </p:cNvPr>
          <p:cNvSpPr txBox="1"/>
          <p:nvPr/>
        </p:nvSpPr>
        <p:spPr>
          <a:xfrm>
            <a:off x="868656" y="1751282"/>
            <a:ext cx="91592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C:\MEAN\SC\app.directorio\backend\api\models\persona.model.js</a:t>
            </a:r>
            <a:endParaRPr lang="es-419" sz="14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40D141-E0F9-4D8B-8AA7-4FF426FC4977}"/>
              </a:ext>
            </a:extLst>
          </p:cNvPr>
          <p:cNvSpPr txBox="1"/>
          <p:nvPr/>
        </p:nvSpPr>
        <p:spPr>
          <a:xfrm>
            <a:off x="1485900" y="2059059"/>
            <a:ext cx="8275344" cy="1600438"/>
          </a:xfrm>
          <a:prstGeom prst="rect">
            <a:avLst/>
          </a:prstGeom>
          <a:solidFill>
            <a:srgbClr val="F7FF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PersonaSchema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schemas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persona.schema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PersonaModel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mongoose.model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personas_collection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PersonaSchema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module.exports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PersonaModel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39C20F4-43E3-7C04-8D09-D72FFF2A9956}"/>
              </a:ext>
            </a:extLst>
          </p:cNvPr>
          <p:cNvSpPr txBox="1"/>
          <p:nvPr/>
        </p:nvSpPr>
        <p:spPr>
          <a:xfrm>
            <a:off x="868656" y="5454133"/>
            <a:ext cx="2752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Al exportar tomar precaución entre mayúsculas y minúsculas.</a:t>
            </a:r>
            <a:endParaRPr lang="es-419" sz="800" dirty="0"/>
          </a:p>
        </p:txBody>
      </p:sp>
    </p:spTree>
    <p:extLst>
      <p:ext uri="{BB962C8B-B14F-4D97-AF65-F5344CB8AC3E}">
        <p14:creationId xmlns:p14="http://schemas.microsoft.com/office/powerpoint/2010/main" val="56358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DD23F-EB26-4C5C-8717-21452124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Consulta de documentos mediante </a:t>
            </a:r>
            <a:r>
              <a:rPr lang="es-419" dirty="0" err="1"/>
              <a:t>find</a:t>
            </a:r>
            <a:r>
              <a:rPr lang="es-419" dirty="0"/>
              <a:t>()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E90C54-26ED-BFB1-9166-6EB6B833AF36}"/>
              </a:ext>
            </a:extLst>
          </p:cNvPr>
          <p:cNvSpPr txBox="1"/>
          <p:nvPr/>
        </p:nvSpPr>
        <p:spPr>
          <a:xfrm>
            <a:off x="630728" y="1749520"/>
            <a:ext cx="515804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800" dirty="0">
                <a:solidFill>
                  <a:srgbClr val="00B0F0"/>
                </a:solidFill>
              </a:rPr>
              <a:t>El método </a:t>
            </a:r>
            <a:r>
              <a:rPr lang="es-419" sz="2800" dirty="0" err="1">
                <a:solidFill>
                  <a:srgbClr val="AA286F"/>
                </a:solidFill>
              </a:rPr>
              <a:t>mongoose.find</a:t>
            </a:r>
            <a:r>
              <a:rPr lang="es-419" sz="2800" dirty="0">
                <a:solidFill>
                  <a:srgbClr val="AA286F"/>
                </a:solidFill>
              </a:rPr>
              <a:t>() </a:t>
            </a:r>
            <a:r>
              <a:rPr lang="es-419" sz="2800" dirty="0">
                <a:solidFill>
                  <a:srgbClr val="00B0F0"/>
                </a:solidFill>
              </a:rPr>
              <a:t>se utiliza para consultar documentos de MongoDB. Este método toma un objeto de consulta como parámetro. El objeto de consulta especifica los documentos que se desean consultar.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A7720CA-C52B-8235-B2FA-322D2DDF2356}"/>
              </a:ext>
            </a:extLst>
          </p:cNvPr>
          <p:cNvSpPr txBox="1"/>
          <p:nvPr/>
        </p:nvSpPr>
        <p:spPr>
          <a:xfrm>
            <a:off x="6612778" y="2103462"/>
            <a:ext cx="5158046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model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mongoose.model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collectionName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documents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model.find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(query);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F123416-06A9-EB18-4EF5-6921D0CF4718}"/>
              </a:ext>
            </a:extLst>
          </p:cNvPr>
          <p:cNvSpPr txBox="1"/>
          <p:nvPr/>
        </p:nvSpPr>
        <p:spPr>
          <a:xfrm>
            <a:off x="6612778" y="4514761"/>
            <a:ext cx="515804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Post =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mongoose.model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'posts'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Post.find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Post'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</p:txBody>
      </p:sp>
    </p:spTree>
    <p:extLst>
      <p:ext uri="{BB962C8B-B14F-4D97-AF65-F5344CB8AC3E}">
        <p14:creationId xmlns:p14="http://schemas.microsoft.com/office/powerpoint/2010/main" val="4102100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B7A2-44A2-6A0D-2AC5-AE3CEF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del CRUD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0C9CB-62D8-1926-0353-83CBE13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10515600" cy="387798"/>
          </a:xfrm>
        </p:spPr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10. Agregar el </a:t>
            </a:r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Router</a:t>
            </a:r>
            <a:endParaRPr lang="es-419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F7901FC-7106-0292-8596-1E4044F36E0E}"/>
              </a:ext>
            </a:extLst>
          </p:cNvPr>
          <p:cNvSpPr txBox="1"/>
          <p:nvPr/>
        </p:nvSpPr>
        <p:spPr>
          <a:xfrm>
            <a:off x="476250" y="6147839"/>
            <a:ext cx="762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Copiar de la siguiente URL el archivo completo:</a:t>
            </a:r>
          </a:p>
          <a:p>
            <a:r>
              <a:rPr lang="es-419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https://gist.github.com/fararoni/3f4589e9036d7a469b71d2306549e036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FEC35FF-0E47-A2FE-CBC2-C9313729CD0E}"/>
              </a:ext>
            </a:extLst>
          </p:cNvPr>
          <p:cNvSpPr txBox="1"/>
          <p:nvPr/>
        </p:nvSpPr>
        <p:spPr>
          <a:xfrm>
            <a:off x="868656" y="1751282"/>
            <a:ext cx="91592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C:\MEAN\SC\app.directorio\backend\api\routes\directorio.routes.js</a:t>
            </a:r>
            <a:endParaRPr lang="es-419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A03AED-2227-E18D-8D58-8A4624BFBFAD}"/>
              </a:ext>
            </a:extLst>
          </p:cNvPr>
          <p:cNvSpPr txBox="1"/>
          <p:nvPr/>
        </p:nvSpPr>
        <p:spPr>
          <a:xfrm>
            <a:off x="868657" y="2099123"/>
            <a:ext cx="9159286" cy="3293209"/>
          </a:xfrm>
          <a:prstGeom prst="rect">
            <a:avLst/>
          </a:prstGeom>
          <a:solidFill>
            <a:srgbClr val="F7FF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419" sz="16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=  </a:t>
            </a:r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419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es-419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419" sz="16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b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6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dirController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</a:t>
            </a:r>
            <a:r>
              <a:rPr lang="es-419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controllers</a:t>
            </a:r>
            <a:r>
              <a:rPr lang="es-419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419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directorio.controller</a:t>
            </a:r>
            <a:r>
              <a:rPr lang="es-419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b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router.get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(</a:t>
            </a:r>
            <a:r>
              <a:rPr lang="es-419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'/directorio'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    , </a:t>
            </a:r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dirController.readAllPersonas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router.get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(</a:t>
            </a:r>
            <a:r>
              <a:rPr lang="es-419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'/directorio/:id'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, </a:t>
            </a:r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dirController.readOnePersona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router.post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(</a:t>
            </a:r>
            <a:r>
              <a:rPr lang="es-419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'/directorio'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    , </a:t>
            </a:r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dirController.createPersona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router.put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(</a:t>
            </a:r>
            <a:r>
              <a:rPr lang="es-419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'/directorio/:id'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, </a:t>
            </a:r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dirController.updatePersona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router.delete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'/directorio/:id'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, </a:t>
            </a:r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dirController.deletePersona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b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  (</a:t>
            </a:r>
            <a:r>
              <a:rPr lang="es-419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419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directorio.router</a:t>
            </a:r>
            <a:r>
              <a:rPr lang="es-419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419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s-419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endParaRPr lang="es-419" sz="16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23D4D2D-694C-6F98-0E1E-A0A2B934A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260" y="5160578"/>
            <a:ext cx="4075046" cy="14892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8D2431C-10C0-34A6-3C83-CC193BB03C0B}"/>
              </a:ext>
            </a:extLst>
          </p:cNvPr>
          <p:cNvSpPr txBox="1"/>
          <p:nvPr/>
        </p:nvSpPr>
        <p:spPr>
          <a:xfrm>
            <a:off x="868656" y="5454133"/>
            <a:ext cx="2752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Al exportar tomar precaución entre mayúsculas y minúsculas.</a:t>
            </a:r>
            <a:endParaRPr lang="es-419" sz="800" dirty="0"/>
          </a:p>
        </p:txBody>
      </p:sp>
    </p:spTree>
    <p:extLst>
      <p:ext uri="{BB962C8B-B14F-4D97-AF65-F5344CB8AC3E}">
        <p14:creationId xmlns:p14="http://schemas.microsoft.com/office/powerpoint/2010/main" val="1609405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B7A2-44A2-6A0D-2AC5-AE3CEF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del CRUD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0C9CB-62D8-1926-0353-83CBE13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10515600" cy="387798"/>
          </a:xfrm>
        </p:spPr>
        <p:txBody>
          <a:bodyPr/>
          <a:lstStyle/>
          <a:p>
            <a:r>
              <a:rPr lang="es-ES" dirty="0">
                <a:solidFill>
                  <a:schemeClr val="accent3"/>
                </a:solidFill>
              </a:rPr>
              <a:t>Abrir e Importar el archivo de pruebas para </a:t>
            </a:r>
            <a:r>
              <a:rPr lang="es-ES" dirty="0" err="1">
                <a:solidFill>
                  <a:schemeClr val="accent3"/>
                </a:solidFill>
              </a:rPr>
              <a:t>postman</a:t>
            </a:r>
            <a:endParaRPr lang="es-419" dirty="0">
              <a:solidFill>
                <a:schemeClr val="accent3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F7901FC-7106-0292-8596-1E4044F36E0E}"/>
              </a:ext>
            </a:extLst>
          </p:cNvPr>
          <p:cNvSpPr txBox="1"/>
          <p:nvPr/>
        </p:nvSpPr>
        <p:spPr>
          <a:xfrm>
            <a:off x="838200" y="1851452"/>
            <a:ext cx="111252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Copiar de la siguiente URL el archivo completo:</a:t>
            </a:r>
          </a:p>
          <a:p>
            <a:r>
              <a:rPr lang="es-419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https://gist.github.com/fararoni/05a994b4a3fd4d3a6a7216f68a73c835</a:t>
            </a:r>
            <a:endParaRPr lang="es-419" sz="14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https://github.com/fararoni/curso.mean/blob/main/resources/Directorio.MongoDB.postman_collection.json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B85E58-0FA0-DA72-5205-2AFEB5BBF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834569"/>
            <a:ext cx="4076700" cy="26166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BFB97539-AA48-DC61-E017-EE46CDA73793}"/>
              </a:ext>
            </a:extLst>
          </p:cNvPr>
          <p:cNvSpPr txBox="1">
            <a:spLocks/>
          </p:cNvSpPr>
          <p:nvPr/>
        </p:nvSpPr>
        <p:spPr>
          <a:xfrm>
            <a:off x="538043" y="5679359"/>
            <a:ext cx="10515600" cy="38779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3"/>
                </a:solidFill>
              </a:rPr>
              <a:t>Hacer la prueba de </a:t>
            </a:r>
            <a:r>
              <a:rPr lang="es-ES" dirty="0">
                <a:solidFill>
                  <a:srgbClr val="00B050"/>
                </a:solidFill>
              </a:rPr>
              <a:t>GET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/>
              <a:t>/api/directorio</a:t>
            </a:r>
          </a:p>
          <a:p>
            <a:r>
              <a:rPr lang="es-ES" dirty="0"/>
              <a:t>Observar la salida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72892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B7A2-44A2-6A0D-2AC5-AE3CEF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del CRUD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0C9CB-62D8-1926-0353-83CBE13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4831731" cy="1390580"/>
          </a:xfrm>
        </p:spPr>
        <p:txBody>
          <a:bodyPr/>
          <a:lstStyle/>
          <a:p>
            <a:r>
              <a:rPr lang="es-ES" sz="2000" dirty="0">
                <a:solidFill>
                  <a:schemeClr val="accent3"/>
                </a:solidFill>
              </a:rPr>
              <a:t>11. Agregar el </a:t>
            </a:r>
          </a:p>
          <a:p>
            <a:r>
              <a:rPr lang="es-ES" sz="2000" dirty="0">
                <a:solidFill>
                  <a:schemeClr val="accent3"/>
                </a:solidFill>
              </a:rPr>
              <a:t>controlador –</a:t>
            </a:r>
          </a:p>
          <a:p>
            <a:r>
              <a:rPr lang="es-ES" sz="2000" dirty="0">
                <a:solidFill>
                  <a:schemeClr val="accent3"/>
                </a:solidFill>
              </a:rPr>
              <a:t> </a:t>
            </a:r>
            <a:r>
              <a:rPr lang="es-ES" sz="2000" b="1" dirty="0" err="1"/>
              <a:t>readAllPersonas</a:t>
            </a:r>
            <a:r>
              <a:rPr lang="es-ES" sz="2000" dirty="0">
                <a:solidFill>
                  <a:schemeClr val="accent3"/>
                </a:solidFill>
              </a:rPr>
              <a:t> </a:t>
            </a:r>
            <a:endParaRPr lang="es-419" sz="2000" dirty="0">
              <a:solidFill>
                <a:schemeClr val="accent3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0C878E1-918F-1C18-637D-F5CBA795ADFC}"/>
              </a:ext>
            </a:extLst>
          </p:cNvPr>
          <p:cNvSpPr txBox="1"/>
          <p:nvPr/>
        </p:nvSpPr>
        <p:spPr>
          <a:xfrm>
            <a:off x="426199" y="2995755"/>
            <a:ext cx="5243732" cy="1123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Quitar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comentario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archive app.js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 la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21: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s-419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'/api'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s-419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'./api/</a:t>
            </a:r>
            <a:r>
              <a:rPr lang="es-419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s-419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419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directorio.routes</a:t>
            </a:r>
            <a:r>
              <a:rPr lang="es-419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)</a:t>
            </a:r>
          </a:p>
          <a:p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4CCF849-4B38-4BD2-D375-1379A3C94FD6}"/>
              </a:ext>
            </a:extLst>
          </p:cNvPr>
          <p:cNvSpPr txBox="1"/>
          <p:nvPr/>
        </p:nvSpPr>
        <p:spPr>
          <a:xfrm>
            <a:off x="426199" y="4468391"/>
            <a:ext cx="5243732" cy="661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Agregar el archivo y pegar el siguiente código:</a:t>
            </a:r>
          </a:p>
          <a:p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9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C:\MEAN\SC\app.directorio\backend\api\controllers\directorio.controller.js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0B8259-BF3A-70F0-393C-45DBC463D2D1}"/>
              </a:ext>
            </a:extLst>
          </p:cNvPr>
          <p:cNvSpPr txBox="1"/>
          <p:nvPr/>
        </p:nvSpPr>
        <p:spPr>
          <a:xfrm>
            <a:off x="6000750" y="518154"/>
            <a:ext cx="5924550" cy="517064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PersonaModel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persona.model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readAllPersonas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4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'-&gt; 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readAllPersona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personal = </a:t>
            </a:r>
            <a:r>
              <a:rPr lang="es-419" sz="14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PersonaModel.find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{}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'Ok'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directorio: personal })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s-419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s-419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en </a:t>
            </a:r>
            <a:r>
              <a:rPr lang="es-419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readAllPersonas</a:t>
            </a:r>
            <a:r>
              <a:rPr lang="es-419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419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s-419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readOnePersona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createPersona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	}</a:t>
            </a:r>
          </a:p>
          <a:p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updatePersona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	}</a:t>
            </a:r>
          </a:p>
          <a:p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deletePersona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	}</a:t>
            </a:r>
          </a:p>
          <a:p>
            <a:b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module.exports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readAllPersonas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readOnePersona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   </a:t>
            </a:r>
          </a:p>
          <a:p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createPersona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updatePersona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deletePersona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CDFD39-57B3-1318-B271-A841685A5C72}"/>
              </a:ext>
            </a:extLst>
          </p:cNvPr>
          <p:cNvSpPr txBox="1"/>
          <p:nvPr/>
        </p:nvSpPr>
        <p:spPr>
          <a:xfrm>
            <a:off x="426199" y="6228663"/>
            <a:ext cx="10725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https://gist.github.com/fararoni/bac066a20a6b43175e8eaf532b1eec9d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BFA95828-5F03-8DEA-03B5-2820DA5014E2}"/>
              </a:ext>
            </a:extLst>
          </p:cNvPr>
          <p:cNvSpPr txBox="1">
            <a:spLocks/>
          </p:cNvSpPr>
          <p:nvPr/>
        </p:nvSpPr>
        <p:spPr>
          <a:xfrm>
            <a:off x="412131" y="5479364"/>
            <a:ext cx="5257800" cy="661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accent3"/>
                </a:solidFill>
              </a:rPr>
              <a:t>Hacer la prueba de </a:t>
            </a:r>
            <a:r>
              <a:rPr lang="es-ES" sz="1400" dirty="0">
                <a:solidFill>
                  <a:srgbClr val="00B050"/>
                </a:solidFill>
              </a:rPr>
              <a:t>GET</a:t>
            </a:r>
            <a:r>
              <a:rPr lang="es-ES" sz="1400" dirty="0">
                <a:solidFill>
                  <a:schemeClr val="accent2"/>
                </a:solidFill>
              </a:rPr>
              <a:t> </a:t>
            </a:r>
            <a:r>
              <a:rPr lang="es-ES" sz="1400" dirty="0"/>
              <a:t>/api/directorio</a:t>
            </a:r>
          </a:p>
          <a:p>
            <a:r>
              <a:rPr lang="es-ES" sz="1400" dirty="0"/>
              <a:t>Observar la salida</a:t>
            </a:r>
            <a:endParaRPr lang="es-419" sz="1400" dirty="0"/>
          </a:p>
        </p:txBody>
      </p:sp>
    </p:spTree>
    <p:extLst>
      <p:ext uri="{BB962C8B-B14F-4D97-AF65-F5344CB8AC3E}">
        <p14:creationId xmlns:p14="http://schemas.microsoft.com/office/powerpoint/2010/main" val="527607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B7A2-44A2-6A0D-2AC5-AE3CEF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del CRUD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0C9CB-62D8-1926-0353-83CBE13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4831731" cy="1141634"/>
          </a:xfrm>
        </p:spPr>
        <p:txBody>
          <a:bodyPr/>
          <a:lstStyle/>
          <a:p>
            <a:r>
              <a:rPr lang="es-ES" sz="2000" dirty="0">
                <a:solidFill>
                  <a:schemeClr val="accent3"/>
                </a:solidFill>
              </a:rPr>
              <a:t>12. Agregar el </a:t>
            </a:r>
          </a:p>
          <a:p>
            <a:r>
              <a:rPr lang="es-ES" sz="2000" dirty="0">
                <a:solidFill>
                  <a:schemeClr val="accent3"/>
                </a:solidFill>
              </a:rPr>
              <a:t>controlador –</a:t>
            </a:r>
          </a:p>
          <a:p>
            <a:r>
              <a:rPr lang="es-ES" sz="2000" dirty="0">
                <a:solidFill>
                  <a:schemeClr val="accent3"/>
                </a:solidFill>
              </a:rPr>
              <a:t> </a:t>
            </a:r>
            <a:r>
              <a:rPr lang="es-ES" sz="2000" b="1" dirty="0" err="1"/>
              <a:t>createPersona</a:t>
            </a:r>
            <a:endParaRPr lang="es-419" sz="2000" dirty="0">
              <a:solidFill>
                <a:schemeClr val="accent3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4CCF849-4B38-4BD2-D375-1379A3C94FD6}"/>
              </a:ext>
            </a:extLst>
          </p:cNvPr>
          <p:cNvSpPr txBox="1"/>
          <p:nvPr/>
        </p:nvSpPr>
        <p:spPr>
          <a:xfrm>
            <a:off x="545042" y="2686814"/>
            <a:ext cx="5243732" cy="661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Actualizar el método </a:t>
            </a:r>
            <a:r>
              <a:rPr lang="es-ES" sz="1400" b="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updatePersona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del archivo:</a:t>
            </a:r>
          </a:p>
          <a:p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9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C:\MEAN\SC\app.directorio\backend\api\controllers\directorio.controller.js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0B8259-BF3A-70F0-393C-45DBC463D2D1}"/>
              </a:ext>
            </a:extLst>
          </p:cNvPr>
          <p:cNvSpPr txBox="1"/>
          <p:nvPr/>
        </p:nvSpPr>
        <p:spPr>
          <a:xfrm>
            <a:off x="6000750" y="518154"/>
            <a:ext cx="5924550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createPersona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'-&gt; 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createPersona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personaModel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PersonaModel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...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req.body</a:t>
            </a:r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b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persona = </a:t>
            </a: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personaModel.save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'Ok'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persona: persona })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en 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createPersona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mensaje: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CDFD39-57B3-1318-B271-A841685A5C72}"/>
              </a:ext>
            </a:extLst>
          </p:cNvPr>
          <p:cNvSpPr txBox="1"/>
          <p:nvPr/>
        </p:nvSpPr>
        <p:spPr>
          <a:xfrm>
            <a:off x="426199" y="6228663"/>
            <a:ext cx="10725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https://gist.github.com/fararoni/296905ba8fa3a92e7c52359bad607882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BFA95828-5F03-8DEA-03B5-2820DA5014E2}"/>
              </a:ext>
            </a:extLst>
          </p:cNvPr>
          <p:cNvSpPr txBox="1">
            <a:spLocks/>
          </p:cNvSpPr>
          <p:nvPr/>
        </p:nvSpPr>
        <p:spPr>
          <a:xfrm>
            <a:off x="530974" y="4637571"/>
            <a:ext cx="5257800" cy="661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accent3"/>
                </a:solidFill>
              </a:rPr>
              <a:t>Hacer la prueba de </a:t>
            </a:r>
            <a:r>
              <a:rPr lang="es-ES" sz="1400" dirty="0">
                <a:solidFill>
                  <a:schemeClr val="accent3">
                    <a:lumMod val="50000"/>
                  </a:schemeClr>
                </a:solidFill>
              </a:rPr>
              <a:t>POST</a:t>
            </a:r>
            <a:r>
              <a:rPr lang="es-ES" sz="1400" dirty="0">
                <a:solidFill>
                  <a:schemeClr val="accent2"/>
                </a:solidFill>
              </a:rPr>
              <a:t> </a:t>
            </a:r>
            <a:r>
              <a:rPr lang="es-ES" sz="1400" dirty="0"/>
              <a:t>/api/directorio</a:t>
            </a:r>
          </a:p>
          <a:p>
            <a:r>
              <a:rPr lang="es-ES" sz="1400" dirty="0"/>
              <a:t>Observar la salida</a:t>
            </a:r>
            <a:endParaRPr lang="es-419" sz="14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89072E7-C30F-CE0D-E255-A9A6D9F9549B}"/>
              </a:ext>
            </a:extLst>
          </p:cNvPr>
          <p:cNvSpPr txBox="1">
            <a:spLocks/>
          </p:cNvSpPr>
          <p:nvPr/>
        </p:nvSpPr>
        <p:spPr>
          <a:xfrm>
            <a:off x="530974" y="5350556"/>
            <a:ext cx="5257800" cy="661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accent3"/>
                </a:solidFill>
              </a:rPr>
              <a:t>Abrir MongoDB </a:t>
            </a:r>
            <a:r>
              <a:rPr lang="es-ES" sz="1400" dirty="0" err="1">
                <a:solidFill>
                  <a:schemeClr val="accent3"/>
                </a:solidFill>
              </a:rPr>
              <a:t>Compass</a:t>
            </a:r>
            <a:r>
              <a:rPr lang="es-ES" sz="1400" dirty="0">
                <a:solidFill>
                  <a:schemeClr val="accent3"/>
                </a:solidFill>
              </a:rPr>
              <a:t> y examinar</a:t>
            </a:r>
          </a:p>
          <a:p>
            <a:r>
              <a:rPr lang="es-ES" sz="1400" dirty="0" err="1">
                <a:solidFill>
                  <a:schemeClr val="accent3"/>
                </a:solidFill>
              </a:rPr>
              <a:t>Personal_db</a:t>
            </a:r>
            <a:r>
              <a:rPr lang="es-ES" sz="1400" dirty="0">
                <a:solidFill>
                  <a:schemeClr val="accent3"/>
                </a:solidFill>
              </a:rPr>
              <a:t> / </a:t>
            </a:r>
            <a:r>
              <a:rPr lang="es-ES" sz="1400" dirty="0" err="1">
                <a:solidFill>
                  <a:schemeClr val="accent3"/>
                </a:solidFill>
              </a:rPr>
              <a:t>personas_collections</a:t>
            </a:r>
            <a:endParaRPr lang="es-419" sz="14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B2A2EB0-5B92-0A0B-ECF4-ABFEF6337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4969222"/>
            <a:ext cx="3691702" cy="12047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2782D66-912C-03CF-CC39-12A6B152B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671" y="3418507"/>
            <a:ext cx="2952750" cy="10791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569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B7A2-44A2-6A0D-2AC5-AE3CEF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del CRUD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0C9CB-62D8-1926-0353-83CBE13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4831731" cy="880904"/>
          </a:xfrm>
        </p:spPr>
        <p:txBody>
          <a:bodyPr/>
          <a:lstStyle/>
          <a:p>
            <a:r>
              <a:rPr lang="es-ES" sz="2000" dirty="0">
                <a:solidFill>
                  <a:schemeClr val="accent3"/>
                </a:solidFill>
              </a:rPr>
              <a:t>13. Agregar el </a:t>
            </a:r>
          </a:p>
          <a:p>
            <a:r>
              <a:rPr lang="es-ES" sz="2000" dirty="0">
                <a:solidFill>
                  <a:schemeClr val="accent3"/>
                </a:solidFill>
              </a:rPr>
              <a:t>controlador – </a:t>
            </a:r>
            <a:r>
              <a:rPr lang="es-419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updatePersona</a:t>
            </a:r>
            <a:r>
              <a:rPr lang="es-ES" sz="2000" dirty="0">
                <a:solidFill>
                  <a:schemeClr val="accent3"/>
                </a:solidFill>
              </a:rPr>
              <a:t> </a:t>
            </a:r>
            <a:endParaRPr lang="es-419" sz="2000" dirty="0">
              <a:solidFill>
                <a:schemeClr val="accent3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4CCF849-4B38-4BD2-D375-1379A3C94FD6}"/>
              </a:ext>
            </a:extLst>
          </p:cNvPr>
          <p:cNvSpPr txBox="1"/>
          <p:nvPr/>
        </p:nvSpPr>
        <p:spPr>
          <a:xfrm>
            <a:off x="545042" y="2001689"/>
            <a:ext cx="5243732" cy="4462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Actualizar el método </a:t>
            </a:r>
            <a:r>
              <a:rPr lang="es-ES" sz="1400" b="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updatePersona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del archivo:</a:t>
            </a:r>
          </a:p>
          <a:p>
            <a:r>
              <a:rPr lang="es-419" sz="9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C:\MEAN\SC\app.directorio\backend\api\controllers\directorio.controller.js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0B8259-BF3A-70F0-393C-45DBC463D2D1}"/>
              </a:ext>
            </a:extLst>
          </p:cNvPr>
          <p:cNvSpPr txBox="1"/>
          <p:nvPr/>
        </p:nvSpPr>
        <p:spPr>
          <a:xfrm>
            <a:off x="6000750" y="518154"/>
            <a:ext cx="5924550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updatePersona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_id =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?.id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'-&gt; </a:t>
            </a:r>
            <a:r>
              <a:rPr lang="es-419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updatePersona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_id)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persona =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PersonaModel.findOne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_id: _id })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(persona) 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cambiosdelDocumento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...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req.body</a:t>
            </a:r>
            <a:endParaRPr lang="es-419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personaUpdated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PersonaModel.findByIdAndUpdate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_id,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cambiosdelDocumento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{ new: 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'Ok'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persona: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personaUpdated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mensaje: 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`Persona no encontrada: ID 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endParaRPr lang="es-419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en </a:t>
            </a:r>
            <a:r>
              <a:rPr lang="es-419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updatePersona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mensaje: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s-419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CDFD39-57B3-1318-B271-A841685A5C72}"/>
              </a:ext>
            </a:extLst>
          </p:cNvPr>
          <p:cNvSpPr txBox="1"/>
          <p:nvPr/>
        </p:nvSpPr>
        <p:spPr>
          <a:xfrm>
            <a:off x="426199" y="6365439"/>
            <a:ext cx="10725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https://gist.github.com/fararoni/7693b1b47756c7211108ed3d353b8000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BFA95828-5F03-8DEA-03B5-2820DA5014E2}"/>
              </a:ext>
            </a:extLst>
          </p:cNvPr>
          <p:cNvSpPr txBox="1">
            <a:spLocks/>
          </p:cNvSpPr>
          <p:nvPr/>
        </p:nvSpPr>
        <p:spPr>
          <a:xfrm>
            <a:off x="530974" y="4637570"/>
            <a:ext cx="5257800" cy="838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accent3"/>
                </a:solidFill>
              </a:rPr>
              <a:t>Editar la prueba de </a:t>
            </a:r>
            <a:r>
              <a:rPr lang="es-ES" sz="1400" dirty="0">
                <a:solidFill>
                  <a:schemeClr val="accent3">
                    <a:lumMod val="50000"/>
                  </a:schemeClr>
                </a:solidFill>
              </a:rPr>
              <a:t>PUT</a:t>
            </a:r>
            <a:r>
              <a:rPr lang="es-ES" sz="1400" dirty="0">
                <a:solidFill>
                  <a:schemeClr val="accent2"/>
                </a:solidFill>
              </a:rPr>
              <a:t> </a:t>
            </a:r>
            <a:r>
              <a:rPr lang="es-ES" sz="1400" dirty="0"/>
              <a:t>/api/directorio/_id</a:t>
            </a:r>
          </a:p>
          <a:p>
            <a:r>
              <a:rPr lang="es-ES" sz="1100" dirty="0">
                <a:solidFill>
                  <a:srgbClr val="FF0000"/>
                </a:solidFill>
              </a:rPr>
              <a:t>Colocar el </a:t>
            </a:r>
            <a:r>
              <a:rPr lang="es-ES" sz="1100" dirty="0">
                <a:solidFill>
                  <a:srgbClr val="FF0000"/>
                </a:solidFill>
                <a:highlight>
                  <a:srgbClr val="FFFF00"/>
                </a:highlight>
              </a:rPr>
              <a:t>_id</a:t>
            </a:r>
            <a:r>
              <a:rPr lang="es-ES" sz="1100" dirty="0">
                <a:solidFill>
                  <a:srgbClr val="FF0000"/>
                </a:solidFill>
              </a:rPr>
              <a:t> copiado y quitar del cuerpo el </a:t>
            </a:r>
            <a:r>
              <a:rPr lang="es-ES" sz="1100" dirty="0">
                <a:solidFill>
                  <a:srgbClr val="FF0000"/>
                </a:solidFill>
                <a:highlight>
                  <a:srgbClr val="FFFF00"/>
                </a:highlight>
              </a:rPr>
              <a:t>atributo _id</a:t>
            </a:r>
          </a:p>
          <a:p>
            <a:r>
              <a:rPr lang="es-ES" sz="1400" dirty="0">
                <a:solidFill>
                  <a:schemeClr val="accent3"/>
                </a:solidFill>
              </a:rPr>
              <a:t>Hacer la prueba de </a:t>
            </a:r>
            <a:r>
              <a:rPr lang="es-ES" sz="1400" dirty="0">
                <a:solidFill>
                  <a:schemeClr val="accent3">
                    <a:lumMod val="50000"/>
                  </a:schemeClr>
                </a:solidFill>
              </a:rPr>
              <a:t>PUT</a:t>
            </a:r>
            <a:r>
              <a:rPr lang="es-ES" sz="1400" dirty="0">
                <a:solidFill>
                  <a:schemeClr val="accent2"/>
                </a:solidFill>
              </a:rPr>
              <a:t> </a:t>
            </a:r>
            <a:r>
              <a:rPr lang="es-ES" sz="1400" dirty="0"/>
              <a:t>/api/directorio/_id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89072E7-C30F-CE0D-E255-A9A6D9F9549B}"/>
              </a:ext>
            </a:extLst>
          </p:cNvPr>
          <p:cNvSpPr txBox="1">
            <a:spLocks/>
          </p:cNvSpPr>
          <p:nvPr/>
        </p:nvSpPr>
        <p:spPr>
          <a:xfrm>
            <a:off x="530974" y="5638799"/>
            <a:ext cx="5257800" cy="661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chemeClr val="accent3"/>
                </a:solidFill>
              </a:rPr>
              <a:t>Abrir MongoDB </a:t>
            </a:r>
            <a:r>
              <a:rPr lang="es-ES" sz="1200" dirty="0" err="1">
                <a:solidFill>
                  <a:schemeClr val="accent3"/>
                </a:solidFill>
              </a:rPr>
              <a:t>Compass</a:t>
            </a:r>
            <a:r>
              <a:rPr lang="es-ES" sz="1200" dirty="0">
                <a:solidFill>
                  <a:schemeClr val="accent3"/>
                </a:solidFill>
              </a:rPr>
              <a:t> y examinar</a:t>
            </a:r>
          </a:p>
          <a:p>
            <a:r>
              <a:rPr lang="es-ES" sz="1200" dirty="0" err="1">
                <a:solidFill>
                  <a:schemeClr val="accent3"/>
                </a:solidFill>
              </a:rPr>
              <a:t>Personal_db</a:t>
            </a:r>
            <a:r>
              <a:rPr lang="es-ES" sz="1200" dirty="0">
                <a:solidFill>
                  <a:schemeClr val="accent3"/>
                </a:solidFill>
              </a:rPr>
              <a:t> / </a:t>
            </a:r>
            <a:r>
              <a:rPr lang="es-ES" sz="1200" dirty="0" err="1">
                <a:solidFill>
                  <a:schemeClr val="accent3"/>
                </a:solidFill>
              </a:rPr>
              <a:t>personas_collections</a:t>
            </a:r>
            <a:endParaRPr lang="es-419" sz="12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B2A2EB0-5B92-0A0B-ECF4-ABFEF6337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4969222"/>
            <a:ext cx="3691702" cy="12047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2782D66-912C-03CF-CC39-12A6B152B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637" y="2571112"/>
            <a:ext cx="2952750" cy="10791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C474D79-7499-E83D-E13A-B7F59B160307}"/>
              </a:ext>
            </a:extLst>
          </p:cNvPr>
          <p:cNvSpPr txBox="1">
            <a:spLocks/>
          </p:cNvSpPr>
          <p:nvPr/>
        </p:nvSpPr>
        <p:spPr>
          <a:xfrm>
            <a:off x="530974" y="3825640"/>
            <a:ext cx="5257800" cy="661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accent3"/>
                </a:solidFill>
              </a:rPr>
              <a:t>Hacer la prueba de </a:t>
            </a:r>
            <a:r>
              <a:rPr lang="es-ES" sz="1400" dirty="0">
                <a:solidFill>
                  <a:schemeClr val="accent3">
                    <a:lumMod val="50000"/>
                  </a:schemeClr>
                </a:solidFill>
              </a:rPr>
              <a:t>GET</a:t>
            </a:r>
            <a:r>
              <a:rPr lang="es-ES" sz="1400" dirty="0">
                <a:solidFill>
                  <a:schemeClr val="accent2"/>
                </a:solidFill>
              </a:rPr>
              <a:t> </a:t>
            </a:r>
            <a:r>
              <a:rPr lang="es-ES" sz="1400" dirty="0"/>
              <a:t>/api/directorio</a:t>
            </a:r>
          </a:p>
          <a:p>
            <a:r>
              <a:rPr lang="es-ES" sz="1400" dirty="0">
                <a:solidFill>
                  <a:srgbClr val="FF0000"/>
                </a:solidFill>
              </a:rPr>
              <a:t>Copiar el valor _id de alguno de los registros</a:t>
            </a:r>
            <a:endParaRPr lang="es-419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37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B7A2-44A2-6A0D-2AC5-AE3CEF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del CRUD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0C9CB-62D8-1926-0353-83CBE13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4831731" cy="880904"/>
          </a:xfrm>
        </p:spPr>
        <p:txBody>
          <a:bodyPr/>
          <a:lstStyle/>
          <a:p>
            <a:r>
              <a:rPr lang="es-ES" sz="2000" dirty="0">
                <a:solidFill>
                  <a:schemeClr val="accent3"/>
                </a:solidFill>
              </a:rPr>
              <a:t>14. Agregar el </a:t>
            </a:r>
          </a:p>
          <a:p>
            <a:r>
              <a:rPr lang="es-ES" sz="2000" dirty="0">
                <a:solidFill>
                  <a:schemeClr val="accent3"/>
                </a:solidFill>
              </a:rPr>
              <a:t>controlador – </a:t>
            </a:r>
            <a:r>
              <a:rPr lang="es-419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readOnePersona</a:t>
            </a:r>
            <a:r>
              <a:rPr lang="es-ES" sz="2000" dirty="0">
                <a:solidFill>
                  <a:schemeClr val="accent3"/>
                </a:solidFill>
              </a:rPr>
              <a:t> </a:t>
            </a:r>
            <a:endParaRPr lang="es-419" sz="2000" dirty="0">
              <a:solidFill>
                <a:schemeClr val="accent3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4CCF849-4B38-4BD2-D375-1379A3C94FD6}"/>
              </a:ext>
            </a:extLst>
          </p:cNvPr>
          <p:cNvSpPr txBox="1"/>
          <p:nvPr/>
        </p:nvSpPr>
        <p:spPr>
          <a:xfrm>
            <a:off x="545042" y="2001689"/>
            <a:ext cx="5243732" cy="661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Actualizar el método </a:t>
            </a:r>
            <a:r>
              <a:rPr lang="es-ES" sz="1400" b="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readOnePersona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del archivo:</a:t>
            </a:r>
          </a:p>
          <a:p>
            <a:r>
              <a:rPr lang="es-419" sz="9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C:\MEAN\SC\app.directorio\backend\api\controllers\directorio.controller.js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0B8259-BF3A-70F0-393C-45DBC463D2D1}"/>
              </a:ext>
            </a:extLst>
          </p:cNvPr>
          <p:cNvSpPr txBox="1"/>
          <p:nvPr/>
        </p:nvSpPr>
        <p:spPr>
          <a:xfrm>
            <a:off x="6000750" y="518154"/>
            <a:ext cx="5924550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readOnePersona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 =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?.id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'-&gt; </a:t>
            </a:r>
            <a:r>
              <a:rPr lang="es-419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readOnePersona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id)</a:t>
            </a:r>
          </a:p>
          <a:p>
            <a:b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persona =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PersonaModel.findOne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_id: id })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(persona) 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'Ok'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persona: persona })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mensaje: 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`Persona no encontrada: ID 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endParaRPr lang="es-419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en </a:t>
            </a:r>
            <a:r>
              <a:rPr lang="es-419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readOnePersona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s-419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CDFD39-57B3-1318-B271-A841685A5C72}"/>
              </a:ext>
            </a:extLst>
          </p:cNvPr>
          <p:cNvSpPr txBox="1"/>
          <p:nvPr/>
        </p:nvSpPr>
        <p:spPr>
          <a:xfrm>
            <a:off x="426199" y="6365439"/>
            <a:ext cx="10725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https://gist.github.com/fararoni/b31c1f9301cc748656cb363298c4db60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BFA95828-5F03-8DEA-03B5-2820DA5014E2}"/>
              </a:ext>
            </a:extLst>
          </p:cNvPr>
          <p:cNvSpPr txBox="1">
            <a:spLocks/>
          </p:cNvSpPr>
          <p:nvPr/>
        </p:nvSpPr>
        <p:spPr>
          <a:xfrm>
            <a:off x="530974" y="4637570"/>
            <a:ext cx="5257800" cy="661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>
                <a:solidFill>
                  <a:srgbClr val="FF0000"/>
                </a:solidFill>
              </a:rPr>
              <a:t>Colocar el </a:t>
            </a:r>
            <a:r>
              <a:rPr lang="es-ES" sz="1100" dirty="0">
                <a:solidFill>
                  <a:srgbClr val="FF0000"/>
                </a:solidFill>
                <a:highlight>
                  <a:srgbClr val="FFFF00"/>
                </a:highlight>
              </a:rPr>
              <a:t>_id</a:t>
            </a:r>
            <a:r>
              <a:rPr lang="es-ES" sz="1100" dirty="0">
                <a:solidFill>
                  <a:srgbClr val="FF0000"/>
                </a:solidFill>
              </a:rPr>
              <a:t> copiado </a:t>
            </a:r>
          </a:p>
          <a:p>
            <a:r>
              <a:rPr lang="es-ES" sz="1400" dirty="0">
                <a:solidFill>
                  <a:schemeClr val="accent3"/>
                </a:solidFill>
              </a:rPr>
              <a:t>Hacer la prueba de </a:t>
            </a:r>
            <a:r>
              <a:rPr lang="es-ES" sz="1400" dirty="0">
                <a:solidFill>
                  <a:schemeClr val="accent3">
                    <a:lumMod val="50000"/>
                  </a:schemeClr>
                </a:solidFill>
              </a:rPr>
              <a:t>GET</a:t>
            </a:r>
            <a:r>
              <a:rPr lang="es-ES" sz="1400" dirty="0">
                <a:solidFill>
                  <a:schemeClr val="accent2"/>
                </a:solidFill>
              </a:rPr>
              <a:t> </a:t>
            </a:r>
            <a:r>
              <a:rPr lang="es-ES" sz="1400" dirty="0"/>
              <a:t>/api/directorio/_id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89072E7-C30F-CE0D-E255-A9A6D9F9549B}"/>
              </a:ext>
            </a:extLst>
          </p:cNvPr>
          <p:cNvSpPr txBox="1">
            <a:spLocks/>
          </p:cNvSpPr>
          <p:nvPr/>
        </p:nvSpPr>
        <p:spPr>
          <a:xfrm>
            <a:off x="530974" y="5638799"/>
            <a:ext cx="5257800" cy="661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chemeClr val="accent3"/>
                </a:solidFill>
              </a:rPr>
              <a:t>Abrir MongoDB </a:t>
            </a:r>
            <a:r>
              <a:rPr lang="es-ES" sz="1200" dirty="0" err="1">
                <a:solidFill>
                  <a:schemeClr val="accent3"/>
                </a:solidFill>
              </a:rPr>
              <a:t>Compass</a:t>
            </a:r>
            <a:r>
              <a:rPr lang="es-ES" sz="1200" dirty="0">
                <a:solidFill>
                  <a:schemeClr val="accent3"/>
                </a:solidFill>
              </a:rPr>
              <a:t> y examinar</a:t>
            </a:r>
          </a:p>
          <a:p>
            <a:r>
              <a:rPr lang="es-ES" sz="1200" dirty="0" err="1">
                <a:solidFill>
                  <a:schemeClr val="accent3"/>
                </a:solidFill>
              </a:rPr>
              <a:t>Personal_db</a:t>
            </a:r>
            <a:r>
              <a:rPr lang="es-ES" sz="1200" dirty="0">
                <a:solidFill>
                  <a:schemeClr val="accent3"/>
                </a:solidFill>
              </a:rPr>
              <a:t> / </a:t>
            </a:r>
            <a:r>
              <a:rPr lang="es-ES" sz="1200" dirty="0" err="1">
                <a:solidFill>
                  <a:schemeClr val="accent3"/>
                </a:solidFill>
              </a:rPr>
              <a:t>personas_collections</a:t>
            </a:r>
            <a:endParaRPr lang="es-419" sz="12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B2A2EB0-5B92-0A0B-ECF4-ABFEF6337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4969222"/>
            <a:ext cx="3691702" cy="12047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2782D66-912C-03CF-CC39-12A6B152B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637" y="2571112"/>
            <a:ext cx="2952750" cy="10791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C474D79-7499-E83D-E13A-B7F59B160307}"/>
              </a:ext>
            </a:extLst>
          </p:cNvPr>
          <p:cNvSpPr txBox="1">
            <a:spLocks/>
          </p:cNvSpPr>
          <p:nvPr/>
        </p:nvSpPr>
        <p:spPr>
          <a:xfrm>
            <a:off x="530974" y="3825640"/>
            <a:ext cx="5257800" cy="661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accent3"/>
                </a:solidFill>
              </a:rPr>
              <a:t>Hacer la prueba de </a:t>
            </a:r>
            <a:r>
              <a:rPr lang="es-ES" sz="1400" dirty="0">
                <a:solidFill>
                  <a:schemeClr val="accent3">
                    <a:lumMod val="50000"/>
                  </a:schemeClr>
                </a:solidFill>
              </a:rPr>
              <a:t>GET</a:t>
            </a:r>
            <a:r>
              <a:rPr lang="es-ES" sz="1400" dirty="0">
                <a:solidFill>
                  <a:schemeClr val="accent2"/>
                </a:solidFill>
              </a:rPr>
              <a:t> </a:t>
            </a:r>
            <a:r>
              <a:rPr lang="es-ES" sz="1400" dirty="0"/>
              <a:t>/api/directorio/:id</a:t>
            </a:r>
          </a:p>
          <a:p>
            <a:r>
              <a:rPr lang="es-ES" sz="1400" dirty="0">
                <a:solidFill>
                  <a:srgbClr val="FF0000"/>
                </a:solidFill>
              </a:rPr>
              <a:t>Copiar el valor _id de alguno de los registros</a:t>
            </a:r>
            <a:endParaRPr lang="es-419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958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B7A2-44A2-6A0D-2AC5-AE3CEF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del CRUD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0C9CB-62D8-1926-0353-83CBE13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4831731" cy="880904"/>
          </a:xfrm>
        </p:spPr>
        <p:txBody>
          <a:bodyPr/>
          <a:lstStyle/>
          <a:p>
            <a:r>
              <a:rPr lang="es-ES" sz="2000" dirty="0">
                <a:solidFill>
                  <a:schemeClr val="accent3"/>
                </a:solidFill>
              </a:rPr>
              <a:t>14. Agregar el </a:t>
            </a:r>
          </a:p>
          <a:p>
            <a:r>
              <a:rPr lang="es-ES" sz="2000" dirty="0">
                <a:solidFill>
                  <a:schemeClr val="accent3"/>
                </a:solidFill>
              </a:rPr>
              <a:t>controlador – </a:t>
            </a:r>
            <a:r>
              <a:rPr lang="es-419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deletePersona</a:t>
            </a:r>
            <a:r>
              <a:rPr lang="es-ES" sz="2000" dirty="0">
                <a:solidFill>
                  <a:schemeClr val="accent3"/>
                </a:solidFill>
              </a:rPr>
              <a:t> </a:t>
            </a:r>
            <a:endParaRPr lang="es-419" sz="2000" dirty="0">
              <a:solidFill>
                <a:schemeClr val="accent3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4CCF849-4B38-4BD2-D375-1379A3C94FD6}"/>
              </a:ext>
            </a:extLst>
          </p:cNvPr>
          <p:cNvSpPr txBox="1"/>
          <p:nvPr/>
        </p:nvSpPr>
        <p:spPr>
          <a:xfrm>
            <a:off x="545042" y="2001689"/>
            <a:ext cx="5243732" cy="4462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Actualizar el método </a:t>
            </a:r>
            <a:r>
              <a:rPr lang="es-ES" sz="1400" b="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deletePersona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del archivo:</a:t>
            </a:r>
          </a:p>
          <a:p>
            <a:r>
              <a:rPr lang="es-419" sz="9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C:\MEAN\SC\app.directorio\backend\api\controllers\directorio.controller.js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0B8259-BF3A-70F0-393C-45DBC463D2D1}"/>
              </a:ext>
            </a:extLst>
          </p:cNvPr>
          <p:cNvSpPr txBox="1"/>
          <p:nvPr/>
        </p:nvSpPr>
        <p:spPr>
          <a:xfrm>
            <a:off x="6000750" y="518154"/>
            <a:ext cx="5924550" cy="32778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deletePersona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_id =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?.id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'-&gt; </a:t>
            </a:r>
            <a:r>
              <a:rPr lang="es-419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deletePersona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_id)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persona =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PersonaModel.findOne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_id: _id })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(persona) 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personaBorrada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PersonaModel.findByIdAndDelete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_id: _id })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console.log(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personaBorrada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res.send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'Ok'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mensaje: 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`Persona eliminada: ID 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_id 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console.log(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'-&gt; No se encontró el registro a borrar: '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_id)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mensaje: 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`Persona no encontrada: ID 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endParaRPr lang="es-419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en </a:t>
            </a:r>
            <a:r>
              <a:rPr lang="es-419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deletePersona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CDFD39-57B3-1318-B271-A841685A5C72}"/>
              </a:ext>
            </a:extLst>
          </p:cNvPr>
          <p:cNvSpPr txBox="1"/>
          <p:nvPr/>
        </p:nvSpPr>
        <p:spPr>
          <a:xfrm>
            <a:off x="426199" y="6365439"/>
            <a:ext cx="10725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https://gist.github.com/fararoni/fa149aebed453079c73b39e7a97a2d60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BFA95828-5F03-8DEA-03B5-2820DA5014E2}"/>
              </a:ext>
            </a:extLst>
          </p:cNvPr>
          <p:cNvSpPr txBox="1">
            <a:spLocks/>
          </p:cNvSpPr>
          <p:nvPr/>
        </p:nvSpPr>
        <p:spPr>
          <a:xfrm>
            <a:off x="530974" y="4637570"/>
            <a:ext cx="5257800" cy="661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>
                <a:solidFill>
                  <a:srgbClr val="FF0000"/>
                </a:solidFill>
              </a:rPr>
              <a:t>Colocar el </a:t>
            </a:r>
            <a:r>
              <a:rPr lang="es-ES" sz="1100" dirty="0">
                <a:solidFill>
                  <a:srgbClr val="FF0000"/>
                </a:solidFill>
                <a:highlight>
                  <a:srgbClr val="FFFF00"/>
                </a:highlight>
              </a:rPr>
              <a:t>_id</a:t>
            </a:r>
            <a:r>
              <a:rPr lang="es-ES" sz="1100" dirty="0">
                <a:solidFill>
                  <a:srgbClr val="FF0000"/>
                </a:solidFill>
              </a:rPr>
              <a:t> copiado </a:t>
            </a:r>
          </a:p>
          <a:p>
            <a:r>
              <a:rPr lang="es-ES" sz="1400" dirty="0">
                <a:solidFill>
                  <a:schemeClr val="accent3"/>
                </a:solidFill>
              </a:rPr>
              <a:t>Hacer la prueba de </a:t>
            </a:r>
            <a:r>
              <a:rPr lang="es-ES" sz="1400" dirty="0">
                <a:solidFill>
                  <a:srgbClr val="FF0000"/>
                </a:solidFill>
              </a:rPr>
              <a:t>DEL</a:t>
            </a:r>
            <a:r>
              <a:rPr lang="es-ES" sz="1400" dirty="0">
                <a:solidFill>
                  <a:schemeClr val="accent2"/>
                </a:solidFill>
              </a:rPr>
              <a:t> </a:t>
            </a:r>
            <a:r>
              <a:rPr lang="es-ES" sz="1400" dirty="0"/>
              <a:t>/api/directorio/_id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89072E7-C30F-CE0D-E255-A9A6D9F9549B}"/>
              </a:ext>
            </a:extLst>
          </p:cNvPr>
          <p:cNvSpPr txBox="1">
            <a:spLocks/>
          </p:cNvSpPr>
          <p:nvPr/>
        </p:nvSpPr>
        <p:spPr>
          <a:xfrm>
            <a:off x="530974" y="5638799"/>
            <a:ext cx="5257800" cy="661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chemeClr val="accent3"/>
                </a:solidFill>
              </a:rPr>
              <a:t>Abrir MongoDB </a:t>
            </a:r>
            <a:r>
              <a:rPr lang="es-ES" sz="1200" dirty="0" err="1">
                <a:solidFill>
                  <a:schemeClr val="accent3"/>
                </a:solidFill>
              </a:rPr>
              <a:t>Compass</a:t>
            </a:r>
            <a:r>
              <a:rPr lang="es-ES" sz="1200" dirty="0">
                <a:solidFill>
                  <a:schemeClr val="accent3"/>
                </a:solidFill>
              </a:rPr>
              <a:t> y examinar</a:t>
            </a:r>
          </a:p>
          <a:p>
            <a:r>
              <a:rPr lang="es-ES" sz="1200" dirty="0" err="1">
                <a:solidFill>
                  <a:schemeClr val="accent3"/>
                </a:solidFill>
              </a:rPr>
              <a:t>Personal_db</a:t>
            </a:r>
            <a:r>
              <a:rPr lang="es-ES" sz="1200" dirty="0">
                <a:solidFill>
                  <a:schemeClr val="accent3"/>
                </a:solidFill>
              </a:rPr>
              <a:t> / </a:t>
            </a:r>
            <a:r>
              <a:rPr lang="es-ES" sz="1200" dirty="0" err="1">
                <a:solidFill>
                  <a:schemeClr val="accent3"/>
                </a:solidFill>
              </a:rPr>
              <a:t>personas_collections</a:t>
            </a:r>
            <a:endParaRPr lang="es-419" sz="12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B2A2EB0-5B92-0A0B-ECF4-ABFEF6337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4969222"/>
            <a:ext cx="3691702" cy="12047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2782D66-912C-03CF-CC39-12A6B152B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637" y="2571112"/>
            <a:ext cx="2952750" cy="10791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C474D79-7499-E83D-E13A-B7F59B160307}"/>
              </a:ext>
            </a:extLst>
          </p:cNvPr>
          <p:cNvSpPr txBox="1">
            <a:spLocks/>
          </p:cNvSpPr>
          <p:nvPr/>
        </p:nvSpPr>
        <p:spPr>
          <a:xfrm>
            <a:off x="530974" y="3825640"/>
            <a:ext cx="5257800" cy="661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accent3"/>
                </a:solidFill>
              </a:rPr>
              <a:t>Hacer la prueba de </a:t>
            </a:r>
            <a:r>
              <a:rPr lang="es-ES" sz="1400" dirty="0">
                <a:solidFill>
                  <a:srgbClr val="FF0000"/>
                </a:solidFill>
              </a:rPr>
              <a:t>DEL</a:t>
            </a:r>
            <a:r>
              <a:rPr lang="es-ES" sz="1400" dirty="0">
                <a:solidFill>
                  <a:schemeClr val="accent2"/>
                </a:solidFill>
              </a:rPr>
              <a:t> </a:t>
            </a:r>
            <a:r>
              <a:rPr lang="es-ES" sz="1400" dirty="0"/>
              <a:t>/api/directorio/:id</a:t>
            </a:r>
          </a:p>
          <a:p>
            <a:r>
              <a:rPr lang="es-ES" sz="1400" dirty="0">
                <a:solidFill>
                  <a:srgbClr val="FF0000"/>
                </a:solidFill>
              </a:rPr>
              <a:t>Copiar el valor _id de alguno de los registros</a:t>
            </a:r>
            <a:endParaRPr lang="es-419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69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3B224-128F-3002-8290-F16273AF5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Arquitectura MEAN </a:t>
            </a:r>
            <a:r>
              <a:rPr lang="es-ES" dirty="0" err="1"/>
              <a:t>stack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DB0385-0544-C3E4-B5E5-86667323E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V. Configuración del </a:t>
            </a:r>
            <a:r>
              <a:rPr lang="es-419" dirty="0" err="1"/>
              <a:t>Backend</a:t>
            </a:r>
            <a:endParaRPr lang="es-419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D26693D-36F2-EBC6-48FA-C84A90991B26}"/>
              </a:ext>
            </a:extLst>
          </p:cNvPr>
          <p:cNvSpPr/>
          <p:nvPr/>
        </p:nvSpPr>
        <p:spPr>
          <a:xfrm>
            <a:off x="0" y="3010385"/>
            <a:ext cx="5143501" cy="45719"/>
          </a:xfrm>
          <a:prstGeom prst="rect">
            <a:avLst/>
          </a:prstGeom>
          <a:gradFill>
            <a:gsLst>
              <a:gs pos="7000">
                <a:srgbClr val="F83A01"/>
              </a:gs>
              <a:gs pos="100000">
                <a:srgbClr val="F9C921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A4166593-D05B-93D3-C12F-AE4E24461D52}"/>
              </a:ext>
            </a:extLst>
          </p:cNvPr>
          <p:cNvGrpSpPr/>
          <p:nvPr/>
        </p:nvGrpSpPr>
        <p:grpSpPr>
          <a:xfrm>
            <a:off x="2845438" y="4093002"/>
            <a:ext cx="844495" cy="916946"/>
            <a:chOff x="1733625" y="2520754"/>
            <a:chExt cx="844495" cy="916946"/>
          </a:xfrm>
        </p:grpSpPr>
        <p:pic>
          <p:nvPicPr>
            <p:cNvPr id="7" name="Picture 8" descr="Db Icon">
              <a:extLst>
                <a:ext uri="{FF2B5EF4-FFF2-40B4-BE49-F238E27FC236}">
                  <a16:creationId xmlns:a16="http://schemas.microsoft.com/office/drawing/2014/main" id="{80D74A50-D021-BD6A-7403-029E771B02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625" y="2520754"/>
              <a:ext cx="844495" cy="844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36E725DF-D834-5B29-6F39-1DEE6EB0A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865571" y="2682943"/>
              <a:ext cx="640160" cy="7547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548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EB4BB-DC99-810D-B4E4-01C344EA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Inserción de documentos mediante </a:t>
            </a:r>
            <a:r>
              <a:rPr lang="es-419" dirty="0" err="1"/>
              <a:t>create</a:t>
            </a:r>
            <a:r>
              <a:rPr lang="es-419" dirty="0"/>
              <a:t>()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6358E61-D5A6-811F-6238-4B0111B21FAB}"/>
              </a:ext>
            </a:extLst>
          </p:cNvPr>
          <p:cNvSpPr txBox="1"/>
          <p:nvPr/>
        </p:nvSpPr>
        <p:spPr>
          <a:xfrm>
            <a:off x="7517857" y="1443841"/>
            <a:ext cx="432227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s-419" sz="2800" dirty="0">
              <a:solidFill>
                <a:srgbClr val="00B0F0"/>
              </a:solidFill>
            </a:endParaRPr>
          </a:p>
          <a:p>
            <a:r>
              <a:rPr lang="es-419" sz="2800" dirty="0">
                <a:solidFill>
                  <a:srgbClr val="00B0F0"/>
                </a:solidFill>
              </a:rPr>
              <a:t>El método </a:t>
            </a:r>
            <a:r>
              <a:rPr lang="es-419" sz="2800" dirty="0" err="1">
                <a:solidFill>
                  <a:srgbClr val="AA286F"/>
                </a:solidFill>
              </a:rPr>
              <a:t>mongoose.create</a:t>
            </a:r>
            <a:r>
              <a:rPr lang="es-419" sz="2800" dirty="0">
                <a:solidFill>
                  <a:srgbClr val="AA286F"/>
                </a:solidFill>
              </a:rPr>
              <a:t>() </a:t>
            </a:r>
            <a:r>
              <a:rPr lang="es-419" sz="2800" dirty="0">
                <a:solidFill>
                  <a:srgbClr val="00B0F0"/>
                </a:solidFill>
              </a:rPr>
              <a:t>se utiliza para crear un nuevo documento de MongoDB. Este método toma un objeto como parámetro. El objeto especifica los datos del nuevo documento.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F7D76D7-774F-1CF0-3652-5848E1996AC6}"/>
              </a:ext>
            </a:extLst>
          </p:cNvPr>
          <p:cNvSpPr txBox="1"/>
          <p:nvPr/>
        </p:nvSpPr>
        <p:spPr>
          <a:xfrm>
            <a:off x="828000" y="1348757"/>
            <a:ext cx="6208224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model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mongoose.model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collectionName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document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model.create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286A1B2-F087-9BF2-97D9-D8BC663CA168}"/>
              </a:ext>
            </a:extLst>
          </p:cNvPr>
          <p:cNvSpPr txBox="1"/>
          <p:nvPr/>
        </p:nvSpPr>
        <p:spPr>
          <a:xfrm>
            <a:off x="828000" y="3353502"/>
            <a:ext cx="6208224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Post =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mongoose.model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'posts'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= 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Post'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post'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'John 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Doe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email: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'johndoe@example.com'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Post.create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(data);</a:t>
            </a:r>
          </a:p>
        </p:txBody>
      </p:sp>
    </p:spTree>
    <p:extLst>
      <p:ext uri="{BB962C8B-B14F-4D97-AF65-F5344CB8AC3E}">
        <p14:creationId xmlns:p14="http://schemas.microsoft.com/office/powerpoint/2010/main" val="401909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04A2C-C063-DF40-4CDD-F4005F4A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Actualización de documentos mediante </a:t>
            </a:r>
            <a:r>
              <a:rPr lang="es-419" dirty="0" err="1"/>
              <a:t>findOneAndUpdate</a:t>
            </a:r>
            <a:r>
              <a:rPr lang="es-419" dirty="0"/>
              <a:t>()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ABDC689-FD19-0B6B-A8E7-251AB82D4B62}"/>
              </a:ext>
            </a:extLst>
          </p:cNvPr>
          <p:cNvSpPr txBox="1"/>
          <p:nvPr/>
        </p:nvSpPr>
        <p:spPr>
          <a:xfrm>
            <a:off x="230678" y="1901920"/>
            <a:ext cx="493187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800" dirty="0">
                <a:solidFill>
                  <a:srgbClr val="00B0F0"/>
                </a:solidFill>
              </a:rPr>
              <a:t>El método </a:t>
            </a:r>
            <a:r>
              <a:rPr lang="es-419" sz="2800" dirty="0" err="1">
                <a:solidFill>
                  <a:srgbClr val="AA286F"/>
                </a:solidFill>
              </a:rPr>
              <a:t>mongoose.findOneAndUpdate</a:t>
            </a:r>
            <a:r>
              <a:rPr lang="es-419" sz="2800" dirty="0">
                <a:solidFill>
                  <a:srgbClr val="AA286F"/>
                </a:solidFill>
              </a:rPr>
              <a:t>() </a:t>
            </a:r>
            <a:r>
              <a:rPr lang="es-419" sz="2800" dirty="0">
                <a:solidFill>
                  <a:srgbClr val="00B0F0"/>
                </a:solidFill>
              </a:rPr>
              <a:t>se utiliza para encontrar un documento de MongoDB y actualizarlo.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6A4F14F-DC15-6D3D-04C4-04A566128EF5}"/>
              </a:ext>
            </a:extLst>
          </p:cNvPr>
          <p:cNvSpPr txBox="1"/>
          <p:nvPr/>
        </p:nvSpPr>
        <p:spPr>
          <a:xfrm>
            <a:off x="5562600" y="1549465"/>
            <a:ext cx="6208224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model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mongoose.model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collectionName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document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model.findOneAndUpdate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(query, update, options)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19451F-E5A3-C335-B51A-90EA25CD0CB0}"/>
              </a:ext>
            </a:extLst>
          </p:cNvPr>
          <p:cNvSpPr txBox="1"/>
          <p:nvPr/>
        </p:nvSpPr>
        <p:spPr>
          <a:xfrm>
            <a:off x="5562600" y="3554210"/>
            <a:ext cx="6208224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Post =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mongoose.model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'posts'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Post'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updated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post'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Post.findOneAndUpdate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27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A8D84-3495-967E-9CC6-D753996FE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490101"/>
            <a:ext cx="11231322" cy="775597"/>
          </a:xfrm>
        </p:spPr>
        <p:txBody>
          <a:bodyPr/>
          <a:lstStyle/>
          <a:p>
            <a:r>
              <a:rPr lang="es-419" dirty="0"/>
              <a:t>Eliminación de documentos mediante </a:t>
            </a:r>
            <a:r>
              <a:rPr lang="es-419" dirty="0" err="1"/>
              <a:t>findOneAndDelete</a:t>
            </a:r>
            <a:r>
              <a:rPr lang="es-419" dirty="0"/>
              <a:t>() &amp; </a:t>
            </a:r>
            <a:r>
              <a:rPr lang="es-419" dirty="0" err="1"/>
              <a:t>deleteMany</a:t>
            </a:r>
            <a:r>
              <a:rPr lang="es-419" dirty="0"/>
              <a:t>()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2FA3E5-4D8F-9F85-526E-5EE280191FF8}"/>
              </a:ext>
            </a:extLst>
          </p:cNvPr>
          <p:cNvSpPr txBox="1"/>
          <p:nvPr/>
        </p:nvSpPr>
        <p:spPr>
          <a:xfrm>
            <a:off x="7521677" y="1991917"/>
            <a:ext cx="4225561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419" sz="2800" dirty="0">
                <a:solidFill>
                  <a:srgbClr val="00B0F0"/>
                </a:solidFill>
              </a:rPr>
              <a:t>El método </a:t>
            </a:r>
            <a:r>
              <a:rPr lang="es-419" sz="2800" dirty="0" err="1">
                <a:solidFill>
                  <a:srgbClr val="AA286F"/>
                </a:solidFill>
              </a:rPr>
              <a:t>mongoose.findOneAndDelete</a:t>
            </a:r>
            <a:r>
              <a:rPr lang="es-419" sz="2800" dirty="0">
                <a:solidFill>
                  <a:srgbClr val="AA286F"/>
                </a:solidFill>
              </a:rPr>
              <a:t>() </a:t>
            </a:r>
            <a:r>
              <a:rPr lang="es-419" sz="2800" dirty="0">
                <a:solidFill>
                  <a:srgbClr val="00B0F0"/>
                </a:solidFill>
              </a:rPr>
              <a:t>se utiliza para encontrar un documento de MongoDB y eliminarlo. Este método toma dos parámetros: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8569F8D-8508-2FCC-2C14-F0AD689BCB5E}"/>
              </a:ext>
            </a:extLst>
          </p:cNvPr>
          <p:cNvSpPr txBox="1"/>
          <p:nvPr/>
        </p:nvSpPr>
        <p:spPr>
          <a:xfrm>
            <a:off x="444762" y="1991917"/>
            <a:ext cx="6208224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Post =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mongoose.model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'posts'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Post'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Post.findOneAndDelete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A6DEED-7E2D-1BFD-A857-85C40650D7EE}"/>
              </a:ext>
            </a:extLst>
          </p:cNvPr>
          <p:cNvSpPr txBox="1"/>
          <p:nvPr/>
        </p:nvSpPr>
        <p:spPr>
          <a:xfrm>
            <a:off x="444762" y="3996662"/>
            <a:ext cx="6208224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Post =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mongoose.model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'posts'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Post.findOneAndDelete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_id: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mongodb.ObjectId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'5f9e262b6572481895602792'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});</a:t>
            </a:r>
          </a:p>
        </p:txBody>
      </p:sp>
    </p:spTree>
    <p:extLst>
      <p:ext uri="{BB962C8B-B14F-4D97-AF65-F5344CB8AC3E}">
        <p14:creationId xmlns:p14="http://schemas.microsoft.com/office/powerpoint/2010/main" val="103544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A8D84-3495-967E-9CC6-D753996FE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490101"/>
            <a:ext cx="11231322" cy="775597"/>
          </a:xfrm>
        </p:spPr>
        <p:txBody>
          <a:bodyPr/>
          <a:lstStyle/>
          <a:p>
            <a:r>
              <a:rPr lang="es-419" dirty="0"/>
              <a:t>Eliminación de documentos mediante </a:t>
            </a:r>
            <a:r>
              <a:rPr lang="es-419" dirty="0" err="1"/>
              <a:t>findOneAndDelete</a:t>
            </a:r>
            <a:r>
              <a:rPr lang="es-419" dirty="0"/>
              <a:t>() &amp; </a:t>
            </a:r>
            <a:r>
              <a:rPr lang="es-419" dirty="0" err="1"/>
              <a:t>deleteMany</a:t>
            </a:r>
            <a:r>
              <a:rPr lang="es-419" dirty="0"/>
              <a:t>()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2FA3E5-4D8F-9F85-526E-5EE280191FF8}"/>
              </a:ext>
            </a:extLst>
          </p:cNvPr>
          <p:cNvSpPr txBox="1"/>
          <p:nvPr/>
        </p:nvSpPr>
        <p:spPr>
          <a:xfrm>
            <a:off x="230678" y="1901920"/>
            <a:ext cx="49318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419" sz="2800" dirty="0">
              <a:solidFill>
                <a:srgbClr val="00B0F0"/>
              </a:solidFill>
            </a:endParaRPr>
          </a:p>
          <a:p>
            <a:r>
              <a:rPr lang="es-419" sz="2800" dirty="0">
                <a:solidFill>
                  <a:srgbClr val="00B0F0"/>
                </a:solidFill>
              </a:rPr>
              <a:t>El método </a:t>
            </a:r>
            <a:r>
              <a:rPr lang="es-419" sz="2800" dirty="0" err="1">
                <a:solidFill>
                  <a:srgbClr val="AA286F"/>
                </a:solidFill>
              </a:rPr>
              <a:t>mongoose.deleteMany</a:t>
            </a:r>
            <a:r>
              <a:rPr lang="es-419" sz="2800" dirty="0">
                <a:solidFill>
                  <a:srgbClr val="AA286F"/>
                </a:solidFill>
              </a:rPr>
              <a:t>() </a:t>
            </a:r>
            <a:r>
              <a:rPr lang="es-419" sz="2800" dirty="0">
                <a:solidFill>
                  <a:srgbClr val="00B0F0"/>
                </a:solidFill>
              </a:rPr>
              <a:t>se utiliza para eliminar varios documentos de MongoDB. Este método toma un objeto de consulta como parámetro.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8569F8D-8508-2FCC-2C14-F0AD689BCB5E}"/>
              </a:ext>
            </a:extLst>
          </p:cNvPr>
          <p:cNvSpPr txBox="1"/>
          <p:nvPr/>
        </p:nvSpPr>
        <p:spPr>
          <a:xfrm>
            <a:off x="5562600" y="1549465"/>
            <a:ext cx="6208224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mongoose.model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collectionName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deletedCount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model.deleteMany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A6DEED-7E2D-1BFD-A857-85C40650D7EE}"/>
              </a:ext>
            </a:extLst>
          </p:cNvPr>
          <p:cNvSpPr txBox="1"/>
          <p:nvPr/>
        </p:nvSpPr>
        <p:spPr>
          <a:xfrm>
            <a:off x="5562600" y="3554210"/>
            <a:ext cx="6208224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Post =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mongoose.model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'posts'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deletedCount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Post.deleteMany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Post'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</p:txBody>
      </p:sp>
    </p:spTree>
    <p:extLst>
      <p:ext uri="{BB962C8B-B14F-4D97-AF65-F5344CB8AC3E}">
        <p14:creationId xmlns:p14="http://schemas.microsoft.com/office/powerpoint/2010/main" val="104697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E2200-FC57-1C26-BC38-CECEDB83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Creación de un CRUD</a:t>
            </a:r>
          </a:p>
        </p:txBody>
      </p:sp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332272B2-ECB7-444E-0727-D9EE25041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690497"/>
              </p:ext>
            </p:extLst>
          </p:nvPr>
        </p:nvGraphicFramePr>
        <p:xfrm>
          <a:off x="1695872" y="200014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76">
                  <a:extLst>
                    <a:ext uri="{9D8B030D-6E8A-4147-A177-3AD203B41FA5}">
                      <a16:colId xmlns:a16="http://schemas.microsoft.com/office/drawing/2014/main" val="1473073765"/>
                    </a:ext>
                  </a:extLst>
                </a:gridCol>
                <a:gridCol w="4499724">
                  <a:extLst>
                    <a:ext uri="{9D8B030D-6E8A-4147-A177-3AD203B41FA5}">
                      <a16:colId xmlns:a16="http://schemas.microsoft.com/office/drawing/2014/main" val="4238360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Código de error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39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Cadena de Conexión a 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mongodb://127.0.0.1:27017/personal_db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Puerto del servidor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090809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C9F8D941-5F35-678A-51E6-AADBA4A41E59}"/>
              </a:ext>
            </a:extLst>
          </p:cNvPr>
          <p:cNvSpPr txBox="1"/>
          <p:nvPr/>
        </p:nvSpPr>
        <p:spPr>
          <a:xfrm>
            <a:off x="828000" y="1274362"/>
            <a:ext cx="49318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rgbClr val="0070C0"/>
                </a:solidFill>
              </a:rPr>
              <a:t>Parámetros de la aplicación</a:t>
            </a:r>
            <a:endParaRPr lang="es-419" sz="2800" dirty="0">
              <a:solidFill>
                <a:srgbClr val="0070C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1A6FF1-A378-88B5-C195-D59648C2E102}"/>
              </a:ext>
            </a:extLst>
          </p:cNvPr>
          <p:cNvSpPr txBox="1"/>
          <p:nvPr/>
        </p:nvSpPr>
        <p:spPr>
          <a:xfrm>
            <a:off x="828000" y="4537199"/>
            <a:ext cx="3153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rgbClr val="0070C0"/>
                </a:solidFill>
              </a:rPr>
              <a:t>Objeto tipo Persona</a:t>
            </a:r>
            <a:endParaRPr lang="es-419" sz="2800" dirty="0">
              <a:solidFill>
                <a:srgbClr val="0070C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A50AD94-68DA-2EF1-E9AD-8DCE9D15788D}"/>
              </a:ext>
            </a:extLst>
          </p:cNvPr>
          <p:cNvSpPr txBox="1"/>
          <p:nvPr/>
        </p:nvSpPr>
        <p:spPr>
          <a:xfrm>
            <a:off x="4458122" y="3429000"/>
            <a:ext cx="5733628" cy="3108543"/>
          </a:xfrm>
          <a:prstGeom prst="rect">
            <a:avLst/>
          </a:prstGeom>
          <a:solidFill>
            <a:srgbClr val="FFFFF3"/>
          </a:solidFill>
          <a:ln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PersonaSchema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"cargo"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extension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"titulo"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"puesto"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nombrecompleto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"correo"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"edificio"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"piso"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fotografia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52093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37CA0-C951-51DD-709E-FB384865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Códigos de estado de respuesta HTTP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98EB47-BEE1-2537-C9AE-8170DBEE5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Los códigos de estado de respuesta HTTP indican si se ha completado satisfactoriamente una solicitud HTTP específica. Las respuestas se agrupan en cinco clases:</a:t>
            </a:r>
          </a:p>
          <a:p>
            <a:pPr marL="0" indent="0">
              <a:buNone/>
            </a:pPr>
            <a:endParaRPr lang="es-419" dirty="0"/>
          </a:p>
          <a:p>
            <a:pPr lvl="1"/>
            <a:r>
              <a:rPr lang="es-419" dirty="0"/>
              <a:t>Respuestas informativas (100–199),</a:t>
            </a:r>
          </a:p>
          <a:p>
            <a:pPr lvl="1"/>
            <a:r>
              <a:rPr lang="es-419" dirty="0"/>
              <a:t>Respuestas satisfactorias (200–299),</a:t>
            </a:r>
          </a:p>
          <a:p>
            <a:pPr lvl="1"/>
            <a:r>
              <a:rPr lang="es-419" dirty="0"/>
              <a:t>Redirecciones (300–399),</a:t>
            </a:r>
          </a:p>
          <a:p>
            <a:pPr lvl="1"/>
            <a:r>
              <a:rPr lang="es-419" dirty="0"/>
              <a:t>Errores de los clientes (400–499),</a:t>
            </a:r>
          </a:p>
          <a:p>
            <a:pPr lvl="1"/>
            <a:r>
              <a:rPr lang="es-419" dirty="0"/>
              <a:t>y errores de los servidores (500–599).</a:t>
            </a:r>
          </a:p>
        </p:txBody>
      </p:sp>
    </p:spTree>
    <p:extLst>
      <p:ext uri="{BB962C8B-B14F-4D97-AF65-F5344CB8AC3E}">
        <p14:creationId xmlns:p14="http://schemas.microsoft.com/office/powerpoint/2010/main" val="1064793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E2200-FC57-1C26-BC38-CECEDB83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Creación de un CRUD</a:t>
            </a:r>
          </a:p>
        </p:txBody>
      </p:sp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332272B2-ECB7-444E-0727-D9EE25041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276296"/>
              </p:ext>
            </p:extLst>
          </p:nvPr>
        </p:nvGraphicFramePr>
        <p:xfrm>
          <a:off x="533400" y="2000147"/>
          <a:ext cx="1112519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1">
                  <a:extLst>
                    <a:ext uri="{9D8B030D-6E8A-4147-A177-3AD203B41FA5}">
                      <a16:colId xmlns:a16="http://schemas.microsoft.com/office/drawing/2014/main" val="1473073765"/>
                    </a:ext>
                  </a:extLst>
                </a:gridCol>
                <a:gridCol w="1939332">
                  <a:extLst>
                    <a:ext uri="{9D8B030D-6E8A-4147-A177-3AD203B41FA5}">
                      <a16:colId xmlns:a16="http://schemas.microsoft.com/office/drawing/2014/main" val="4238360056"/>
                    </a:ext>
                  </a:extLst>
                </a:gridCol>
                <a:gridCol w="3516923">
                  <a:extLst>
                    <a:ext uri="{9D8B030D-6E8A-4147-A177-3AD203B41FA5}">
                      <a16:colId xmlns:a16="http://schemas.microsoft.com/office/drawing/2014/main" val="499087699"/>
                    </a:ext>
                  </a:extLst>
                </a:gridCol>
                <a:gridCol w="1788607">
                  <a:extLst>
                    <a:ext uri="{9D8B030D-6E8A-4147-A177-3AD203B41FA5}">
                      <a16:colId xmlns:a16="http://schemas.microsoft.com/office/drawing/2014/main" val="913570010"/>
                    </a:ext>
                  </a:extLst>
                </a:gridCol>
                <a:gridCol w="2715565">
                  <a:extLst>
                    <a:ext uri="{9D8B030D-6E8A-4147-A177-3AD203B41FA5}">
                      <a16:colId xmlns:a16="http://schemas.microsoft.com/office/drawing/2014/main" val="2465896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METHOD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URI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Request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Response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39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GET</a:t>
                      </a:r>
                      <a:endParaRPr lang="es-419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b="0" dirty="0"/>
                        <a:t>/api/directorio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dirty="0"/>
                        <a:t>Listas el directorio de los empleados</a:t>
                      </a:r>
                      <a:endParaRPr lang="es-419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N/A</a:t>
                      </a:r>
                      <a:endParaRPr lang="es-419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dirty="0"/>
                        <a:t>Arreglo de objetos Persona</a:t>
                      </a:r>
                      <a:endParaRPr lang="es-419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8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/>
                        <a:t>GET</a:t>
                      </a:r>
                      <a:endParaRPr lang="es-419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419" b="0" dirty="0"/>
                        <a:t>api/</a:t>
                      </a:r>
                      <a:r>
                        <a:rPr lang="es-419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directorio/:id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dirty="0"/>
                        <a:t>Consultar a una persona</a:t>
                      </a:r>
                      <a:endParaRPr lang="es-419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_id de MongoDB</a:t>
                      </a:r>
                      <a:endParaRPr lang="es-419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dirty="0"/>
                        <a:t>Un Objeto tipo Persona</a:t>
                      </a:r>
                      <a:endParaRPr lang="es-419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09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/>
                        <a:t>POST</a:t>
                      </a:r>
                      <a:endParaRPr lang="es-419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b="0" dirty="0"/>
                        <a:t>/api/directorio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dirty="0"/>
                        <a:t>Crear un nuevo registro de tipo Persona</a:t>
                      </a:r>
                      <a:endParaRPr lang="es-419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Un objeto tipo Persona</a:t>
                      </a:r>
                      <a:endParaRPr lang="es-419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/>
                        <a:t>Un Objeto tipo Persona</a:t>
                      </a:r>
                      <a:endParaRPr lang="es-419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92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/>
                        <a:t>PUT</a:t>
                      </a:r>
                      <a:endParaRPr lang="es-419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419" b="0" dirty="0"/>
                        <a:t>api/</a:t>
                      </a:r>
                      <a:r>
                        <a:rPr lang="es-419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directorio/:id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/>
                        <a:t>Actualizar un registro de tipo Persona</a:t>
                      </a:r>
                      <a:endParaRPr lang="es-419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_id de MongoDB</a:t>
                      </a:r>
                      <a:endParaRPr lang="es-419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dirty="0"/>
                        <a:t>Un Objeto tipo Persona actualizado</a:t>
                      </a:r>
                      <a:endParaRPr lang="es-419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921397"/>
                  </a:ext>
                </a:extLst>
              </a:tr>
              <a:tr h="2337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/>
                        <a:t>DELETE</a:t>
                      </a:r>
                      <a:endParaRPr lang="es-419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419" b="0" dirty="0"/>
                        <a:t>api/</a:t>
                      </a:r>
                      <a:r>
                        <a:rPr lang="es-419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directorio/:id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/>
                        <a:t>Crear un nuevo registro de tipo Persona</a:t>
                      </a:r>
                      <a:endParaRPr lang="es-419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_id de MongoDB</a:t>
                      </a:r>
                      <a:endParaRPr lang="es-419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dirty="0"/>
                        <a:t>Código de éxito</a:t>
                      </a:r>
                      <a:endParaRPr lang="es-419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794210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CDB76D2B-2D33-1D91-1E10-C13FEAAA0BDC}"/>
              </a:ext>
            </a:extLst>
          </p:cNvPr>
          <p:cNvSpPr txBox="1"/>
          <p:nvPr/>
        </p:nvSpPr>
        <p:spPr>
          <a:xfrm>
            <a:off x="828000" y="1274362"/>
            <a:ext cx="49318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rgbClr val="0070C0"/>
                </a:solidFill>
              </a:rPr>
              <a:t>Servicios API</a:t>
            </a:r>
            <a:endParaRPr lang="es-419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48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ersonalizado 1">
      <a:majorFont>
        <a:latin typeface="Adobe Gothic Std B"/>
        <a:ea typeface=""/>
        <a:cs typeface=""/>
      </a:majorFont>
      <a:minorFont>
        <a:latin typeface="Adobe Gothic Std 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A9F5C9D3D5944CB4ECC5F9D472673D" ma:contentTypeVersion="19" ma:contentTypeDescription="Crear nuevo documento." ma:contentTypeScope="" ma:versionID="6d0581db0cc74f256c306961059a72ab">
  <xsd:schema xmlns:xsd="http://www.w3.org/2001/XMLSchema" xmlns:xs="http://www.w3.org/2001/XMLSchema" xmlns:p="http://schemas.microsoft.com/office/2006/metadata/properties" xmlns:ns1="http://schemas.microsoft.com/sharepoint/v3" xmlns:ns2="9080061e-6b2b-4e70-8ca7-c0b47c0f5e87" xmlns:ns3="76b5f3e4-471b-43d8-b987-477a55fdf64e" targetNamespace="http://schemas.microsoft.com/office/2006/metadata/properties" ma:root="true" ma:fieldsID="98f195a5aeeb56c3cb0520c3ec4adf93" ns1:_="" ns2:_="" ns3:_="">
    <xsd:import namespace="http://schemas.microsoft.com/sharepoint/v3"/>
    <xsd:import namespace="9080061e-6b2b-4e70-8ca7-c0b47c0f5e87"/>
    <xsd:import namespace="76b5f3e4-471b-43d8-b987-477a55fdf6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CR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Location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80061e-6b2b-4e70-8ca7-c0b47c0f5e8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1d6be2f2-73fe-40e7-b06f-0baae0943de6}" ma:internalName="TaxCatchAll" ma:showField="CatchAllData" ma:web="9080061e-6b2b-4e70-8ca7-c0b47c0f5e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b5f3e4-471b-43d8-b987-477a55fdf6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Etiquetas de imagen" ma:readOnly="false" ma:fieldId="{5cf76f15-5ced-4ddc-b409-7134ff3c332f}" ma:taxonomyMulti="true" ma:sspId="9362a1d3-2c9e-4223-8654-aecbf2f650c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9080061e-6b2b-4e70-8ca7-c0b47c0f5e87" xsi:nil="true"/>
    <_ip_UnifiedCompliancePolicyProperties xmlns="http://schemas.microsoft.com/sharepoint/v3" xsi:nil="true"/>
    <lcf76f155ced4ddcb4097134ff3c332f xmlns="76b5f3e4-471b-43d8-b987-477a55fdf64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A46FA67-F99A-4C50-B55F-7B1EC68406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9CF4EA-2D67-4602-9B75-1385B3854A31}">
  <ds:schemaRefs>
    <ds:schemaRef ds:uri="76b5f3e4-471b-43d8-b987-477a55fdf64e"/>
    <ds:schemaRef ds:uri="9080061e-6b2b-4e70-8ca7-c0b47c0f5e8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7C2C156-6EF1-4C86-B2C5-65C8E3502F87}">
  <ds:schemaRefs>
    <ds:schemaRef ds:uri="76b5f3e4-471b-43d8-b987-477a55fdf64e"/>
    <ds:schemaRef ds:uri="9080061e-6b2b-4e70-8ca7-c0b47c0f5e87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3324</TotalTime>
  <Words>3987</Words>
  <Application>Microsoft Office PowerPoint</Application>
  <PresentationFormat>Panorámica</PresentationFormat>
  <Paragraphs>489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Adobe Gothic Std B</vt:lpstr>
      <vt:lpstr>Arial</vt:lpstr>
      <vt:lpstr>Calibri</vt:lpstr>
      <vt:lpstr>Consolas</vt:lpstr>
      <vt:lpstr>Courier New</vt:lpstr>
      <vt:lpstr>Office Theme</vt:lpstr>
      <vt:lpstr>Arquitectura MEAN stack</vt:lpstr>
      <vt:lpstr>Consulta de documentos mediante find()</vt:lpstr>
      <vt:lpstr>Inserción de documentos mediante create()</vt:lpstr>
      <vt:lpstr>Actualización de documentos mediante findOneAndUpdate()</vt:lpstr>
      <vt:lpstr>Eliminación de documentos mediante findOneAndDelete() &amp; deleteMany()</vt:lpstr>
      <vt:lpstr>Eliminación de documentos mediante findOneAndDelete() &amp; deleteMany()</vt:lpstr>
      <vt:lpstr>Creación de un CRUD</vt:lpstr>
      <vt:lpstr>Códigos de estado de respuesta HTTP</vt:lpstr>
      <vt:lpstr>Creación de un CRUD</vt:lpstr>
      <vt:lpstr>Usar las siguientes especificaciones de Código de Error</vt:lpstr>
      <vt:lpstr>Diagrama de Secuencia</vt:lpstr>
      <vt:lpstr>Creación del CRUD</vt:lpstr>
      <vt:lpstr>Creación del CRUD</vt:lpstr>
      <vt:lpstr>Creación del CRUD</vt:lpstr>
      <vt:lpstr>Creación del CRUD</vt:lpstr>
      <vt:lpstr>Creación del CRUD</vt:lpstr>
      <vt:lpstr>Creación del CRUD</vt:lpstr>
      <vt:lpstr>Creación del CRUD</vt:lpstr>
      <vt:lpstr>Creación del CRUD</vt:lpstr>
      <vt:lpstr>Creación del CRUD</vt:lpstr>
      <vt:lpstr>Creación del CRUD</vt:lpstr>
      <vt:lpstr>Creación del CRUD</vt:lpstr>
      <vt:lpstr>Creación del CRUD</vt:lpstr>
      <vt:lpstr>Creación del CRUD</vt:lpstr>
      <vt:lpstr>Creación del CRUD</vt:lpstr>
      <vt:lpstr>Creación del CRUD</vt:lpstr>
      <vt:lpstr>Arquitectura MEAN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Fauzy Lukman</dc:creator>
  <cp:lastModifiedBy>Isai Fararoni Ramírez</cp:lastModifiedBy>
  <cp:revision>295</cp:revision>
  <dcterms:created xsi:type="dcterms:W3CDTF">2017-06-08T09:33:15Z</dcterms:created>
  <dcterms:modified xsi:type="dcterms:W3CDTF">2023-10-10T07:01:23Z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0x01010093A9F5C9D3D5944CB4ECC5F9D472673D</vt:lpwstr>
  </property>
  <property fmtid="{D5CDD505-2E9C-101B-9397-08002B2CF9AE}" pid="3" name="MediaServiceImageTags">
    <vt:lpwstr/>
  </property>
</Properties>
</file>