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72" r:id="rId5"/>
    <p:sldId id="397" r:id="rId6"/>
    <p:sldId id="408" r:id="rId7"/>
    <p:sldId id="398" r:id="rId8"/>
    <p:sldId id="399" r:id="rId9"/>
    <p:sldId id="400" r:id="rId10"/>
    <p:sldId id="409" r:id="rId11"/>
    <p:sldId id="410" r:id="rId12"/>
    <p:sldId id="401" r:id="rId13"/>
    <p:sldId id="411" r:id="rId14"/>
    <p:sldId id="412" r:id="rId15"/>
    <p:sldId id="413" r:id="rId16"/>
    <p:sldId id="402" r:id="rId17"/>
    <p:sldId id="403" r:id="rId18"/>
    <p:sldId id="414" r:id="rId19"/>
    <p:sldId id="404" r:id="rId20"/>
    <p:sldId id="405" r:id="rId21"/>
    <p:sldId id="406" r:id="rId22"/>
    <p:sldId id="415" r:id="rId23"/>
    <p:sldId id="407" r:id="rId24"/>
    <p:sldId id="34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a:srgbClr val="AA286F"/>
    <a:srgbClr val="F0F5D0"/>
    <a:srgbClr val="FFF3CD"/>
    <a:srgbClr val="00684A"/>
    <a:srgbClr val="509446"/>
    <a:srgbClr val="1485CB"/>
    <a:srgbClr val="F7FFFF"/>
    <a:srgbClr val="262A4B"/>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8" autoAdjust="0"/>
    <p:restoredTop sz="85800" autoAdjust="0"/>
  </p:normalViewPr>
  <p:slideViewPr>
    <p:cSldViewPr snapToGrid="0">
      <p:cViewPr varScale="1">
        <p:scale>
          <a:sx n="61" d="100"/>
          <a:sy n="61" d="100"/>
        </p:scale>
        <p:origin x="90" y="8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stretch>
            <a:fillRect/>
          </a:stretch>
        </p:blipFill>
        <p:spPr>
          <a:xfrm>
            <a:off x="4634572" y="0"/>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29087" y="0"/>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0C344C">
                  <a:alpha val="90000"/>
                </a:srgbClr>
              </a:gs>
              <a:gs pos="100000">
                <a:srgbClr val="0C344C">
                  <a:alpha val="38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95496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1403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0187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AA286F"/>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chemeClr val="accent3"/>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chemeClr val="accent3"/>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18269-CD32-429B-80E4-27A96AE6C0E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339782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18269-CD32-429B-80E4-27A96AE6C0EC}"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46331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D18269-CD32-429B-80E4-27A96AE6C0EC}"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79062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D18269-CD32-429B-80E4-27A96AE6C0EC}"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96599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81036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VI. Desarrollo </a:t>
            </a:r>
            <a:r>
              <a:rPr lang="es-419" dirty="0" err="1"/>
              <a:t>Frontend</a:t>
            </a:r>
            <a:r>
              <a:rPr lang="es-419" dirty="0"/>
              <a:t> Angular </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5" name="Picture 4">
            <a:extLst>
              <a:ext uri="{FF2B5EF4-FFF2-40B4-BE49-F238E27FC236}">
                <a16:creationId xmlns:a16="http://schemas.microsoft.com/office/drawing/2014/main" id="{71705026-8ADA-0778-251D-694C41BA807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3041" y="3720129"/>
            <a:ext cx="1137051" cy="122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06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C622D-E874-9C82-386D-C49152B84D78}"/>
              </a:ext>
            </a:extLst>
          </p:cNvPr>
          <p:cNvSpPr>
            <a:spLocks noGrp="1"/>
          </p:cNvSpPr>
          <p:nvPr>
            <p:ph type="title"/>
          </p:nvPr>
        </p:nvSpPr>
        <p:spPr/>
        <p:txBody>
          <a:bodyPr/>
          <a:lstStyle/>
          <a:p>
            <a:r>
              <a:rPr lang="es-419" dirty="0"/>
              <a:t>Vinculación unidireccional de datos</a:t>
            </a:r>
          </a:p>
        </p:txBody>
      </p:sp>
      <p:sp>
        <p:nvSpPr>
          <p:cNvPr id="3" name="Marcador de contenido 2">
            <a:extLst>
              <a:ext uri="{FF2B5EF4-FFF2-40B4-BE49-F238E27FC236}">
                <a16:creationId xmlns:a16="http://schemas.microsoft.com/office/drawing/2014/main" id="{0050AFDE-6487-D65E-97F8-A5F81384C52F}"/>
              </a:ext>
            </a:extLst>
          </p:cNvPr>
          <p:cNvSpPr>
            <a:spLocks noGrp="1"/>
          </p:cNvSpPr>
          <p:nvPr>
            <p:ph idx="1"/>
          </p:nvPr>
        </p:nvSpPr>
        <p:spPr/>
        <p:txBody>
          <a:bodyPr/>
          <a:lstStyle/>
          <a:p>
            <a:r>
              <a:rPr lang="es-419" b="1" dirty="0"/>
              <a:t>Estilos (</a:t>
            </a:r>
            <a:r>
              <a:rPr lang="es-419" b="1" dirty="0" err="1"/>
              <a:t>Styles</a:t>
            </a:r>
            <a:r>
              <a:rPr lang="es-419" b="1" dirty="0"/>
              <a:t>):</a:t>
            </a:r>
          </a:p>
          <a:p>
            <a:pPr marL="0" indent="0">
              <a:buNone/>
            </a:pPr>
            <a:r>
              <a:rPr lang="es-419" dirty="0"/>
              <a:t>La propiedad </a:t>
            </a:r>
            <a:r>
              <a:rPr lang="es-419" dirty="0" err="1"/>
              <a:t>styleUrls</a:t>
            </a:r>
            <a:r>
              <a:rPr lang="es-419" dirty="0"/>
              <a:t> o </a:t>
            </a:r>
            <a:r>
              <a:rPr lang="es-419" dirty="0" err="1"/>
              <a:t>styles</a:t>
            </a:r>
            <a:r>
              <a:rPr lang="es-419" dirty="0"/>
              <a:t> en el decorador @Component especifica los estilos CSS que se aplicarán al componente. Puedes tener estilos específicos para este componente.</a:t>
            </a:r>
          </a:p>
          <a:p>
            <a:endParaRPr lang="es-419" b="1" dirty="0"/>
          </a:p>
          <a:p>
            <a:r>
              <a:rPr lang="es-419" b="1" dirty="0"/>
              <a:t>Metadatos (</a:t>
            </a:r>
            <a:r>
              <a:rPr lang="es-419" b="1" dirty="0" err="1"/>
              <a:t>Metadata</a:t>
            </a:r>
            <a:r>
              <a:rPr lang="es-419" b="1" dirty="0"/>
              <a:t>):</a:t>
            </a:r>
          </a:p>
          <a:p>
            <a:pPr marL="0" indent="0">
              <a:buNone/>
            </a:pPr>
            <a:r>
              <a:rPr lang="es-419" dirty="0"/>
              <a:t>Además del selector, la plantilla y los estilos, el decorador @Component también puede contener otros metadatos, como proveedores de servicios, directivas, y más.</a:t>
            </a:r>
          </a:p>
        </p:txBody>
      </p:sp>
    </p:spTree>
    <p:extLst>
      <p:ext uri="{BB962C8B-B14F-4D97-AF65-F5344CB8AC3E}">
        <p14:creationId xmlns:p14="http://schemas.microsoft.com/office/powerpoint/2010/main" val="355810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C622D-E874-9C82-386D-C49152B84D78}"/>
              </a:ext>
            </a:extLst>
          </p:cNvPr>
          <p:cNvSpPr>
            <a:spLocks noGrp="1"/>
          </p:cNvSpPr>
          <p:nvPr>
            <p:ph type="title"/>
          </p:nvPr>
        </p:nvSpPr>
        <p:spPr/>
        <p:txBody>
          <a:bodyPr/>
          <a:lstStyle/>
          <a:p>
            <a:r>
              <a:rPr lang="es-419" dirty="0"/>
              <a:t>Vinculación unidireccional de datos</a:t>
            </a:r>
          </a:p>
        </p:txBody>
      </p:sp>
      <p:sp>
        <p:nvSpPr>
          <p:cNvPr id="3" name="Marcador de contenido 2">
            <a:extLst>
              <a:ext uri="{FF2B5EF4-FFF2-40B4-BE49-F238E27FC236}">
                <a16:creationId xmlns:a16="http://schemas.microsoft.com/office/drawing/2014/main" id="{0050AFDE-6487-D65E-97F8-A5F81384C52F}"/>
              </a:ext>
            </a:extLst>
          </p:cNvPr>
          <p:cNvSpPr>
            <a:spLocks noGrp="1"/>
          </p:cNvSpPr>
          <p:nvPr>
            <p:ph idx="1"/>
          </p:nvPr>
        </p:nvSpPr>
        <p:spPr/>
        <p:txBody>
          <a:bodyPr/>
          <a:lstStyle/>
          <a:p>
            <a:r>
              <a:rPr lang="es-419" b="1" dirty="0"/>
              <a:t>Módulos:</a:t>
            </a:r>
          </a:p>
          <a:p>
            <a:pPr marL="0" indent="0">
              <a:buNone/>
            </a:pPr>
            <a:r>
              <a:rPr lang="es-419" dirty="0"/>
              <a:t>Los componentes se agrupan en módulos en Angular. Los módulos son clases decoradas con @NgModule que contienen metadatos sobre cómo configurar la aplicación. Los componentes deben ser declarados en un módulo antes de que puedan ser utilizados.</a:t>
            </a:r>
          </a:p>
          <a:p>
            <a:endParaRPr lang="es-419" b="1" dirty="0"/>
          </a:p>
          <a:p>
            <a:r>
              <a:rPr lang="es-419" b="1" dirty="0"/>
              <a:t>Data </a:t>
            </a:r>
            <a:r>
              <a:rPr lang="es-419" b="1" dirty="0" err="1"/>
              <a:t>Binding</a:t>
            </a:r>
            <a:r>
              <a:rPr lang="es-419" b="1" dirty="0"/>
              <a:t>:</a:t>
            </a:r>
          </a:p>
          <a:p>
            <a:pPr marL="0" indent="0">
              <a:buNone/>
            </a:pPr>
            <a:r>
              <a:rPr lang="es-419" dirty="0"/>
              <a:t>Angular permite la comunicación entre el componente y su plantilla a través del data </a:t>
            </a:r>
            <a:r>
              <a:rPr lang="es-419" dirty="0" err="1"/>
              <a:t>binding</a:t>
            </a:r>
            <a:r>
              <a:rPr lang="es-419" dirty="0"/>
              <a:t>. Puedes enlazar propiedades del componente a elementos en la plantilla, lo que permite la actualización dinámica de la interfaz de usuario.</a:t>
            </a:r>
          </a:p>
        </p:txBody>
      </p:sp>
    </p:spTree>
    <p:extLst>
      <p:ext uri="{BB962C8B-B14F-4D97-AF65-F5344CB8AC3E}">
        <p14:creationId xmlns:p14="http://schemas.microsoft.com/office/powerpoint/2010/main" val="98332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C622D-E874-9C82-386D-C49152B84D78}"/>
              </a:ext>
            </a:extLst>
          </p:cNvPr>
          <p:cNvSpPr>
            <a:spLocks noGrp="1"/>
          </p:cNvSpPr>
          <p:nvPr>
            <p:ph type="title"/>
          </p:nvPr>
        </p:nvSpPr>
        <p:spPr/>
        <p:txBody>
          <a:bodyPr/>
          <a:lstStyle/>
          <a:p>
            <a:r>
              <a:rPr lang="es-419" dirty="0"/>
              <a:t>Vinculación unidireccional de datos</a:t>
            </a:r>
          </a:p>
        </p:txBody>
      </p:sp>
      <p:sp>
        <p:nvSpPr>
          <p:cNvPr id="3" name="Marcador de contenido 2">
            <a:extLst>
              <a:ext uri="{FF2B5EF4-FFF2-40B4-BE49-F238E27FC236}">
                <a16:creationId xmlns:a16="http://schemas.microsoft.com/office/drawing/2014/main" id="{0050AFDE-6487-D65E-97F8-A5F81384C52F}"/>
              </a:ext>
            </a:extLst>
          </p:cNvPr>
          <p:cNvSpPr>
            <a:spLocks noGrp="1"/>
          </p:cNvSpPr>
          <p:nvPr>
            <p:ph idx="1"/>
          </p:nvPr>
        </p:nvSpPr>
        <p:spPr/>
        <p:txBody>
          <a:bodyPr/>
          <a:lstStyle/>
          <a:p>
            <a:r>
              <a:rPr lang="es-419" b="1" dirty="0"/>
              <a:t>Eventos:</a:t>
            </a:r>
          </a:p>
          <a:p>
            <a:pPr marL="0" indent="0">
              <a:buNone/>
            </a:pPr>
            <a:r>
              <a:rPr lang="es-419" dirty="0"/>
              <a:t>Los componentes pueden responder a eventos del usuario y del sistema. Por ejemplo, pueden manejar eventos de clic del mouse, cambios de formulario, entre otros.</a:t>
            </a:r>
          </a:p>
          <a:p>
            <a:endParaRPr lang="es-419" b="1" dirty="0"/>
          </a:p>
          <a:p>
            <a:r>
              <a:rPr lang="es-419" b="1" dirty="0"/>
              <a:t>Servicios:</a:t>
            </a:r>
          </a:p>
          <a:p>
            <a:pPr marL="0" indent="0">
              <a:buNone/>
            </a:pPr>
            <a:r>
              <a:rPr lang="es-419" dirty="0"/>
              <a:t>Los componentes pueden depender de servicios para obtener datos o realizar operaciones asincrónicas. Los servicios son clases separadas con un propósito específico que pueden ser inyectadas en los componentes que los necesiten.</a:t>
            </a:r>
          </a:p>
        </p:txBody>
      </p:sp>
    </p:spTree>
    <p:extLst>
      <p:ext uri="{BB962C8B-B14F-4D97-AF65-F5344CB8AC3E}">
        <p14:creationId xmlns:p14="http://schemas.microsoft.com/office/powerpoint/2010/main" val="275486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06E15-C70E-896D-2C4F-EE13EF1A525A}"/>
              </a:ext>
            </a:extLst>
          </p:cNvPr>
          <p:cNvSpPr>
            <a:spLocks noGrp="1"/>
          </p:cNvSpPr>
          <p:nvPr>
            <p:ph type="title"/>
          </p:nvPr>
        </p:nvSpPr>
        <p:spPr/>
        <p:txBody>
          <a:bodyPr/>
          <a:lstStyle/>
          <a:p>
            <a:r>
              <a:rPr lang="es-419" dirty="0"/>
              <a:t>Vinculación bidireccional de datos</a:t>
            </a:r>
          </a:p>
        </p:txBody>
      </p:sp>
      <p:sp>
        <p:nvSpPr>
          <p:cNvPr id="3" name="Marcador de contenido 2">
            <a:extLst>
              <a:ext uri="{FF2B5EF4-FFF2-40B4-BE49-F238E27FC236}">
                <a16:creationId xmlns:a16="http://schemas.microsoft.com/office/drawing/2014/main" id="{7271981C-9855-5BC0-DA3D-0B38CA7441EC}"/>
              </a:ext>
            </a:extLst>
          </p:cNvPr>
          <p:cNvSpPr>
            <a:spLocks noGrp="1"/>
          </p:cNvSpPr>
          <p:nvPr>
            <p:ph idx="1"/>
          </p:nvPr>
        </p:nvSpPr>
        <p:spPr>
          <a:xfrm>
            <a:off x="838200" y="1238250"/>
            <a:ext cx="10515600" cy="1284233"/>
          </a:xfrm>
        </p:spPr>
        <p:txBody>
          <a:bodyPr/>
          <a:lstStyle/>
          <a:p>
            <a:r>
              <a:rPr lang="es-419" dirty="0"/>
              <a:t>En la vinculación bidireccional, los datos fluyen en ambas direcciones, desde el componente hacia la plantilla y viceversa. Para hacer esto, se utiliza el operador </a:t>
            </a:r>
            <a:r>
              <a:rPr lang="es-419" dirty="0" err="1">
                <a:solidFill>
                  <a:srgbClr val="AA286F"/>
                </a:solidFill>
              </a:rPr>
              <a:t>ngModel</a:t>
            </a:r>
            <a:r>
              <a:rPr lang="es-419" dirty="0"/>
              <a:t> en la plantilla.</a:t>
            </a:r>
          </a:p>
        </p:txBody>
      </p:sp>
      <p:sp>
        <p:nvSpPr>
          <p:cNvPr id="5" name="CuadroTexto 4">
            <a:extLst>
              <a:ext uri="{FF2B5EF4-FFF2-40B4-BE49-F238E27FC236}">
                <a16:creationId xmlns:a16="http://schemas.microsoft.com/office/drawing/2014/main" id="{6F354DB1-4BB3-6548-4E36-D1965662AE6B}"/>
              </a:ext>
            </a:extLst>
          </p:cNvPr>
          <p:cNvSpPr txBox="1"/>
          <p:nvPr/>
        </p:nvSpPr>
        <p:spPr>
          <a:xfrm>
            <a:off x="6558454" y="2712583"/>
            <a:ext cx="5147441" cy="3539430"/>
          </a:xfrm>
          <a:prstGeom prst="rect">
            <a:avLst/>
          </a:prstGeom>
          <a:solidFill>
            <a:srgbClr val="FFFFF3"/>
          </a:solidFill>
          <a:ln>
            <a:solidFill>
              <a:schemeClr val="accent6">
                <a:lumMod val="40000"/>
                <a:lumOff val="60000"/>
              </a:schemeClr>
            </a:solidFill>
          </a:ln>
          <a:effectLst>
            <a:outerShdw blurRad="63500" sx="102000" sy="102000" algn="ctr" rotWithShape="0">
              <a:prstClr val="black">
                <a:alpha val="40000"/>
              </a:prstClr>
            </a:outerShdw>
          </a:effectLst>
        </p:spPr>
        <p:txBody>
          <a:bodyPr wrap="square">
            <a:spAutoFit/>
          </a:bodyPr>
          <a:lstStyle/>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Component</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OnInit</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core</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br>
              <a:rPr lang="es-419" sz="1400" b="0" dirty="0">
                <a:solidFill>
                  <a:srgbClr val="000000"/>
                </a:solidFill>
                <a:effectLst/>
                <a:latin typeface="Consolas" panose="020B0609020204030204" pitchFamily="49" charset="0"/>
              </a:rPr>
            </a:br>
            <a:r>
              <a:rPr lang="es-419" sz="1400" b="0" dirty="0">
                <a:solidFill>
                  <a:srgbClr val="000000"/>
                </a:solidFill>
                <a:effectLst/>
                <a:latin typeface="Consolas" panose="020B0609020204030204" pitchFamily="49" charset="0"/>
              </a:rPr>
              <a:t>@Component({</a:t>
            </a:r>
          </a:p>
          <a:p>
            <a:r>
              <a:rPr lang="es-419" sz="1400" b="0" dirty="0">
                <a:solidFill>
                  <a:srgbClr val="000000"/>
                </a:solidFill>
                <a:effectLst/>
                <a:latin typeface="Consolas" panose="020B0609020204030204" pitchFamily="49" charset="0"/>
              </a:rPr>
              <a:t>  selector: </a:t>
            </a:r>
            <a:r>
              <a:rPr lang="es-419" sz="1400" b="0" dirty="0">
                <a:solidFill>
                  <a:srgbClr val="A31515"/>
                </a:solidFill>
                <a:effectLst/>
                <a:latin typeface="Consolas" panose="020B0609020204030204" pitchFamily="49" charset="0"/>
              </a:rPr>
              <a:t>'</a:t>
            </a:r>
            <a:r>
              <a:rPr lang="es-419" sz="1400" b="0" dirty="0" err="1">
                <a:solidFill>
                  <a:srgbClr val="A31515"/>
                </a:solidFill>
                <a:effectLst/>
                <a:latin typeface="Consolas" panose="020B0609020204030204" pitchFamily="49" charset="0"/>
              </a:rPr>
              <a:t>my-component</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templateUrl</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'./my-component.html'</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styleUrls</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'./my-component.css'</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export</a:t>
            </a:r>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class</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MyComponent</a:t>
            </a:r>
            <a:r>
              <a:rPr lang="es-419" sz="1400" b="0" dirty="0">
                <a:solidFill>
                  <a:srgbClr val="000000"/>
                </a:solidFill>
                <a:effectLst/>
                <a:latin typeface="Consolas" panose="020B0609020204030204" pitchFamily="49" charset="0"/>
              </a:rPr>
              <a:t> </a:t>
            </a:r>
            <a:r>
              <a:rPr lang="es-419" sz="1400" b="0" dirty="0" err="1">
                <a:solidFill>
                  <a:srgbClr val="0000FF"/>
                </a:solidFill>
                <a:effectLst/>
                <a:latin typeface="Consolas" panose="020B0609020204030204" pitchFamily="49" charset="0"/>
              </a:rPr>
              <a:t>implements</a:t>
            </a: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OnInit</a:t>
            </a:r>
            <a:r>
              <a:rPr lang="es-419" sz="1400" b="0" dirty="0">
                <a:solidFill>
                  <a:srgbClr val="000000"/>
                </a:solidFill>
                <a:effectLst/>
                <a:latin typeface="Consolas" panose="020B0609020204030204" pitchFamily="49" charset="0"/>
              </a:rPr>
              <a:t> {</a:t>
            </a:r>
          </a:p>
          <a:p>
            <a:br>
              <a:rPr lang="es-419" sz="1400" b="0" dirty="0">
                <a:solidFill>
                  <a:srgbClr val="000000"/>
                </a:solidFill>
                <a:effectLst/>
                <a:latin typeface="Consolas" panose="020B0609020204030204" pitchFamily="49" charset="0"/>
              </a:rPr>
            </a:b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title</a:t>
            </a:r>
            <a:r>
              <a:rPr lang="es-419" sz="1400" b="0" dirty="0">
                <a:solidFill>
                  <a:srgbClr val="000000"/>
                </a:solidFill>
                <a:effectLst/>
                <a:latin typeface="Consolas" panose="020B0609020204030204" pitchFamily="49" charset="0"/>
              </a:rPr>
              <a:t> = </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br>
              <a:rPr lang="es-419" sz="1400" b="0" dirty="0">
                <a:solidFill>
                  <a:srgbClr val="000000"/>
                </a:solidFill>
                <a:effectLst/>
                <a:latin typeface="Consolas" panose="020B0609020204030204" pitchFamily="49" charset="0"/>
              </a:rPr>
            </a:br>
            <a:r>
              <a:rPr lang="es-419" sz="1400" b="0" dirty="0">
                <a:solidFill>
                  <a:srgbClr val="000000"/>
                </a:solidFill>
                <a:effectLst/>
                <a:latin typeface="Consolas" panose="020B0609020204030204" pitchFamily="49" charset="0"/>
              </a:rPr>
              <a:t>  </a:t>
            </a:r>
            <a:r>
              <a:rPr lang="es-419" sz="1400" b="0" dirty="0">
                <a:solidFill>
                  <a:srgbClr val="0000FF"/>
                </a:solidFill>
                <a:effectLst/>
                <a:latin typeface="Consolas" panose="020B0609020204030204" pitchFamily="49" charset="0"/>
              </a:rPr>
              <a:t>constructor</a:t>
            </a:r>
            <a:r>
              <a:rPr lang="es-419" sz="1400" b="0" dirty="0">
                <a:solidFill>
                  <a:srgbClr val="000000"/>
                </a:solidFill>
                <a:effectLst/>
                <a:latin typeface="Consolas" panose="020B0609020204030204" pitchFamily="49" charset="0"/>
              </a:rPr>
              <a:t>() { }</a:t>
            </a:r>
          </a:p>
          <a:p>
            <a:br>
              <a:rPr lang="es-419" sz="1400" b="0" dirty="0">
                <a:solidFill>
                  <a:srgbClr val="000000"/>
                </a:solidFill>
                <a:effectLst/>
                <a:latin typeface="Consolas" panose="020B0609020204030204" pitchFamily="49" charset="0"/>
              </a:rPr>
            </a:br>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ngOnInit</a:t>
            </a:r>
            <a:r>
              <a:rPr lang="es-419" sz="1400" b="0" dirty="0">
                <a:solidFill>
                  <a:srgbClr val="000000"/>
                </a:solidFill>
                <a:effectLst/>
                <a:latin typeface="Consolas" panose="020B0609020204030204" pitchFamily="49" charset="0"/>
              </a:rPr>
              <a:t>() { }</a:t>
            </a:r>
          </a:p>
          <a:p>
            <a:br>
              <a:rPr lang="es-419" sz="1400" b="0" dirty="0">
                <a:solidFill>
                  <a:srgbClr val="000000"/>
                </a:solidFill>
                <a:effectLst/>
                <a:latin typeface="Consolas" panose="020B0609020204030204" pitchFamily="49" charset="0"/>
              </a:rPr>
            </a:br>
            <a:r>
              <a:rPr lang="es-419" sz="1400" b="0" dirty="0">
                <a:solidFill>
                  <a:srgbClr val="000000"/>
                </a:solidFill>
                <a:effectLst/>
                <a:latin typeface="Consolas" panose="020B0609020204030204" pitchFamily="49" charset="0"/>
              </a:rPr>
              <a:t>}</a:t>
            </a:r>
          </a:p>
        </p:txBody>
      </p:sp>
      <p:sp>
        <p:nvSpPr>
          <p:cNvPr id="7" name="CuadroTexto 6">
            <a:extLst>
              <a:ext uri="{FF2B5EF4-FFF2-40B4-BE49-F238E27FC236}">
                <a16:creationId xmlns:a16="http://schemas.microsoft.com/office/drawing/2014/main" id="{DD6B564A-CCE8-BA73-A183-9E45997F6236}"/>
              </a:ext>
            </a:extLst>
          </p:cNvPr>
          <p:cNvSpPr txBox="1"/>
          <p:nvPr/>
        </p:nvSpPr>
        <p:spPr>
          <a:xfrm>
            <a:off x="486104" y="3703482"/>
            <a:ext cx="4732282" cy="307777"/>
          </a:xfrm>
          <a:prstGeom prst="rect">
            <a:avLst/>
          </a:prstGeom>
          <a:solidFill>
            <a:srgbClr val="FFFFF3"/>
          </a:solidFill>
          <a:ln>
            <a:solidFill>
              <a:schemeClr val="accent6">
                <a:lumMod val="40000"/>
                <a:lumOff val="60000"/>
              </a:schemeClr>
            </a:solidFill>
          </a:ln>
          <a:effectLst>
            <a:outerShdw blurRad="63500" sx="102000" sy="102000" algn="ctr" rotWithShape="0">
              <a:prstClr val="black">
                <a:alpha val="40000"/>
              </a:prstClr>
            </a:outerShdw>
          </a:effectLst>
        </p:spPr>
        <p:txBody>
          <a:bodyPr wrap="square">
            <a:spAutoFit/>
          </a:bodyPr>
          <a:lstStyle>
            <a:defPPr>
              <a:defRPr lang="en-US"/>
            </a:defPPr>
            <a:lvl1pPr>
              <a:defRPr sz="1400" b="0">
                <a:solidFill>
                  <a:srgbClr val="0000FF"/>
                </a:solidFill>
                <a:effectLst/>
                <a:latin typeface="Consolas" panose="020B0609020204030204" pitchFamily="49" charset="0"/>
              </a:defRPr>
            </a:lvl1pPr>
          </a:lstStyle>
          <a:p>
            <a:r>
              <a:rPr lang="en-US" b="0" dirty="0">
                <a:solidFill>
                  <a:srgbClr val="000000"/>
                </a:solidFill>
                <a:effectLst/>
                <a:latin typeface="Consolas" panose="020B0609020204030204" pitchFamily="49" charset="0"/>
              </a:rPr>
              <a:t>&lt;input type=</a:t>
            </a:r>
            <a:r>
              <a:rPr lang="en-US" b="0" dirty="0">
                <a:solidFill>
                  <a:srgbClr val="A31515"/>
                </a:solidFill>
                <a:effectLst/>
                <a:latin typeface="Consolas" panose="020B0609020204030204" pitchFamily="49" charset="0"/>
              </a:rPr>
              <a:t>"text"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ngModel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"title"</a:t>
            </a:r>
            <a:r>
              <a:rPr lang="en-US" b="0" dirty="0">
                <a:solidFill>
                  <a:srgbClr val="000000"/>
                </a:solidFill>
                <a:effectLst/>
                <a:latin typeface="Consolas" panose="020B0609020204030204" pitchFamily="49" charset="0"/>
              </a:rPr>
              <a:t>&gt;</a:t>
            </a:r>
          </a:p>
        </p:txBody>
      </p:sp>
    </p:spTree>
    <p:extLst>
      <p:ext uri="{BB962C8B-B14F-4D97-AF65-F5344CB8AC3E}">
        <p14:creationId xmlns:p14="http://schemas.microsoft.com/office/powerpoint/2010/main" val="138000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4028B-4CA1-F35D-ADEC-409C0C19E351}"/>
              </a:ext>
            </a:extLst>
          </p:cNvPr>
          <p:cNvSpPr>
            <a:spLocks noGrp="1"/>
          </p:cNvSpPr>
          <p:nvPr>
            <p:ph type="title"/>
          </p:nvPr>
        </p:nvSpPr>
        <p:spPr>
          <a:xfrm>
            <a:off x="828000" y="684000"/>
            <a:ext cx="9921549" cy="387798"/>
          </a:xfrm>
        </p:spPr>
        <p:txBody>
          <a:bodyPr/>
          <a:lstStyle/>
          <a:p>
            <a:r>
              <a:rPr lang="es-419" dirty="0"/>
              <a:t>Uso de la directiva </a:t>
            </a:r>
            <a:r>
              <a:rPr lang="es-419" dirty="0" err="1"/>
              <a:t>Nglf</a:t>
            </a:r>
            <a:endParaRPr lang="es-419" dirty="0"/>
          </a:p>
        </p:txBody>
      </p:sp>
      <p:sp>
        <p:nvSpPr>
          <p:cNvPr id="8" name="Marcador de contenido 7">
            <a:extLst>
              <a:ext uri="{FF2B5EF4-FFF2-40B4-BE49-F238E27FC236}">
                <a16:creationId xmlns:a16="http://schemas.microsoft.com/office/drawing/2014/main" id="{474850DA-CDCE-8DEC-8351-00FFD6029C2E}"/>
              </a:ext>
            </a:extLst>
          </p:cNvPr>
          <p:cNvSpPr>
            <a:spLocks noGrp="1"/>
          </p:cNvSpPr>
          <p:nvPr>
            <p:ph idx="1"/>
          </p:nvPr>
        </p:nvSpPr>
        <p:spPr/>
        <p:txBody>
          <a:bodyPr>
            <a:normAutofit/>
          </a:bodyPr>
          <a:lstStyle/>
          <a:p>
            <a:pPr marL="0" indent="0">
              <a:buNone/>
            </a:pPr>
            <a:r>
              <a:rPr lang="es-419" sz="2400" dirty="0"/>
              <a:t>La directiva </a:t>
            </a:r>
            <a:r>
              <a:rPr lang="es-419" sz="2400" dirty="0" err="1"/>
              <a:t>ngIf</a:t>
            </a:r>
            <a:r>
              <a:rPr lang="es-419" sz="2400" dirty="0"/>
              <a:t> de Angular 12 se utiliza para mostrar u ocultar un elemento HTML en función de una condición.</a:t>
            </a:r>
          </a:p>
          <a:p>
            <a:pPr marL="0" indent="0">
              <a:buNone/>
            </a:pPr>
            <a:endParaRPr lang="es-419" sz="2400" dirty="0"/>
          </a:p>
          <a:p>
            <a:pPr marL="0" indent="0">
              <a:buNone/>
            </a:pPr>
            <a:r>
              <a:rPr lang="es-419" sz="2400" dirty="0"/>
              <a:t>La directiva </a:t>
            </a:r>
            <a:r>
              <a:rPr lang="es-419" sz="2400" dirty="0" err="1"/>
              <a:t>ngIf</a:t>
            </a:r>
            <a:r>
              <a:rPr lang="es-419" sz="2400" dirty="0"/>
              <a:t> tiene dos formas de uso:</a:t>
            </a:r>
          </a:p>
          <a:p>
            <a:pPr marL="0" indent="0">
              <a:buNone/>
            </a:pPr>
            <a:endParaRPr lang="es-419" sz="2400" dirty="0"/>
          </a:p>
          <a:p>
            <a:r>
              <a:rPr lang="es-419" sz="2400" dirty="0"/>
              <a:t>Sin </a:t>
            </a:r>
            <a:r>
              <a:rPr lang="es-419" sz="2400" dirty="0" err="1"/>
              <a:t>else</a:t>
            </a:r>
            <a:r>
              <a:rPr lang="es-419" sz="2400" dirty="0"/>
              <a:t>: La condición se evalúa solo una vez, cuando se carga la plantilla. Si la condición se evalúa como true, el elemento HTML se renderiza. Si la condición se evalúa como false, el elemento HTML no se renderiza.</a:t>
            </a:r>
          </a:p>
          <a:p>
            <a:r>
              <a:rPr lang="es-419" sz="2400" dirty="0"/>
              <a:t>Con </a:t>
            </a:r>
            <a:r>
              <a:rPr lang="es-419" sz="2400" dirty="0" err="1"/>
              <a:t>else</a:t>
            </a:r>
            <a:r>
              <a:rPr lang="es-419" sz="2400" dirty="0"/>
              <a:t>: La condición se evalúa dos veces, una vez cuando se carga la plantilla y otra vez cada vez que se cambia la condición. Si la condición se evalúa como true, el elemento HTML se renderiza. Si la condición se evalúa como false, el elemento HTML se reemplaza con el contenido del bloque </a:t>
            </a:r>
            <a:r>
              <a:rPr lang="es-419" sz="2400" dirty="0" err="1"/>
              <a:t>else</a:t>
            </a:r>
            <a:r>
              <a:rPr lang="es-419" sz="2400" dirty="0"/>
              <a:t>.</a:t>
            </a:r>
          </a:p>
          <a:p>
            <a:endParaRPr lang="es-419" sz="2400" dirty="0"/>
          </a:p>
        </p:txBody>
      </p:sp>
    </p:spTree>
    <p:extLst>
      <p:ext uri="{BB962C8B-B14F-4D97-AF65-F5344CB8AC3E}">
        <p14:creationId xmlns:p14="http://schemas.microsoft.com/office/powerpoint/2010/main" val="2764178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4028B-4CA1-F35D-ADEC-409C0C19E351}"/>
              </a:ext>
            </a:extLst>
          </p:cNvPr>
          <p:cNvSpPr>
            <a:spLocks noGrp="1"/>
          </p:cNvSpPr>
          <p:nvPr>
            <p:ph type="title"/>
          </p:nvPr>
        </p:nvSpPr>
        <p:spPr>
          <a:xfrm>
            <a:off x="828000" y="684000"/>
            <a:ext cx="9921549" cy="387798"/>
          </a:xfrm>
        </p:spPr>
        <p:txBody>
          <a:bodyPr/>
          <a:lstStyle/>
          <a:p>
            <a:r>
              <a:rPr lang="es-419" dirty="0"/>
              <a:t>Uso de la directiva </a:t>
            </a:r>
            <a:r>
              <a:rPr lang="es-419" dirty="0" err="1"/>
              <a:t>Nglf</a:t>
            </a:r>
            <a:endParaRPr lang="es-419" dirty="0"/>
          </a:p>
        </p:txBody>
      </p:sp>
      <p:sp>
        <p:nvSpPr>
          <p:cNvPr id="6" name="CuadroTexto 5">
            <a:extLst>
              <a:ext uri="{FF2B5EF4-FFF2-40B4-BE49-F238E27FC236}">
                <a16:creationId xmlns:a16="http://schemas.microsoft.com/office/drawing/2014/main" id="{7CA45806-DEBC-FFFF-22F7-72487548B5C4}"/>
              </a:ext>
            </a:extLst>
          </p:cNvPr>
          <p:cNvSpPr txBox="1"/>
          <p:nvPr/>
        </p:nvSpPr>
        <p:spPr>
          <a:xfrm>
            <a:off x="4832131" y="1649685"/>
            <a:ext cx="7078716" cy="4524315"/>
          </a:xfrm>
          <a:prstGeom prst="rect">
            <a:avLst/>
          </a:prstGeom>
          <a:solidFill>
            <a:srgbClr val="FFFFF3"/>
          </a:solidFill>
          <a:ln>
            <a:solidFill>
              <a:schemeClr val="accent6">
                <a:lumMod val="40000"/>
                <a:lumOff val="60000"/>
              </a:schemeClr>
            </a:solidFill>
          </a:ln>
          <a:effectLst>
            <a:outerShdw blurRad="63500" sx="102000" sy="102000" algn="ctr" rotWithShape="0">
              <a:prstClr val="black">
                <a:alpha val="40000"/>
              </a:prstClr>
            </a:outerShdw>
          </a:effectLst>
        </p:spPr>
        <p:txBody>
          <a:bodyPr wrap="square">
            <a:spAutoFit/>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OnInit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my-component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templateUrl</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'./my-component.html'</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styleUrls</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'./my-component.css'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MyComponent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implements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OnInit</a:t>
            </a:r>
            <a:r>
              <a:rPr lang="es-419" b="0" dirty="0">
                <a:solidFill>
                  <a:srgbClr val="000000"/>
                </a:solidFill>
                <a:effectLst/>
                <a:latin typeface="Consolas" panose="020B0609020204030204" pitchFamily="49" charset="0"/>
              </a:rPr>
              <a:t> {</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isLoggedIn</a:t>
            </a:r>
            <a:r>
              <a:rPr lang="es-419" b="0" dirty="0">
                <a:solidFill>
                  <a:srgbClr val="000000"/>
                </a:solidFill>
                <a:effectLst/>
                <a:latin typeface="Consolas" panose="020B0609020204030204" pitchFamily="49" charset="0"/>
              </a:rPr>
              <a:t> = </a:t>
            </a:r>
            <a:r>
              <a:rPr lang="es-419" b="0" dirty="0">
                <a:solidFill>
                  <a:srgbClr val="0000FF"/>
                </a:solidFill>
                <a:effectLst/>
                <a:latin typeface="Consolas" panose="020B0609020204030204" pitchFamily="49" charset="0"/>
              </a:rPr>
              <a:t>false</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constructor</a:t>
            </a:r>
            <a:r>
              <a:rPr lang="es-419" b="0" dirty="0">
                <a:solidFill>
                  <a:srgbClr val="000000"/>
                </a:solidFill>
                <a:effectLst/>
                <a:latin typeface="Consolas" panose="020B0609020204030204" pitchFamily="49" charset="0"/>
              </a:rPr>
              <a:t>() { }</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ngOnInit</a:t>
            </a:r>
            <a:r>
              <a:rPr lang="es-419" b="0" dirty="0">
                <a:solidFill>
                  <a:srgbClr val="000000"/>
                </a:solidFill>
                <a:effectLst/>
                <a:latin typeface="Consolas" panose="020B0609020204030204" pitchFamily="49" charset="0"/>
              </a:rPr>
              <a:t>() { }</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a:t>
            </a:r>
          </a:p>
        </p:txBody>
      </p:sp>
      <p:sp>
        <p:nvSpPr>
          <p:cNvPr id="9" name="CuadroTexto 8">
            <a:extLst>
              <a:ext uri="{FF2B5EF4-FFF2-40B4-BE49-F238E27FC236}">
                <a16:creationId xmlns:a16="http://schemas.microsoft.com/office/drawing/2014/main" id="{33B01968-8DBF-9F1C-3CA7-A229FC43DF16}"/>
              </a:ext>
            </a:extLst>
          </p:cNvPr>
          <p:cNvSpPr txBox="1"/>
          <p:nvPr/>
        </p:nvSpPr>
        <p:spPr>
          <a:xfrm>
            <a:off x="828000" y="2903171"/>
            <a:ext cx="3539048" cy="923330"/>
          </a:xfrm>
          <a:prstGeom prst="rect">
            <a:avLst/>
          </a:prstGeom>
          <a:solidFill>
            <a:srgbClr val="FFFFF3"/>
          </a:solidFill>
          <a:ln>
            <a:solidFill>
              <a:schemeClr val="accent6">
                <a:lumMod val="40000"/>
                <a:lumOff val="60000"/>
              </a:schemeClr>
            </a:solidFill>
          </a:ln>
          <a:effectLst>
            <a:outerShdw blurRad="63500" sx="102000" sy="102000" algn="ctr" rotWithShape="0">
              <a:prstClr val="black">
                <a:alpha val="40000"/>
              </a:prstClr>
            </a:outerShdw>
          </a:effectLst>
        </p:spPr>
        <p:txBody>
          <a:bodyPr wrap="square">
            <a:spAutoFit/>
          </a:bodyPr>
          <a:lstStyle>
            <a:defPPr>
              <a:defRPr lang="en-US"/>
            </a:defPPr>
            <a:lvl1pPr>
              <a:defRPr b="0">
                <a:solidFill>
                  <a:srgbClr val="0000FF"/>
                </a:solidFill>
                <a:effectLst/>
                <a:latin typeface="Consolas" panose="020B0609020204030204" pitchFamily="49" charset="0"/>
              </a:defRPr>
            </a:lvl1pPr>
          </a:lstStyle>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ngIf</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isLoggedIn</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&gt;</a:t>
            </a:r>
          </a:p>
          <a:p>
            <a:r>
              <a:rPr lang="es-419" b="0" dirty="0">
                <a:solidFill>
                  <a:srgbClr val="000000"/>
                </a:solidFill>
                <a:effectLst/>
                <a:latin typeface="Consolas" panose="020B0609020204030204" pitchFamily="49" charset="0"/>
              </a:rPr>
              <a:t>  ¡Estás conectado!</a:t>
            </a:r>
          </a:p>
          <a:p>
            <a:r>
              <a:rPr lang="es-419" b="0" dirty="0">
                <a:solidFill>
                  <a:srgbClr val="000000"/>
                </a:solidFill>
                <a:effectLst/>
                <a:latin typeface="Consolas" panose="020B0609020204030204" pitchFamily="49" charset="0"/>
              </a:rPr>
              <a:t>&lt;/</a:t>
            </a:r>
            <a:r>
              <a:rPr lang="es-419" b="0" dirty="0" err="1">
                <a:solidFill>
                  <a:srgbClr val="000000"/>
                </a:solidFill>
                <a:effectLst/>
                <a:latin typeface="Consolas" panose="020B0609020204030204" pitchFamily="49" charset="0"/>
              </a:rPr>
              <a:t>div</a:t>
            </a:r>
            <a:r>
              <a:rPr lang="es-419" b="0" dirty="0">
                <a:solidFill>
                  <a:srgbClr val="000000"/>
                </a:solidFill>
                <a:effectLst/>
                <a:latin typeface="Consolas" panose="020B0609020204030204" pitchFamily="49" charset="0"/>
              </a:rPr>
              <a:t>&gt;</a:t>
            </a:r>
          </a:p>
        </p:txBody>
      </p:sp>
    </p:spTree>
    <p:extLst>
      <p:ext uri="{BB962C8B-B14F-4D97-AF65-F5344CB8AC3E}">
        <p14:creationId xmlns:p14="http://schemas.microsoft.com/office/powerpoint/2010/main" val="415735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46E73-F1EF-D86A-BCF7-708BDD3D8A54}"/>
              </a:ext>
            </a:extLst>
          </p:cNvPr>
          <p:cNvSpPr>
            <a:spLocks noGrp="1"/>
          </p:cNvSpPr>
          <p:nvPr>
            <p:ph type="title"/>
          </p:nvPr>
        </p:nvSpPr>
        <p:spPr>
          <a:xfrm>
            <a:off x="828000" y="684000"/>
            <a:ext cx="9921549" cy="387798"/>
          </a:xfrm>
        </p:spPr>
        <p:txBody>
          <a:bodyPr/>
          <a:lstStyle/>
          <a:p>
            <a:r>
              <a:rPr lang="es-419" dirty="0"/>
              <a:t>Uso de la directiva </a:t>
            </a:r>
            <a:r>
              <a:rPr lang="es-419" dirty="0" err="1"/>
              <a:t>NgForOf</a:t>
            </a:r>
            <a:endParaRPr lang="es-419" dirty="0"/>
          </a:p>
        </p:txBody>
      </p:sp>
      <p:sp>
        <p:nvSpPr>
          <p:cNvPr id="5" name="Marcador de contenido 4">
            <a:extLst>
              <a:ext uri="{FF2B5EF4-FFF2-40B4-BE49-F238E27FC236}">
                <a16:creationId xmlns:a16="http://schemas.microsoft.com/office/drawing/2014/main" id="{882BA731-3B59-BCA0-987B-34E47A450C4B}"/>
              </a:ext>
            </a:extLst>
          </p:cNvPr>
          <p:cNvSpPr>
            <a:spLocks noGrp="1"/>
          </p:cNvSpPr>
          <p:nvPr>
            <p:ph idx="1"/>
          </p:nvPr>
        </p:nvSpPr>
        <p:spPr>
          <a:xfrm>
            <a:off x="838200" y="1238251"/>
            <a:ext cx="10515600" cy="1299998"/>
          </a:xfrm>
        </p:spPr>
        <p:txBody>
          <a:bodyPr>
            <a:normAutofit/>
          </a:bodyPr>
          <a:lstStyle/>
          <a:p>
            <a:r>
              <a:rPr lang="es-419" dirty="0"/>
              <a:t>La directiva </a:t>
            </a:r>
            <a:r>
              <a:rPr lang="es-419" dirty="0" err="1"/>
              <a:t>ngForOf</a:t>
            </a:r>
            <a:r>
              <a:rPr lang="es-419" dirty="0"/>
              <a:t> de Angular se utiliza para iterar sobre una colección de datos y renderizar un elemento HTML para cada elemento de la colección.</a:t>
            </a:r>
          </a:p>
        </p:txBody>
      </p:sp>
      <p:sp>
        <p:nvSpPr>
          <p:cNvPr id="6" name="CuadroTexto 5">
            <a:extLst>
              <a:ext uri="{FF2B5EF4-FFF2-40B4-BE49-F238E27FC236}">
                <a16:creationId xmlns:a16="http://schemas.microsoft.com/office/drawing/2014/main" id="{1FA9A3EF-C100-A75D-816F-D0AC86F6E85B}"/>
              </a:ext>
            </a:extLst>
          </p:cNvPr>
          <p:cNvSpPr txBox="1"/>
          <p:nvPr/>
        </p:nvSpPr>
        <p:spPr>
          <a:xfrm>
            <a:off x="5801710" y="2538249"/>
            <a:ext cx="6187964" cy="4154984"/>
          </a:xfrm>
          <a:prstGeom prst="rect">
            <a:avLst/>
          </a:prstGeom>
          <a:solidFill>
            <a:srgbClr val="FFFFF3"/>
          </a:solidFill>
          <a:ln>
            <a:solidFill>
              <a:schemeClr val="accent6">
                <a:lumMod val="40000"/>
                <a:lumOff val="60000"/>
              </a:schemeClr>
            </a:solidFill>
          </a:ln>
          <a:effectLst>
            <a:outerShdw blurRad="63500" sx="102000" sy="102000" algn="ctr" rotWithShape="0">
              <a:prstClr val="black">
                <a:alpha val="40000"/>
              </a:prstClr>
            </a:outerShdw>
          </a:effectLst>
        </p:spPr>
        <p:txBody>
          <a:bodyPr wrap="square">
            <a:spAutoFit/>
          </a:bodyPr>
          <a:lstStyle/>
          <a:p>
            <a:r>
              <a:rPr lang="es-419" sz="1600" b="0" dirty="0" err="1">
                <a:solidFill>
                  <a:srgbClr val="0000FF"/>
                </a:solidFill>
                <a:effectLst/>
                <a:latin typeface="Consolas" panose="020B0609020204030204" pitchFamily="49" charset="0"/>
              </a:rPr>
              <a:t>import</a:t>
            </a:r>
            <a:r>
              <a:rPr lang="es-419" sz="1600" b="0" dirty="0">
                <a:solidFill>
                  <a:srgbClr val="000000"/>
                </a:solidFill>
                <a:effectLst/>
                <a:latin typeface="Consolas" panose="020B0609020204030204" pitchFamily="49" charset="0"/>
              </a:rPr>
              <a:t> { </a:t>
            </a:r>
            <a:r>
              <a:rPr lang="es-419" sz="1600" b="0" dirty="0" err="1">
                <a:solidFill>
                  <a:srgbClr val="000000"/>
                </a:solidFill>
                <a:effectLst/>
                <a:latin typeface="Consolas" panose="020B0609020204030204" pitchFamily="49" charset="0"/>
              </a:rPr>
              <a:t>Component</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OnInit</a:t>
            </a:r>
            <a:r>
              <a:rPr lang="es-419" sz="1600" b="0" dirty="0">
                <a:solidFill>
                  <a:srgbClr val="000000"/>
                </a:solidFill>
                <a:effectLst/>
                <a:latin typeface="Consolas" panose="020B0609020204030204" pitchFamily="49" charset="0"/>
              </a:rPr>
              <a:t> } </a:t>
            </a:r>
            <a:r>
              <a:rPr lang="es-419" sz="1600" b="0" dirty="0" err="1">
                <a:solidFill>
                  <a:srgbClr val="0000FF"/>
                </a:solidFill>
                <a:effectLst/>
                <a:latin typeface="Consolas" panose="020B0609020204030204" pitchFamily="49" charset="0"/>
              </a:rPr>
              <a:t>from</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'@angular/</a:t>
            </a:r>
            <a:r>
              <a:rPr lang="es-419" sz="1600" b="0" dirty="0" err="1">
                <a:solidFill>
                  <a:srgbClr val="A31515"/>
                </a:solidFill>
                <a:effectLst/>
                <a:latin typeface="Consolas" panose="020B0609020204030204" pitchFamily="49" charset="0"/>
              </a:rPr>
              <a:t>core</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@Component({</a:t>
            </a:r>
          </a:p>
          <a:p>
            <a:r>
              <a:rPr lang="es-419" sz="1600" b="0" dirty="0">
                <a:solidFill>
                  <a:srgbClr val="000000"/>
                </a:solidFill>
                <a:effectLst/>
                <a:latin typeface="Consolas" panose="020B0609020204030204" pitchFamily="49" charset="0"/>
              </a:rPr>
              <a:t>  selector: </a:t>
            </a:r>
            <a:r>
              <a:rPr lang="es-419" sz="1600" b="0" dirty="0">
                <a:solidFill>
                  <a:srgbClr val="A31515"/>
                </a:solidFill>
                <a:effectLst/>
                <a:latin typeface="Consolas" panose="020B0609020204030204" pitchFamily="49" charset="0"/>
              </a:rPr>
              <a:t>'</a:t>
            </a:r>
            <a:r>
              <a:rPr lang="es-419" sz="1600" b="0" dirty="0" err="1">
                <a:solidFill>
                  <a:srgbClr val="A31515"/>
                </a:solidFill>
                <a:effectLst/>
                <a:latin typeface="Consolas" panose="020B0609020204030204" pitchFamily="49" charset="0"/>
              </a:rPr>
              <a:t>my-component</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templateUrl</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'./my-component.html'</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styleUrls</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'./my-component.css'</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export</a:t>
            </a:r>
            <a:r>
              <a:rPr lang="es-419" sz="1600" b="0" dirty="0">
                <a:solidFill>
                  <a:srgbClr val="000000"/>
                </a:solidFill>
                <a:effectLst/>
                <a:latin typeface="Consolas" panose="020B0609020204030204" pitchFamily="49" charset="0"/>
              </a:rPr>
              <a:t> </a:t>
            </a:r>
            <a:r>
              <a:rPr lang="es-419" sz="1600" b="0" dirty="0" err="1">
                <a:solidFill>
                  <a:srgbClr val="0000FF"/>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MyComponent</a:t>
            </a:r>
            <a:r>
              <a:rPr lang="es-419" sz="1600" b="0" dirty="0">
                <a:solidFill>
                  <a:srgbClr val="000000"/>
                </a:solidFill>
                <a:effectLst/>
                <a:latin typeface="Consolas" panose="020B0609020204030204" pitchFamily="49" charset="0"/>
              </a:rPr>
              <a:t> </a:t>
            </a:r>
            <a:r>
              <a:rPr lang="es-419" sz="1600" b="0" dirty="0" err="1">
                <a:solidFill>
                  <a:srgbClr val="0000FF"/>
                </a:solidFill>
                <a:effectLst/>
                <a:latin typeface="Consolas" panose="020B0609020204030204" pitchFamily="49" charset="0"/>
              </a:rPr>
              <a:t>implements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OnInit</a:t>
            </a:r>
            <a:r>
              <a:rPr lang="es-419" sz="1600" b="0" dirty="0">
                <a:solidFill>
                  <a:srgbClr val="000000"/>
                </a:solidFill>
                <a:effectLst/>
                <a:latin typeface="Consolas" panose="020B0609020204030204" pitchFamily="49" charset="0"/>
              </a:rPr>
              <a:t> {</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items</a:t>
            </a:r>
            <a:r>
              <a:rPr lang="es-419" sz="1600" b="0" dirty="0">
                <a:solidFill>
                  <a:srgbClr val="000000"/>
                </a:solidFill>
                <a:effectLst/>
                <a:latin typeface="Consolas" panose="020B0609020204030204" pitchFamily="49" charset="0"/>
              </a:rPr>
              <a:t> = [</a:t>
            </a:r>
            <a:r>
              <a:rPr lang="es-419" sz="1600" b="0" dirty="0">
                <a:solidFill>
                  <a:srgbClr val="098658"/>
                </a:solidFill>
                <a:effectLst/>
                <a:latin typeface="Consolas" panose="020B0609020204030204" pitchFamily="49" charset="0"/>
              </a:rPr>
              <a:t>1</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2</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3</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4</a:t>
            </a:r>
            <a:r>
              <a:rPr lang="es-419" sz="1600" b="0" dirty="0">
                <a:solidFill>
                  <a:srgbClr val="000000"/>
                </a:solidFill>
                <a:effectLst/>
                <a:latin typeface="Consolas" panose="020B0609020204030204" pitchFamily="49" charset="0"/>
              </a:rPr>
              <a:t>, </a:t>
            </a:r>
            <a:r>
              <a:rPr lang="es-419" sz="1600" b="0" dirty="0">
                <a:solidFill>
                  <a:srgbClr val="098658"/>
                </a:solidFill>
                <a:effectLst/>
                <a:latin typeface="Consolas" panose="020B0609020204030204" pitchFamily="49" charset="0"/>
              </a:rPr>
              <a:t>5</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  </a:t>
            </a:r>
            <a:r>
              <a:rPr lang="es-419" sz="1600" b="0" dirty="0">
                <a:solidFill>
                  <a:srgbClr val="0000FF"/>
                </a:solidFill>
                <a:effectLst/>
                <a:latin typeface="Consolas" panose="020B0609020204030204" pitchFamily="49" charset="0"/>
              </a:rPr>
              <a:t>constructor</a:t>
            </a:r>
            <a:r>
              <a:rPr lang="es-419" sz="1600" b="0" dirty="0">
                <a:solidFill>
                  <a:srgbClr val="000000"/>
                </a:solidFill>
                <a:effectLst/>
                <a:latin typeface="Consolas" panose="020B0609020204030204" pitchFamily="49" charset="0"/>
              </a:rPr>
              <a:t>() { }</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ngOnInit</a:t>
            </a:r>
            <a:r>
              <a:rPr lang="es-419" sz="1600" b="0" dirty="0">
                <a:solidFill>
                  <a:srgbClr val="000000"/>
                </a:solidFill>
                <a:effectLst/>
                <a:latin typeface="Consolas" panose="020B0609020204030204" pitchFamily="49" charset="0"/>
              </a:rPr>
              <a:t>() { }</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a:t>
            </a:r>
          </a:p>
        </p:txBody>
      </p:sp>
      <p:sp>
        <p:nvSpPr>
          <p:cNvPr id="7" name="CuadroTexto 6">
            <a:extLst>
              <a:ext uri="{FF2B5EF4-FFF2-40B4-BE49-F238E27FC236}">
                <a16:creationId xmlns:a16="http://schemas.microsoft.com/office/drawing/2014/main" id="{E22D1BC0-CE31-17A2-BEDD-E19C0263BCE4}"/>
              </a:ext>
            </a:extLst>
          </p:cNvPr>
          <p:cNvSpPr txBox="1"/>
          <p:nvPr/>
        </p:nvSpPr>
        <p:spPr>
          <a:xfrm>
            <a:off x="717641" y="3692411"/>
            <a:ext cx="4406152" cy="923330"/>
          </a:xfrm>
          <a:prstGeom prst="rect">
            <a:avLst/>
          </a:prstGeom>
          <a:solidFill>
            <a:srgbClr val="FFFFF3"/>
          </a:solidFill>
          <a:ln>
            <a:solidFill>
              <a:schemeClr val="accent6">
                <a:lumMod val="40000"/>
                <a:lumOff val="60000"/>
              </a:schemeClr>
            </a:solidFill>
          </a:ln>
          <a:effectLst>
            <a:outerShdw blurRad="63500" sx="102000" sy="102000" algn="ctr" rotWithShape="0">
              <a:prstClr val="black">
                <a:alpha val="40000"/>
              </a:prstClr>
            </a:outerShdw>
          </a:effectLst>
        </p:spPr>
        <p:txBody>
          <a:bodyPr wrap="square">
            <a:spAutoFit/>
          </a:bodyPr>
          <a:lstStyle>
            <a:defPPr>
              <a:defRPr lang="en-US"/>
            </a:defPPr>
            <a:lvl1pPr>
              <a:defRPr b="0">
                <a:solidFill>
                  <a:srgbClr val="0000FF"/>
                </a:solidFill>
                <a:effectLst/>
                <a:latin typeface="Consolas" panose="020B0609020204030204" pitchFamily="49" charset="0"/>
              </a:defRPr>
            </a:lvl1pPr>
          </a:lstStyle>
          <a:p>
            <a:r>
              <a:rPr lang="en-US" b="0" dirty="0">
                <a:solidFill>
                  <a:srgbClr val="000000"/>
                </a:solidFill>
                <a:effectLst/>
                <a:latin typeface="Consolas" panose="020B0609020204030204" pitchFamily="49" charset="0"/>
              </a:rPr>
              <a:t>&lt;div *</a:t>
            </a:r>
            <a:r>
              <a:rPr lang="en-US" b="0" dirty="0" err="1">
                <a:solidFill>
                  <a:srgbClr val="000000"/>
                </a:solidFill>
                <a:effectLst/>
                <a:latin typeface="Consolas" panose="020B0609020204030204" pitchFamily="49" charset="0"/>
              </a:rPr>
              <a:t>ngFor</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"let item of items"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 item }}</a:t>
            </a:r>
          </a:p>
          <a:p>
            <a:r>
              <a:rPr lang="en-US" b="0" dirty="0">
                <a:solidFill>
                  <a:srgbClr val="000000"/>
                </a:solidFill>
                <a:effectLst/>
                <a:latin typeface="Consolas" panose="020B0609020204030204" pitchFamily="49" charset="0"/>
              </a:rPr>
              <a:t>&lt;/div&gt;</a:t>
            </a:r>
          </a:p>
        </p:txBody>
      </p:sp>
    </p:spTree>
    <p:extLst>
      <p:ext uri="{BB962C8B-B14F-4D97-AF65-F5344CB8AC3E}">
        <p14:creationId xmlns:p14="http://schemas.microsoft.com/office/powerpoint/2010/main" val="258219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3D2F2-0F7B-BA67-6015-7EE022E5F501}"/>
              </a:ext>
            </a:extLst>
          </p:cNvPr>
          <p:cNvSpPr>
            <a:spLocks noGrp="1"/>
          </p:cNvSpPr>
          <p:nvPr>
            <p:ph type="title"/>
          </p:nvPr>
        </p:nvSpPr>
        <p:spPr/>
        <p:txBody>
          <a:bodyPr/>
          <a:lstStyle/>
          <a:p>
            <a:r>
              <a:rPr lang="es-419" dirty="0"/>
              <a:t>Módulos angulares</a:t>
            </a:r>
          </a:p>
        </p:txBody>
      </p:sp>
      <p:sp>
        <p:nvSpPr>
          <p:cNvPr id="3" name="Marcador de contenido 2">
            <a:extLst>
              <a:ext uri="{FF2B5EF4-FFF2-40B4-BE49-F238E27FC236}">
                <a16:creationId xmlns:a16="http://schemas.microsoft.com/office/drawing/2014/main" id="{D84C5EEC-2FC0-5F43-7253-A089F04013A1}"/>
              </a:ext>
            </a:extLst>
          </p:cNvPr>
          <p:cNvSpPr>
            <a:spLocks noGrp="1"/>
          </p:cNvSpPr>
          <p:nvPr>
            <p:ph idx="1"/>
          </p:nvPr>
        </p:nvSpPr>
        <p:spPr/>
        <p:txBody>
          <a:bodyPr/>
          <a:lstStyle/>
          <a:p>
            <a:pPr>
              <a:lnSpc>
                <a:spcPct val="100000"/>
              </a:lnSpc>
              <a:spcBef>
                <a:spcPts val="0"/>
              </a:spcBef>
            </a:pPr>
            <a:r>
              <a:rPr lang="es-419" dirty="0"/>
              <a:t>En Angular, un </a:t>
            </a:r>
            <a:r>
              <a:rPr lang="es-419" dirty="0" err="1"/>
              <a:t>NgModule</a:t>
            </a:r>
            <a:r>
              <a:rPr lang="es-419" dirty="0"/>
              <a:t> (abreviatura de Angular Module) es un mecanismo fundamental para organizar una aplicación en bloques funcionales. Cada aplicación Angular tiene al menos un módulo, que se conoce como el módulo raíz, y puede tener varios módulos adicionales que se utilizan para organizar componentes, directivas, pipes y servicios en subconjuntos lógicos y reutilizables.</a:t>
            </a:r>
          </a:p>
          <a:p>
            <a:pPr>
              <a:lnSpc>
                <a:spcPct val="100000"/>
              </a:lnSpc>
              <a:spcBef>
                <a:spcPts val="0"/>
              </a:spcBef>
            </a:pPr>
            <a:endParaRPr lang="es-419" dirty="0"/>
          </a:p>
          <a:p>
            <a:pPr>
              <a:lnSpc>
                <a:spcPct val="100000"/>
              </a:lnSpc>
              <a:spcBef>
                <a:spcPts val="0"/>
              </a:spcBef>
            </a:pPr>
            <a:r>
              <a:rPr lang="es-419" dirty="0"/>
              <a:t>Un </a:t>
            </a:r>
            <a:r>
              <a:rPr lang="es-419" dirty="0" err="1"/>
              <a:t>NgModule</a:t>
            </a:r>
            <a:r>
              <a:rPr lang="es-419" dirty="0"/>
              <a:t> es una clase de </a:t>
            </a:r>
            <a:r>
              <a:rPr lang="es-419" dirty="0" err="1"/>
              <a:t>TypeScript</a:t>
            </a:r>
            <a:r>
              <a:rPr lang="es-419" dirty="0"/>
              <a:t> decorada con el decorador @NgModule. Este decorador proporciona metadatos sobre el módulo y sus componentes, y ayuda a Angular a entender cómo ensamblar la aplicación</a:t>
            </a:r>
          </a:p>
        </p:txBody>
      </p:sp>
    </p:spTree>
    <p:extLst>
      <p:ext uri="{BB962C8B-B14F-4D97-AF65-F5344CB8AC3E}">
        <p14:creationId xmlns:p14="http://schemas.microsoft.com/office/powerpoint/2010/main" val="145512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C1A65-4A6F-CFF5-18F3-A41229D9FD5C}"/>
              </a:ext>
            </a:extLst>
          </p:cNvPr>
          <p:cNvSpPr>
            <a:spLocks noGrp="1"/>
          </p:cNvSpPr>
          <p:nvPr>
            <p:ph type="title"/>
          </p:nvPr>
        </p:nvSpPr>
        <p:spPr/>
        <p:txBody>
          <a:bodyPr/>
          <a:lstStyle/>
          <a:p>
            <a:r>
              <a:rPr lang="es-419" dirty="0"/>
              <a:t>Creación de </a:t>
            </a:r>
            <a:r>
              <a:rPr lang="es-419" dirty="0" err="1"/>
              <a:t>NgModules</a:t>
            </a:r>
            <a:endParaRPr lang="es-419" dirty="0"/>
          </a:p>
        </p:txBody>
      </p:sp>
      <p:sp>
        <p:nvSpPr>
          <p:cNvPr id="3" name="Marcador de contenido 2">
            <a:extLst>
              <a:ext uri="{FF2B5EF4-FFF2-40B4-BE49-F238E27FC236}">
                <a16:creationId xmlns:a16="http://schemas.microsoft.com/office/drawing/2014/main" id="{B084AB92-B9AF-0300-D2B5-96D938084102}"/>
              </a:ext>
            </a:extLst>
          </p:cNvPr>
          <p:cNvSpPr>
            <a:spLocks noGrp="1"/>
          </p:cNvSpPr>
          <p:nvPr>
            <p:ph idx="1"/>
          </p:nvPr>
        </p:nvSpPr>
        <p:spPr>
          <a:xfrm>
            <a:off x="838200" y="1238250"/>
            <a:ext cx="10515600" cy="387799"/>
          </a:xfrm>
        </p:spPr>
        <p:txBody>
          <a:bodyPr>
            <a:normAutofit fontScale="92500" lnSpcReduction="20000"/>
          </a:bodyPr>
          <a:lstStyle/>
          <a:p>
            <a:r>
              <a:rPr lang="es-419" b="0" i="0" dirty="0">
                <a:solidFill>
                  <a:srgbClr val="1F1F1F"/>
                </a:solidFill>
                <a:effectLst/>
                <a:latin typeface="Google Sans"/>
              </a:rPr>
              <a:t>Un </a:t>
            </a:r>
            <a:r>
              <a:rPr lang="es-419" b="0" i="0" dirty="0" err="1">
                <a:solidFill>
                  <a:srgbClr val="1F1F1F"/>
                </a:solidFill>
                <a:effectLst/>
                <a:latin typeface="Google Sans"/>
              </a:rPr>
              <a:t>NgModule</a:t>
            </a:r>
            <a:r>
              <a:rPr lang="es-419" b="0" i="0" dirty="0">
                <a:solidFill>
                  <a:srgbClr val="1F1F1F"/>
                </a:solidFill>
                <a:effectLst/>
                <a:latin typeface="Google Sans"/>
              </a:rPr>
              <a:t> tiene la siguiente estructura:</a:t>
            </a:r>
            <a:endParaRPr lang="es-419" dirty="0"/>
          </a:p>
        </p:txBody>
      </p:sp>
      <p:sp>
        <p:nvSpPr>
          <p:cNvPr id="5" name="CuadroTexto 4">
            <a:extLst>
              <a:ext uri="{FF2B5EF4-FFF2-40B4-BE49-F238E27FC236}">
                <a16:creationId xmlns:a16="http://schemas.microsoft.com/office/drawing/2014/main" id="{A28B8787-3319-9AB2-C177-D6D0A340978E}"/>
              </a:ext>
            </a:extLst>
          </p:cNvPr>
          <p:cNvSpPr txBox="1"/>
          <p:nvPr/>
        </p:nvSpPr>
        <p:spPr>
          <a:xfrm>
            <a:off x="2249416" y="1792501"/>
            <a:ext cx="7078716" cy="4524315"/>
          </a:xfrm>
          <a:prstGeom prst="rect">
            <a:avLst/>
          </a:prstGeom>
          <a:solidFill>
            <a:srgbClr val="FFFFF3"/>
          </a:solidFill>
          <a:ln>
            <a:solidFill>
              <a:schemeClr val="accent6">
                <a:lumMod val="40000"/>
                <a:lumOff val="60000"/>
              </a:schemeClr>
            </a:solidFill>
          </a:ln>
          <a:effectLst>
            <a:outerShdw blurRad="63500" sx="102000" sy="102000" algn="ctr" rotWithShape="0">
              <a:prstClr val="black">
                <a:alpha val="40000"/>
              </a:prstClr>
            </a:outerShdw>
          </a:effectLst>
        </p:spPr>
        <p:txBody>
          <a:bodyPr wrap="square">
            <a:spAutoFit/>
          </a:bodyPr>
          <a:lstStyle/>
          <a:p>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declarations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Componentes declarados en este módulo</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Módulos importados por este módulo</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providers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Servicios provistos por este módulo</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Componentes, directivas y pipes exportados por este módulo</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MyModule</a:t>
            </a:r>
            <a:r>
              <a:rPr lang="es-419"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732136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C1A65-4A6F-CFF5-18F3-A41229D9FD5C}"/>
              </a:ext>
            </a:extLst>
          </p:cNvPr>
          <p:cNvSpPr>
            <a:spLocks noGrp="1"/>
          </p:cNvSpPr>
          <p:nvPr>
            <p:ph type="title"/>
          </p:nvPr>
        </p:nvSpPr>
        <p:spPr/>
        <p:txBody>
          <a:bodyPr/>
          <a:lstStyle/>
          <a:p>
            <a:r>
              <a:rPr lang="es-419" dirty="0"/>
              <a:t>Creación de </a:t>
            </a:r>
            <a:r>
              <a:rPr lang="es-419" dirty="0" err="1"/>
              <a:t>NgModules</a:t>
            </a:r>
            <a:endParaRPr lang="es-419" dirty="0"/>
          </a:p>
        </p:txBody>
      </p:sp>
      <p:sp>
        <p:nvSpPr>
          <p:cNvPr id="3" name="Marcador de contenido 2">
            <a:extLst>
              <a:ext uri="{FF2B5EF4-FFF2-40B4-BE49-F238E27FC236}">
                <a16:creationId xmlns:a16="http://schemas.microsoft.com/office/drawing/2014/main" id="{B084AB92-B9AF-0300-D2B5-96D938084102}"/>
              </a:ext>
            </a:extLst>
          </p:cNvPr>
          <p:cNvSpPr>
            <a:spLocks noGrp="1"/>
          </p:cNvSpPr>
          <p:nvPr>
            <p:ph idx="1"/>
          </p:nvPr>
        </p:nvSpPr>
        <p:spPr>
          <a:xfrm>
            <a:off x="838200" y="1238250"/>
            <a:ext cx="10515600" cy="387799"/>
          </a:xfrm>
        </p:spPr>
        <p:txBody>
          <a:bodyPr>
            <a:normAutofit fontScale="92500" lnSpcReduction="20000"/>
          </a:bodyPr>
          <a:lstStyle/>
          <a:p>
            <a:r>
              <a:rPr lang="es-419" b="0" i="0" dirty="0">
                <a:solidFill>
                  <a:srgbClr val="1F1F1F"/>
                </a:solidFill>
                <a:effectLst/>
                <a:latin typeface="Google Sans"/>
              </a:rPr>
              <a:t>Un </a:t>
            </a:r>
            <a:r>
              <a:rPr lang="es-419" b="0" i="0" dirty="0" err="1">
                <a:solidFill>
                  <a:srgbClr val="1F1F1F"/>
                </a:solidFill>
                <a:effectLst/>
                <a:latin typeface="Google Sans"/>
              </a:rPr>
              <a:t>NgModule</a:t>
            </a:r>
            <a:r>
              <a:rPr lang="es-419" b="0" i="0" dirty="0">
                <a:solidFill>
                  <a:srgbClr val="1F1F1F"/>
                </a:solidFill>
                <a:effectLst/>
                <a:latin typeface="Google Sans"/>
              </a:rPr>
              <a:t> tiene la siguiente estructura:</a:t>
            </a:r>
            <a:endParaRPr lang="es-419" dirty="0"/>
          </a:p>
        </p:txBody>
      </p:sp>
      <p:sp>
        <p:nvSpPr>
          <p:cNvPr id="5" name="CuadroTexto 4">
            <a:extLst>
              <a:ext uri="{FF2B5EF4-FFF2-40B4-BE49-F238E27FC236}">
                <a16:creationId xmlns:a16="http://schemas.microsoft.com/office/drawing/2014/main" id="{A28B8787-3319-9AB2-C177-D6D0A340978E}"/>
              </a:ext>
            </a:extLst>
          </p:cNvPr>
          <p:cNvSpPr txBox="1"/>
          <p:nvPr/>
        </p:nvSpPr>
        <p:spPr>
          <a:xfrm>
            <a:off x="1019706" y="1792501"/>
            <a:ext cx="5838294" cy="4524315"/>
          </a:xfrm>
          <a:prstGeom prst="rect">
            <a:avLst/>
          </a:prstGeom>
          <a:solidFill>
            <a:srgbClr val="FFFFF3"/>
          </a:solidFill>
          <a:ln>
            <a:solidFill>
              <a:schemeClr val="accent6">
                <a:lumMod val="40000"/>
                <a:lumOff val="60000"/>
              </a:schemeClr>
            </a:solidFill>
          </a:ln>
          <a:effectLst>
            <a:outerShdw blurRad="63500" sx="102000" sy="102000" algn="ctr" rotWithShape="0">
              <a:prstClr val="black">
                <a:alpha val="40000"/>
              </a:prstClr>
            </a:outerShdw>
          </a:effectLst>
        </p:spPr>
        <p:txBody>
          <a:bodyPr wrap="square">
            <a:spAutoFit/>
          </a:bodyPr>
          <a:lstStyle/>
          <a:p>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declarations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Componentes declarados en este módulo</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Módulos importados por este módulo</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providers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Servicios provistos por este módulo</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8000"/>
                </a:solidFill>
                <a:effectLst/>
                <a:latin typeface="Consolas" panose="020B0609020204030204" pitchFamily="49" charset="0"/>
              </a:rPr>
              <a:t>// Componentes, directivas y pipes exportados por este módulo</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MyModule</a:t>
            </a:r>
            <a:r>
              <a:rPr lang="es-419" b="0" dirty="0">
                <a:solidFill>
                  <a:srgbClr val="000000"/>
                </a:solidFill>
                <a:effectLst/>
                <a:latin typeface="Consolas" panose="020B0609020204030204" pitchFamily="49" charset="0"/>
              </a:rPr>
              <a:t> {}</a:t>
            </a:r>
          </a:p>
        </p:txBody>
      </p:sp>
      <p:sp>
        <p:nvSpPr>
          <p:cNvPr id="6" name="CuadroTexto 5">
            <a:extLst>
              <a:ext uri="{FF2B5EF4-FFF2-40B4-BE49-F238E27FC236}">
                <a16:creationId xmlns:a16="http://schemas.microsoft.com/office/drawing/2014/main" id="{583C4AC5-0AF4-10EE-F329-96678DD7B9E3}"/>
              </a:ext>
            </a:extLst>
          </p:cNvPr>
          <p:cNvSpPr txBox="1"/>
          <p:nvPr/>
        </p:nvSpPr>
        <p:spPr>
          <a:xfrm>
            <a:off x="7632935" y="1792501"/>
            <a:ext cx="4128139" cy="4093428"/>
          </a:xfrm>
          <a:prstGeom prst="rect">
            <a:avLst/>
          </a:prstGeom>
          <a:solidFill>
            <a:srgbClr val="FFFFF3"/>
          </a:solidFill>
          <a:ln>
            <a:solidFill>
              <a:schemeClr val="accent6">
                <a:lumMod val="40000"/>
                <a:lumOff val="60000"/>
              </a:schemeClr>
            </a:solidFill>
          </a:ln>
          <a:effectLst>
            <a:outerShdw blurRad="63500" sx="102000" sy="102000" algn="ctr" rotWithShape="0">
              <a:prstClr val="black">
                <a:alpha val="40000"/>
              </a:prstClr>
            </a:outerShdw>
          </a:effectLst>
        </p:spPr>
        <p:txBody>
          <a:bodyPr wrap="square">
            <a:spAutoFit/>
          </a:bodyPr>
          <a:lstStyle>
            <a:defPPr>
              <a:defRPr lang="en-US"/>
            </a:defPPr>
            <a:lvl1pPr>
              <a:defRPr b="0">
                <a:solidFill>
                  <a:srgbClr val="000000"/>
                </a:solidFill>
                <a:effectLst/>
                <a:latin typeface="Consolas" panose="020B0609020204030204" pitchFamily="49" charset="0"/>
              </a:defRPr>
            </a:lvl1pPr>
          </a:lstStyle>
          <a:p>
            <a:pPr marL="285750" indent="-285750">
              <a:buFont typeface="Arial" panose="020B0604020202020204" pitchFamily="34" charset="0"/>
              <a:buChar char="•"/>
            </a:pPr>
            <a:r>
              <a:rPr lang="es-419" sz="2000" dirty="0" err="1">
                <a:solidFill>
                  <a:srgbClr val="AA286F"/>
                </a:solidFill>
                <a:latin typeface="+mn-lt"/>
              </a:rPr>
              <a:t>declarations</a:t>
            </a:r>
            <a:r>
              <a:rPr lang="es-419" sz="2000" dirty="0">
                <a:latin typeface="+mn-lt"/>
              </a:rPr>
              <a:t>: Este atributo especifica los componentes, directivas y pipes declarados en este módulo.</a:t>
            </a:r>
          </a:p>
          <a:p>
            <a:pPr marL="285750" indent="-285750">
              <a:buFont typeface="Arial" panose="020B0604020202020204" pitchFamily="34" charset="0"/>
              <a:buChar char="•"/>
            </a:pPr>
            <a:r>
              <a:rPr lang="es-419" sz="2000" dirty="0" err="1">
                <a:solidFill>
                  <a:srgbClr val="AA286F"/>
                </a:solidFill>
                <a:latin typeface="+mn-lt"/>
              </a:rPr>
              <a:t>imports</a:t>
            </a:r>
            <a:r>
              <a:rPr lang="es-419" sz="2000" dirty="0">
                <a:latin typeface="+mn-lt"/>
              </a:rPr>
              <a:t>: Este atributo especifica los módulos importados por este módulo.</a:t>
            </a:r>
          </a:p>
          <a:p>
            <a:pPr marL="285750" indent="-285750">
              <a:buFont typeface="Arial" panose="020B0604020202020204" pitchFamily="34" charset="0"/>
              <a:buChar char="•"/>
            </a:pPr>
            <a:r>
              <a:rPr lang="es-419" sz="2000" dirty="0" err="1">
                <a:solidFill>
                  <a:srgbClr val="AA286F"/>
                </a:solidFill>
                <a:latin typeface="+mn-lt"/>
              </a:rPr>
              <a:t>providers</a:t>
            </a:r>
            <a:r>
              <a:rPr lang="es-419" sz="2000" dirty="0">
                <a:latin typeface="+mn-lt"/>
              </a:rPr>
              <a:t>: Este atributo especifica los servicios provistos por este módulo.</a:t>
            </a:r>
          </a:p>
          <a:p>
            <a:pPr marL="285750" indent="-285750">
              <a:buFont typeface="Arial" panose="020B0604020202020204" pitchFamily="34" charset="0"/>
              <a:buChar char="•"/>
            </a:pPr>
            <a:r>
              <a:rPr lang="es-419" sz="2000" dirty="0" err="1">
                <a:solidFill>
                  <a:srgbClr val="AA286F"/>
                </a:solidFill>
                <a:latin typeface="+mn-lt"/>
              </a:rPr>
              <a:t>exports</a:t>
            </a:r>
            <a:r>
              <a:rPr lang="es-419" sz="2000" dirty="0">
                <a:latin typeface="+mn-lt"/>
              </a:rPr>
              <a:t>: Este atributo especifica los componentes, directivas y pipes exportados por este módulo.</a:t>
            </a:r>
          </a:p>
        </p:txBody>
      </p:sp>
    </p:spTree>
    <p:extLst>
      <p:ext uri="{BB962C8B-B14F-4D97-AF65-F5344CB8AC3E}">
        <p14:creationId xmlns:p14="http://schemas.microsoft.com/office/powerpoint/2010/main" val="81527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4D98B-71D6-CBF8-8896-5F7ECD78B2FE}"/>
              </a:ext>
            </a:extLst>
          </p:cNvPr>
          <p:cNvSpPr>
            <a:spLocks noGrp="1"/>
          </p:cNvSpPr>
          <p:nvPr>
            <p:ph type="title"/>
          </p:nvPr>
        </p:nvSpPr>
        <p:spPr/>
        <p:txBody>
          <a:bodyPr/>
          <a:lstStyle/>
          <a:p>
            <a:r>
              <a:rPr lang="es-419" dirty="0"/>
              <a:t>Introducción a Angular 8.5.x</a:t>
            </a:r>
          </a:p>
        </p:txBody>
      </p:sp>
      <p:sp>
        <p:nvSpPr>
          <p:cNvPr id="3" name="Marcador de contenido 2">
            <a:extLst>
              <a:ext uri="{FF2B5EF4-FFF2-40B4-BE49-F238E27FC236}">
                <a16:creationId xmlns:a16="http://schemas.microsoft.com/office/drawing/2014/main" id="{02300CDB-4D58-4199-D14B-839430015D79}"/>
              </a:ext>
            </a:extLst>
          </p:cNvPr>
          <p:cNvSpPr>
            <a:spLocks noGrp="1"/>
          </p:cNvSpPr>
          <p:nvPr>
            <p:ph idx="1"/>
          </p:nvPr>
        </p:nvSpPr>
        <p:spPr>
          <a:xfrm>
            <a:off x="838200" y="1238251"/>
            <a:ext cx="4947745" cy="1646840"/>
          </a:xfrm>
        </p:spPr>
        <p:txBody>
          <a:bodyPr>
            <a:normAutofit/>
          </a:bodyPr>
          <a:lstStyle/>
          <a:p>
            <a:pPr marL="0" indent="0">
              <a:buNone/>
            </a:pPr>
            <a:r>
              <a:rPr lang="es-419" sz="2000" dirty="0"/>
              <a:t>Angular es un </a:t>
            </a:r>
            <a:r>
              <a:rPr lang="es-419" sz="2000" dirty="0" err="1"/>
              <a:t>framework</a:t>
            </a:r>
            <a:r>
              <a:rPr lang="es-419" sz="2000" dirty="0"/>
              <a:t> de JavaScript de código abierto desarrollado por Google. Se utiliza para crear aplicaciones web de una sola página (</a:t>
            </a:r>
            <a:r>
              <a:rPr lang="es-419" sz="2000" dirty="0" err="1"/>
              <a:t>SPAs</a:t>
            </a:r>
            <a:r>
              <a:rPr lang="es-419" sz="2000" dirty="0"/>
              <a:t>) que son interactivas, receptivas y fáciles de mantener.</a:t>
            </a:r>
          </a:p>
        </p:txBody>
      </p:sp>
      <p:pic>
        <p:nvPicPr>
          <p:cNvPr id="5" name="Imagen 4">
            <a:extLst>
              <a:ext uri="{FF2B5EF4-FFF2-40B4-BE49-F238E27FC236}">
                <a16:creationId xmlns:a16="http://schemas.microsoft.com/office/drawing/2014/main" id="{0F0E7273-CCF2-B112-71BD-39DF102BB266}"/>
              </a:ext>
            </a:extLst>
          </p:cNvPr>
          <p:cNvPicPr>
            <a:picLocks noChangeAspect="1"/>
          </p:cNvPicPr>
          <p:nvPr/>
        </p:nvPicPr>
        <p:blipFill>
          <a:blip r:embed="rId2"/>
          <a:stretch>
            <a:fillRect/>
          </a:stretch>
        </p:blipFill>
        <p:spPr>
          <a:xfrm>
            <a:off x="6406057" y="901676"/>
            <a:ext cx="5159608" cy="5054648"/>
          </a:xfrm>
          <a:prstGeom prst="rect">
            <a:avLst/>
          </a:prstGeom>
          <a:effectLst>
            <a:outerShdw blurRad="63500" sx="102000" sy="102000" algn="ctr" rotWithShape="0">
              <a:prstClr val="black">
                <a:alpha val="40000"/>
              </a:prstClr>
            </a:outerShdw>
          </a:effectLst>
        </p:spPr>
      </p:pic>
      <p:sp>
        <p:nvSpPr>
          <p:cNvPr id="9" name="CuadroTexto 8">
            <a:extLst>
              <a:ext uri="{FF2B5EF4-FFF2-40B4-BE49-F238E27FC236}">
                <a16:creationId xmlns:a16="http://schemas.microsoft.com/office/drawing/2014/main" id="{0F426F58-8556-F5A8-CD83-5C8E3EC2A052}"/>
              </a:ext>
            </a:extLst>
          </p:cNvPr>
          <p:cNvSpPr txBox="1"/>
          <p:nvPr/>
        </p:nvSpPr>
        <p:spPr>
          <a:xfrm>
            <a:off x="828000" y="2885091"/>
            <a:ext cx="5268000" cy="370489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s-419" sz="1600" dirty="0"/>
              <a:t>Angular se basa en los siguientes principios:</a:t>
            </a:r>
          </a:p>
          <a:p>
            <a:r>
              <a:rPr lang="es-419" sz="1600" b="1" dirty="0">
                <a:solidFill>
                  <a:srgbClr val="C00000"/>
                </a:solidFill>
              </a:rPr>
              <a:t>Componentes</a:t>
            </a:r>
            <a:r>
              <a:rPr lang="es-419" sz="1600" dirty="0"/>
              <a:t>: Las aplicaciones de Angular se construyen a partir de componentes, que son unidades de código reutilizables que contienen la lógica, la presentación y la interfaz de usuario de una parte de la aplicación.</a:t>
            </a:r>
          </a:p>
          <a:p>
            <a:r>
              <a:rPr lang="es-419" sz="1600" b="1" dirty="0">
                <a:solidFill>
                  <a:srgbClr val="C00000"/>
                </a:solidFill>
              </a:rPr>
              <a:t>Direcciones</a:t>
            </a:r>
            <a:r>
              <a:rPr lang="es-419" sz="1600" dirty="0"/>
              <a:t>: Las direcciones controlan cómo se navega por una aplicación Angular.</a:t>
            </a:r>
          </a:p>
          <a:p>
            <a:r>
              <a:rPr lang="es-419" sz="1600" b="1" dirty="0">
                <a:solidFill>
                  <a:srgbClr val="C00000"/>
                </a:solidFill>
              </a:rPr>
              <a:t>Servicios</a:t>
            </a:r>
            <a:r>
              <a:rPr lang="es-419" sz="1600" dirty="0"/>
              <a:t>: Los servicios proporcionan acceso a datos y funcionalidad externos.</a:t>
            </a:r>
          </a:p>
          <a:p>
            <a:r>
              <a:rPr lang="es-419" sz="1600" b="1" dirty="0">
                <a:solidFill>
                  <a:srgbClr val="C00000"/>
                </a:solidFill>
              </a:rPr>
              <a:t>Pipes</a:t>
            </a:r>
            <a:r>
              <a:rPr lang="es-419" sz="1600" dirty="0"/>
              <a:t>: Los pipes convierten los datos en formatos más presentables.</a:t>
            </a:r>
          </a:p>
          <a:p>
            <a:r>
              <a:rPr lang="es-419" sz="1600" b="1" dirty="0">
                <a:solidFill>
                  <a:srgbClr val="C00000"/>
                </a:solidFill>
              </a:rPr>
              <a:t>Enrutamiento</a:t>
            </a:r>
            <a:r>
              <a:rPr lang="es-419" sz="1600" dirty="0"/>
              <a:t>: El enrutamiento permite a los usuarios navegar entre diferentes partes de una aplicación.</a:t>
            </a:r>
          </a:p>
        </p:txBody>
      </p:sp>
      <p:sp>
        <p:nvSpPr>
          <p:cNvPr id="11" name="CuadroTexto 10">
            <a:extLst>
              <a:ext uri="{FF2B5EF4-FFF2-40B4-BE49-F238E27FC236}">
                <a16:creationId xmlns:a16="http://schemas.microsoft.com/office/drawing/2014/main" id="{C5190C8E-D0B6-E923-E1E1-7DBADD3A03D5}"/>
              </a:ext>
            </a:extLst>
          </p:cNvPr>
          <p:cNvSpPr txBox="1"/>
          <p:nvPr/>
        </p:nvSpPr>
        <p:spPr>
          <a:xfrm>
            <a:off x="7149990" y="6174000"/>
            <a:ext cx="3967267" cy="338554"/>
          </a:xfrm>
          <a:prstGeom prst="rect">
            <a:avLst/>
          </a:prstGeom>
          <a:noFill/>
        </p:spPr>
        <p:txBody>
          <a:bodyPr wrap="square">
            <a:spAutoFit/>
          </a:bodyPr>
          <a:lstStyle/>
          <a:p>
            <a:r>
              <a:rPr lang="es-419" sz="1600" dirty="0">
                <a:latin typeface="Courier New" panose="02070309020205020404" pitchFamily="49" charset="0"/>
                <a:cs typeface="Courier New" panose="02070309020205020404" pitchFamily="49" charset="0"/>
              </a:rPr>
              <a:t> "@angular/</a:t>
            </a:r>
            <a:r>
              <a:rPr lang="es-419" sz="1600" dirty="0" err="1">
                <a:latin typeface="Courier New" panose="02070309020205020404" pitchFamily="49" charset="0"/>
                <a:cs typeface="Courier New" panose="02070309020205020404" pitchFamily="49" charset="0"/>
              </a:rPr>
              <a:t>core</a:t>
            </a:r>
            <a:r>
              <a:rPr lang="es-419" sz="1600" dirty="0">
                <a:latin typeface="Courier New" panose="02070309020205020404" pitchFamily="49" charset="0"/>
                <a:cs typeface="Courier New" panose="02070309020205020404" pitchFamily="49" charset="0"/>
              </a:rPr>
              <a:t>": "^16.2.0",</a:t>
            </a:r>
          </a:p>
        </p:txBody>
      </p:sp>
    </p:spTree>
    <p:extLst>
      <p:ext uri="{BB962C8B-B14F-4D97-AF65-F5344CB8AC3E}">
        <p14:creationId xmlns:p14="http://schemas.microsoft.com/office/powerpoint/2010/main" val="1198347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D451A-1C44-A789-C87B-72368FE4C40F}"/>
              </a:ext>
            </a:extLst>
          </p:cNvPr>
          <p:cNvSpPr>
            <a:spLocks noGrp="1"/>
          </p:cNvSpPr>
          <p:nvPr>
            <p:ph type="title"/>
          </p:nvPr>
        </p:nvSpPr>
        <p:spPr/>
        <p:txBody>
          <a:bodyPr/>
          <a:lstStyle/>
          <a:p>
            <a:r>
              <a:rPr lang="es-419" dirty="0"/>
              <a:t>Uso del enrutador Angular</a:t>
            </a:r>
          </a:p>
        </p:txBody>
      </p:sp>
      <p:sp>
        <p:nvSpPr>
          <p:cNvPr id="3" name="Marcador de contenido 2">
            <a:extLst>
              <a:ext uri="{FF2B5EF4-FFF2-40B4-BE49-F238E27FC236}">
                <a16:creationId xmlns:a16="http://schemas.microsoft.com/office/drawing/2014/main" id="{9472C00D-408F-FB66-0B1F-CC8FC377B5D1}"/>
              </a:ext>
            </a:extLst>
          </p:cNvPr>
          <p:cNvSpPr>
            <a:spLocks noGrp="1"/>
          </p:cNvSpPr>
          <p:nvPr>
            <p:ph idx="1"/>
          </p:nvPr>
        </p:nvSpPr>
        <p:spPr>
          <a:xfrm>
            <a:off x="838200" y="1238250"/>
            <a:ext cx="10515600" cy="1299998"/>
          </a:xfrm>
        </p:spPr>
        <p:txBody>
          <a:bodyPr>
            <a:normAutofit fontScale="77500" lnSpcReduction="20000"/>
          </a:bodyPr>
          <a:lstStyle/>
          <a:p>
            <a:pPr>
              <a:lnSpc>
                <a:spcPct val="110000"/>
              </a:lnSpc>
            </a:pPr>
            <a:r>
              <a:rPr lang="es-419" dirty="0"/>
              <a:t>Es una herramienta que permite a las aplicaciones Angular navegar entre diferentes rutas. Las rutas son URI que representan una vista específica en una aplicación.</a:t>
            </a:r>
          </a:p>
          <a:p>
            <a:pPr>
              <a:lnSpc>
                <a:spcPct val="110000"/>
              </a:lnSpc>
            </a:pPr>
            <a:r>
              <a:rPr lang="es-419" dirty="0"/>
              <a:t>El enrutador de Angular tiene la siguiente estructura:</a:t>
            </a:r>
          </a:p>
        </p:txBody>
      </p:sp>
      <p:sp>
        <p:nvSpPr>
          <p:cNvPr id="5" name="CuadroTexto 4">
            <a:extLst>
              <a:ext uri="{FF2B5EF4-FFF2-40B4-BE49-F238E27FC236}">
                <a16:creationId xmlns:a16="http://schemas.microsoft.com/office/drawing/2014/main" id="{AB61CE44-F4E7-159E-CD35-710814C27782}"/>
              </a:ext>
            </a:extLst>
          </p:cNvPr>
          <p:cNvSpPr txBox="1"/>
          <p:nvPr/>
        </p:nvSpPr>
        <p:spPr>
          <a:xfrm>
            <a:off x="2249416" y="2396359"/>
            <a:ext cx="6626570" cy="4124206"/>
          </a:xfrm>
          <a:prstGeom prst="rect">
            <a:avLst/>
          </a:prstGeom>
          <a:solidFill>
            <a:srgbClr val="FFFFF3"/>
          </a:solidFill>
          <a:ln>
            <a:solidFill>
              <a:schemeClr val="accent6">
                <a:lumMod val="40000"/>
                <a:lumOff val="60000"/>
              </a:schemeClr>
            </a:solidFill>
          </a:ln>
          <a:effectLst>
            <a:outerShdw blurRad="63500" sx="102000" sy="102000" algn="ctr" rotWithShape="0">
              <a:prstClr val="black">
                <a:alpha val="40000"/>
              </a:prstClr>
            </a:outerShdw>
          </a:effectLst>
        </p:spPr>
        <p:txBody>
          <a:bodyPr wrap="square">
            <a:spAutoFit/>
          </a:bodyPr>
          <a:lstStyle/>
          <a:p>
            <a:r>
              <a:rPr lang="es-419" sz="1600" b="0" dirty="0" err="1">
                <a:solidFill>
                  <a:srgbClr val="0000FF"/>
                </a:solidFill>
                <a:effectLst/>
                <a:latin typeface="Consolas" panose="020B0609020204030204" pitchFamily="49" charset="0"/>
              </a:rPr>
              <a:t>import</a:t>
            </a:r>
            <a:r>
              <a:rPr lang="es-419" sz="1600" b="0" dirty="0">
                <a:solidFill>
                  <a:srgbClr val="000000"/>
                </a:solidFill>
                <a:effectLst/>
                <a:latin typeface="Consolas" panose="020B0609020204030204" pitchFamily="49" charset="0"/>
              </a:rPr>
              <a:t> { </a:t>
            </a:r>
            <a:r>
              <a:rPr lang="es-419" sz="1600" b="0" dirty="0" err="1">
                <a:solidFill>
                  <a:srgbClr val="000000"/>
                </a:solidFill>
                <a:effectLst/>
                <a:latin typeface="Consolas" panose="020B0609020204030204" pitchFamily="49" charset="0"/>
              </a:rPr>
              <a:t>Routes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RouterModule</a:t>
            </a:r>
            <a:r>
              <a:rPr lang="es-419" sz="1600" b="0" dirty="0">
                <a:solidFill>
                  <a:srgbClr val="000000"/>
                </a:solidFill>
                <a:effectLst/>
                <a:latin typeface="Consolas" panose="020B0609020204030204" pitchFamily="49" charset="0"/>
              </a:rPr>
              <a:t> } </a:t>
            </a:r>
            <a:r>
              <a:rPr lang="es-419" sz="1600" b="0" dirty="0" err="1">
                <a:solidFill>
                  <a:srgbClr val="0000FF"/>
                </a:solidFill>
                <a:effectLst/>
                <a:latin typeface="Consolas" panose="020B0609020204030204" pitchFamily="49" charset="0"/>
              </a:rPr>
              <a:t>from</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'@angular/</a:t>
            </a:r>
            <a:r>
              <a:rPr lang="es-419" sz="1600" b="0" dirty="0" err="1">
                <a:solidFill>
                  <a:srgbClr val="A31515"/>
                </a:solidFill>
                <a:effectLst/>
                <a:latin typeface="Consolas" panose="020B0609020204030204" pitchFamily="49" charset="0"/>
              </a:rPr>
              <a:t>router</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r>
              <a:rPr lang="es-419" sz="1600" b="0" dirty="0" err="1">
                <a:solidFill>
                  <a:srgbClr val="0000FF"/>
                </a:solidFill>
                <a:effectLst/>
                <a:latin typeface="Consolas" panose="020B0609020204030204" pitchFamily="49" charset="0"/>
              </a:rPr>
              <a:t>const</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routes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Routes</a:t>
            </a:r>
            <a:r>
              <a:rPr lang="es-419" sz="1600" b="0" dirty="0">
                <a:solidFill>
                  <a:srgbClr val="000000"/>
                </a:solidFill>
                <a:effectLst/>
                <a:latin typeface="Consolas" panose="020B0609020204030204" pitchFamily="49" charset="0"/>
              </a:rPr>
              <a:t> = [</a:t>
            </a: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path</a:t>
            </a:r>
            <a:r>
              <a:rPr lang="es-419" sz="1600" b="0" dirty="0">
                <a:solidFill>
                  <a:srgbClr val="000000"/>
                </a:solidFill>
                <a:effectLst/>
                <a:latin typeface="Consolas" panose="020B0609020204030204" pitchFamily="49" charset="0"/>
              </a:rPr>
              <a:t>: </a:t>
            </a:r>
            <a:r>
              <a:rPr lang="es-419" sz="1600" b="0" dirty="0">
                <a:solidFill>
                  <a:srgbClr val="A31515"/>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component</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HomeComponent</a:t>
            </a:r>
            <a:endParaRPr lang="es-419" sz="1600" b="0" dirty="0">
              <a:solidFill>
                <a:srgbClr val="000000"/>
              </a:solidFill>
              <a:effectLst/>
              <a:latin typeface="Consolas" panose="020B0609020204030204" pitchFamily="49" charset="0"/>
            </a:endParaRP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a:t>
            </a:r>
          </a:p>
          <a:p>
            <a:br>
              <a:rPr lang="es-419" sz="1600" b="0" dirty="0">
                <a:solidFill>
                  <a:srgbClr val="000000"/>
                </a:solidFill>
                <a:effectLst/>
                <a:latin typeface="Consolas" panose="020B0609020204030204" pitchFamily="49" charset="0"/>
              </a:rPr>
            </a:br>
            <a:r>
              <a:rPr lang="es-419" sz="1600" b="0" dirty="0">
                <a:solidFill>
                  <a:srgbClr val="000000"/>
                </a:solidFill>
                <a:effectLst/>
                <a:latin typeface="Consolas" panose="020B0609020204030204" pitchFamily="49" charset="0"/>
              </a:rPr>
              <a:t>@NgModule({</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imports</a:t>
            </a:r>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RouterModule.forRoot</a:t>
            </a:r>
            <a:r>
              <a:rPr lang="es-419" sz="1600" b="0" dirty="0">
                <a:solidFill>
                  <a:srgbClr val="000000"/>
                </a:solidFill>
                <a:effectLst/>
                <a:latin typeface="Consolas" panose="020B0609020204030204" pitchFamily="49" charset="0"/>
              </a:rPr>
              <a:t>(</a:t>
            </a:r>
            <a:r>
              <a:rPr lang="es-419" sz="1600" b="0" dirty="0" err="1">
                <a:solidFill>
                  <a:srgbClr val="000000"/>
                </a:solidFill>
                <a:effectLst/>
                <a:latin typeface="Consolas" panose="020B0609020204030204" pitchFamily="49" charset="0"/>
              </a:rPr>
              <a:t>routes</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  ],</a:t>
            </a:r>
          </a:p>
          <a:p>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exports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RouterModule</a:t>
            </a:r>
            <a:r>
              <a:rPr lang="es-419" sz="1600" b="0" dirty="0">
                <a:solidFill>
                  <a:srgbClr val="000000"/>
                </a:solidFill>
                <a:effectLst/>
                <a:latin typeface="Consolas" panose="020B0609020204030204" pitchFamily="49" charset="0"/>
              </a:rPr>
              <a:t>]</a:t>
            </a:r>
          </a:p>
          <a:p>
            <a:r>
              <a:rPr lang="es-419" sz="1600" b="0" dirty="0">
                <a:solidFill>
                  <a:srgbClr val="000000"/>
                </a:solidFill>
                <a:effectLst/>
                <a:latin typeface="Consolas" panose="020B0609020204030204" pitchFamily="49" charset="0"/>
              </a:rPr>
              <a:t>})</a:t>
            </a:r>
          </a:p>
          <a:p>
            <a:r>
              <a:rPr lang="es-419" sz="1600" b="0" dirty="0" err="1">
                <a:solidFill>
                  <a:srgbClr val="0000FF"/>
                </a:solidFill>
                <a:effectLst/>
                <a:latin typeface="Consolas" panose="020B0609020204030204" pitchFamily="49" charset="0"/>
              </a:rPr>
              <a:t>export</a:t>
            </a:r>
            <a:r>
              <a:rPr lang="es-419" sz="1600" b="0" dirty="0">
                <a:solidFill>
                  <a:srgbClr val="000000"/>
                </a:solidFill>
                <a:effectLst/>
                <a:latin typeface="Consolas" panose="020B0609020204030204" pitchFamily="49" charset="0"/>
              </a:rPr>
              <a:t> </a:t>
            </a:r>
            <a:r>
              <a:rPr lang="es-419" sz="1600" b="0" dirty="0" err="1">
                <a:solidFill>
                  <a:srgbClr val="0000FF"/>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 </a:t>
            </a:r>
            <a:r>
              <a:rPr lang="es-419" sz="1600" b="0" dirty="0" err="1">
                <a:solidFill>
                  <a:srgbClr val="000000"/>
                </a:solidFill>
                <a:effectLst/>
                <a:latin typeface="Consolas" panose="020B0609020204030204" pitchFamily="49" charset="0"/>
              </a:rPr>
              <a:t>AppModule</a:t>
            </a:r>
            <a:r>
              <a:rPr lang="es-419" sz="16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47736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sp>
        <p:nvSpPr>
          <p:cNvPr id="10" name="Subtítulo 2">
            <a:extLst>
              <a:ext uri="{FF2B5EF4-FFF2-40B4-BE49-F238E27FC236}">
                <a16:creationId xmlns:a16="http://schemas.microsoft.com/office/drawing/2014/main" id="{00EB1D16-7B39-F373-2053-73324326409B}"/>
              </a:ext>
            </a:extLst>
          </p:cNvPr>
          <p:cNvSpPr>
            <a:spLocks noGrp="1"/>
          </p:cNvSpPr>
          <p:nvPr>
            <p:ph type="subTitle" idx="1"/>
          </p:nvPr>
        </p:nvSpPr>
        <p:spPr>
          <a:xfrm>
            <a:off x="839788" y="3216275"/>
            <a:ext cx="7237412" cy="1008063"/>
          </a:xfrm>
        </p:spPr>
        <p:txBody>
          <a:bodyPr/>
          <a:lstStyle/>
          <a:p>
            <a:r>
              <a:rPr lang="es-419" dirty="0"/>
              <a:t>VI. Desarrollo </a:t>
            </a:r>
            <a:r>
              <a:rPr lang="es-419" dirty="0" err="1"/>
              <a:t>Frontend</a:t>
            </a:r>
            <a:r>
              <a:rPr lang="es-419" dirty="0"/>
              <a:t> Angular </a:t>
            </a:r>
          </a:p>
        </p:txBody>
      </p:sp>
      <p:pic>
        <p:nvPicPr>
          <p:cNvPr id="11" name="Picture 4">
            <a:extLst>
              <a:ext uri="{FF2B5EF4-FFF2-40B4-BE49-F238E27FC236}">
                <a16:creationId xmlns:a16="http://schemas.microsoft.com/office/drawing/2014/main" id="{B7439DA2-7760-4D25-571F-2C6C8873747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3041" y="3720129"/>
            <a:ext cx="1137051" cy="122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59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4D98B-71D6-CBF8-8896-5F7ECD78B2FE}"/>
              </a:ext>
            </a:extLst>
          </p:cNvPr>
          <p:cNvSpPr>
            <a:spLocks noGrp="1"/>
          </p:cNvSpPr>
          <p:nvPr>
            <p:ph type="title"/>
          </p:nvPr>
        </p:nvSpPr>
        <p:spPr/>
        <p:txBody>
          <a:bodyPr/>
          <a:lstStyle/>
          <a:p>
            <a:r>
              <a:rPr lang="es-419" dirty="0"/>
              <a:t>Introducción a Angular 8.5.x</a:t>
            </a:r>
          </a:p>
        </p:txBody>
      </p:sp>
      <p:pic>
        <p:nvPicPr>
          <p:cNvPr id="8" name="Imagen 7">
            <a:extLst>
              <a:ext uri="{FF2B5EF4-FFF2-40B4-BE49-F238E27FC236}">
                <a16:creationId xmlns:a16="http://schemas.microsoft.com/office/drawing/2014/main" id="{566B9422-4CF5-30E9-ED25-7D71E3E960FB}"/>
              </a:ext>
            </a:extLst>
          </p:cNvPr>
          <p:cNvPicPr>
            <a:picLocks noChangeAspect="1"/>
          </p:cNvPicPr>
          <p:nvPr/>
        </p:nvPicPr>
        <p:blipFill>
          <a:blip r:embed="rId2"/>
          <a:stretch>
            <a:fillRect/>
          </a:stretch>
        </p:blipFill>
        <p:spPr>
          <a:xfrm>
            <a:off x="2049689" y="1489450"/>
            <a:ext cx="7478169" cy="4372585"/>
          </a:xfrm>
          <a:prstGeom prst="rect">
            <a:avLst/>
          </a:prstGeom>
        </p:spPr>
      </p:pic>
      <p:sp>
        <p:nvSpPr>
          <p:cNvPr id="11" name="CuadroTexto 10">
            <a:extLst>
              <a:ext uri="{FF2B5EF4-FFF2-40B4-BE49-F238E27FC236}">
                <a16:creationId xmlns:a16="http://schemas.microsoft.com/office/drawing/2014/main" id="{C20B10F5-9C55-D25F-436A-992423C9421C}"/>
              </a:ext>
            </a:extLst>
          </p:cNvPr>
          <p:cNvSpPr txBox="1"/>
          <p:nvPr/>
        </p:nvSpPr>
        <p:spPr>
          <a:xfrm>
            <a:off x="431799" y="6469465"/>
            <a:ext cx="11107057" cy="184666"/>
          </a:xfrm>
          <a:prstGeom prst="rect">
            <a:avLst/>
          </a:prstGeom>
          <a:noFill/>
        </p:spPr>
        <p:txBody>
          <a:bodyPr wrap="square">
            <a:spAutoFit/>
          </a:bodyPr>
          <a:lstStyle/>
          <a:p>
            <a:r>
              <a:rPr lang="es-419" sz="600" dirty="0"/>
              <a:t>https://res.cloudinary.com/practicaldev/image/fetch/s--X22eExlY--/c_limit%2Cf_auto%2Cfl_progressive%2Cq_auto%2Cw_880/https://dev-to-uploads.s3.amazonaws.com/uploads/articles/g1i4yy4ukog9qofzpleq.png</a:t>
            </a:r>
          </a:p>
        </p:txBody>
      </p:sp>
    </p:spTree>
    <p:extLst>
      <p:ext uri="{BB962C8B-B14F-4D97-AF65-F5344CB8AC3E}">
        <p14:creationId xmlns:p14="http://schemas.microsoft.com/office/powerpoint/2010/main" val="10325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E2FC5-DC43-4195-B4A9-3C06DD226690}"/>
              </a:ext>
            </a:extLst>
          </p:cNvPr>
          <p:cNvSpPr>
            <a:spLocks noGrp="1"/>
          </p:cNvSpPr>
          <p:nvPr>
            <p:ph type="title"/>
          </p:nvPr>
        </p:nvSpPr>
        <p:spPr/>
        <p:txBody>
          <a:bodyPr/>
          <a:lstStyle/>
          <a:p>
            <a:r>
              <a:rPr lang="es-419" dirty="0"/>
              <a:t>Creación de una aplicación Angular</a:t>
            </a:r>
          </a:p>
        </p:txBody>
      </p:sp>
      <p:sp>
        <p:nvSpPr>
          <p:cNvPr id="3" name="Marcador de contenido 2">
            <a:extLst>
              <a:ext uri="{FF2B5EF4-FFF2-40B4-BE49-F238E27FC236}">
                <a16:creationId xmlns:a16="http://schemas.microsoft.com/office/drawing/2014/main" id="{DD9DBCFE-892E-C360-8D90-221DA6314009}"/>
              </a:ext>
            </a:extLst>
          </p:cNvPr>
          <p:cNvSpPr>
            <a:spLocks noGrp="1"/>
          </p:cNvSpPr>
          <p:nvPr>
            <p:ph idx="1"/>
          </p:nvPr>
        </p:nvSpPr>
        <p:spPr>
          <a:xfrm>
            <a:off x="828000" y="1798150"/>
            <a:ext cx="4301359" cy="4405313"/>
          </a:xfrm>
        </p:spPr>
        <p:txBody>
          <a:bodyPr>
            <a:normAutofit lnSpcReduction="10000"/>
          </a:bodyPr>
          <a:lstStyle/>
          <a:p>
            <a:pPr marL="0" indent="0">
              <a:buNone/>
            </a:pPr>
            <a:r>
              <a:rPr lang="es-ES" sz="1600" dirty="0"/>
              <a:t>Tener instalado Node.js</a:t>
            </a:r>
          </a:p>
          <a:p>
            <a:pPr marL="0" indent="0">
              <a:buNone/>
            </a:pPr>
            <a:endParaRPr lang="es-ES" sz="1600" dirty="0"/>
          </a:p>
          <a:p>
            <a:pPr marL="0" indent="0">
              <a:buNone/>
            </a:pPr>
            <a:r>
              <a:rPr lang="es-ES" sz="1600" dirty="0"/>
              <a:t>Instalar localmente la última versión de Angular</a:t>
            </a:r>
          </a:p>
          <a:p>
            <a:pPr marL="0" indent="0">
              <a:buNone/>
            </a:pPr>
            <a:endParaRPr lang="es-ES" sz="1600" dirty="0"/>
          </a:p>
          <a:p>
            <a:pPr marL="0" indent="0">
              <a:buNone/>
            </a:pPr>
            <a:r>
              <a:rPr lang="es-419" sz="1600" dirty="0"/>
              <a:t>Crear un nuevo proyecto, seleccionar las opciones que se indican.</a:t>
            </a:r>
          </a:p>
          <a:p>
            <a:pPr marL="0" indent="0">
              <a:buNone/>
            </a:pPr>
            <a:endParaRPr lang="es-419" sz="1600" dirty="0"/>
          </a:p>
          <a:p>
            <a:pPr marL="0" indent="0">
              <a:buNone/>
            </a:pPr>
            <a:r>
              <a:rPr lang="es-419" sz="1600" dirty="0"/>
              <a:t>Instalar las dependencias</a:t>
            </a:r>
          </a:p>
          <a:p>
            <a:pPr marL="0" indent="0">
              <a:buNone/>
            </a:pPr>
            <a:endParaRPr lang="es-419" sz="1600" dirty="0"/>
          </a:p>
          <a:p>
            <a:pPr marL="0" indent="0">
              <a:buNone/>
            </a:pPr>
            <a:r>
              <a:rPr lang="es-ES" sz="1600" dirty="0"/>
              <a:t>Levanta el propio servidor local, para hacer pruebas</a:t>
            </a:r>
          </a:p>
          <a:p>
            <a:pPr marL="0" indent="0">
              <a:buNone/>
            </a:pPr>
            <a:endParaRPr lang="es-ES" sz="1600" dirty="0"/>
          </a:p>
          <a:p>
            <a:pPr marL="0" indent="0">
              <a:buNone/>
            </a:pPr>
            <a:endParaRPr lang="es-ES" sz="1600" dirty="0"/>
          </a:p>
          <a:p>
            <a:pPr marL="0" indent="0">
              <a:buNone/>
            </a:pPr>
            <a:r>
              <a:rPr lang="es-ES" sz="1600" dirty="0"/>
              <a:t>Abrir el navegador en http://localhost:4200/</a:t>
            </a:r>
          </a:p>
        </p:txBody>
      </p:sp>
      <p:sp>
        <p:nvSpPr>
          <p:cNvPr id="4" name="CuadroTexto 3">
            <a:extLst>
              <a:ext uri="{FF2B5EF4-FFF2-40B4-BE49-F238E27FC236}">
                <a16:creationId xmlns:a16="http://schemas.microsoft.com/office/drawing/2014/main" id="{D4E91D81-974A-C524-B544-30D112583C14}"/>
              </a:ext>
            </a:extLst>
          </p:cNvPr>
          <p:cNvSpPr txBox="1"/>
          <p:nvPr/>
        </p:nvSpPr>
        <p:spPr>
          <a:xfrm>
            <a:off x="6634331" y="1798150"/>
            <a:ext cx="4417369" cy="307777"/>
          </a:xfrm>
          <a:prstGeom prst="rect">
            <a:avLst/>
          </a:prstGeom>
          <a:solidFill>
            <a:schemeClr val="tx1"/>
          </a:solidFill>
        </p:spPr>
        <p:txBody>
          <a:bodyPr wrap="square">
            <a:spAutoFit/>
          </a:bodyPr>
          <a:lstStyle>
            <a:defPPr>
              <a:defRPr lang="en-US"/>
            </a:defPPr>
            <a:lvl1pPr>
              <a:defRPr sz="1400" b="0" i="0">
                <a:solidFill>
                  <a:schemeClr val="bg1"/>
                </a:solidFill>
                <a:effectLst/>
                <a:latin typeface="Roboto Mono" panose="00000009000000000000" pitchFamily="49" charset="0"/>
              </a:defRPr>
            </a:lvl1pPr>
          </a:lstStyle>
          <a:p>
            <a:r>
              <a:rPr lang="es-419" dirty="0"/>
              <a:t>&gt; </a:t>
            </a:r>
            <a:r>
              <a:rPr lang="es-419" dirty="0" err="1"/>
              <a:t>node</a:t>
            </a:r>
            <a:r>
              <a:rPr lang="es-419" dirty="0"/>
              <a:t> --</a:t>
            </a:r>
            <a:r>
              <a:rPr lang="es-419" dirty="0" err="1"/>
              <a:t>version</a:t>
            </a:r>
            <a:endParaRPr lang="es-419" dirty="0"/>
          </a:p>
        </p:txBody>
      </p:sp>
      <p:sp>
        <p:nvSpPr>
          <p:cNvPr id="5" name="CuadroTexto 4">
            <a:extLst>
              <a:ext uri="{FF2B5EF4-FFF2-40B4-BE49-F238E27FC236}">
                <a16:creationId xmlns:a16="http://schemas.microsoft.com/office/drawing/2014/main" id="{8FB84722-2F9E-5DEB-A10C-3EF13D9026A7}"/>
              </a:ext>
            </a:extLst>
          </p:cNvPr>
          <p:cNvSpPr txBox="1"/>
          <p:nvPr/>
        </p:nvSpPr>
        <p:spPr>
          <a:xfrm>
            <a:off x="7189077" y="1071798"/>
            <a:ext cx="3061287" cy="523220"/>
          </a:xfrm>
          <a:prstGeom prst="rect">
            <a:avLst/>
          </a:prstGeom>
          <a:noFill/>
        </p:spPr>
        <p:txBody>
          <a:bodyPr wrap="none" rtlCol="0">
            <a:spAutoFit/>
          </a:bodyPr>
          <a:lstStyle/>
          <a:p>
            <a:r>
              <a:rPr lang="es-ES" sz="1400" dirty="0"/>
              <a:t>Abrir una consola CMD en el directorio:</a:t>
            </a:r>
          </a:p>
          <a:p>
            <a:r>
              <a:rPr lang="en-US" sz="1400" dirty="0">
                <a:latin typeface="Courier New" panose="02070309020205020404" pitchFamily="49" charset="0"/>
                <a:cs typeface="Courier New" panose="02070309020205020404" pitchFamily="49" charset="0"/>
              </a:rPr>
              <a:t>C:\MEAN\SC\angular\intro</a:t>
            </a:r>
            <a:endParaRPr lang="es-419" sz="1400" dirty="0">
              <a:latin typeface="Courier New" panose="02070309020205020404" pitchFamily="49" charset="0"/>
              <a:cs typeface="Courier New" panose="02070309020205020404" pitchFamily="49" charset="0"/>
            </a:endParaRPr>
          </a:p>
        </p:txBody>
      </p:sp>
      <p:sp>
        <p:nvSpPr>
          <p:cNvPr id="7" name="CuadroTexto 6">
            <a:extLst>
              <a:ext uri="{FF2B5EF4-FFF2-40B4-BE49-F238E27FC236}">
                <a16:creationId xmlns:a16="http://schemas.microsoft.com/office/drawing/2014/main" id="{496D5C9F-E565-9ADD-A06B-0215BD964767}"/>
              </a:ext>
            </a:extLst>
          </p:cNvPr>
          <p:cNvSpPr txBox="1"/>
          <p:nvPr/>
        </p:nvSpPr>
        <p:spPr>
          <a:xfrm>
            <a:off x="6634332" y="2547957"/>
            <a:ext cx="4417369" cy="307777"/>
          </a:xfrm>
          <a:prstGeom prst="rect">
            <a:avLst/>
          </a:prstGeom>
          <a:solidFill>
            <a:schemeClr val="tx1"/>
          </a:solidFill>
        </p:spPr>
        <p:txBody>
          <a:bodyPr wrap="square">
            <a:spAutoFit/>
          </a:bodyPr>
          <a:lstStyle/>
          <a:p>
            <a:r>
              <a:rPr lang="es-419" sz="1400" b="0" i="0" dirty="0">
                <a:solidFill>
                  <a:schemeClr val="bg1"/>
                </a:solidFill>
                <a:effectLst/>
                <a:latin typeface="Roboto Mono" panose="00000009000000000000" pitchFamily="49" charset="0"/>
              </a:rPr>
              <a:t>&gt; </a:t>
            </a:r>
            <a:r>
              <a:rPr lang="es-419" sz="1400" b="0" i="0" dirty="0" err="1">
                <a:solidFill>
                  <a:schemeClr val="bg1"/>
                </a:solidFill>
                <a:effectLst/>
                <a:latin typeface="Roboto Mono" panose="00000009000000000000" pitchFamily="49" charset="0"/>
              </a:rPr>
              <a:t>npm</a:t>
            </a:r>
            <a:r>
              <a:rPr lang="es-419" sz="1400" b="0" i="0" dirty="0">
                <a:solidFill>
                  <a:schemeClr val="bg1"/>
                </a:solidFill>
                <a:effectLst/>
                <a:latin typeface="Roboto Mono" panose="00000009000000000000" pitchFamily="49" charset="0"/>
              </a:rPr>
              <a:t> </a:t>
            </a:r>
            <a:r>
              <a:rPr lang="es-419" sz="1400" b="0" i="0" dirty="0" err="1">
                <a:solidFill>
                  <a:schemeClr val="bg1"/>
                </a:solidFill>
                <a:effectLst/>
                <a:latin typeface="Roboto Mono" panose="00000009000000000000" pitchFamily="49" charset="0"/>
              </a:rPr>
              <a:t>install</a:t>
            </a:r>
            <a:r>
              <a:rPr lang="es-419" sz="1400" b="0" i="0" dirty="0">
                <a:solidFill>
                  <a:schemeClr val="bg1"/>
                </a:solidFill>
                <a:effectLst/>
                <a:latin typeface="Roboto Mono" panose="00000009000000000000" pitchFamily="49" charset="0"/>
              </a:rPr>
              <a:t> -g @angular/cli</a:t>
            </a:r>
            <a:endParaRPr lang="es-419" sz="1400" dirty="0">
              <a:solidFill>
                <a:schemeClr val="bg1"/>
              </a:solidFill>
            </a:endParaRPr>
          </a:p>
        </p:txBody>
      </p:sp>
      <p:sp>
        <p:nvSpPr>
          <p:cNvPr id="8" name="CuadroTexto 7">
            <a:extLst>
              <a:ext uri="{FF2B5EF4-FFF2-40B4-BE49-F238E27FC236}">
                <a16:creationId xmlns:a16="http://schemas.microsoft.com/office/drawing/2014/main" id="{CFAB5122-53C6-BBAC-CD07-A08A866B2DB1}"/>
              </a:ext>
            </a:extLst>
          </p:cNvPr>
          <p:cNvSpPr txBox="1"/>
          <p:nvPr/>
        </p:nvSpPr>
        <p:spPr>
          <a:xfrm>
            <a:off x="6662111" y="3274309"/>
            <a:ext cx="4417369" cy="646331"/>
          </a:xfrm>
          <a:prstGeom prst="rect">
            <a:avLst/>
          </a:prstGeom>
          <a:solidFill>
            <a:schemeClr val="tx1"/>
          </a:solidFill>
        </p:spPr>
        <p:txBody>
          <a:bodyPr wrap="square">
            <a:spAutoFit/>
          </a:bodyPr>
          <a:lstStyle/>
          <a:p>
            <a:r>
              <a:rPr lang="en-US" sz="1400" dirty="0">
                <a:solidFill>
                  <a:schemeClr val="bg1"/>
                </a:solidFill>
                <a:latin typeface="Roboto Mono" panose="00000009000000000000" pitchFamily="49" charset="0"/>
              </a:rPr>
              <a:t>&gt;</a:t>
            </a:r>
            <a:r>
              <a:rPr lang="en-US" sz="1400" b="0" i="0" dirty="0">
                <a:solidFill>
                  <a:schemeClr val="bg1"/>
                </a:solidFill>
                <a:effectLst/>
                <a:latin typeface="Roboto Mono" panose="00000009000000000000" pitchFamily="49" charset="0"/>
              </a:rPr>
              <a:t> ng new proyecto1</a:t>
            </a:r>
          </a:p>
          <a:p>
            <a:r>
              <a:rPr lang="en-US" sz="1050" b="0" i="0" dirty="0">
                <a:solidFill>
                  <a:schemeClr val="bg1"/>
                </a:solidFill>
                <a:effectLst/>
                <a:latin typeface="Roboto Mono" panose="00000009000000000000" pitchFamily="49" charset="0"/>
              </a:rPr>
              <a:t>? Would you like to add Angular routing? </a:t>
            </a:r>
            <a:r>
              <a:rPr lang="en-US" sz="1050" b="0" i="0" dirty="0">
                <a:solidFill>
                  <a:srgbClr val="FFFF00"/>
                </a:solidFill>
                <a:effectLst/>
                <a:latin typeface="Roboto Mono" panose="00000009000000000000" pitchFamily="49" charset="0"/>
              </a:rPr>
              <a:t>No</a:t>
            </a:r>
          </a:p>
          <a:p>
            <a:r>
              <a:rPr lang="en-US" sz="1050" b="0" i="0" dirty="0">
                <a:solidFill>
                  <a:schemeClr val="bg1"/>
                </a:solidFill>
                <a:effectLst/>
                <a:latin typeface="Roboto Mono" panose="00000009000000000000" pitchFamily="49" charset="0"/>
              </a:rPr>
              <a:t>? Which stylesheet format would you like to use? </a:t>
            </a:r>
            <a:r>
              <a:rPr lang="en-US" sz="1050" b="0" i="0" dirty="0">
                <a:solidFill>
                  <a:srgbClr val="FFFF00"/>
                </a:solidFill>
                <a:effectLst/>
                <a:latin typeface="Roboto Mono" panose="00000009000000000000" pitchFamily="49" charset="0"/>
              </a:rPr>
              <a:t>CSS</a:t>
            </a:r>
            <a:endParaRPr lang="es-419" sz="1050" dirty="0">
              <a:solidFill>
                <a:srgbClr val="FFFF00"/>
              </a:solidFill>
            </a:endParaRPr>
          </a:p>
        </p:txBody>
      </p:sp>
      <p:sp>
        <p:nvSpPr>
          <p:cNvPr id="9" name="CuadroTexto 8">
            <a:extLst>
              <a:ext uri="{FF2B5EF4-FFF2-40B4-BE49-F238E27FC236}">
                <a16:creationId xmlns:a16="http://schemas.microsoft.com/office/drawing/2014/main" id="{F116538C-3A68-7DCE-3FC0-137818E5ECF5}"/>
              </a:ext>
            </a:extLst>
          </p:cNvPr>
          <p:cNvSpPr txBox="1"/>
          <p:nvPr/>
        </p:nvSpPr>
        <p:spPr>
          <a:xfrm>
            <a:off x="6662111" y="4185326"/>
            <a:ext cx="4417369" cy="307777"/>
          </a:xfrm>
          <a:prstGeom prst="rect">
            <a:avLst/>
          </a:prstGeom>
          <a:solidFill>
            <a:schemeClr val="tx1"/>
          </a:solidFill>
        </p:spPr>
        <p:txBody>
          <a:bodyPr wrap="square">
            <a:spAutoFit/>
          </a:bodyPr>
          <a:lstStyle/>
          <a:p>
            <a:r>
              <a:rPr lang="es-419" sz="1400" b="0" i="0" dirty="0">
                <a:solidFill>
                  <a:schemeClr val="bg1"/>
                </a:solidFill>
                <a:effectLst/>
                <a:latin typeface="Roboto Mono" panose="00000009000000000000" pitchFamily="49" charset="0"/>
              </a:rPr>
              <a:t>&gt; </a:t>
            </a:r>
            <a:r>
              <a:rPr lang="es-419" sz="1400" b="0" i="0" dirty="0" err="1">
                <a:solidFill>
                  <a:schemeClr val="bg1"/>
                </a:solidFill>
                <a:effectLst/>
                <a:latin typeface="Roboto Mono" panose="00000009000000000000" pitchFamily="49" charset="0"/>
              </a:rPr>
              <a:t>npm</a:t>
            </a:r>
            <a:r>
              <a:rPr lang="es-419" sz="1400" b="0" i="0" dirty="0">
                <a:solidFill>
                  <a:schemeClr val="bg1"/>
                </a:solidFill>
                <a:effectLst/>
                <a:latin typeface="Roboto Mono" panose="00000009000000000000" pitchFamily="49" charset="0"/>
              </a:rPr>
              <a:t> </a:t>
            </a:r>
            <a:r>
              <a:rPr lang="es-419" sz="1400" b="0" i="0" dirty="0" err="1">
                <a:solidFill>
                  <a:schemeClr val="bg1"/>
                </a:solidFill>
                <a:effectLst/>
                <a:latin typeface="Roboto Mono" panose="00000009000000000000" pitchFamily="49" charset="0"/>
              </a:rPr>
              <a:t>install</a:t>
            </a:r>
            <a:endParaRPr lang="es-419" sz="1400" dirty="0">
              <a:solidFill>
                <a:schemeClr val="bg1"/>
              </a:solidFill>
            </a:endParaRPr>
          </a:p>
        </p:txBody>
      </p:sp>
      <p:sp>
        <p:nvSpPr>
          <p:cNvPr id="10" name="CuadroTexto 9">
            <a:extLst>
              <a:ext uri="{FF2B5EF4-FFF2-40B4-BE49-F238E27FC236}">
                <a16:creationId xmlns:a16="http://schemas.microsoft.com/office/drawing/2014/main" id="{698C6D16-6A01-EBE1-23FD-5CA0CEB01A92}"/>
              </a:ext>
            </a:extLst>
          </p:cNvPr>
          <p:cNvSpPr txBox="1"/>
          <p:nvPr/>
        </p:nvSpPr>
        <p:spPr>
          <a:xfrm>
            <a:off x="6662111" y="4781245"/>
            <a:ext cx="4417369" cy="1354217"/>
          </a:xfrm>
          <a:prstGeom prst="rect">
            <a:avLst/>
          </a:prstGeom>
          <a:solidFill>
            <a:schemeClr val="tx1"/>
          </a:solidFill>
        </p:spPr>
        <p:txBody>
          <a:bodyPr wrap="square">
            <a:spAutoFit/>
          </a:bodyPr>
          <a:lstStyle/>
          <a:p>
            <a:r>
              <a:rPr lang="en-US" sz="1400" b="0" i="0" dirty="0">
                <a:solidFill>
                  <a:schemeClr val="bg1"/>
                </a:solidFill>
                <a:effectLst/>
                <a:latin typeface="Roboto Mono" panose="00000009000000000000" pitchFamily="49" charset="0"/>
              </a:rPr>
              <a:t>$ ng serve</a:t>
            </a:r>
          </a:p>
          <a:p>
            <a:r>
              <a:rPr lang="en-US" sz="900" b="0" i="0" dirty="0">
                <a:solidFill>
                  <a:schemeClr val="bg1"/>
                </a:solidFill>
                <a:effectLst/>
                <a:latin typeface="Roboto Mono" panose="00000009000000000000" pitchFamily="49" charset="0"/>
              </a:rPr>
              <a:t>? Would you like to share pseudonymous usage data about this project with the</a:t>
            </a:r>
          </a:p>
          <a:p>
            <a:r>
              <a:rPr lang="en-US" sz="900" b="0" i="0" dirty="0">
                <a:solidFill>
                  <a:schemeClr val="bg1"/>
                </a:solidFill>
                <a:effectLst/>
                <a:latin typeface="Roboto Mono" panose="00000009000000000000" pitchFamily="49" charset="0"/>
              </a:rPr>
              <a:t>Angular Team</a:t>
            </a:r>
          </a:p>
          <a:p>
            <a:r>
              <a:rPr lang="en-US" sz="900" b="0" i="0" dirty="0">
                <a:solidFill>
                  <a:schemeClr val="bg1"/>
                </a:solidFill>
                <a:effectLst/>
                <a:latin typeface="Roboto Mono" panose="00000009000000000000" pitchFamily="49" charset="0"/>
              </a:rPr>
              <a:t>at Google under Google's Privacy Policy at https://policies.google.com/privacy. For more</a:t>
            </a:r>
          </a:p>
          <a:p>
            <a:r>
              <a:rPr lang="en-US" sz="900" b="0" i="0" dirty="0">
                <a:solidFill>
                  <a:schemeClr val="bg1"/>
                </a:solidFill>
                <a:effectLst/>
                <a:latin typeface="Roboto Mono" panose="00000009000000000000" pitchFamily="49" charset="0"/>
              </a:rPr>
              <a:t>details and how to change this setting, see https://angular.io/analytics. </a:t>
            </a:r>
            <a:r>
              <a:rPr lang="en-US" sz="1400" b="0" i="0" dirty="0">
                <a:solidFill>
                  <a:srgbClr val="FFFF00"/>
                </a:solidFill>
                <a:effectLst/>
                <a:latin typeface="Roboto Mono" panose="00000009000000000000" pitchFamily="49" charset="0"/>
              </a:rPr>
              <a:t>No</a:t>
            </a:r>
            <a:endParaRPr lang="es-419" sz="1400" dirty="0">
              <a:solidFill>
                <a:srgbClr val="FFFF00"/>
              </a:solidFill>
            </a:endParaRPr>
          </a:p>
        </p:txBody>
      </p:sp>
    </p:spTree>
    <p:extLst>
      <p:ext uri="{BB962C8B-B14F-4D97-AF65-F5344CB8AC3E}">
        <p14:creationId xmlns:p14="http://schemas.microsoft.com/office/powerpoint/2010/main" val="228914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B5FAE-9118-742B-94CD-0D96A34CDF04}"/>
              </a:ext>
            </a:extLst>
          </p:cNvPr>
          <p:cNvSpPr>
            <a:spLocks noGrp="1"/>
          </p:cNvSpPr>
          <p:nvPr>
            <p:ph type="title"/>
          </p:nvPr>
        </p:nvSpPr>
        <p:spPr/>
        <p:txBody>
          <a:bodyPr/>
          <a:lstStyle/>
          <a:p>
            <a:r>
              <a:rPr lang="es-419" dirty="0"/>
              <a:t>Estructura de archivos del proyecto Angular</a:t>
            </a:r>
          </a:p>
        </p:txBody>
      </p:sp>
      <p:pic>
        <p:nvPicPr>
          <p:cNvPr id="5" name="Imagen 4">
            <a:extLst>
              <a:ext uri="{FF2B5EF4-FFF2-40B4-BE49-F238E27FC236}">
                <a16:creationId xmlns:a16="http://schemas.microsoft.com/office/drawing/2014/main" id="{DDCDCB59-6BAE-00D0-45A0-B2DED884D640}"/>
              </a:ext>
            </a:extLst>
          </p:cNvPr>
          <p:cNvPicPr>
            <a:picLocks noChangeAspect="1"/>
          </p:cNvPicPr>
          <p:nvPr/>
        </p:nvPicPr>
        <p:blipFill>
          <a:blip r:embed="rId2"/>
          <a:stretch>
            <a:fillRect/>
          </a:stretch>
        </p:blipFill>
        <p:spPr>
          <a:xfrm>
            <a:off x="828000" y="1071798"/>
            <a:ext cx="2238687" cy="5496692"/>
          </a:xfrm>
          <a:prstGeom prst="rect">
            <a:avLst/>
          </a:prstGeom>
        </p:spPr>
      </p:pic>
      <p:sp>
        <p:nvSpPr>
          <p:cNvPr id="6" name="Rectangle 1">
            <a:extLst>
              <a:ext uri="{FF2B5EF4-FFF2-40B4-BE49-F238E27FC236}">
                <a16:creationId xmlns:a16="http://schemas.microsoft.com/office/drawing/2014/main" id="{56C55158-B280-FD1D-E974-432BD220A8B8}"/>
              </a:ext>
            </a:extLst>
          </p:cNvPr>
          <p:cNvSpPr>
            <a:spLocks noChangeArrowheads="1"/>
          </p:cNvSpPr>
          <p:nvPr/>
        </p:nvSpPr>
        <p:spPr bwMode="auto">
          <a:xfrm>
            <a:off x="4550618" y="1551738"/>
            <a:ext cx="6524924" cy="4770537"/>
          </a:xfrm>
          <a:prstGeom prst="rect">
            <a:avLst/>
          </a:prstGeom>
          <a:solidFill>
            <a:schemeClr val="bg1">
              <a:lumMod val="95000"/>
            </a:schemeClr>
          </a:solidFill>
          <a:ln>
            <a:noFill/>
          </a:ln>
          <a:effectLst>
            <a:outerShdw blurRad="63500" sx="102000" sy="102000" algn="c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419" altLang="es-419" sz="1600" b="0" i="0" u="none" strike="noStrike" cap="none" normalizeH="0" baseline="0" dirty="0">
                <a:ln>
                  <a:noFill/>
                </a:ln>
                <a:solidFill>
                  <a:srgbClr val="444444"/>
                </a:solidFill>
                <a:effectLst/>
                <a:latin typeface="inherit"/>
              </a:rPr>
              <a:t>Abrir el directorio </a:t>
            </a:r>
            <a:r>
              <a:rPr kumimoji="0" lang="es-419" altLang="es-419" sz="1100" b="0" i="0" u="none" strike="noStrike" cap="none" normalizeH="0" baseline="0" dirty="0" err="1">
                <a:ln>
                  <a:noFill/>
                </a:ln>
                <a:solidFill>
                  <a:srgbClr val="444444"/>
                </a:solidFill>
                <a:effectLst/>
                <a:latin typeface="Roboto Mono" panose="00000009000000000000" pitchFamily="49" charset="0"/>
              </a:rPr>
              <a:t>src</a:t>
            </a:r>
            <a:r>
              <a:rPr kumimoji="0" lang="es-419" altLang="es-419" sz="1600" b="0" i="0" u="none" strike="noStrike" cap="none" normalizeH="0" baseline="0" dirty="0">
                <a:ln>
                  <a:noFill/>
                </a:ln>
                <a:solidFill>
                  <a:srgbClr val="444444"/>
                </a:solidFill>
                <a:effectLst/>
                <a:latin typeface="inherit"/>
              </a:rPr>
              <a:t> .</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lang="es-419" altLang="es-419" sz="1600" dirty="0">
                <a:solidFill>
                  <a:srgbClr val="444444"/>
                </a:solidFill>
                <a:latin typeface="inherit"/>
              </a:rPr>
              <a:t> Abrir la carpeta </a:t>
            </a:r>
            <a:r>
              <a:rPr kumimoji="0" lang="es-419" altLang="es-419" sz="1600" b="0" i="0" u="none" strike="noStrike" cap="none" normalizeH="0" baseline="0" dirty="0">
                <a:ln>
                  <a:noFill/>
                </a:ln>
                <a:solidFill>
                  <a:srgbClr val="444444"/>
                </a:solidFill>
                <a:effectLst/>
                <a:latin typeface="inherit"/>
              </a:rPr>
              <a:t>donde se encuentra la aplicación Angular (</a:t>
            </a:r>
            <a:r>
              <a:rPr kumimoji="0" lang="es-419" altLang="es-419" sz="1100" b="0" i="0" u="none" strike="noStrike" cap="none" normalizeH="0" baseline="0" dirty="0">
                <a:ln>
                  <a:noFill/>
                </a:ln>
                <a:solidFill>
                  <a:srgbClr val="444444"/>
                </a:solidFill>
                <a:effectLst/>
                <a:latin typeface="Roboto Mono" panose="00000009000000000000" pitchFamily="49" charset="0"/>
              </a:rPr>
              <a:t>/</a:t>
            </a:r>
            <a:r>
              <a:rPr kumimoji="0" lang="es-419" altLang="es-419" sz="1100" b="0" i="0" u="none" strike="noStrike" cap="none" normalizeH="0" baseline="0" dirty="0" err="1">
                <a:ln>
                  <a:noFill/>
                </a:ln>
                <a:solidFill>
                  <a:srgbClr val="444444"/>
                </a:solidFill>
                <a:effectLst/>
                <a:latin typeface="Roboto Mono" panose="00000009000000000000" pitchFamily="49" charset="0"/>
              </a:rPr>
              <a:t>src</a:t>
            </a:r>
            <a:r>
              <a:rPr kumimoji="0" lang="es-419" altLang="es-419" sz="1600" b="0" i="0" u="none" strike="noStrike" cap="none" normalizeH="0" baseline="0" dirty="0">
                <a:ln>
                  <a:noFill/>
                </a:ln>
                <a:solidFill>
                  <a:srgbClr val="444444"/>
                </a:solidFill>
                <a:effectLst/>
                <a:latin typeface="inherit"/>
              </a:rPr>
              <a:t>).</a:t>
            </a:r>
          </a:p>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s-419" altLang="es-419" sz="1100" b="0" i="0" u="none" strike="noStrike" cap="none" normalizeH="0" baseline="0" dirty="0">
                <a:ln>
                  <a:noFill/>
                </a:ln>
                <a:solidFill>
                  <a:srgbClr val="444444"/>
                </a:solidFill>
                <a:effectLst/>
                <a:latin typeface="Roboto Mono" panose="00000009000000000000" pitchFamily="49" charset="0"/>
              </a:rPr>
              <a:t>index.html</a:t>
            </a:r>
            <a:r>
              <a:rPr kumimoji="0" lang="es-419" altLang="es-419" sz="1600" b="0" i="0" u="none" strike="noStrike" cap="none" normalizeH="0" baseline="0" dirty="0">
                <a:ln>
                  <a:noFill/>
                </a:ln>
                <a:solidFill>
                  <a:srgbClr val="444444"/>
                </a:solidFill>
                <a:effectLst/>
                <a:latin typeface="inherit"/>
              </a:rPr>
              <a:t> .</a:t>
            </a:r>
          </a:p>
          <a:p>
            <a:pPr marL="914400" marR="0" lvl="2" indent="0" algn="l" defTabSz="914400" rtl="0" eaLnBrk="0" fontAlgn="base" latinLnBrk="0" hangingPunct="0">
              <a:lnSpc>
                <a:spcPct val="100000"/>
              </a:lnSpc>
              <a:spcBef>
                <a:spcPct val="0"/>
              </a:spcBef>
              <a:spcAft>
                <a:spcPct val="0"/>
              </a:spcAft>
              <a:buClrTx/>
              <a:buSzTx/>
              <a:buFontTx/>
              <a:buAutoNum type="arabicPeriod" startAt="2"/>
              <a:tabLst/>
            </a:pPr>
            <a:r>
              <a:rPr kumimoji="0" lang="es-419" altLang="es-419" sz="1100" b="0" i="0" u="none" strike="noStrike" cap="none" normalizeH="0" baseline="0" dirty="0">
                <a:ln>
                  <a:noFill/>
                </a:ln>
                <a:solidFill>
                  <a:srgbClr val="444444"/>
                </a:solidFill>
                <a:effectLst/>
                <a:latin typeface="Roboto Mono" panose="00000009000000000000" pitchFamily="49" charset="0"/>
              </a:rPr>
              <a:t>style.css</a:t>
            </a:r>
            <a:r>
              <a:rPr kumimoji="0" lang="es-419" altLang="es-419" sz="1600" b="0" i="0" u="none" strike="noStrike" cap="none" normalizeH="0" baseline="0" dirty="0">
                <a:ln>
                  <a:noFill/>
                </a:ln>
                <a:solidFill>
                  <a:srgbClr val="444444"/>
                </a:solidFill>
                <a:effectLst/>
                <a:latin typeface="inherit"/>
              </a:rPr>
              <a:t> .</a:t>
            </a:r>
          </a:p>
          <a:p>
            <a:pPr marL="914400" marR="0" lvl="2" indent="0" algn="l" defTabSz="914400" rtl="0" eaLnBrk="0" fontAlgn="base" latinLnBrk="0" hangingPunct="0">
              <a:lnSpc>
                <a:spcPct val="100000"/>
              </a:lnSpc>
              <a:spcBef>
                <a:spcPct val="0"/>
              </a:spcBef>
              <a:spcAft>
                <a:spcPct val="0"/>
              </a:spcAft>
              <a:buClrTx/>
              <a:buSzTx/>
              <a:buFontTx/>
              <a:buAutoNum type="arabicPeriod" startAt="3"/>
              <a:tabLst/>
            </a:pPr>
            <a:r>
              <a:rPr kumimoji="0" lang="es-419" altLang="es-419" sz="1100" b="0" i="0" u="none" strike="noStrike" cap="none" normalizeH="0" baseline="0" dirty="0" err="1">
                <a:ln>
                  <a:noFill/>
                </a:ln>
                <a:solidFill>
                  <a:srgbClr val="444444"/>
                </a:solidFill>
                <a:effectLst/>
                <a:latin typeface="Roboto Mono" panose="00000009000000000000" pitchFamily="49" charset="0"/>
              </a:rPr>
              <a:t>main.ts</a:t>
            </a:r>
            <a:r>
              <a:rPr kumimoji="0" lang="es-419" altLang="es-419" sz="1600" b="0" i="0" u="none" strike="noStrike" cap="none" normalizeH="0" baseline="0" dirty="0">
                <a:ln>
                  <a:noFill/>
                </a:ln>
                <a:solidFill>
                  <a:srgbClr val="444444"/>
                </a:solidFill>
                <a:effectLst/>
                <a:latin typeface="inherit"/>
              </a:rPr>
              <a:t> Punto de inicio de la aplicación.</a:t>
            </a:r>
          </a:p>
          <a:p>
            <a:pPr marL="914400" marR="0" lvl="2" indent="0" algn="l" defTabSz="914400" rtl="0" eaLnBrk="0" fontAlgn="base" latinLnBrk="0" hangingPunct="0">
              <a:lnSpc>
                <a:spcPct val="100000"/>
              </a:lnSpc>
              <a:spcBef>
                <a:spcPct val="0"/>
              </a:spcBef>
              <a:spcAft>
                <a:spcPct val="0"/>
              </a:spcAft>
              <a:buClrTx/>
              <a:buSzTx/>
              <a:buFontTx/>
              <a:buAutoNum type="arabicPeriod" startAt="4"/>
              <a:tabLst/>
            </a:pPr>
            <a:r>
              <a:rPr kumimoji="0" lang="es-419" altLang="es-419" sz="1100" b="0" i="0" u="none" strike="noStrike" cap="none" normalizeH="0" baseline="0" dirty="0">
                <a:ln>
                  <a:noFill/>
                </a:ln>
                <a:solidFill>
                  <a:srgbClr val="444444"/>
                </a:solidFill>
                <a:effectLst/>
                <a:latin typeface="Roboto Mono" panose="00000009000000000000" pitchFamily="49" charset="0"/>
              </a:rPr>
              <a:t>favicon.ico</a:t>
            </a:r>
            <a:r>
              <a:rPr kumimoji="0" lang="es-419" altLang="es-419" sz="1600" b="0" i="0" u="none" strike="noStrike" cap="none" normalizeH="0" baseline="0" dirty="0">
                <a:ln>
                  <a:noFill/>
                </a:ln>
                <a:solidFill>
                  <a:srgbClr val="444444"/>
                </a:solidFill>
                <a:effectLst/>
                <a:latin typeface="inherit"/>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s-419" altLang="es-419" sz="1600" b="0" i="0" u="none" strike="noStrike" cap="none" normalizeH="0" baseline="0" dirty="0">
                <a:ln>
                  <a:noFill/>
                </a:ln>
                <a:solidFill>
                  <a:srgbClr val="444444"/>
                </a:solidFill>
                <a:effectLst/>
                <a:latin typeface="inherit"/>
              </a:rPr>
              <a:t>Abrir la carpeta de componentes Angular (</a:t>
            </a:r>
            <a:r>
              <a:rPr kumimoji="0" lang="es-419" altLang="es-419" sz="1100" b="0" i="0" u="none" strike="noStrike" cap="none" normalizeH="0" baseline="0" dirty="0">
                <a:ln>
                  <a:noFill/>
                </a:ln>
                <a:solidFill>
                  <a:srgbClr val="444444"/>
                </a:solidFill>
                <a:effectLst/>
                <a:latin typeface="Roboto Mono" panose="00000009000000000000" pitchFamily="49" charset="0"/>
              </a:rPr>
              <a:t>/app</a:t>
            </a:r>
            <a:r>
              <a:rPr kumimoji="0" lang="es-419" altLang="es-419" sz="1600" b="0" i="0" u="none" strike="noStrike" cap="none" normalizeH="0" baseline="0" dirty="0">
                <a:ln>
                  <a:noFill/>
                </a:ln>
                <a:solidFill>
                  <a:srgbClr val="444444"/>
                </a:solidFill>
                <a:effectLst/>
                <a:latin typeface="inherit"/>
              </a:rPr>
              <a:t>).</a:t>
            </a:r>
          </a:p>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s-419" altLang="es-419" sz="1100" b="0" i="0" u="none" strike="noStrike" cap="none" normalizeH="0" baseline="0" dirty="0" err="1">
                <a:ln>
                  <a:noFill/>
                </a:ln>
                <a:solidFill>
                  <a:srgbClr val="444444"/>
                </a:solidFill>
                <a:effectLst/>
                <a:latin typeface="Roboto Mono" panose="00000009000000000000" pitchFamily="49" charset="0"/>
              </a:rPr>
              <a:t>app.component.ts</a:t>
            </a:r>
            <a:r>
              <a:rPr kumimoji="0" lang="es-419" altLang="es-419" sz="1600" b="0" i="0" u="none" strike="noStrike" cap="none" normalizeH="0" baseline="0" dirty="0">
                <a:ln>
                  <a:noFill/>
                </a:ln>
                <a:solidFill>
                  <a:srgbClr val="444444"/>
                </a:solidFill>
                <a:effectLst/>
                <a:latin typeface="inherit"/>
              </a:rPr>
              <a:t> describe el componente </a:t>
            </a:r>
            <a:r>
              <a:rPr kumimoji="0" lang="es-419" altLang="es-419" sz="1100" b="0" i="0" u="none" strike="noStrike" cap="none" normalizeH="0" baseline="0" dirty="0">
                <a:ln>
                  <a:noFill/>
                </a:ln>
                <a:solidFill>
                  <a:srgbClr val="444444"/>
                </a:solidFill>
                <a:effectLst/>
                <a:latin typeface="Roboto Mono" panose="00000009000000000000" pitchFamily="49" charset="0"/>
              </a:rPr>
              <a:t>app-</a:t>
            </a:r>
            <a:r>
              <a:rPr kumimoji="0" lang="es-419" altLang="es-419" sz="1100" b="0" i="0" u="none" strike="noStrike" cap="none" normalizeH="0" baseline="0" dirty="0" err="1">
                <a:ln>
                  <a:noFill/>
                </a:ln>
                <a:solidFill>
                  <a:srgbClr val="444444"/>
                </a:solidFill>
                <a:effectLst/>
                <a:latin typeface="Roboto Mono" panose="00000009000000000000" pitchFamily="49" charset="0"/>
              </a:rPr>
              <a:t>root</a:t>
            </a:r>
            <a:endParaRPr kumimoji="0" lang="es-419" altLang="es-419" sz="16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1600" b="0" i="0" u="none" strike="noStrike" cap="none" normalizeH="0" baseline="0" dirty="0">
                <a:ln>
                  <a:noFill/>
                </a:ln>
                <a:solidFill>
                  <a:srgbClr val="444444"/>
                </a:solidFill>
                <a:effectLst/>
                <a:latin typeface="inherit"/>
              </a:rPr>
              <a:t>	2. </a:t>
            </a:r>
            <a:r>
              <a:rPr kumimoji="0" lang="es-419" altLang="es-419" sz="1100" b="0" i="0" u="none" strike="noStrike" cap="none" normalizeH="0" baseline="0" dirty="0">
                <a:ln>
                  <a:noFill/>
                </a:ln>
                <a:solidFill>
                  <a:srgbClr val="444444"/>
                </a:solidFill>
                <a:effectLst/>
                <a:latin typeface="Roboto Mono" panose="00000009000000000000" pitchFamily="49" charset="0"/>
              </a:rPr>
              <a:t>app.component.css</a:t>
            </a:r>
            <a:r>
              <a:rPr kumimoji="0" lang="es-419" altLang="es-419" sz="1600" b="0" i="0" u="none" strike="noStrike" cap="none" normalizeH="0" baseline="0" dirty="0">
                <a:ln>
                  <a:noFill/>
                </a:ln>
                <a:solidFill>
                  <a:srgbClr val="444444"/>
                </a:solidFill>
                <a:effectLst/>
                <a:latin typeface="inherit"/>
              </a:rPr>
              <a:t> .</a:t>
            </a:r>
          </a:p>
          <a:p>
            <a:pPr marL="914400" marR="0" lvl="2" indent="0" algn="l" defTabSz="914400" rtl="0" eaLnBrk="0" fontAlgn="base" latinLnBrk="0" hangingPunct="0">
              <a:lnSpc>
                <a:spcPct val="100000"/>
              </a:lnSpc>
              <a:spcBef>
                <a:spcPct val="0"/>
              </a:spcBef>
              <a:spcAft>
                <a:spcPct val="0"/>
              </a:spcAft>
              <a:buClrTx/>
              <a:buSzTx/>
              <a:buFontTx/>
              <a:buAutoNum type="arabicPeriod" startAt="3"/>
              <a:tabLst/>
            </a:pPr>
            <a:r>
              <a:rPr kumimoji="0" lang="es-419" altLang="es-419" sz="1600" b="0" i="0" u="none" strike="noStrike" cap="none" normalizeH="0" baseline="0" dirty="0">
                <a:ln>
                  <a:noFill/>
                </a:ln>
                <a:solidFill>
                  <a:srgbClr val="444444"/>
                </a:solidFill>
                <a:effectLst/>
                <a:latin typeface="inherit"/>
              </a:rPr>
              <a:t> Los nuevos componentes se agregarán a este directorio.</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lang="es-419" altLang="es-419" sz="1600" dirty="0">
                <a:solidFill>
                  <a:srgbClr val="444444"/>
                </a:solidFill>
                <a:latin typeface="inherit"/>
              </a:rPr>
              <a:t>Abrir la carpeta </a:t>
            </a:r>
            <a:r>
              <a:rPr kumimoji="0" lang="es-419" altLang="es-419" sz="1600" b="0" i="0" u="none" strike="noStrike" cap="none" normalizeH="0" baseline="0" dirty="0" err="1">
                <a:ln>
                  <a:noFill/>
                </a:ln>
                <a:solidFill>
                  <a:srgbClr val="444444"/>
                </a:solidFill>
                <a:effectLst/>
                <a:latin typeface="inherit"/>
              </a:rPr>
              <a:t>image</a:t>
            </a:r>
            <a:r>
              <a:rPr kumimoji="0" lang="es-419" altLang="es-419" sz="1600" b="0" i="0" u="none" strike="noStrike" cap="none" normalizeH="0" baseline="0" dirty="0">
                <a:ln>
                  <a:noFill/>
                </a:ln>
                <a:solidFill>
                  <a:srgbClr val="444444"/>
                </a:solidFill>
                <a:effectLst/>
                <a:latin typeface="inherit"/>
              </a:rPr>
              <a:t> (</a:t>
            </a:r>
            <a:r>
              <a:rPr kumimoji="0" lang="es-419" altLang="es-419" sz="1100" b="0" i="0" u="none" strike="noStrike" cap="none" normalizeH="0" baseline="0" dirty="0">
                <a:ln>
                  <a:noFill/>
                </a:ln>
                <a:solidFill>
                  <a:srgbClr val="444444"/>
                </a:solidFill>
                <a:effectLst/>
                <a:latin typeface="Roboto Mono" panose="00000009000000000000" pitchFamily="49" charset="0"/>
              </a:rPr>
              <a:t>/</a:t>
            </a:r>
            <a:r>
              <a:rPr kumimoji="0" lang="es-419" altLang="es-419" sz="1100" b="0" i="0" u="none" strike="noStrike" cap="none" normalizeH="0" baseline="0" dirty="0" err="1">
                <a:ln>
                  <a:noFill/>
                </a:ln>
                <a:solidFill>
                  <a:srgbClr val="444444"/>
                </a:solidFill>
                <a:effectLst/>
                <a:latin typeface="Roboto Mono" panose="00000009000000000000" pitchFamily="49" charset="0"/>
              </a:rPr>
              <a:t>assets</a:t>
            </a:r>
            <a:r>
              <a:rPr kumimoji="0" lang="es-419" altLang="es-419" sz="1600" b="0" i="0" u="none" strike="noStrike" cap="none" normalizeH="0" baseline="0" dirty="0">
                <a:ln>
                  <a:noFill/>
                </a:ln>
                <a:solidFill>
                  <a:srgbClr val="444444"/>
                </a:solidFill>
                <a:effectLst/>
                <a:latin typeface="inherit"/>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s-419" altLang="es-419" sz="1600" b="0" i="0" u="none" strike="noStrike" cap="none" normalizeH="0" baseline="0" dirty="0">
                <a:ln>
                  <a:noFill/>
                </a:ln>
                <a:solidFill>
                  <a:srgbClr val="444444"/>
                </a:solidFill>
                <a:effectLst/>
                <a:latin typeface="inherit"/>
              </a:rPr>
              <a:t>Archivos y directorios que </a:t>
            </a:r>
            <a:r>
              <a:rPr lang="es-419" altLang="es-419" sz="1600" dirty="0">
                <a:solidFill>
                  <a:srgbClr val="444444"/>
                </a:solidFill>
                <a:latin typeface="inherit"/>
              </a:rPr>
              <a:t>necesita para correr una aplicación </a:t>
            </a:r>
            <a:r>
              <a:rPr kumimoji="0" lang="es-419" altLang="es-419" sz="1600" b="0" i="0" u="none" strike="noStrike" cap="none" normalizeH="0" baseline="0" dirty="0">
                <a:ln>
                  <a:noFill/>
                </a:ln>
                <a:solidFill>
                  <a:srgbClr val="444444"/>
                </a:solidFill>
                <a:effectLst/>
                <a:latin typeface="inherit"/>
              </a:rPr>
              <a:t>Angular.</a:t>
            </a:r>
          </a:p>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s-419" altLang="es-419" sz="1100" b="0" i="0" u="none" strike="noStrike" cap="none" normalizeH="0" baseline="0" dirty="0">
                <a:ln>
                  <a:noFill/>
                </a:ln>
                <a:solidFill>
                  <a:srgbClr val="444444"/>
                </a:solidFill>
                <a:effectLst/>
                <a:latin typeface="Roboto Mono" panose="00000009000000000000" pitchFamily="49" charset="0"/>
              </a:rPr>
              <a:t>.angular</a:t>
            </a:r>
            <a:r>
              <a:rPr kumimoji="0" lang="es-419" altLang="es-419" sz="1600" b="0" i="0" u="none" strike="noStrike" cap="none" normalizeH="0" baseline="0" dirty="0">
                <a:ln>
                  <a:noFill/>
                </a:ln>
                <a:solidFill>
                  <a:srgbClr val="444444"/>
                </a:solidFill>
                <a:effectLst/>
                <a:latin typeface="inherit"/>
              </a:rPr>
              <a:t> (</a:t>
            </a:r>
            <a:r>
              <a:rPr kumimoji="0" lang="es-419" altLang="es-419" sz="1600" b="0" i="0" u="none" strike="noStrike" cap="none" normalizeH="0" baseline="0" dirty="0" err="1">
                <a:ln>
                  <a:noFill/>
                </a:ln>
                <a:solidFill>
                  <a:srgbClr val="444444"/>
                </a:solidFill>
                <a:effectLst/>
                <a:latin typeface="inherit"/>
              </a:rPr>
              <a:t>build</a:t>
            </a:r>
            <a:r>
              <a:rPr kumimoji="0" lang="es-419" altLang="es-419" sz="1600" b="0" i="0" u="none" strike="noStrike" cap="none" normalizeH="0" baseline="0" dirty="0">
                <a:ln>
                  <a:noFill/>
                </a:ln>
                <a:solidFill>
                  <a:srgbClr val="444444"/>
                </a:solidFill>
                <a:effectLst/>
                <a:latin typeface="inherit"/>
              </a:rPr>
              <a:t>).</a:t>
            </a:r>
          </a:p>
          <a:p>
            <a:pPr marL="914400" marR="0" lvl="2" indent="0" algn="l" defTabSz="914400" rtl="0" eaLnBrk="0" fontAlgn="base" latinLnBrk="0" hangingPunct="0">
              <a:lnSpc>
                <a:spcPct val="100000"/>
              </a:lnSpc>
              <a:spcBef>
                <a:spcPct val="0"/>
              </a:spcBef>
              <a:spcAft>
                <a:spcPct val="0"/>
              </a:spcAft>
              <a:buClrTx/>
              <a:buSzTx/>
              <a:buFontTx/>
              <a:buAutoNum type="arabicPeriod" startAt="2"/>
              <a:tabLst/>
            </a:pPr>
            <a:r>
              <a:rPr kumimoji="0" lang="es-419" altLang="es-419" sz="1100" b="0" i="0" u="none" strike="noStrike" cap="none" normalizeH="0" baseline="0" dirty="0">
                <a:ln>
                  <a:noFill/>
                </a:ln>
                <a:solidFill>
                  <a:srgbClr val="444444"/>
                </a:solidFill>
                <a:effectLst/>
                <a:latin typeface="Roboto Mono" panose="00000009000000000000" pitchFamily="49" charset="0"/>
              </a:rPr>
              <a:t>.e2e</a:t>
            </a:r>
            <a:r>
              <a:rPr kumimoji="0" lang="es-419" altLang="es-419" sz="1600" b="0" i="0" u="none" strike="noStrike" cap="none" normalizeH="0" baseline="0" dirty="0">
                <a:ln>
                  <a:noFill/>
                </a:ln>
                <a:solidFill>
                  <a:srgbClr val="444444"/>
                </a:solidFill>
                <a:effectLst/>
                <a:latin typeface="inherit"/>
              </a:rPr>
              <a:t> (test).</a:t>
            </a:r>
          </a:p>
          <a:p>
            <a:pPr marL="914400" marR="0" lvl="2" indent="0" algn="l" defTabSz="914400" rtl="0" eaLnBrk="0" fontAlgn="base" latinLnBrk="0" hangingPunct="0">
              <a:lnSpc>
                <a:spcPct val="100000"/>
              </a:lnSpc>
              <a:spcBef>
                <a:spcPct val="0"/>
              </a:spcBef>
              <a:spcAft>
                <a:spcPct val="0"/>
              </a:spcAft>
              <a:buClrTx/>
              <a:buSzTx/>
              <a:buFontTx/>
              <a:buAutoNum type="arabicPeriod" startAt="3"/>
              <a:tabLst/>
            </a:pPr>
            <a:r>
              <a:rPr kumimoji="0" lang="es-419" altLang="es-419" sz="1100" b="0" i="0" u="none" strike="noStrike" cap="none" normalizeH="0" baseline="0" dirty="0">
                <a:ln>
                  <a:noFill/>
                </a:ln>
                <a:solidFill>
                  <a:srgbClr val="444444"/>
                </a:solidFill>
                <a:effectLst/>
                <a:latin typeface="Roboto Mono" panose="00000009000000000000" pitchFamily="49" charset="0"/>
              </a:rPr>
              <a:t>.</a:t>
            </a:r>
            <a:r>
              <a:rPr kumimoji="0" lang="es-419" altLang="es-419" sz="1100" b="0" i="0" u="none" strike="noStrike" cap="none" normalizeH="0" baseline="0" dirty="0" err="1">
                <a:ln>
                  <a:noFill/>
                </a:ln>
                <a:solidFill>
                  <a:srgbClr val="444444"/>
                </a:solidFill>
                <a:effectLst/>
                <a:latin typeface="Roboto Mono" panose="00000009000000000000" pitchFamily="49" charset="0"/>
              </a:rPr>
              <a:t>node_modules</a:t>
            </a:r>
            <a:r>
              <a:rPr kumimoji="0" lang="es-419" altLang="es-419" sz="1600" b="0" i="0" u="none" strike="noStrike" cap="none" normalizeH="0" baseline="0" dirty="0">
                <a:ln>
                  <a:noFill/>
                </a:ln>
                <a:solidFill>
                  <a:srgbClr val="444444"/>
                </a:solidFill>
                <a:effectLst/>
                <a:latin typeface="inherit"/>
              </a:rPr>
              <a:t> (paquetes).</a:t>
            </a:r>
          </a:p>
          <a:p>
            <a:pPr marL="914400" marR="0" lvl="2" indent="0" algn="l" defTabSz="914400" rtl="0" eaLnBrk="0" fontAlgn="base" latinLnBrk="0" hangingPunct="0">
              <a:lnSpc>
                <a:spcPct val="100000"/>
              </a:lnSpc>
              <a:spcBef>
                <a:spcPct val="0"/>
              </a:spcBef>
              <a:spcAft>
                <a:spcPct val="0"/>
              </a:spcAft>
              <a:buClrTx/>
              <a:buSzTx/>
              <a:buFontTx/>
              <a:buAutoNum type="arabicPeriod" startAt="4"/>
              <a:tabLst/>
            </a:pPr>
            <a:r>
              <a:rPr kumimoji="0" lang="es-419" altLang="es-419" sz="1100" b="0" i="0" u="none" strike="noStrike" cap="none" normalizeH="0" baseline="0" dirty="0" err="1">
                <a:ln>
                  <a:noFill/>
                </a:ln>
                <a:solidFill>
                  <a:srgbClr val="444444"/>
                </a:solidFill>
                <a:effectLst/>
                <a:latin typeface="Roboto Mono" panose="00000009000000000000" pitchFamily="49" charset="0"/>
              </a:rPr>
              <a:t>angular.json</a:t>
            </a:r>
            <a:r>
              <a:rPr kumimoji="0" lang="es-419" altLang="es-419" sz="1600" b="0" i="0" u="none" strike="noStrike" cap="none" normalizeH="0" baseline="0" dirty="0">
                <a:ln>
                  <a:noFill/>
                </a:ln>
                <a:solidFill>
                  <a:srgbClr val="444444"/>
                </a:solidFill>
                <a:effectLst/>
                <a:latin typeface="inherit"/>
              </a:rPr>
              <a:t> (describe la aplicación Angular).</a:t>
            </a:r>
          </a:p>
          <a:p>
            <a:pPr marL="914400" marR="0" lvl="2" indent="0" algn="l" defTabSz="914400" rtl="0" eaLnBrk="0" fontAlgn="base" latinLnBrk="0" hangingPunct="0">
              <a:lnSpc>
                <a:spcPct val="100000"/>
              </a:lnSpc>
              <a:spcBef>
                <a:spcPct val="0"/>
              </a:spcBef>
              <a:spcAft>
                <a:spcPct val="0"/>
              </a:spcAft>
              <a:buClrTx/>
              <a:buSzTx/>
              <a:buFontTx/>
              <a:buAutoNum type="arabicPeriod" startAt="5"/>
              <a:tabLst/>
            </a:pPr>
            <a:r>
              <a:rPr kumimoji="0" lang="es-419" altLang="es-419" sz="1100" b="0" i="0" u="none" strike="noStrike" cap="none" normalizeH="0" baseline="0" dirty="0" err="1">
                <a:ln>
                  <a:noFill/>
                </a:ln>
                <a:solidFill>
                  <a:srgbClr val="444444"/>
                </a:solidFill>
                <a:effectLst/>
                <a:latin typeface="Roboto Mono" panose="00000009000000000000" pitchFamily="49" charset="0"/>
              </a:rPr>
              <a:t>package.json</a:t>
            </a:r>
            <a:r>
              <a:rPr kumimoji="0" lang="es-419" altLang="es-419" sz="1600" b="0" i="0" u="none" strike="noStrike" cap="none" normalizeH="0" baseline="0" dirty="0">
                <a:ln>
                  <a:noFill/>
                </a:ln>
                <a:solidFill>
                  <a:srgbClr val="444444"/>
                </a:solidFill>
                <a:effectLst/>
                <a:latin typeface="inherit"/>
              </a:rPr>
              <a:t> (</a:t>
            </a:r>
            <a:r>
              <a:rPr kumimoji="0" lang="es-419" altLang="es-419" sz="1600" b="0" i="0" u="none" strike="noStrike" cap="none" normalizeH="0" baseline="0" dirty="0" err="1">
                <a:ln>
                  <a:noFill/>
                </a:ln>
                <a:solidFill>
                  <a:srgbClr val="444444"/>
                </a:solidFill>
                <a:effectLst/>
                <a:latin typeface="inherit"/>
              </a:rPr>
              <a:t>node</a:t>
            </a:r>
            <a:r>
              <a:rPr kumimoji="0" lang="es-419" altLang="es-419" sz="1600" b="0" i="0" u="none" strike="noStrike" cap="none" normalizeH="0" baseline="0" dirty="0">
                <a:ln>
                  <a:noFill/>
                </a:ln>
                <a:solidFill>
                  <a:srgbClr val="444444"/>
                </a:solidFill>
                <a:effectLst/>
                <a:latin typeface="inherit"/>
              </a:rPr>
              <a:t> </a:t>
            </a:r>
            <a:r>
              <a:rPr kumimoji="0" lang="es-419" altLang="es-419" sz="1600" b="0" i="0" u="none" strike="noStrike" cap="none" normalizeH="0" baseline="0" dirty="0" err="1">
                <a:ln>
                  <a:noFill/>
                </a:ln>
                <a:solidFill>
                  <a:srgbClr val="444444"/>
                </a:solidFill>
                <a:effectLst/>
                <a:latin typeface="inherit"/>
              </a:rPr>
              <a:t>package</a:t>
            </a:r>
            <a:r>
              <a:rPr kumimoji="0" lang="es-419" altLang="es-419" sz="1600" b="0" i="0" u="none" strike="noStrike" cap="none" normalizeH="0" baseline="0" dirty="0">
                <a:ln>
                  <a:noFill/>
                </a:ln>
                <a:solidFill>
                  <a:srgbClr val="444444"/>
                </a:solidFill>
                <a:effectLst/>
                <a:latin typeface="inherit"/>
              </a:rPr>
              <a:t> manager).</a:t>
            </a:r>
          </a:p>
          <a:p>
            <a:pPr marL="914400" marR="0" lvl="2" indent="0" algn="l" defTabSz="914400" rtl="0" eaLnBrk="0" fontAlgn="base" latinLnBrk="0" hangingPunct="0">
              <a:lnSpc>
                <a:spcPct val="100000"/>
              </a:lnSpc>
              <a:spcBef>
                <a:spcPct val="0"/>
              </a:spcBef>
              <a:spcAft>
                <a:spcPct val="0"/>
              </a:spcAft>
              <a:buClrTx/>
              <a:buSzTx/>
              <a:buFontTx/>
              <a:buAutoNum type="arabicPeriod" startAt="6"/>
              <a:tabLst/>
            </a:pPr>
            <a:r>
              <a:rPr kumimoji="0" lang="es-419" altLang="es-419" sz="1100" b="0" i="0" u="none" strike="noStrike" cap="none" normalizeH="0" baseline="0" dirty="0">
                <a:ln>
                  <a:noFill/>
                </a:ln>
                <a:solidFill>
                  <a:srgbClr val="444444"/>
                </a:solidFill>
                <a:effectLst/>
                <a:latin typeface="Roboto Mono" panose="00000009000000000000" pitchFamily="49" charset="0"/>
              </a:rPr>
              <a:t>tsconfig.*</a:t>
            </a:r>
            <a:r>
              <a:rPr kumimoji="0" lang="es-419" altLang="es-419" sz="1600" b="0" i="0" u="none" strike="noStrike" cap="none" normalizeH="0" baseline="0" dirty="0">
                <a:ln>
                  <a:noFill/>
                </a:ln>
                <a:solidFill>
                  <a:srgbClr val="444444"/>
                </a:solidFill>
                <a:effectLst/>
                <a:latin typeface="inherit"/>
              </a:rPr>
              <a:t> (configuración para el </a:t>
            </a:r>
            <a:r>
              <a:rPr kumimoji="0" lang="es-419" altLang="es-419" sz="1600" b="0" i="0" u="none" strike="noStrike" cap="none" normalizeH="0" baseline="0" dirty="0" err="1">
                <a:ln>
                  <a:noFill/>
                </a:ln>
                <a:solidFill>
                  <a:srgbClr val="444444"/>
                </a:solidFill>
                <a:effectLst/>
                <a:latin typeface="inherit"/>
              </a:rPr>
              <a:t>compiladorTypeScript</a:t>
            </a:r>
            <a:r>
              <a:rPr kumimoji="0" lang="es-419" altLang="es-419" sz="1600" b="0" i="0" u="none" strike="noStrike" cap="none" normalizeH="0" baseline="0" dirty="0">
                <a:ln>
                  <a:noFill/>
                </a:ln>
                <a:solidFill>
                  <a:srgbClr val="444444"/>
                </a:solidFill>
                <a:effectLst/>
                <a:latin typeface="inherit"/>
              </a:rPr>
              <a:t>).</a:t>
            </a:r>
          </a:p>
        </p:txBody>
      </p:sp>
    </p:spTree>
    <p:extLst>
      <p:ext uri="{BB962C8B-B14F-4D97-AF65-F5344CB8AC3E}">
        <p14:creationId xmlns:p14="http://schemas.microsoft.com/office/powerpoint/2010/main" val="308956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DDA2E-9C58-035E-D1E7-6564A0CA746E}"/>
              </a:ext>
            </a:extLst>
          </p:cNvPr>
          <p:cNvSpPr>
            <a:spLocks noGrp="1"/>
          </p:cNvSpPr>
          <p:nvPr>
            <p:ph type="title"/>
          </p:nvPr>
        </p:nvSpPr>
        <p:spPr/>
        <p:txBody>
          <a:bodyPr/>
          <a:lstStyle/>
          <a:p>
            <a:r>
              <a:rPr lang="es-419" dirty="0"/>
              <a:t>Anatomía de un componente angular</a:t>
            </a:r>
          </a:p>
        </p:txBody>
      </p:sp>
      <p:sp>
        <p:nvSpPr>
          <p:cNvPr id="3" name="Marcador de contenido 2">
            <a:extLst>
              <a:ext uri="{FF2B5EF4-FFF2-40B4-BE49-F238E27FC236}">
                <a16:creationId xmlns:a16="http://schemas.microsoft.com/office/drawing/2014/main" id="{656C7C23-60F0-6500-0E3A-3A72D645E9AC}"/>
              </a:ext>
            </a:extLst>
          </p:cNvPr>
          <p:cNvSpPr>
            <a:spLocks noGrp="1"/>
          </p:cNvSpPr>
          <p:nvPr>
            <p:ph idx="1"/>
          </p:nvPr>
        </p:nvSpPr>
        <p:spPr>
          <a:xfrm>
            <a:off x="838200" y="1238251"/>
            <a:ext cx="10515600" cy="1184910"/>
          </a:xfrm>
        </p:spPr>
        <p:txBody>
          <a:bodyPr>
            <a:normAutofit lnSpcReduction="10000"/>
          </a:bodyPr>
          <a:lstStyle/>
          <a:p>
            <a:r>
              <a:rPr lang="es-419" dirty="0"/>
              <a:t>Un componente Angular es una clase </a:t>
            </a:r>
            <a:r>
              <a:rPr lang="es-419" dirty="0" err="1"/>
              <a:t>TypeScript</a:t>
            </a:r>
            <a:r>
              <a:rPr lang="es-419" dirty="0"/>
              <a:t> decorada con el decorador @Component. Esta clase contiene la lógica del componente, incluyendo propiedades y métodos.</a:t>
            </a:r>
          </a:p>
        </p:txBody>
      </p:sp>
      <p:sp>
        <p:nvSpPr>
          <p:cNvPr id="5" name="CuadroTexto 4">
            <a:extLst>
              <a:ext uri="{FF2B5EF4-FFF2-40B4-BE49-F238E27FC236}">
                <a16:creationId xmlns:a16="http://schemas.microsoft.com/office/drawing/2014/main" id="{8948F730-F77B-007D-FFB4-D244F93B5FC1}"/>
              </a:ext>
            </a:extLst>
          </p:cNvPr>
          <p:cNvSpPr txBox="1"/>
          <p:nvPr/>
        </p:nvSpPr>
        <p:spPr>
          <a:xfrm>
            <a:off x="1297305" y="2757680"/>
            <a:ext cx="7075170" cy="3416320"/>
          </a:xfrm>
          <a:prstGeom prst="rect">
            <a:avLst/>
          </a:prstGeom>
          <a:solidFill>
            <a:srgbClr val="FFFFF3"/>
          </a:solidFill>
          <a:ln>
            <a:solidFill>
              <a:schemeClr val="accent6">
                <a:lumMod val="40000"/>
                <a:lumOff val="60000"/>
              </a:schemeClr>
            </a:solidFill>
          </a:ln>
          <a:effectLst>
            <a:outerShdw blurRad="50800" dist="38100" dir="8100000" algn="tr" rotWithShape="0">
              <a:prstClr val="black">
                <a:alpha val="40000"/>
              </a:prstClr>
            </a:outerShdw>
          </a:effectLst>
        </p:spPr>
        <p:txBody>
          <a:bodyPr wrap="square">
            <a:spAutoFit/>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'app-</a:t>
            </a:r>
            <a:r>
              <a:rPr lang="es-419" b="0" dirty="0" err="1">
                <a:solidFill>
                  <a:srgbClr val="A31515"/>
                </a:solidFill>
                <a:effectLst/>
                <a:latin typeface="Consolas" panose="020B0609020204030204" pitchFamily="49" charset="0"/>
              </a:rPr>
              <a:t>root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templateUrl</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'./app.component.html'</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styleUrls</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'./app.component.css'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AppComponent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title</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'proyecto1'</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endParaRPr lang="es-419"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6603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DDA2E-9C58-035E-D1E7-6564A0CA746E}"/>
              </a:ext>
            </a:extLst>
          </p:cNvPr>
          <p:cNvSpPr>
            <a:spLocks noGrp="1"/>
          </p:cNvSpPr>
          <p:nvPr>
            <p:ph type="title"/>
          </p:nvPr>
        </p:nvSpPr>
        <p:spPr/>
        <p:txBody>
          <a:bodyPr/>
          <a:lstStyle/>
          <a:p>
            <a:r>
              <a:rPr lang="es-419" dirty="0"/>
              <a:t>Anatomía de un componente angular</a:t>
            </a:r>
          </a:p>
        </p:txBody>
      </p:sp>
      <p:sp>
        <p:nvSpPr>
          <p:cNvPr id="3" name="Marcador de contenido 2">
            <a:extLst>
              <a:ext uri="{FF2B5EF4-FFF2-40B4-BE49-F238E27FC236}">
                <a16:creationId xmlns:a16="http://schemas.microsoft.com/office/drawing/2014/main" id="{656C7C23-60F0-6500-0E3A-3A72D645E9AC}"/>
              </a:ext>
            </a:extLst>
          </p:cNvPr>
          <p:cNvSpPr>
            <a:spLocks noGrp="1"/>
          </p:cNvSpPr>
          <p:nvPr>
            <p:ph idx="1"/>
          </p:nvPr>
        </p:nvSpPr>
        <p:spPr>
          <a:xfrm>
            <a:off x="838200" y="1238251"/>
            <a:ext cx="10515600" cy="890094"/>
          </a:xfrm>
        </p:spPr>
        <p:txBody>
          <a:bodyPr>
            <a:normAutofit fontScale="77500" lnSpcReduction="20000"/>
          </a:bodyPr>
          <a:lstStyle/>
          <a:p>
            <a:pPr marL="0" indent="0" algn="just">
              <a:lnSpc>
                <a:spcPct val="120000"/>
              </a:lnSpc>
              <a:spcBef>
                <a:spcPts val="0"/>
              </a:spcBef>
              <a:buNone/>
            </a:pPr>
            <a:r>
              <a:rPr lang="es-419" dirty="0"/>
              <a:t>Un componente Angular es una clase </a:t>
            </a:r>
            <a:r>
              <a:rPr lang="es-419" dirty="0" err="1"/>
              <a:t>TypeScript</a:t>
            </a:r>
            <a:r>
              <a:rPr lang="es-419" dirty="0"/>
              <a:t> decorada con el decorador @Component. Esta clase contiene la lógica del componente, incluyendo propiedades y métodos.</a:t>
            </a:r>
          </a:p>
        </p:txBody>
      </p:sp>
      <p:sp>
        <p:nvSpPr>
          <p:cNvPr id="5" name="CuadroTexto 4">
            <a:extLst>
              <a:ext uri="{FF2B5EF4-FFF2-40B4-BE49-F238E27FC236}">
                <a16:creationId xmlns:a16="http://schemas.microsoft.com/office/drawing/2014/main" id="{8948F730-F77B-007D-FFB4-D244F93B5FC1}"/>
              </a:ext>
            </a:extLst>
          </p:cNvPr>
          <p:cNvSpPr txBox="1"/>
          <p:nvPr/>
        </p:nvSpPr>
        <p:spPr>
          <a:xfrm>
            <a:off x="1801801" y="2294798"/>
            <a:ext cx="7075170" cy="3416320"/>
          </a:xfrm>
          <a:prstGeom prst="rect">
            <a:avLst/>
          </a:prstGeom>
          <a:solidFill>
            <a:srgbClr val="FFFFF3"/>
          </a:solidFill>
          <a:ln>
            <a:solidFill>
              <a:schemeClr val="accent6">
                <a:lumMod val="40000"/>
                <a:lumOff val="60000"/>
              </a:schemeClr>
            </a:solidFill>
          </a:ln>
          <a:effectLst>
            <a:outerShdw blurRad="50800" dist="38100" dir="8100000" algn="tr" rotWithShape="0">
              <a:prstClr val="black">
                <a:alpha val="40000"/>
              </a:prstClr>
            </a:outerShdw>
          </a:effectLst>
        </p:spPr>
        <p:txBody>
          <a:bodyPr wrap="square">
            <a:spAutoFit/>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'app-</a:t>
            </a:r>
            <a:r>
              <a:rPr lang="es-419" b="0" dirty="0" err="1">
                <a:solidFill>
                  <a:srgbClr val="A31515"/>
                </a:solidFill>
                <a:effectLst/>
                <a:latin typeface="Consolas" panose="020B0609020204030204" pitchFamily="49" charset="0"/>
              </a:rPr>
              <a:t>root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templateUrl</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'./app.component.html'</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styleUrls</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'./app.component.css'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AppComponent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title</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'proyecto1'</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endParaRPr lang="es-419"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8676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DDA2E-9C58-035E-D1E7-6564A0CA746E}"/>
              </a:ext>
            </a:extLst>
          </p:cNvPr>
          <p:cNvSpPr>
            <a:spLocks noGrp="1"/>
          </p:cNvSpPr>
          <p:nvPr>
            <p:ph type="title"/>
          </p:nvPr>
        </p:nvSpPr>
        <p:spPr/>
        <p:txBody>
          <a:bodyPr/>
          <a:lstStyle/>
          <a:p>
            <a:r>
              <a:rPr lang="es-419" dirty="0"/>
              <a:t>Anatomía de un componente angular</a:t>
            </a:r>
          </a:p>
        </p:txBody>
      </p:sp>
      <p:sp>
        <p:nvSpPr>
          <p:cNvPr id="3" name="Marcador de contenido 2">
            <a:extLst>
              <a:ext uri="{FF2B5EF4-FFF2-40B4-BE49-F238E27FC236}">
                <a16:creationId xmlns:a16="http://schemas.microsoft.com/office/drawing/2014/main" id="{656C7C23-60F0-6500-0E3A-3A72D645E9AC}"/>
              </a:ext>
            </a:extLst>
          </p:cNvPr>
          <p:cNvSpPr>
            <a:spLocks noGrp="1"/>
          </p:cNvSpPr>
          <p:nvPr>
            <p:ph idx="1"/>
          </p:nvPr>
        </p:nvSpPr>
        <p:spPr>
          <a:xfrm>
            <a:off x="838200" y="1238251"/>
            <a:ext cx="10515600" cy="890094"/>
          </a:xfrm>
        </p:spPr>
        <p:txBody>
          <a:bodyPr>
            <a:normAutofit fontScale="77500" lnSpcReduction="20000"/>
          </a:bodyPr>
          <a:lstStyle/>
          <a:p>
            <a:pPr marL="0" indent="0" algn="just">
              <a:lnSpc>
                <a:spcPct val="120000"/>
              </a:lnSpc>
              <a:spcBef>
                <a:spcPts val="0"/>
              </a:spcBef>
              <a:buNone/>
            </a:pPr>
            <a:r>
              <a:rPr lang="es-419" dirty="0"/>
              <a:t>Un componente Angular es una clase </a:t>
            </a:r>
            <a:r>
              <a:rPr lang="es-419" dirty="0" err="1"/>
              <a:t>TypeScript</a:t>
            </a:r>
            <a:r>
              <a:rPr lang="es-419" dirty="0"/>
              <a:t> decorada con el decorador @Component. Esta clase contiene la lógica del componente, incluyendo propiedades y métodos.</a:t>
            </a:r>
          </a:p>
        </p:txBody>
      </p:sp>
      <p:sp>
        <p:nvSpPr>
          <p:cNvPr id="5" name="CuadroTexto 4">
            <a:extLst>
              <a:ext uri="{FF2B5EF4-FFF2-40B4-BE49-F238E27FC236}">
                <a16:creationId xmlns:a16="http://schemas.microsoft.com/office/drawing/2014/main" id="{8948F730-F77B-007D-FFB4-D244F93B5FC1}"/>
              </a:ext>
            </a:extLst>
          </p:cNvPr>
          <p:cNvSpPr txBox="1"/>
          <p:nvPr/>
        </p:nvSpPr>
        <p:spPr>
          <a:xfrm>
            <a:off x="1801801" y="2294798"/>
            <a:ext cx="7075170" cy="3416320"/>
          </a:xfrm>
          <a:prstGeom prst="rect">
            <a:avLst/>
          </a:prstGeom>
          <a:solidFill>
            <a:srgbClr val="FFFFF3"/>
          </a:solidFill>
          <a:ln>
            <a:solidFill>
              <a:schemeClr val="accent6">
                <a:lumMod val="40000"/>
                <a:lumOff val="60000"/>
              </a:schemeClr>
            </a:solidFill>
          </a:ln>
          <a:effectLst>
            <a:outerShdw blurRad="50800" dist="38100" dir="8100000" algn="tr" rotWithShape="0">
              <a:prstClr val="black">
                <a:alpha val="40000"/>
              </a:prstClr>
            </a:outerShdw>
          </a:effectLst>
        </p:spPr>
        <p:txBody>
          <a:bodyPr wrap="square">
            <a:spAutoFit/>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'app-</a:t>
            </a:r>
            <a:r>
              <a:rPr lang="es-419" b="0" dirty="0" err="1">
                <a:solidFill>
                  <a:srgbClr val="A31515"/>
                </a:solidFill>
                <a:effectLst/>
                <a:latin typeface="Consolas" panose="020B0609020204030204" pitchFamily="49" charset="0"/>
              </a:rPr>
              <a:t>root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templateUrl</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'./app.component.html'</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styleUrls</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'./app.component.css'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AppComponent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title</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'proyecto1'</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endParaRPr lang="es-419"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339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C622D-E874-9C82-386D-C49152B84D78}"/>
              </a:ext>
            </a:extLst>
          </p:cNvPr>
          <p:cNvSpPr>
            <a:spLocks noGrp="1"/>
          </p:cNvSpPr>
          <p:nvPr>
            <p:ph type="title"/>
          </p:nvPr>
        </p:nvSpPr>
        <p:spPr/>
        <p:txBody>
          <a:bodyPr/>
          <a:lstStyle/>
          <a:p>
            <a:r>
              <a:rPr lang="es-419" dirty="0"/>
              <a:t>Vinculación unidireccional de datos</a:t>
            </a:r>
          </a:p>
        </p:txBody>
      </p:sp>
      <p:sp>
        <p:nvSpPr>
          <p:cNvPr id="3" name="Marcador de contenido 2">
            <a:extLst>
              <a:ext uri="{FF2B5EF4-FFF2-40B4-BE49-F238E27FC236}">
                <a16:creationId xmlns:a16="http://schemas.microsoft.com/office/drawing/2014/main" id="{0050AFDE-6487-D65E-97F8-A5F81384C52F}"/>
              </a:ext>
            </a:extLst>
          </p:cNvPr>
          <p:cNvSpPr>
            <a:spLocks noGrp="1"/>
          </p:cNvSpPr>
          <p:nvPr>
            <p:ph idx="1"/>
          </p:nvPr>
        </p:nvSpPr>
        <p:spPr/>
        <p:txBody>
          <a:bodyPr/>
          <a:lstStyle/>
          <a:p>
            <a:r>
              <a:rPr lang="es-419" b="1" dirty="0"/>
              <a:t>Selector:</a:t>
            </a:r>
          </a:p>
          <a:p>
            <a:pPr marL="0" indent="0">
              <a:buNone/>
            </a:pPr>
            <a:r>
              <a:rPr lang="es-419" dirty="0"/>
              <a:t>El selector es un identificador único para el componente. Puedes usar este selector en el HTML para instanciar el componente. Por ejemplo, si el selector es app-mi-componente, puedes usarlo en un archivo HTML así: &lt;app-mi-componente&gt;&lt;/app-mi-componente&gt;.</a:t>
            </a:r>
          </a:p>
          <a:p>
            <a:endParaRPr lang="es-419" dirty="0"/>
          </a:p>
          <a:p>
            <a:r>
              <a:rPr lang="es-419" b="1" dirty="0"/>
              <a:t>Plantilla (</a:t>
            </a:r>
            <a:r>
              <a:rPr lang="es-419" b="1" dirty="0" err="1"/>
              <a:t>Template</a:t>
            </a:r>
            <a:r>
              <a:rPr lang="es-419" b="1" dirty="0"/>
              <a:t>):</a:t>
            </a:r>
          </a:p>
          <a:p>
            <a:pPr marL="0" indent="0">
              <a:buNone/>
            </a:pPr>
            <a:r>
              <a:rPr lang="es-419" dirty="0"/>
              <a:t>La propiedad </a:t>
            </a:r>
            <a:r>
              <a:rPr lang="es-419" dirty="0" err="1"/>
              <a:t>templateUrl</a:t>
            </a:r>
            <a:r>
              <a:rPr lang="es-419" dirty="0"/>
              <a:t> o </a:t>
            </a:r>
            <a:r>
              <a:rPr lang="es-419" dirty="0" err="1"/>
              <a:t>template</a:t>
            </a:r>
            <a:r>
              <a:rPr lang="es-419" dirty="0"/>
              <a:t> en el decorador @Component especifica la plantilla HTML que se usará para el componente. La plantilla define cómo se ve el componente en el navegador.</a:t>
            </a:r>
          </a:p>
        </p:txBody>
      </p:sp>
    </p:spTree>
    <p:extLst>
      <p:ext uri="{BB962C8B-B14F-4D97-AF65-F5344CB8AC3E}">
        <p14:creationId xmlns:p14="http://schemas.microsoft.com/office/powerpoint/2010/main" val="1680941147"/>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6FA67-F99A-4C50-B55F-7B1EC684060D}">
  <ds:schemaRefs>
    <ds:schemaRef ds:uri="http://schemas.microsoft.com/sharepoint/v3/contenttype/forms"/>
  </ds:schemaRefs>
</ds:datastoreItem>
</file>

<file path=customXml/itemProps2.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3122</TotalTime>
  <Words>1967</Words>
  <Application>Microsoft Office PowerPoint</Application>
  <PresentationFormat>Panorámica</PresentationFormat>
  <Paragraphs>231</Paragraphs>
  <Slides>21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Adobe Gothic Std B</vt:lpstr>
      <vt:lpstr>Arial</vt:lpstr>
      <vt:lpstr>Calibri</vt:lpstr>
      <vt:lpstr>Consolas</vt:lpstr>
      <vt:lpstr>Courier New</vt:lpstr>
      <vt:lpstr>Google Sans</vt:lpstr>
      <vt:lpstr>inherit</vt:lpstr>
      <vt:lpstr>Roboto Mono</vt:lpstr>
      <vt:lpstr>Office Theme</vt:lpstr>
      <vt:lpstr>Arquitectura MEAN stack</vt:lpstr>
      <vt:lpstr>Introducción a Angular 8.5.x</vt:lpstr>
      <vt:lpstr>Introducción a Angular 8.5.x</vt:lpstr>
      <vt:lpstr>Creación de una aplicación Angular</vt:lpstr>
      <vt:lpstr>Estructura de archivos del proyecto Angular</vt:lpstr>
      <vt:lpstr>Anatomía de un componente angular</vt:lpstr>
      <vt:lpstr>Anatomía de un componente angular</vt:lpstr>
      <vt:lpstr>Anatomía de un componente angular</vt:lpstr>
      <vt:lpstr>Vinculación unidireccional de datos</vt:lpstr>
      <vt:lpstr>Vinculación unidireccional de datos</vt:lpstr>
      <vt:lpstr>Vinculación unidireccional de datos</vt:lpstr>
      <vt:lpstr>Vinculación unidireccional de datos</vt:lpstr>
      <vt:lpstr>Vinculación bidireccional de datos</vt:lpstr>
      <vt:lpstr>Uso de la directiva Nglf</vt:lpstr>
      <vt:lpstr>Uso de la directiva Nglf</vt:lpstr>
      <vt:lpstr>Uso de la directiva NgForOf</vt:lpstr>
      <vt:lpstr>Módulos angulares</vt:lpstr>
      <vt:lpstr>Creación de NgModules</vt:lpstr>
      <vt:lpstr>Creación de NgModules</vt:lpstr>
      <vt:lpstr>Uso del enrutador Angular</vt:lpstr>
      <vt:lpstr>Arquitectura 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366</cp:revision>
  <dcterms:created xsi:type="dcterms:W3CDTF">2017-06-08T09:33:15Z</dcterms:created>
  <dcterms:modified xsi:type="dcterms:W3CDTF">2023-10-10T08:24:07Z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