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5"/>
  </p:notesMasterIdLst>
  <p:sldIdLst>
    <p:sldId id="272" r:id="rId5"/>
    <p:sldId id="331" r:id="rId6"/>
    <p:sldId id="346" r:id="rId7"/>
    <p:sldId id="347" r:id="rId8"/>
    <p:sldId id="348" r:id="rId9"/>
    <p:sldId id="349" r:id="rId10"/>
    <p:sldId id="364" r:id="rId11"/>
    <p:sldId id="362" r:id="rId12"/>
    <p:sldId id="363" r:id="rId13"/>
    <p:sldId id="332" r:id="rId14"/>
    <p:sldId id="368" r:id="rId15"/>
    <p:sldId id="369" r:id="rId16"/>
    <p:sldId id="344" r:id="rId17"/>
    <p:sldId id="365" r:id="rId18"/>
    <p:sldId id="366" r:id="rId19"/>
    <p:sldId id="371" r:id="rId20"/>
    <p:sldId id="372" r:id="rId21"/>
    <p:sldId id="374" r:id="rId22"/>
    <p:sldId id="375" r:id="rId23"/>
    <p:sldId id="376" r:id="rId24"/>
    <p:sldId id="373" r:id="rId25"/>
    <p:sldId id="377" r:id="rId26"/>
    <p:sldId id="378" r:id="rId27"/>
    <p:sldId id="380" r:id="rId28"/>
    <p:sldId id="382" r:id="rId29"/>
    <p:sldId id="381" r:id="rId30"/>
    <p:sldId id="383" r:id="rId31"/>
    <p:sldId id="379" r:id="rId32"/>
    <p:sldId id="384" r:id="rId33"/>
    <p:sldId id="385" r:id="rId34"/>
    <p:sldId id="388" r:id="rId35"/>
    <p:sldId id="389" r:id="rId36"/>
    <p:sldId id="333" r:id="rId37"/>
    <p:sldId id="334" r:id="rId38"/>
    <p:sldId id="350" r:id="rId39"/>
    <p:sldId id="390" r:id="rId40"/>
    <p:sldId id="391" r:id="rId41"/>
    <p:sldId id="392" r:id="rId42"/>
    <p:sldId id="393" r:id="rId43"/>
    <p:sldId id="394" r:id="rId44"/>
    <p:sldId id="360" r:id="rId45"/>
    <p:sldId id="395" r:id="rId46"/>
    <p:sldId id="396" r:id="rId47"/>
    <p:sldId id="335" r:id="rId48"/>
    <p:sldId id="352" r:id="rId49"/>
    <p:sldId id="353" r:id="rId50"/>
    <p:sldId id="354" r:id="rId51"/>
    <p:sldId id="355" r:id="rId52"/>
    <p:sldId id="356" r:id="rId53"/>
    <p:sldId id="345"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5D0"/>
    <a:srgbClr val="FFFFF3"/>
    <a:srgbClr val="FFF3CD"/>
    <a:srgbClr val="00684A"/>
    <a:srgbClr val="509446"/>
    <a:srgbClr val="AA286F"/>
    <a:srgbClr val="1485CB"/>
    <a:srgbClr val="F7FFFF"/>
    <a:srgbClr val="262A4B"/>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88" autoAdjust="0"/>
    <p:restoredTop sz="85800" autoAdjust="0"/>
  </p:normalViewPr>
  <p:slideViewPr>
    <p:cSldViewPr snapToGrid="0">
      <p:cViewPr varScale="1">
        <p:scale>
          <a:sx n="59" d="100"/>
          <a:sy n="59" d="100"/>
        </p:scale>
        <p:origin x="1260"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2866E-01B6-40FB-9DF2-B2EA56AAFFB1}" type="datetimeFigureOut">
              <a:rPr lang="en-US" smtClean="0"/>
              <a:t>10/6/2023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D62295-C31D-4FF8-8426-D07586DC7C66}" type="slidenum">
              <a:rPr lang="en-US" smtClean="0"/>
              <a:t>‹Nº›</a:t>
            </a:fld>
            <a:endParaRPr lang="en-US"/>
          </a:p>
        </p:txBody>
      </p:sp>
    </p:spTree>
    <p:extLst>
      <p:ext uri="{BB962C8B-B14F-4D97-AF65-F5344CB8AC3E}">
        <p14:creationId xmlns:p14="http://schemas.microsoft.com/office/powerpoint/2010/main" val="1159690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6C0894F8-46E3-D135-F822-07BA2ABEC905}"/>
              </a:ext>
            </a:extLst>
          </p:cNvPr>
          <p:cNvPicPr>
            <a:picLocks noChangeAspect="1"/>
          </p:cNvPicPr>
          <p:nvPr userDrawn="1"/>
        </p:nvPicPr>
        <p:blipFill>
          <a:blip r:embed="rId2"/>
          <a:stretch>
            <a:fillRect/>
          </a:stretch>
        </p:blipFill>
        <p:spPr>
          <a:xfrm>
            <a:off x="4634572" y="0"/>
            <a:ext cx="7622235" cy="6858000"/>
          </a:xfrm>
          <a:prstGeom prst="rect">
            <a:avLst/>
          </a:prstGeom>
        </p:spPr>
      </p:pic>
      <p:sp>
        <p:nvSpPr>
          <p:cNvPr id="8" name="Freeform 9">
            <a:extLst>
              <a:ext uri="{FF2B5EF4-FFF2-40B4-BE49-F238E27FC236}">
                <a16:creationId xmlns:a16="http://schemas.microsoft.com/office/drawing/2014/main" id="{3B92E52C-D450-0DCE-E9A2-44B75167CA3D}"/>
              </a:ext>
            </a:extLst>
          </p:cNvPr>
          <p:cNvSpPr>
            <a:spLocks/>
          </p:cNvSpPr>
          <p:nvPr userDrawn="1"/>
        </p:nvSpPr>
        <p:spPr bwMode="auto">
          <a:xfrm>
            <a:off x="5229087" y="0"/>
            <a:ext cx="6933449" cy="6858000"/>
          </a:xfrm>
          <a:custGeom>
            <a:avLst/>
            <a:gdLst>
              <a:gd name="T0" fmla="*/ 2834 w 5842"/>
              <a:gd name="T1" fmla="*/ 0 h 5256"/>
              <a:gd name="T2" fmla="*/ 4044 w 5842"/>
              <a:gd name="T3" fmla="*/ 1211 h 5256"/>
              <a:gd name="T4" fmla="*/ 0 w 5842"/>
              <a:gd name="T5" fmla="*/ 5256 h 5256"/>
              <a:gd name="T6" fmla="*/ 5842 w 5842"/>
              <a:gd name="T7" fmla="*/ 5256 h 5256"/>
              <a:gd name="T8" fmla="*/ 5842 w 5842"/>
              <a:gd name="T9" fmla="*/ 0 h 5256"/>
              <a:gd name="T10" fmla="*/ 2834 w 5842"/>
              <a:gd name="T11" fmla="*/ 0 h 5256"/>
            </a:gdLst>
            <a:ahLst/>
            <a:cxnLst>
              <a:cxn ang="0">
                <a:pos x="T0" y="T1"/>
              </a:cxn>
              <a:cxn ang="0">
                <a:pos x="T2" y="T3"/>
              </a:cxn>
              <a:cxn ang="0">
                <a:pos x="T4" y="T5"/>
              </a:cxn>
              <a:cxn ang="0">
                <a:pos x="T6" y="T7"/>
              </a:cxn>
              <a:cxn ang="0">
                <a:pos x="T8" y="T9"/>
              </a:cxn>
              <a:cxn ang="0">
                <a:pos x="T10" y="T11"/>
              </a:cxn>
            </a:cxnLst>
            <a:rect l="0" t="0" r="r" b="b"/>
            <a:pathLst>
              <a:path w="5842" h="5256">
                <a:moveTo>
                  <a:pt x="2834" y="0"/>
                </a:moveTo>
                <a:lnTo>
                  <a:pt x="4044" y="1211"/>
                </a:lnTo>
                <a:lnTo>
                  <a:pt x="0" y="5256"/>
                </a:lnTo>
                <a:lnTo>
                  <a:pt x="5842" y="5256"/>
                </a:lnTo>
                <a:lnTo>
                  <a:pt x="5842" y="0"/>
                </a:lnTo>
                <a:lnTo>
                  <a:pt x="2834" y="0"/>
                </a:lnTo>
                <a:close/>
              </a:path>
            </a:pathLst>
          </a:custGeom>
          <a:gradFill flip="none" rotWithShape="1">
            <a:gsLst>
              <a:gs pos="0">
                <a:srgbClr val="0C344C">
                  <a:alpha val="90000"/>
                </a:srgbClr>
              </a:gs>
              <a:gs pos="100000">
                <a:srgbClr val="0C344C">
                  <a:alpha val="38000"/>
                </a:srgbClr>
              </a:gs>
            </a:gsLst>
            <a:lin ang="5400000" scaled="1"/>
            <a:tileRect/>
          </a:gradFill>
          <a:ln>
            <a:noFill/>
          </a:ln>
        </p:spPr>
        <p:txBody>
          <a:bodyPr vert="horz" wrap="square" lIns="91440" tIns="45720" rIns="91440" bIns="45720" numCol="1" anchor="t" anchorCtr="0" compatLnSpc="1">
            <a:prstTxWarp prst="textNoShape">
              <a:avLst/>
            </a:prstTxWarp>
          </a:bodyPr>
          <a:lstStyle/>
          <a:p>
            <a:endParaRPr lang="es-419"/>
          </a:p>
        </p:txBody>
      </p:sp>
      <p:sp>
        <p:nvSpPr>
          <p:cNvPr id="2" name="Title 1"/>
          <p:cNvSpPr>
            <a:spLocks noGrp="1"/>
          </p:cNvSpPr>
          <p:nvPr>
            <p:ph type="ctrTitle" hasCustomPrompt="1"/>
          </p:nvPr>
        </p:nvSpPr>
        <p:spPr>
          <a:xfrm>
            <a:off x="839788" y="731962"/>
            <a:ext cx="7237412" cy="2209799"/>
          </a:xfrm>
        </p:spPr>
        <p:txBody>
          <a:bodyPr lIns="0" tIns="0" rIns="0" bIns="0" anchor="b">
            <a:normAutofit/>
          </a:bodyPr>
          <a:lstStyle>
            <a:lvl1pPr algn="l">
              <a:defRPr sz="4800">
                <a:solidFill>
                  <a:srgbClr val="0C344C"/>
                </a:solidFill>
              </a:defRPr>
            </a:lvl1pPr>
          </a:lstStyle>
          <a:p>
            <a:r>
              <a:rPr lang="en-US" dirty="0"/>
              <a:t>Click to edit</a:t>
            </a:r>
            <a:br>
              <a:rPr lang="en-US" dirty="0"/>
            </a:br>
            <a:r>
              <a:rPr lang="en-US" dirty="0"/>
              <a:t>Master title style</a:t>
            </a:r>
          </a:p>
        </p:txBody>
      </p:sp>
      <p:sp>
        <p:nvSpPr>
          <p:cNvPr id="3" name="Subtitle 2"/>
          <p:cNvSpPr>
            <a:spLocks noGrp="1"/>
          </p:cNvSpPr>
          <p:nvPr>
            <p:ph type="subTitle" idx="1"/>
          </p:nvPr>
        </p:nvSpPr>
        <p:spPr>
          <a:xfrm>
            <a:off x="839788" y="3216167"/>
            <a:ext cx="7237412" cy="1007925"/>
          </a:xfrm>
        </p:spPr>
        <p:txBody>
          <a:bodyPr lIns="0" tIns="0" rIns="0" bIns="0">
            <a:normAutofit/>
          </a:bodyPr>
          <a:lstStyle>
            <a:lvl1pPr marL="0" indent="0" algn="l">
              <a:buNone/>
              <a:defRPr sz="2000">
                <a:solidFill>
                  <a:srgbClr val="0C344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9" name="Freeform 13"/>
          <p:cNvSpPr>
            <a:spLocks/>
          </p:cNvSpPr>
          <p:nvPr userDrawn="1"/>
        </p:nvSpPr>
        <p:spPr bwMode="auto">
          <a:xfrm flipV="1">
            <a:off x="0" y="4635812"/>
            <a:ext cx="2225154" cy="2222187"/>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solidFill>
            <a:srgbClr val="0C344C"/>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
          <p:cNvSpPr>
            <a:spLocks/>
          </p:cNvSpPr>
          <p:nvPr userDrawn="1"/>
        </p:nvSpPr>
        <p:spPr bwMode="auto">
          <a:xfrm flipV="1">
            <a:off x="0" y="3327632"/>
            <a:ext cx="2633593" cy="2624693"/>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flip="none" rotWithShape="1">
            <a:gsLst>
              <a:gs pos="0">
                <a:srgbClr val="0C344C"/>
              </a:gs>
              <a:gs pos="100000">
                <a:srgbClr val="D80F79"/>
              </a:gs>
            </a:gsLst>
            <a:lin ang="189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6"/>
          <p:cNvSpPr>
            <a:spLocks/>
          </p:cNvSpPr>
          <p:nvPr userDrawn="1"/>
        </p:nvSpPr>
        <p:spPr bwMode="auto">
          <a:xfrm flipV="1">
            <a:off x="498989" y="5249955"/>
            <a:ext cx="2050022" cy="160804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solidFill>
            <a:srgbClr val="19627F">
              <a:alpha val="8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7"/>
          <p:cNvSpPr>
            <a:spLocks/>
          </p:cNvSpPr>
          <p:nvPr userDrawn="1"/>
        </p:nvSpPr>
        <p:spPr bwMode="auto">
          <a:xfrm flipV="1">
            <a:off x="1354395" y="5046650"/>
            <a:ext cx="1813245" cy="1811350"/>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Date Placeholder 3"/>
          <p:cNvSpPr>
            <a:spLocks noGrp="1"/>
          </p:cNvSpPr>
          <p:nvPr>
            <p:ph type="dt" sz="half" idx="10"/>
          </p:nvPr>
        </p:nvSpPr>
        <p:spPr>
          <a:xfrm>
            <a:off x="3080560" y="6134163"/>
            <a:ext cx="2743200" cy="365125"/>
          </a:xfrm>
        </p:spPr>
        <p:txBody>
          <a:bodyPr/>
          <a:lstStyle/>
          <a:p>
            <a:fld id="{69D18269-CD32-429B-80E4-27A96AE6C0EC}" type="datetimeFigureOut">
              <a:rPr lang="en-US" smtClean="0"/>
              <a:t>10/6/2023</a:t>
            </a:fld>
            <a:endParaRPr lang="en-US"/>
          </a:p>
        </p:txBody>
      </p:sp>
      <p:sp>
        <p:nvSpPr>
          <p:cNvPr id="5" name="Footer Placeholder 4"/>
          <p:cNvSpPr>
            <a:spLocks noGrp="1"/>
          </p:cNvSpPr>
          <p:nvPr>
            <p:ph type="ftr" sz="quarter" idx="11"/>
          </p:nvPr>
        </p:nvSpPr>
        <p:spPr>
          <a:xfrm>
            <a:off x="5954951" y="6134163"/>
            <a:ext cx="3128518" cy="365125"/>
          </a:xfrm>
        </p:spPr>
        <p:txBody>
          <a:bodyPr/>
          <a:lstStyle/>
          <a:p>
            <a:endParaRPr lang="en-US"/>
          </a:p>
        </p:txBody>
      </p:sp>
      <p:sp>
        <p:nvSpPr>
          <p:cNvPr id="6" name="Slide Number Placeholder 5"/>
          <p:cNvSpPr>
            <a:spLocks noGrp="1"/>
          </p:cNvSpPr>
          <p:nvPr>
            <p:ph type="sldNum" sz="quarter" idx="12"/>
          </p:nvPr>
        </p:nvSpPr>
        <p:spPr>
          <a:xfrm>
            <a:off x="9214660" y="6134163"/>
            <a:ext cx="2139140" cy="365125"/>
          </a:xfrm>
        </p:spPr>
        <p:txBody>
          <a:bodyPr/>
          <a:lstStyle/>
          <a:p>
            <a:fld id="{1F0D9605-A831-4471-A4C4-EBFA8615ADCD}" type="slidenum">
              <a:rPr lang="en-US" smtClean="0"/>
              <a:t>‹Nº›</a:t>
            </a:fld>
            <a:endParaRPr lang="en-US"/>
          </a:p>
        </p:txBody>
      </p:sp>
      <p:grpSp>
        <p:nvGrpSpPr>
          <p:cNvPr id="36" name="Group 20"/>
          <p:cNvGrpSpPr>
            <a:grpSpLocks noChangeAspect="1"/>
          </p:cNvGrpSpPr>
          <p:nvPr userDrawn="1"/>
        </p:nvGrpSpPr>
        <p:grpSpPr bwMode="auto">
          <a:xfrm flipV="1">
            <a:off x="1" y="-599232"/>
            <a:ext cx="2407278" cy="396032"/>
            <a:chOff x="0" y="0"/>
            <a:chExt cx="5963" cy="981"/>
          </a:xfrm>
        </p:grpSpPr>
        <p:sp>
          <p:nvSpPr>
            <p:cNvPr id="37" name="Oval 21"/>
            <p:cNvSpPr>
              <a:spLocks noChangeArrowheads="1"/>
            </p:cNvSpPr>
            <p:nvPr/>
          </p:nvSpPr>
          <p:spPr bwMode="auto">
            <a:xfrm>
              <a:off x="1246" y="0"/>
              <a:ext cx="978" cy="981"/>
            </a:xfrm>
            <a:prstGeom prst="ellipse">
              <a:avLst/>
            </a:prstGeom>
            <a:solidFill>
              <a:srgbClr val="0C34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Oval 22"/>
            <p:cNvSpPr>
              <a:spLocks noChangeArrowheads="1"/>
            </p:cNvSpPr>
            <p:nvPr/>
          </p:nvSpPr>
          <p:spPr bwMode="auto">
            <a:xfrm>
              <a:off x="0" y="0"/>
              <a:ext cx="978" cy="981"/>
            </a:xfrm>
            <a:prstGeom prst="ellipse">
              <a:avLst/>
            </a:prstGeom>
            <a:solidFill>
              <a:srgbClr val="D80F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Oval 23"/>
            <p:cNvSpPr>
              <a:spLocks noChangeArrowheads="1"/>
            </p:cNvSpPr>
            <p:nvPr/>
          </p:nvSpPr>
          <p:spPr bwMode="auto">
            <a:xfrm>
              <a:off x="2493" y="0"/>
              <a:ext cx="977" cy="981"/>
            </a:xfrm>
            <a:prstGeom prst="ellipse">
              <a:avLst/>
            </a:prstGeom>
            <a:solidFill>
              <a:srgbClr val="196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Oval 24"/>
            <p:cNvSpPr>
              <a:spLocks noChangeArrowheads="1"/>
            </p:cNvSpPr>
            <p:nvPr/>
          </p:nvSpPr>
          <p:spPr bwMode="auto">
            <a:xfrm>
              <a:off x="3739" y="0"/>
              <a:ext cx="978" cy="981"/>
            </a:xfrm>
            <a:prstGeom prst="ellipse">
              <a:avLst/>
            </a:prstGeom>
            <a:solidFill>
              <a:srgbClr val="6F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Oval 25"/>
            <p:cNvSpPr>
              <a:spLocks noChangeArrowheads="1"/>
            </p:cNvSpPr>
            <p:nvPr/>
          </p:nvSpPr>
          <p:spPr bwMode="auto">
            <a:xfrm>
              <a:off x="4986" y="0"/>
              <a:ext cx="977" cy="981"/>
            </a:xfrm>
            <a:prstGeom prst="ellipse">
              <a:avLst/>
            </a:prstGeom>
            <a:solidFill>
              <a:srgbClr val="BFB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88383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D18269-CD32-429B-80E4-27A96AE6C0EC}" type="datetimeFigureOut">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954963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D18269-CD32-429B-80E4-27A96AE6C0EC}"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1140325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D18269-CD32-429B-80E4-27A96AE6C0EC}"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2018709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13">
            <a:extLst>
              <a:ext uri="{FF2B5EF4-FFF2-40B4-BE49-F238E27FC236}">
                <a16:creationId xmlns:a16="http://schemas.microsoft.com/office/drawing/2014/main" id="{51EF2660-7621-9888-F64D-385A3043E482}"/>
              </a:ext>
            </a:extLst>
          </p:cNvPr>
          <p:cNvSpPr>
            <a:spLocks/>
          </p:cNvSpPr>
          <p:nvPr userDrawn="1"/>
        </p:nvSpPr>
        <p:spPr bwMode="auto">
          <a:xfrm flipH="1">
            <a:off x="8620125" y="0"/>
            <a:ext cx="3571875" cy="3567112"/>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8" name="Freeform 7">
            <a:extLst>
              <a:ext uri="{FF2B5EF4-FFF2-40B4-BE49-F238E27FC236}">
                <a16:creationId xmlns:a16="http://schemas.microsoft.com/office/drawing/2014/main" id="{B4D67AA2-5DB0-050D-FDD8-B8882776E20D}"/>
              </a:ext>
            </a:extLst>
          </p:cNvPr>
          <p:cNvSpPr>
            <a:spLocks/>
          </p:cNvSpPr>
          <p:nvPr userDrawn="1"/>
        </p:nvSpPr>
        <p:spPr bwMode="auto">
          <a:xfrm flipH="1">
            <a:off x="7964488" y="273051"/>
            <a:ext cx="4227512" cy="4213225"/>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a:gsLst>
              <a:gs pos="0">
                <a:schemeClr val="bg1">
                  <a:lumMod val="95000"/>
                </a:schemeClr>
              </a:gs>
              <a:gs pos="100000">
                <a:schemeClr val="bg1">
                  <a:lumMod val="85000"/>
                  <a:alpha val="26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9" name="Freeform 8">
            <a:extLst>
              <a:ext uri="{FF2B5EF4-FFF2-40B4-BE49-F238E27FC236}">
                <a16:creationId xmlns:a16="http://schemas.microsoft.com/office/drawing/2014/main" id="{1FD949A6-64BC-EBF9-BB39-9873C1E24724}"/>
              </a:ext>
            </a:extLst>
          </p:cNvPr>
          <p:cNvSpPr>
            <a:spLocks/>
          </p:cNvSpPr>
          <p:nvPr userDrawn="1"/>
        </p:nvSpPr>
        <p:spPr bwMode="auto">
          <a:xfrm flipH="1">
            <a:off x="11422063" y="1474788"/>
            <a:ext cx="769937" cy="1249363"/>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gradFill flip="none" rotWithShape="1">
            <a:gsLst>
              <a:gs pos="0">
                <a:schemeClr val="bg1"/>
              </a:gs>
              <a:gs pos="100000">
                <a:schemeClr val="bg1">
                  <a:lumMod val="95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C0A76AD6-5E1B-2B3F-95DA-AA03E20F876D}"/>
              </a:ext>
            </a:extLst>
          </p:cNvPr>
          <p:cNvSpPr>
            <a:spLocks/>
          </p:cNvSpPr>
          <p:nvPr userDrawn="1"/>
        </p:nvSpPr>
        <p:spPr bwMode="auto">
          <a:xfrm flipH="1">
            <a:off x="7288212" y="-1"/>
            <a:ext cx="3290748" cy="258127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1" name="Freeform 5">
            <a:extLst>
              <a:ext uri="{FF2B5EF4-FFF2-40B4-BE49-F238E27FC236}">
                <a16:creationId xmlns:a16="http://schemas.microsoft.com/office/drawing/2014/main" id="{17E393D8-D1C4-9116-883D-DDB47A42CC60}"/>
              </a:ext>
            </a:extLst>
          </p:cNvPr>
          <p:cNvSpPr>
            <a:spLocks/>
          </p:cNvSpPr>
          <p:nvPr userDrawn="1"/>
        </p:nvSpPr>
        <p:spPr bwMode="auto">
          <a:xfrm flipH="1">
            <a:off x="10839451" y="0"/>
            <a:ext cx="1352549" cy="1350748"/>
          </a:xfrm>
          <a:custGeom>
            <a:avLst/>
            <a:gdLst>
              <a:gd name="T0" fmla="*/ 6 w 2253"/>
              <a:gd name="T1" fmla="*/ 0 h 2250"/>
              <a:gd name="T2" fmla="*/ 2253 w 2253"/>
              <a:gd name="T3" fmla="*/ 0 h 2250"/>
              <a:gd name="T4" fmla="*/ 0 w 2253"/>
              <a:gd name="T5" fmla="*/ 2250 h 2250"/>
              <a:gd name="T6" fmla="*/ 6 w 2253"/>
              <a:gd name="T7" fmla="*/ 0 h 2250"/>
            </a:gdLst>
            <a:ahLst/>
            <a:cxnLst>
              <a:cxn ang="0">
                <a:pos x="T0" y="T1"/>
              </a:cxn>
              <a:cxn ang="0">
                <a:pos x="T2" y="T3"/>
              </a:cxn>
              <a:cxn ang="0">
                <a:pos x="T4" y="T5"/>
              </a:cxn>
              <a:cxn ang="0">
                <a:pos x="T6" y="T7"/>
              </a:cxn>
            </a:cxnLst>
            <a:rect l="0" t="0" r="r" b="b"/>
            <a:pathLst>
              <a:path w="2253" h="2250">
                <a:moveTo>
                  <a:pt x="6" y="0"/>
                </a:moveTo>
                <a:lnTo>
                  <a:pt x="2253" y="0"/>
                </a:lnTo>
                <a:lnTo>
                  <a:pt x="0" y="2250"/>
                </a:lnTo>
                <a:lnTo>
                  <a:pt x="6" y="0"/>
                </a:lnTo>
                <a:close/>
              </a:path>
            </a:pathLst>
          </a:custGeom>
          <a:gradFill>
            <a:gsLst>
              <a:gs pos="0">
                <a:schemeClr val="bg1"/>
              </a:gs>
              <a:gs pos="100000">
                <a:schemeClr val="bg1">
                  <a:lumMod val="8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2" name="Freeform 17">
            <a:extLst>
              <a:ext uri="{FF2B5EF4-FFF2-40B4-BE49-F238E27FC236}">
                <a16:creationId xmlns:a16="http://schemas.microsoft.com/office/drawing/2014/main" id="{732F3AFB-E484-0659-E737-6BC17654D84A}"/>
              </a:ext>
            </a:extLst>
          </p:cNvPr>
          <p:cNvSpPr>
            <a:spLocks/>
          </p:cNvSpPr>
          <p:nvPr userDrawn="1"/>
        </p:nvSpPr>
        <p:spPr bwMode="auto">
          <a:xfrm flipH="1">
            <a:off x="6566932" y="1588"/>
            <a:ext cx="2582386" cy="2579687"/>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7" name="Group 1">
            <a:extLst>
              <a:ext uri="{FF2B5EF4-FFF2-40B4-BE49-F238E27FC236}">
                <a16:creationId xmlns:a16="http://schemas.microsoft.com/office/drawing/2014/main" id="{80954096-6F12-D4E2-73AD-6E94758FA3C4}"/>
              </a:ext>
            </a:extLst>
          </p:cNvPr>
          <p:cNvGrpSpPr/>
          <p:nvPr userDrawn="1"/>
        </p:nvGrpSpPr>
        <p:grpSpPr>
          <a:xfrm>
            <a:off x="4713" y="-1"/>
            <a:ext cx="382637" cy="117500"/>
            <a:chOff x="5401469" y="1583"/>
            <a:chExt cx="1389063" cy="540243"/>
          </a:xfrm>
        </p:grpSpPr>
        <p:sp>
          <p:nvSpPr>
            <p:cNvPr id="8" name="Freeform 5">
              <a:extLst>
                <a:ext uri="{FF2B5EF4-FFF2-40B4-BE49-F238E27FC236}">
                  <a16:creationId xmlns:a16="http://schemas.microsoft.com/office/drawing/2014/main" id="{657F8086-AE2E-C8CB-7A24-C9BC50CD2088}"/>
                </a:ext>
              </a:extLst>
            </p:cNvPr>
            <p:cNvSpPr>
              <a:spLocks/>
            </p:cNvSpPr>
            <p:nvPr/>
          </p:nvSpPr>
          <p:spPr bwMode="auto">
            <a:xfrm>
              <a:off x="5401469" y="1588"/>
              <a:ext cx="1205279" cy="540238"/>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adFill flip="none" rotWithShape="1">
              <a:gsLst>
                <a:gs pos="0">
                  <a:srgbClr val="0C344C"/>
                </a:gs>
                <a:gs pos="100000">
                  <a:srgbClr val="D80F79"/>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47BA0985-41DE-248C-6BF0-71C80A6E2DA1}"/>
                </a:ext>
              </a:extLst>
            </p:cNvPr>
            <p:cNvSpPr>
              <a:spLocks/>
            </p:cNvSpPr>
            <p:nvPr/>
          </p:nvSpPr>
          <p:spPr bwMode="auto">
            <a:xfrm>
              <a:off x="6252004" y="1583"/>
              <a:ext cx="538528" cy="540238"/>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solidFill>
              <a:srgbClr val="0C344C"/>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828000" y="684000"/>
            <a:ext cx="9921549" cy="387798"/>
          </a:xfrm>
          <a:noFill/>
        </p:spPr>
        <p:txBody>
          <a:bodyPr wrap="square" lIns="0" tIns="0" rIns="0" bIns="0" rtlCol="0">
            <a:spAutoFit/>
          </a:bodyPr>
          <a:lstStyle>
            <a:lvl1pPr>
              <a:defRPr lang="en-US" sz="2800">
                <a:solidFill>
                  <a:srgbClr val="AA286F"/>
                </a:solidFill>
                <a:ea typeface="+mn-ea"/>
                <a:cs typeface="+mn-cs"/>
              </a:defRPr>
            </a:lvl1pPr>
          </a:lstStyle>
          <a:p>
            <a:pPr marL="0" lvl="0"/>
            <a:r>
              <a:rPr lang="en-US" dirty="0"/>
              <a:t>Click to edit Master title style</a:t>
            </a:r>
          </a:p>
        </p:txBody>
      </p:sp>
      <p:sp>
        <p:nvSpPr>
          <p:cNvPr id="3" name="Content Placeholder 2"/>
          <p:cNvSpPr>
            <a:spLocks noGrp="1"/>
          </p:cNvSpPr>
          <p:nvPr>
            <p:ph idx="1"/>
          </p:nvPr>
        </p:nvSpPr>
        <p:spPr>
          <a:xfrm>
            <a:off x="838200" y="1238250"/>
            <a:ext cx="10515600" cy="49387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D18269-CD32-429B-80E4-27A96AE6C0EC}"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sp>
        <p:nvSpPr>
          <p:cNvPr id="23" name="Freeform 7">
            <a:extLst>
              <a:ext uri="{FF2B5EF4-FFF2-40B4-BE49-F238E27FC236}">
                <a16:creationId xmlns:a16="http://schemas.microsoft.com/office/drawing/2014/main" id="{9432A906-600E-E472-3A87-E426D369B69C}"/>
              </a:ext>
            </a:extLst>
          </p:cNvPr>
          <p:cNvSpPr>
            <a:spLocks/>
          </p:cNvSpPr>
          <p:nvPr userDrawn="1"/>
        </p:nvSpPr>
        <p:spPr bwMode="auto">
          <a:xfrm flipV="1">
            <a:off x="0" y="6734398"/>
            <a:ext cx="12192000" cy="123601"/>
          </a:xfrm>
          <a:prstGeom prst="rect">
            <a:avLst/>
          </a:prstGeom>
          <a:gradFill flip="none" rotWithShape="1">
            <a:gsLst>
              <a:gs pos="0">
                <a:srgbClr val="0C344C"/>
              </a:gs>
              <a:gs pos="100000">
                <a:srgbClr val="D80F79"/>
              </a:gs>
            </a:gsLst>
            <a:lin ang="18900000" scaled="1"/>
            <a:tileRect/>
          </a:gradFill>
          <a:ln>
            <a:noFill/>
          </a:ln>
        </p:spPr>
        <p:txBody>
          <a:bodyPr vert="horz" wrap="square" lIns="91440" tIns="45720" rIns="91440" bIns="45720" numCol="1" anchor="t" anchorCtr="0" compatLnSpc="1">
            <a:prstTxWarp prst="textNoShape">
              <a:avLst/>
            </a:prstTxWarp>
          </a:bodyPr>
          <a:lstStyle/>
          <a:p>
            <a:endParaRPr lang="en-US"/>
          </a:p>
        </p:txBody>
      </p:sp>
      <p:pic>
        <p:nvPicPr>
          <p:cNvPr id="25" name="Imagen 24">
            <a:extLst>
              <a:ext uri="{FF2B5EF4-FFF2-40B4-BE49-F238E27FC236}">
                <a16:creationId xmlns:a16="http://schemas.microsoft.com/office/drawing/2014/main" id="{C844620A-6684-3D38-EB5A-EBFDF146D46E}"/>
              </a:ext>
            </a:extLst>
          </p:cNvPr>
          <p:cNvPicPr>
            <a:picLocks noChangeAspect="1"/>
          </p:cNvPicPr>
          <p:nvPr userDrawn="1"/>
        </p:nvPicPr>
        <p:blipFill>
          <a:blip r:embed="rId2">
            <a:alphaModFix amt="35000"/>
            <a:duotone>
              <a:prstClr val="black"/>
              <a:srgbClr val="002060">
                <a:tint val="45000"/>
                <a:satMod val="400000"/>
              </a:srgbClr>
            </a:duotone>
            <a:extLst>
              <a:ext uri="{28A0092B-C50C-407E-A947-70E740481C1C}">
                <a14:useLocalDpi xmlns:a14="http://schemas.microsoft.com/office/drawing/2010/main" val="0"/>
              </a:ext>
            </a:extLst>
          </a:blip>
          <a:stretch>
            <a:fillRect/>
          </a:stretch>
        </p:blipFill>
        <p:spPr>
          <a:xfrm rot="20646897">
            <a:off x="6810866" y="113705"/>
            <a:ext cx="6386189" cy="7807447"/>
          </a:xfrm>
          <a:prstGeom prst="rect">
            <a:avLst/>
          </a:prstGeom>
        </p:spPr>
      </p:pic>
    </p:spTree>
    <p:extLst>
      <p:ext uri="{BB962C8B-B14F-4D97-AF65-F5344CB8AC3E}">
        <p14:creationId xmlns:p14="http://schemas.microsoft.com/office/powerpoint/2010/main" val="2124122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7" name="Freeform 13">
            <a:extLst>
              <a:ext uri="{FF2B5EF4-FFF2-40B4-BE49-F238E27FC236}">
                <a16:creationId xmlns:a16="http://schemas.microsoft.com/office/drawing/2014/main" id="{51EF2660-7621-9888-F64D-385A3043E482}"/>
              </a:ext>
            </a:extLst>
          </p:cNvPr>
          <p:cNvSpPr>
            <a:spLocks/>
          </p:cNvSpPr>
          <p:nvPr userDrawn="1"/>
        </p:nvSpPr>
        <p:spPr bwMode="auto">
          <a:xfrm flipH="1">
            <a:off x="8620125" y="0"/>
            <a:ext cx="3571875" cy="3567112"/>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8" name="Freeform 7">
            <a:extLst>
              <a:ext uri="{FF2B5EF4-FFF2-40B4-BE49-F238E27FC236}">
                <a16:creationId xmlns:a16="http://schemas.microsoft.com/office/drawing/2014/main" id="{B4D67AA2-5DB0-050D-FDD8-B8882776E20D}"/>
              </a:ext>
            </a:extLst>
          </p:cNvPr>
          <p:cNvSpPr>
            <a:spLocks/>
          </p:cNvSpPr>
          <p:nvPr userDrawn="1"/>
        </p:nvSpPr>
        <p:spPr bwMode="auto">
          <a:xfrm flipH="1">
            <a:off x="7964488" y="273051"/>
            <a:ext cx="4227512" cy="4213225"/>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a:gsLst>
              <a:gs pos="0">
                <a:schemeClr val="bg1">
                  <a:lumMod val="95000"/>
                </a:schemeClr>
              </a:gs>
              <a:gs pos="100000">
                <a:schemeClr val="bg1">
                  <a:lumMod val="85000"/>
                  <a:alpha val="26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9" name="Freeform 8">
            <a:extLst>
              <a:ext uri="{FF2B5EF4-FFF2-40B4-BE49-F238E27FC236}">
                <a16:creationId xmlns:a16="http://schemas.microsoft.com/office/drawing/2014/main" id="{1FD949A6-64BC-EBF9-BB39-9873C1E24724}"/>
              </a:ext>
            </a:extLst>
          </p:cNvPr>
          <p:cNvSpPr>
            <a:spLocks/>
          </p:cNvSpPr>
          <p:nvPr userDrawn="1"/>
        </p:nvSpPr>
        <p:spPr bwMode="auto">
          <a:xfrm flipH="1">
            <a:off x="11422063" y="1474788"/>
            <a:ext cx="769937" cy="1249363"/>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gradFill flip="none" rotWithShape="1">
            <a:gsLst>
              <a:gs pos="0">
                <a:schemeClr val="bg1"/>
              </a:gs>
              <a:gs pos="100000">
                <a:schemeClr val="bg1">
                  <a:lumMod val="95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C0A76AD6-5E1B-2B3F-95DA-AA03E20F876D}"/>
              </a:ext>
            </a:extLst>
          </p:cNvPr>
          <p:cNvSpPr>
            <a:spLocks/>
          </p:cNvSpPr>
          <p:nvPr userDrawn="1"/>
        </p:nvSpPr>
        <p:spPr bwMode="auto">
          <a:xfrm flipH="1">
            <a:off x="7288212" y="-1"/>
            <a:ext cx="3290748" cy="258127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1" name="Freeform 5">
            <a:extLst>
              <a:ext uri="{FF2B5EF4-FFF2-40B4-BE49-F238E27FC236}">
                <a16:creationId xmlns:a16="http://schemas.microsoft.com/office/drawing/2014/main" id="{17E393D8-D1C4-9116-883D-DDB47A42CC60}"/>
              </a:ext>
            </a:extLst>
          </p:cNvPr>
          <p:cNvSpPr>
            <a:spLocks/>
          </p:cNvSpPr>
          <p:nvPr userDrawn="1"/>
        </p:nvSpPr>
        <p:spPr bwMode="auto">
          <a:xfrm flipH="1">
            <a:off x="10839451" y="0"/>
            <a:ext cx="1352549" cy="1350748"/>
          </a:xfrm>
          <a:custGeom>
            <a:avLst/>
            <a:gdLst>
              <a:gd name="T0" fmla="*/ 6 w 2253"/>
              <a:gd name="T1" fmla="*/ 0 h 2250"/>
              <a:gd name="T2" fmla="*/ 2253 w 2253"/>
              <a:gd name="T3" fmla="*/ 0 h 2250"/>
              <a:gd name="T4" fmla="*/ 0 w 2253"/>
              <a:gd name="T5" fmla="*/ 2250 h 2250"/>
              <a:gd name="T6" fmla="*/ 6 w 2253"/>
              <a:gd name="T7" fmla="*/ 0 h 2250"/>
            </a:gdLst>
            <a:ahLst/>
            <a:cxnLst>
              <a:cxn ang="0">
                <a:pos x="T0" y="T1"/>
              </a:cxn>
              <a:cxn ang="0">
                <a:pos x="T2" y="T3"/>
              </a:cxn>
              <a:cxn ang="0">
                <a:pos x="T4" y="T5"/>
              </a:cxn>
              <a:cxn ang="0">
                <a:pos x="T6" y="T7"/>
              </a:cxn>
            </a:cxnLst>
            <a:rect l="0" t="0" r="r" b="b"/>
            <a:pathLst>
              <a:path w="2253" h="2250">
                <a:moveTo>
                  <a:pt x="6" y="0"/>
                </a:moveTo>
                <a:lnTo>
                  <a:pt x="2253" y="0"/>
                </a:lnTo>
                <a:lnTo>
                  <a:pt x="0" y="2250"/>
                </a:lnTo>
                <a:lnTo>
                  <a:pt x="6" y="0"/>
                </a:lnTo>
                <a:close/>
              </a:path>
            </a:pathLst>
          </a:custGeom>
          <a:gradFill>
            <a:gsLst>
              <a:gs pos="0">
                <a:schemeClr val="bg1"/>
              </a:gs>
              <a:gs pos="100000">
                <a:schemeClr val="bg1">
                  <a:lumMod val="8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2" name="Freeform 17">
            <a:extLst>
              <a:ext uri="{FF2B5EF4-FFF2-40B4-BE49-F238E27FC236}">
                <a16:creationId xmlns:a16="http://schemas.microsoft.com/office/drawing/2014/main" id="{732F3AFB-E484-0659-E737-6BC17654D84A}"/>
              </a:ext>
            </a:extLst>
          </p:cNvPr>
          <p:cNvSpPr>
            <a:spLocks/>
          </p:cNvSpPr>
          <p:nvPr userDrawn="1"/>
        </p:nvSpPr>
        <p:spPr bwMode="auto">
          <a:xfrm flipH="1">
            <a:off x="6566932" y="1588"/>
            <a:ext cx="2582386" cy="2579687"/>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7" name="Group 1">
            <a:extLst>
              <a:ext uri="{FF2B5EF4-FFF2-40B4-BE49-F238E27FC236}">
                <a16:creationId xmlns:a16="http://schemas.microsoft.com/office/drawing/2014/main" id="{80954096-6F12-D4E2-73AD-6E94758FA3C4}"/>
              </a:ext>
            </a:extLst>
          </p:cNvPr>
          <p:cNvGrpSpPr/>
          <p:nvPr userDrawn="1"/>
        </p:nvGrpSpPr>
        <p:grpSpPr>
          <a:xfrm>
            <a:off x="4713" y="-1"/>
            <a:ext cx="382637" cy="117500"/>
            <a:chOff x="5401469" y="1583"/>
            <a:chExt cx="1389063" cy="540243"/>
          </a:xfrm>
          <a:solidFill>
            <a:schemeClr val="accent3"/>
          </a:solidFill>
        </p:grpSpPr>
        <p:sp>
          <p:nvSpPr>
            <p:cNvPr id="8" name="Freeform 5">
              <a:extLst>
                <a:ext uri="{FF2B5EF4-FFF2-40B4-BE49-F238E27FC236}">
                  <a16:creationId xmlns:a16="http://schemas.microsoft.com/office/drawing/2014/main" id="{657F8086-AE2E-C8CB-7A24-C9BC50CD2088}"/>
                </a:ext>
              </a:extLst>
            </p:cNvPr>
            <p:cNvSpPr>
              <a:spLocks/>
            </p:cNvSpPr>
            <p:nvPr/>
          </p:nvSpPr>
          <p:spPr bwMode="auto">
            <a:xfrm>
              <a:off x="5401469" y="1588"/>
              <a:ext cx="1205279" cy="540238"/>
            </a:xfrm>
            <a:custGeom>
              <a:avLst/>
              <a:gdLst>
                <a:gd name="T0" fmla="*/ 0 w 1410"/>
                <a:gd name="T1" fmla="*/ 0 h 632"/>
                <a:gd name="T2" fmla="*/ 630 w 1410"/>
                <a:gd name="T3" fmla="*/ 632 h 632"/>
                <a:gd name="T4" fmla="*/ 1410 w 1410"/>
                <a:gd name="T5" fmla="*/ 632 h 632"/>
                <a:gd name="T6" fmla="*/ 780 w 1410"/>
                <a:gd name="T7" fmla="*/ 0 h 632"/>
                <a:gd name="T8" fmla="*/ 0 w 1410"/>
                <a:gd name="T9" fmla="*/ 0 h 632"/>
              </a:gdLst>
              <a:ahLst/>
              <a:cxnLst>
                <a:cxn ang="0">
                  <a:pos x="T0" y="T1"/>
                </a:cxn>
                <a:cxn ang="0">
                  <a:pos x="T2" y="T3"/>
                </a:cxn>
                <a:cxn ang="0">
                  <a:pos x="T4" y="T5"/>
                </a:cxn>
                <a:cxn ang="0">
                  <a:pos x="T6" y="T7"/>
                </a:cxn>
                <a:cxn ang="0">
                  <a:pos x="T8" y="T9"/>
                </a:cxn>
              </a:cxnLst>
              <a:rect l="0" t="0" r="r" b="b"/>
              <a:pathLst>
                <a:path w="1410" h="632">
                  <a:moveTo>
                    <a:pt x="0" y="0"/>
                  </a:moveTo>
                  <a:lnTo>
                    <a:pt x="630" y="632"/>
                  </a:lnTo>
                  <a:lnTo>
                    <a:pt x="1410" y="632"/>
                  </a:lnTo>
                  <a:lnTo>
                    <a:pt x="780"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47BA0985-41DE-248C-6BF0-71C80A6E2DA1}"/>
                </a:ext>
              </a:extLst>
            </p:cNvPr>
            <p:cNvSpPr>
              <a:spLocks/>
            </p:cNvSpPr>
            <p:nvPr/>
          </p:nvSpPr>
          <p:spPr bwMode="auto">
            <a:xfrm>
              <a:off x="6252004" y="1583"/>
              <a:ext cx="538528" cy="540238"/>
            </a:xfrm>
            <a:custGeom>
              <a:avLst/>
              <a:gdLst>
                <a:gd name="T0" fmla="*/ 0 w 630"/>
                <a:gd name="T1" fmla="*/ 0 h 499"/>
                <a:gd name="T2" fmla="*/ 498 w 630"/>
                <a:gd name="T3" fmla="*/ 499 h 499"/>
                <a:gd name="T4" fmla="*/ 630 w 630"/>
                <a:gd name="T5" fmla="*/ 499 h 499"/>
                <a:gd name="T6" fmla="*/ 132 w 630"/>
                <a:gd name="T7" fmla="*/ 0 h 499"/>
                <a:gd name="T8" fmla="*/ 0 w 630"/>
                <a:gd name="T9" fmla="*/ 0 h 499"/>
              </a:gdLst>
              <a:ahLst/>
              <a:cxnLst>
                <a:cxn ang="0">
                  <a:pos x="T0" y="T1"/>
                </a:cxn>
                <a:cxn ang="0">
                  <a:pos x="T2" y="T3"/>
                </a:cxn>
                <a:cxn ang="0">
                  <a:pos x="T4" y="T5"/>
                </a:cxn>
                <a:cxn ang="0">
                  <a:pos x="T6" y="T7"/>
                </a:cxn>
                <a:cxn ang="0">
                  <a:pos x="T8" y="T9"/>
                </a:cxn>
              </a:cxnLst>
              <a:rect l="0" t="0" r="r" b="b"/>
              <a:pathLst>
                <a:path w="630" h="499">
                  <a:moveTo>
                    <a:pt x="0" y="0"/>
                  </a:moveTo>
                  <a:lnTo>
                    <a:pt x="498" y="499"/>
                  </a:lnTo>
                  <a:lnTo>
                    <a:pt x="630" y="499"/>
                  </a:lnTo>
                  <a:lnTo>
                    <a:pt x="132"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828000" y="684000"/>
            <a:ext cx="9921549" cy="387798"/>
          </a:xfrm>
          <a:noFill/>
        </p:spPr>
        <p:txBody>
          <a:bodyPr wrap="square" lIns="0" tIns="0" rIns="0" bIns="0" rtlCol="0">
            <a:spAutoFit/>
          </a:bodyPr>
          <a:lstStyle>
            <a:lvl1pPr>
              <a:defRPr lang="en-US" sz="2800">
                <a:solidFill>
                  <a:schemeClr val="accent3"/>
                </a:solidFill>
                <a:ea typeface="+mn-ea"/>
                <a:cs typeface="+mn-cs"/>
              </a:defRPr>
            </a:lvl1pPr>
          </a:lstStyle>
          <a:p>
            <a:pPr marL="0" lvl="0"/>
            <a:r>
              <a:rPr lang="en-US" dirty="0"/>
              <a:t>Click to edit Master title style</a:t>
            </a:r>
          </a:p>
        </p:txBody>
      </p:sp>
      <p:sp>
        <p:nvSpPr>
          <p:cNvPr id="3" name="Content Placeholder 2"/>
          <p:cNvSpPr>
            <a:spLocks noGrp="1"/>
          </p:cNvSpPr>
          <p:nvPr>
            <p:ph idx="1" hasCustomPrompt="1"/>
          </p:nvPr>
        </p:nvSpPr>
        <p:spPr>
          <a:xfrm>
            <a:off x="838200" y="1238250"/>
            <a:ext cx="10515600" cy="4938713"/>
          </a:xfrm>
        </p:spPr>
        <p:txBody>
          <a:bodyPr wrap="none">
            <a:noAutofit/>
          </a:bodyPr>
          <a:lstStyle>
            <a:lvl1pPr marL="0" indent="0">
              <a:buNone/>
              <a:defRPr>
                <a:latin typeface="Courier New" panose="02070309020205020404" pitchFamily="49" charset="0"/>
                <a:cs typeface="Courier New" panose="02070309020205020404" pitchFamily="49" charset="0"/>
              </a:defRPr>
            </a:lvl1pPr>
            <a:lvl2pPr marL="457200" indent="0">
              <a:buNone/>
              <a:defRPr>
                <a:latin typeface="Courier New" panose="02070309020205020404" pitchFamily="49" charset="0"/>
                <a:cs typeface="Courier New" panose="02070309020205020404" pitchFamily="49" charset="0"/>
              </a:defRPr>
            </a:lvl2pPr>
            <a:lvl3pPr marL="914400" indent="0">
              <a:buNone/>
              <a:defRPr>
                <a:latin typeface="Courier New" panose="02070309020205020404" pitchFamily="49" charset="0"/>
                <a:cs typeface="Courier New" panose="02070309020205020404" pitchFamily="49" charset="0"/>
              </a:defRPr>
            </a:lvl3pPr>
            <a:lvl4pPr marL="1371600" indent="0">
              <a:buNone/>
              <a:defRPr>
                <a:latin typeface="Courier New" panose="02070309020205020404" pitchFamily="49" charset="0"/>
                <a:cs typeface="Courier New" panose="02070309020205020404" pitchFamily="49" charset="0"/>
              </a:defRPr>
            </a:lvl4pPr>
            <a:lvl5pPr marL="1828800" indent="0">
              <a:buNone/>
              <a:defRPr>
                <a:latin typeface="Courier New" panose="02070309020205020404" pitchFamily="49" charset="0"/>
                <a:cs typeface="Courier New" panose="020703090202050204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D18269-CD32-429B-80E4-27A96AE6C0EC}"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sp>
        <p:nvSpPr>
          <p:cNvPr id="23" name="Freeform 7">
            <a:extLst>
              <a:ext uri="{FF2B5EF4-FFF2-40B4-BE49-F238E27FC236}">
                <a16:creationId xmlns:a16="http://schemas.microsoft.com/office/drawing/2014/main" id="{9432A906-600E-E472-3A87-E426D369B69C}"/>
              </a:ext>
            </a:extLst>
          </p:cNvPr>
          <p:cNvSpPr>
            <a:spLocks/>
          </p:cNvSpPr>
          <p:nvPr userDrawn="1"/>
        </p:nvSpPr>
        <p:spPr bwMode="auto">
          <a:xfrm flipV="1">
            <a:off x="0" y="6734398"/>
            <a:ext cx="12192000" cy="123601"/>
          </a:xfrm>
          <a:prstGeom prst="rect">
            <a:avLst/>
          </a:prstGeom>
          <a:gradFill flip="none" rotWithShape="1">
            <a:gsLst>
              <a:gs pos="0">
                <a:srgbClr val="0C344C"/>
              </a:gs>
              <a:gs pos="100000">
                <a:srgbClr val="D80F79"/>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94727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D18269-CD32-429B-80E4-27A96AE6C0EC}"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3397821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D18269-CD32-429B-80E4-27A96AE6C0EC}" type="datetimeFigureOut">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2463315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D18269-CD32-429B-80E4-27A96AE6C0EC}" type="datetimeFigureOut">
              <a:rPr lang="en-US" smtClean="0"/>
              <a:t>10/6/2023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1790622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9D18269-CD32-429B-80E4-27A96AE6C0EC}" type="datetimeFigureOut">
              <a:rPr lang="en-US" smtClean="0"/>
              <a:t>10/6/2023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296599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6238874"/>
            <a:ext cx="12192000" cy="619125"/>
          </a:xfrm>
          <a:prstGeom prst="rect">
            <a:avLst/>
          </a:prstGeom>
          <a:gradFill>
            <a:gsLst>
              <a:gs pos="0">
                <a:srgbClr val="BFBEBE"/>
              </a:gs>
              <a:gs pos="100000">
                <a:schemeClr val="bg1">
                  <a:lumMod val="9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69D18269-CD32-429B-80E4-27A96AE6C0EC}" type="datetimeFigureOut">
              <a:rPr lang="en-US" smtClean="0"/>
              <a:t>10/6/2023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0D9605-A831-4471-A4C4-EBFA8615ADCD}" type="slidenum">
              <a:rPr lang="en-US" smtClean="0"/>
              <a:t>‹Nº›</a:t>
            </a:fld>
            <a:endParaRPr lang="en-US"/>
          </a:p>
        </p:txBody>
      </p:sp>
      <p:grpSp>
        <p:nvGrpSpPr>
          <p:cNvPr id="6" name="Group 20"/>
          <p:cNvGrpSpPr>
            <a:grpSpLocks noChangeAspect="1"/>
          </p:cNvGrpSpPr>
          <p:nvPr userDrawn="1"/>
        </p:nvGrpSpPr>
        <p:grpSpPr bwMode="auto">
          <a:xfrm flipV="1">
            <a:off x="1" y="-599232"/>
            <a:ext cx="2407278" cy="396032"/>
            <a:chOff x="0" y="0"/>
            <a:chExt cx="5963" cy="981"/>
          </a:xfrm>
        </p:grpSpPr>
        <p:sp>
          <p:nvSpPr>
            <p:cNvPr id="7" name="Oval 21"/>
            <p:cNvSpPr>
              <a:spLocks noChangeArrowheads="1"/>
            </p:cNvSpPr>
            <p:nvPr/>
          </p:nvSpPr>
          <p:spPr bwMode="auto">
            <a:xfrm>
              <a:off x="1246" y="0"/>
              <a:ext cx="978" cy="981"/>
            </a:xfrm>
            <a:prstGeom prst="ellipse">
              <a:avLst/>
            </a:prstGeom>
            <a:solidFill>
              <a:srgbClr val="0C34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Oval 22"/>
            <p:cNvSpPr>
              <a:spLocks noChangeArrowheads="1"/>
            </p:cNvSpPr>
            <p:nvPr/>
          </p:nvSpPr>
          <p:spPr bwMode="auto">
            <a:xfrm>
              <a:off x="0" y="0"/>
              <a:ext cx="978" cy="981"/>
            </a:xfrm>
            <a:prstGeom prst="ellipse">
              <a:avLst/>
            </a:prstGeom>
            <a:solidFill>
              <a:srgbClr val="D80F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Oval 23"/>
            <p:cNvSpPr>
              <a:spLocks noChangeArrowheads="1"/>
            </p:cNvSpPr>
            <p:nvPr/>
          </p:nvSpPr>
          <p:spPr bwMode="auto">
            <a:xfrm>
              <a:off x="2493" y="0"/>
              <a:ext cx="977" cy="981"/>
            </a:xfrm>
            <a:prstGeom prst="ellipse">
              <a:avLst/>
            </a:prstGeom>
            <a:solidFill>
              <a:srgbClr val="196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Oval 24"/>
            <p:cNvSpPr>
              <a:spLocks noChangeArrowheads="1"/>
            </p:cNvSpPr>
            <p:nvPr/>
          </p:nvSpPr>
          <p:spPr bwMode="auto">
            <a:xfrm>
              <a:off x="3739" y="0"/>
              <a:ext cx="978" cy="981"/>
            </a:xfrm>
            <a:prstGeom prst="ellipse">
              <a:avLst/>
            </a:prstGeom>
            <a:solidFill>
              <a:srgbClr val="6F8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Oval 25"/>
            <p:cNvSpPr>
              <a:spLocks noChangeArrowheads="1"/>
            </p:cNvSpPr>
            <p:nvPr/>
          </p:nvSpPr>
          <p:spPr bwMode="auto">
            <a:xfrm>
              <a:off x="4986" y="0"/>
              <a:ext cx="977" cy="981"/>
            </a:xfrm>
            <a:prstGeom prst="ellipse">
              <a:avLst/>
            </a:prstGeom>
            <a:solidFill>
              <a:srgbClr val="BFB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Freeform 13"/>
          <p:cNvSpPr>
            <a:spLocks/>
          </p:cNvSpPr>
          <p:nvPr userDrawn="1"/>
        </p:nvSpPr>
        <p:spPr bwMode="auto">
          <a:xfrm flipH="1">
            <a:off x="8620125" y="0"/>
            <a:ext cx="3571875" cy="3567112"/>
          </a:xfrm>
          <a:custGeom>
            <a:avLst/>
            <a:gdLst>
              <a:gd name="T0" fmla="*/ 0 w 2250"/>
              <a:gd name="T1" fmla="*/ 0 h 2247"/>
              <a:gd name="T2" fmla="*/ 2250 w 2250"/>
              <a:gd name="T3" fmla="*/ 0 h 2247"/>
              <a:gd name="T4" fmla="*/ 0 w 2250"/>
              <a:gd name="T5" fmla="*/ 2247 h 2247"/>
              <a:gd name="T6" fmla="*/ 0 w 2250"/>
              <a:gd name="T7" fmla="*/ 0 h 2247"/>
            </a:gdLst>
            <a:ahLst/>
            <a:cxnLst>
              <a:cxn ang="0">
                <a:pos x="T0" y="T1"/>
              </a:cxn>
              <a:cxn ang="0">
                <a:pos x="T2" y="T3"/>
              </a:cxn>
              <a:cxn ang="0">
                <a:pos x="T4" y="T5"/>
              </a:cxn>
              <a:cxn ang="0">
                <a:pos x="T6" y="T7"/>
              </a:cxn>
            </a:cxnLst>
            <a:rect l="0" t="0" r="r" b="b"/>
            <a:pathLst>
              <a:path w="2250" h="2247">
                <a:moveTo>
                  <a:pt x="0" y="0"/>
                </a:moveTo>
                <a:lnTo>
                  <a:pt x="2250" y="0"/>
                </a:lnTo>
                <a:lnTo>
                  <a:pt x="0" y="2247"/>
                </a:lnTo>
                <a:lnTo>
                  <a:pt x="0"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3" name="Freeform 7"/>
          <p:cNvSpPr>
            <a:spLocks/>
          </p:cNvSpPr>
          <p:nvPr userDrawn="1"/>
        </p:nvSpPr>
        <p:spPr bwMode="auto">
          <a:xfrm flipH="1">
            <a:off x="7964488" y="273051"/>
            <a:ext cx="4227512" cy="4213225"/>
          </a:xfrm>
          <a:custGeom>
            <a:avLst/>
            <a:gdLst>
              <a:gd name="T0" fmla="*/ 0 w 3264"/>
              <a:gd name="T1" fmla="*/ 2218 h 3253"/>
              <a:gd name="T2" fmla="*/ 2220 w 3264"/>
              <a:gd name="T3" fmla="*/ 0 h 3253"/>
              <a:gd name="T4" fmla="*/ 3264 w 3264"/>
              <a:gd name="T5" fmla="*/ 0 h 3253"/>
              <a:gd name="T6" fmla="*/ 5 w 3264"/>
              <a:gd name="T7" fmla="*/ 3253 h 3253"/>
              <a:gd name="T8" fmla="*/ 0 w 3264"/>
              <a:gd name="T9" fmla="*/ 2218 h 3253"/>
            </a:gdLst>
            <a:ahLst/>
            <a:cxnLst>
              <a:cxn ang="0">
                <a:pos x="T0" y="T1"/>
              </a:cxn>
              <a:cxn ang="0">
                <a:pos x="T2" y="T3"/>
              </a:cxn>
              <a:cxn ang="0">
                <a:pos x="T4" y="T5"/>
              </a:cxn>
              <a:cxn ang="0">
                <a:pos x="T6" y="T7"/>
              </a:cxn>
              <a:cxn ang="0">
                <a:pos x="T8" y="T9"/>
              </a:cxn>
            </a:cxnLst>
            <a:rect l="0" t="0" r="r" b="b"/>
            <a:pathLst>
              <a:path w="3264" h="3253">
                <a:moveTo>
                  <a:pt x="0" y="2218"/>
                </a:moveTo>
                <a:lnTo>
                  <a:pt x="2220" y="0"/>
                </a:lnTo>
                <a:lnTo>
                  <a:pt x="3264" y="0"/>
                </a:lnTo>
                <a:lnTo>
                  <a:pt x="5" y="3253"/>
                </a:lnTo>
                <a:lnTo>
                  <a:pt x="0" y="2218"/>
                </a:lnTo>
                <a:close/>
              </a:path>
            </a:pathLst>
          </a:custGeom>
          <a:gradFill>
            <a:gsLst>
              <a:gs pos="0">
                <a:schemeClr val="bg1">
                  <a:lumMod val="95000"/>
                </a:schemeClr>
              </a:gs>
              <a:gs pos="100000">
                <a:schemeClr val="bg1">
                  <a:lumMod val="85000"/>
                  <a:alpha val="26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4" name="Freeform 8"/>
          <p:cNvSpPr>
            <a:spLocks/>
          </p:cNvSpPr>
          <p:nvPr userDrawn="1"/>
        </p:nvSpPr>
        <p:spPr bwMode="auto">
          <a:xfrm flipH="1">
            <a:off x="11422063" y="1474788"/>
            <a:ext cx="769937" cy="1249363"/>
          </a:xfrm>
          <a:custGeom>
            <a:avLst/>
            <a:gdLst>
              <a:gd name="T0" fmla="*/ 0 w 485"/>
              <a:gd name="T1" fmla="*/ 484 h 787"/>
              <a:gd name="T2" fmla="*/ 485 w 485"/>
              <a:gd name="T3" fmla="*/ 0 h 787"/>
              <a:gd name="T4" fmla="*/ 485 w 485"/>
              <a:gd name="T5" fmla="*/ 304 h 787"/>
              <a:gd name="T6" fmla="*/ 2 w 485"/>
              <a:gd name="T7" fmla="*/ 787 h 787"/>
              <a:gd name="T8" fmla="*/ 0 w 485"/>
              <a:gd name="T9" fmla="*/ 484 h 787"/>
            </a:gdLst>
            <a:ahLst/>
            <a:cxnLst>
              <a:cxn ang="0">
                <a:pos x="T0" y="T1"/>
              </a:cxn>
              <a:cxn ang="0">
                <a:pos x="T2" y="T3"/>
              </a:cxn>
              <a:cxn ang="0">
                <a:pos x="T4" y="T5"/>
              </a:cxn>
              <a:cxn ang="0">
                <a:pos x="T6" y="T7"/>
              </a:cxn>
              <a:cxn ang="0">
                <a:pos x="T8" y="T9"/>
              </a:cxn>
            </a:cxnLst>
            <a:rect l="0" t="0" r="r" b="b"/>
            <a:pathLst>
              <a:path w="485" h="787">
                <a:moveTo>
                  <a:pt x="0" y="484"/>
                </a:moveTo>
                <a:lnTo>
                  <a:pt x="485" y="0"/>
                </a:lnTo>
                <a:lnTo>
                  <a:pt x="485" y="304"/>
                </a:lnTo>
                <a:lnTo>
                  <a:pt x="2" y="787"/>
                </a:lnTo>
                <a:lnTo>
                  <a:pt x="0" y="484"/>
                </a:lnTo>
                <a:close/>
              </a:path>
            </a:pathLst>
          </a:custGeom>
          <a:gradFill flip="none" rotWithShape="1">
            <a:gsLst>
              <a:gs pos="0">
                <a:schemeClr val="bg1"/>
              </a:gs>
              <a:gs pos="100000">
                <a:schemeClr val="bg1">
                  <a:lumMod val="95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p:cNvSpPr>
          <p:nvPr userDrawn="1"/>
        </p:nvSpPr>
        <p:spPr bwMode="auto">
          <a:xfrm flipH="1">
            <a:off x="7288212" y="-1"/>
            <a:ext cx="3290748" cy="2581275"/>
          </a:xfrm>
          <a:custGeom>
            <a:avLst/>
            <a:gdLst>
              <a:gd name="T0" fmla="*/ 0 w 1744"/>
              <a:gd name="T1" fmla="*/ 1368 h 1368"/>
              <a:gd name="T2" fmla="*/ 1369 w 1744"/>
              <a:gd name="T3" fmla="*/ 0 h 1368"/>
              <a:gd name="T4" fmla="*/ 1744 w 1744"/>
              <a:gd name="T5" fmla="*/ 0 h 1368"/>
              <a:gd name="T6" fmla="*/ 375 w 1744"/>
              <a:gd name="T7" fmla="*/ 1368 h 1368"/>
              <a:gd name="T8" fmla="*/ 0 w 1744"/>
              <a:gd name="T9" fmla="*/ 1368 h 1368"/>
            </a:gdLst>
            <a:ahLst/>
            <a:cxnLst>
              <a:cxn ang="0">
                <a:pos x="T0" y="T1"/>
              </a:cxn>
              <a:cxn ang="0">
                <a:pos x="T2" y="T3"/>
              </a:cxn>
              <a:cxn ang="0">
                <a:pos x="T4" y="T5"/>
              </a:cxn>
              <a:cxn ang="0">
                <a:pos x="T6" y="T7"/>
              </a:cxn>
              <a:cxn ang="0">
                <a:pos x="T8" y="T9"/>
              </a:cxn>
            </a:cxnLst>
            <a:rect l="0" t="0" r="r" b="b"/>
            <a:pathLst>
              <a:path w="1744" h="1368">
                <a:moveTo>
                  <a:pt x="0" y="1368"/>
                </a:moveTo>
                <a:lnTo>
                  <a:pt x="1369" y="0"/>
                </a:lnTo>
                <a:lnTo>
                  <a:pt x="1744" y="0"/>
                </a:lnTo>
                <a:lnTo>
                  <a:pt x="375" y="1368"/>
                </a:lnTo>
                <a:lnTo>
                  <a:pt x="0" y="1368"/>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6" name="Freeform 5"/>
          <p:cNvSpPr>
            <a:spLocks/>
          </p:cNvSpPr>
          <p:nvPr userDrawn="1"/>
        </p:nvSpPr>
        <p:spPr bwMode="auto">
          <a:xfrm flipH="1">
            <a:off x="10839451" y="0"/>
            <a:ext cx="1352549" cy="1350748"/>
          </a:xfrm>
          <a:custGeom>
            <a:avLst/>
            <a:gdLst>
              <a:gd name="T0" fmla="*/ 6 w 2253"/>
              <a:gd name="T1" fmla="*/ 0 h 2250"/>
              <a:gd name="T2" fmla="*/ 2253 w 2253"/>
              <a:gd name="T3" fmla="*/ 0 h 2250"/>
              <a:gd name="T4" fmla="*/ 0 w 2253"/>
              <a:gd name="T5" fmla="*/ 2250 h 2250"/>
              <a:gd name="T6" fmla="*/ 6 w 2253"/>
              <a:gd name="T7" fmla="*/ 0 h 2250"/>
            </a:gdLst>
            <a:ahLst/>
            <a:cxnLst>
              <a:cxn ang="0">
                <a:pos x="T0" y="T1"/>
              </a:cxn>
              <a:cxn ang="0">
                <a:pos x="T2" y="T3"/>
              </a:cxn>
              <a:cxn ang="0">
                <a:pos x="T4" y="T5"/>
              </a:cxn>
              <a:cxn ang="0">
                <a:pos x="T6" y="T7"/>
              </a:cxn>
            </a:cxnLst>
            <a:rect l="0" t="0" r="r" b="b"/>
            <a:pathLst>
              <a:path w="2253" h="2250">
                <a:moveTo>
                  <a:pt x="6" y="0"/>
                </a:moveTo>
                <a:lnTo>
                  <a:pt x="2253" y="0"/>
                </a:lnTo>
                <a:lnTo>
                  <a:pt x="0" y="2250"/>
                </a:lnTo>
                <a:lnTo>
                  <a:pt x="6" y="0"/>
                </a:lnTo>
                <a:close/>
              </a:path>
            </a:pathLst>
          </a:custGeom>
          <a:gradFill>
            <a:gsLst>
              <a:gs pos="0">
                <a:schemeClr val="bg1"/>
              </a:gs>
              <a:gs pos="100000">
                <a:schemeClr val="bg1">
                  <a:lumMod val="85000"/>
                </a:schemeClr>
              </a:gs>
            </a:gsLst>
            <a:lin ang="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7" name="Freeform 17"/>
          <p:cNvSpPr>
            <a:spLocks/>
          </p:cNvSpPr>
          <p:nvPr userDrawn="1"/>
        </p:nvSpPr>
        <p:spPr bwMode="auto">
          <a:xfrm flipH="1">
            <a:off x="6566932" y="1588"/>
            <a:ext cx="2582386" cy="2579687"/>
          </a:xfrm>
          <a:custGeom>
            <a:avLst/>
            <a:gdLst>
              <a:gd name="T0" fmla="*/ 2568 w 2871"/>
              <a:gd name="T1" fmla="*/ 0 h 2868"/>
              <a:gd name="T2" fmla="*/ 0 w 2871"/>
              <a:gd name="T3" fmla="*/ 2566 h 2868"/>
              <a:gd name="T4" fmla="*/ 0 w 2871"/>
              <a:gd name="T5" fmla="*/ 2868 h 2868"/>
              <a:gd name="T6" fmla="*/ 2871 w 2871"/>
              <a:gd name="T7" fmla="*/ 0 h 2868"/>
              <a:gd name="T8" fmla="*/ 2568 w 2871"/>
              <a:gd name="T9" fmla="*/ 0 h 2868"/>
            </a:gdLst>
            <a:ahLst/>
            <a:cxnLst>
              <a:cxn ang="0">
                <a:pos x="T0" y="T1"/>
              </a:cxn>
              <a:cxn ang="0">
                <a:pos x="T2" y="T3"/>
              </a:cxn>
              <a:cxn ang="0">
                <a:pos x="T4" y="T5"/>
              </a:cxn>
              <a:cxn ang="0">
                <a:pos x="T6" y="T7"/>
              </a:cxn>
              <a:cxn ang="0">
                <a:pos x="T8" y="T9"/>
              </a:cxn>
            </a:cxnLst>
            <a:rect l="0" t="0" r="r" b="b"/>
            <a:pathLst>
              <a:path w="2871" h="2868">
                <a:moveTo>
                  <a:pt x="2568" y="0"/>
                </a:moveTo>
                <a:lnTo>
                  <a:pt x="0" y="2566"/>
                </a:lnTo>
                <a:lnTo>
                  <a:pt x="0" y="2868"/>
                </a:lnTo>
                <a:lnTo>
                  <a:pt x="2871" y="0"/>
                </a:lnTo>
                <a:lnTo>
                  <a:pt x="2568" y="0"/>
                </a:lnTo>
                <a:close/>
              </a:path>
            </a:pathLst>
          </a:custGeom>
          <a:gradFill>
            <a:gsLst>
              <a:gs pos="0">
                <a:schemeClr val="bg1"/>
              </a:gs>
              <a:gs pos="100000">
                <a:schemeClr val="bg1">
                  <a:lumMod val="95000"/>
                </a:schemeClr>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18481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D18269-CD32-429B-80E4-27A96AE6C0EC}" type="datetimeFigureOut">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0D9605-A831-4471-A4C4-EBFA8615ADCD}" type="slidenum">
              <a:rPr lang="en-US" smtClean="0"/>
              <a:t>‹Nº›</a:t>
            </a:fld>
            <a:endParaRPr lang="en-US"/>
          </a:p>
        </p:txBody>
      </p:sp>
    </p:spTree>
    <p:extLst>
      <p:ext uri="{BB962C8B-B14F-4D97-AF65-F5344CB8AC3E}">
        <p14:creationId xmlns:p14="http://schemas.microsoft.com/office/powerpoint/2010/main" val="810360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D18269-CD32-429B-80E4-27A96AE6C0EC}" type="datetimeFigureOut">
              <a:rPr lang="en-US" smtClean="0"/>
              <a:t>10/6/2023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0D9605-A831-4471-A4C4-EBFA8615ADCD}" type="slidenum">
              <a:rPr lang="en-US" smtClean="0"/>
              <a:t>‹Nº›</a:t>
            </a:fld>
            <a:endParaRPr lang="en-US"/>
          </a:p>
        </p:txBody>
      </p:sp>
    </p:spTree>
    <p:extLst>
      <p:ext uri="{BB962C8B-B14F-4D97-AF65-F5344CB8AC3E}">
        <p14:creationId xmlns:p14="http://schemas.microsoft.com/office/powerpoint/2010/main" val="3329184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529" userDrawn="1">
          <p15:clr>
            <a:srgbClr val="F26B43"/>
          </p15:clr>
        </p15:guide>
        <p15:guide id="4" pos="7151" userDrawn="1">
          <p15:clr>
            <a:srgbClr val="F26B43"/>
          </p15:clr>
        </p15:guide>
        <p15:guide id="5" orient="horz" pos="346" userDrawn="1">
          <p15:clr>
            <a:srgbClr val="F26B43"/>
          </p15:clr>
        </p15:guide>
        <p15:guide id="6" orient="horz" pos="386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 Id="rId5" Type="http://schemas.openxmlformats.org/officeDocument/2006/relationships/image" Target="../media/image43.png"/><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 Id="rId5" Type="http://schemas.openxmlformats.org/officeDocument/2006/relationships/image" Target="../media/image55.png"/><Relationship Id="rId4" Type="http://schemas.openxmlformats.org/officeDocument/2006/relationships/image" Target="../media/image54.png"/></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 Id="rId5" Type="http://schemas.openxmlformats.org/officeDocument/2006/relationships/image" Target="../media/image55.png"/><Relationship Id="rId4" Type="http://schemas.openxmlformats.org/officeDocument/2006/relationships/image" Target="../media/image54.png"/></Relationships>
</file>

<file path=ppt/slides/_rels/slide3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3.xml"/><Relationship Id="rId5" Type="http://schemas.openxmlformats.org/officeDocument/2006/relationships/image" Target="../media/image59.png"/><Relationship Id="rId4" Type="http://schemas.openxmlformats.org/officeDocument/2006/relationships/image" Target="../media/image5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23B224-128F-3002-8290-F16273AF5922}"/>
              </a:ext>
            </a:extLst>
          </p:cNvPr>
          <p:cNvSpPr>
            <a:spLocks noGrp="1"/>
          </p:cNvSpPr>
          <p:nvPr>
            <p:ph type="ctrTitle"/>
          </p:nvPr>
        </p:nvSpPr>
        <p:spPr/>
        <p:txBody>
          <a:bodyPr/>
          <a:lstStyle/>
          <a:p>
            <a:r>
              <a:rPr lang="es-ES" dirty="0"/>
              <a:t>Arquitectura MEAN </a:t>
            </a:r>
            <a:r>
              <a:rPr lang="es-ES" dirty="0" err="1"/>
              <a:t>stack</a:t>
            </a:r>
            <a:endParaRPr lang="es-419" dirty="0"/>
          </a:p>
        </p:txBody>
      </p:sp>
      <p:sp>
        <p:nvSpPr>
          <p:cNvPr id="3" name="Subtítulo 2">
            <a:extLst>
              <a:ext uri="{FF2B5EF4-FFF2-40B4-BE49-F238E27FC236}">
                <a16:creationId xmlns:a16="http://schemas.microsoft.com/office/drawing/2014/main" id="{EDDB0385-0544-C3E4-B5E5-86667323E4F1}"/>
              </a:ext>
            </a:extLst>
          </p:cNvPr>
          <p:cNvSpPr>
            <a:spLocks noGrp="1"/>
          </p:cNvSpPr>
          <p:nvPr>
            <p:ph type="subTitle" idx="1"/>
          </p:nvPr>
        </p:nvSpPr>
        <p:spPr/>
        <p:txBody>
          <a:bodyPr/>
          <a:lstStyle/>
          <a:p>
            <a:r>
              <a:rPr lang="es-419" dirty="0"/>
              <a:t>IV. Uso de MongoDB</a:t>
            </a:r>
          </a:p>
        </p:txBody>
      </p:sp>
      <p:sp>
        <p:nvSpPr>
          <p:cNvPr id="4" name="Rectangle 5">
            <a:extLst>
              <a:ext uri="{FF2B5EF4-FFF2-40B4-BE49-F238E27FC236}">
                <a16:creationId xmlns:a16="http://schemas.microsoft.com/office/drawing/2014/main" id="{AD26693D-36F2-EBC6-48FA-C84A90991B26}"/>
              </a:ext>
            </a:extLst>
          </p:cNvPr>
          <p:cNvSpPr/>
          <p:nvPr/>
        </p:nvSpPr>
        <p:spPr>
          <a:xfrm>
            <a:off x="0" y="3010385"/>
            <a:ext cx="5143501" cy="45719"/>
          </a:xfrm>
          <a:prstGeom prst="rect">
            <a:avLst/>
          </a:prstGeom>
          <a:gradFill>
            <a:gsLst>
              <a:gs pos="7000">
                <a:srgbClr val="F83A01"/>
              </a:gs>
              <a:gs pos="100000">
                <a:srgbClr val="F9C921"/>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dirty="0"/>
          </a:p>
        </p:txBody>
      </p:sp>
      <p:pic>
        <p:nvPicPr>
          <p:cNvPr id="6" name="Picture 8" descr="Db Icon">
            <a:extLst>
              <a:ext uri="{FF2B5EF4-FFF2-40B4-BE49-F238E27FC236}">
                <a16:creationId xmlns:a16="http://schemas.microsoft.com/office/drawing/2014/main" id="{9938D8E0-64EB-ACF0-FE7F-B25429CEE94A}"/>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83107" y="3901221"/>
            <a:ext cx="844495" cy="844495"/>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02904E2C-123A-5EB8-6E37-38F2760950D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915053" y="4063410"/>
            <a:ext cx="640160" cy="754757"/>
          </a:xfrm>
          <a:prstGeom prst="rect">
            <a:avLst/>
          </a:prstGeom>
        </p:spPr>
      </p:pic>
    </p:spTree>
    <p:extLst>
      <p:ext uri="{BB962C8B-B14F-4D97-AF65-F5344CB8AC3E}">
        <p14:creationId xmlns:p14="http://schemas.microsoft.com/office/powerpoint/2010/main" val="1365065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4EB4BB-DC99-810D-B4E4-01C344EA8647}"/>
              </a:ext>
            </a:extLst>
          </p:cNvPr>
          <p:cNvSpPr>
            <a:spLocks noGrp="1"/>
          </p:cNvSpPr>
          <p:nvPr>
            <p:ph type="title"/>
          </p:nvPr>
        </p:nvSpPr>
        <p:spPr/>
        <p:txBody>
          <a:bodyPr/>
          <a:lstStyle/>
          <a:p>
            <a:r>
              <a:rPr lang="pt-BR" dirty="0"/>
              <a:t>Uso de </a:t>
            </a:r>
            <a:r>
              <a:rPr lang="pt-BR" dirty="0" err="1"/>
              <a:t>MongoDB</a:t>
            </a:r>
            <a:r>
              <a:rPr lang="pt-BR" dirty="0"/>
              <a:t> Compass (GUI)</a:t>
            </a:r>
            <a:endParaRPr lang="es-419" dirty="0"/>
          </a:p>
        </p:txBody>
      </p:sp>
      <p:sp>
        <p:nvSpPr>
          <p:cNvPr id="3" name="Marcador de contenido 2">
            <a:extLst>
              <a:ext uri="{FF2B5EF4-FFF2-40B4-BE49-F238E27FC236}">
                <a16:creationId xmlns:a16="http://schemas.microsoft.com/office/drawing/2014/main" id="{5035BFB0-FFD9-200C-424D-034B29F6EDEA}"/>
              </a:ext>
            </a:extLst>
          </p:cNvPr>
          <p:cNvSpPr>
            <a:spLocks noGrp="1"/>
          </p:cNvSpPr>
          <p:nvPr>
            <p:ph idx="1"/>
          </p:nvPr>
        </p:nvSpPr>
        <p:spPr/>
        <p:txBody>
          <a:bodyPr/>
          <a:lstStyle/>
          <a:p>
            <a:r>
              <a:rPr lang="es-419" dirty="0"/>
              <a:t>MongoDB </a:t>
            </a:r>
            <a:r>
              <a:rPr lang="es-419" dirty="0" err="1"/>
              <a:t>Compass</a:t>
            </a:r>
            <a:r>
              <a:rPr lang="es-419" dirty="0"/>
              <a:t> es una potente GUI para consultar, agregar y analizar sus datos de MongoDB en un entorno visual.</a:t>
            </a:r>
          </a:p>
          <a:p>
            <a:endParaRPr lang="es-419" dirty="0"/>
          </a:p>
          <a:p>
            <a:r>
              <a:rPr lang="es-419" dirty="0" err="1"/>
              <a:t>Compass</a:t>
            </a:r>
            <a:r>
              <a:rPr lang="es-419" dirty="0"/>
              <a:t> es de uso gratuito y está disponible su código fuente, se puede ejecutar en macOS, Windows y Linux.</a:t>
            </a:r>
          </a:p>
          <a:p>
            <a:r>
              <a:rPr lang="es-419" dirty="0"/>
              <a:t>Se puede realizar:</a:t>
            </a:r>
          </a:p>
          <a:p>
            <a:pPr lvl="1"/>
            <a:r>
              <a:rPr lang="es-419" dirty="0"/>
              <a:t>Conexión a una instancia</a:t>
            </a:r>
          </a:p>
          <a:p>
            <a:pPr lvl="1"/>
            <a:r>
              <a:rPr lang="es-419" dirty="0"/>
              <a:t>Crear una base de datos</a:t>
            </a:r>
          </a:p>
          <a:p>
            <a:pPr lvl="1"/>
            <a:r>
              <a:rPr lang="es-419" dirty="0"/>
              <a:t>Crear una colección</a:t>
            </a:r>
          </a:p>
          <a:p>
            <a:pPr lvl="1"/>
            <a:r>
              <a:rPr lang="es-419" dirty="0"/>
              <a:t>Crear documentos</a:t>
            </a:r>
          </a:p>
          <a:p>
            <a:pPr lvl="1"/>
            <a:r>
              <a:rPr lang="es-419" dirty="0"/>
              <a:t>Realizar operaciones CRUD</a:t>
            </a:r>
          </a:p>
        </p:txBody>
      </p:sp>
    </p:spTree>
    <p:extLst>
      <p:ext uri="{BB962C8B-B14F-4D97-AF65-F5344CB8AC3E}">
        <p14:creationId xmlns:p14="http://schemas.microsoft.com/office/powerpoint/2010/main" val="4019096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4EB4BB-DC99-810D-B4E4-01C344EA8647}"/>
              </a:ext>
            </a:extLst>
          </p:cNvPr>
          <p:cNvSpPr>
            <a:spLocks noGrp="1"/>
          </p:cNvSpPr>
          <p:nvPr>
            <p:ph type="title"/>
          </p:nvPr>
        </p:nvSpPr>
        <p:spPr/>
        <p:txBody>
          <a:bodyPr/>
          <a:lstStyle/>
          <a:p>
            <a:r>
              <a:rPr lang="pt-BR" dirty="0"/>
              <a:t>Uso de </a:t>
            </a:r>
            <a:r>
              <a:rPr lang="pt-BR" dirty="0" err="1"/>
              <a:t>MongoDB</a:t>
            </a:r>
            <a:r>
              <a:rPr lang="pt-BR" dirty="0"/>
              <a:t> Compass (GUI)</a:t>
            </a:r>
            <a:endParaRPr lang="es-419" dirty="0"/>
          </a:p>
        </p:txBody>
      </p:sp>
      <p:pic>
        <p:nvPicPr>
          <p:cNvPr id="7" name="Imagen 6">
            <a:extLst>
              <a:ext uri="{FF2B5EF4-FFF2-40B4-BE49-F238E27FC236}">
                <a16:creationId xmlns:a16="http://schemas.microsoft.com/office/drawing/2014/main" id="{75FDE2FA-16DB-7496-8CC2-A3C5C5D60E56}"/>
              </a:ext>
            </a:extLst>
          </p:cNvPr>
          <p:cNvPicPr>
            <a:picLocks noChangeAspect="1"/>
          </p:cNvPicPr>
          <p:nvPr/>
        </p:nvPicPr>
        <p:blipFill>
          <a:blip r:embed="rId2"/>
          <a:stretch>
            <a:fillRect/>
          </a:stretch>
        </p:blipFill>
        <p:spPr>
          <a:xfrm>
            <a:off x="828000" y="1690308"/>
            <a:ext cx="6253940" cy="3477383"/>
          </a:xfrm>
          <a:prstGeom prst="rect">
            <a:avLst/>
          </a:prstGeom>
        </p:spPr>
      </p:pic>
      <p:sp>
        <p:nvSpPr>
          <p:cNvPr id="8" name="CuadroTexto 7">
            <a:extLst>
              <a:ext uri="{FF2B5EF4-FFF2-40B4-BE49-F238E27FC236}">
                <a16:creationId xmlns:a16="http://schemas.microsoft.com/office/drawing/2014/main" id="{0BA76171-841A-9E96-E598-F28458C9279F}"/>
              </a:ext>
            </a:extLst>
          </p:cNvPr>
          <p:cNvSpPr txBox="1"/>
          <p:nvPr/>
        </p:nvSpPr>
        <p:spPr>
          <a:xfrm>
            <a:off x="828000" y="1211005"/>
            <a:ext cx="9181414" cy="369332"/>
          </a:xfrm>
          <a:prstGeom prst="rect">
            <a:avLst/>
          </a:prstGeom>
          <a:noFill/>
        </p:spPr>
        <p:txBody>
          <a:bodyPr wrap="square">
            <a:spAutoFit/>
          </a:bodyPr>
          <a:lstStyle/>
          <a:p>
            <a:pPr algn="just"/>
            <a:r>
              <a:rPr lang="es-ES" dirty="0">
                <a:solidFill>
                  <a:srgbClr val="002060"/>
                </a:solidFill>
              </a:rPr>
              <a:t>Pantalla de conexión</a:t>
            </a:r>
            <a:endParaRPr lang="es-419" dirty="0">
              <a:solidFill>
                <a:srgbClr val="002060"/>
              </a:solidFill>
            </a:endParaRPr>
          </a:p>
        </p:txBody>
      </p:sp>
    </p:spTree>
    <p:extLst>
      <p:ext uri="{BB962C8B-B14F-4D97-AF65-F5344CB8AC3E}">
        <p14:creationId xmlns:p14="http://schemas.microsoft.com/office/powerpoint/2010/main" val="2919411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4EB4BB-DC99-810D-B4E4-01C344EA8647}"/>
              </a:ext>
            </a:extLst>
          </p:cNvPr>
          <p:cNvSpPr>
            <a:spLocks noGrp="1"/>
          </p:cNvSpPr>
          <p:nvPr>
            <p:ph type="title"/>
          </p:nvPr>
        </p:nvSpPr>
        <p:spPr/>
        <p:txBody>
          <a:bodyPr/>
          <a:lstStyle/>
          <a:p>
            <a:r>
              <a:rPr lang="pt-BR" dirty="0"/>
              <a:t>Uso de </a:t>
            </a:r>
            <a:r>
              <a:rPr lang="pt-BR" dirty="0" err="1"/>
              <a:t>MongoDB</a:t>
            </a:r>
            <a:r>
              <a:rPr lang="pt-BR" dirty="0"/>
              <a:t> Compass (GUI)</a:t>
            </a:r>
            <a:endParaRPr lang="es-419" dirty="0"/>
          </a:p>
        </p:txBody>
      </p:sp>
      <p:sp>
        <p:nvSpPr>
          <p:cNvPr id="8" name="CuadroTexto 7">
            <a:extLst>
              <a:ext uri="{FF2B5EF4-FFF2-40B4-BE49-F238E27FC236}">
                <a16:creationId xmlns:a16="http://schemas.microsoft.com/office/drawing/2014/main" id="{0BA76171-841A-9E96-E598-F28458C9279F}"/>
              </a:ext>
            </a:extLst>
          </p:cNvPr>
          <p:cNvSpPr txBox="1"/>
          <p:nvPr/>
        </p:nvSpPr>
        <p:spPr>
          <a:xfrm>
            <a:off x="828000" y="1211005"/>
            <a:ext cx="9181414" cy="369332"/>
          </a:xfrm>
          <a:prstGeom prst="rect">
            <a:avLst/>
          </a:prstGeom>
          <a:noFill/>
        </p:spPr>
        <p:txBody>
          <a:bodyPr wrap="square">
            <a:spAutoFit/>
          </a:bodyPr>
          <a:lstStyle/>
          <a:p>
            <a:pPr algn="just"/>
            <a:r>
              <a:rPr lang="es-ES" dirty="0">
                <a:solidFill>
                  <a:srgbClr val="002060"/>
                </a:solidFill>
              </a:rPr>
              <a:t>Pantalla de bases de datos y Shell (</a:t>
            </a:r>
            <a:r>
              <a:rPr lang="es-ES" dirty="0" err="1">
                <a:solidFill>
                  <a:srgbClr val="002060"/>
                </a:solidFill>
              </a:rPr>
              <a:t>mongosh</a:t>
            </a:r>
            <a:r>
              <a:rPr lang="es-ES" dirty="0">
                <a:solidFill>
                  <a:srgbClr val="002060"/>
                </a:solidFill>
              </a:rPr>
              <a:t>)</a:t>
            </a:r>
            <a:endParaRPr lang="es-419" dirty="0">
              <a:solidFill>
                <a:srgbClr val="002060"/>
              </a:solidFill>
            </a:endParaRPr>
          </a:p>
        </p:txBody>
      </p:sp>
      <p:pic>
        <p:nvPicPr>
          <p:cNvPr id="5" name="Imagen 4">
            <a:extLst>
              <a:ext uri="{FF2B5EF4-FFF2-40B4-BE49-F238E27FC236}">
                <a16:creationId xmlns:a16="http://schemas.microsoft.com/office/drawing/2014/main" id="{D90B1B14-9F7D-67B2-E0D6-A65DBA0077C8}"/>
              </a:ext>
            </a:extLst>
          </p:cNvPr>
          <p:cNvPicPr>
            <a:picLocks noChangeAspect="1"/>
          </p:cNvPicPr>
          <p:nvPr/>
        </p:nvPicPr>
        <p:blipFill>
          <a:blip r:embed="rId2"/>
          <a:stretch>
            <a:fillRect/>
          </a:stretch>
        </p:blipFill>
        <p:spPr>
          <a:xfrm>
            <a:off x="828000" y="1719544"/>
            <a:ext cx="6253940" cy="4601223"/>
          </a:xfrm>
          <a:prstGeom prst="rect">
            <a:avLst/>
          </a:prstGeom>
        </p:spPr>
      </p:pic>
      <p:sp>
        <p:nvSpPr>
          <p:cNvPr id="6" name="Flecha: hacia la izquierda 5">
            <a:extLst>
              <a:ext uri="{FF2B5EF4-FFF2-40B4-BE49-F238E27FC236}">
                <a16:creationId xmlns:a16="http://schemas.microsoft.com/office/drawing/2014/main" id="{9597F460-25A9-DCAD-3281-E2BC8AABBB9A}"/>
              </a:ext>
            </a:extLst>
          </p:cNvPr>
          <p:cNvSpPr/>
          <p:nvPr/>
        </p:nvSpPr>
        <p:spPr>
          <a:xfrm>
            <a:off x="7081940" y="4645025"/>
            <a:ext cx="423760" cy="369332"/>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419"/>
          </a:p>
        </p:txBody>
      </p:sp>
    </p:spTree>
    <p:extLst>
      <p:ext uri="{BB962C8B-B14F-4D97-AF65-F5344CB8AC3E}">
        <p14:creationId xmlns:p14="http://schemas.microsoft.com/office/powerpoint/2010/main" val="2765462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477B36C-E5B4-E418-C600-0B33110656B5}"/>
              </a:ext>
            </a:extLst>
          </p:cNvPr>
          <p:cNvSpPr>
            <a:spLocks noGrp="1"/>
          </p:cNvSpPr>
          <p:nvPr>
            <p:ph type="title"/>
          </p:nvPr>
        </p:nvSpPr>
        <p:spPr/>
        <p:txBody>
          <a:bodyPr/>
          <a:lstStyle/>
          <a:p>
            <a:r>
              <a:rPr lang="es-ES" dirty="0"/>
              <a:t>Laboratorio</a:t>
            </a:r>
            <a:endParaRPr lang="es-419" dirty="0"/>
          </a:p>
        </p:txBody>
      </p:sp>
      <p:sp>
        <p:nvSpPr>
          <p:cNvPr id="5" name="Marcador de contenido 4">
            <a:extLst>
              <a:ext uri="{FF2B5EF4-FFF2-40B4-BE49-F238E27FC236}">
                <a16:creationId xmlns:a16="http://schemas.microsoft.com/office/drawing/2014/main" id="{C59487CA-322D-B409-F457-F262BF5CCEDC}"/>
              </a:ext>
            </a:extLst>
          </p:cNvPr>
          <p:cNvSpPr>
            <a:spLocks noGrp="1"/>
          </p:cNvSpPr>
          <p:nvPr>
            <p:ph idx="1"/>
          </p:nvPr>
        </p:nvSpPr>
        <p:spPr/>
        <p:txBody>
          <a:bodyPr vert="horz" lIns="91440" tIns="45720" rIns="91440" bIns="45720" rtlCol="0">
            <a:normAutofit/>
          </a:bodyPr>
          <a:lstStyle/>
          <a:p>
            <a:pPr marL="228600" indent="-228600">
              <a:buChar char="•"/>
            </a:pPr>
            <a:r>
              <a:rPr lang="es-ES" sz="2400" dirty="0">
                <a:latin typeface="+mn-lt"/>
                <a:cs typeface="+mn-cs"/>
              </a:rPr>
              <a:t>Importar datos</a:t>
            </a:r>
          </a:p>
          <a:p>
            <a:pPr marL="685800" lvl="1" indent="-228600">
              <a:buChar char="•"/>
            </a:pPr>
            <a:r>
              <a:rPr lang="es-419" dirty="0">
                <a:latin typeface="+mn-lt"/>
                <a:cs typeface="+mn-cs"/>
              </a:rPr>
              <a:t>Conexión</a:t>
            </a:r>
          </a:p>
          <a:p>
            <a:pPr marL="685800" lvl="1" indent="-228600">
              <a:buChar char="•"/>
            </a:pPr>
            <a:r>
              <a:rPr lang="es-419" dirty="0">
                <a:latin typeface="+mn-lt"/>
                <a:cs typeface="+mn-cs"/>
              </a:rPr>
              <a:t>Importar datos</a:t>
            </a:r>
          </a:p>
          <a:p>
            <a:pPr marL="228600" indent="-228600">
              <a:buChar char="•"/>
            </a:pPr>
            <a:r>
              <a:rPr lang="es-419" sz="2400" dirty="0">
                <a:latin typeface="+mn-lt"/>
                <a:cs typeface="+mn-cs"/>
              </a:rPr>
              <a:t>Consultar datos</a:t>
            </a:r>
          </a:p>
          <a:p>
            <a:pPr marL="685800" lvl="1" indent="-228600">
              <a:buChar char="•"/>
            </a:pPr>
            <a:r>
              <a:rPr lang="es-419" dirty="0">
                <a:latin typeface="+mn-lt"/>
                <a:cs typeface="+mn-cs"/>
              </a:rPr>
              <a:t>Insertar documentos a la colección</a:t>
            </a:r>
          </a:p>
          <a:p>
            <a:pPr marL="685800" lvl="1" indent="-228600">
              <a:buChar char="•"/>
            </a:pPr>
            <a:r>
              <a:rPr lang="es-419" dirty="0">
                <a:latin typeface="+mn-lt"/>
                <a:cs typeface="+mn-cs"/>
              </a:rPr>
              <a:t>Consultar datos</a:t>
            </a:r>
          </a:p>
          <a:p>
            <a:pPr marL="228600" indent="-228600">
              <a:buChar char="•"/>
            </a:pPr>
            <a:r>
              <a:rPr lang="es-419" sz="2400" dirty="0">
                <a:latin typeface="+mn-lt"/>
                <a:cs typeface="+mn-cs"/>
              </a:rPr>
              <a:t>Crear pipelines de agregación</a:t>
            </a:r>
          </a:p>
          <a:p>
            <a:pPr marL="685800" lvl="1" indent="-228600">
              <a:buChar char="•"/>
            </a:pPr>
            <a:r>
              <a:rPr lang="es-419" dirty="0">
                <a:latin typeface="+mn-lt"/>
                <a:cs typeface="+mn-cs"/>
              </a:rPr>
              <a:t>Crear pipelines de agregación</a:t>
            </a:r>
          </a:p>
          <a:p>
            <a:pPr marL="685800" lvl="1" indent="-228600">
              <a:buChar char="•"/>
            </a:pPr>
            <a:endParaRPr lang="es-419" dirty="0">
              <a:latin typeface="+mn-lt"/>
              <a:cs typeface="+mn-cs"/>
            </a:endParaRPr>
          </a:p>
          <a:p>
            <a:pPr marL="685800" lvl="1" indent="-228600">
              <a:buChar char="•"/>
            </a:pPr>
            <a:endParaRPr lang="es-419" dirty="0">
              <a:latin typeface="+mn-lt"/>
              <a:cs typeface="+mn-cs"/>
            </a:endParaRPr>
          </a:p>
          <a:p>
            <a:pPr marL="228600" indent="-228600">
              <a:buChar char="•"/>
            </a:pPr>
            <a:endParaRPr lang="es-419" sz="2400" dirty="0">
              <a:latin typeface="+mn-lt"/>
              <a:cs typeface="+mn-cs"/>
            </a:endParaRPr>
          </a:p>
        </p:txBody>
      </p:sp>
    </p:spTree>
    <p:extLst>
      <p:ext uri="{BB962C8B-B14F-4D97-AF65-F5344CB8AC3E}">
        <p14:creationId xmlns:p14="http://schemas.microsoft.com/office/powerpoint/2010/main" val="3635793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22C7F5-68C1-4199-21BC-F3D5854801EF}"/>
              </a:ext>
            </a:extLst>
          </p:cNvPr>
          <p:cNvSpPr>
            <a:spLocks noGrp="1"/>
          </p:cNvSpPr>
          <p:nvPr>
            <p:ph type="title"/>
          </p:nvPr>
        </p:nvSpPr>
        <p:spPr/>
        <p:txBody>
          <a:bodyPr/>
          <a:lstStyle/>
          <a:p>
            <a:r>
              <a:rPr lang="es-ES" dirty="0"/>
              <a:t>1.1 Configurar la variable PATH</a:t>
            </a:r>
            <a:endParaRPr lang="es-419" dirty="0"/>
          </a:p>
        </p:txBody>
      </p:sp>
      <p:sp>
        <p:nvSpPr>
          <p:cNvPr id="4" name="CuadroTexto 3">
            <a:extLst>
              <a:ext uri="{FF2B5EF4-FFF2-40B4-BE49-F238E27FC236}">
                <a16:creationId xmlns:a16="http://schemas.microsoft.com/office/drawing/2014/main" id="{4166BB89-C1AF-262A-02C4-3CF1D0496A09}"/>
              </a:ext>
            </a:extLst>
          </p:cNvPr>
          <p:cNvSpPr txBox="1"/>
          <p:nvPr/>
        </p:nvSpPr>
        <p:spPr>
          <a:xfrm>
            <a:off x="828000" y="1211005"/>
            <a:ext cx="9181414" cy="369332"/>
          </a:xfrm>
          <a:prstGeom prst="rect">
            <a:avLst/>
          </a:prstGeom>
          <a:noFill/>
        </p:spPr>
        <p:txBody>
          <a:bodyPr wrap="square">
            <a:spAutoFit/>
          </a:bodyPr>
          <a:lstStyle/>
          <a:p>
            <a:pPr algn="just"/>
            <a:r>
              <a:rPr lang="es-ES" dirty="0">
                <a:solidFill>
                  <a:srgbClr val="002060"/>
                </a:solidFill>
              </a:rPr>
              <a:t>Agregar la ubicación del Daemon de </a:t>
            </a:r>
            <a:r>
              <a:rPr lang="es-ES" dirty="0" err="1">
                <a:solidFill>
                  <a:srgbClr val="002060"/>
                </a:solidFill>
              </a:rPr>
              <a:t>mongodb</a:t>
            </a:r>
            <a:r>
              <a:rPr lang="es-ES" dirty="0">
                <a:solidFill>
                  <a:srgbClr val="002060"/>
                </a:solidFill>
              </a:rPr>
              <a:t> al PATH</a:t>
            </a:r>
            <a:endParaRPr lang="es-419" dirty="0">
              <a:solidFill>
                <a:srgbClr val="002060"/>
              </a:solidFill>
            </a:endParaRPr>
          </a:p>
        </p:txBody>
      </p:sp>
      <p:sp>
        <p:nvSpPr>
          <p:cNvPr id="5" name="CuadroTexto 4">
            <a:extLst>
              <a:ext uri="{FF2B5EF4-FFF2-40B4-BE49-F238E27FC236}">
                <a16:creationId xmlns:a16="http://schemas.microsoft.com/office/drawing/2014/main" id="{95B1CC2B-FCC6-25DD-0C61-271DC9C35997}"/>
              </a:ext>
            </a:extLst>
          </p:cNvPr>
          <p:cNvSpPr txBox="1"/>
          <p:nvPr/>
        </p:nvSpPr>
        <p:spPr>
          <a:xfrm>
            <a:off x="828000" y="1572130"/>
            <a:ext cx="9181414" cy="369332"/>
          </a:xfrm>
          <a:prstGeom prst="rect">
            <a:avLst/>
          </a:prstGeom>
          <a:noFill/>
        </p:spPr>
        <p:txBody>
          <a:bodyPr wrap="square">
            <a:spAutoFit/>
          </a:bodyPr>
          <a:lstStyle/>
          <a:p>
            <a:pPr algn="just"/>
            <a:r>
              <a:rPr lang="es-ES" dirty="0">
                <a:solidFill>
                  <a:srgbClr val="002060"/>
                </a:solidFill>
              </a:rPr>
              <a:t>Localizar la ruta de instalación de MongoDB</a:t>
            </a:r>
            <a:endParaRPr lang="es-419" dirty="0">
              <a:solidFill>
                <a:srgbClr val="002060"/>
              </a:solidFill>
            </a:endParaRPr>
          </a:p>
        </p:txBody>
      </p:sp>
      <p:pic>
        <p:nvPicPr>
          <p:cNvPr id="7" name="Imagen 6">
            <a:extLst>
              <a:ext uri="{FF2B5EF4-FFF2-40B4-BE49-F238E27FC236}">
                <a16:creationId xmlns:a16="http://schemas.microsoft.com/office/drawing/2014/main" id="{4303C6F0-CF98-79C8-A9EF-A5E9797A0D1D}"/>
              </a:ext>
            </a:extLst>
          </p:cNvPr>
          <p:cNvPicPr>
            <a:picLocks noChangeAspect="1"/>
          </p:cNvPicPr>
          <p:nvPr/>
        </p:nvPicPr>
        <p:blipFill>
          <a:blip r:embed="rId2"/>
          <a:stretch>
            <a:fillRect/>
          </a:stretch>
        </p:blipFill>
        <p:spPr>
          <a:xfrm>
            <a:off x="828000" y="3429000"/>
            <a:ext cx="2668090" cy="2420767"/>
          </a:xfrm>
          <a:prstGeom prst="rect">
            <a:avLst/>
          </a:prstGeom>
          <a:effectLst>
            <a:outerShdw blurRad="63500" sx="102000" sy="102000" algn="ctr" rotWithShape="0">
              <a:prstClr val="black">
                <a:alpha val="40000"/>
              </a:prstClr>
            </a:outerShdw>
          </a:effectLst>
        </p:spPr>
      </p:pic>
      <p:sp>
        <p:nvSpPr>
          <p:cNvPr id="12" name="CuadroTexto 11">
            <a:extLst>
              <a:ext uri="{FF2B5EF4-FFF2-40B4-BE49-F238E27FC236}">
                <a16:creationId xmlns:a16="http://schemas.microsoft.com/office/drawing/2014/main" id="{9A19B2C8-D506-7BEC-DF59-B00FA3AAC2CF}"/>
              </a:ext>
            </a:extLst>
          </p:cNvPr>
          <p:cNvSpPr txBox="1"/>
          <p:nvPr/>
        </p:nvSpPr>
        <p:spPr>
          <a:xfrm>
            <a:off x="1352313" y="1941462"/>
            <a:ext cx="6096000" cy="369332"/>
          </a:xfrm>
          <a:prstGeom prst="rect">
            <a:avLst/>
          </a:prstGeom>
          <a:noFill/>
        </p:spPr>
        <p:txBody>
          <a:bodyPr wrap="square">
            <a:spAutoFit/>
          </a:bodyPr>
          <a:lstStyle/>
          <a:p>
            <a:r>
              <a:rPr lang="es-419" b="1" dirty="0">
                <a:latin typeface="Courier New" panose="02070309020205020404" pitchFamily="49" charset="0"/>
                <a:cs typeface="Courier New" panose="02070309020205020404" pitchFamily="49" charset="0"/>
              </a:rPr>
              <a:t>C:\Program Files\MongoDB\Server\7.0\</a:t>
            </a:r>
            <a:r>
              <a:rPr lang="es-419" b="1" dirty="0" err="1">
                <a:latin typeface="Courier New" panose="02070309020205020404" pitchFamily="49" charset="0"/>
                <a:cs typeface="Courier New" panose="02070309020205020404" pitchFamily="49" charset="0"/>
              </a:rPr>
              <a:t>bin</a:t>
            </a:r>
            <a:endParaRPr lang="es-419" b="1" dirty="0">
              <a:latin typeface="Courier New" panose="02070309020205020404" pitchFamily="49" charset="0"/>
              <a:cs typeface="Courier New" panose="02070309020205020404" pitchFamily="49" charset="0"/>
            </a:endParaRPr>
          </a:p>
        </p:txBody>
      </p:sp>
      <p:sp>
        <p:nvSpPr>
          <p:cNvPr id="13" name="CuadroTexto 12">
            <a:extLst>
              <a:ext uri="{FF2B5EF4-FFF2-40B4-BE49-F238E27FC236}">
                <a16:creationId xmlns:a16="http://schemas.microsoft.com/office/drawing/2014/main" id="{CBB98189-833A-E462-E4DA-D19C7AB6EF73}"/>
              </a:ext>
            </a:extLst>
          </p:cNvPr>
          <p:cNvSpPr txBox="1"/>
          <p:nvPr/>
        </p:nvSpPr>
        <p:spPr>
          <a:xfrm>
            <a:off x="828000" y="2263583"/>
            <a:ext cx="5821080" cy="369332"/>
          </a:xfrm>
          <a:prstGeom prst="rect">
            <a:avLst/>
          </a:prstGeom>
          <a:noFill/>
        </p:spPr>
        <p:txBody>
          <a:bodyPr wrap="square">
            <a:spAutoFit/>
          </a:bodyPr>
          <a:lstStyle/>
          <a:p>
            <a:pPr algn="just"/>
            <a:r>
              <a:rPr lang="es-ES" dirty="0">
                <a:solidFill>
                  <a:srgbClr val="002060"/>
                </a:solidFill>
              </a:rPr>
              <a:t>Hacer clic con el botón derecho en “Este equipo” o “Mi PC”</a:t>
            </a:r>
            <a:endParaRPr lang="es-419" dirty="0">
              <a:solidFill>
                <a:srgbClr val="002060"/>
              </a:solidFill>
            </a:endParaRPr>
          </a:p>
        </p:txBody>
      </p:sp>
      <p:sp>
        <p:nvSpPr>
          <p:cNvPr id="14" name="CuadroTexto 13">
            <a:extLst>
              <a:ext uri="{FF2B5EF4-FFF2-40B4-BE49-F238E27FC236}">
                <a16:creationId xmlns:a16="http://schemas.microsoft.com/office/drawing/2014/main" id="{6540376B-8A9A-6895-3127-9F4DD31E7879}"/>
              </a:ext>
            </a:extLst>
          </p:cNvPr>
          <p:cNvSpPr txBox="1"/>
          <p:nvPr/>
        </p:nvSpPr>
        <p:spPr>
          <a:xfrm>
            <a:off x="1352313" y="2550203"/>
            <a:ext cx="6096000" cy="369332"/>
          </a:xfrm>
          <a:prstGeom prst="rect">
            <a:avLst/>
          </a:prstGeom>
          <a:noFill/>
        </p:spPr>
        <p:txBody>
          <a:bodyPr wrap="square">
            <a:spAutoFit/>
          </a:bodyPr>
          <a:lstStyle/>
          <a:p>
            <a:r>
              <a:rPr lang="es-419" b="1" dirty="0">
                <a:latin typeface="Courier New" panose="02070309020205020404" pitchFamily="49" charset="0"/>
                <a:cs typeface="Courier New" panose="02070309020205020404" pitchFamily="49" charset="0"/>
              </a:rPr>
              <a:t>Buscar Configuración Avanzada del sistema</a:t>
            </a:r>
          </a:p>
        </p:txBody>
      </p:sp>
      <p:pic>
        <p:nvPicPr>
          <p:cNvPr id="17" name="Imagen 16">
            <a:extLst>
              <a:ext uri="{FF2B5EF4-FFF2-40B4-BE49-F238E27FC236}">
                <a16:creationId xmlns:a16="http://schemas.microsoft.com/office/drawing/2014/main" id="{CD03BA88-E797-54B0-FDBA-B179068CD22E}"/>
              </a:ext>
            </a:extLst>
          </p:cNvPr>
          <p:cNvPicPr>
            <a:picLocks noChangeAspect="1"/>
          </p:cNvPicPr>
          <p:nvPr/>
        </p:nvPicPr>
        <p:blipFill>
          <a:blip r:embed="rId3"/>
          <a:stretch>
            <a:fillRect/>
          </a:stretch>
        </p:blipFill>
        <p:spPr>
          <a:xfrm>
            <a:off x="4366994" y="3429000"/>
            <a:ext cx="2668090" cy="3147310"/>
          </a:xfrm>
          <a:prstGeom prst="rect">
            <a:avLst/>
          </a:prstGeom>
          <a:effectLst>
            <a:outerShdw blurRad="63500" sx="102000" sy="102000" algn="ctr" rotWithShape="0">
              <a:prstClr val="black">
                <a:alpha val="40000"/>
              </a:prstClr>
            </a:outerShdw>
          </a:effectLst>
        </p:spPr>
      </p:pic>
      <p:sp>
        <p:nvSpPr>
          <p:cNvPr id="20" name="CuadroTexto 19">
            <a:extLst>
              <a:ext uri="{FF2B5EF4-FFF2-40B4-BE49-F238E27FC236}">
                <a16:creationId xmlns:a16="http://schemas.microsoft.com/office/drawing/2014/main" id="{342B572A-819C-BBA7-E981-4FEA9D6B4D2D}"/>
              </a:ext>
            </a:extLst>
          </p:cNvPr>
          <p:cNvSpPr txBox="1"/>
          <p:nvPr/>
        </p:nvSpPr>
        <p:spPr>
          <a:xfrm>
            <a:off x="1337187" y="2931100"/>
            <a:ext cx="6096000" cy="369332"/>
          </a:xfrm>
          <a:prstGeom prst="rect">
            <a:avLst/>
          </a:prstGeom>
          <a:noFill/>
        </p:spPr>
        <p:txBody>
          <a:bodyPr wrap="square">
            <a:spAutoFit/>
          </a:bodyPr>
          <a:lstStyle/>
          <a:p>
            <a:r>
              <a:rPr lang="es-419" b="1" dirty="0">
                <a:latin typeface="Courier New" panose="02070309020205020404" pitchFamily="49" charset="0"/>
                <a:cs typeface="Courier New" panose="02070309020205020404" pitchFamily="49" charset="0"/>
              </a:rPr>
              <a:t>Seleccionar “Variables de entorno”</a:t>
            </a:r>
          </a:p>
        </p:txBody>
      </p:sp>
      <p:pic>
        <p:nvPicPr>
          <p:cNvPr id="21" name="Imagen 20">
            <a:extLst>
              <a:ext uri="{FF2B5EF4-FFF2-40B4-BE49-F238E27FC236}">
                <a16:creationId xmlns:a16="http://schemas.microsoft.com/office/drawing/2014/main" id="{32274A57-6D37-4DCC-CCCA-9A0BC372B7A3}"/>
              </a:ext>
            </a:extLst>
          </p:cNvPr>
          <p:cNvPicPr>
            <a:picLocks noChangeAspect="1"/>
          </p:cNvPicPr>
          <p:nvPr/>
        </p:nvPicPr>
        <p:blipFill>
          <a:blip r:embed="rId4"/>
          <a:stretch>
            <a:fillRect/>
          </a:stretch>
        </p:blipFill>
        <p:spPr>
          <a:xfrm>
            <a:off x="7905987" y="3429000"/>
            <a:ext cx="3310644" cy="314731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917285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6B9E9DA5-8A05-024C-A68E-C9F4C75DA30E}"/>
              </a:ext>
            </a:extLst>
          </p:cNvPr>
          <p:cNvSpPr txBox="1">
            <a:spLocks/>
          </p:cNvSpPr>
          <p:nvPr/>
        </p:nvSpPr>
        <p:spPr>
          <a:xfrm>
            <a:off x="800100" y="753504"/>
            <a:ext cx="10845799" cy="3877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lang="en-US" sz="2800" kern="1200">
                <a:solidFill>
                  <a:schemeClr val="accent3"/>
                </a:solidFill>
                <a:latin typeface="+mj-lt"/>
                <a:ea typeface="+mn-ea"/>
                <a:cs typeface="+mn-cs"/>
              </a:defRPr>
            </a:lvl1pPr>
          </a:lstStyle>
          <a:p>
            <a:r>
              <a:rPr lang="es-ES" dirty="0"/>
              <a:t>1.2. Verificar que el servicio de la base de datos se encuentre en ejecución</a:t>
            </a:r>
            <a:endParaRPr lang="es-419" dirty="0"/>
          </a:p>
        </p:txBody>
      </p:sp>
      <p:pic>
        <p:nvPicPr>
          <p:cNvPr id="9" name="Imagen 8">
            <a:extLst>
              <a:ext uri="{FF2B5EF4-FFF2-40B4-BE49-F238E27FC236}">
                <a16:creationId xmlns:a16="http://schemas.microsoft.com/office/drawing/2014/main" id="{D705629A-CD78-E0DE-62FE-5BABC0255661}"/>
              </a:ext>
            </a:extLst>
          </p:cNvPr>
          <p:cNvPicPr>
            <a:picLocks noChangeAspect="1"/>
          </p:cNvPicPr>
          <p:nvPr/>
        </p:nvPicPr>
        <p:blipFill>
          <a:blip r:embed="rId2"/>
          <a:stretch>
            <a:fillRect/>
          </a:stretch>
        </p:blipFill>
        <p:spPr>
          <a:xfrm>
            <a:off x="800100" y="1301381"/>
            <a:ext cx="7658100" cy="2271533"/>
          </a:xfrm>
          <a:prstGeom prst="rect">
            <a:avLst/>
          </a:prstGeom>
          <a:effectLst>
            <a:outerShdw blurRad="63500" sx="102000" sy="102000" algn="ctr" rotWithShape="0">
              <a:prstClr val="black">
                <a:alpha val="40000"/>
              </a:prstClr>
            </a:outerShdw>
          </a:effectLst>
        </p:spPr>
      </p:pic>
      <p:sp>
        <p:nvSpPr>
          <p:cNvPr id="16" name="Título 1">
            <a:extLst>
              <a:ext uri="{FF2B5EF4-FFF2-40B4-BE49-F238E27FC236}">
                <a16:creationId xmlns:a16="http://schemas.microsoft.com/office/drawing/2014/main" id="{0185F66E-63A6-6CDE-1FE3-AEDD8BB0AD4E}"/>
              </a:ext>
            </a:extLst>
          </p:cNvPr>
          <p:cNvSpPr txBox="1">
            <a:spLocks/>
          </p:cNvSpPr>
          <p:nvPr/>
        </p:nvSpPr>
        <p:spPr>
          <a:xfrm>
            <a:off x="800099" y="3947338"/>
            <a:ext cx="10845799" cy="341632"/>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lang="en-US" sz="2800" kern="1200">
                <a:solidFill>
                  <a:schemeClr val="accent3"/>
                </a:solidFill>
                <a:latin typeface="+mj-lt"/>
                <a:ea typeface="+mn-ea"/>
                <a:cs typeface="+mn-cs"/>
              </a:defRPr>
            </a:lvl1pPr>
          </a:lstStyle>
          <a:p>
            <a:r>
              <a:rPr lang="es-ES" sz="2400" dirty="0"/>
              <a:t>3. Abrir una consola CMD y ejecutar el siguiente comando “</a:t>
            </a:r>
            <a:r>
              <a:rPr lang="es-ES" sz="2400" dirty="0" err="1">
                <a:solidFill>
                  <a:schemeClr val="tx1"/>
                </a:solidFill>
                <a:latin typeface="Courier New" panose="02070309020205020404" pitchFamily="49" charset="0"/>
                <a:cs typeface="Courier New" panose="02070309020205020404" pitchFamily="49" charset="0"/>
              </a:rPr>
              <a:t>mongod</a:t>
            </a:r>
            <a:r>
              <a:rPr lang="es-ES" sz="2400" dirty="0">
                <a:solidFill>
                  <a:schemeClr val="tx1"/>
                </a:solidFill>
                <a:latin typeface="Courier New" panose="02070309020205020404" pitchFamily="49" charset="0"/>
                <a:cs typeface="Courier New" panose="02070309020205020404" pitchFamily="49" charset="0"/>
              </a:rPr>
              <a:t> –versión</a:t>
            </a:r>
            <a:r>
              <a:rPr lang="es-ES" sz="2400" dirty="0"/>
              <a:t>”</a:t>
            </a:r>
            <a:endParaRPr lang="es-419" sz="2400" dirty="0"/>
          </a:p>
        </p:txBody>
      </p:sp>
      <p:pic>
        <p:nvPicPr>
          <p:cNvPr id="19" name="Imagen 18">
            <a:extLst>
              <a:ext uri="{FF2B5EF4-FFF2-40B4-BE49-F238E27FC236}">
                <a16:creationId xmlns:a16="http://schemas.microsoft.com/office/drawing/2014/main" id="{3D28464F-40E9-23BC-06EB-554B19B60D18}"/>
              </a:ext>
            </a:extLst>
          </p:cNvPr>
          <p:cNvPicPr>
            <a:picLocks noChangeAspect="1"/>
          </p:cNvPicPr>
          <p:nvPr/>
        </p:nvPicPr>
        <p:blipFill>
          <a:blip r:embed="rId3"/>
          <a:stretch>
            <a:fillRect/>
          </a:stretch>
        </p:blipFill>
        <p:spPr>
          <a:xfrm>
            <a:off x="800099" y="4288970"/>
            <a:ext cx="5295900" cy="225426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205962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1A1840-3A27-8F4A-07C0-6867B57DA716}"/>
              </a:ext>
            </a:extLst>
          </p:cNvPr>
          <p:cNvSpPr>
            <a:spLocks noGrp="1"/>
          </p:cNvSpPr>
          <p:nvPr>
            <p:ph type="title"/>
          </p:nvPr>
        </p:nvSpPr>
        <p:spPr/>
        <p:txBody>
          <a:bodyPr/>
          <a:lstStyle/>
          <a:p>
            <a:r>
              <a:rPr lang="es-ES" dirty="0"/>
              <a:t>2.1 Conexión mediante </a:t>
            </a:r>
            <a:r>
              <a:rPr lang="es-ES" b="1" dirty="0">
                <a:solidFill>
                  <a:srgbClr val="00684A"/>
                </a:solidFill>
              </a:rPr>
              <a:t>MongoDB </a:t>
            </a:r>
            <a:r>
              <a:rPr lang="es-ES" b="1" dirty="0" err="1">
                <a:solidFill>
                  <a:srgbClr val="00684A"/>
                </a:solidFill>
              </a:rPr>
              <a:t>Compass</a:t>
            </a:r>
            <a:endParaRPr lang="es-419" b="1" dirty="0">
              <a:solidFill>
                <a:srgbClr val="00684A"/>
              </a:solidFill>
            </a:endParaRPr>
          </a:p>
        </p:txBody>
      </p:sp>
      <p:pic>
        <p:nvPicPr>
          <p:cNvPr id="5" name="Imagen 4">
            <a:extLst>
              <a:ext uri="{FF2B5EF4-FFF2-40B4-BE49-F238E27FC236}">
                <a16:creationId xmlns:a16="http://schemas.microsoft.com/office/drawing/2014/main" id="{D5A337BF-4C4B-8234-855D-F028254B0D4F}"/>
              </a:ext>
            </a:extLst>
          </p:cNvPr>
          <p:cNvPicPr>
            <a:picLocks noChangeAspect="1"/>
          </p:cNvPicPr>
          <p:nvPr/>
        </p:nvPicPr>
        <p:blipFill>
          <a:blip r:embed="rId2"/>
          <a:stretch>
            <a:fillRect/>
          </a:stretch>
        </p:blipFill>
        <p:spPr>
          <a:xfrm>
            <a:off x="312188" y="1236942"/>
            <a:ext cx="2619741" cy="1657581"/>
          </a:xfrm>
          <a:prstGeom prst="rect">
            <a:avLst/>
          </a:prstGeom>
          <a:effectLst>
            <a:outerShdw blurRad="63500" sx="102000" sy="102000" algn="ctr" rotWithShape="0">
              <a:prstClr val="black">
                <a:alpha val="40000"/>
              </a:prstClr>
            </a:outerShdw>
          </a:effectLst>
        </p:spPr>
      </p:pic>
      <p:sp>
        <p:nvSpPr>
          <p:cNvPr id="7" name="CuadroTexto 6">
            <a:extLst>
              <a:ext uri="{FF2B5EF4-FFF2-40B4-BE49-F238E27FC236}">
                <a16:creationId xmlns:a16="http://schemas.microsoft.com/office/drawing/2014/main" id="{B5980DE8-8B69-CDD8-4BDF-008863C61D64}"/>
              </a:ext>
            </a:extLst>
          </p:cNvPr>
          <p:cNvSpPr txBox="1"/>
          <p:nvPr/>
        </p:nvSpPr>
        <p:spPr>
          <a:xfrm>
            <a:off x="296274" y="2972787"/>
            <a:ext cx="6096000" cy="369332"/>
          </a:xfrm>
          <a:prstGeom prst="rect">
            <a:avLst/>
          </a:prstGeom>
          <a:noFill/>
        </p:spPr>
        <p:txBody>
          <a:bodyPr wrap="square">
            <a:spAutoFit/>
          </a:bodyPr>
          <a:lstStyle/>
          <a:p>
            <a:r>
              <a:rPr lang="es-419" dirty="0"/>
              <a:t>mongodb://localhost:27017</a:t>
            </a:r>
          </a:p>
        </p:txBody>
      </p:sp>
      <p:pic>
        <p:nvPicPr>
          <p:cNvPr id="11" name="Imagen 10">
            <a:extLst>
              <a:ext uri="{FF2B5EF4-FFF2-40B4-BE49-F238E27FC236}">
                <a16:creationId xmlns:a16="http://schemas.microsoft.com/office/drawing/2014/main" id="{F8F87686-0879-858D-B691-DB7D24CF451E}"/>
              </a:ext>
            </a:extLst>
          </p:cNvPr>
          <p:cNvPicPr>
            <a:picLocks noChangeAspect="1"/>
          </p:cNvPicPr>
          <p:nvPr/>
        </p:nvPicPr>
        <p:blipFill>
          <a:blip r:embed="rId3"/>
          <a:stretch>
            <a:fillRect/>
          </a:stretch>
        </p:blipFill>
        <p:spPr>
          <a:xfrm>
            <a:off x="3947524" y="1236942"/>
            <a:ext cx="4282076" cy="1974896"/>
          </a:xfrm>
          <a:prstGeom prst="rect">
            <a:avLst/>
          </a:prstGeom>
          <a:effectLst>
            <a:outerShdw blurRad="63500" sx="102000" sy="102000" algn="ctr" rotWithShape="0">
              <a:prstClr val="black">
                <a:alpha val="40000"/>
              </a:prstClr>
            </a:outerShdw>
          </a:effectLst>
        </p:spPr>
      </p:pic>
      <p:pic>
        <p:nvPicPr>
          <p:cNvPr id="13" name="Imagen 12">
            <a:extLst>
              <a:ext uri="{FF2B5EF4-FFF2-40B4-BE49-F238E27FC236}">
                <a16:creationId xmlns:a16="http://schemas.microsoft.com/office/drawing/2014/main" id="{F768D745-BB8C-CCBE-BACB-CE5273EC262A}"/>
              </a:ext>
            </a:extLst>
          </p:cNvPr>
          <p:cNvPicPr>
            <a:picLocks noChangeAspect="1"/>
          </p:cNvPicPr>
          <p:nvPr/>
        </p:nvPicPr>
        <p:blipFill>
          <a:blip r:embed="rId4"/>
          <a:stretch>
            <a:fillRect/>
          </a:stretch>
        </p:blipFill>
        <p:spPr>
          <a:xfrm>
            <a:off x="3947523" y="3515882"/>
            <a:ext cx="3921517" cy="2196613"/>
          </a:xfrm>
          <a:prstGeom prst="rect">
            <a:avLst/>
          </a:prstGeom>
          <a:effectLst>
            <a:outerShdw blurRad="63500" sx="102000" sy="102000" algn="ctr" rotWithShape="0">
              <a:prstClr val="black">
                <a:alpha val="40000"/>
              </a:prstClr>
            </a:outerShdw>
          </a:effectLst>
        </p:spPr>
      </p:pic>
      <p:cxnSp>
        <p:nvCxnSpPr>
          <p:cNvPr id="15" name="Conector: angular 14">
            <a:extLst>
              <a:ext uri="{FF2B5EF4-FFF2-40B4-BE49-F238E27FC236}">
                <a16:creationId xmlns:a16="http://schemas.microsoft.com/office/drawing/2014/main" id="{BE25192B-ED1F-FAEF-3CC6-21D530C5582F}"/>
              </a:ext>
            </a:extLst>
          </p:cNvPr>
          <p:cNvCxnSpPr>
            <a:cxnSpLocks/>
            <a:stCxn id="5" idx="3"/>
            <a:endCxn id="11" idx="1"/>
          </p:cNvCxnSpPr>
          <p:nvPr/>
        </p:nvCxnSpPr>
        <p:spPr>
          <a:xfrm>
            <a:off x="2931929" y="2065733"/>
            <a:ext cx="1015595" cy="158657"/>
          </a:xfrm>
          <a:prstGeom prst="bentConnector3">
            <a:avLst>
              <a:gd name="adj1" fmla="val 50000"/>
            </a:avLst>
          </a:prstGeom>
          <a:ln w="12700">
            <a:solidFill>
              <a:srgbClr val="00684A"/>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angular 16">
            <a:extLst>
              <a:ext uri="{FF2B5EF4-FFF2-40B4-BE49-F238E27FC236}">
                <a16:creationId xmlns:a16="http://schemas.microsoft.com/office/drawing/2014/main" id="{158A3BEC-C993-677A-3A25-56CB0BF0F790}"/>
              </a:ext>
            </a:extLst>
          </p:cNvPr>
          <p:cNvCxnSpPr>
            <a:cxnSpLocks/>
            <a:stCxn id="11" idx="2"/>
            <a:endCxn id="13" idx="1"/>
          </p:cNvCxnSpPr>
          <p:nvPr/>
        </p:nvCxnSpPr>
        <p:spPr>
          <a:xfrm rot="5400000">
            <a:off x="4316868" y="2842494"/>
            <a:ext cx="1402351" cy="2141039"/>
          </a:xfrm>
          <a:prstGeom prst="bentConnector4">
            <a:avLst>
              <a:gd name="adj1" fmla="val 10841"/>
              <a:gd name="adj2" fmla="val 110677"/>
            </a:avLst>
          </a:prstGeom>
          <a:ln w="12700">
            <a:solidFill>
              <a:srgbClr val="00684A"/>
            </a:solidFill>
            <a:tailEnd type="triangle"/>
          </a:ln>
        </p:spPr>
        <p:style>
          <a:lnRef idx="1">
            <a:schemeClr val="accent1"/>
          </a:lnRef>
          <a:fillRef idx="0">
            <a:schemeClr val="accent1"/>
          </a:fillRef>
          <a:effectRef idx="0">
            <a:schemeClr val="accent1"/>
          </a:effectRef>
          <a:fontRef idx="minor">
            <a:schemeClr val="tx1"/>
          </a:fontRef>
        </p:style>
      </p:cxnSp>
      <p:pic>
        <p:nvPicPr>
          <p:cNvPr id="28" name="Imagen 27">
            <a:extLst>
              <a:ext uri="{FF2B5EF4-FFF2-40B4-BE49-F238E27FC236}">
                <a16:creationId xmlns:a16="http://schemas.microsoft.com/office/drawing/2014/main" id="{F3C1B6FB-91CE-1162-40B2-1C2E6C388381}"/>
              </a:ext>
            </a:extLst>
          </p:cNvPr>
          <p:cNvPicPr>
            <a:picLocks noChangeAspect="1"/>
          </p:cNvPicPr>
          <p:nvPr/>
        </p:nvPicPr>
        <p:blipFill>
          <a:blip r:embed="rId5"/>
          <a:stretch>
            <a:fillRect/>
          </a:stretch>
        </p:blipFill>
        <p:spPr>
          <a:xfrm>
            <a:off x="9345808" y="2448489"/>
            <a:ext cx="2534004" cy="3277057"/>
          </a:xfrm>
          <a:prstGeom prst="rect">
            <a:avLst/>
          </a:prstGeom>
          <a:effectLst>
            <a:outerShdw blurRad="63500" sx="102000" sy="102000" algn="ctr" rotWithShape="0">
              <a:prstClr val="black">
                <a:alpha val="40000"/>
              </a:prstClr>
            </a:outerShdw>
          </a:effectLst>
        </p:spPr>
      </p:pic>
      <p:cxnSp>
        <p:nvCxnSpPr>
          <p:cNvPr id="31" name="Conector: angular 30">
            <a:extLst>
              <a:ext uri="{FF2B5EF4-FFF2-40B4-BE49-F238E27FC236}">
                <a16:creationId xmlns:a16="http://schemas.microsoft.com/office/drawing/2014/main" id="{1474C6B7-65C5-F0A5-79E9-C80CA4330B84}"/>
              </a:ext>
            </a:extLst>
          </p:cNvPr>
          <p:cNvCxnSpPr>
            <a:cxnSpLocks/>
            <a:stCxn id="13" idx="3"/>
            <a:endCxn id="28" idx="1"/>
          </p:cNvCxnSpPr>
          <p:nvPr/>
        </p:nvCxnSpPr>
        <p:spPr>
          <a:xfrm flipV="1">
            <a:off x="7869040" y="4087018"/>
            <a:ext cx="1476768" cy="527171"/>
          </a:xfrm>
          <a:prstGeom prst="bentConnector3">
            <a:avLst>
              <a:gd name="adj1" fmla="val 50000"/>
            </a:avLst>
          </a:prstGeom>
          <a:ln w="12700">
            <a:solidFill>
              <a:srgbClr val="00684A"/>
            </a:solidFill>
            <a:tailEnd type="triangle"/>
          </a:ln>
        </p:spPr>
        <p:style>
          <a:lnRef idx="1">
            <a:schemeClr val="accent1"/>
          </a:lnRef>
          <a:fillRef idx="0">
            <a:schemeClr val="accent1"/>
          </a:fillRef>
          <a:effectRef idx="0">
            <a:schemeClr val="accent1"/>
          </a:effectRef>
          <a:fontRef idx="minor">
            <a:schemeClr val="tx1"/>
          </a:fontRef>
        </p:style>
      </p:cxnSp>
      <p:sp>
        <p:nvSpPr>
          <p:cNvPr id="50" name="Título 1">
            <a:extLst>
              <a:ext uri="{FF2B5EF4-FFF2-40B4-BE49-F238E27FC236}">
                <a16:creationId xmlns:a16="http://schemas.microsoft.com/office/drawing/2014/main" id="{12118F9B-4225-3B88-9C12-7EDA5D99A6D8}"/>
              </a:ext>
            </a:extLst>
          </p:cNvPr>
          <p:cNvSpPr txBox="1">
            <a:spLocks/>
          </p:cNvSpPr>
          <p:nvPr/>
        </p:nvSpPr>
        <p:spPr>
          <a:xfrm>
            <a:off x="828000" y="6089732"/>
            <a:ext cx="9921549" cy="3877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lang="en-US" sz="2800" kern="1200">
                <a:solidFill>
                  <a:schemeClr val="accent3"/>
                </a:solidFill>
                <a:latin typeface="+mj-lt"/>
                <a:ea typeface="+mn-ea"/>
                <a:cs typeface="+mn-cs"/>
              </a:defRPr>
            </a:lvl1pPr>
          </a:lstStyle>
          <a:p>
            <a:r>
              <a:rPr lang="es-ES" dirty="0"/>
              <a:t>5. Explore el contenido de las </a:t>
            </a:r>
            <a:r>
              <a:rPr lang="es-ES" dirty="0" err="1"/>
              <a:t>Database’s</a:t>
            </a:r>
            <a:r>
              <a:rPr lang="es-ES" dirty="0"/>
              <a:t> </a:t>
            </a:r>
            <a:r>
              <a:rPr lang="es-ES" dirty="0" err="1"/>
              <a:t>admin</a:t>
            </a:r>
            <a:r>
              <a:rPr lang="es-ES" dirty="0"/>
              <a:t>, </a:t>
            </a:r>
            <a:r>
              <a:rPr lang="es-ES" dirty="0" err="1"/>
              <a:t>config</a:t>
            </a:r>
            <a:r>
              <a:rPr lang="es-ES" dirty="0"/>
              <a:t>, local</a:t>
            </a:r>
            <a:endParaRPr lang="es-419" b="1" dirty="0">
              <a:solidFill>
                <a:srgbClr val="00684A"/>
              </a:solidFill>
            </a:endParaRPr>
          </a:p>
        </p:txBody>
      </p:sp>
    </p:spTree>
    <p:extLst>
      <p:ext uri="{BB962C8B-B14F-4D97-AF65-F5344CB8AC3E}">
        <p14:creationId xmlns:p14="http://schemas.microsoft.com/office/powerpoint/2010/main" val="144101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31FF599-75FD-755C-B964-01391AA67099}"/>
              </a:ext>
            </a:extLst>
          </p:cNvPr>
          <p:cNvSpPr>
            <a:spLocks noGrp="1"/>
          </p:cNvSpPr>
          <p:nvPr>
            <p:ph idx="1"/>
          </p:nvPr>
        </p:nvSpPr>
        <p:spPr>
          <a:xfrm>
            <a:off x="838200" y="1238250"/>
            <a:ext cx="10515600" cy="726096"/>
          </a:xfrm>
          <a:noFill/>
        </p:spPr>
        <p:txBody>
          <a:bodyPr wrap="square">
            <a:spAutoFit/>
          </a:bodyPr>
          <a:lstStyle/>
          <a:p>
            <a:pPr algn="just"/>
            <a:r>
              <a:rPr lang="es-ES" sz="1800" dirty="0" err="1">
                <a:solidFill>
                  <a:srgbClr val="002060"/>
                </a:solidFill>
                <a:latin typeface="+mn-lt"/>
                <a:cs typeface="+mn-cs"/>
              </a:rPr>
              <a:t>Database</a:t>
            </a:r>
            <a:r>
              <a:rPr lang="es-ES" sz="1800" dirty="0">
                <a:solidFill>
                  <a:srgbClr val="002060"/>
                </a:solidFill>
                <a:latin typeface="+mn-lt"/>
                <a:cs typeface="+mn-cs"/>
              </a:rPr>
              <a:t> </a:t>
            </a:r>
            <a:r>
              <a:rPr lang="es-ES" sz="1800" dirty="0" err="1">
                <a:solidFill>
                  <a:srgbClr val="002060"/>
                </a:solidFill>
                <a:latin typeface="+mn-lt"/>
                <a:cs typeface="+mn-cs"/>
              </a:rPr>
              <a:t>Name</a:t>
            </a:r>
            <a:r>
              <a:rPr lang="es-ES" sz="1800" dirty="0">
                <a:solidFill>
                  <a:srgbClr val="002060"/>
                </a:solidFill>
                <a:latin typeface="+mn-lt"/>
                <a:cs typeface="+mn-cs"/>
              </a:rPr>
              <a:t>: </a:t>
            </a:r>
            <a:r>
              <a:rPr lang="es-ES" sz="1800" dirty="0" err="1">
                <a:solidFill>
                  <a:srgbClr val="002060"/>
                </a:solidFill>
              </a:rPr>
              <a:t>personal_db</a:t>
            </a:r>
            <a:endParaRPr lang="es-ES" sz="1800" dirty="0">
              <a:solidFill>
                <a:srgbClr val="002060"/>
              </a:solidFill>
            </a:endParaRPr>
          </a:p>
          <a:p>
            <a:pPr algn="just"/>
            <a:r>
              <a:rPr lang="es-ES" sz="1800" dirty="0" err="1">
                <a:solidFill>
                  <a:srgbClr val="002060"/>
                </a:solidFill>
                <a:latin typeface="+mn-lt"/>
                <a:cs typeface="+mn-cs"/>
              </a:rPr>
              <a:t>Collection</a:t>
            </a:r>
            <a:r>
              <a:rPr lang="es-ES" sz="1800" dirty="0">
                <a:solidFill>
                  <a:srgbClr val="002060"/>
                </a:solidFill>
                <a:latin typeface="+mn-lt"/>
                <a:cs typeface="+mn-cs"/>
              </a:rPr>
              <a:t> </a:t>
            </a:r>
            <a:r>
              <a:rPr lang="es-ES" sz="1800" dirty="0" err="1">
                <a:solidFill>
                  <a:srgbClr val="002060"/>
                </a:solidFill>
                <a:latin typeface="+mn-lt"/>
                <a:cs typeface="+mn-cs"/>
              </a:rPr>
              <a:t>Name</a:t>
            </a:r>
            <a:r>
              <a:rPr lang="es-ES" sz="1800" dirty="0">
                <a:solidFill>
                  <a:srgbClr val="002060"/>
                </a:solidFill>
                <a:latin typeface="+mn-lt"/>
                <a:cs typeface="+mn-cs"/>
              </a:rPr>
              <a:t>: </a:t>
            </a:r>
            <a:r>
              <a:rPr lang="es-ES" sz="1800" dirty="0" err="1">
                <a:solidFill>
                  <a:srgbClr val="002060"/>
                </a:solidFill>
              </a:rPr>
              <a:t>directorio_collection</a:t>
            </a:r>
            <a:endParaRPr lang="es-ES" sz="1800" dirty="0">
              <a:solidFill>
                <a:srgbClr val="002060"/>
              </a:solidFill>
            </a:endParaRPr>
          </a:p>
        </p:txBody>
      </p:sp>
      <p:sp>
        <p:nvSpPr>
          <p:cNvPr id="4" name="Título 1">
            <a:extLst>
              <a:ext uri="{FF2B5EF4-FFF2-40B4-BE49-F238E27FC236}">
                <a16:creationId xmlns:a16="http://schemas.microsoft.com/office/drawing/2014/main" id="{3BF0A026-C7BA-81F0-2C87-52A1946B8CC7}"/>
              </a:ext>
            </a:extLst>
          </p:cNvPr>
          <p:cNvSpPr>
            <a:spLocks noGrp="1"/>
          </p:cNvSpPr>
          <p:nvPr>
            <p:ph type="title"/>
          </p:nvPr>
        </p:nvSpPr>
        <p:spPr>
          <a:xfrm>
            <a:off x="828675" y="684213"/>
            <a:ext cx="9920288" cy="387350"/>
          </a:xfrm>
        </p:spPr>
        <p:txBody>
          <a:bodyPr/>
          <a:lstStyle/>
          <a:p>
            <a:r>
              <a:rPr lang="es-ES" dirty="0"/>
              <a:t>3.Crear una base de datos</a:t>
            </a:r>
            <a:endParaRPr lang="es-419" b="1" dirty="0">
              <a:solidFill>
                <a:srgbClr val="00684A"/>
              </a:solidFill>
            </a:endParaRPr>
          </a:p>
        </p:txBody>
      </p:sp>
      <p:pic>
        <p:nvPicPr>
          <p:cNvPr id="7" name="Imagen 6">
            <a:extLst>
              <a:ext uri="{FF2B5EF4-FFF2-40B4-BE49-F238E27FC236}">
                <a16:creationId xmlns:a16="http://schemas.microsoft.com/office/drawing/2014/main" id="{50D681DF-00EB-F1B2-75A8-8766EC7C01BB}"/>
              </a:ext>
            </a:extLst>
          </p:cNvPr>
          <p:cNvPicPr>
            <a:picLocks noChangeAspect="1"/>
          </p:cNvPicPr>
          <p:nvPr/>
        </p:nvPicPr>
        <p:blipFill>
          <a:blip r:embed="rId2"/>
          <a:stretch>
            <a:fillRect/>
          </a:stretch>
        </p:blipFill>
        <p:spPr>
          <a:xfrm>
            <a:off x="6551016" y="432103"/>
            <a:ext cx="4675785" cy="5951763"/>
          </a:xfrm>
          <a:prstGeom prst="rect">
            <a:avLst/>
          </a:prstGeom>
          <a:effectLst>
            <a:outerShdw blurRad="63500" sx="102000" sy="102000" algn="ctr" rotWithShape="0">
              <a:prstClr val="black">
                <a:alpha val="40000"/>
              </a:prstClr>
            </a:outerShdw>
          </a:effectLst>
        </p:spPr>
      </p:pic>
      <p:pic>
        <p:nvPicPr>
          <p:cNvPr id="5" name="Imagen 4">
            <a:extLst>
              <a:ext uri="{FF2B5EF4-FFF2-40B4-BE49-F238E27FC236}">
                <a16:creationId xmlns:a16="http://schemas.microsoft.com/office/drawing/2014/main" id="{77F638CA-FDD1-9718-3733-A94C6F1E60E3}"/>
              </a:ext>
            </a:extLst>
          </p:cNvPr>
          <p:cNvPicPr>
            <a:picLocks noChangeAspect="1"/>
          </p:cNvPicPr>
          <p:nvPr/>
        </p:nvPicPr>
        <p:blipFill>
          <a:blip r:embed="rId3"/>
          <a:stretch>
            <a:fillRect/>
          </a:stretch>
        </p:blipFill>
        <p:spPr>
          <a:xfrm>
            <a:off x="1152311" y="2131033"/>
            <a:ext cx="3067478" cy="3791479"/>
          </a:xfrm>
          <a:prstGeom prst="rect">
            <a:avLst/>
          </a:prstGeom>
        </p:spPr>
      </p:pic>
      <p:cxnSp>
        <p:nvCxnSpPr>
          <p:cNvPr id="13" name="Conector: angular 12">
            <a:extLst>
              <a:ext uri="{FF2B5EF4-FFF2-40B4-BE49-F238E27FC236}">
                <a16:creationId xmlns:a16="http://schemas.microsoft.com/office/drawing/2014/main" id="{9927BE6F-4D97-7162-C4AA-97B484F072A4}"/>
              </a:ext>
            </a:extLst>
          </p:cNvPr>
          <p:cNvCxnSpPr>
            <a:stCxn id="5" idx="3"/>
            <a:endCxn id="7" idx="1"/>
          </p:cNvCxnSpPr>
          <p:nvPr/>
        </p:nvCxnSpPr>
        <p:spPr>
          <a:xfrm flipV="1">
            <a:off x="4219789" y="3407985"/>
            <a:ext cx="2331227" cy="6187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385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31FF599-75FD-755C-B964-01391AA67099}"/>
              </a:ext>
            </a:extLst>
          </p:cNvPr>
          <p:cNvSpPr>
            <a:spLocks noGrp="1"/>
          </p:cNvSpPr>
          <p:nvPr>
            <p:ph idx="1"/>
          </p:nvPr>
        </p:nvSpPr>
        <p:spPr>
          <a:xfrm>
            <a:off x="838200" y="1169538"/>
            <a:ext cx="10515600" cy="348557"/>
          </a:xfrm>
          <a:noFill/>
        </p:spPr>
        <p:txBody>
          <a:bodyPr wrap="square">
            <a:spAutoFit/>
          </a:bodyPr>
          <a:lstStyle/>
          <a:p>
            <a:pPr algn="just"/>
            <a:r>
              <a:rPr lang="es-ES" sz="1800" dirty="0">
                <a:solidFill>
                  <a:srgbClr val="002060"/>
                </a:solidFill>
                <a:latin typeface="+mn-lt"/>
                <a:cs typeface="+mn-cs"/>
              </a:rPr>
              <a:t>Descargue el archivo de la siguiente URL Y guardarlo en </a:t>
            </a:r>
            <a:r>
              <a:rPr lang="es-ES" sz="1800" b="1" dirty="0">
                <a:solidFill>
                  <a:srgbClr val="00684A"/>
                </a:solidFill>
                <a:latin typeface="+mn-lt"/>
                <a:cs typeface="+mn-cs"/>
              </a:rPr>
              <a:t>C:\MEAN\SC\extras</a:t>
            </a:r>
            <a:endParaRPr lang="es-ES" sz="1800" b="1" dirty="0">
              <a:solidFill>
                <a:srgbClr val="00684A"/>
              </a:solidFill>
            </a:endParaRPr>
          </a:p>
        </p:txBody>
      </p:sp>
      <p:sp>
        <p:nvSpPr>
          <p:cNvPr id="4" name="Título 1">
            <a:extLst>
              <a:ext uri="{FF2B5EF4-FFF2-40B4-BE49-F238E27FC236}">
                <a16:creationId xmlns:a16="http://schemas.microsoft.com/office/drawing/2014/main" id="{3BF0A026-C7BA-81F0-2C87-52A1946B8CC7}"/>
              </a:ext>
            </a:extLst>
          </p:cNvPr>
          <p:cNvSpPr>
            <a:spLocks noGrp="1"/>
          </p:cNvSpPr>
          <p:nvPr>
            <p:ph type="title"/>
          </p:nvPr>
        </p:nvSpPr>
        <p:spPr>
          <a:xfrm>
            <a:off x="828675" y="684213"/>
            <a:ext cx="9920288" cy="387350"/>
          </a:xfrm>
        </p:spPr>
        <p:txBody>
          <a:bodyPr/>
          <a:lstStyle/>
          <a:p>
            <a:r>
              <a:rPr lang="es-ES" dirty="0"/>
              <a:t>4.1 Importar datos</a:t>
            </a:r>
            <a:endParaRPr lang="es-419" b="1" dirty="0">
              <a:solidFill>
                <a:srgbClr val="00684A"/>
              </a:solidFill>
            </a:endParaRPr>
          </a:p>
        </p:txBody>
      </p:sp>
      <p:sp>
        <p:nvSpPr>
          <p:cNvPr id="5" name="CuadroTexto 4">
            <a:extLst>
              <a:ext uri="{FF2B5EF4-FFF2-40B4-BE49-F238E27FC236}">
                <a16:creationId xmlns:a16="http://schemas.microsoft.com/office/drawing/2014/main" id="{9DE981C6-B854-55A3-6A40-73FA761DE7BE}"/>
              </a:ext>
            </a:extLst>
          </p:cNvPr>
          <p:cNvSpPr txBox="1"/>
          <p:nvPr/>
        </p:nvSpPr>
        <p:spPr>
          <a:xfrm>
            <a:off x="838200" y="1525733"/>
            <a:ext cx="3753897" cy="369332"/>
          </a:xfrm>
          <a:prstGeom prst="rect">
            <a:avLst/>
          </a:prstGeom>
          <a:noFill/>
        </p:spPr>
        <p:txBody>
          <a:bodyPr wrap="square">
            <a:spAutoFit/>
          </a:bodyPr>
          <a:lstStyle/>
          <a:p>
            <a:r>
              <a:rPr lang="es-419" dirty="0"/>
              <a:t>https://media.mongodb.org/zips.json</a:t>
            </a:r>
          </a:p>
        </p:txBody>
      </p:sp>
      <p:sp>
        <p:nvSpPr>
          <p:cNvPr id="6" name="Marcador de contenido 2">
            <a:extLst>
              <a:ext uri="{FF2B5EF4-FFF2-40B4-BE49-F238E27FC236}">
                <a16:creationId xmlns:a16="http://schemas.microsoft.com/office/drawing/2014/main" id="{891D6A17-3809-48FB-84DB-5539C6BDD081}"/>
              </a:ext>
            </a:extLst>
          </p:cNvPr>
          <p:cNvSpPr txBox="1">
            <a:spLocks/>
          </p:cNvSpPr>
          <p:nvPr/>
        </p:nvSpPr>
        <p:spPr>
          <a:xfrm>
            <a:off x="828675" y="1959938"/>
            <a:ext cx="10515600" cy="348557"/>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800" b="1" dirty="0">
                <a:solidFill>
                  <a:srgbClr val="002060"/>
                </a:solidFill>
                <a:latin typeface="+mn-lt"/>
                <a:cs typeface="+mn-cs"/>
              </a:rPr>
              <a:t>Seleccionar la base de datos “</a:t>
            </a:r>
            <a:r>
              <a:rPr lang="es-ES" sz="1800" b="1" dirty="0" err="1">
                <a:solidFill>
                  <a:srgbClr val="00684A"/>
                </a:solidFill>
              </a:rPr>
              <a:t>personal_db</a:t>
            </a:r>
            <a:r>
              <a:rPr lang="es-ES" sz="1800" b="1" dirty="0">
                <a:solidFill>
                  <a:srgbClr val="002060"/>
                </a:solidFill>
                <a:latin typeface="+mn-lt"/>
                <a:cs typeface="+mn-cs"/>
              </a:rPr>
              <a:t>” y a continuación la colección “</a:t>
            </a:r>
            <a:r>
              <a:rPr lang="es-ES" sz="1800" b="1" dirty="0" err="1">
                <a:solidFill>
                  <a:srgbClr val="00684A"/>
                </a:solidFill>
              </a:rPr>
              <a:t>directorio_collection</a:t>
            </a:r>
            <a:r>
              <a:rPr lang="es-ES" sz="1800" b="1" dirty="0">
                <a:solidFill>
                  <a:srgbClr val="002060"/>
                </a:solidFill>
                <a:latin typeface="+mn-lt"/>
                <a:cs typeface="+mn-cs"/>
              </a:rPr>
              <a:t>”</a:t>
            </a:r>
            <a:endParaRPr lang="es-ES" sz="1800" b="1" dirty="0">
              <a:solidFill>
                <a:srgbClr val="00684A"/>
              </a:solidFill>
            </a:endParaRPr>
          </a:p>
        </p:txBody>
      </p:sp>
      <p:sp>
        <p:nvSpPr>
          <p:cNvPr id="9" name="Marcador de contenido 2">
            <a:extLst>
              <a:ext uri="{FF2B5EF4-FFF2-40B4-BE49-F238E27FC236}">
                <a16:creationId xmlns:a16="http://schemas.microsoft.com/office/drawing/2014/main" id="{6AD8D0EE-FF5E-FB49-88A4-DC502EB8A946}"/>
              </a:ext>
            </a:extLst>
          </p:cNvPr>
          <p:cNvSpPr txBox="1">
            <a:spLocks/>
          </p:cNvSpPr>
          <p:nvPr/>
        </p:nvSpPr>
        <p:spPr>
          <a:xfrm>
            <a:off x="828675" y="2387393"/>
            <a:ext cx="10515600" cy="348557"/>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800" b="1" dirty="0">
                <a:solidFill>
                  <a:srgbClr val="002060"/>
                </a:solidFill>
                <a:latin typeface="+mn-lt"/>
                <a:cs typeface="+mn-cs"/>
              </a:rPr>
              <a:t>Seleccionar el botón “</a:t>
            </a:r>
            <a:r>
              <a:rPr lang="es-ES" sz="1800" b="1" dirty="0">
                <a:solidFill>
                  <a:srgbClr val="00684A"/>
                </a:solidFill>
                <a:latin typeface="+mn-lt"/>
                <a:cs typeface="+mn-cs"/>
              </a:rPr>
              <a:t>ADD DATA</a:t>
            </a:r>
            <a:r>
              <a:rPr lang="es-ES" sz="1800" b="1" dirty="0">
                <a:solidFill>
                  <a:srgbClr val="002060"/>
                </a:solidFill>
                <a:latin typeface="+mn-lt"/>
                <a:cs typeface="+mn-cs"/>
              </a:rPr>
              <a:t>”, opción “</a:t>
            </a:r>
            <a:r>
              <a:rPr lang="es-ES" sz="1800" b="1" dirty="0" err="1">
                <a:solidFill>
                  <a:srgbClr val="00684A"/>
                </a:solidFill>
                <a:latin typeface="+mn-lt"/>
                <a:cs typeface="+mn-cs"/>
              </a:rPr>
              <a:t>Import</a:t>
            </a:r>
            <a:r>
              <a:rPr lang="es-ES" sz="1800" b="1" dirty="0">
                <a:solidFill>
                  <a:srgbClr val="00684A"/>
                </a:solidFill>
                <a:latin typeface="+mn-lt"/>
                <a:cs typeface="+mn-cs"/>
              </a:rPr>
              <a:t> JSON </a:t>
            </a:r>
            <a:r>
              <a:rPr lang="es-ES" sz="1800" b="1" dirty="0" err="1">
                <a:solidFill>
                  <a:srgbClr val="00684A"/>
                </a:solidFill>
                <a:latin typeface="+mn-lt"/>
                <a:cs typeface="+mn-cs"/>
              </a:rPr>
              <a:t>or</a:t>
            </a:r>
            <a:r>
              <a:rPr lang="es-ES" sz="1800" b="1" dirty="0">
                <a:solidFill>
                  <a:srgbClr val="00684A"/>
                </a:solidFill>
                <a:latin typeface="+mn-lt"/>
                <a:cs typeface="+mn-cs"/>
              </a:rPr>
              <a:t> SCV file</a:t>
            </a:r>
            <a:r>
              <a:rPr lang="es-ES" sz="1800" b="1" dirty="0">
                <a:solidFill>
                  <a:srgbClr val="002060"/>
                </a:solidFill>
                <a:latin typeface="+mn-lt"/>
                <a:cs typeface="+mn-cs"/>
              </a:rPr>
              <a:t>”</a:t>
            </a:r>
            <a:endParaRPr lang="es-ES" sz="1800" b="1" dirty="0">
              <a:solidFill>
                <a:srgbClr val="00684A"/>
              </a:solidFill>
            </a:endParaRPr>
          </a:p>
        </p:txBody>
      </p:sp>
      <p:pic>
        <p:nvPicPr>
          <p:cNvPr id="11" name="Imagen 10">
            <a:extLst>
              <a:ext uri="{FF2B5EF4-FFF2-40B4-BE49-F238E27FC236}">
                <a16:creationId xmlns:a16="http://schemas.microsoft.com/office/drawing/2014/main" id="{5F908C05-DC1E-0C02-B5CD-707254859C6F}"/>
              </a:ext>
            </a:extLst>
          </p:cNvPr>
          <p:cNvPicPr>
            <a:picLocks noChangeAspect="1"/>
          </p:cNvPicPr>
          <p:nvPr/>
        </p:nvPicPr>
        <p:blipFill>
          <a:blip r:embed="rId2"/>
          <a:stretch>
            <a:fillRect/>
          </a:stretch>
        </p:blipFill>
        <p:spPr>
          <a:xfrm>
            <a:off x="1251825" y="2771490"/>
            <a:ext cx="2610214" cy="1295581"/>
          </a:xfrm>
          <a:prstGeom prst="rect">
            <a:avLst/>
          </a:prstGeom>
          <a:effectLst>
            <a:outerShdw blurRad="63500" sx="102000" sy="102000" algn="ctr" rotWithShape="0">
              <a:prstClr val="black">
                <a:alpha val="40000"/>
              </a:prstClr>
            </a:outerShdw>
          </a:effectLst>
        </p:spPr>
      </p:pic>
      <p:sp>
        <p:nvSpPr>
          <p:cNvPr id="12" name="Marcador de contenido 2">
            <a:extLst>
              <a:ext uri="{FF2B5EF4-FFF2-40B4-BE49-F238E27FC236}">
                <a16:creationId xmlns:a16="http://schemas.microsoft.com/office/drawing/2014/main" id="{07B5BEF6-16E5-322D-E8A4-954AE0E0C600}"/>
              </a:ext>
            </a:extLst>
          </p:cNvPr>
          <p:cNvSpPr txBox="1">
            <a:spLocks/>
          </p:cNvSpPr>
          <p:nvPr/>
        </p:nvSpPr>
        <p:spPr>
          <a:xfrm>
            <a:off x="828675" y="4167290"/>
            <a:ext cx="10515600" cy="597856"/>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800" b="1" dirty="0">
                <a:solidFill>
                  <a:srgbClr val="002060"/>
                </a:solidFill>
                <a:latin typeface="+mn-lt"/>
                <a:cs typeface="+mn-cs"/>
              </a:rPr>
              <a:t>Seleccionar el archivo </a:t>
            </a:r>
            <a:r>
              <a:rPr lang="es-ES" sz="1800" b="1" dirty="0" err="1">
                <a:solidFill>
                  <a:srgbClr val="002060"/>
                </a:solidFill>
                <a:latin typeface="+mn-lt"/>
                <a:cs typeface="+mn-cs"/>
              </a:rPr>
              <a:t>zips.json</a:t>
            </a:r>
            <a:r>
              <a:rPr lang="es-ES" sz="1800" b="1" dirty="0">
                <a:solidFill>
                  <a:srgbClr val="002060"/>
                </a:solidFill>
                <a:latin typeface="+mn-lt"/>
                <a:cs typeface="+mn-cs"/>
              </a:rPr>
              <a:t>, al terminar de procesar, observar el número de registros importados, seleccionar las vistas documentos, objetos, tabla</a:t>
            </a:r>
            <a:endParaRPr lang="es-ES" sz="1800" b="1" dirty="0">
              <a:solidFill>
                <a:srgbClr val="00684A"/>
              </a:solidFill>
            </a:endParaRPr>
          </a:p>
        </p:txBody>
      </p:sp>
      <p:sp>
        <p:nvSpPr>
          <p:cNvPr id="14" name="CuadroTexto 13">
            <a:extLst>
              <a:ext uri="{FF2B5EF4-FFF2-40B4-BE49-F238E27FC236}">
                <a16:creationId xmlns:a16="http://schemas.microsoft.com/office/drawing/2014/main" id="{E7A55469-70C2-9BFC-14E6-D9B301B2DD3B}"/>
              </a:ext>
            </a:extLst>
          </p:cNvPr>
          <p:cNvSpPr txBox="1"/>
          <p:nvPr/>
        </p:nvSpPr>
        <p:spPr>
          <a:xfrm>
            <a:off x="4817897" y="1525498"/>
            <a:ext cx="1941843" cy="369332"/>
          </a:xfrm>
          <a:prstGeom prst="rect">
            <a:avLst/>
          </a:prstGeom>
          <a:solidFill>
            <a:srgbClr val="F0F5D0"/>
          </a:solidFill>
        </p:spPr>
        <p:txBody>
          <a:bodyPr wrap="square">
            <a:spAutoFit/>
          </a:bodyPr>
          <a:lstStyle/>
          <a:p>
            <a:pPr algn="ctr"/>
            <a:r>
              <a:rPr lang="es-ES" b="1" dirty="0">
                <a:solidFill>
                  <a:srgbClr val="002060"/>
                </a:solidFill>
              </a:rPr>
              <a:t>(</a:t>
            </a:r>
            <a:r>
              <a:rPr lang="es-ES" sz="1800" b="1" dirty="0">
                <a:solidFill>
                  <a:srgbClr val="002060"/>
                </a:solidFill>
                <a:latin typeface="+mn-lt"/>
                <a:cs typeface="+mn-cs"/>
              </a:rPr>
              <a:t>Zonas Postales)</a:t>
            </a:r>
            <a:endParaRPr lang="es-419" dirty="0"/>
          </a:p>
        </p:txBody>
      </p:sp>
      <p:pic>
        <p:nvPicPr>
          <p:cNvPr id="16" name="Imagen 15">
            <a:extLst>
              <a:ext uri="{FF2B5EF4-FFF2-40B4-BE49-F238E27FC236}">
                <a16:creationId xmlns:a16="http://schemas.microsoft.com/office/drawing/2014/main" id="{7B57827F-BB11-CFC6-D5E6-4CE154051292}"/>
              </a:ext>
            </a:extLst>
          </p:cNvPr>
          <p:cNvPicPr>
            <a:picLocks noChangeAspect="1"/>
          </p:cNvPicPr>
          <p:nvPr/>
        </p:nvPicPr>
        <p:blipFill>
          <a:blip r:embed="rId3"/>
          <a:stretch>
            <a:fillRect/>
          </a:stretch>
        </p:blipFill>
        <p:spPr>
          <a:xfrm>
            <a:off x="1019723" y="4860443"/>
            <a:ext cx="7144747" cy="1133633"/>
          </a:xfrm>
          <a:prstGeom prst="rect">
            <a:avLst/>
          </a:prstGeom>
          <a:effectLst>
            <a:outerShdw blurRad="63500" sx="102000" sy="102000" algn="ctr" rotWithShape="0">
              <a:prstClr val="black">
                <a:alpha val="40000"/>
              </a:prstClr>
            </a:outerShdw>
          </a:effectLst>
        </p:spPr>
      </p:pic>
      <p:sp>
        <p:nvSpPr>
          <p:cNvPr id="17" name="Marcador de contenido 2">
            <a:extLst>
              <a:ext uri="{FF2B5EF4-FFF2-40B4-BE49-F238E27FC236}">
                <a16:creationId xmlns:a16="http://schemas.microsoft.com/office/drawing/2014/main" id="{2FDB68A0-E05C-1068-6FFE-F1FDFAB3890D}"/>
              </a:ext>
            </a:extLst>
          </p:cNvPr>
          <p:cNvSpPr txBox="1">
            <a:spLocks/>
          </p:cNvSpPr>
          <p:nvPr/>
        </p:nvSpPr>
        <p:spPr>
          <a:xfrm>
            <a:off x="828675" y="6196486"/>
            <a:ext cx="10515600" cy="348557"/>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800" b="1" dirty="0">
                <a:solidFill>
                  <a:srgbClr val="002060"/>
                </a:solidFill>
                <a:latin typeface="+mn-lt"/>
                <a:cs typeface="+mn-cs"/>
              </a:rPr>
              <a:t>Repetir la acción de importar. No permite duplicados, porque los documentos duplicados por el campo “</a:t>
            </a:r>
            <a:r>
              <a:rPr lang="es-ES" sz="1800" b="1" dirty="0">
                <a:solidFill>
                  <a:srgbClr val="FF0000"/>
                </a:solidFill>
                <a:latin typeface="+mn-lt"/>
                <a:cs typeface="+mn-cs"/>
              </a:rPr>
              <a:t>_id</a:t>
            </a:r>
            <a:r>
              <a:rPr lang="es-ES" sz="1800" b="1" dirty="0">
                <a:solidFill>
                  <a:srgbClr val="002060"/>
                </a:solidFill>
                <a:latin typeface="+mn-lt"/>
                <a:cs typeface="+mn-cs"/>
              </a:rPr>
              <a:t>”</a:t>
            </a:r>
            <a:endParaRPr lang="es-ES" sz="1800" b="1" dirty="0">
              <a:solidFill>
                <a:srgbClr val="00684A"/>
              </a:solidFill>
            </a:endParaRPr>
          </a:p>
        </p:txBody>
      </p:sp>
    </p:spTree>
    <p:extLst>
      <p:ext uri="{BB962C8B-B14F-4D97-AF65-F5344CB8AC3E}">
        <p14:creationId xmlns:p14="http://schemas.microsoft.com/office/powerpoint/2010/main" val="2075695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31FF599-75FD-755C-B964-01391AA67099}"/>
              </a:ext>
            </a:extLst>
          </p:cNvPr>
          <p:cNvSpPr>
            <a:spLocks noGrp="1"/>
          </p:cNvSpPr>
          <p:nvPr>
            <p:ph idx="1"/>
          </p:nvPr>
        </p:nvSpPr>
        <p:spPr>
          <a:xfrm>
            <a:off x="838200" y="1169538"/>
            <a:ext cx="10515600" cy="348557"/>
          </a:xfrm>
          <a:noFill/>
        </p:spPr>
        <p:txBody>
          <a:bodyPr wrap="square">
            <a:spAutoFit/>
          </a:bodyPr>
          <a:lstStyle/>
          <a:p>
            <a:pPr algn="just"/>
            <a:r>
              <a:rPr lang="es-ES" sz="1800" dirty="0">
                <a:solidFill>
                  <a:srgbClr val="002060"/>
                </a:solidFill>
                <a:latin typeface="+mn-lt"/>
                <a:cs typeface="+mn-cs"/>
              </a:rPr>
              <a:t>Descargue el archivo de la siguiente URL Y guardarlo en </a:t>
            </a:r>
            <a:r>
              <a:rPr lang="es-ES" sz="1800" b="1" dirty="0">
                <a:solidFill>
                  <a:srgbClr val="00684A"/>
                </a:solidFill>
                <a:latin typeface="+mn-lt"/>
                <a:cs typeface="+mn-cs"/>
              </a:rPr>
              <a:t>C:\MEAN\SC\extras</a:t>
            </a:r>
            <a:endParaRPr lang="es-ES" sz="1800" b="1" dirty="0">
              <a:solidFill>
                <a:srgbClr val="00684A"/>
              </a:solidFill>
            </a:endParaRPr>
          </a:p>
        </p:txBody>
      </p:sp>
      <p:sp>
        <p:nvSpPr>
          <p:cNvPr id="4" name="Título 1">
            <a:extLst>
              <a:ext uri="{FF2B5EF4-FFF2-40B4-BE49-F238E27FC236}">
                <a16:creationId xmlns:a16="http://schemas.microsoft.com/office/drawing/2014/main" id="{3BF0A026-C7BA-81F0-2C87-52A1946B8CC7}"/>
              </a:ext>
            </a:extLst>
          </p:cNvPr>
          <p:cNvSpPr>
            <a:spLocks noGrp="1"/>
          </p:cNvSpPr>
          <p:nvPr>
            <p:ph type="title"/>
          </p:nvPr>
        </p:nvSpPr>
        <p:spPr>
          <a:xfrm>
            <a:off x="828675" y="684213"/>
            <a:ext cx="9920288" cy="387350"/>
          </a:xfrm>
        </p:spPr>
        <p:txBody>
          <a:bodyPr/>
          <a:lstStyle/>
          <a:p>
            <a:r>
              <a:rPr lang="es-ES" dirty="0"/>
              <a:t>4.2 Importar datos</a:t>
            </a:r>
            <a:endParaRPr lang="es-419" b="1" dirty="0">
              <a:solidFill>
                <a:srgbClr val="00684A"/>
              </a:solidFill>
            </a:endParaRPr>
          </a:p>
        </p:txBody>
      </p:sp>
      <p:sp>
        <p:nvSpPr>
          <p:cNvPr id="5" name="CuadroTexto 4">
            <a:extLst>
              <a:ext uri="{FF2B5EF4-FFF2-40B4-BE49-F238E27FC236}">
                <a16:creationId xmlns:a16="http://schemas.microsoft.com/office/drawing/2014/main" id="{9DE981C6-B854-55A3-6A40-73FA761DE7BE}"/>
              </a:ext>
            </a:extLst>
          </p:cNvPr>
          <p:cNvSpPr txBox="1"/>
          <p:nvPr/>
        </p:nvSpPr>
        <p:spPr>
          <a:xfrm>
            <a:off x="838200" y="1525733"/>
            <a:ext cx="10525125" cy="369332"/>
          </a:xfrm>
          <a:prstGeom prst="rect">
            <a:avLst/>
          </a:prstGeom>
          <a:noFill/>
        </p:spPr>
        <p:txBody>
          <a:bodyPr wrap="square">
            <a:spAutoFit/>
          </a:bodyPr>
          <a:lstStyle/>
          <a:p>
            <a:r>
              <a:rPr lang="es-419" dirty="0"/>
              <a:t>https://github.com/ozlerhakan/mongodb-json-files/blob/master/datasets/students.json</a:t>
            </a:r>
          </a:p>
        </p:txBody>
      </p:sp>
      <p:sp>
        <p:nvSpPr>
          <p:cNvPr id="6" name="Marcador de contenido 2">
            <a:extLst>
              <a:ext uri="{FF2B5EF4-FFF2-40B4-BE49-F238E27FC236}">
                <a16:creationId xmlns:a16="http://schemas.microsoft.com/office/drawing/2014/main" id="{891D6A17-3809-48FB-84DB-5539C6BDD081}"/>
              </a:ext>
            </a:extLst>
          </p:cNvPr>
          <p:cNvSpPr txBox="1">
            <a:spLocks/>
          </p:cNvSpPr>
          <p:nvPr/>
        </p:nvSpPr>
        <p:spPr>
          <a:xfrm>
            <a:off x="828675" y="1959938"/>
            <a:ext cx="10515600" cy="348557"/>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800" b="1" dirty="0">
                <a:solidFill>
                  <a:srgbClr val="002060"/>
                </a:solidFill>
                <a:latin typeface="+mn-lt"/>
                <a:cs typeface="+mn-cs"/>
              </a:rPr>
              <a:t>Seleccionar la base de datos “</a:t>
            </a:r>
            <a:r>
              <a:rPr lang="es-ES" sz="1800" b="1" dirty="0" err="1">
                <a:solidFill>
                  <a:srgbClr val="00684A"/>
                </a:solidFill>
              </a:rPr>
              <a:t>personal_db</a:t>
            </a:r>
            <a:r>
              <a:rPr lang="es-ES" sz="1800" b="1" dirty="0">
                <a:solidFill>
                  <a:srgbClr val="002060"/>
                </a:solidFill>
                <a:latin typeface="+mn-lt"/>
                <a:cs typeface="+mn-cs"/>
              </a:rPr>
              <a:t>” y crear la colección “</a:t>
            </a:r>
            <a:r>
              <a:rPr lang="es-ES" sz="1800" b="1" dirty="0" err="1">
                <a:solidFill>
                  <a:srgbClr val="00684A"/>
                </a:solidFill>
              </a:rPr>
              <a:t>estudiantes_collection</a:t>
            </a:r>
            <a:r>
              <a:rPr lang="es-ES" sz="1800" b="1" dirty="0">
                <a:solidFill>
                  <a:srgbClr val="002060"/>
                </a:solidFill>
                <a:latin typeface="+mn-lt"/>
                <a:cs typeface="+mn-cs"/>
              </a:rPr>
              <a:t>”</a:t>
            </a:r>
            <a:endParaRPr lang="es-ES" sz="1800" b="1" dirty="0">
              <a:solidFill>
                <a:srgbClr val="00684A"/>
              </a:solidFill>
            </a:endParaRPr>
          </a:p>
        </p:txBody>
      </p:sp>
      <p:sp>
        <p:nvSpPr>
          <p:cNvPr id="9" name="Marcador de contenido 2">
            <a:extLst>
              <a:ext uri="{FF2B5EF4-FFF2-40B4-BE49-F238E27FC236}">
                <a16:creationId xmlns:a16="http://schemas.microsoft.com/office/drawing/2014/main" id="{6AD8D0EE-FF5E-FB49-88A4-DC502EB8A946}"/>
              </a:ext>
            </a:extLst>
          </p:cNvPr>
          <p:cNvSpPr txBox="1">
            <a:spLocks/>
          </p:cNvSpPr>
          <p:nvPr/>
        </p:nvSpPr>
        <p:spPr>
          <a:xfrm>
            <a:off x="847725" y="3472173"/>
            <a:ext cx="10515600" cy="348557"/>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800" b="1" dirty="0">
                <a:solidFill>
                  <a:srgbClr val="002060"/>
                </a:solidFill>
                <a:latin typeface="+mn-lt"/>
                <a:cs typeface="+mn-cs"/>
              </a:rPr>
              <a:t>Seleccionar el botón “</a:t>
            </a:r>
            <a:r>
              <a:rPr lang="es-ES" sz="1800" b="1" dirty="0">
                <a:solidFill>
                  <a:srgbClr val="00684A"/>
                </a:solidFill>
                <a:latin typeface="+mn-lt"/>
                <a:cs typeface="+mn-cs"/>
              </a:rPr>
              <a:t>ADD DATA</a:t>
            </a:r>
            <a:r>
              <a:rPr lang="es-ES" sz="1800" b="1" dirty="0">
                <a:solidFill>
                  <a:srgbClr val="002060"/>
                </a:solidFill>
                <a:latin typeface="+mn-lt"/>
                <a:cs typeface="+mn-cs"/>
              </a:rPr>
              <a:t>”, opción “</a:t>
            </a:r>
            <a:r>
              <a:rPr lang="es-ES" sz="1800" b="1" dirty="0" err="1">
                <a:solidFill>
                  <a:srgbClr val="00684A"/>
                </a:solidFill>
                <a:latin typeface="+mn-lt"/>
                <a:cs typeface="+mn-cs"/>
              </a:rPr>
              <a:t>Import</a:t>
            </a:r>
            <a:r>
              <a:rPr lang="es-ES" sz="1800" b="1" dirty="0">
                <a:solidFill>
                  <a:srgbClr val="00684A"/>
                </a:solidFill>
                <a:latin typeface="+mn-lt"/>
                <a:cs typeface="+mn-cs"/>
              </a:rPr>
              <a:t> JSON </a:t>
            </a:r>
            <a:r>
              <a:rPr lang="es-ES" sz="1800" b="1" dirty="0" err="1">
                <a:solidFill>
                  <a:srgbClr val="00684A"/>
                </a:solidFill>
                <a:latin typeface="+mn-lt"/>
                <a:cs typeface="+mn-cs"/>
              </a:rPr>
              <a:t>or</a:t>
            </a:r>
            <a:r>
              <a:rPr lang="es-ES" sz="1800" b="1" dirty="0">
                <a:solidFill>
                  <a:srgbClr val="00684A"/>
                </a:solidFill>
                <a:latin typeface="+mn-lt"/>
                <a:cs typeface="+mn-cs"/>
              </a:rPr>
              <a:t> SCV file</a:t>
            </a:r>
            <a:r>
              <a:rPr lang="es-ES" sz="1800" b="1" dirty="0">
                <a:solidFill>
                  <a:srgbClr val="002060"/>
                </a:solidFill>
                <a:latin typeface="+mn-lt"/>
                <a:cs typeface="+mn-cs"/>
              </a:rPr>
              <a:t>”</a:t>
            </a:r>
            <a:endParaRPr lang="es-ES" sz="1800" b="1" dirty="0">
              <a:solidFill>
                <a:srgbClr val="00684A"/>
              </a:solidFill>
            </a:endParaRPr>
          </a:p>
        </p:txBody>
      </p:sp>
      <p:sp>
        <p:nvSpPr>
          <p:cNvPr id="12" name="Marcador de contenido 2">
            <a:extLst>
              <a:ext uri="{FF2B5EF4-FFF2-40B4-BE49-F238E27FC236}">
                <a16:creationId xmlns:a16="http://schemas.microsoft.com/office/drawing/2014/main" id="{07B5BEF6-16E5-322D-E8A4-954AE0E0C600}"/>
              </a:ext>
            </a:extLst>
          </p:cNvPr>
          <p:cNvSpPr txBox="1">
            <a:spLocks/>
          </p:cNvSpPr>
          <p:nvPr/>
        </p:nvSpPr>
        <p:spPr>
          <a:xfrm>
            <a:off x="847725" y="3875848"/>
            <a:ext cx="10515600" cy="348557"/>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800" b="1" dirty="0">
                <a:solidFill>
                  <a:srgbClr val="002060"/>
                </a:solidFill>
                <a:latin typeface="+mn-lt"/>
                <a:cs typeface="+mn-cs"/>
              </a:rPr>
              <a:t>Seleccionar el archivo </a:t>
            </a:r>
            <a:r>
              <a:rPr lang="es-419" sz="1800" dirty="0" err="1">
                <a:solidFill>
                  <a:srgbClr val="00684A"/>
                </a:solidFill>
              </a:rPr>
              <a:t>students.json</a:t>
            </a:r>
            <a:r>
              <a:rPr lang="es-ES" sz="1800" b="1" dirty="0">
                <a:solidFill>
                  <a:srgbClr val="002060"/>
                </a:solidFill>
                <a:latin typeface="+mn-lt"/>
                <a:cs typeface="+mn-cs"/>
              </a:rPr>
              <a:t>, al terminar de procesar, expandir el primer documento</a:t>
            </a:r>
            <a:endParaRPr lang="es-ES" sz="1800" b="1" dirty="0">
              <a:solidFill>
                <a:srgbClr val="00684A"/>
              </a:solidFill>
            </a:endParaRPr>
          </a:p>
        </p:txBody>
      </p:sp>
      <p:sp>
        <p:nvSpPr>
          <p:cNvPr id="14" name="CuadroTexto 13">
            <a:extLst>
              <a:ext uri="{FF2B5EF4-FFF2-40B4-BE49-F238E27FC236}">
                <a16:creationId xmlns:a16="http://schemas.microsoft.com/office/drawing/2014/main" id="{E7A55469-70C2-9BFC-14E6-D9B301B2DD3B}"/>
              </a:ext>
            </a:extLst>
          </p:cNvPr>
          <p:cNvSpPr txBox="1"/>
          <p:nvPr/>
        </p:nvSpPr>
        <p:spPr>
          <a:xfrm>
            <a:off x="8807120" y="1150461"/>
            <a:ext cx="1941843" cy="369332"/>
          </a:xfrm>
          <a:prstGeom prst="rect">
            <a:avLst/>
          </a:prstGeom>
          <a:solidFill>
            <a:srgbClr val="F0F5D0"/>
          </a:solidFill>
        </p:spPr>
        <p:txBody>
          <a:bodyPr wrap="square">
            <a:spAutoFit/>
          </a:bodyPr>
          <a:lstStyle/>
          <a:p>
            <a:pPr algn="ctr"/>
            <a:r>
              <a:rPr lang="es-ES" b="1" dirty="0">
                <a:solidFill>
                  <a:srgbClr val="002060"/>
                </a:solidFill>
              </a:rPr>
              <a:t>(</a:t>
            </a:r>
            <a:r>
              <a:rPr lang="es-ES" sz="1800" b="1" dirty="0">
                <a:solidFill>
                  <a:srgbClr val="002060"/>
                </a:solidFill>
                <a:latin typeface="+mn-lt"/>
                <a:cs typeface="+mn-cs"/>
              </a:rPr>
              <a:t>Zonas Postales)</a:t>
            </a:r>
            <a:endParaRPr lang="es-419" dirty="0"/>
          </a:p>
        </p:txBody>
      </p:sp>
      <p:pic>
        <p:nvPicPr>
          <p:cNvPr id="10" name="Imagen 9">
            <a:extLst>
              <a:ext uri="{FF2B5EF4-FFF2-40B4-BE49-F238E27FC236}">
                <a16:creationId xmlns:a16="http://schemas.microsoft.com/office/drawing/2014/main" id="{C7B61206-5F26-1BE8-F577-F3489A20FFF9}"/>
              </a:ext>
            </a:extLst>
          </p:cNvPr>
          <p:cNvPicPr>
            <a:picLocks noChangeAspect="1"/>
          </p:cNvPicPr>
          <p:nvPr/>
        </p:nvPicPr>
        <p:blipFill>
          <a:blip r:embed="rId2"/>
          <a:stretch>
            <a:fillRect/>
          </a:stretch>
        </p:blipFill>
        <p:spPr>
          <a:xfrm>
            <a:off x="847725" y="2504818"/>
            <a:ext cx="3952209" cy="628760"/>
          </a:xfrm>
          <a:prstGeom prst="rect">
            <a:avLst/>
          </a:prstGeom>
          <a:effectLst>
            <a:outerShdw blurRad="63500" sx="102000" sy="102000" algn="ctr" rotWithShape="0">
              <a:prstClr val="black">
                <a:alpha val="40000"/>
              </a:prstClr>
            </a:outerShdw>
          </a:effectLst>
        </p:spPr>
      </p:pic>
      <p:pic>
        <p:nvPicPr>
          <p:cNvPr id="15" name="Imagen 14">
            <a:extLst>
              <a:ext uri="{FF2B5EF4-FFF2-40B4-BE49-F238E27FC236}">
                <a16:creationId xmlns:a16="http://schemas.microsoft.com/office/drawing/2014/main" id="{42E64B99-0262-C4E3-7B56-3804922AD2B3}"/>
              </a:ext>
            </a:extLst>
          </p:cNvPr>
          <p:cNvPicPr>
            <a:picLocks noChangeAspect="1"/>
          </p:cNvPicPr>
          <p:nvPr/>
        </p:nvPicPr>
        <p:blipFill>
          <a:blip r:embed="rId3"/>
          <a:stretch>
            <a:fillRect/>
          </a:stretch>
        </p:blipFill>
        <p:spPr>
          <a:xfrm>
            <a:off x="5907134" y="2441527"/>
            <a:ext cx="3233815" cy="755343"/>
          </a:xfrm>
          <a:prstGeom prst="rect">
            <a:avLst/>
          </a:prstGeom>
          <a:effectLst>
            <a:outerShdw blurRad="63500" sx="102000" sy="102000" algn="ctr" rotWithShape="0">
              <a:prstClr val="black">
                <a:alpha val="40000"/>
              </a:prstClr>
            </a:outerShdw>
          </a:effectLst>
        </p:spPr>
      </p:pic>
      <p:cxnSp>
        <p:nvCxnSpPr>
          <p:cNvPr id="19" name="Conector: angular 18">
            <a:extLst>
              <a:ext uri="{FF2B5EF4-FFF2-40B4-BE49-F238E27FC236}">
                <a16:creationId xmlns:a16="http://schemas.microsoft.com/office/drawing/2014/main" id="{FDE5F149-6677-B54A-25B0-9190544238CA}"/>
              </a:ext>
            </a:extLst>
          </p:cNvPr>
          <p:cNvCxnSpPr>
            <a:stCxn id="10" idx="3"/>
            <a:endCxn id="15" idx="1"/>
          </p:cNvCxnSpPr>
          <p:nvPr/>
        </p:nvCxnSpPr>
        <p:spPr>
          <a:xfrm>
            <a:off x="4799934" y="2819198"/>
            <a:ext cx="1107200"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Imagen 23">
            <a:extLst>
              <a:ext uri="{FF2B5EF4-FFF2-40B4-BE49-F238E27FC236}">
                <a16:creationId xmlns:a16="http://schemas.microsoft.com/office/drawing/2014/main" id="{3973D4AA-9B4A-4FEF-39D8-5294199C4952}"/>
              </a:ext>
            </a:extLst>
          </p:cNvPr>
          <p:cNvPicPr>
            <a:picLocks noChangeAspect="1"/>
          </p:cNvPicPr>
          <p:nvPr/>
        </p:nvPicPr>
        <p:blipFill>
          <a:blip r:embed="rId4"/>
          <a:stretch>
            <a:fillRect/>
          </a:stretch>
        </p:blipFill>
        <p:spPr>
          <a:xfrm>
            <a:off x="828675" y="4224405"/>
            <a:ext cx="2753389" cy="239614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483049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EDD23F-EB26-4C5C-8717-21452124C030}"/>
              </a:ext>
            </a:extLst>
          </p:cNvPr>
          <p:cNvSpPr>
            <a:spLocks noGrp="1"/>
          </p:cNvSpPr>
          <p:nvPr>
            <p:ph type="title"/>
          </p:nvPr>
        </p:nvSpPr>
        <p:spPr/>
        <p:txBody>
          <a:bodyPr/>
          <a:lstStyle/>
          <a:p>
            <a:r>
              <a:rPr lang="es-419" dirty="0"/>
              <a:t>Introducción a MongoDB </a:t>
            </a:r>
            <a:r>
              <a:rPr lang="es-419" dirty="0" err="1"/>
              <a:t>Comunity</a:t>
            </a:r>
            <a:endParaRPr lang="es-419" dirty="0"/>
          </a:p>
        </p:txBody>
      </p:sp>
      <p:sp>
        <p:nvSpPr>
          <p:cNvPr id="3" name="Marcador de contenido 2">
            <a:extLst>
              <a:ext uri="{FF2B5EF4-FFF2-40B4-BE49-F238E27FC236}">
                <a16:creationId xmlns:a16="http://schemas.microsoft.com/office/drawing/2014/main" id="{B6D84617-B075-DD7F-B604-9B8A84DCEE49}"/>
              </a:ext>
            </a:extLst>
          </p:cNvPr>
          <p:cNvSpPr>
            <a:spLocks noGrp="1"/>
          </p:cNvSpPr>
          <p:nvPr>
            <p:ph idx="1"/>
          </p:nvPr>
        </p:nvSpPr>
        <p:spPr/>
        <p:txBody>
          <a:bodyPr/>
          <a:lstStyle/>
          <a:p>
            <a:pPr marL="0" indent="0">
              <a:lnSpc>
                <a:spcPct val="100000"/>
              </a:lnSpc>
              <a:spcBef>
                <a:spcPts val="0"/>
              </a:spcBef>
              <a:buNone/>
            </a:pPr>
            <a:r>
              <a:rPr lang="es-419" dirty="0"/>
              <a:t>MongoDB es un sistema de gestión de bases de datos NoSQL (no relacional) orientado a documentos. </a:t>
            </a:r>
          </a:p>
          <a:p>
            <a:pPr marL="0" indent="0">
              <a:lnSpc>
                <a:spcPct val="100000"/>
              </a:lnSpc>
              <a:spcBef>
                <a:spcPts val="0"/>
              </a:spcBef>
              <a:buNone/>
            </a:pPr>
            <a:br>
              <a:rPr lang="es-419" dirty="0"/>
            </a:br>
            <a:r>
              <a:rPr lang="es-419" dirty="0"/>
              <a:t>A diferencia de las bases de datos relacionales tradicionales, MongoDB almacena datos en formato BSON (</a:t>
            </a:r>
            <a:r>
              <a:rPr lang="es-419" dirty="0" err="1"/>
              <a:t>Binary</a:t>
            </a:r>
            <a:r>
              <a:rPr lang="es-419" dirty="0"/>
              <a:t> JSON) en lugar de tablas. Esto permite una mayor flexibilidad y escalabilidad en la estructura de datos, ya que cada documento puede tener diferentes campos y estructuras.</a:t>
            </a:r>
          </a:p>
        </p:txBody>
      </p:sp>
    </p:spTree>
    <p:extLst>
      <p:ext uri="{BB962C8B-B14F-4D97-AF65-F5344CB8AC3E}">
        <p14:creationId xmlns:p14="http://schemas.microsoft.com/office/powerpoint/2010/main" val="4102100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31FF599-75FD-755C-B964-01391AA67099}"/>
              </a:ext>
            </a:extLst>
          </p:cNvPr>
          <p:cNvSpPr>
            <a:spLocks noGrp="1"/>
          </p:cNvSpPr>
          <p:nvPr>
            <p:ph idx="1"/>
          </p:nvPr>
        </p:nvSpPr>
        <p:spPr>
          <a:xfrm>
            <a:off x="838200" y="1169538"/>
            <a:ext cx="10515600" cy="348557"/>
          </a:xfrm>
          <a:noFill/>
        </p:spPr>
        <p:txBody>
          <a:bodyPr wrap="square">
            <a:spAutoFit/>
          </a:bodyPr>
          <a:lstStyle/>
          <a:p>
            <a:pPr algn="just"/>
            <a:r>
              <a:rPr lang="es-ES" sz="1800" dirty="0">
                <a:solidFill>
                  <a:srgbClr val="002060"/>
                </a:solidFill>
                <a:latin typeface="+mn-lt"/>
                <a:cs typeface="+mn-cs"/>
              </a:rPr>
              <a:t>Copiar el archivo  </a:t>
            </a:r>
            <a:r>
              <a:rPr lang="es-ES" sz="1800" b="1" dirty="0">
                <a:solidFill>
                  <a:srgbClr val="00684A"/>
                </a:solidFill>
                <a:latin typeface="+mn-lt"/>
                <a:cs typeface="+mn-cs"/>
              </a:rPr>
              <a:t>C:\MEAN\SC\mvc.express.directorio\models\personal.js </a:t>
            </a:r>
            <a:endParaRPr lang="es-ES" sz="1800" b="1" dirty="0">
              <a:solidFill>
                <a:srgbClr val="00684A"/>
              </a:solidFill>
            </a:endParaRPr>
          </a:p>
        </p:txBody>
      </p:sp>
      <p:sp>
        <p:nvSpPr>
          <p:cNvPr id="4" name="Título 1">
            <a:extLst>
              <a:ext uri="{FF2B5EF4-FFF2-40B4-BE49-F238E27FC236}">
                <a16:creationId xmlns:a16="http://schemas.microsoft.com/office/drawing/2014/main" id="{3BF0A026-C7BA-81F0-2C87-52A1946B8CC7}"/>
              </a:ext>
            </a:extLst>
          </p:cNvPr>
          <p:cNvSpPr>
            <a:spLocks noGrp="1"/>
          </p:cNvSpPr>
          <p:nvPr>
            <p:ph type="title"/>
          </p:nvPr>
        </p:nvSpPr>
        <p:spPr>
          <a:xfrm>
            <a:off x="828675" y="684213"/>
            <a:ext cx="9920288" cy="387350"/>
          </a:xfrm>
        </p:spPr>
        <p:txBody>
          <a:bodyPr/>
          <a:lstStyle/>
          <a:p>
            <a:r>
              <a:rPr lang="es-ES" dirty="0"/>
              <a:t>4.3 Importar datos</a:t>
            </a:r>
            <a:endParaRPr lang="es-419" b="1" dirty="0">
              <a:solidFill>
                <a:srgbClr val="00684A"/>
              </a:solidFill>
            </a:endParaRPr>
          </a:p>
        </p:txBody>
      </p:sp>
      <p:sp>
        <p:nvSpPr>
          <p:cNvPr id="6" name="Marcador de contenido 2">
            <a:extLst>
              <a:ext uri="{FF2B5EF4-FFF2-40B4-BE49-F238E27FC236}">
                <a16:creationId xmlns:a16="http://schemas.microsoft.com/office/drawing/2014/main" id="{891D6A17-3809-48FB-84DB-5539C6BDD081}"/>
              </a:ext>
            </a:extLst>
          </p:cNvPr>
          <p:cNvSpPr txBox="1">
            <a:spLocks/>
          </p:cNvSpPr>
          <p:nvPr/>
        </p:nvSpPr>
        <p:spPr>
          <a:xfrm>
            <a:off x="712561" y="4545917"/>
            <a:ext cx="10515600" cy="348557"/>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800" b="1" dirty="0">
                <a:solidFill>
                  <a:srgbClr val="002060"/>
                </a:solidFill>
                <a:latin typeface="+mn-lt"/>
                <a:cs typeface="+mn-cs"/>
              </a:rPr>
              <a:t>Seleccionar la base de datos “</a:t>
            </a:r>
            <a:r>
              <a:rPr lang="es-ES" sz="1800" b="1" dirty="0" err="1">
                <a:solidFill>
                  <a:srgbClr val="00684A"/>
                </a:solidFill>
              </a:rPr>
              <a:t>personal_db</a:t>
            </a:r>
            <a:r>
              <a:rPr lang="es-ES" sz="1800" b="1" dirty="0">
                <a:solidFill>
                  <a:srgbClr val="002060"/>
                </a:solidFill>
                <a:latin typeface="+mn-lt"/>
                <a:cs typeface="+mn-cs"/>
              </a:rPr>
              <a:t>” y crear la colección “</a:t>
            </a:r>
            <a:r>
              <a:rPr lang="es-ES" sz="1800" b="1" dirty="0" err="1">
                <a:solidFill>
                  <a:srgbClr val="00684A"/>
                </a:solidFill>
              </a:rPr>
              <a:t>personas_collection</a:t>
            </a:r>
            <a:r>
              <a:rPr lang="es-ES" sz="1800" b="1" dirty="0">
                <a:solidFill>
                  <a:srgbClr val="002060"/>
                </a:solidFill>
                <a:latin typeface="+mn-lt"/>
                <a:cs typeface="+mn-cs"/>
              </a:rPr>
              <a:t>”</a:t>
            </a:r>
            <a:endParaRPr lang="es-ES" sz="1800" b="1" dirty="0">
              <a:solidFill>
                <a:srgbClr val="00684A"/>
              </a:solidFill>
            </a:endParaRPr>
          </a:p>
        </p:txBody>
      </p:sp>
      <p:sp>
        <p:nvSpPr>
          <p:cNvPr id="9" name="Marcador de contenido 2">
            <a:extLst>
              <a:ext uri="{FF2B5EF4-FFF2-40B4-BE49-F238E27FC236}">
                <a16:creationId xmlns:a16="http://schemas.microsoft.com/office/drawing/2014/main" id="{6AD8D0EE-FF5E-FB49-88A4-DC502EB8A946}"/>
              </a:ext>
            </a:extLst>
          </p:cNvPr>
          <p:cNvSpPr txBox="1">
            <a:spLocks/>
          </p:cNvSpPr>
          <p:nvPr/>
        </p:nvSpPr>
        <p:spPr>
          <a:xfrm>
            <a:off x="712561" y="4899126"/>
            <a:ext cx="10515600" cy="348557"/>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800" b="1" dirty="0">
                <a:solidFill>
                  <a:srgbClr val="002060"/>
                </a:solidFill>
                <a:latin typeface="+mn-lt"/>
                <a:cs typeface="+mn-cs"/>
              </a:rPr>
              <a:t>Seleccionar el botón “</a:t>
            </a:r>
            <a:r>
              <a:rPr lang="es-ES" sz="1800" b="1" dirty="0">
                <a:solidFill>
                  <a:srgbClr val="00684A"/>
                </a:solidFill>
                <a:latin typeface="+mn-lt"/>
                <a:cs typeface="+mn-cs"/>
              </a:rPr>
              <a:t>ADD DATA</a:t>
            </a:r>
            <a:r>
              <a:rPr lang="es-ES" sz="1800" b="1" dirty="0">
                <a:solidFill>
                  <a:srgbClr val="002060"/>
                </a:solidFill>
                <a:latin typeface="+mn-lt"/>
                <a:cs typeface="+mn-cs"/>
              </a:rPr>
              <a:t>”, opción “</a:t>
            </a:r>
            <a:r>
              <a:rPr lang="es-ES" sz="1800" b="1" dirty="0" err="1">
                <a:solidFill>
                  <a:srgbClr val="00684A"/>
                </a:solidFill>
                <a:latin typeface="+mn-lt"/>
                <a:cs typeface="+mn-cs"/>
              </a:rPr>
              <a:t>Import</a:t>
            </a:r>
            <a:r>
              <a:rPr lang="es-ES" sz="1800" b="1" dirty="0">
                <a:solidFill>
                  <a:srgbClr val="00684A"/>
                </a:solidFill>
                <a:latin typeface="+mn-lt"/>
                <a:cs typeface="+mn-cs"/>
              </a:rPr>
              <a:t> JSON </a:t>
            </a:r>
            <a:r>
              <a:rPr lang="es-ES" sz="1800" b="1" dirty="0" err="1">
                <a:solidFill>
                  <a:srgbClr val="00684A"/>
                </a:solidFill>
                <a:latin typeface="+mn-lt"/>
                <a:cs typeface="+mn-cs"/>
              </a:rPr>
              <a:t>or</a:t>
            </a:r>
            <a:r>
              <a:rPr lang="es-ES" sz="1800" b="1" dirty="0">
                <a:solidFill>
                  <a:srgbClr val="00684A"/>
                </a:solidFill>
                <a:latin typeface="+mn-lt"/>
                <a:cs typeface="+mn-cs"/>
              </a:rPr>
              <a:t> SCV file</a:t>
            </a:r>
            <a:r>
              <a:rPr lang="es-ES" sz="1800" b="1" dirty="0">
                <a:solidFill>
                  <a:srgbClr val="002060"/>
                </a:solidFill>
                <a:latin typeface="+mn-lt"/>
                <a:cs typeface="+mn-cs"/>
              </a:rPr>
              <a:t>”</a:t>
            </a:r>
            <a:endParaRPr lang="es-ES" sz="1800" b="1" dirty="0">
              <a:solidFill>
                <a:srgbClr val="00684A"/>
              </a:solidFill>
            </a:endParaRPr>
          </a:p>
        </p:txBody>
      </p:sp>
      <p:sp>
        <p:nvSpPr>
          <p:cNvPr id="12" name="Marcador de contenido 2">
            <a:extLst>
              <a:ext uri="{FF2B5EF4-FFF2-40B4-BE49-F238E27FC236}">
                <a16:creationId xmlns:a16="http://schemas.microsoft.com/office/drawing/2014/main" id="{07B5BEF6-16E5-322D-E8A4-954AE0E0C600}"/>
              </a:ext>
            </a:extLst>
          </p:cNvPr>
          <p:cNvSpPr txBox="1">
            <a:spLocks/>
          </p:cNvSpPr>
          <p:nvPr/>
        </p:nvSpPr>
        <p:spPr>
          <a:xfrm>
            <a:off x="712561" y="5288319"/>
            <a:ext cx="10515600" cy="348557"/>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800" b="1" dirty="0">
                <a:solidFill>
                  <a:srgbClr val="002060"/>
                </a:solidFill>
                <a:latin typeface="+mn-lt"/>
                <a:cs typeface="+mn-cs"/>
              </a:rPr>
              <a:t>Seleccionar el archivo </a:t>
            </a:r>
            <a:r>
              <a:rPr lang="es-419" sz="1800" dirty="0">
                <a:solidFill>
                  <a:srgbClr val="00684A"/>
                </a:solidFill>
              </a:rPr>
              <a:t>C:\MEAN\SC\extras\personal.js</a:t>
            </a:r>
            <a:endParaRPr lang="es-ES" sz="1800" b="1" dirty="0">
              <a:solidFill>
                <a:srgbClr val="00684A"/>
              </a:solidFill>
            </a:endParaRPr>
          </a:p>
        </p:txBody>
      </p:sp>
      <p:sp>
        <p:nvSpPr>
          <p:cNvPr id="14" name="CuadroTexto 13">
            <a:extLst>
              <a:ext uri="{FF2B5EF4-FFF2-40B4-BE49-F238E27FC236}">
                <a16:creationId xmlns:a16="http://schemas.microsoft.com/office/drawing/2014/main" id="{E7A55469-70C2-9BFC-14E6-D9B301B2DD3B}"/>
              </a:ext>
            </a:extLst>
          </p:cNvPr>
          <p:cNvSpPr txBox="1"/>
          <p:nvPr/>
        </p:nvSpPr>
        <p:spPr>
          <a:xfrm>
            <a:off x="8807120" y="1150461"/>
            <a:ext cx="1941843" cy="369332"/>
          </a:xfrm>
          <a:prstGeom prst="rect">
            <a:avLst/>
          </a:prstGeom>
          <a:solidFill>
            <a:srgbClr val="F0F5D0"/>
          </a:solidFill>
        </p:spPr>
        <p:txBody>
          <a:bodyPr wrap="square">
            <a:spAutoFit/>
          </a:bodyPr>
          <a:lstStyle/>
          <a:p>
            <a:pPr algn="ctr"/>
            <a:r>
              <a:rPr lang="es-ES" b="1" dirty="0">
                <a:solidFill>
                  <a:srgbClr val="002060"/>
                </a:solidFill>
              </a:rPr>
              <a:t>(</a:t>
            </a:r>
            <a:r>
              <a:rPr lang="es-ES" sz="1800" b="1" dirty="0">
                <a:solidFill>
                  <a:srgbClr val="002060"/>
                </a:solidFill>
                <a:latin typeface="+mn-lt"/>
                <a:cs typeface="+mn-cs"/>
              </a:rPr>
              <a:t>Directorio)</a:t>
            </a:r>
            <a:endParaRPr lang="es-419" dirty="0"/>
          </a:p>
        </p:txBody>
      </p:sp>
      <p:sp>
        <p:nvSpPr>
          <p:cNvPr id="2" name="Marcador de contenido 2">
            <a:extLst>
              <a:ext uri="{FF2B5EF4-FFF2-40B4-BE49-F238E27FC236}">
                <a16:creationId xmlns:a16="http://schemas.microsoft.com/office/drawing/2014/main" id="{1CD783DF-F73C-821A-C069-D95D62BFE58B}"/>
              </a:ext>
            </a:extLst>
          </p:cNvPr>
          <p:cNvSpPr txBox="1">
            <a:spLocks/>
          </p:cNvSpPr>
          <p:nvPr/>
        </p:nvSpPr>
        <p:spPr>
          <a:xfrm>
            <a:off x="847725" y="1569681"/>
            <a:ext cx="10515600" cy="348557"/>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800" dirty="0">
                <a:solidFill>
                  <a:srgbClr val="002060"/>
                </a:solidFill>
                <a:latin typeface="+mn-lt"/>
                <a:cs typeface="+mn-cs"/>
              </a:rPr>
              <a:t>A la carpeta y nombre de archivo </a:t>
            </a:r>
            <a:r>
              <a:rPr lang="es-ES" sz="1800" b="1" dirty="0">
                <a:solidFill>
                  <a:srgbClr val="00684A"/>
                </a:solidFill>
                <a:latin typeface="+mn-lt"/>
                <a:cs typeface="+mn-cs"/>
              </a:rPr>
              <a:t>C:\MEAN\SC\extras\personal.js</a:t>
            </a:r>
            <a:endParaRPr lang="es-ES" sz="1800" b="1" dirty="0">
              <a:solidFill>
                <a:srgbClr val="00684A"/>
              </a:solidFill>
            </a:endParaRPr>
          </a:p>
        </p:txBody>
      </p:sp>
      <p:sp>
        <p:nvSpPr>
          <p:cNvPr id="11" name="Marcador de contenido 2">
            <a:extLst>
              <a:ext uri="{FF2B5EF4-FFF2-40B4-BE49-F238E27FC236}">
                <a16:creationId xmlns:a16="http://schemas.microsoft.com/office/drawing/2014/main" id="{71EB2998-52B5-940B-AF7A-E65796367868}"/>
              </a:ext>
            </a:extLst>
          </p:cNvPr>
          <p:cNvSpPr txBox="1">
            <a:spLocks/>
          </p:cNvSpPr>
          <p:nvPr/>
        </p:nvSpPr>
        <p:spPr>
          <a:xfrm>
            <a:off x="838200" y="1940500"/>
            <a:ext cx="11165114" cy="348557"/>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800" dirty="0">
                <a:solidFill>
                  <a:srgbClr val="002060"/>
                </a:solidFill>
                <a:latin typeface="+mn-lt"/>
                <a:cs typeface="+mn-cs"/>
              </a:rPr>
              <a:t>Editar el archivo </a:t>
            </a:r>
            <a:r>
              <a:rPr lang="es-ES" sz="1800" b="1" dirty="0">
                <a:solidFill>
                  <a:srgbClr val="00684A"/>
                </a:solidFill>
                <a:latin typeface="+mn-lt"/>
                <a:cs typeface="+mn-cs"/>
              </a:rPr>
              <a:t>C:\MEAN\SC\extras\personal.js</a:t>
            </a:r>
            <a:r>
              <a:rPr lang="es-ES" sz="1800" dirty="0">
                <a:solidFill>
                  <a:srgbClr val="002060"/>
                </a:solidFill>
                <a:latin typeface="+mn-lt"/>
                <a:cs typeface="+mn-cs"/>
              </a:rPr>
              <a:t>, y suprimir las líneas 1, 2 y la declaración </a:t>
            </a:r>
            <a:r>
              <a:rPr lang="es-ES" sz="1800" b="1" dirty="0">
                <a:solidFill>
                  <a:srgbClr val="00684A"/>
                </a:solidFill>
                <a:latin typeface="+mn-lt"/>
                <a:cs typeface="+mn-cs"/>
              </a:rPr>
              <a:t>“</a:t>
            </a:r>
            <a:r>
              <a:rPr lang="es-419" sz="1800" b="1" dirty="0" err="1">
                <a:solidFill>
                  <a:srgbClr val="00684A"/>
                </a:solidFill>
              </a:rPr>
              <a:t>var</a:t>
            </a:r>
            <a:r>
              <a:rPr lang="es-419" sz="1800" b="1" dirty="0">
                <a:solidFill>
                  <a:srgbClr val="00684A"/>
                </a:solidFill>
              </a:rPr>
              <a:t> personal =</a:t>
            </a:r>
            <a:r>
              <a:rPr lang="es-ES" sz="1800" b="1" dirty="0">
                <a:solidFill>
                  <a:srgbClr val="00684A"/>
                </a:solidFill>
              </a:rPr>
              <a:t>“</a:t>
            </a:r>
          </a:p>
        </p:txBody>
      </p:sp>
      <p:pic>
        <p:nvPicPr>
          <p:cNvPr id="16" name="Imagen 15">
            <a:extLst>
              <a:ext uri="{FF2B5EF4-FFF2-40B4-BE49-F238E27FC236}">
                <a16:creationId xmlns:a16="http://schemas.microsoft.com/office/drawing/2014/main" id="{7855FDC1-00A0-5D19-05F2-109671E1BD9D}"/>
              </a:ext>
            </a:extLst>
          </p:cNvPr>
          <p:cNvPicPr>
            <a:picLocks noChangeAspect="1"/>
          </p:cNvPicPr>
          <p:nvPr/>
        </p:nvPicPr>
        <p:blipFill>
          <a:blip r:embed="rId2"/>
          <a:stretch>
            <a:fillRect/>
          </a:stretch>
        </p:blipFill>
        <p:spPr>
          <a:xfrm>
            <a:off x="2205369" y="2304205"/>
            <a:ext cx="4153480" cy="685896"/>
          </a:xfrm>
          <a:prstGeom prst="rect">
            <a:avLst/>
          </a:prstGeom>
          <a:effectLst>
            <a:outerShdw blurRad="63500" sx="102000" sy="102000" algn="ctr" rotWithShape="0">
              <a:prstClr val="black">
                <a:alpha val="40000"/>
              </a:prstClr>
            </a:outerShdw>
          </a:effectLst>
        </p:spPr>
      </p:pic>
      <p:sp>
        <p:nvSpPr>
          <p:cNvPr id="17" name="Marcador de contenido 2">
            <a:extLst>
              <a:ext uri="{FF2B5EF4-FFF2-40B4-BE49-F238E27FC236}">
                <a16:creationId xmlns:a16="http://schemas.microsoft.com/office/drawing/2014/main" id="{B2CCF324-9A93-0B89-8067-B70F8C4F422E}"/>
              </a:ext>
            </a:extLst>
          </p:cNvPr>
          <p:cNvSpPr txBox="1">
            <a:spLocks/>
          </p:cNvSpPr>
          <p:nvPr/>
        </p:nvSpPr>
        <p:spPr>
          <a:xfrm>
            <a:off x="776292" y="3243208"/>
            <a:ext cx="11165114" cy="348557"/>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800" b="1" dirty="0">
                <a:solidFill>
                  <a:srgbClr val="00684A"/>
                </a:solidFill>
              </a:rPr>
              <a:t>Suprimir las líneas que se encuentran al final del archivo después del “</a:t>
            </a:r>
            <a:r>
              <a:rPr lang="es-ES" sz="1800" b="1" dirty="0">
                <a:solidFill>
                  <a:srgbClr val="FF0000"/>
                </a:solidFill>
              </a:rPr>
              <a:t>]</a:t>
            </a:r>
            <a:r>
              <a:rPr lang="es-ES" sz="1800" b="1" dirty="0">
                <a:solidFill>
                  <a:srgbClr val="00684A"/>
                </a:solidFill>
              </a:rPr>
              <a:t>”</a:t>
            </a:r>
          </a:p>
        </p:txBody>
      </p:sp>
      <p:pic>
        <p:nvPicPr>
          <p:cNvPr id="22" name="Imagen 21">
            <a:extLst>
              <a:ext uri="{FF2B5EF4-FFF2-40B4-BE49-F238E27FC236}">
                <a16:creationId xmlns:a16="http://schemas.microsoft.com/office/drawing/2014/main" id="{3320C63F-781D-4BBB-412F-6DECD66A3892}"/>
              </a:ext>
            </a:extLst>
          </p:cNvPr>
          <p:cNvPicPr>
            <a:picLocks noChangeAspect="1"/>
          </p:cNvPicPr>
          <p:nvPr/>
        </p:nvPicPr>
        <p:blipFill>
          <a:blip r:embed="rId3"/>
          <a:stretch>
            <a:fillRect/>
          </a:stretch>
        </p:blipFill>
        <p:spPr>
          <a:xfrm>
            <a:off x="2205368" y="3610051"/>
            <a:ext cx="3890631" cy="65860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146858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CC5321-78C2-CE2D-48B6-CE36606AA209}"/>
              </a:ext>
            </a:extLst>
          </p:cNvPr>
          <p:cNvSpPr>
            <a:spLocks noGrp="1"/>
          </p:cNvSpPr>
          <p:nvPr>
            <p:ph type="title"/>
          </p:nvPr>
        </p:nvSpPr>
        <p:spPr>
          <a:xfrm>
            <a:off x="828000" y="684000"/>
            <a:ext cx="9921549" cy="387798"/>
          </a:xfrm>
        </p:spPr>
        <p:txBody>
          <a:bodyPr/>
          <a:lstStyle/>
          <a:p>
            <a:r>
              <a:rPr lang="es-419" dirty="0">
                <a:latin typeface="+mn-lt"/>
              </a:rPr>
              <a:t>5.1 </a:t>
            </a:r>
            <a:r>
              <a:rPr lang="es-419" sz="2800" dirty="0">
                <a:latin typeface="+mn-lt"/>
                <a:cs typeface="+mn-cs"/>
              </a:rPr>
              <a:t>Consultar datos. Copiar un documento de la colecci</a:t>
            </a:r>
            <a:r>
              <a:rPr lang="es-419" dirty="0">
                <a:latin typeface="+mn-lt"/>
              </a:rPr>
              <a:t>ón</a:t>
            </a:r>
            <a:endParaRPr lang="es-419" dirty="0"/>
          </a:p>
        </p:txBody>
      </p:sp>
      <p:sp>
        <p:nvSpPr>
          <p:cNvPr id="5" name="Marcador de contenido 2">
            <a:extLst>
              <a:ext uri="{FF2B5EF4-FFF2-40B4-BE49-F238E27FC236}">
                <a16:creationId xmlns:a16="http://schemas.microsoft.com/office/drawing/2014/main" id="{9D7602F0-E1CD-90D2-B20B-0A2D1CAE75D6}"/>
              </a:ext>
            </a:extLst>
          </p:cNvPr>
          <p:cNvSpPr txBox="1">
            <a:spLocks/>
          </p:cNvSpPr>
          <p:nvPr/>
        </p:nvSpPr>
        <p:spPr>
          <a:xfrm>
            <a:off x="674461" y="1250267"/>
            <a:ext cx="10515600" cy="348557"/>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800" b="1" dirty="0">
                <a:solidFill>
                  <a:srgbClr val="002060"/>
                </a:solidFill>
                <a:latin typeface="+mn-lt"/>
                <a:cs typeface="+mn-cs"/>
              </a:rPr>
              <a:t>Seleccionar la base de datos “</a:t>
            </a:r>
            <a:r>
              <a:rPr lang="es-ES" sz="1800" b="1" dirty="0" err="1">
                <a:solidFill>
                  <a:srgbClr val="00684A"/>
                </a:solidFill>
              </a:rPr>
              <a:t>personal_db</a:t>
            </a:r>
            <a:r>
              <a:rPr lang="es-ES" sz="1800" b="1" dirty="0">
                <a:solidFill>
                  <a:srgbClr val="002060"/>
                </a:solidFill>
                <a:latin typeface="+mn-lt"/>
                <a:cs typeface="+mn-cs"/>
              </a:rPr>
              <a:t>” y crear la colección “</a:t>
            </a:r>
            <a:r>
              <a:rPr lang="es-ES" sz="1800" b="1" dirty="0" err="1">
                <a:solidFill>
                  <a:srgbClr val="00684A"/>
                </a:solidFill>
              </a:rPr>
              <a:t>personas_collection</a:t>
            </a:r>
            <a:r>
              <a:rPr lang="es-ES" sz="1800" b="1" dirty="0">
                <a:solidFill>
                  <a:srgbClr val="002060"/>
                </a:solidFill>
                <a:latin typeface="+mn-lt"/>
                <a:cs typeface="+mn-cs"/>
              </a:rPr>
              <a:t>”</a:t>
            </a:r>
            <a:endParaRPr lang="es-ES" sz="1800" b="1" dirty="0">
              <a:solidFill>
                <a:srgbClr val="00684A"/>
              </a:solidFill>
            </a:endParaRPr>
          </a:p>
        </p:txBody>
      </p:sp>
      <p:sp>
        <p:nvSpPr>
          <p:cNvPr id="6" name="Marcador de contenido 2">
            <a:extLst>
              <a:ext uri="{FF2B5EF4-FFF2-40B4-BE49-F238E27FC236}">
                <a16:creationId xmlns:a16="http://schemas.microsoft.com/office/drawing/2014/main" id="{DFA700F9-AE9F-CFB1-D9CD-4490DF9466D8}"/>
              </a:ext>
            </a:extLst>
          </p:cNvPr>
          <p:cNvSpPr txBox="1">
            <a:spLocks/>
          </p:cNvSpPr>
          <p:nvPr/>
        </p:nvSpPr>
        <p:spPr>
          <a:xfrm>
            <a:off x="674461" y="1744836"/>
            <a:ext cx="10515600" cy="348557"/>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800" b="1" dirty="0">
                <a:solidFill>
                  <a:srgbClr val="002060"/>
                </a:solidFill>
                <a:latin typeface="+mn-lt"/>
                <a:cs typeface="+mn-cs"/>
              </a:rPr>
              <a:t>Copiar el documento con el id:2, hacer clic en el botón copiar de lado derecho</a:t>
            </a:r>
            <a:endParaRPr lang="es-ES" sz="1800" b="1" dirty="0">
              <a:solidFill>
                <a:srgbClr val="00684A"/>
              </a:solidFill>
            </a:endParaRPr>
          </a:p>
        </p:txBody>
      </p:sp>
      <p:sp>
        <p:nvSpPr>
          <p:cNvPr id="10" name="Título 1">
            <a:extLst>
              <a:ext uri="{FF2B5EF4-FFF2-40B4-BE49-F238E27FC236}">
                <a16:creationId xmlns:a16="http://schemas.microsoft.com/office/drawing/2014/main" id="{1FA5AF9D-D0DA-C0D6-6A6F-E40130D6B545}"/>
              </a:ext>
            </a:extLst>
          </p:cNvPr>
          <p:cNvSpPr txBox="1">
            <a:spLocks/>
          </p:cNvSpPr>
          <p:nvPr/>
        </p:nvSpPr>
        <p:spPr>
          <a:xfrm>
            <a:off x="827999" y="5219935"/>
            <a:ext cx="9921549" cy="387798"/>
          </a:xfrm>
          <a:prstGeom prst="rect">
            <a:avLst/>
          </a:prstGeom>
          <a:noFill/>
        </p:spPr>
        <p:txBody>
          <a:bodyPr vert="horz" wrap="square" lIns="0" tIns="0" rIns="0" bIns="0" rtlCol="0" anchor="ctr">
            <a:spAutoFit/>
          </a:bodyPr>
          <a:lstStyle>
            <a:lvl1pPr algn="l" defTabSz="914400" rtl="0" eaLnBrk="1" latinLnBrk="0" hangingPunct="1">
              <a:lnSpc>
                <a:spcPct val="90000"/>
              </a:lnSpc>
              <a:spcBef>
                <a:spcPct val="0"/>
              </a:spcBef>
              <a:buNone/>
              <a:defRPr lang="en-US" sz="2800" kern="1200">
                <a:solidFill>
                  <a:schemeClr val="accent3"/>
                </a:solidFill>
                <a:latin typeface="+mj-lt"/>
                <a:ea typeface="+mn-ea"/>
                <a:cs typeface="+mn-cs"/>
              </a:defRPr>
            </a:lvl1pPr>
          </a:lstStyle>
          <a:p>
            <a:r>
              <a:rPr lang="es-419" dirty="0">
                <a:latin typeface="+mn-lt"/>
              </a:rPr>
              <a:t>5.2 Consultar datos. Insertar un documentos a la colección</a:t>
            </a:r>
            <a:endParaRPr lang="es-419" dirty="0"/>
          </a:p>
        </p:txBody>
      </p:sp>
      <p:sp>
        <p:nvSpPr>
          <p:cNvPr id="11" name="Marcador de contenido 2">
            <a:extLst>
              <a:ext uri="{FF2B5EF4-FFF2-40B4-BE49-F238E27FC236}">
                <a16:creationId xmlns:a16="http://schemas.microsoft.com/office/drawing/2014/main" id="{84341EAD-789F-6E59-8342-C6EB8EE89152}"/>
              </a:ext>
            </a:extLst>
          </p:cNvPr>
          <p:cNvSpPr txBox="1">
            <a:spLocks/>
          </p:cNvSpPr>
          <p:nvPr/>
        </p:nvSpPr>
        <p:spPr>
          <a:xfrm>
            <a:off x="674461" y="5607733"/>
            <a:ext cx="10515600" cy="348557"/>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800" b="1" dirty="0">
                <a:solidFill>
                  <a:srgbClr val="002060"/>
                </a:solidFill>
                <a:latin typeface="+mn-lt"/>
                <a:cs typeface="+mn-cs"/>
              </a:rPr>
              <a:t>Seleccionar el botón “</a:t>
            </a:r>
            <a:r>
              <a:rPr lang="es-ES" sz="1800" b="1" dirty="0">
                <a:solidFill>
                  <a:srgbClr val="00684A"/>
                </a:solidFill>
                <a:latin typeface="+mn-lt"/>
                <a:cs typeface="+mn-cs"/>
              </a:rPr>
              <a:t>ADD DATA</a:t>
            </a:r>
            <a:r>
              <a:rPr lang="es-ES" sz="1800" b="1" dirty="0">
                <a:solidFill>
                  <a:srgbClr val="002060"/>
                </a:solidFill>
                <a:latin typeface="+mn-lt"/>
                <a:cs typeface="+mn-cs"/>
              </a:rPr>
              <a:t>”, opción “</a:t>
            </a:r>
            <a:r>
              <a:rPr lang="es-ES" sz="1800" b="1" dirty="0" err="1">
                <a:solidFill>
                  <a:srgbClr val="00684A"/>
                </a:solidFill>
                <a:latin typeface="+mn-lt"/>
                <a:cs typeface="+mn-cs"/>
              </a:rPr>
              <a:t>Insert</a:t>
            </a:r>
            <a:r>
              <a:rPr lang="es-ES" sz="1800" b="1" dirty="0">
                <a:solidFill>
                  <a:srgbClr val="00684A"/>
                </a:solidFill>
                <a:latin typeface="+mn-lt"/>
                <a:cs typeface="+mn-cs"/>
              </a:rPr>
              <a:t> </a:t>
            </a:r>
            <a:r>
              <a:rPr lang="es-ES" sz="1800" b="1" dirty="0" err="1">
                <a:solidFill>
                  <a:srgbClr val="00684A"/>
                </a:solidFill>
                <a:latin typeface="+mn-lt"/>
                <a:cs typeface="+mn-cs"/>
              </a:rPr>
              <a:t>document</a:t>
            </a:r>
            <a:r>
              <a:rPr lang="es-ES" sz="1800" b="1" dirty="0">
                <a:solidFill>
                  <a:srgbClr val="002060"/>
                </a:solidFill>
                <a:latin typeface="+mn-lt"/>
                <a:cs typeface="+mn-cs"/>
              </a:rPr>
              <a:t>”</a:t>
            </a:r>
            <a:endParaRPr lang="es-ES" sz="1800" b="1" dirty="0">
              <a:solidFill>
                <a:srgbClr val="00684A"/>
              </a:solidFill>
            </a:endParaRPr>
          </a:p>
        </p:txBody>
      </p:sp>
      <p:pic>
        <p:nvPicPr>
          <p:cNvPr id="13" name="Imagen 12">
            <a:extLst>
              <a:ext uri="{FF2B5EF4-FFF2-40B4-BE49-F238E27FC236}">
                <a16:creationId xmlns:a16="http://schemas.microsoft.com/office/drawing/2014/main" id="{DAD93A66-3595-4432-7E65-0EF72C4730F4}"/>
              </a:ext>
            </a:extLst>
          </p:cNvPr>
          <p:cNvPicPr>
            <a:picLocks noChangeAspect="1"/>
          </p:cNvPicPr>
          <p:nvPr/>
        </p:nvPicPr>
        <p:blipFill>
          <a:blip r:embed="rId2"/>
          <a:stretch>
            <a:fillRect/>
          </a:stretch>
        </p:blipFill>
        <p:spPr>
          <a:xfrm>
            <a:off x="9477783" y="5153273"/>
            <a:ext cx="2543530" cy="1257475"/>
          </a:xfrm>
          <a:prstGeom prst="rect">
            <a:avLst/>
          </a:prstGeom>
        </p:spPr>
      </p:pic>
      <p:pic>
        <p:nvPicPr>
          <p:cNvPr id="4" name="Imagen 3">
            <a:extLst>
              <a:ext uri="{FF2B5EF4-FFF2-40B4-BE49-F238E27FC236}">
                <a16:creationId xmlns:a16="http://schemas.microsoft.com/office/drawing/2014/main" id="{1172DA70-5535-3E6C-1C36-386CA20B7E86}"/>
              </a:ext>
            </a:extLst>
          </p:cNvPr>
          <p:cNvPicPr>
            <a:picLocks noChangeAspect="1"/>
          </p:cNvPicPr>
          <p:nvPr/>
        </p:nvPicPr>
        <p:blipFill>
          <a:blip r:embed="rId3"/>
          <a:stretch>
            <a:fillRect/>
          </a:stretch>
        </p:blipFill>
        <p:spPr>
          <a:xfrm>
            <a:off x="1154339" y="2320084"/>
            <a:ext cx="8637361" cy="260595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556782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2">
            <a:extLst>
              <a:ext uri="{FF2B5EF4-FFF2-40B4-BE49-F238E27FC236}">
                <a16:creationId xmlns:a16="http://schemas.microsoft.com/office/drawing/2014/main" id="{9D7602F0-E1CD-90D2-B20B-0A2D1CAE75D6}"/>
              </a:ext>
            </a:extLst>
          </p:cNvPr>
          <p:cNvSpPr txBox="1">
            <a:spLocks/>
          </p:cNvSpPr>
          <p:nvPr/>
        </p:nvSpPr>
        <p:spPr>
          <a:xfrm>
            <a:off x="674461" y="272973"/>
            <a:ext cx="10515600" cy="348557"/>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800" b="1" dirty="0">
                <a:solidFill>
                  <a:srgbClr val="002060"/>
                </a:solidFill>
                <a:latin typeface="+mn-lt"/>
                <a:cs typeface="+mn-cs"/>
              </a:rPr>
              <a:t>Borrar el contenido por default y pegar el contenido del portapapeles</a:t>
            </a:r>
            <a:endParaRPr lang="es-ES" sz="1800" b="1" dirty="0">
              <a:solidFill>
                <a:srgbClr val="00684A"/>
              </a:solidFill>
            </a:endParaRPr>
          </a:p>
        </p:txBody>
      </p:sp>
      <p:sp>
        <p:nvSpPr>
          <p:cNvPr id="6" name="Marcador de contenido 2">
            <a:extLst>
              <a:ext uri="{FF2B5EF4-FFF2-40B4-BE49-F238E27FC236}">
                <a16:creationId xmlns:a16="http://schemas.microsoft.com/office/drawing/2014/main" id="{DFA700F9-AE9F-CFB1-D9CD-4490DF9466D8}"/>
              </a:ext>
            </a:extLst>
          </p:cNvPr>
          <p:cNvSpPr txBox="1">
            <a:spLocks/>
          </p:cNvSpPr>
          <p:nvPr/>
        </p:nvSpPr>
        <p:spPr>
          <a:xfrm>
            <a:off x="674461" y="663440"/>
            <a:ext cx="10515600" cy="348557"/>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800" b="1" dirty="0">
                <a:solidFill>
                  <a:srgbClr val="002060"/>
                </a:solidFill>
                <a:latin typeface="+mn-lt"/>
                <a:cs typeface="+mn-cs"/>
              </a:rPr>
              <a:t>Asignar el “</a:t>
            </a:r>
            <a:r>
              <a:rPr lang="es-ES" sz="1800" b="1" dirty="0">
                <a:solidFill>
                  <a:srgbClr val="FF0000"/>
                </a:solidFill>
                <a:latin typeface="+mn-lt"/>
                <a:cs typeface="+mn-cs"/>
              </a:rPr>
              <a:t>id</a:t>
            </a:r>
            <a:r>
              <a:rPr lang="es-ES" sz="1800" b="1" dirty="0">
                <a:solidFill>
                  <a:srgbClr val="002060"/>
                </a:solidFill>
                <a:latin typeface="+mn-lt"/>
                <a:cs typeface="+mn-cs"/>
              </a:rPr>
              <a:t>” : </a:t>
            </a:r>
            <a:r>
              <a:rPr lang="es-ES" sz="1800" b="1" dirty="0">
                <a:solidFill>
                  <a:srgbClr val="FF0000"/>
                </a:solidFill>
                <a:latin typeface="+mn-lt"/>
                <a:cs typeface="+mn-cs"/>
              </a:rPr>
              <a:t>60, </a:t>
            </a:r>
            <a:r>
              <a:rPr lang="es-ES" sz="1800" b="1" dirty="0">
                <a:solidFill>
                  <a:srgbClr val="002060"/>
                </a:solidFill>
                <a:latin typeface="+mn-lt"/>
                <a:cs typeface="+mn-cs"/>
              </a:rPr>
              <a:t>modificar algunos valores del nuevo documento, hacer clic en el botón </a:t>
            </a:r>
            <a:r>
              <a:rPr lang="es-ES" sz="1800" b="1" dirty="0" err="1">
                <a:solidFill>
                  <a:srgbClr val="00684A"/>
                </a:solidFill>
                <a:latin typeface="+mn-lt"/>
                <a:cs typeface="+mn-cs"/>
              </a:rPr>
              <a:t>Insert</a:t>
            </a:r>
            <a:r>
              <a:rPr lang="es-ES" sz="1800" b="1" dirty="0">
                <a:solidFill>
                  <a:srgbClr val="002060"/>
                </a:solidFill>
                <a:latin typeface="+mn-lt"/>
                <a:cs typeface="+mn-cs"/>
              </a:rPr>
              <a:t>. </a:t>
            </a:r>
          </a:p>
        </p:txBody>
      </p:sp>
      <p:pic>
        <p:nvPicPr>
          <p:cNvPr id="4" name="Imagen 3">
            <a:extLst>
              <a:ext uri="{FF2B5EF4-FFF2-40B4-BE49-F238E27FC236}">
                <a16:creationId xmlns:a16="http://schemas.microsoft.com/office/drawing/2014/main" id="{99964E16-F4A5-AA61-0B1D-6DFD283EFE3F}"/>
              </a:ext>
            </a:extLst>
          </p:cNvPr>
          <p:cNvPicPr>
            <a:picLocks noChangeAspect="1"/>
          </p:cNvPicPr>
          <p:nvPr/>
        </p:nvPicPr>
        <p:blipFill>
          <a:blip r:embed="rId2"/>
          <a:stretch>
            <a:fillRect/>
          </a:stretch>
        </p:blipFill>
        <p:spPr>
          <a:xfrm>
            <a:off x="833486" y="1335978"/>
            <a:ext cx="5262514" cy="5135588"/>
          </a:xfrm>
          <a:prstGeom prst="rect">
            <a:avLst/>
          </a:prstGeom>
          <a:effectLst>
            <a:outerShdw blurRad="63500" sx="102000" sy="102000" algn="ctr" rotWithShape="0">
              <a:prstClr val="black">
                <a:alpha val="40000"/>
              </a:prstClr>
            </a:outerShdw>
          </a:effectLst>
        </p:spPr>
      </p:pic>
      <p:sp>
        <p:nvSpPr>
          <p:cNvPr id="12" name="Marcador de contenido 2">
            <a:extLst>
              <a:ext uri="{FF2B5EF4-FFF2-40B4-BE49-F238E27FC236}">
                <a16:creationId xmlns:a16="http://schemas.microsoft.com/office/drawing/2014/main" id="{15046583-5A3F-DD95-2578-A0E35CECC2C9}"/>
              </a:ext>
            </a:extLst>
          </p:cNvPr>
          <p:cNvSpPr txBox="1">
            <a:spLocks/>
          </p:cNvSpPr>
          <p:nvPr/>
        </p:nvSpPr>
        <p:spPr>
          <a:xfrm>
            <a:off x="6457948" y="2764975"/>
            <a:ext cx="4489175" cy="590931"/>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800" b="1" dirty="0">
                <a:solidFill>
                  <a:srgbClr val="002060"/>
                </a:solidFill>
                <a:latin typeface="+mn-lt"/>
                <a:cs typeface="+mn-cs"/>
              </a:rPr>
              <a:t>Suprimir los renglones 2,3,4 para que MongoDB asigne un ID </a:t>
            </a:r>
            <a:r>
              <a:rPr lang="es-ES" sz="1800" b="1" dirty="0" err="1">
                <a:solidFill>
                  <a:srgbClr val="002060"/>
                </a:solidFill>
                <a:latin typeface="+mn-lt"/>
                <a:cs typeface="+mn-cs"/>
              </a:rPr>
              <a:t>automaticamente</a:t>
            </a:r>
            <a:r>
              <a:rPr lang="es-ES" sz="1800" b="1" dirty="0">
                <a:solidFill>
                  <a:srgbClr val="002060"/>
                </a:solidFill>
                <a:latin typeface="+mn-lt"/>
                <a:cs typeface="+mn-cs"/>
              </a:rPr>
              <a:t>.</a:t>
            </a:r>
          </a:p>
        </p:txBody>
      </p:sp>
      <p:sp>
        <p:nvSpPr>
          <p:cNvPr id="14" name="Marcador de contenido 2">
            <a:extLst>
              <a:ext uri="{FF2B5EF4-FFF2-40B4-BE49-F238E27FC236}">
                <a16:creationId xmlns:a16="http://schemas.microsoft.com/office/drawing/2014/main" id="{0E91B0AD-8348-7B48-D216-59EB82107FF5}"/>
              </a:ext>
            </a:extLst>
          </p:cNvPr>
          <p:cNvSpPr txBox="1">
            <a:spLocks/>
          </p:cNvSpPr>
          <p:nvPr/>
        </p:nvSpPr>
        <p:spPr>
          <a:xfrm>
            <a:off x="6457948" y="1669411"/>
            <a:ext cx="4489175" cy="590931"/>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800" b="1" dirty="0">
                <a:solidFill>
                  <a:schemeClr val="accent3"/>
                </a:solidFill>
                <a:latin typeface="+mn-lt"/>
                <a:cs typeface="+mn-cs"/>
              </a:rPr>
              <a:t>Observar el error, provocado por el ID de MongoDB.</a:t>
            </a:r>
          </a:p>
        </p:txBody>
      </p:sp>
    </p:spTree>
    <p:extLst>
      <p:ext uri="{BB962C8B-B14F-4D97-AF65-F5344CB8AC3E}">
        <p14:creationId xmlns:p14="http://schemas.microsoft.com/office/powerpoint/2010/main" val="1753900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CC5321-78C2-CE2D-48B6-CE36606AA209}"/>
              </a:ext>
            </a:extLst>
          </p:cNvPr>
          <p:cNvSpPr>
            <a:spLocks noGrp="1"/>
          </p:cNvSpPr>
          <p:nvPr>
            <p:ph type="title"/>
          </p:nvPr>
        </p:nvSpPr>
        <p:spPr>
          <a:xfrm>
            <a:off x="828000" y="684000"/>
            <a:ext cx="9921549" cy="387798"/>
          </a:xfrm>
        </p:spPr>
        <p:txBody>
          <a:bodyPr/>
          <a:lstStyle/>
          <a:p>
            <a:r>
              <a:rPr lang="es-419" dirty="0">
                <a:latin typeface="+mn-lt"/>
              </a:rPr>
              <a:t>5.3 </a:t>
            </a:r>
            <a:r>
              <a:rPr lang="es-419" sz="2800" dirty="0">
                <a:latin typeface="+mn-lt"/>
                <a:cs typeface="+mn-cs"/>
              </a:rPr>
              <a:t>Consultar datos. Clonar el registro 3</a:t>
            </a:r>
            <a:endParaRPr lang="es-419" dirty="0"/>
          </a:p>
        </p:txBody>
      </p:sp>
      <p:sp>
        <p:nvSpPr>
          <p:cNvPr id="3" name="Marcador de contenido 2">
            <a:extLst>
              <a:ext uri="{FF2B5EF4-FFF2-40B4-BE49-F238E27FC236}">
                <a16:creationId xmlns:a16="http://schemas.microsoft.com/office/drawing/2014/main" id="{59B35BB3-B460-323D-9077-F4C90EF00535}"/>
              </a:ext>
            </a:extLst>
          </p:cNvPr>
          <p:cNvSpPr txBox="1">
            <a:spLocks/>
          </p:cNvSpPr>
          <p:nvPr/>
        </p:nvSpPr>
        <p:spPr>
          <a:xfrm>
            <a:off x="693511" y="1211436"/>
            <a:ext cx="10515600" cy="348557"/>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800" b="1" dirty="0">
                <a:solidFill>
                  <a:srgbClr val="002060"/>
                </a:solidFill>
                <a:latin typeface="+mn-lt"/>
                <a:cs typeface="+mn-cs"/>
              </a:rPr>
              <a:t>Clonar el documento con el id:3, hacer clic en el botón clonar de lado derecho</a:t>
            </a:r>
            <a:endParaRPr lang="es-ES" sz="1800" b="1" dirty="0">
              <a:solidFill>
                <a:srgbClr val="00684A"/>
              </a:solidFill>
            </a:endParaRPr>
          </a:p>
        </p:txBody>
      </p:sp>
      <p:pic>
        <p:nvPicPr>
          <p:cNvPr id="7" name="Imagen 6">
            <a:extLst>
              <a:ext uri="{FF2B5EF4-FFF2-40B4-BE49-F238E27FC236}">
                <a16:creationId xmlns:a16="http://schemas.microsoft.com/office/drawing/2014/main" id="{ECC481ED-C1D0-B608-FBA6-CCA24CE68DC2}"/>
              </a:ext>
            </a:extLst>
          </p:cNvPr>
          <p:cNvPicPr>
            <a:picLocks noChangeAspect="1"/>
          </p:cNvPicPr>
          <p:nvPr/>
        </p:nvPicPr>
        <p:blipFill>
          <a:blip r:embed="rId2"/>
          <a:stretch>
            <a:fillRect/>
          </a:stretch>
        </p:blipFill>
        <p:spPr>
          <a:xfrm>
            <a:off x="994913" y="1699631"/>
            <a:ext cx="7713035" cy="1291219"/>
          </a:xfrm>
          <a:prstGeom prst="rect">
            <a:avLst/>
          </a:prstGeom>
          <a:effectLst>
            <a:outerShdw blurRad="63500" sx="102000" sy="102000" algn="ctr" rotWithShape="0">
              <a:prstClr val="black">
                <a:alpha val="40000"/>
              </a:prstClr>
            </a:outerShdw>
          </a:effectLst>
        </p:spPr>
      </p:pic>
      <p:sp>
        <p:nvSpPr>
          <p:cNvPr id="9" name="Marcador de contenido 2">
            <a:extLst>
              <a:ext uri="{FF2B5EF4-FFF2-40B4-BE49-F238E27FC236}">
                <a16:creationId xmlns:a16="http://schemas.microsoft.com/office/drawing/2014/main" id="{3433C29A-7A76-CD92-C3E0-D55E5CF5BF30}"/>
              </a:ext>
            </a:extLst>
          </p:cNvPr>
          <p:cNvSpPr txBox="1">
            <a:spLocks/>
          </p:cNvSpPr>
          <p:nvPr/>
        </p:nvSpPr>
        <p:spPr>
          <a:xfrm>
            <a:off x="828000" y="3254721"/>
            <a:ext cx="10515600" cy="348557"/>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800" b="1" dirty="0">
                <a:solidFill>
                  <a:srgbClr val="002060"/>
                </a:solidFill>
                <a:latin typeface="+mn-lt"/>
                <a:cs typeface="+mn-cs"/>
              </a:rPr>
              <a:t>Modificar el id, por “id”:61, cambie algunos valores del documento y a continuación &lt;INSERT&gt;</a:t>
            </a:r>
            <a:endParaRPr lang="es-ES" sz="1800" b="1" dirty="0">
              <a:solidFill>
                <a:srgbClr val="00684A"/>
              </a:solidFill>
            </a:endParaRPr>
          </a:p>
        </p:txBody>
      </p:sp>
      <p:sp>
        <p:nvSpPr>
          <p:cNvPr id="12" name="Marcador de contenido 2">
            <a:extLst>
              <a:ext uri="{FF2B5EF4-FFF2-40B4-BE49-F238E27FC236}">
                <a16:creationId xmlns:a16="http://schemas.microsoft.com/office/drawing/2014/main" id="{004DC8CA-25F2-B104-9BF2-79B673F13992}"/>
              </a:ext>
            </a:extLst>
          </p:cNvPr>
          <p:cNvSpPr txBox="1">
            <a:spLocks/>
          </p:cNvSpPr>
          <p:nvPr/>
        </p:nvSpPr>
        <p:spPr>
          <a:xfrm>
            <a:off x="693511" y="3869916"/>
            <a:ext cx="10515600" cy="348557"/>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800" b="1" dirty="0">
                <a:solidFill>
                  <a:srgbClr val="002060"/>
                </a:solidFill>
                <a:latin typeface="+mn-lt"/>
                <a:cs typeface="+mn-cs"/>
              </a:rPr>
              <a:t>Seleccionar el registro con id: 5, hacer clic en el botón “</a:t>
            </a:r>
            <a:r>
              <a:rPr lang="es-ES" sz="1800" b="1" dirty="0" err="1">
                <a:solidFill>
                  <a:srgbClr val="002060"/>
                </a:solidFill>
                <a:latin typeface="+mn-lt"/>
                <a:cs typeface="+mn-cs"/>
              </a:rPr>
              <a:t>remove</a:t>
            </a:r>
            <a:r>
              <a:rPr lang="es-ES" sz="1800" b="1" dirty="0">
                <a:solidFill>
                  <a:srgbClr val="002060"/>
                </a:solidFill>
                <a:latin typeface="+mn-lt"/>
                <a:cs typeface="+mn-cs"/>
              </a:rPr>
              <a:t>” de lado derecho, confirmar en “DELETE”</a:t>
            </a:r>
            <a:endParaRPr lang="es-ES" sz="1800" b="1" dirty="0">
              <a:solidFill>
                <a:srgbClr val="00684A"/>
              </a:solidFill>
            </a:endParaRPr>
          </a:p>
        </p:txBody>
      </p:sp>
      <p:pic>
        <p:nvPicPr>
          <p:cNvPr id="15" name="Imagen 14">
            <a:extLst>
              <a:ext uri="{FF2B5EF4-FFF2-40B4-BE49-F238E27FC236}">
                <a16:creationId xmlns:a16="http://schemas.microsoft.com/office/drawing/2014/main" id="{4758C876-20F4-81AB-548D-066B15298CD0}"/>
              </a:ext>
            </a:extLst>
          </p:cNvPr>
          <p:cNvPicPr>
            <a:picLocks noChangeAspect="1"/>
          </p:cNvPicPr>
          <p:nvPr/>
        </p:nvPicPr>
        <p:blipFill>
          <a:blip r:embed="rId3"/>
          <a:stretch>
            <a:fillRect/>
          </a:stretch>
        </p:blipFill>
        <p:spPr>
          <a:xfrm>
            <a:off x="994913" y="4285469"/>
            <a:ext cx="6630325" cy="419158"/>
          </a:xfrm>
          <a:prstGeom prst="rect">
            <a:avLst/>
          </a:prstGeom>
        </p:spPr>
      </p:pic>
    </p:spTree>
    <p:extLst>
      <p:ext uri="{BB962C8B-B14F-4D97-AF65-F5344CB8AC3E}">
        <p14:creationId xmlns:p14="http://schemas.microsoft.com/office/powerpoint/2010/main" val="1411700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CC5321-78C2-CE2D-48B6-CE36606AA209}"/>
              </a:ext>
            </a:extLst>
          </p:cNvPr>
          <p:cNvSpPr>
            <a:spLocks noGrp="1"/>
          </p:cNvSpPr>
          <p:nvPr>
            <p:ph type="title"/>
          </p:nvPr>
        </p:nvSpPr>
        <p:spPr>
          <a:xfrm>
            <a:off x="828000" y="684000"/>
            <a:ext cx="9921549" cy="387798"/>
          </a:xfrm>
        </p:spPr>
        <p:txBody>
          <a:bodyPr/>
          <a:lstStyle/>
          <a:p>
            <a:r>
              <a:rPr lang="es-419" dirty="0">
                <a:latin typeface="+mn-lt"/>
              </a:rPr>
              <a:t>5.4 </a:t>
            </a:r>
            <a:r>
              <a:rPr lang="es-419" sz="2800" dirty="0">
                <a:latin typeface="+mn-lt"/>
                <a:cs typeface="+mn-cs"/>
              </a:rPr>
              <a:t>Consultar datos. </a:t>
            </a:r>
            <a:r>
              <a:rPr lang="es-419" sz="2800" dirty="0" err="1">
                <a:solidFill>
                  <a:srgbClr val="00B0F0"/>
                </a:solidFill>
                <a:latin typeface="+mn-lt"/>
                <a:cs typeface="+mn-cs"/>
              </a:rPr>
              <a:t>Options</a:t>
            </a:r>
            <a:endParaRPr lang="es-419" dirty="0">
              <a:solidFill>
                <a:srgbClr val="00B0F0"/>
              </a:solidFill>
            </a:endParaRPr>
          </a:p>
        </p:txBody>
      </p:sp>
      <p:sp>
        <p:nvSpPr>
          <p:cNvPr id="4" name="Marcador de contenido 2">
            <a:extLst>
              <a:ext uri="{FF2B5EF4-FFF2-40B4-BE49-F238E27FC236}">
                <a16:creationId xmlns:a16="http://schemas.microsoft.com/office/drawing/2014/main" id="{9267A398-C098-1EA6-BDEE-A4A19D577E66}"/>
              </a:ext>
            </a:extLst>
          </p:cNvPr>
          <p:cNvSpPr txBox="1">
            <a:spLocks/>
          </p:cNvSpPr>
          <p:nvPr/>
        </p:nvSpPr>
        <p:spPr>
          <a:xfrm>
            <a:off x="748288" y="1186215"/>
            <a:ext cx="10515600" cy="348557"/>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800" b="1" dirty="0">
                <a:solidFill>
                  <a:srgbClr val="002060"/>
                </a:solidFill>
                <a:latin typeface="+mn-lt"/>
                <a:cs typeface="+mn-cs"/>
              </a:rPr>
              <a:t>Seleccionar la base de datos “</a:t>
            </a:r>
            <a:r>
              <a:rPr lang="es-ES" sz="1800" b="1" dirty="0" err="1">
                <a:solidFill>
                  <a:srgbClr val="00684A"/>
                </a:solidFill>
              </a:rPr>
              <a:t>personal_db</a:t>
            </a:r>
            <a:r>
              <a:rPr lang="es-ES" sz="1800" b="1" dirty="0">
                <a:solidFill>
                  <a:srgbClr val="002060"/>
                </a:solidFill>
                <a:latin typeface="+mn-lt"/>
                <a:cs typeface="+mn-cs"/>
              </a:rPr>
              <a:t>” y a continuación la colección “</a:t>
            </a:r>
            <a:r>
              <a:rPr lang="es-ES" sz="1800" b="1" dirty="0" err="1">
                <a:solidFill>
                  <a:srgbClr val="00684A"/>
                </a:solidFill>
              </a:rPr>
              <a:t>directorio_collection</a:t>
            </a:r>
            <a:r>
              <a:rPr lang="es-ES" sz="1800" b="1" dirty="0">
                <a:solidFill>
                  <a:srgbClr val="002060"/>
                </a:solidFill>
                <a:latin typeface="+mn-lt"/>
                <a:cs typeface="+mn-cs"/>
              </a:rPr>
              <a:t>”</a:t>
            </a:r>
            <a:endParaRPr lang="es-ES" sz="1800" b="1" dirty="0">
              <a:solidFill>
                <a:srgbClr val="00684A"/>
              </a:solidFill>
            </a:endParaRPr>
          </a:p>
        </p:txBody>
      </p:sp>
      <p:pic>
        <p:nvPicPr>
          <p:cNvPr id="6" name="Imagen 5">
            <a:extLst>
              <a:ext uri="{FF2B5EF4-FFF2-40B4-BE49-F238E27FC236}">
                <a16:creationId xmlns:a16="http://schemas.microsoft.com/office/drawing/2014/main" id="{9F409B93-4BE1-AC03-F71C-C96517446DE8}"/>
              </a:ext>
            </a:extLst>
          </p:cNvPr>
          <p:cNvPicPr>
            <a:picLocks noChangeAspect="1"/>
          </p:cNvPicPr>
          <p:nvPr/>
        </p:nvPicPr>
        <p:blipFill>
          <a:blip r:embed="rId2"/>
          <a:stretch>
            <a:fillRect/>
          </a:stretch>
        </p:blipFill>
        <p:spPr>
          <a:xfrm>
            <a:off x="2647950" y="1943906"/>
            <a:ext cx="5724794" cy="1485094"/>
          </a:xfrm>
          <a:prstGeom prst="rect">
            <a:avLst/>
          </a:prstGeom>
          <a:effectLst>
            <a:outerShdw blurRad="63500" sx="102000" sy="102000" algn="ctr" rotWithShape="0">
              <a:prstClr val="black">
                <a:alpha val="40000"/>
              </a:prstClr>
            </a:outerShdw>
          </a:effectLst>
        </p:spPr>
      </p:pic>
      <p:sp>
        <p:nvSpPr>
          <p:cNvPr id="8" name="Marcador de contenido 2">
            <a:extLst>
              <a:ext uri="{FF2B5EF4-FFF2-40B4-BE49-F238E27FC236}">
                <a16:creationId xmlns:a16="http://schemas.microsoft.com/office/drawing/2014/main" id="{1A8523B6-4F7F-500F-38C9-56A1C9EF0707}"/>
              </a:ext>
            </a:extLst>
          </p:cNvPr>
          <p:cNvSpPr txBox="1">
            <a:spLocks/>
          </p:cNvSpPr>
          <p:nvPr/>
        </p:nvSpPr>
        <p:spPr>
          <a:xfrm>
            <a:off x="748288" y="1576225"/>
            <a:ext cx="10515600" cy="348557"/>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800" b="1" dirty="0">
                <a:solidFill>
                  <a:srgbClr val="002060"/>
                </a:solidFill>
                <a:latin typeface="+mn-lt"/>
                <a:cs typeface="+mn-cs"/>
              </a:rPr>
              <a:t>Hacer clic en el botón </a:t>
            </a:r>
            <a:r>
              <a:rPr lang="es-ES" sz="1800" b="1" dirty="0" err="1">
                <a:solidFill>
                  <a:srgbClr val="00684A"/>
                </a:solidFill>
                <a:latin typeface="+mn-lt"/>
                <a:cs typeface="+mn-cs"/>
              </a:rPr>
              <a:t>options</a:t>
            </a:r>
            <a:r>
              <a:rPr lang="es-ES" sz="1800" b="1" dirty="0">
                <a:solidFill>
                  <a:srgbClr val="002060"/>
                </a:solidFill>
                <a:latin typeface="+mn-lt"/>
                <a:cs typeface="+mn-cs"/>
              </a:rPr>
              <a:t> de lado derecho</a:t>
            </a:r>
            <a:endParaRPr lang="es-ES" sz="1800" b="1" dirty="0">
              <a:solidFill>
                <a:srgbClr val="00684A"/>
              </a:solidFill>
            </a:endParaRPr>
          </a:p>
        </p:txBody>
      </p:sp>
      <p:pic>
        <p:nvPicPr>
          <p:cNvPr id="11" name="Imagen 10">
            <a:extLst>
              <a:ext uri="{FF2B5EF4-FFF2-40B4-BE49-F238E27FC236}">
                <a16:creationId xmlns:a16="http://schemas.microsoft.com/office/drawing/2014/main" id="{1FCE1915-5820-1661-30B8-35ECC4FF3FF9}"/>
              </a:ext>
            </a:extLst>
          </p:cNvPr>
          <p:cNvPicPr>
            <a:picLocks noChangeAspect="1"/>
          </p:cNvPicPr>
          <p:nvPr/>
        </p:nvPicPr>
        <p:blipFill>
          <a:blip r:embed="rId3"/>
          <a:stretch>
            <a:fillRect/>
          </a:stretch>
        </p:blipFill>
        <p:spPr>
          <a:xfrm>
            <a:off x="2647950" y="4380777"/>
            <a:ext cx="5724794" cy="1362662"/>
          </a:xfrm>
          <a:prstGeom prst="rect">
            <a:avLst/>
          </a:prstGeom>
          <a:effectLst>
            <a:outerShdw blurRad="63500" sx="102000" sy="102000" algn="ctr" rotWithShape="0">
              <a:prstClr val="black">
                <a:alpha val="40000"/>
              </a:prstClr>
            </a:outerShdw>
          </a:effectLst>
        </p:spPr>
      </p:pic>
      <p:sp>
        <p:nvSpPr>
          <p:cNvPr id="13" name="Marcador de contenido 2">
            <a:extLst>
              <a:ext uri="{FF2B5EF4-FFF2-40B4-BE49-F238E27FC236}">
                <a16:creationId xmlns:a16="http://schemas.microsoft.com/office/drawing/2014/main" id="{25D06EE0-9D7A-5EAC-2D4C-0DB8381A553A}"/>
              </a:ext>
            </a:extLst>
          </p:cNvPr>
          <p:cNvSpPr txBox="1">
            <a:spLocks/>
          </p:cNvSpPr>
          <p:nvPr/>
        </p:nvSpPr>
        <p:spPr>
          <a:xfrm>
            <a:off x="748288" y="3429000"/>
            <a:ext cx="10515600" cy="669158"/>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800" b="1" dirty="0">
                <a:solidFill>
                  <a:srgbClr val="002060"/>
                </a:solidFill>
                <a:latin typeface="+mn-lt"/>
                <a:cs typeface="+mn-cs"/>
              </a:rPr>
              <a:t>Ir al documento 10,000 y consultar los siguientes 10 documentos</a:t>
            </a:r>
          </a:p>
          <a:p>
            <a:pPr algn="just"/>
            <a:r>
              <a:rPr lang="es-ES" sz="1400" dirty="0" err="1">
                <a:solidFill>
                  <a:srgbClr val="00684A"/>
                </a:solidFill>
                <a:highlight>
                  <a:srgbClr val="F0F5D0"/>
                </a:highlight>
              </a:rPr>
              <a:t>Skip</a:t>
            </a:r>
            <a:r>
              <a:rPr lang="es-ES" sz="1400" dirty="0">
                <a:solidFill>
                  <a:srgbClr val="00684A"/>
                </a:solidFill>
                <a:highlight>
                  <a:srgbClr val="F0F5D0"/>
                </a:highlight>
              </a:rPr>
              <a:t>: 10,000, </a:t>
            </a:r>
            <a:r>
              <a:rPr lang="es-ES" sz="1400" dirty="0" err="1">
                <a:solidFill>
                  <a:srgbClr val="00684A"/>
                </a:solidFill>
                <a:highlight>
                  <a:srgbClr val="F0F5D0"/>
                </a:highlight>
              </a:rPr>
              <a:t>Limit</a:t>
            </a:r>
            <a:r>
              <a:rPr lang="es-ES" sz="1400" dirty="0">
                <a:solidFill>
                  <a:srgbClr val="00684A"/>
                </a:solidFill>
                <a:highlight>
                  <a:srgbClr val="F0F5D0"/>
                </a:highlight>
              </a:rPr>
              <a:t>: 10</a:t>
            </a:r>
          </a:p>
        </p:txBody>
      </p:sp>
      <p:sp>
        <p:nvSpPr>
          <p:cNvPr id="14" name="Marcador de contenido 2">
            <a:extLst>
              <a:ext uri="{FF2B5EF4-FFF2-40B4-BE49-F238E27FC236}">
                <a16:creationId xmlns:a16="http://schemas.microsoft.com/office/drawing/2014/main" id="{1C073DA9-60D1-6E06-EF8F-A3CCA350ADD9}"/>
              </a:ext>
            </a:extLst>
          </p:cNvPr>
          <p:cNvSpPr txBox="1">
            <a:spLocks/>
          </p:cNvSpPr>
          <p:nvPr/>
        </p:nvSpPr>
        <p:spPr>
          <a:xfrm>
            <a:off x="748288" y="5839421"/>
            <a:ext cx="10515600" cy="3416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800" b="1" dirty="0">
                <a:solidFill>
                  <a:srgbClr val="002060"/>
                </a:solidFill>
                <a:latin typeface="+mn-lt"/>
                <a:cs typeface="+mn-cs"/>
              </a:rPr>
              <a:t>Hacer clic en el botón </a:t>
            </a:r>
            <a:r>
              <a:rPr lang="es-ES" sz="1800" b="1" dirty="0" err="1">
                <a:solidFill>
                  <a:srgbClr val="00684A"/>
                </a:solidFill>
                <a:latin typeface="+mn-lt"/>
                <a:cs typeface="+mn-cs"/>
              </a:rPr>
              <a:t>Reset</a:t>
            </a:r>
            <a:endParaRPr lang="es-ES" sz="1800" b="1" dirty="0">
              <a:solidFill>
                <a:srgbClr val="00684A"/>
              </a:solidFill>
              <a:latin typeface="+mn-lt"/>
              <a:cs typeface="+mn-cs"/>
            </a:endParaRPr>
          </a:p>
        </p:txBody>
      </p:sp>
    </p:spTree>
    <p:extLst>
      <p:ext uri="{BB962C8B-B14F-4D97-AF65-F5344CB8AC3E}">
        <p14:creationId xmlns:p14="http://schemas.microsoft.com/office/powerpoint/2010/main" val="909981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CC5321-78C2-CE2D-48B6-CE36606AA209}"/>
              </a:ext>
            </a:extLst>
          </p:cNvPr>
          <p:cNvSpPr>
            <a:spLocks noGrp="1"/>
          </p:cNvSpPr>
          <p:nvPr>
            <p:ph type="title"/>
          </p:nvPr>
        </p:nvSpPr>
        <p:spPr>
          <a:xfrm>
            <a:off x="828000" y="684000"/>
            <a:ext cx="9921549" cy="387798"/>
          </a:xfrm>
        </p:spPr>
        <p:txBody>
          <a:bodyPr/>
          <a:lstStyle/>
          <a:p>
            <a:r>
              <a:rPr lang="es-419" dirty="0">
                <a:latin typeface="+mn-lt"/>
              </a:rPr>
              <a:t>5.4 </a:t>
            </a:r>
            <a:r>
              <a:rPr lang="es-419" sz="2800" dirty="0">
                <a:latin typeface="+mn-lt"/>
                <a:cs typeface="+mn-cs"/>
              </a:rPr>
              <a:t>Consultar datos. </a:t>
            </a:r>
            <a:r>
              <a:rPr lang="es-419" sz="2800" dirty="0" err="1">
                <a:solidFill>
                  <a:srgbClr val="00B0F0"/>
                </a:solidFill>
                <a:latin typeface="+mn-lt"/>
                <a:cs typeface="+mn-cs"/>
              </a:rPr>
              <a:t>Filter</a:t>
            </a:r>
            <a:endParaRPr lang="es-419" dirty="0">
              <a:solidFill>
                <a:srgbClr val="00B0F0"/>
              </a:solidFill>
            </a:endParaRPr>
          </a:p>
        </p:txBody>
      </p:sp>
      <p:sp>
        <p:nvSpPr>
          <p:cNvPr id="4" name="Marcador de contenido 2">
            <a:extLst>
              <a:ext uri="{FF2B5EF4-FFF2-40B4-BE49-F238E27FC236}">
                <a16:creationId xmlns:a16="http://schemas.microsoft.com/office/drawing/2014/main" id="{9267A398-C098-1EA6-BDEE-A4A19D577E66}"/>
              </a:ext>
            </a:extLst>
          </p:cNvPr>
          <p:cNvSpPr txBox="1">
            <a:spLocks/>
          </p:cNvSpPr>
          <p:nvPr/>
        </p:nvSpPr>
        <p:spPr>
          <a:xfrm>
            <a:off x="748288" y="1186215"/>
            <a:ext cx="10515600" cy="348557"/>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800" b="1" dirty="0">
                <a:solidFill>
                  <a:srgbClr val="002060"/>
                </a:solidFill>
                <a:latin typeface="+mn-lt"/>
                <a:cs typeface="+mn-cs"/>
              </a:rPr>
              <a:t>Seleccionar la base de datos “</a:t>
            </a:r>
            <a:r>
              <a:rPr lang="es-ES" sz="1800" b="1" dirty="0" err="1">
                <a:solidFill>
                  <a:srgbClr val="00684A"/>
                </a:solidFill>
              </a:rPr>
              <a:t>personal_db</a:t>
            </a:r>
            <a:r>
              <a:rPr lang="es-ES" sz="1800" b="1" dirty="0">
                <a:solidFill>
                  <a:srgbClr val="002060"/>
                </a:solidFill>
                <a:latin typeface="+mn-lt"/>
                <a:cs typeface="+mn-cs"/>
              </a:rPr>
              <a:t>” y a continuación la colección “</a:t>
            </a:r>
            <a:r>
              <a:rPr lang="es-ES" sz="1800" b="1" dirty="0" err="1">
                <a:solidFill>
                  <a:srgbClr val="00684A"/>
                </a:solidFill>
              </a:rPr>
              <a:t>directorio_collection</a:t>
            </a:r>
            <a:r>
              <a:rPr lang="es-ES" sz="1800" b="1" dirty="0">
                <a:solidFill>
                  <a:srgbClr val="002060"/>
                </a:solidFill>
                <a:latin typeface="+mn-lt"/>
                <a:cs typeface="+mn-cs"/>
              </a:rPr>
              <a:t>”</a:t>
            </a:r>
            <a:endParaRPr lang="es-ES" sz="1800" b="1" dirty="0">
              <a:solidFill>
                <a:srgbClr val="00684A"/>
              </a:solidFill>
            </a:endParaRPr>
          </a:p>
        </p:txBody>
      </p:sp>
      <p:pic>
        <p:nvPicPr>
          <p:cNvPr id="6" name="Imagen 5">
            <a:extLst>
              <a:ext uri="{FF2B5EF4-FFF2-40B4-BE49-F238E27FC236}">
                <a16:creationId xmlns:a16="http://schemas.microsoft.com/office/drawing/2014/main" id="{9F409B93-4BE1-AC03-F71C-C96517446DE8}"/>
              </a:ext>
            </a:extLst>
          </p:cNvPr>
          <p:cNvPicPr>
            <a:picLocks noChangeAspect="1"/>
          </p:cNvPicPr>
          <p:nvPr/>
        </p:nvPicPr>
        <p:blipFill>
          <a:blip r:embed="rId2"/>
          <a:stretch>
            <a:fillRect/>
          </a:stretch>
        </p:blipFill>
        <p:spPr>
          <a:xfrm>
            <a:off x="2371096" y="1856210"/>
            <a:ext cx="6141391" cy="1593164"/>
          </a:xfrm>
          <a:prstGeom prst="rect">
            <a:avLst/>
          </a:prstGeom>
          <a:effectLst>
            <a:outerShdw blurRad="50800" dist="38100" dir="13500000" algn="br" rotWithShape="0">
              <a:prstClr val="black">
                <a:alpha val="40000"/>
              </a:prstClr>
            </a:outerShdw>
          </a:effectLst>
        </p:spPr>
      </p:pic>
      <p:sp>
        <p:nvSpPr>
          <p:cNvPr id="8" name="Marcador de contenido 2">
            <a:extLst>
              <a:ext uri="{FF2B5EF4-FFF2-40B4-BE49-F238E27FC236}">
                <a16:creationId xmlns:a16="http://schemas.microsoft.com/office/drawing/2014/main" id="{1A8523B6-4F7F-500F-38C9-56A1C9EF0707}"/>
              </a:ext>
            </a:extLst>
          </p:cNvPr>
          <p:cNvSpPr txBox="1">
            <a:spLocks/>
          </p:cNvSpPr>
          <p:nvPr/>
        </p:nvSpPr>
        <p:spPr>
          <a:xfrm>
            <a:off x="748288" y="1536300"/>
            <a:ext cx="4748835" cy="348557"/>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800" b="1" dirty="0">
                <a:solidFill>
                  <a:srgbClr val="002060"/>
                </a:solidFill>
                <a:latin typeface="+mn-lt"/>
                <a:cs typeface="+mn-cs"/>
              </a:rPr>
              <a:t>Hacer clic en el botón </a:t>
            </a:r>
            <a:r>
              <a:rPr lang="es-ES" sz="1800" b="1" dirty="0" err="1">
                <a:solidFill>
                  <a:srgbClr val="00684A"/>
                </a:solidFill>
                <a:latin typeface="+mn-lt"/>
                <a:cs typeface="+mn-cs"/>
              </a:rPr>
              <a:t>options</a:t>
            </a:r>
            <a:r>
              <a:rPr lang="es-ES" sz="1800" b="1" dirty="0">
                <a:solidFill>
                  <a:srgbClr val="002060"/>
                </a:solidFill>
                <a:latin typeface="+mn-lt"/>
                <a:cs typeface="+mn-cs"/>
              </a:rPr>
              <a:t> de lado derecho</a:t>
            </a:r>
            <a:endParaRPr lang="es-ES" sz="1800" b="1" dirty="0">
              <a:solidFill>
                <a:srgbClr val="00684A"/>
              </a:solidFill>
            </a:endParaRPr>
          </a:p>
        </p:txBody>
      </p:sp>
      <p:sp>
        <p:nvSpPr>
          <p:cNvPr id="13" name="Marcador de contenido 2">
            <a:extLst>
              <a:ext uri="{FF2B5EF4-FFF2-40B4-BE49-F238E27FC236}">
                <a16:creationId xmlns:a16="http://schemas.microsoft.com/office/drawing/2014/main" id="{25D06EE0-9D7A-5EAC-2D4C-0DB8381A553A}"/>
              </a:ext>
            </a:extLst>
          </p:cNvPr>
          <p:cNvSpPr txBox="1">
            <a:spLocks/>
          </p:cNvSpPr>
          <p:nvPr/>
        </p:nvSpPr>
        <p:spPr>
          <a:xfrm>
            <a:off x="748288" y="3429000"/>
            <a:ext cx="10515600" cy="286360"/>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400" b="1" dirty="0">
                <a:solidFill>
                  <a:srgbClr val="002060"/>
                </a:solidFill>
                <a:latin typeface="+mn-lt"/>
                <a:cs typeface="+mn-cs"/>
              </a:rPr>
              <a:t>Filtrar el documento  de la ciudad “CUMMINGTON”, en el campo </a:t>
            </a:r>
            <a:r>
              <a:rPr lang="es-ES" sz="1400" b="1" dirty="0" err="1">
                <a:solidFill>
                  <a:srgbClr val="002060"/>
                </a:solidFill>
                <a:latin typeface="+mn-lt"/>
                <a:cs typeface="+mn-cs"/>
              </a:rPr>
              <a:t>filter</a:t>
            </a:r>
            <a:r>
              <a:rPr lang="es-ES" sz="1400" b="1" dirty="0">
                <a:solidFill>
                  <a:srgbClr val="002060"/>
                </a:solidFill>
                <a:latin typeface="+mn-lt"/>
                <a:cs typeface="+mn-cs"/>
              </a:rPr>
              <a:t> pegar las siguientes instrucciones (</a:t>
            </a:r>
            <a:r>
              <a:rPr lang="es-ES" sz="1400" b="1" dirty="0">
                <a:solidFill>
                  <a:srgbClr val="002060"/>
                </a:solidFill>
                <a:highlight>
                  <a:srgbClr val="F0F5D0"/>
                </a:highlight>
                <a:latin typeface="+mn-lt"/>
                <a:cs typeface="+mn-cs"/>
              </a:rPr>
              <a:t>una a una</a:t>
            </a:r>
            <a:r>
              <a:rPr lang="es-ES" sz="1400" b="1" dirty="0">
                <a:solidFill>
                  <a:srgbClr val="002060"/>
                </a:solidFill>
                <a:latin typeface="+mn-lt"/>
                <a:cs typeface="+mn-cs"/>
              </a:rPr>
              <a:t>), luego “</a:t>
            </a:r>
            <a:r>
              <a:rPr lang="es-ES" sz="1400" b="1" dirty="0" err="1">
                <a:solidFill>
                  <a:srgbClr val="00684A"/>
                </a:solidFill>
                <a:latin typeface="+mn-lt"/>
                <a:cs typeface="+mn-cs"/>
              </a:rPr>
              <a:t>Find</a:t>
            </a:r>
            <a:r>
              <a:rPr lang="es-ES" sz="1400" b="1" dirty="0">
                <a:solidFill>
                  <a:srgbClr val="002060"/>
                </a:solidFill>
                <a:latin typeface="+mn-lt"/>
                <a:cs typeface="+mn-cs"/>
              </a:rPr>
              <a:t>”</a:t>
            </a:r>
            <a:r>
              <a:rPr lang="es-ES" sz="1200" dirty="0">
                <a:highlight>
                  <a:srgbClr val="F0F5D0"/>
                </a:highlight>
              </a:rPr>
              <a:t>	</a:t>
            </a:r>
          </a:p>
        </p:txBody>
      </p:sp>
      <p:sp>
        <p:nvSpPr>
          <p:cNvPr id="7" name="CuadroTexto 6">
            <a:extLst>
              <a:ext uri="{FF2B5EF4-FFF2-40B4-BE49-F238E27FC236}">
                <a16:creationId xmlns:a16="http://schemas.microsoft.com/office/drawing/2014/main" id="{896F0982-5D6E-CFF6-8401-3C58CBB7638A}"/>
              </a:ext>
            </a:extLst>
          </p:cNvPr>
          <p:cNvSpPr txBox="1"/>
          <p:nvPr/>
        </p:nvSpPr>
        <p:spPr>
          <a:xfrm>
            <a:off x="8081387" y="2492225"/>
            <a:ext cx="6094324" cy="369332"/>
          </a:xfrm>
          <a:prstGeom prst="rect">
            <a:avLst/>
          </a:prstGeom>
          <a:noFill/>
        </p:spPr>
        <p:txBody>
          <a:bodyPr wrap="square">
            <a:spAutoFit/>
          </a:bodyPr>
          <a:lstStyle/>
          <a:p>
            <a:r>
              <a:rPr lang="es-419" dirty="0" err="1">
                <a:solidFill>
                  <a:srgbClr val="00684A"/>
                </a:solidFill>
              </a:rPr>
              <a:t>select</a:t>
            </a:r>
            <a:r>
              <a:rPr lang="es-419" dirty="0">
                <a:solidFill>
                  <a:srgbClr val="00684A"/>
                </a:solidFill>
              </a:rPr>
              <a:t> top 10 </a:t>
            </a:r>
            <a:r>
              <a:rPr lang="es-419" dirty="0" err="1">
                <a:solidFill>
                  <a:srgbClr val="00684A"/>
                </a:solidFill>
              </a:rPr>
              <a:t>city</a:t>
            </a:r>
            <a:r>
              <a:rPr lang="es-419" dirty="0">
                <a:solidFill>
                  <a:srgbClr val="00684A"/>
                </a:solidFill>
              </a:rPr>
              <a:t> </a:t>
            </a:r>
            <a:r>
              <a:rPr lang="es-419" dirty="0" err="1">
                <a:solidFill>
                  <a:srgbClr val="00684A"/>
                </a:solidFill>
              </a:rPr>
              <a:t>from</a:t>
            </a:r>
            <a:r>
              <a:rPr lang="es-419" dirty="0">
                <a:solidFill>
                  <a:srgbClr val="00684A"/>
                </a:solidFill>
              </a:rPr>
              <a:t> Table</a:t>
            </a:r>
          </a:p>
        </p:txBody>
      </p:sp>
      <p:pic>
        <p:nvPicPr>
          <p:cNvPr id="10" name="Imagen 9">
            <a:extLst>
              <a:ext uri="{FF2B5EF4-FFF2-40B4-BE49-F238E27FC236}">
                <a16:creationId xmlns:a16="http://schemas.microsoft.com/office/drawing/2014/main" id="{471D962A-E9E4-02A7-FFD7-A6AB661FD663}"/>
              </a:ext>
            </a:extLst>
          </p:cNvPr>
          <p:cNvPicPr>
            <a:picLocks noChangeAspect="1"/>
          </p:cNvPicPr>
          <p:nvPr/>
        </p:nvPicPr>
        <p:blipFill>
          <a:blip r:embed="rId3"/>
          <a:stretch>
            <a:fillRect/>
          </a:stretch>
        </p:blipFill>
        <p:spPr>
          <a:xfrm>
            <a:off x="748288" y="4392073"/>
            <a:ext cx="10326541" cy="2010056"/>
          </a:xfrm>
          <a:prstGeom prst="rect">
            <a:avLst/>
          </a:prstGeom>
          <a:effectLst>
            <a:outerShdw blurRad="63500" sx="102000" sy="102000" algn="ctr" rotWithShape="0">
              <a:prstClr val="black">
                <a:alpha val="40000"/>
              </a:prstClr>
            </a:outerShdw>
          </a:effectLst>
        </p:spPr>
      </p:pic>
      <p:sp>
        <p:nvSpPr>
          <p:cNvPr id="12" name="Marcador de contenido 2">
            <a:extLst>
              <a:ext uri="{FF2B5EF4-FFF2-40B4-BE49-F238E27FC236}">
                <a16:creationId xmlns:a16="http://schemas.microsoft.com/office/drawing/2014/main" id="{7C9903D8-0F9E-E675-5380-20E723B12C4D}"/>
              </a:ext>
            </a:extLst>
          </p:cNvPr>
          <p:cNvSpPr txBox="1">
            <a:spLocks/>
          </p:cNvSpPr>
          <p:nvPr/>
        </p:nvSpPr>
        <p:spPr>
          <a:xfrm>
            <a:off x="748288" y="6402129"/>
            <a:ext cx="10515600" cy="3416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800" b="1" dirty="0">
                <a:solidFill>
                  <a:srgbClr val="002060"/>
                </a:solidFill>
                <a:latin typeface="+mn-lt"/>
                <a:cs typeface="+mn-cs"/>
              </a:rPr>
              <a:t>Hacer clic en el botón </a:t>
            </a:r>
            <a:r>
              <a:rPr lang="es-ES" sz="1800" b="1" dirty="0" err="1">
                <a:solidFill>
                  <a:srgbClr val="00684A"/>
                </a:solidFill>
                <a:latin typeface="+mn-lt"/>
                <a:cs typeface="+mn-cs"/>
              </a:rPr>
              <a:t>Reset</a:t>
            </a:r>
            <a:endParaRPr lang="es-ES" sz="1800" b="1" dirty="0">
              <a:solidFill>
                <a:srgbClr val="00684A"/>
              </a:solidFill>
              <a:latin typeface="+mn-lt"/>
              <a:cs typeface="+mn-cs"/>
            </a:endParaRPr>
          </a:p>
        </p:txBody>
      </p:sp>
      <p:cxnSp>
        <p:nvCxnSpPr>
          <p:cNvPr id="15" name="Conector: angular 14">
            <a:extLst>
              <a:ext uri="{FF2B5EF4-FFF2-40B4-BE49-F238E27FC236}">
                <a16:creationId xmlns:a16="http://schemas.microsoft.com/office/drawing/2014/main" id="{68945EE7-9127-F4D9-F207-60E42151C777}"/>
              </a:ext>
            </a:extLst>
          </p:cNvPr>
          <p:cNvCxnSpPr>
            <a:cxnSpLocks/>
          </p:cNvCxnSpPr>
          <p:nvPr/>
        </p:nvCxnSpPr>
        <p:spPr>
          <a:xfrm rot="16200000" flipH="1">
            <a:off x="1639856" y="3991169"/>
            <a:ext cx="1155649" cy="1071136"/>
          </a:xfrm>
          <a:prstGeom prst="bentConnector3">
            <a:avLst>
              <a:gd name="adj1" fmla="val 3434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angular 17">
            <a:extLst>
              <a:ext uri="{FF2B5EF4-FFF2-40B4-BE49-F238E27FC236}">
                <a16:creationId xmlns:a16="http://schemas.microsoft.com/office/drawing/2014/main" id="{C79A557F-98FE-F501-9F16-DFDC135CC963}"/>
              </a:ext>
            </a:extLst>
          </p:cNvPr>
          <p:cNvCxnSpPr/>
          <p:nvPr/>
        </p:nvCxnSpPr>
        <p:spPr>
          <a:xfrm rot="5400000">
            <a:off x="9233189" y="4068337"/>
            <a:ext cx="1198247" cy="5325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uadroTexto 19">
            <a:extLst>
              <a:ext uri="{FF2B5EF4-FFF2-40B4-BE49-F238E27FC236}">
                <a16:creationId xmlns:a16="http://schemas.microsoft.com/office/drawing/2014/main" id="{07449248-F06C-F5DC-9784-7241BB6D3A15}"/>
              </a:ext>
            </a:extLst>
          </p:cNvPr>
          <p:cNvSpPr txBox="1"/>
          <p:nvPr/>
        </p:nvSpPr>
        <p:spPr>
          <a:xfrm>
            <a:off x="2403056" y="3728025"/>
            <a:ext cx="1681371" cy="230832"/>
          </a:xfrm>
          <a:prstGeom prst="rect">
            <a:avLst/>
          </a:prstGeom>
          <a:noFill/>
        </p:spPr>
        <p:txBody>
          <a:bodyPr wrap="square">
            <a:spAutoFit/>
          </a:bodyPr>
          <a:lstStyle/>
          <a:p>
            <a:pPr algn="just"/>
            <a:r>
              <a:rPr lang="es-ES" sz="900" dirty="0">
                <a:highlight>
                  <a:srgbClr val="F0F5D0"/>
                </a:highlight>
                <a:latin typeface="Courier New" panose="02070309020205020404" pitchFamily="49" charset="0"/>
                <a:cs typeface="Courier New" panose="02070309020205020404" pitchFamily="49" charset="0"/>
              </a:rPr>
              <a:t>{</a:t>
            </a:r>
            <a:r>
              <a:rPr lang="es-ES" sz="900" dirty="0" err="1">
                <a:highlight>
                  <a:srgbClr val="F0F5D0"/>
                </a:highlight>
                <a:latin typeface="Courier New" panose="02070309020205020404" pitchFamily="49" charset="0"/>
                <a:cs typeface="Courier New" panose="02070309020205020404" pitchFamily="49" charset="0"/>
              </a:rPr>
              <a:t>city</a:t>
            </a:r>
            <a:r>
              <a:rPr lang="es-ES" sz="900" dirty="0">
                <a:highlight>
                  <a:srgbClr val="F0F5D0"/>
                </a:highlight>
                <a:latin typeface="Courier New" panose="02070309020205020404" pitchFamily="49" charset="0"/>
                <a:cs typeface="Courier New" panose="02070309020205020404" pitchFamily="49" charset="0"/>
              </a:rPr>
              <a:t>: "CUMMINGTON" }</a:t>
            </a:r>
          </a:p>
        </p:txBody>
      </p:sp>
      <p:sp>
        <p:nvSpPr>
          <p:cNvPr id="22" name="CuadroTexto 21">
            <a:extLst>
              <a:ext uri="{FF2B5EF4-FFF2-40B4-BE49-F238E27FC236}">
                <a16:creationId xmlns:a16="http://schemas.microsoft.com/office/drawing/2014/main" id="{0537D965-6135-3C2F-650B-32EFD199A867}"/>
              </a:ext>
            </a:extLst>
          </p:cNvPr>
          <p:cNvSpPr txBox="1"/>
          <p:nvPr/>
        </p:nvSpPr>
        <p:spPr>
          <a:xfrm>
            <a:off x="3971827" y="3718785"/>
            <a:ext cx="967754" cy="230832"/>
          </a:xfrm>
          <a:prstGeom prst="rect">
            <a:avLst/>
          </a:prstGeom>
          <a:noFill/>
        </p:spPr>
        <p:txBody>
          <a:bodyPr wrap="square">
            <a:spAutoFit/>
          </a:bodyPr>
          <a:lstStyle/>
          <a:p>
            <a:r>
              <a:rPr lang="es-ES" sz="900" dirty="0">
                <a:highlight>
                  <a:srgbClr val="F0F5D0"/>
                </a:highlight>
                <a:latin typeface="Courier New" panose="02070309020205020404" pitchFamily="49" charset="0"/>
                <a:cs typeface="Courier New" panose="02070309020205020404" pitchFamily="49" charset="0"/>
              </a:rPr>
              <a:t>{</a:t>
            </a:r>
            <a:r>
              <a:rPr lang="es-ES" sz="900" dirty="0" err="1">
                <a:highlight>
                  <a:srgbClr val="F0F5D0"/>
                </a:highlight>
                <a:latin typeface="Courier New" panose="02070309020205020404" pitchFamily="49" charset="0"/>
                <a:cs typeface="Courier New" panose="02070309020205020404" pitchFamily="49" charset="0"/>
              </a:rPr>
              <a:t>city</a:t>
            </a:r>
            <a:r>
              <a:rPr lang="es-ES" sz="900" dirty="0">
                <a:highlight>
                  <a:srgbClr val="F0F5D0"/>
                </a:highlight>
                <a:latin typeface="Courier New" panose="02070309020205020404" pitchFamily="49" charset="0"/>
                <a:cs typeface="Courier New" panose="02070309020205020404" pitchFamily="49" charset="0"/>
              </a:rPr>
              <a:t>:"MA"}</a:t>
            </a:r>
            <a:endParaRPr lang="es-419" sz="900" dirty="0">
              <a:latin typeface="Courier New" panose="02070309020205020404" pitchFamily="49" charset="0"/>
              <a:cs typeface="Courier New" panose="02070309020205020404" pitchFamily="49" charset="0"/>
            </a:endParaRPr>
          </a:p>
        </p:txBody>
      </p:sp>
      <p:sp>
        <p:nvSpPr>
          <p:cNvPr id="24" name="CuadroTexto 23">
            <a:extLst>
              <a:ext uri="{FF2B5EF4-FFF2-40B4-BE49-F238E27FC236}">
                <a16:creationId xmlns:a16="http://schemas.microsoft.com/office/drawing/2014/main" id="{F295B591-AB13-4F76-2296-27F39940D4B1}"/>
              </a:ext>
            </a:extLst>
          </p:cNvPr>
          <p:cNvSpPr txBox="1"/>
          <p:nvPr/>
        </p:nvSpPr>
        <p:spPr>
          <a:xfrm>
            <a:off x="4809059" y="3718785"/>
            <a:ext cx="1164262" cy="230832"/>
          </a:xfrm>
          <a:prstGeom prst="rect">
            <a:avLst/>
          </a:prstGeom>
          <a:noFill/>
        </p:spPr>
        <p:txBody>
          <a:bodyPr wrap="square">
            <a:spAutoFit/>
          </a:bodyPr>
          <a:lstStyle/>
          <a:p>
            <a:r>
              <a:rPr lang="es-ES" sz="900" dirty="0">
                <a:highlight>
                  <a:srgbClr val="F0F5D0"/>
                </a:highlight>
                <a:latin typeface="Courier New" panose="02070309020205020404" pitchFamily="49" charset="0"/>
                <a:cs typeface="Courier New" panose="02070309020205020404" pitchFamily="49" charset="0"/>
              </a:rPr>
              <a:t>{</a:t>
            </a:r>
            <a:r>
              <a:rPr lang="es-ES" sz="900" dirty="0" err="1">
                <a:highlight>
                  <a:srgbClr val="F0F5D0"/>
                </a:highlight>
                <a:latin typeface="Courier New" panose="02070309020205020404" pitchFamily="49" charset="0"/>
                <a:cs typeface="Courier New" panose="02070309020205020404" pitchFamily="49" charset="0"/>
              </a:rPr>
              <a:t>city</a:t>
            </a:r>
            <a:r>
              <a:rPr lang="es-ES" sz="900" dirty="0">
                <a:highlight>
                  <a:srgbClr val="F0F5D0"/>
                </a:highlight>
                <a:latin typeface="Courier New" panose="02070309020205020404" pitchFamily="49" charset="0"/>
                <a:cs typeface="Courier New" panose="02070309020205020404" pitchFamily="49" charset="0"/>
              </a:rPr>
              <a:t>: /CHE/}</a:t>
            </a:r>
            <a:endParaRPr lang="es-419" sz="900" dirty="0">
              <a:latin typeface="Courier New" panose="02070309020205020404" pitchFamily="49" charset="0"/>
              <a:cs typeface="Courier New" panose="02070309020205020404" pitchFamily="49" charset="0"/>
            </a:endParaRPr>
          </a:p>
        </p:txBody>
      </p:sp>
      <p:sp>
        <p:nvSpPr>
          <p:cNvPr id="9" name="CuadroTexto 8">
            <a:extLst>
              <a:ext uri="{FF2B5EF4-FFF2-40B4-BE49-F238E27FC236}">
                <a16:creationId xmlns:a16="http://schemas.microsoft.com/office/drawing/2014/main" id="{EF367FA6-9E01-B531-64B6-A52609665917}"/>
              </a:ext>
            </a:extLst>
          </p:cNvPr>
          <p:cNvSpPr txBox="1"/>
          <p:nvPr/>
        </p:nvSpPr>
        <p:spPr>
          <a:xfrm>
            <a:off x="5772827" y="3718785"/>
            <a:ext cx="1276437" cy="230832"/>
          </a:xfrm>
          <a:prstGeom prst="rect">
            <a:avLst/>
          </a:prstGeom>
          <a:noFill/>
        </p:spPr>
        <p:txBody>
          <a:bodyPr wrap="square">
            <a:spAutoFit/>
          </a:bodyPr>
          <a:lstStyle>
            <a:defPPr>
              <a:defRPr lang="en-US"/>
            </a:defPPr>
            <a:lvl1pPr>
              <a:defRPr sz="1200">
                <a:highlight>
                  <a:srgbClr val="F0F5D0"/>
                </a:highlight>
                <a:latin typeface="Courier New" panose="02070309020205020404" pitchFamily="49" charset="0"/>
                <a:cs typeface="Courier New" panose="02070309020205020404" pitchFamily="49" charset="0"/>
              </a:defRPr>
            </a:lvl1pPr>
          </a:lstStyle>
          <a:p>
            <a:r>
              <a:rPr lang="es-419" sz="900" dirty="0"/>
              <a:t>{</a:t>
            </a:r>
            <a:r>
              <a:rPr lang="es-419" sz="900" dirty="0" err="1"/>
              <a:t>city</a:t>
            </a:r>
            <a:r>
              <a:rPr lang="es-419" sz="900" dirty="0"/>
              <a:t>: /^CH/i}</a:t>
            </a:r>
          </a:p>
        </p:txBody>
      </p:sp>
      <p:sp>
        <p:nvSpPr>
          <p:cNvPr id="14" name="CuadroTexto 13">
            <a:extLst>
              <a:ext uri="{FF2B5EF4-FFF2-40B4-BE49-F238E27FC236}">
                <a16:creationId xmlns:a16="http://schemas.microsoft.com/office/drawing/2014/main" id="{F2EA3B94-8747-1957-5CFD-1FBB51CA8BF5}"/>
              </a:ext>
            </a:extLst>
          </p:cNvPr>
          <p:cNvSpPr txBox="1"/>
          <p:nvPr/>
        </p:nvSpPr>
        <p:spPr>
          <a:xfrm>
            <a:off x="6806567" y="3700591"/>
            <a:ext cx="2470360" cy="230832"/>
          </a:xfrm>
          <a:prstGeom prst="rect">
            <a:avLst/>
          </a:prstGeom>
          <a:noFill/>
        </p:spPr>
        <p:txBody>
          <a:bodyPr wrap="square">
            <a:spAutoFit/>
          </a:bodyPr>
          <a:lstStyle>
            <a:defPPr>
              <a:defRPr lang="en-US"/>
            </a:defPPr>
            <a:lvl1pPr>
              <a:defRPr sz="1200">
                <a:highlight>
                  <a:srgbClr val="F0F5D0"/>
                </a:highlight>
                <a:latin typeface="Courier New" panose="02070309020205020404" pitchFamily="49" charset="0"/>
                <a:cs typeface="Courier New" panose="02070309020205020404" pitchFamily="49" charset="0"/>
              </a:defRPr>
            </a:lvl1pPr>
          </a:lstStyle>
          <a:p>
            <a:r>
              <a:rPr lang="es-419" sz="900" dirty="0"/>
              <a:t>{</a:t>
            </a:r>
            <a:r>
              <a:rPr lang="es-419" sz="900" dirty="0" err="1"/>
              <a:t>city</a:t>
            </a:r>
            <a:r>
              <a:rPr lang="es-419" sz="900" dirty="0"/>
              <a:t>: /^CH/i, pop: {$</a:t>
            </a:r>
            <a:r>
              <a:rPr lang="es-419" sz="900" dirty="0" err="1"/>
              <a:t>gte</a:t>
            </a:r>
            <a:r>
              <a:rPr lang="es-419" sz="900" dirty="0"/>
              <a:t>: 3000}}</a:t>
            </a:r>
          </a:p>
        </p:txBody>
      </p:sp>
      <p:sp>
        <p:nvSpPr>
          <p:cNvPr id="21" name="CuadroTexto 20">
            <a:extLst>
              <a:ext uri="{FF2B5EF4-FFF2-40B4-BE49-F238E27FC236}">
                <a16:creationId xmlns:a16="http://schemas.microsoft.com/office/drawing/2014/main" id="{9E03837E-F99B-6529-D611-682FF5BF1D80}"/>
              </a:ext>
            </a:extLst>
          </p:cNvPr>
          <p:cNvSpPr txBox="1"/>
          <p:nvPr/>
        </p:nvSpPr>
        <p:spPr>
          <a:xfrm>
            <a:off x="748288" y="3737969"/>
            <a:ext cx="1622809" cy="232359"/>
          </a:xfrm>
          <a:prstGeom prst="rect">
            <a:avLst/>
          </a:prstGeom>
          <a:noFill/>
        </p:spPr>
        <p:txBody>
          <a:bodyPr wrap="square">
            <a:spAutoFit/>
          </a:bodyPr>
          <a:lstStyle>
            <a:defPPr>
              <a:defRPr lang="en-US"/>
            </a:defPPr>
            <a:lvl1pPr algn="just">
              <a:defRPr sz="900">
                <a:highlight>
                  <a:srgbClr val="F0F5D0"/>
                </a:highlight>
                <a:latin typeface="Courier New" panose="02070309020205020404" pitchFamily="49" charset="0"/>
                <a:cs typeface="Courier New" panose="02070309020205020404" pitchFamily="49" charset="0"/>
              </a:defRPr>
            </a:lvl1pPr>
          </a:lstStyle>
          <a:p>
            <a:r>
              <a:rPr lang="es-ES" dirty="0"/>
              <a:t>{</a:t>
            </a:r>
            <a:r>
              <a:rPr lang="es-ES" dirty="0" err="1"/>
              <a:t>city</a:t>
            </a:r>
            <a:r>
              <a:rPr lang="es-ES" dirty="0"/>
              <a:t>: "CUMMINGTON" } </a:t>
            </a:r>
            <a:endParaRPr lang="es-419" dirty="0"/>
          </a:p>
        </p:txBody>
      </p:sp>
    </p:spTree>
    <p:extLst>
      <p:ext uri="{BB962C8B-B14F-4D97-AF65-F5344CB8AC3E}">
        <p14:creationId xmlns:p14="http://schemas.microsoft.com/office/powerpoint/2010/main" val="2856479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CC5321-78C2-CE2D-48B6-CE36606AA209}"/>
              </a:ext>
            </a:extLst>
          </p:cNvPr>
          <p:cNvSpPr>
            <a:spLocks noGrp="1"/>
          </p:cNvSpPr>
          <p:nvPr>
            <p:ph type="title"/>
          </p:nvPr>
        </p:nvSpPr>
        <p:spPr>
          <a:xfrm>
            <a:off x="828000" y="684000"/>
            <a:ext cx="9921549" cy="387798"/>
          </a:xfrm>
        </p:spPr>
        <p:txBody>
          <a:bodyPr/>
          <a:lstStyle/>
          <a:p>
            <a:r>
              <a:rPr lang="es-419" dirty="0">
                <a:latin typeface="+mn-lt"/>
              </a:rPr>
              <a:t>5.4 </a:t>
            </a:r>
            <a:r>
              <a:rPr lang="es-419" sz="2800" dirty="0">
                <a:latin typeface="+mn-lt"/>
                <a:cs typeface="+mn-cs"/>
              </a:rPr>
              <a:t>Consultar datos. Opciones</a:t>
            </a:r>
            <a:endParaRPr lang="es-419" dirty="0"/>
          </a:p>
        </p:txBody>
      </p:sp>
      <p:sp>
        <p:nvSpPr>
          <p:cNvPr id="4" name="Marcador de contenido 2">
            <a:extLst>
              <a:ext uri="{FF2B5EF4-FFF2-40B4-BE49-F238E27FC236}">
                <a16:creationId xmlns:a16="http://schemas.microsoft.com/office/drawing/2014/main" id="{9267A398-C098-1EA6-BDEE-A4A19D577E66}"/>
              </a:ext>
            </a:extLst>
          </p:cNvPr>
          <p:cNvSpPr txBox="1">
            <a:spLocks/>
          </p:cNvSpPr>
          <p:nvPr/>
        </p:nvSpPr>
        <p:spPr>
          <a:xfrm>
            <a:off x="748288" y="1186215"/>
            <a:ext cx="10515600" cy="348557"/>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800" b="1" dirty="0">
                <a:solidFill>
                  <a:srgbClr val="002060"/>
                </a:solidFill>
                <a:latin typeface="+mn-lt"/>
                <a:cs typeface="+mn-cs"/>
              </a:rPr>
              <a:t>Seleccionar la base de datos “</a:t>
            </a:r>
            <a:r>
              <a:rPr lang="es-ES" sz="1800" b="1" dirty="0" err="1">
                <a:solidFill>
                  <a:srgbClr val="00684A"/>
                </a:solidFill>
              </a:rPr>
              <a:t>personal_db</a:t>
            </a:r>
            <a:r>
              <a:rPr lang="es-ES" sz="1800" b="1" dirty="0">
                <a:solidFill>
                  <a:srgbClr val="002060"/>
                </a:solidFill>
                <a:latin typeface="+mn-lt"/>
                <a:cs typeface="+mn-cs"/>
              </a:rPr>
              <a:t>” y a continuación la colección “</a:t>
            </a:r>
            <a:r>
              <a:rPr lang="es-ES" sz="1800" b="1" dirty="0" err="1">
                <a:solidFill>
                  <a:srgbClr val="00684A"/>
                </a:solidFill>
              </a:rPr>
              <a:t>personas_collection</a:t>
            </a:r>
            <a:r>
              <a:rPr lang="es-ES" sz="1800" b="1" dirty="0">
                <a:solidFill>
                  <a:srgbClr val="002060"/>
                </a:solidFill>
                <a:latin typeface="+mn-lt"/>
                <a:cs typeface="+mn-cs"/>
              </a:rPr>
              <a:t>”</a:t>
            </a:r>
            <a:endParaRPr lang="es-ES" sz="1800" b="1" dirty="0">
              <a:solidFill>
                <a:srgbClr val="00684A"/>
              </a:solidFill>
            </a:endParaRPr>
          </a:p>
        </p:txBody>
      </p:sp>
      <p:sp>
        <p:nvSpPr>
          <p:cNvPr id="8" name="Marcador de contenido 2">
            <a:extLst>
              <a:ext uri="{FF2B5EF4-FFF2-40B4-BE49-F238E27FC236}">
                <a16:creationId xmlns:a16="http://schemas.microsoft.com/office/drawing/2014/main" id="{1A8523B6-4F7F-500F-38C9-56A1C9EF0707}"/>
              </a:ext>
            </a:extLst>
          </p:cNvPr>
          <p:cNvSpPr txBox="1">
            <a:spLocks/>
          </p:cNvSpPr>
          <p:nvPr/>
        </p:nvSpPr>
        <p:spPr>
          <a:xfrm>
            <a:off x="1039939" y="1535711"/>
            <a:ext cx="4748835" cy="348557"/>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800" b="1" dirty="0">
                <a:solidFill>
                  <a:srgbClr val="002060"/>
                </a:solidFill>
                <a:latin typeface="+mn-lt"/>
                <a:cs typeface="+mn-cs"/>
              </a:rPr>
              <a:t>Hacer clic en el botón </a:t>
            </a:r>
            <a:r>
              <a:rPr lang="es-ES" sz="1800" b="1" dirty="0" err="1">
                <a:solidFill>
                  <a:srgbClr val="00684A"/>
                </a:solidFill>
                <a:latin typeface="+mn-lt"/>
                <a:cs typeface="+mn-cs"/>
              </a:rPr>
              <a:t>options</a:t>
            </a:r>
            <a:r>
              <a:rPr lang="es-ES" sz="1800" b="1" dirty="0">
                <a:solidFill>
                  <a:srgbClr val="002060"/>
                </a:solidFill>
                <a:latin typeface="+mn-lt"/>
                <a:cs typeface="+mn-cs"/>
              </a:rPr>
              <a:t> de lado derecho</a:t>
            </a:r>
            <a:endParaRPr lang="es-ES" sz="1800" b="1" dirty="0">
              <a:solidFill>
                <a:srgbClr val="00684A"/>
              </a:solidFill>
            </a:endParaRPr>
          </a:p>
        </p:txBody>
      </p:sp>
      <p:sp>
        <p:nvSpPr>
          <p:cNvPr id="13" name="Marcador de contenido 2">
            <a:extLst>
              <a:ext uri="{FF2B5EF4-FFF2-40B4-BE49-F238E27FC236}">
                <a16:creationId xmlns:a16="http://schemas.microsoft.com/office/drawing/2014/main" id="{25D06EE0-9D7A-5EAC-2D4C-0DB8381A553A}"/>
              </a:ext>
            </a:extLst>
          </p:cNvPr>
          <p:cNvSpPr txBox="1">
            <a:spLocks/>
          </p:cNvSpPr>
          <p:nvPr/>
        </p:nvSpPr>
        <p:spPr>
          <a:xfrm>
            <a:off x="748288" y="2074601"/>
            <a:ext cx="10515600" cy="2862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419" sz="1400" b="1" dirty="0">
                <a:solidFill>
                  <a:srgbClr val="002060"/>
                </a:solidFill>
                <a:latin typeface="+mn-lt"/>
                <a:cs typeface="+mn-cs"/>
              </a:rPr>
              <a:t>Mostrar el listado del personal en </a:t>
            </a:r>
            <a:r>
              <a:rPr lang="es-419" sz="1400" b="1" dirty="0" err="1">
                <a:solidFill>
                  <a:srgbClr val="002060"/>
                </a:solidFill>
                <a:latin typeface="+mn-lt"/>
                <a:cs typeface="+mn-cs"/>
              </a:rPr>
              <a:t>OrdenPuesto</a:t>
            </a:r>
            <a:r>
              <a:rPr lang="es-419" sz="1400" b="1" dirty="0">
                <a:solidFill>
                  <a:srgbClr val="002060"/>
                </a:solidFill>
                <a:latin typeface="+mn-lt"/>
                <a:cs typeface="+mn-cs"/>
              </a:rPr>
              <a:t> ascendente y descendente</a:t>
            </a:r>
          </a:p>
        </p:txBody>
      </p:sp>
      <p:sp>
        <p:nvSpPr>
          <p:cNvPr id="12" name="Marcador de contenido 2">
            <a:extLst>
              <a:ext uri="{FF2B5EF4-FFF2-40B4-BE49-F238E27FC236}">
                <a16:creationId xmlns:a16="http://schemas.microsoft.com/office/drawing/2014/main" id="{7C9903D8-0F9E-E675-5380-20E723B12C4D}"/>
              </a:ext>
            </a:extLst>
          </p:cNvPr>
          <p:cNvSpPr txBox="1">
            <a:spLocks/>
          </p:cNvSpPr>
          <p:nvPr/>
        </p:nvSpPr>
        <p:spPr>
          <a:xfrm>
            <a:off x="748288" y="6402129"/>
            <a:ext cx="10515600" cy="3416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800" b="1" dirty="0">
                <a:solidFill>
                  <a:srgbClr val="002060"/>
                </a:solidFill>
                <a:latin typeface="+mn-lt"/>
                <a:cs typeface="+mn-cs"/>
              </a:rPr>
              <a:t>Hacer clic en el botón </a:t>
            </a:r>
            <a:r>
              <a:rPr lang="es-ES" sz="1800" b="1" dirty="0" err="1">
                <a:solidFill>
                  <a:srgbClr val="00684A"/>
                </a:solidFill>
                <a:latin typeface="+mn-lt"/>
                <a:cs typeface="+mn-cs"/>
              </a:rPr>
              <a:t>Reset</a:t>
            </a:r>
            <a:endParaRPr lang="es-ES" sz="1800" b="1" dirty="0">
              <a:solidFill>
                <a:srgbClr val="00684A"/>
              </a:solidFill>
              <a:latin typeface="+mn-lt"/>
              <a:cs typeface="+mn-cs"/>
            </a:endParaRPr>
          </a:p>
        </p:txBody>
      </p:sp>
      <p:sp>
        <p:nvSpPr>
          <p:cNvPr id="20" name="CuadroTexto 19">
            <a:extLst>
              <a:ext uri="{FF2B5EF4-FFF2-40B4-BE49-F238E27FC236}">
                <a16:creationId xmlns:a16="http://schemas.microsoft.com/office/drawing/2014/main" id="{07449248-F06C-F5DC-9784-7241BB6D3A15}"/>
              </a:ext>
            </a:extLst>
          </p:cNvPr>
          <p:cNvSpPr txBox="1"/>
          <p:nvPr/>
        </p:nvSpPr>
        <p:spPr>
          <a:xfrm>
            <a:off x="748288" y="2368198"/>
            <a:ext cx="2160395" cy="276999"/>
          </a:xfrm>
          <a:prstGeom prst="rect">
            <a:avLst/>
          </a:prstGeom>
          <a:noFill/>
        </p:spPr>
        <p:txBody>
          <a:bodyPr wrap="square">
            <a:spAutoFit/>
          </a:bodyPr>
          <a:lstStyle/>
          <a:p>
            <a:pPr algn="just"/>
            <a:r>
              <a:rPr lang="es-ES" sz="1200" dirty="0">
                <a:highlight>
                  <a:srgbClr val="F0F5D0"/>
                </a:highlight>
                <a:latin typeface="Courier New" panose="02070309020205020404" pitchFamily="49" charset="0"/>
                <a:cs typeface="Courier New" panose="02070309020205020404" pitchFamily="49" charset="0"/>
              </a:rPr>
              <a:t>{ </a:t>
            </a:r>
            <a:r>
              <a:rPr lang="es-ES" sz="1200" dirty="0" err="1">
                <a:highlight>
                  <a:srgbClr val="F0F5D0"/>
                </a:highlight>
                <a:latin typeface="Courier New" panose="02070309020205020404" pitchFamily="49" charset="0"/>
                <a:cs typeface="Courier New" panose="02070309020205020404" pitchFamily="49" charset="0"/>
              </a:rPr>
              <a:t>OrdenPuesto</a:t>
            </a:r>
            <a:r>
              <a:rPr lang="es-ES" sz="1200" dirty="0">
                <a:highlight>
                  <a:srgbClr val="F0F5D0"/>
                </a:highlight>
                <a:latin typeface="Courier New" panose="02070309020205020404" pitchFamily="49" charset="0"/>
                <a:cs typeface="Courier New" panose="02070309020205020404" pitchFamily="49" charset="0"/>
              </a:rPr>
              <a:t>: 1}</a:t>
            </a:r>
          </a:p>
        </p:txBody>
      </p:sp>
      <p:sp>
        <p:nvSpPr>
          <p:cNvPr id="22" name="CuadroTexto 21">
            <a:extLst>
              <a:ext uri="{FF2B5EF4-FFF2-40B4-BE49-F238E27FC236}">
                <a16:creationId xmlns:a16="http://schemas.microsoft.com/office/drawing/2014/main" id="{0537D965-6135-3C2F-650B-32EFD199A867}"/>
              </a:ext>
            </a:extLst>
          </p:cNvPr>
          <p:cNvSpPr txBox="1"/>
          <p:nvPr/>
        </p:nvSpPr>
        <p:spPr>
          <a:xfrm>
            <a:off x="2773346" y="2360833"/>
            <a:ext cx="2019718" cy="276999"/>
          </a:xfrm>
          <a:prstGeom prst="rect">
            <a:avLst/>
          </a:prstGeom>
          <a:noFill/>
        </p:spPr>
        <p:txBody>
          <a:bodyPr wrap="square">
            <a:spAutoFit/>
          </a:bodyPr>
          <a:lstStyle/>
          <a:p>
            <a:r>
              <a:rPr lang="es-ES" sz="1200" dirty="0">
                <a:highlight>
                  <a:srgbClr val="F0F5D0"/>
                </a:highlight>
                <a:latin typeface="Courier New" panose="02070309020205020404" pitchFamily="49" charset="0"/>
                <a:cs typeface="Courier New" panose="02070309020205020404" pitchFamily="49" charset="0"/>
              </a:rPr>
              <a:t>{ </a:t>
            </a:r>
            <a:r>
              <a:rPr lang="es-ES" sz="1200" dirty="0" err="1">
                <a:highlight>
                  <a:srgbClr val="F0F5D0"/>
                </a:highlight>
                <a:latin typeface="Courier New" panose="02070309020205020404" pitchFamily="49" charset="0"/>
                <a:cs typeface="Courier New" panose="02070309020205020404" pitchFamily="49" charset="0"/>
              </a:rPr>
              <a:t>OrdenPuesto</a:t>
            </a:r>
            <a:r>
              <a:rPr lang="es-ES" sz="1200" dirty="0">
                <a:highlight>
                  <a:srgbClr val="F0F5D0"/>
                </a:highlight>
                <a:latin typeface="Courier New" panose="02070309020205020404" pitchFamily="49" charset="0"/>
                <a:cs typeface="Courier New" panose="02070309020205020404" pitchFamily="49" charset="0"/>
              </a:rPr>
              <a:t>: -1}</a:t>
            </a:r>
            <a:endParaRPr lang="es-419" sz="1200" dirty="0">
              <a:latin typeface="Courier New" panose="02070309020205020404" pitchFamily="49" charset="0"/>
              <a:cs typeface="Courier New" panose="02070309020205020404" pitchFamily="49" charset="0"/>
            </a:endParaRPr>
          </a:p>
        </p:txBody>
      </p:sp>
      <p:pic>
        <p:nvPicPr>
          <p:cNvPr id="40" name="Imagen 39">
            <a:extLst>
              <a:ext uri="{FF2B5EF4-FFF2-40B4-BE49-F238E27FC236}">
                <a16:creationId xmlns:a16="http://schemas.microsoft.com/office/drawing/2014/main" id="{3E5D5AF4-0D21-6172-1530-A454C5BEB9B1}"/>
              </a:ext>
            </a:extLst>
          </p:cNvPr>
          <p:cNvPicPr>
            <a:picLocks noChangeAspect="1"/>
          </p:cNvPicPr>
          <p:nvPr/>
        </p:nvPicPr>
        <p:blipFill>
          <a:blip r:embed="rId2"/>
          <a:stretch>
            <a:fillRect/>
          </a:stretch>
        </p:blipFill>
        <p:spPr>
          <a:xfrm>
            <a:off x="803240" y="2924064"/>
            <a:ext cx="10536120" cy="246731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982953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CC5321-78C2-CE2D-48B6-CE36606AA209}"/>
              </a:ext>
            </a:extLst>
          </p:cNvPr>
          <p:cNvSpPr>
            <a:spLocks noGrp="1"/>
          </p:cNvSpPr>
          <p:nvPr>
            <p:ph type="title"/>
          </p:nvPr>
        </p:nvSpPr>
        <p:spPr>
          <a:xfrm>
            <a:off x="828000" y="684000"/>
            <a:ext cx="9921549" cy="387798"/>
          </a:xfrm>
        </p:spPr>
        <p:txBody>
          <a:bodyPr/>
          <a:lstStyle/>
          <a:p>
            <a:r>
              <a:rPr lang="es-419" dirty="0">
                <a:latin typeface="+mn-lt"/>
              </a:rPr>
              <a:t>5.4 </a:t>
            </a:r>
            <a:r>
              <a:rPr lang="es-419" sz="2800" dirty="0">
                <a:latin typeface="+mn-lt"/>
                <a:cs typeface="+mn-cs"/>
              </a:rPr>
              <a:t>Consultar datos. Opciones</a:t>
            </a:r>
            <a:endParaRPr lang="es-419" dirty="0"/>
          </a:p>
        </p:txBody>
      </p:sp>
      <p:sp>
        <p:nvSpPr>
          <p:cNvPr id="4" name="Marcador de contenido 2">
            <a:extLst>
              <a:ext uri="{FF2B5EF4-FFF2-40B4-BE49-F238E27FC236}">
                <a16:creationId xmlns:a16="http://schemas.microsoft.com/office/drawing/2014/main" id="{9267A398-C098-1EA6-BDEE-A4A19D577E66}"/>
              </a:ext>
            </a:extLst>
          </p:cNvPr>
          <p:cNvSpPr txBox="1">
            <a:spLocks/>
          </p:cNvSpPr>
          <p:nvPr/>
        </p:nvSpPr>
        <p:spPr>
          <a:xfrm>
            <a:off x="748288" y="1186215"/>
            <a:ext cx="10515600" cy="348557"/>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800" b="1" dirty="0">
                <a:solidFill>
                  <a:srgbClr val="002060"/>
                </a:solidFill>
                <a:latin typeface="+mn-lt"/>
                <a:cs typeface="+mn-cs"/>
              </a:rPr>
              <a:t>Seleccionar la base de datos “</a:t>
            </a:r>
            <a:r>
              <a:rPr lang="es-ES" sz="1800" b="1" dirty="0" err="1">
                <a:solidFill>
                  <a:srgbClr val="00684A"/>
                </a:solidFill>
              </a:rPr>
              <a:t>personal_db</a:t>
            </a:r>
            <a:r>
              <a:rPr lang="es-ES" sz="1800" b="1" dirty="0">
                <a:solidFill>
                  <a:srgbClr val="002060"/>
                </a:solidFill>
                <a:latin typeface="+mn-lt"/>
                <a:cs typeface="+mn-cs"/>
              </a:rPr>
              <a:t>” y a continuación la colección “</a:t>
            </a:r>
            <a:r>
              <a:rPr lang="es-ES" sz="1800" b="1" dirty="0" err="1">
                <a:solidFill>
                  <a:srgbClr val="00684A"/>
                </a:solidFill>
              </a:rPr>
              <a:t>personas_collection</a:t>
            </a:r>
            <a:r>
              <a:rPr lang="es-ES" sz="1800" b="1" dirty="0">
                <a:solidFill>
                  <a:srgbClr val="002060"/>
                </a:solidFill>
                <a:latin typeface="+mn-lt"/>
                <a:cs typeface="+mn-cs"/>
              </a:rPr>
              <a:t>”</a:t>
            </a:r>
            <a:endParaRPr lang="es-ES" sz="1800" b="1" dirty="0">
              <a:solidFill>
                <a:srgbClr val="00684A"/>
              </a:solidFill>
            </a:endParaRPr>
          </a:p>
        </p:txBody>
      </p:sp>
      <p:sp>
        <p:nvSpPr>
          <p:cNvPr id="8" name="Marcador de contenido 2">
            <a:extLst>
              <a:ext uri="{FF2B5EF4-FFF2-40B4-BE49-F238E27FC236}">
                <a16:creationId xmlns:a16="http://schemas.microsoft.com/office/drawing/2014/main" id="{1A8523B6-4F7F-500F-38C9-56A1C9EF0707}"/>
              </a:ext>
            </a:extLst>
          </p:cNvPr>
          <p:cNvSpPr txBox="1">
            <a:spLocks/>
          </p:cNvSpPr>
          <p:nvPr/>
        </p:nvSpPr>
        <p:spPr>
          <a:xfrm>
            <a:off x="1039939" y="1535711"/>
            <a:ext cx="4748835" cy="348557"/>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800" b="1" dirty="0">
                <a:solidFill>
                  <a:srgbClr val="002060"/>
                </a:solidFill>
                <a:latin typeface="+mn-lt"/>
                <a:cs typeface="+mn-cs"/>
              </a:rPr>
              <a:t>Hacer clic en el botón </a:t>
            </a:r>
            <a:r>
              <a:rPr lang="es-ES" sz="1800" b="1" dirty="0" err="1">
                <a:solidFill>
                  <a:srgbClr val="00684A"/>
                </a:solidFill>
                <a:latin typeface="+mn-lt"/>
                <a:cs typeface="+mn-cs"/>
              </a:rPr>
              <a:t>options</a:t>
            </a:r>
            <a:r>
              <a:rPr lang="es-ES" sz="1800" b="1" dirty="0">
                <a:solidFill>
                  <a:srgbClr val="002060"/>
                </a:solidFill>
                <a:latin typeface="+mn-lt"/>
                <a:cs typeface="+mn-cs"/>
              </a:rPr>
              <a:t> de lado derecho</a:t>
            </a:r>
            <a:endParaRPr lang="es-ES" sz="1800" b="1" dirty="0">
              <a:solidFill>
                <a:srgbClr val="00684A"/>
              </a:solidFill>
            </a:endParaRPr>
          </a:p>
        </p:txBody>
      </p:sp>
      <p:sp>
        <p:nvSpPr>
          <p:cNvPr id="13" name="Marcador de contenido 2">
            <a:extLst>
              <a:ext uri="{FF2B5EF4-FFF2-40B4-BE49-F238E27FC236}">
                <a16:creationId xmlns:a16="http://schemas.microsoft.com/office/drawing/2014/main" id="{25D06EE0-9D7A-5EAC-2D4C-0DB8381A553A}"/>
              </a:ext>
            </a:extLst>
          </p:cNvPr>
          <p:cNvSpPr txBox="1">
            <a:spLocks/>
          </p:cNvSpPr>
          <p:nvPr/>
        </p:nvSpPr>
        <p:spPr>
          <a:xfrm>
            <a:off x="748288" y="2074601"/>
            <a:ext cx="10515600" cy="480131"/>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419" sz="1400" b="1" dirty="0">
                <a:solidFill>
                  <a:srgbClr val="002060"/>
                </a:solidFill>
                <a:latin typeface="+mn-lt"/>
                <a:cs typeface="+mn-cs"/>
              </a:rPr>
              <a:t>Mostrar el listado del personal con puesto de Presidente, Vicepresidente, en </a:t>
            </a:r>
            <a:r>
              <a:rPr lang="es-419" sz="1400" b="1" dirty="0" err="1">
                <a:solidFill>
                  <a:srgbClr val="002060"/>
                </a:solidFill>
                <a:latin typeface="+mn-lt"/>
                <a:cs typeface="+mn-cs"/>
              </a:rPr>
              <a:t>OrdenPuesto</a:t>
            </a:r>
            <a:r>
              <a:rPr lang="es-419" sz="1400" b="1" dirty="0">
                <a:solidFill>
                  <a:srgbClr val="002060"/>
                </a:solidFill>
                <a:latin typeface="+mn-lt"/>
                <a:cs typeface="+mn-cs"/>
              </a:rPr>
              <a:t> ascendente, sin incluir las columnas:  </a:t>
            </a:r>
            <a:r>
              <a:rPr lang="es-419" sz="1400" b="1" dirty="0" err="1">
                <a:solidFill>
                  <a:srgbClr val="002060"/>
                </a:solidFill>
                <a:latin typeface="+mn-lt"/>
                <a:cs typeface="+mn-cs"/>
              </a:rPr>
              <a:t>APaterno</a:t>
            </a:r>
            <a:r>
              <a:rPr lang="es-419" sz="1400" b="1" dirty="0">
                <a:solidFill>
                  <a:srgbClr val="002060"/>
                </a:solidFill>
                <a:latin typeface="+mn-lt"/>
                <a:cs typeface="+mn-cs"/>
              </a:rPr>
              <a:t>, </a:t>
            </a:r>
            <a:r>
              <a:rPr lang="es-419" sz="1400" b="1" dirty="0" err="1">
                <a:solidFill>
                  <a:srgbClr val="002060"/>
                </a:solidFill>
                <a:latin typeface="+mn-lt"/>
                <a:cs typeface="+mn-cs"/>
              </a:rPr>
              <a:t>Amaterno</a:t>
            </a:r>
            <a:r>
              <a:rPr lang="es-419" sz="1400" b="1" dirty="0">
                <a:solidFill>
                  <a:srgbClr val="002060"/>
                </a:solidFill>
                <a:latin typeface="+mn-lt"/>
                <a:cs typeface="+mn-cs"/>
              </a:rPr>
              <a:t>, Fotografía, </a:t>
            </a:r>
            <a:r>
              <a:rPr lang="es-419" sz="1400" b="1" dirty="0" err="1">
                <a:solidFill>
                  <a:srgbClr val="002060"/>
                </a:solidFill>
                <a:latin typeface="+mn-lt"/>
                <a:cs typeface="+mn-cs"/>
              </a:rPr>
              <a:t>OidSeccion</a:t>
            </a:r>
            <a:r>
              <a:rPr lang="es-419" sz="1400" b="1" dirty="0">
                <a:solidFill>
                  <a:srgbClr val="002060"/>
                </a:solidFill>
                <a:latin typeface="+mn-lt"/>
                <a:cs typeface="+mn-cs"/>
              </a:rPr>
              <a:t>, __</a:t>
            </a:r>
            <a:r>
              <a:rPr lang="es-419" sz="1400" b="1" dirty="0" err="1">
                <a:solidFill>
                  <a:srgbClr val="002060"/>
                </a:solidFill>
                <a:latin typeface="+mn-lt"/>
                <a:cs typeface="+mn-cs"/>
              </a:rPr>
              <a:t>typename</a:t>
            </a:r>
            <a:r>
              <a:rPr lang="es-419" sz="1400" b="1" dirty="0">
                <a:solidFill>
                  <a:srgbClr val="002060"/>
                </a:solidFill>
                <a:latin typeface="+mn-lt"/>
                <a:cs typeface="+mn-cs"/>
              </a:rPr>
              <a:t> y _id</a:t>
            </a:r>
          </a:p>
        </p:txBody>
      </p:sp>
      <p:sp>
        <p:nvSpPr>
          <p:cNvPr id="12" name="Marcador de contenido 2">
            <a:extLst>
              <a:ext uri="{FF2B5EF4-FFF2-40B4-BE49-F238E27FC236}">
                <a16:creationId xmlns:a16="http://schemas.microsoft.com/office/drawing/2014/main" id="{7C9903D8-0F9E-E675-5380-20E723B12C4D}"/>
              </a:ext>
            </a:extLst>
          </p:cNvPr>
          <p:cNvSpPr txBox="1">
            <a:spLocks/>
          </p:cNvSpPr>
          <p:nvPr/>
        </p:nvSpPr>
        <p:spPr>
          <a:xfrm>
            <a:off x="748288" y="6402129"/>
            <a:ext cx="10515600" cy="3416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800" b="1" dirty="0">
                <a:solidFill>
                  <a:srgbClr val="002060"/>
                </a:solidFill>
                <a:latin typeface="+mn-lt"/>
                <a:cs typeface="+mn-cs"/>
              </a:rPr>
              <a:t>Hacer clic en el botón </a:t>
            </a:r>
            <a:r>
              <a:rPr lang="es-ES" sz="1800" b="1" dirty="0" err="1">
                <a:solidFill>
                  <a:srgbClr val="00684A"/>
                </a:solidFill>
                <a:latin typeface="+mn-lt"/>
                <a:cs typeface="+mn-cs"/>
              </a:rPr>
              <a:t>Reset</a:t>
            </a:r>
            <a:endParaRPr lang="es-ES" sz="1800" b="1" dirty="0">
              <a:solidFill>
                <a:srgbClr val="00684A"/>
              </a:solidFill>
              <a:latin typeface="+mn-lt"/>
              <a:cs typeface="+mn-cs"/>
            </a:endParaRPr>
          </a:p>
        </p:txBody>
      </p:sp>
      <p:sp>
        <p:nvSpPr>
          <p:cNvPr id="20" name="CuadroTexto 19">
            <a:extLst>
              <a:ext uri="{FF2B5EF4-FFF2-40B4-BE49-F238E27FC236}">
                <a16:creationId xmlns:a16="http://schemas.microsoft.com/office/drawing/2014/main" id="{07449248-F06C-F5DC-9784-7241BB6D3A15}"/>
              </a:ext>
            </a:extLst>
          </p:cNvPr>
          <p:cNvSpPr txBox="1"/>
          <p:nvPr/>
        </p:nvSpPr>
        <p:spPr>
          <a:xfrm>
            <a:off x="1497205" y="3251040"/>
            <a:ext cx="2160395" cy="276999"/>
          </a:xfrm>
          <a:prstGeom prst="rect">
            <a:avLst/>
          </a:prstGeom>
          <a:noFill/>
        </p:spPr>
        <p:txBody>
          <a:bodyPr wrap="square">
            <a:spAutoFit/>
          </a:bodyPr>
          <a:lstStyle/>
          <a:p>
            <a:pPr algn="just"/>
            <a:r>
              <a:rPr lang="es-ES" sz="1200" dirty="0">
                <a:highlight>
                  <a:srgbClr val="F0F5D0"/>
                </a:highlight>
                <a:latin typeface="Courier New" panose="02070309020205020404" pitchFamily="49" charset="0"/>
                <a:cs typeface="Courier New" panose="02070309020205020404" pitchFamily="49" charset="0"/>
              </a:rPr>
              <a:t>{ </a:t>
            </a:r>
            <a:r>
              <a:rPr lang="es-ES" sz="1200" dirty="0" err="1">
                <a:highlight>
                  <a:srgbClr val="F0F5D0"/>
                </a:highlight>
                <a:latin typeface="Courier New" panose="02070309020205020404" pitchFamily="49" charset="0"/>
                <a:cs typeface="Courier New" panose="02070309020205020404" pitchFamily="49" charset="0"/>
              </a:rPr>
              <a:t>OrdenPuesto</a:t>
            </a:r>
            <a:r>
              <a:rPr lang="es-ES" sz="1200" dirty="0">
                <a:highlight>
                  <a:srgbClr val="F0F5D0"/>
                </a:highlight>
                <a:latin typeface="Courier New" panose="02070309020205020404" pitchFamily="49" charset="0"/>
                <a:cs typeface="Courier New" panose="02070309020205020404" pitchFamily="49" charset="0"/>
              </a:rPr>
              <a:t>: -1}</a:t>
            </a:r>
          </a:p>
        </p:txBody>
      </p:sp>
      <p:sp>
        <p:nvSpPr>
          <p:cNvPr id="5" name="CuadroTexto 4">
            <a:extLst>
              <a:ext uri="{FF2B5EF4-FFF2-40B4-BE49-F238E27FC236}">
                <a16:creationId xmlns:a16="http://schemas.microsoft.com/office/drawing/2014/main" id="{C5EFB071-2067-40E5-A845-226717EE1B0A}"/>
              </a:ext>
            </a:extLst>
          </p:cNvPr>
          <p:cNvSpPr txBox="1"/>
          <p:nvPr/>
        </p:nvSpPr>
        <p:spPr>
          <a:xfrm>
            <a:off x="1497205" y="2990191"/>
            <a:ext cx="7350435" cy="276999"/>
          </a:xfrm>
          <a:prstGeom prst="rect">
            <a:avLst/>
          </a:prstGeom>
          <a:noFill/>
        </p:spPr>
        <p:txBody>
          <a:bodyPr wrap="square">
            <a:spAutoFit/>
          </a:bodyPr>
          <a:lstStyle>
            <a:defPPr>
              <a:defRPr lang="en-US"/>
            </a:defPPr>
            <a:lvl1pPr algn="just">
              <a:defRPr sz="1200">
                <a:highlight>
                  <a:srgbClr val="F0F5D0"/>
                </a:highlight>
                <a:latin typeface="Courier New" panose="02070309020205020404" pitchFamily="49" charset="0"/>
                <a:cs typeface="Courier New" panose="02070309020205020404" pitchFamily="49" charset="0"/>
              </a:defRPr>
            </a:lvl1pPr>
          </a:lstStyle>
          <a:p>
            <a:r>
              <a:rPr lang="es-419" dirty="0"/>
              <a:t>{ APaterno:0, Amaterno:0, Fotografia:0, OidSeccion:0, __typename:0, _id:0}</a:t>
            </a:r>
          </a:p>
        </p:txBody>
      </p:sp>
      <p:sp>
        <p:nvSpPr>
          <p:cNvPr id="14" name="CuadroTexto 13">
            <a:extLst>
              <a:ext uri="{FF2B5EF4-FFF2-40B4-BE49-F238E27FC236}">
                <a16:creationId xmlns:a16="http://schemas.microsoft.com/office/drawing/2014/main" id="{BEE2332C-71FF-6919-842E-1A2CA6595D69}"/>
              </a:ext>
            </a:extLst>
          </p:cNvPr>
          <p:cNvSpPr txBox="1"/>
          <p:nvPr/>
        </p:nvSpPr>
        <p:spPr>
          <a:xfrm>
            <a:off x="1497205" y="2703212"/>
            <a:ext cx="6149590" cy="276999"/>
          </a:xfrm>
          <a:prstGeom prst="rect">
            <a:avLst/>
          </a:prstGeom>
          <a:noFill/>
        </p:spPr>
        <p:txBody>
          <a:bodyPr wrap="square">
            <a:spAutoFit/>
          </a:bodyPr>
          <a:lstStyle>
            <a:defPPr>
              <a:defRPr lang="en-US"/>
            </a:defPPr>
            <a:lvl1pPr algn="just">
              <a:defRPr sz="1200">
                <a:highlight>
                  <a:srgbClr val="F0F5D0"/>
                </a:highlight>
                <a:latin typeface="Courier New" panose="02070309020205020404" pitchFamily="49" charset="0"/>
                <a:cs typeface="Courier New" panose="02070309020205020404" pitchFamily="49" charset="0"/>
              </a:defRPr>
            </a:lvl1pPr>
          </a:lstStyle>
          <a:p>
            <a:r>
              <a:rPr lang="es-419" dirty="0"/>
              <a:t>{Cargo: /PRESID/}</a:t>
            </a:r>
          </a:p>
        </p:txBody>
      </p:sp>
      <p:sp>
        <p:nvSpPr>
          <p:cNvPr id="16" name="CuadroTexto 15">
            <a:extLst>
              <a:ext uri="{FF2B5EF4-FFF2-40B4-BE49-F238E27FC236}">
                <a16:creationId xmlns:a16="http://schemas.microsoft.com/office/drawing/2014/main" id="{C0B97FC9-319D-D932-C49D-7E3EFE57A8EC}"/>
              </a:ext>
            </a:extLst>
          </p:cNvPr>
          <p:cNvSpPr txBox="1"/>
          <p:nvPr/>
        </p:nvSpPr>
        <p:spPr>
          <a:xfrm>
            <a:off x="514944" y="2693024"/>
            <a:ext cx="954593" cy="276999"/>
          </a:xfrm>
          <a:prstGeom prst="rect">
            <a:avLst/>
          </a:prstGeom>
          <a:noFill/>
        </p:spPr>
        <p:txBody>
          <a:bodyPr wrap="square">
            <a:spAutoFit/>
          </a:bodyPr>
          <a:lstStyle/>
          <a:p>
            <a:pPr algn="r"/>
            <a:r>
              <a:rPr lang="es-419" sz="1200" b="1" dirty="0" err="1">
                <a:solidFill>
                  <a:srgbClr val="002060"/>
                </a:solidFill>
                <a:latin typeface="+mn-lt"/>
                <a:cs typeface="+mn-cs"/>
              </a:rPr>
              <a:t>Filter</a:t>
            </a:r>
            <a:endParaRPr lang="es-419" sz="1200" dirty="0"/>
          </a:p>
        </p:txBody>
      </p:sp>
      <p:sp>
        <p:nvSpPr>
          <p:cNvPr id="17" name="CuadroTexto 16">
            <a:extLst>
              <a:ext uri="{FF2B5EF4-FFF2-40B4-BE49-F238E27FC236}">
                <a16:creationId xmlns:a16="http://schemas.microsoft.com/office/drawing/2014/main" id="{A92D187B-5B2D-2710-1D70-54F6681C3F65}"/>
              </a:ext>
            </a:extLst>
          </p:cNvPr>
          <p:cNvSpPr txBox="1"/>
          <p:nvPr/>
        </p:nvSpPr>
        <p:spPr>
          <a:xfrm>
            <a:off x="514946" y="2977628"/>
            <a:ext cx="954593" cy="276999"/>
          </a:xfrm>
          <a:prstGeom prst="rect">
            <a:avLst/>
          </a:prstGeom>
          <a:noFill/>
        </p:spPr>
        <p:txBody>
          <a:bodyPr wrap="square">
            <a:spAutoFit/>
          </a:bodyPr>
          <a:lstStyle/>
          <a:p>
            <a:pPr algn="r"/>
            <a:r>
              <a:rPr lang="es-419" sz="1200" b="1" dirty="0">
                <a:solidFill>
                  <a:srgbClr val="002060"/>
                </a:solidFill>
                <a:latin typeface="+mn-lt"/>
                <a:cs typeface="+mn-cs"/>
              </a:rPr>
              <a:t>Project</a:t>
            </a:r>
            <a:endParaRPr lang="es-419" sz="1200" dirty="0"/>
          </a:p>
        </p:txBody>
      </p:sp>
      <p:sp>
        <p:nvSpPr>
          <p:cNvPr id="18" name="CuadroTexto 17">
            <a:extLst>
              <a:ext uri="{FF2B5EF4-FFF2-40B4-BE49-F238E27FC236}">
                <a16:creationId xmlns:a16="http://schemas.microsoft.com/office/drawing/2014/main" id="{78CB7E25-9139-A3A4-7A97-5F02D364339C}"/>
              </a:ext>
            </a:extLst>
          </p:cNvPr>
          <p:cNvSpPr txBox="1"/>
          <p:nvPr/>
        </p:nvSpPr>
        <p:spPr>
          <a:xfrm>
            <a:off x="514945" y="3221963"/>
            <a:ext cx="954593" cy="276999"/>
          </a:xfrm>
          <a:prstGeom prst="rect">
            <a:avLst/>
          </a:prstGeom>
          <a:noFill/>
        </p:spPr>
        <p:txBody>
          <a:bodyPr wrap="square">
            <a:spAutoFit/>
          </a:bodyPr>
          <a:lstStyle/>
          <a:p>
            <a:pPr algn="r"/>
            <a:r>
              <a:rPr lang="es-419" sz="1200" b="1" dirty="0" err="1">
                <a:solidFill>
                  <a:srgbClr val="002060"/>
                </a:solidFill>
                <a:latin typeface="+mn-lt"/>
                <a:cs typeface="+mn-cs"/>
              </a:rPr>
              <a:t>Sort</a:t>
            </a:r>
            <a:endParaRPr lang="es-419" sz="1200" dirty="0"/>
          </a:p>
        </p:txBody>
      </p:sp>
      <p:pic>
        <p:nvPicPr>
          <p:cNvPr id="21" name="Imagen 20">
            <a:extLst>
              <a:ext uri="{FF2B5EF4-FFF2-40B4-BE49-F238E27FC236}">
                <a16:creationId xmlns:a16="http://schemas.microsoft.com/office/drawing/2014/main" id="{E09A4F8F-8608-83B5-A9B8-DA5E68ABE526}"/>
              </a:ext>
            </a:extLst>
          </p:cNvPr>
          <p:cNvPicPr>
            <a:picLocks noChangeAspect="1"/>
          </p:cNvPicPr>
          <p:nvPr/>
        </p:nvPicPr>
        <p:blipFill>
          <a:blip r:embed="rId2"/>
          <a:stretch>
            <a:fillRect/>
          </a:stretch>
        </p:blipFill>
        <p:spPr>
          <a:xfrm>
            <a:off x="828000" y="3690086"/>
            <a:ext cx="8652259" cy="237176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722213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11C786-8ACC-15C8-427D-0FA2A8A60432}"/>
              </a:ext>
            </a:extLst>
          </p:cNvPr>
          <p:cNvSpPr>
            <a:spLocks noGrp="1"/>
          </p:cNvSpPr>
          <p:nvPr>
            <p:ph type="title"/>
          </p:nvPr>
        </p:nvSpPr>
        <p:spPr/>
        <p:txBody>
          <a:bodyPr/>
          <a:lstStyle/>
          <a:p>
            <a:r>
              <a:rPr lang="es-ES" dirty="0"/>
              <a:t>6. Crear  pipelines de agregación</a:t>
            </a:r>
            <a:endParaRPr lang="es-419" dirty="0"/>
          </a:p>
        </p:txBody>
      </p:sp>
      <p:sp>
        <p:nvSpPr>
          <p:cNvPr id="5" name="CuadroTexto 4">
            <a:extLst>
              <a:ext uri="{FF2B5EF4-FFF2-40B4-BE49-F238E27FC236}">
                <a16:creationId xmlns:a16="http://schemas.microsoft.com/office/drawing/2014/main" id="{FE574D29-4EE0-6F01-EA9F-161A74DBDDC8}"/>
              </a:ext>
            </a:extLst>
          </p:cNvPr>
          <p:cNvSpPr txBox="1"/>
          <p:nvPr/>
        </p:nvSpPr>
        <p:spPr>
          <a:xfrm>
            <a:off x="6629400" y="-1746081"/>
            <a:ext cx="6096000" cy="1015663"/>
          </a:xfrm>
          <a:prstGeom prst="rect">
            <a:avLst/>
          </a:prstGeom>
          <a:noFill/>
        </p:spPr>
        <p:txBody>
          <a:bodyPr wrap="square">
            <a:spAutoFit/>
          </a:bodyPr>
          <a:lstStyle/>
          <a:p>
            <a:pPr marL="228600" indent="-228600">
              <a:buChar char="•"/>
            </a:pPr>
            <a:r>
              <a:rPr lang="es-419" sz="2400" dirty="0">
                <a:latin typeface="+mn-lt"/>
                <a:cs typeface="+mn-cs"/>
              </a:rPr>
              <a:t>Crear pipelines de agregación</a:t>
            </a:r>
          </a:p>
          <a:p>
            <a:pPr marL="685800" lvl="1" indent="-228600">
              <a:buChar char="•"/>
            </a:pPr>
            <a:r>
              <a:rPr lang="es-419" dirty="0">
                <a:latin typeface="+mn-lt"/>
                <a:cs typeface="+mn-cs"/>
              </a:rPr>
              <a:t>Insertar documentos a la colección</a:t>
            </a:r>
          </a:p>
          <a:p>
            <a:pPr marL="685800" lvl="1" indent="-228600">
              <a:buChar char="•"/>
            </a:pPr>
            <a:r>
              <a:rPr lang="es-419" dirty="0">
                <a:latin typeface="+mn-lt"/>
                <a:cs typeface="+mn-cs"/>
              </a:rPr>
              <a:t>Crear pipelines de agregación</a:t>
            </a:r>
          </a:p>
        </p:txBody>
      </p:sp>
      <p:sp>
        <p:nvSpPr>
          <p:cNvPr id="7" name="CuadroTexto 6">
            <a:extLst>
              <a:ext uri="{FF2B5EF4-FFF2-40B4-BE49-F238E27FC236}">
                <a16:creationId xmlns:a16="http://schemas.microsoft.com/office/drawing/2014/main" id="{0A619DCA-1451-EE60-DB70-EDE6FA875C29}"/>
              </a:ext>
            </a:extLst>
          </p:cNvPr>
          <p:cNvSpPr txBox="1"/>
          <p:nvPr/>
        </p:nvSpPr>
        <p:spPr>
          <a:xfrm>
            <a:off x="828000" y="1281410"/>
            <a:ext cx="4600845" cy="1200329"/>
          </a:xfrm>
          <a:prstGeom prst="rect">
            <a:avLst/>
          </a:prstGeom>
          <a:solidFill>
            <a:srgbClr val="F0F5D0"/>
          </a:solidFill>
          <a:effectLst>
            <a:outerShdw blurRad="50800" dist="38100" dir="8100000" algn="tr" rotWithShape="0">
              <a:prstClr val="black">
                <a:alpha val="40000"/>
              </a:prstClr>
            </a:outerShdw>
          </a:effectLst>
        </p:spPr>
        <p:txBody>
          <a:bodyPr wrap="square">
            <a:spAutoFit/>
          </a:bodyPr>
          <a:lstStyle/>
          <a:p>
            <a:r>
              <a:rPr lang="es-419" dirty="0"/>
              <a:t>En el contexto de MongoDB, un "pipeline" se refiere a una serie de operaciones o transformaciones que se aplican a los datos a medida que se mueven a través del sistema. </a:t>
            </a:r>
          </a:p>
        </p:txBody>
      </p:sp>
      <p:sp>
        <p:nvSpPr>
          <p:cNvPr id="9" name="CuadroTexto 8">
            <a:extLst>
              <a:ext uri="{FF2B5EF4-FFF2-40B4-BE49-F238E27FC236}">
                <a16:creationId xmlns:a16="http://schemas.microsoft.com/office/drawing/2014/main" id="{C9717D8E-9679-E1D2-4606-FD9A334407E4}"/>
              </a:ext>
            </a:extLst>
          </p:cNvPr>
          <p:cNvSpPr txBox="1"/>
          <p:nvPr/>
        </p:nvSpPr>
        <p:spPr>
          <a:xfrm>
            <a:off x="826186" y="3143860"/>
            <a:ext cx="4602157" cy="1477328"/>
          </a:xfrm>
          <a:prstGeom prst="rect">
            <a:avLst/>
          </a:prstGeom>
          <a:solidFill>
            <a:srgbClr val="F0F5D0"/>
          </a:solidFill>
          <a:effectLst>
            <a:outerShdw blurRad="50800" dist="38100" dir="8100000" algn="tr" rotWithShape="0">
              <a:prstClr val="black">
                <a:alpha val="40000"/>
              </a:prstClr>
            </a:outerShdw>
          </a:effectLst>
        </p:spPr>
        <p:txBody>
          <a:bodyPr wrap="square">
            <a:spAutoFit/>
          </a:bodyPr>
          <a:lstStyle>
            <a:defPPr>
              <a:defRPr lang="en-US"/>
            </a:defPPr>
          </a:lstStyle>
          <a:p>
            <a:r>
              <a:rPr lang="es-419" dirty="0"/>
              <a:t>El pipeline de MongoDB se utiliza principalmente en el contexto de la agregación, que es un proceso para combinar, transformar y realizar operaciones en los datos en una colección. </a:t>
            </a:r>
          </a:p>
        </p:txBody>
      </p:sp>
      <p:sp>
        <p:nvSpPr>
          <p:cNvPr id="11" name="CuadroTexto 10">
            <a:extLst>
              <a:ext uri="{FF2B5EF4-FFF2-40B4-BE49-F238E27FC236}">
                <a16:creationId xmlns:a16="http://schemas.microsoft.com/office/drawing/2014/main" id="{26944539-DE95-4AEA-6E53-5223CAC6826B}"/>
              </a:ext>
            </a:extLst>
          </p:cNvPr>
          <p:cNvSpPr txBox="1"/>
          <p:nvPr/>
        </p:nvSpPr>
        <p:spPr>
          <a:xfrm>
            <a:off x="826186" y="5283308"/>
            <a:ext cx="4602157" cy="923330"/>
          </a:xfrm>
          <a:prstGeom prst="rect">
            <a:avLst/>
          </a:prstGeom>
          <a:solidFill>
            <a:srgbClr val="F0F5D0"/>
          </a:solidFill>
          <a:effectLst>
            <a:outerShdw blurRad="50800" dist="38100" dir="8100000" algn="tr" rotWithShape="0">
              <a:prstClr val="black">
                <a:alpha val="40000"/>
              </a:prstClr>
            </a:outerShdw>
          </a:effectLst>
        </p:spPr>
        <p:txBody>
          <a:bodyPr wrap="square">
            <a:spAutoFit/>
          </a:bodyPr>
          <a:lstStyle>
            <a:defPPr>
              <a:defRPr lang="en-US"/>
            </a:defPPr>
          </a:lstStyle>
          <a:p>
            <a:r>
              <a:rPr lang="es-419" dirty="0"/>
              <a:t>La agregación en MongoDB funciona mediante la construcción de un pipeline que consta de varias etapas. </a:t>
            </a:r>
          </a:p>
        </p:txBody>
      </p:sp>
      <p:sp>
        <p:nvSpPr>
          <p:cNvPr id="13" name="CuadroTexto 12">
            <a:extLst>
              <a:ext uri="{FF2B5EF4-FFF2-40B4-BE49-F238E27FC236}">
                <a16:creationId xmlns:a16="http://schemas.microsoft.com/office/drawing/2014/main" id="{2C687676-B48D-88FE-7534-D6A3F9EAB681}"/>
              </a:ext>
            </a:extLst>
          </p:cNvPr>
          <p:cNvSpPr txBox="1"/>
          <p:nvPr/>
        </p:nvSpPr>
        <p:spPr>
          <a:xfrm>
            <a:off x="6360886" y="1071798"/>
            <a:ext cx="5497285" cy="5355312"/>
          </a:xfrm>
          <a:prstGeom prst="rect">
            <a:avLst/>
          </a:prstGeom>
          <a:solidFill>
            <a:srgbClr val="FFFFF3"/>
          </a:solidFill>
        </p:spPr>
        <p:txBody>
          <a:bodyPr wrap="square">
            <a:spAutoFit/>
          </a:bodyPr>
          <a:lstStyle/>
          <a:p>
            <a:r>
              <a:rPr lang="es-419" dirty="0"/>
              <a:t>Las etapas comunes en un pipeline de agregación de MongoDB incluyen:</a:t>
            </a:r>
          </a:p>
          <a:p>
            <a:endParaRPr lang="es-419" dirty="0"/>
          </a:p>
          <a:p>
            <a:pPr marL="285750" indent="-285750">
              <a:buFontTx/>
              <a:buChar char="›"/>
            </a:pPr>
            <a:r>
              <a:rPr lang="es-419" b="1" dirty="0">
                <a:solidFill>
                  <a:srgbClr val="00B0F0"/>
                </a:solidFill>
              </a:rPr>
              <a:t>$match: </a:t>
            </a:r>
            <a:r>
              <a:rPr lang="es-419" dirty="0"/>
              <a:t>Filtra los documentos que cumplen ciertos criterios.</a:t>
            </a:r>
          </a:p>
          <a:p>
            <a:pPr marL="285750" indent="-285750">
              <a:buFontTx/>
              <a:buChar char="›"/>
            </a:pPr>
            <a:r>
              <a:rPr lang="es-419" b="1" dirty="0">
                <a:solidFill>
                  <a:srgbClr val="00B0F0"/>
                </a:solidFill>
              </a:rPr>
              <a:t>$</a:t>
            </a:r>
            <a:r>
              <a:rPr lang="es-419" b="1" dirty="0" err="1">
                <a:solidFill>
                  <a:srgbClr val="00B0F0"/>
                </a:solidFill>
              </a:rPr>
              <a:t>project</a:t>
            </a:r>
            <a:r>
              <a:rPr lang="es-419" b="1" dirty="0">
                <a:solidFill>
                  <a:srgbClr val="00B0F0"/>
                </a:solidFill>
              </a:rPr>
              <a:t>: </a:t>
            </a:r>
            <a:r>
              <a:rPr lang="es-419" dirty="0"/>
              <a:t>Selecciona campos específicos de los documentos y renombra, calcula expresiones, o incluso crea campos computados.</a:t>
            </a:r>
          </a:p>
          <a:p>
            <a:pPr marL="285750" indent="-285750">
              <a:buFontTx/>
              <a:buChar char="›"/>
            </a:pPr>
            <a:r>
              <a:rPr lang="es-419" b="1" dirty="0">
                <a:solidFill>
                  <a:srgbClr val="00B0F0"/>
                </a:solidFill>
              </a:rPr>
              <a:t>$</a:t>
            </a:r>
            <a:r>
              <a:rPr lang="es-419" b="1" dirty="0" err="1">
                <a:solidFill>
                  <a:srgbClr val="00B0F0"/>
                </a:solidFill>
              </a:rPr>
              <a:t>group</a:t>
            </a:r>
            <a:r>
              <a:rPr lang="es-419" b="1" dirty="0">
                <a:solidFill>
                  <a:srgbClr val="00B0F0"/>
                </a:solidFill>
              </a:rPr>
              <a:t>: </a:t>
            </a:r>
            <a:r>
              <a:rPr lang="es-419" dirty="0"/>
              <a:t>Agrupa los documentos basándose en una clave específica y realiza operaciones de agregación como sumas, promedios, etc., en grupos de documentos.</a:t>
            </a:r>
          </a:p>
          <a:p>
            <a:pPr marL="285750" indent="-285750">
              <a:buFontTx/>
              <a:buChar char="›"/>
            </a:pPr>
            <a:r>
              <a:rPr lang="es-419" b="1" dirty="0">
                <a:solidFill>
                  <a:srgbClr val="00B0F0"/>
                </a:solidFill>
              </a:rPr>
              <a:t>$</a:t>
            </a:r>
            <a:r>
              <a:rPr lang="es-419" b="1" dirty="0" err="1">
                <a:solidFill>
                  <a:srgbClr val="00B0F0"/>
                </a:solidFill>
              </a:rPr>
              <a:t>sort</a:t>
            </a:r>
            <a:r>
              <a:rPr lang="es-419" b="1" dirty="0">
                <a:solidFill>
                  <a:srgbClr val="00B0F0"/>
                </a:solidFill>
              </a:rPr>
              <a:t>: </a:t>
            </a:r>
            <a:r>
              <a:rPr lang="es-419" dirty="0"/>
              <a:t>Ordena los documentos en función de un campo específico y el orden ascendente o descendente.</a:t>
            </a:r>
          </a:p>
          <a:p>
            <a:pPr marL="285750" indent="-285750">
              <a:buFontTx/>
              <a:buChar char="›"/>
            </a:pPr>
            <a:r>
              <a:rPr lang="es-419" b="1" dirty="0">
                <a:solidFill>
                  <a:srgbClr val="00B0F0"/>
                </a:solidFill>
              </a:rPr>
              <a:t>$</a:t>
            </a:r>
            <a:r>
              <a:rPr lang="es-419" b="1" dirty="0" err="1">
                <a:solidFill>
                  <a:srgbClr val="00B0F0"/>
                </a:solidFill>
              </a:rPr>
              <a:t>skip</a:t>
            </a:r>
            <a:r>
              <a:rPr lang="es-419" b="1" dirty="0">
                <a:solidFill>
                  <a:srgbClr val="00B0F0"/>
                </a:solidFill>
              </a:rPr>
              <a:t>: </a:t>
            </a:r>
            <a:r>
              <a:rPr lang="es-419" dirty="0"/>
              <a:t>Omite un número específico de documentos del resultado.</a:t>
            </a:r>
          </a:p>
          <a:p>
            <a:pPr marL="285750" indent="-285750">
              <a:buFontTx/>
              <a:buChar char="›"/>
            </a:pPr>
            <a:r>
              <a:rPr lang="es-419" b="1" dirty="0">
                <a:solidFill>
                  <a:srgbClr val="00B0F0"/>
                </a:solidFill>
              </a:rPr>
              <a:t>$</a:t>
            </a:r>
            <a:r>
              <a:rPr lang="es-419" b="1" dirty="0" err="1">
                <a:solidFill>
                  <a:srgbClr val="00B0F0"/>
                </a:solidFill>
              </a:rPr>
              <a:t>limit</a:t>
            </a:r>
            <a:r>
              <a:rPr lang="es-419" dirty="0"/>
              <a:t>: Limita el número de documentos que se devolverán como resultado del pipeline.</a:t>
            </a:r>
          </a:p>
        </p:txBody>
      </p:sp>
    </p:spTree>
    <p:extLst>
      <p:ext uri="{BB962C8B-B14F-4D97-AF65-F5344CB8AC3E}">
        <p14:creationId xmlns:p14="http://schemas.microsoft.com/office/powerpoint/2010/main" val="1644060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11C786-8ACC-15C8-427D-0FA2A8A60432}"/>
              </a:ext>
            </a:extLst>
          </p:cNvPr>
          <p:cNvSpPr>
            <a:spLocks noGrp="1"/>
          </p:cNvSpPr>
          <p:nvPr>
            <p:ph type="title"/>
          </p:nvPr>
        </p:nvSpPr>
        <p:spPr/>
        <p:txBody>
          <a:bodyPr/>
          <a:lstStyle/>
          <a:p>
            <a:r>
              <a:rPr lang="es-ES" dirty="0"/>
              <a:t>6.1 Crear  pipelines de agregación</a:t>
            </a:r>
            <a:endParaRPr lang="es-419" dirty="0"/>
          </a:p>
        </p:txBody>
      </p:sp>
      <p:sp>
        <p:nvSpPr>
          <p:cNvPr id="5" name="CuadroTexto 4">
            <a:extLst>
              <a:ext uri="{FF2B5EF4-FFF2-40B4-BE49-F238E27FC236}">
                <a16:creationId xmlns:a16="http://schemas.microsoft.com/office/drawing/2014/main" id="{FE574D29-4EE0-6F01-EA9F-161A74DBDDC8}"/>
              </a:ext>
            </a:extLst>
          </p:cNvPr>
          <p:cNvSpPr txBox="1"/>
          <p:nvPr/>
        </p:nvSpPr>
        <p:spPr>
          <a:xfrm>
            <a:off x="6629400" y="-1746081"/>
            <a:ext cx="6096000" cy="1015663"/>
          </a:xfrm>
          <a:prstGeom prst="rect">
            <a:avLst/>
          </a:prstGeom>
          <a:noFill/>
        </p:spPr>
        <p:txBody>
          <a:bodyPr wrap="square">
            <a:spAutoFit/>
          </a:bodyPr>
          <a:lstStyle/>
          <a:p>
            <a:pPr marL="228600" indent="-228600">
              <a:buChar char="•"/>
            </a:pPr>
            <a:r>
              <a:rPr lang="es-419" sz="2400" dirty="0">
                <a:latin typeface="+mn-lt"/>
                <a:cs typeface="+mn-cs"/>
              </a:rPr>
              <a:t>Crear pipelines de agregación</a:t>
            </a:r>
          </a:p>
          <a:p>
            <a:pPr marL="685800" lvl="1" indent="-228600">
              <a:buChar char="•"/>
            </a:pPr>
            <a:r>
              <a:rPr lang="es-419" dirty="0">
                <a:latin typeface="+mn-lt"/>
                <a:cs typeface="+mn-cs"/>
              </a:rPr>
              <a:t>Insertar documentos a la colección</a:t>
            </a:r>
          </a:p>
          <a:p>
            <a:pPr marL="685800" lvl="1" indent="-228600">
              <a:buChar char="•"/>
            </a:pPr>
            <a:r>
              <a:rPr lang="es-419" dirty="0">
                <a:latin typeface="+mn-lt"/>
                <a:cs typeface="+mn-cs"/>
              </a:rPr>
              <a:t>Crear pipelines de agregación</a:t>
            </a:r>
          </a:p>
        </p:txBody>
      </p:sp>
      <p:sp>
        <p:nvSpPr>
          <p:cNvPr id="3" name="Marcador de contenido 2">
            <a:extLst>
              <a:ext uri="{FF2B5EF4-FFF2-40B4-BE49-F238E27FC236}">
                <a16:creationId xmlns:a16="http://schemas.microsoft.com/office/drawing/2014/main" id="{F0C9F3B7-AE2C-C07C-4DB3-6D2346F4C3A7}"/>
              </a:ext>
            </a:extLst>
          </p:cNvPr>
          <p:cNvSpPr txBox="1">
            <a:spLocks/>
          </p:cNvSpPr>
          <p:nvPr/>
        </p:nvSpPr>
        <p:spPr>
          <a:xfrm>
            <a:off x="748288" y="1186215"/>
            <a:ext cx="10515600" cy="597856"/>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800" b="1" dirty="0">
                <a:solidFill>
                  <a:srgbClr val="002060"/>
                </a:solidFill>
                <a:latin typeface="+mn-lt"/>
                <a:cs typeface="+mn-cs"/>
              </a:rPr>
              <a:t>Seleccionar la base de datos “</a:t>
            </a:r>
            <a:r>
              <a:rPr lang="es-ES" sz="1800" b="1" dirty="0" err="1">
                <a:solidFill>
                  <a:srgbClr val="00684A"/>
                </a:solidFill>
              </a:rPr>
              <a:t>personal_db</a:t>
            </a:r>
            <a:r>
              <a:rPr lang="es-ES" sz="1800" b="1" dirty="0">
                <a:solidFill>
                  <a:srgbClr val="002060"/>
                </a:solidFill>
                <a:latin typeface="+mn-lt"/>
                <a:cs typeface="+mn-cs"/>
              </a:rPr>
              <a:t>” y a continuación la colección “</a:t>
            </a:r>
            <a:r>
              <a:rPr lang="es-ES" sz="1800" b="1" dirty="0" err="1">
                <a:solidFill>
                  <a:srgbClr val="00684A"/>
                </a:solidFill>
              </a:rPr>
              <a:t>personas_collection</a:t>
            </a:r>
            <a:r>
              <a:rPr lang="es-ES" sz="1800" b="1" dirty="0">
                <a:solidFill>
                  <a:srgbClr val="002060"/>
                </a:solidFill>
                <a:latin typeface="+mn-lt"/>
                <a:cs typeface="+mn-cs"/>
              </a:rPr>
              <a:t>” y la pestaña “</a:t>
            </a:r>
            <a:r>
              <a:rPr lang="es-ES" sz="1800" b="1" dirty="0" err="1">
                <a:solidFill>
                  <a:srgbClr val="002060"/>
                </a:solidFill>
                <a:latin typeface="+mn-lt"/>
                <a:cs typeface="+mn-cs"/>
              </a:rPr>
              <a:t>Aggregations</a:t>
            </a:r>
            <a:r>
              <a:rPr lang="es-ES" sz="1800" b="1" dirty="0">
                <a:solidFill>
                  <a:srgbClr val="002060"/>
                </a:solidFill>
                <a:latin typeface="+mn-lt"/>
                <a:cs typeface="+mn-cs"/>
              </a:rPr>
              <a:t>”, “</a:t>
            </a:r>
            <a:r>
              <a:rPr lang="es-ES" sz="1800" b="1" dirty="0" err="1">
                <a:solidFill>
                  <a:srgbClr val="002060"/>
                </a:solidFill>
                <a:latin typeface="+mn-lt"/>
                <a:cs typeface="+mn-cs"/>
              </a:rPr>
              <a:t>Add</a:t>
            </a:r>
            <a:r>
              <a:rPr lang="es-ES" sz="1800" b="1" dirty="0">
                <a:solidFill>
                  <a:srgbClr val="002060"/>
                </a:solidFill>
                <a:latin typeface="+mn-lt"/>
                <a:cs typeface="+mn-cs"/>
              </a:rPr>
              <a:t> </a:t>
            </a:r>
            <a:r>
              <a:rPr lang="es-ES" sz="1800" b="1" dirty="0" err="1">
                <a:solidFill>
                  <a:srgbClr val="002060"/>
                </a:solidFill>
                <a:latin typeface="+mn-lt"/>
                <a:cs typeface="+mn-cs"/>
              </a:rPr>
              <a:t>Stage</a:t>
            </a:r>
            <a:r>
              <a:rPr lang="es-ES" sz="1800" b="1" dirty="0">
                <a:solidFill>
                  <a:srgbClr val="002060"/>
                </a:solidFill>
                <a:latin typeface="+mn-lt"/>
                <a:cs typeface="+mn-cs"/>
              </a:rPr>
              <a:t>”.</a:t>
            </a:r>
            <a:endParaRPr lang="es-ES" sz="1800" b="1" dirty="0">
              <a:solidFill>
                <a:srgbClr val="00684A"/>
              </a:solidFill>
            </a:endParaRPr>
          </a:p>
        </p:txBody>
      </p:sp>
      <p:sp>
        <p:nvSpPr>
          <p:cNvPr id="4" name="Marcador de contenido 2">
            <a:extLst>
              <a:ext uri="{FF2B5EF4-FFF2-40B4-BE49-F238E27FC236}">
                <a16:creationId xmlns:a16="http://schemas.microsoft.com/office/drawing/2014/main" id="{A8669B86-C4EB-C1DC-B73E-C1BE9B7C0495}"/>
              </a:ext>
            </a:extLst>
          </p:cNvPr>
          <p:cNvSpPr txBox="1">
            <a:spLocks/>
          </p:cNvSpPr>
          <p:nvPr/>
        </p:nvSpPr>
        <p:spPr>
          <a:xfrm>
            <a:off x="748288" y="1784071"/>
            <a:ext cx="10515600" cy="480131"/>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419" sz="1400" b="1" dirty="0">
                <a:solidFill>
                  <a:srgbClr val="002060"/>
                </a:solidFill>
                <a:latin typeface="+mn-lt"/>
                <a:cs typeface="+mn-cs"/>
              </a:rPr>
              <a:t>Construir una agregación para mostrar el listado del personal con puesto de Presidente, Vicepresidente, en </a:t>
            </a:r>
            <a:r>
              <a:rPr lang="es-419" sz="1400" b="1" dirty="0" err="1">
                <a:solidFill>
                  <a:srgbClr val="002060"/>
                </a:solidFill>
                <a:latin typeface="+mn-lt"/>
                <a:cs typeface="+mn-cs"/>
              </a:rPr>
              <a:t>OrdenPuesto</a:t>
            </a:r>
            <a:r>
              <a:rPr lang="es-419" sz="1400" b="1" dirty="0">
                <a:solidFill>
                  <a:srgbClr val="002060"/>
                </a:solidFill>
                <a:latin typeface="+mn-lt"/>
                <a:cs typeface="+mn-cs"/>
              </a:rPr>
              <a:t> ascendente, sin incluir las columnas:  </a:t>
            </a:r>
            <a:r>
              <a:rPr lang="es-419" sz="1400" b="1" dirty="0" err="1">
                <a:solidFill>
                  <a:srgbClr val="002060"/>
                </a:solidFill>
                <a:latin typeface="+mn-lt"/>
                <a:cs typeface="+mn-cs"/>
              </a:rPr>
              <a:t>APaterno</a:t>
            </a:r>
            <a:r>
              <a:rPr lang="es-419" sz="1400" b="1" dirty="0">
                <a:solidFill>
                  <a:srgbClr val="002060"/>
                </a:solidFill>
                <a:latin typeface="+mn-lt"/>
                <a:cs typeface="+mn-cs"/>
              </a:rPr>
              <a:t>, </a:t>
            </a:r>
            <a:r>
              <a:rPr lang="es-419" sz="1400" b="1" dirty="0" err="1">
                <a:solidFill>
                  <a:srgbClr val="002060"/>
                </a:solidFill>
                <a:latin typeface="+mn-lt"/>
                <a:cs typeface="+mn-cs"/>
              </a:rPr>
              <a:t>Amaterno</a:t>
            </a:r>
            <a:r>
              <a:rPr lang="es-419" sz="1400" b="1" dirty="0">
                <a:solidFill>
                  <a:srgbClr val="002060"/>
                </a:solidFill>
                <a:latin typeface="+mn-lt"/>
                <a:cs typeface="+mn-cs"/>
              </a:rPr>
              <a:t>, Fotografía, </a:t>
            </a:r>
            <a:r>
              <a:rPr lang="es-419" sz="1400" b="1" dirty="0" err="1">
                <a:solidFill>
                  <a:srgbClr val="002060"/>
                </a:solidFill>
                <a:latin typeface="+mn-lt"/>
                <a:cs typeface="+mn-cs"/>
              </a:rPr>
              <a:t>OidSeccion</a:t>
            </a:r>
            <a:r>
              <a:rPr lang="es-419" sz="1400" b="1" dirty="0">
                <a:solidFill>
                  <a:srgbClr val="002060"/>
                </a:solidFill>
                <a:latin typeface="+mn-lt"/>
                <a:cs typeface="+mn-cs"/>
              </a:rPr>
              <a:t>, __</a:t>
            </a:r>
            <a:r>
              <a:rPr lang="es-419" sz="1400" b="1" dirty="0" err="1">
                <a:solidFill>
                  <a:srgbClr val="002060"/>
                </a:solidFill>
                <a:latin typeface="+mn-lt"/>
                <a:cs typeface="+mn-cs"/>
              </a:rPr>
              <a:t>typename</a:t>
            </a:r>
            <a:r>
              <a:rPr lang="es-419" sz="1400" b="1" dirty="0">
                <a:solidFill>
                  <a:srgbClr val="002060"/>
                </a:solidFill>
                <a:latin typeface="+mn-lt"/>
                <a:cs typeface="+mn-cs"/>
              </a:rPr>
              <a:t> y _id</a:t>
            </a:r>
          </a:p>
        </p:txBody>
      </p:sp>
      <p:pic>
        <p:nvPicPr>
          <p:cNvPr id="12" name="Imagen 11">
            <a:extLst>
              <a:ext uri="{FF2B5EF4-FFF2-40B4-BE49-F238E27FC236}">
                <a16:creationId xmlns:a16="http://schemas.microsoft.com/office/drawing/2014/main" id="{1F8545CA-9E6A-BDA1-D2DE-099151A0B6B0}"/>
              </a:ext>
            </a:extLst>
          </p:cNvPr>
          <p:cNvPicPr>
            <a:picLocks noChangeAspect="1"/>
          </p:cNvPicPr>
          <p:nvPr/>
        </p:nvPicPr>
        <p:blipFill>
          <a:blip r:embed="rId2"/>
          <a:stretch>
            <a:fillRect/>
          </a:stretch>
        </p:blipFill>
        <p:spPr>
          <a:xfrm>
            <a:off x="1579699" y="2587376"/>
            <a:ext cx="7750385" cy="4016623"/>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734746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EDD23F-EB26-4C5C-8717-21452124C030}"/>
              </a:ext>
            </a:extLst>
          </p:cNvPr>
          <p:cNvSpPr>
            <a:spLocks noGrp="1"/>
          </p:cNvSpPr>
          <p:nvPr>
            <p:ph type="title"/>
          </p:nvPr>
        </p:nvSpPr>
        <p:spPr/>
        <p:txBody>
          <a:bodyPr/>
          <a:lstStyle/>
          <a:p>
            <a:r>
              <a:rPr lang="es-419" dirty="0"/>
              <a:t>Introducción a MongoDB </a:t>
            </a:r>
            <a:r>
              <a:rPr lang="es-419" dirty="0" err="1"/>
              <a:t>Comunity</a:t>
            </a:r>
            <a:endParaRPr lang="es-419" dirty="0"/>
          </a:p>
        </p:txBody>
      </p:sp>
      <p:sp>
        <p:nvSpPr>
          <p:cNvPr id="3" name="Marcador de contenido 2">
            <a:extLst>
              <a:ext uri="{FF2B5EF4-FFF2-40B4-BE49-F238E27FC236}">
                <a16:creationId xmlns:a16="http://schemas.microsoft.com/office/drawing/2014/main" id="{B6D84617-B075-DD7F-B604-9B8A84DCEE49}"/>
              </a:ext>
            </a:extLst>
          </p:cNvPr>
          <p:cNvSpPr>
            <a:spLocks noGrp="1"/>
          </p:cNvSpPr>
          <p:nvPr>
            <p:ph idx="1"/>
          </p:nvPr>
        </p:nvSpPr>
        <p:spPr/>
        <p:txBody>
          <a:bodyPr/>
          <a:lstStyle/>
          <a:p>
            <a:pPr marL="0" indent="0">
              <a:lnSpc>
                <a:spcPct val="100000"/>
              </a:lnSpc>
              <a:spcBef>
                <a:spcPts val="0"/>
              </a:spcBef>
              <a:buNone/>
            </a:pPr>
            <a:r>
              <a:rPr lang="es-419" dirty="0">
                <a:solidFill>
                  <a:srgbClr val="0070C0"/>
                </a:solidFill>
              </a:rPr>
              <a:t>MongoDB es una base de datos escalable. </a:t>
            </a:r>
            <a:r>
              <a:rPr lang="es-419" dirty="0"/>
              <a:t>Puede escalar horizontalmente agregando más nodos a un clúster. También puede escalar verticalmente aumentando el tamaño de cada nodo.</a:t>
            </a:r>
          </a:p>
          <a:p>
            <a:pPr marL="0" indent="0">
              <a:lnSpc>
                <a:spcPct val="100000"/>
              </a:lnSpc>
              <a:spcBef>
                <a:spcPts val="0"/>
              </a:spcBef>
              <a:buNone/>
            </a:pPr>
            <a:endParaRPr lang="es-419" dirty="0"/>
          </a:p>
          <a:p>
            <a:pPr marL="0" indent="0">
              <a:lnSpc>
                <a:spcPct val="100000"/>
              </a:lnSpc>
              <a:spcBef>
                <a:spcPts val="0"/>
              </a:spcBef>
              <a:buNone/>
            </a:pPr>
            <a:r>
              <a:rPr lang="es-419" dirty="0">
                <a:solidFill>
                  <a:srgbClr val="0070C0"/>
                </a:solidFill>
              </a:rPr>
              <a:t>MongoDB es una base de datos distribuida. </a:t>
            </a:r>
            <a:r>
              <a:rPr lang="es-419" dirty="0"/>
              <a:t>Los datos se almacenan en varios nodos, lo que los hace más seguros y disponibles.</a:t>
            </a:r>
          </a:p>
          <a:p>
            <a:pPr marL="0" indent="0">
              <a:lnSpc>
                <a:spcPct val="100000"/>
              </a:lnSpc>
              <a:spcBef>
                <a:spcPts val="0"/>
              </a:spcBef>
              <a:buNone/>
            </a:pPr>
            <a:endParaRPr lang="es-419" dirty="0"/>
          </a:p>
          <a:p>
            <a:pPr marL="0" indent="0">
              <a:lnSpc>
                <a:spcPct val="100000"/>
              </a:lnSpc>
              <a:spcBef>
                <a:spcPts val="0"/>
              </a:spcBef>
              <a:buNone/>
            </a:pPr>
            <a:r>
              <a:rPr lang="es-419" dirty="0"/>
              <a:t>MongoDB es una base de datos de código abierto.</a:t>
            </a:r>
          </a:p>
        </p:txBody>
      </p:sp>
    </p:spTree>
    <p:extLst>
      <p:ext uri="{BB962C8B-B14F-4D97-AF65-F5344CB8AC3E}">
        <p14:creationId xmlns:p14="http://schemas.microsoft.com/office/powerpoint/2010/main" val="8294199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6F96CA-809D-D209-1F1D-0FAC85876D6B}"/>
              </a:ext>
            </a:extLst>
          </p:cNvPr>
          <p:cNvSpPr>
            <a:spLocks noGrp="1"/>
          </p:cNvSpPr>
          <p:nvPr>
            <p:ph type="title"/>
          </p:nvPr>
        </p:nvSpPr>
        <p:spPr/>
        <p:txBody>
          <a:bodyPr/>
          <a:lstStyle/>
          <a:p>
            <a:r>
              <a:rPr lang="es-ES" dirty="0"/>
              <a:t>6.2 Crear  pipelines de agregación</a:t>
            </a:r>
            <a:endParaRPr lang="es-419" dirty="0"/>
          </a:p>
        </p:txBody>
      </p:sp>
      <p:pic>
        <p:nvPicPr>
          <p:cNvPr id="5" name="Imagen 4">
            <a:extLst>
              <a:ext uri="{FF2B5EF4-FFF2-40B4-BE49-F238E27FC236}">
                <a16:creationId xmlns:a16="http://schemas.microsoft.com/office/drawing/2014/main" id="{2E350E56-A60C-18E5-4224-FBF3D726E124}"/>
              </a:ext>
            </a:extLst>
          </p:cNvPr>
          <p:cNvPicPr>
            <a:picLocks noChangeAspect="1"/>
          </p:cNvPicPr>
          <p:nvPr/>
        </p:nvPicPr>
        <p:blipFill>
          <a:blip r:embed="rId2"/>
          <a:stretch>
            <a:fillRect/>
          </a:stretch>
        </p:blipFill>
        <p:spPr>
          <a:xfrm>
            <a:off x="748288" y="1534772"/>
            <a:ext cx="6754168" cy="828791"/>
          </a:xfrm>
          <a:prstGeom prst="rect">
            <a:avLst/>
          </a:prstGeom>
          <a:effectLst>
            <a:outerShdw blurRad="50800" dist="38100" dir="5400000" algn="t" rotWithShape="0">
              <a:prstClr val="black">
                <a:alpha val="40000"/>
              </a:prstClr>
            </a:outerShdw>
          </a:effectLst>
        </p:spPr>
      </p:pic>
      <p:sp>
        <p:nvSpPr>
          <p:cNvPr id="6" name="Marcador de contenido 2">
            <a:extLst>
              <a:ext uri="{FF2B5EF4-FFF2-40B4-BE49-F238E27FC236}">
                <a16:creationId xmlns:a16="http://schemas.microsoft.com/office/drawing/2014/main" id="{191D00B0-884F-369B-12AF-D1A3DEA9B4A2}"/>
              </a:ext>
            </a:extLst>
          </p:cNvPr>
          <p:cNvSpPr txBox="1">
            <a:spLocks/>
          </p:cNvSpPr>
          <p:nvPr/>
        </p:nvSpPr>
        <p:spPr>
          <a:xfrm>
            <a:off x="748288" y="1186215"/>
            <a:ext cx="10515600" cy="348557"/>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800" b="1" dirty="0">
                <a:solidFill>
                  <a:srgbClr val="002060"/>
                </a:solidFill>
                <a:latin typeface="+mn-lt"/>
                <a:cs typeface="+mn-cs"/>
              </a:rPr>
              <a:t>Seleccionar $match y agregar la condición</a:t>
            </a:r>
            <a:endParaRPr lang="es-ES" sz="1800" b="1" dirty="0">
              <a:solidFill>
                <a:srgbClr val="00684A"/>
              </a:solidFill>
            </a:endParaRPr>
          </a:p>
        </p:txBody>
      </p:sp>
      <p:pic>
        <p:nvPicPr>
          <p:cNvPr id="8" name="Imagen 7">
            <a:extLst>
              <a:ext uri="{FF2B5EF4-FFF2-40B4-BE49-F238E27FC236}">
                <a16:creationId xmlns:a16="http://schemas.microsoft.com/office/drawing/2014/main" id="{C6BA80AE-6478-5DDD-90BF-8A4295D54A8F}"/>
              </a:ext>
            </a:extLst>
          </p:cNvPr>
          <p:cNvPicPr>
            <a:picLocks noChangeAspect="1"/>
          </p:cNvPicPr>
          <p:nvPr/>
        </p:nvPicPr>
        <p:blipFill>
          <a:blip r:embed="rId3"/>
          <a:stretch>
            <a:fillRect/>
          </a:stretch>
        </p:blipFill>
        <p:spPr>
          <a:xfrm>
            <a:off x="1626286" y="2822073"/>
            <a:ext cx="3810532" cy="800212"/>
          </a:xfrm>
          <a:prstGeom prst="rect">
            <a:avLst/>
          </a:prstGeom>
          <a:effectLst>
            <a:outerShdw blurRad="50800" dist="38100" dir="5400000" algn="t" rotWithShape="0">
              <a:prstClr val="black">
                <a:alpha val="40000"/>
              </a:prstClr>
            </a:outerShdw>
          </a:effectLst>
        </p:spPr>
      </p:pic>
      <p:sp>
        <p:nvSpPr>
          <p:cNvPr id="9" name="Marcador de contenido 2">
            <a:extLst>
              <a:ext uri="{FF2B5EF4-FFF2-40B4-BE49-F238E27FC236}">
                <a16:creationId xmlns:a16="http://schemas.microsoft.com/office/drawing/2014/main" id="{C1191344-6656-4CE9-1D81-9199F5EF3459}"/>
              </a:ext>
            </a:extLst>
          </p:cNvPr>
          <p:cNvSpPr txBox="1">
            <a:spLocks/>
          </p:cNvSpPr>
          <p:nvPr/>
        </p:nvSpPr>
        <p:spPr>
          <a:xfrm>
            <a:off x="1626286" y="2473516"/>
            <a:ext cx="3250514" cy="348557"/>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800" b="1" dirty="0">
                <a:solidFill>
                  <a:srgbClr val="002060"/>
                </a:solidFill>
                <a:latin typeface="+mn-lt"/>
                <a:cs typeface="+mn-cs"/>
              </a:rPr>
              <a:t>Pegar la condición </a:t>
            </a:r>
            <a:r>
              <a:rPr lang="es-419" sz="1800" b="1" dirty="0">
                <a:solidFill>
                  <a:srgbClr val="00B0F0"/>
                </a:solidFill>
              </a:rPr>
              <a:t>$match</a:t>
            </a:r>
            <a:r>
              <a:rPr lang="es-ES" sz="1800" b="1" dirty="0">
                <a:solidFill>
                  <a:srgbClr val="002060"/>
                </a:solidFill>
                <a:latin typeface="+mn-lt"/>
                <a:cs typeface="+mn-cs"/>
              </a:rPr>
              <a:t> </a:t>
            </a:r>
            <a:endParaRPr lang="es-ES" sz="1800" b="1" dirty="0">
              <a:solidFill>
                <a:srgbClr val="00684A"/>
              </a:solidFill>
            </a:endParaRPr>
          </a:p>
        </p:txBody>
      </p:sp>
      <p:sp>
        <p:nvSpPr>
          <p:cNvPr id="11" name="CuadroTexto 10">
            <a:extLst>
              <a:ext uri="{FF2B5EF4-FFF2-40B4-BE49-F238E27FC236}">
                <a16:creationId xmlns:a16="http://schemas.microsoft.com/office/drawing/2014/main" id="{6B9C9159-6416-C0C1-B460-1023F2BBD12E}"/>
              </a:ext>
            </a:extLst>
          </p:cNvPr>
          <p:cNvSpPr txBox="1"/>
          <p:nvPr/>
        </p:nvSpPr>
        <p:spPr>
          <a:xfrm>
            <a:off x="5080000" y="2441249"/>
            <a:ext cx="3077029" cy="369332"/>
          </a:xfrm>
          <a:prstGeom prst="rect">
            <a:avLst/>
          </a:prstGeom>
          <a:solidFill>
            <a:srgbClr val="F0F5D0"/>
          </a:solidFill>
        </p:spPr>
        <p:txBody>
          <a:bodyPr wrap="square">
            <a:spAutoFit/>
          </a:bodyPr>
          <a:lstStyle/>
          <a:p>
            <a:r>
              <a:rPr lang="es-419" dirty="0">
                <a:latin typeface="Courier New" panose="02070309020205020404" pitchFamily="49" charset="0"/>
                <a:cs typeface="Courier New" panose="02070309020205020404" pitchFamily="49" charset="0"/>
              </a:rPr>
              <a:t>{Cargo: /PRESID/}</a:t>
            </a:r>
          </a:p>
        </p:txBody>
      </p:sp>
      <p:sp>
        <p:nvSpPr>
          <p:cNvPr id="13" name="Marcador de contenido 2">
            <a:extLst>
              <a:ext uri="{FF2B5EF4-FFF2-40B4-BE49-F238E27FC236}">
                <a16:creationId xmlns:a16="http://schemas.microsoft.com/office/drawing/2014/main" id="{4267E432-2F7A-F3FB-A9BD-2D5EB5F798DA}"/>
              </a:ext>
            </a:extLst>
          </p:cNvPr>
          <p:cNvSpPr txBox="1">
            <a:spLocks/>
          </p:cNvSpPr>
          <p:nvPr/>
        </p:nvSpPr>
        <p:spPr>
          <a:xfrm>
            <a:off x="828000" y="3607226"/>
            <a:ext cx="10515600" cy="348557"/>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800" b="1" dirty="0">
                <a:solidFill>
                  <a:srgbClr val="002060"/>
                </a:solidFill>
                <a:latin typeface="+mn-lt"/>
                <a:cs typeface="+mn-cs"/>
              </a:rPr>
              <a:t>Agregar un estado Seleccionar </a:t>
            </a:r>
            <a:r>
              <a:rPr lang="es-419" sz="1800" b="1" dirty="0">
                <a:solidFill>
                  <a:srgbClr val="00B0F0"/>
                </a:solidFill>
              </a:rPr>
              <a:t>$</a:t>
            </a:r>
            <a:r>
              <a:rPr lang="es-419" sz="1800" b="1" dirty="0" err="1">
                <a:solidFill>
                  <a:srgbClr val="00B0F0"/>
                </a:solidFill>
              </a:rPr>
              <a:t>project</a:t>
            </a:r>
            <a:r>
              <a:rPr lang="es-ES" sz="1800" b="1" dirty="0">
                <a:solidFill>
                  <a:srgbClr val="002060"/>
                </a:solidFill>
                <a:latin typeface="+mn-lt"/>
                <a:cs typeface="+mn-cs"/>
              </a:rPr>
              <a:t> y agregar la condición</a:t>
            </a:r>
            <a:endParaRPr lang="es-ES" sz="1800" b="1" dirty="0">
              <a:solidFill>
                <a:srgbClr val="00684A"/>
              </a:solidFill>
            </a:endParaRPr>
          </a:p>
        </p:txBody>
      </p:sp>
      <p:pic>
        <p:nvPicPr>
          <p:cNvPr id="15" name="Imagen 14">
            <a:extLst>
              <a:ext uri="{FF2B5EF4-FFF2-40B4-BE49-F238E27FC236}">
                <a16:creationId xmlns:a16="http://schemas.microsoft.com/office/drawing/2014/main" id="{7C27C15F-7FD0-D79B-2F69-A42041FCC3D2}"/>
              </a:ext>
            </a:extLst>
          </p:cNvPr>
          <p:cNvPicPr>
            <a:picLocks noChangeAspect="1"/>
          </p:cNvPicPr>
          <p:nvPr/>
        </p:nvPicPr>
        <p:blipFill>
          <a:blip r:embed="rId4"/>
          <a:stretch>
            <a:fillRect/>
          </a:stretch>
        </p:blipFill>
        <p:spPr>
          <a:xfrm>
            <a:off x="919762" y="3907305"/>
            <a:ext cx="6582694" cy="1057423"/>
          </a:xfrm>
          <a:prstGeom prst="rect">
            <a:avLst/>
          </a:prstGeom>
          <a:effectLst>
            <a:outerShdw blurRad="50800" dist="38100" dir="5400000" algn="t" rotWithShape="0">
              <a:prstClr val="black">
                <a:alpha val="40000"/>
              </a:prstClr>
            </a:outerShdw>
          </a:effectLst>
        </p:spPr>
      </p:pic>
      <p:sp>
        <p:nvSpPr>
          <p:cNvPr id="17" name="Marcador de contenido 2">
            <a:extLst>
              <a:ext uri="{FF2B5EF4-FFF2-40B4-BE49-F238E27FC236}">
                <a16:creationId xmlns:a16="http://schemas.microsoft.com/office/drawing/2014/main" id="{6CA9E716-1B02-4467-DD9E-D2D0837F86FC}"/>
              </a:ext>
            </a:extLst>
          </p:cNvPr>
          <p:cNvSpPr txBox="1">
            <a:spLocks/>
          </p:cNvSpPr>
          <p:nvPr/>
        </p:nvSpPr>
        <p:spPr>
          <a:xfrm>
            <a:off x="1626286" y="4965458"/>
            <a:ext cx="3250514" cy="348557"/>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800" b="1" dirty="0">
                <a:solidFill>
                  <a:srgbClr val="002060"/>
                </a:solidFill>
                <a:latin typeface="+mn-lt"/>
                <a:cs typeface="+mn-cs"/>
              </a:rPr>
              <a:t>Pegar la condición </a:t>
            </a:r>
            <a:r>
              <a:rPr lang="es-419" sz="1800" b="1" dirty="0">
                <a:solidFill>
                  <a:srgbClr val="00B0F0"/>
                </a:solidFill>
              </a:rPr>
              <a:t>$</a:t>
            </a:r>
            <a:r>
              <a:rPr lang="es-419" sz="1800" b="1" dirty="0" err="1">
                <a:solidFill>
                  <a:srgbClr val="00B0F0"/>
                </a:solidFill>
              </a:rPr>
              <a:t>project</a:t>
            </a:r>
            <a:r>
              <a:rPr lang="es-ES" sz="1800" b="1" dirty="0">
                <a:solidFill>
                  <a:srgbClr val="002060"/>
                </a:solidFill>
                <a:latin typeface="+mn-lt"/>
                <a:cs typeface="+mn-cs"/>
              </a:rPr>
              <a:t> </a:t>
            </a:r>
            <a:endParaRPr lang="es-ES" sz="1800" b="1" dirty="0">
              <a:solidFill>
                <a:srgbClr val="00684A"/>
              </a:solidFill>
            </a:endParaRPr>
          </a:p>
        </p:txBody>
      </p:sp>
      <p:sp>
        <p:nvSpPr>
          <p:cNvPr id="18" name="CuadroTexto 17">
            <a:extLst>
              <a:ext uri="{FF2B5EF4-FFF2-40B4-BE49-F238E27FC236}">
                <a16:creationId xmlns:a16="http://schemas.microsoft.com/office/drawing/2014/main" id="{76AC3A3D-02BE-83A5-6396-6B8E51BB4E37}"/>
              </a:ext>
            </a:extLst>
          </p:cNvPr>
          <p:cNvSpPr txBox="1"/>
          <p:nvPr/>
        </p:nvSpPr>
        <p:spPr>
          <a:xfrm>
            <a:off x="5080000" y="5046229"/>
            <a:ext cx="7112000" cy="276999"/>
          </a:xfrm>
          <a:prstGeom prst="rect">
            <a:avLst/>
          </a:prstGeom>
          <a:solidFill>
            <a:srgbClr val="F0F5D0"/>
          </a:solidFill>
        </p:spPr>
        <p:txBody>
          <a:bodyPr wrap="square">
            <a:spAutoFit/>
          </a:bodyPr>
          <a:lstStyle/>
          <a:p>
            <a:r>
              <a:rPr lang="es-419" sz="1200" dirty="0">
                <a:latin typeface="Courier New" panose="02070309020205020404" pitchFamily="49" charset="0"/>
                <a:cs typeface="Courier New" panose="02070309020205020404" pitchFamily="49" charset="0"/>
              </a:rPr>
              <a:t>{ APaterno:0, Amaterno:0, Fotografia:0, OidSeccion:0, __typename:0, _id:0}</a:t>
            </a:r>
          </a:p>
        </p:txBody>
      </p:sp>
      <p:pic>
        <p:nvPicPr>
          <p:cNvPr id="20" name="Imagen 19">
            <a:extLst>
              <a:ext uri="{FF2B5EF4-FFF2-40B4-BE49-F238E27FC236}">
                <a16:creationId xmlns:a16="http://schemas.microsoft.com/office/drawing/2014/main" id="{E254F08B-AA81-8583-44B6-A81B05D4BD7D}"/>
              </a:ext>
            </a:extLst>
          </p:cNvPr>
          <p:cNvPicPr>
            <a:picLocks noChangeAspect="1"/>
          </p:cNvPicPr>
          <p:nvPr/>
        </p:nvPicPr>
        <p:blipFill>
          <a:blip r:embed="rId5"/>
          <a:stretch>
            <a:fillRect/>
          </a:stretch>
        </p:blipFill>
        <p:spPr>
          <a:xfrm>
            <a:off x="1807286" y="5394305"/>
            <a:ext cx="2822771" cy="1318775"/>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7354390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6F96CA-809D-D209-1F1D-0FAC85876D6B}"/>
              </a:ext>
            </a:extLst>
          </p:cNvPr>
          <p:cNvSpPr>
            <a:spLocks noGrp="1"/>
          </p:cNvSpPr>
          <p:nvPr>
            <p:ph type="title"/>
          </p:nvPr>
        </p:nvSpPr>
        <p:spPr/>
        <p:txBody>
          <a:bodyPr/>
          <a:lstStyle/>
          <a:p>
            <a:r>
              <a:rPr lang="es-ES" dirty="0"/>
              <a:t>6.3 Crear  pipelines de agregación</a:t>
            </a:r>
            <a:endParaRPr lang="es-419" dirty="0"/>
          </a:p>
        </p:txBody>
      </p:sp>
      <p:sp>
        <p:nvSpPr>
          <p:cNvPr id="13" name="Marcador de contenido 2">
            <a:extLst>
              <a:ext uri="{FF2B5EF4-FFF2-40B4-BE49-F238E27FC236}">
                <a16:creationId xmlns:a16="http://schemas.microsoft.com/office/drawing/2014/main" id="{4267E432-2F7A-F3FB-A9BD-2D5EB5F798DA}"/>
              </a:ext>
            </a:extLst>
          </p:cNvPr>
          <p:cNvSpPr txBox="1">
            <a:spLocks/>
          </p:cNvSpPr>
          <p:nvPr/>
        </p:nvSpPr>
        <p:spPr>
          <a:xfrm>
            <a:off x="682858" y="1260077"/>
            <a:ext cx="10515600" cy="348557"/>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800" b="1" dirty="0">
                <a:solidFill>
                  <a:srgbClr val="002060"/>
                </a:solidFill>
                <a:latin typeface="+mn-lt"/>
                <a:cs typeface="+mn-cs"/>
              </a:rPr>
              <a:t>Agregar un estado Seleccionar </a:t>
            </a:r>
            <a:r>
              <a:rPr lang="es-419" sz="1800" b="1" dirty="0">
                <a:solidFill>
                  <a:srgbClr val="00B0F0"/>
                </a:solidFill>
              </a:rPr>
              <a:t>$</a:t>
            </a:r>
            <a:r>
              <a:rPr lang="es-419" sz="1800" b="1" dirty="0" err="1">
                <a:solidFill>
                  <a:srgbClr val="00B0F0"/>
                </a:solidFill>
              </a:rPr>
              <a:t>sort</a:t>
            </a:r>
            <a:r>
              <a:rPr lang="es-ES" sz="1800" b="1" dirty="0">
                <a:solidFill>
                  <a:srgbClr val="002060"/>
                </a:solidFill>
                <a:latin typeface="+mn-lt"/>
                <a:cs typeface="+mn-cs"/>
              </a:rPr>
              <a:t> y agregar la condición</a:t>
            </a:r>
            <a:endParaRPr lang="es-ES" sz="1800" b="1" dirty="0">
              <a:solidFill>
                <a:srgbClr val="00684A"/>
              </a:solidFill>
            </a:endParaRPr>
          </a:p>
        </p:txBody>
      </p:sp>
      <p:sp>
        <p:nvSpPr>
          <p:cNvPr id="17" name="Marcador de contenido 2">
            <a:extLst>
              <a:ext uri="{FF2B5EF4-FFF2-40B4-BE49-F238E27FC236}">
                <a16:creationId xmlns:a16="http://schemas.microsoft.com/office/drawing/2014/main" id="{6CA9E716-1B02-4467-DD9E-D2D0837F86FC}"/>
              </a:ext>
            </a:extLst>
          </p:cNvPr>
          <p:cNvSpPr txBox="1">
            <a:spLocks/>
          </p:cNvSpPr>
          <p:nvPr/>
        </p:nvSpPr>
        <p:spPr>
          <a:xfrm>
            <a:off x="1481144" y="2799742"/>
            <a:ext cx="3250514" cy="348557"/>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800" b="1" dirty="0">
                <a:solidFill>
                  <a:srgbClr val="002060"/>
                </a:solidFill>
                <a:latin typeface="+mn-lt"/>
                <a:cs typeface="+mn-cs"/>
              </a:rPr>
              <a:t>Pegar la condición </a:t>
            </a:r>
            <a:r>
              <a:rPr lang="es-419" sz="1800" b="1" dirty="0">
                <a:solidFill>
                  <a:srgbClr val="00B0F0"/>
                </a:solidFill>
              </a:rPr>
              <a:t>$</a:t>
            </a:r>
            <a:r>
              <a:rPr lang="es-419" sz="1800" b="1" dirty="0" err="1">
                <a:solidFill>
                  <a:srgbClr val="00B0F0"/>
                </a:solidFill>
              </a:rPr>
              <a:t>sort</a:t>
            </a:r>
            <a:r>
              <a:rPr lang="es-ES" sz="1800" b="1" dirty="0">
                <a:solidFill>
                  <a:srgbClr val="002060"/>
                </a:solidFill>
                <a:latin typeface="+mn-lt"/>
                <a:cs typeface="+mn-cs"/>
              </a:rPr>
              <a:t> </a:t>
            </a:r>
            <a:endParaRPr lang="es-ES" sz="1800" b="1" dirty="0">
              <a:solidFill>
                <a:srgbClr val="00684A"/>
              </a:solidFill>
            </a:endParaRPr>
          </a:p>
        </p:txBody>
      </p:sp>
      <p:sp>
        <p:nvSpPr>
          <p:cNvPr id="18" name="CuadroTexto 17">
            <a:extLst>
              <a:ext uri="{FF2B5EF4-FFF2-40B4-BE49-F238E27FC236}">
                <a16:creationId xmlns:a16="http://schemas.microsoft.com/office/drawing/2014/main" id="{76AC3A3D-02BE-83A5-6396-6B8E51BB4E37}"/>
              </a:ext>
            </a:extLst>
          </p:cNvPr>
          <p:cNvSpPr txBox="1"/>
          <p:nvPr/>
        </p:nvSpPr>
        <p:spPr>
          <a:xfrm>
            <a:off x="4934858" y="2880513"/>
            <a:ext cx="7112000" cy="276999"/>
          </a:xfrm>
          <a:prstGeom prst="rect">
            <a:avLst/>
          </a:prstGeom>
          <a:solidFill>
            <a:srgbClr val="F0F5D0"/>
          </a:solidFill>
        </p:spPr>
        <p:txBody>
          <a:bodyPr wrap="square">
            <a:spAutoFit/>
          </a:bodyPr>
          <a:lstStyle/>
          <a:p>
            <a:r>
              <a:rPr lang="es-ES" sz="1200" dirty="0">
                <a:highlight>
                  <a:srgbClr val="F0F5D0"/>
                </a:highlight>
                <a:latin typeface="Courier New" panose="02070309020205020404" pitchFamily="49" charset="0"/>
                <a:cs typeface="Courier New" panose="02070309020205020404" pitchFamily="49" charset="0"/>
              </a:rPr>
              <a:t>{ </a:t>
            </a:r>
            <a:r>
              <a:rPr lang="es-ES" sz="1200" dirty="0" err="1">
                <a:highlight>
                  <a:srgbClr val="F0F5D0"/>
                </a:highlight>
                <a:latin typeface="Courier New" panose="02070309020205020404" pitchFamily="49" charset="0"/>
                <a:cs typeface="Courier New" panose="02070309020205020404" pitchFamily="49" charset="0"/>
              </a:rPr>
              <a:t>OrdenPuesto</a:t>
            </a:r>
            <a:r>
              <a:rPr lang="es-ES" sz="1200" dirty="0">
                <a:highlight>
                  <a:srgbClr val="F0F5D0"/>
                </a:highlight>
                <a:latin typeface="Courier New" panose="02070309020205020404" pitchFamily="49" charset="0"/>
                <a:cs typeface="Courier New" panose="02070309020205020404" pitchFamily="49" charset="0"/>
              </a:rPr>
              <a:t>: 1}</a:t>
            </a:r>
          </a:p>
        </p:txBody>
      </p:sp>
      <p:pic>
        <p:nvPicPr>
          <p:cNvPr id="4" name="Imagen 3">
            <a:extLst>
              <a:ext uri="{FF2B5EF4-FFF2-40B4-BE49-F238E27FC236}">
                <a16:creationId xmlns:a16="http://schemas.microsoft.com/office/drawing/2014/main" id="{89E76FDF-4F34-9F18-40E5-9D5263D736E8}"/>
              </a:ext>
            </a:extLst>
          </p:cNvPr>
          <p:cNvPicPr>
            <a:picLocks noChangeAspect="1"/>
          </p:cNvPicPr>
          <p:nvPr/>
        </p:nvPicPr>
        <p:blipFill>
          <a:blip r:embed="rId2"/>
          <a:stretch>
            <a:fillRect/>
          </a:stretch>
        </p:blipFill>
        <p:spPr>
          <a:xfrm>
            <a:off x="682858" y="1706539"/>
            <a:ext cx="6773220" cy="914528"/>
          </a:xfrm>
          <a:prstGeom prst="rect">
            <a:avLst/>
          </a:prstGeom>
          <a:effectLst>
            <a:outerShdw blurRad="50800" dist="38100" dir="5400000" algn="t" rotWithShape="0">
              <a:prstClr val="black">
                <a:alpha val="40000"/>
              </a:prstClr>
            </a:outerShdw>
          </a:effectLst>
        </p:spPr>
      </p:pic>
      <p:pic>
        <p:nvPicPr>
          <p:cNvPr id="10" name="Imagen 9">
            <a:extLst>
              <a:ext uri="{FF2B5EF4-FFF2-40B4-BE49-F238E27FC236}">
                <a16:creationId xmlns:a16="http://schemas.microsoft.com/office/drawing/2014/main" id="{E9111942-1648-762E-F06D-176BC7A2928D}"/>
              </a:ext>
            </a:extLst>
          </p:cNvPr>
          <p:cNvPicPr>
            <a:picLocks noChangeAspect="1"/>
          </p:cNvPicPr>
          <p:nvPr/>
        </p:nvPicPr>
        <p:blipFill>
          <a:blip r:embed="rId3"/>
          <a:stretch>
            <a:fillRect/>
          </a:stretch>
        </p:blipFill>
        <p:spPr>
          <a:xfrm>
            <a:off x="1481144" y="3148299"/>
            <a:ext cx="2524477" cy="790685"/>
          </a:xfrm>
          <a:prstGeom prst="rect">
            <a:avLst/>
          </a:prstGeom>
          <a:effectLst>
            <a:outerShdw blurRad="50800" dist="38100" dir="5400000" algn="t" rotWithShape="0">
              <a:prstClr val="black">
                <a:alpha val="40000"/>
              </a:prstClr>
            </a:outerShdw>
          </a:effectLst>
        </p:spPr>
      </p:pic>
      <p:sp>
        <p:nvSpPr>
          <p:cNvPr id="12" name="Marcador de contenido 2">
            <a:extLst>
              <a:ext uri="{FF2B5EF4-FFF2-40B4-BE49-F238E27FC236}">
                <a16:creationId xmlns:a16="http://schemas.microsoft.com/office/drawing/2014/main" id="{688FD51E-30A4-FDA7-543E-AA79DE45713A}"/>
              </a:ext>
            </a:extLst>
          </p:cNvPr>
          <p:cNvSpPr txBox="1">
            <a:spLocks/>
          </p:cNvSpPr>
          <p:nvPr/>
        </p:nvSpPr>
        <p:spPr>
          <a:xfrm>
            <a:off x="682858" y="4113262"/>
            <a:ext cx="4411656" cy="590931"/>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800" b="1" dirty="0">
                <a:solidFill>
                  <a:srgbClr val="002060"/>
                </a:solidFill>
                <a:latin typeface="+mn-lt"/>
                <a:cs typeface="+mn-cs"/>
              </a:rPr>
              <a:t>Guardar el pipeline con el nombre: “</a:t>
            </a:r>
            <a:r>
              <a:rPr lang="es-419" sz="1800" b="1" dirty="0" err="1">
                <a:solidFill>
                  <a:srgbClr val="002060"/>
                </a:solidFill>
                <a:highlight>
                  <a:srgbClr val="F0F5D0"/>
                </a:highlight>
                <a:latin typeface="+mn-lt"/>
                <a:cs typeface="+mn-cs"/>
              </a:rPr>
              <a:t>personal_de_presidencia</a:t>
            </a:r>
            <a:r>
              <a:rPr lang="es-ES" sz="1800" b="1" dirty="0">
                <a:solidFill>
                  <a:srgbClr val="002060"/>
                </a:solidFill>
                <a:latin typeface="+mn-lt"/>
                <a:cs typeface="+mn-cs"/>
              </a:rPr>
              <a:t>“</a:t>
            </a:r>
          </a:p>
        </p:txBody>
      </p:sp>
      <p:pic>
        <p:nvPicPr>
          <p:cNvPr id="16" name="Imagen 15">
            <a:extLst>
              <a:ext uri="{FF2B5EF4-FFF2-40B4-BE49-F238E27FC236}">
                <a16:creationId xmlns:a16="http://schemas.microsoft.com/office/drawing/2014/main" id="{3292B94B-39DE-9EB8-25FC-EF812E949F07}"/>
              </a:ext>
            </a:extLst>
          </p:cNvPr>
          <p:cNvPicPr>
            <a:picLocks noChangeAspect="1"/>
          </p:cNvPicPr>
          <p:nvPr/>
        </p:nvPicPr>
        <p:blipFill>
          <a:blip r:embed="rId4"/>
          <a:stretch>
            <a:fillRect/>
          </a:stretch>
        </p:blipFill>
        <p:spPr>
          <a:xfrm>
            <a:off x="7898663" y="3778489"/>
            <a:ext cx="3610479" cy="2762636"/>
          </a:xfrm>
          <a:prstGeom prst="rect">
            <a:avLst/>
          </a:prstGeom>
          <a:effectLst>
            <a:outerShdw blurRad="63500" sx="102000" sy="102000" algn="ctr" rotWithShape="0">
              <a:prstClr val="black">
                <a:alpha val="40000"/>
              </a:prstClr>
            </a:outerShdw>
          </a:effectLst>
        </p:spPr>
      </p:pic>
      <p:cxnSp>
        <p:nvCxnSpPr>
          <p:cNvPr id="20" name="Conector: angular 19">
            <a:extLst>
              <a:ext uri="{FF2B5EF4-FFF2-40B4-BE49-F238E27FC236}">
                <a16:creationId xmlns:a16="http://schemas.microsoft.com/office/drawing/2014/main" id="{3DAF81B3-2AF0-F98D-9F17-5034E119A5FA}"/>
              </a:ext>
            </a:extLst>
          </p:cNvPr>
          <p:cNvCxnSpPr>
            <a:cxnSpLocks/>
            <a:stCxn id="12" idx="2"/>
            <a:endCxn id="16" idx="1"/>
          </p:cNvCxnSpPr>
          <p:nvPr/>
        </p:nvCxnSpPr>
        <p:spPr>
          <a:xfrm rot="16200000" flipH="1">
            <a:off x="5165867" y="2427011"/>
            <a:ext cx="455614" cy="50099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64364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6F96CA-809D-D209-1F1D-0FAC85876D6B}"/>
              </a:ext>
            </a:extLst>
          </p:cNvPr>
          <p:cNvSpPr>
            <a:spLocks noGrp="1"/>
          </p:cNvSpPr>
          <p:nvPr>
            <p:ph type="title"/>
          </p:nvPr>
        </p:nvSpPr>
        <p:spPr/>
        <p:txBody>
          <a:bodyPr/>
          <a:lstStyle/>
          <a:p>
            <a:r>
              <a:rPr lang="es-ES" dirty="0"/>
              <a:t>6.4 Crear  pipelines de agregación</a:t>
            </a:r>
            <a:endParaRPr lang="es-419" dirty="0"/>
          </a:p>
        </p:txBody>
      </p:sp>
      <p:sp>
        <p:nvSpPr>
          <p:cNvPr id="13" name="Marcador de contenido 2">
            <a:extLst>
              <a:ext uri="{FF2B5EF4-FFF2-40B4-BE49-F238E27FC236}">
                <a16:creationId xmlns:a16="http://schemas.microsoft.com/office/drawing/2014/main" id="{4267E432-2F7A-F3FB-A9BD-2D5EB5F798DA}"/>
              </a:ext>
            </a:extLst>
          </p:cNvPr>
          <p:cNvSpPr txBox="1">
            <a:spLocks/>
          </p:cNvSpPr>
          <p:nvPr/>
        </p:nvSpPr>
        <p:spPr>
          <a:xfrm>
            <a:off x="682858" y="1260077"/>
            <a:ext cx="10515600" cy="348557"/>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800" b="1" dirty="0">
                <a:solidFill>
                  <a:srgbClr val="002060"/>
                </a:solidFill>
                <a:latin typeface="+mn-lt"/>
                <a:cs typeface="+mn-cs"/>
              </a:rPr>
              <a:t>Abrir el Pipeline, Ejecutarlo y Exportar la información</a:t>
            </a:r>
            <a:endParaRPr lang="es-ES" sz="1800" b="1" dirty="0">
              <a:solidFill>
                <a:srgbClr val="00684A"/>
              </a:solidFill>
            </a:endParaRPr>
          </a:p>
        </p:txBody>
      </p:sp>
      <p:pic>
        <p:nvPicPr>
          <p:cNvPr id="7" name="Imagen 6">
            <a:extLst>
              <a:ext uri="{FF2B5EF4-FFF2-40B4-BE49-F238E27FC236}">
                <a16:creationId xmlns:a16="http://schemas.microsoft.com/office/drawing/2014/main" id="{D8C41F1F-C35B-3A7B-0828-ED28E01865B1}"/>
              </a:ext>
            </a:extLst>
          </p:cNvPr>
          <p:cNvPicPr>
            <a:picLocks noChangeAspect="1"/>
          </p:cNvPicPr>
          <p:nvPr/>
        </p:nvPicPr>
        <p:blipFill>
          <a:blip r:embed="rId2"/>
          <a:stretch>
            <a:fillRect/>
          </a:stretch>
        </p:blipFill>
        <p:spPr>
          <a:xfrm>
            <a:off x="828000" y="1796913"/>
            <a:ext cx="4744112" cy="2048161"/>
          </a:xfrm>
          <a:prstGeom prst="rect">
            <a:avLst/>
          </a:prstGeom>
          <a:effectLst>
            <a:outerShdw blurRad="50800" dist="38100" dir="5400000" algn="t" rotWithShape="0">
              <a:prstClr val="black">
                <a:alpha val="40000"/>
              </a:prstClr>
            </a:outerShdw>
          </a:effectLst>
        </p:spPr>
      </p:pic>
      <p:sp>
        <p:nvSpPr>
          <p:cNvPr id="8" name="Marcador de contenido 2">
            <a:extLst>
              <a:ext uri="{FF2B5EF4-FFF2-40B4-BE49-F238E27FC236}">
                <a16:creationId xmlns:a16="http://schemas.microsoft.com/office/drawing/2014/main" id="{E2306063-E361-78AB-1216-4D2259831A64}"/>
              </a:ext>
            </a:extLst>
          </p:cNvPr>
          <p:cNvSpPr txBox="1">
            <a:spLocks/>
          </p:cNvSpPr>
          <p:nvPr/>
        </p:nvSpPr>
        <p:spPr>
          <a:xfrm>
            <a:off x="682858" y="4059523"/>
            <a:ext cx="10515600" cy="348557"/>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800" b="1" dirty="0">
                <a:solidFill>
                  <a:srgbClr val="002060"/>
                </a:solidFill>
                <a:latin typeface="+mn-lt"/>
                <a:cs typeface="+mn-cs"/>
              </a:rPr>
              <a:t>Ejecutarlo y Exportar la información, seleccionar </a:t>
            </a:r>
            <a:r>
              <a:rPr lang="es-ES" sz="1800" b="1" dirty="0">
                <a:solidFill>
                  <a:srgbClr val="00B0F0"/>
                </a:solidFill>
                <a:latin typeface="+mn-lt"/>
                <a:cs typeface="+mn-cs"/>
              </a:rPr>
              <a:t>CSV</a:t>
            </a:r>
            <a:endParaRPr lang="es-ES" sz="1800" b="1" dirty="0">
              <a:solidFill>
                <a:srgbClr val="00B0F0"/>
              </a:solidFill>
            </a:endParaRPr>
          </a:p>
        </p:txBody>
      </p:sp>
      <p:pic>
        <p:nvPicPr>
          <p:cNvPr id="11" name="Imagen 10">
            <a:extLst>
              <a:ext uri="{FF2B5EF4-FFF2-40B4-BE49-F238E27FC236}">
                <a16:creationId xmlns:a16="http://schemas.microsoft.com/office/drawing/2014/main" id="{C075A5A0-1971-E347-AA2E-41648B8C5D4D}"/>
              </a:ext>
            </a:extLst>
          </p:cNvPr>
          <p:cNvPicPr>
            <a:picLocks noChangeAspect="1"/>
          </p:cNvPicPr>
          <p:nvPr/>
        </p:nvPicPr>
        <p:blipFill>
          <a:blip r:embed="rId3"/>
          <a:stretch>
            <a:fillRect/>
          </a:stretch>
        </p:blipFill>
        <p:spPr>
          <a:xfrm>
            <a:off x="682858" y="4521448"/>
            <a:ext cx="10564699" cy="215295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522071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504A2C-C063-DF40-4CDD-F4005F4A7444}"/>
              </a:ext>
            </a:extLst>
          </p:cNvPr>
          <p:cNvSpPr>
            <a:spLocks noGrp="1"/>
          </p:cNvSpPr>
          <p:nvPr>
            <p:ph type="title"/>
          </p:nvPr>
        </p:nvSpPr>
        <p:spPr/>
        <p:txBody>
          <a:bodyPr/>
          <a:lstStyle/>
          <a:p>
            <a:r>
              <a:rPr lang="es-419" dirty="0"/>
              <a:t>Uso de la interfaz Mongo Shell</a:t>
            </a:r>
          </a:p>
        </p:txBody>
      </p:sp>
      <p:sp>
        <p:nvSpPr>
          <p:cNvPr id="3" name="Marcador de contenido 2">
            <a:extLst>
              <a:ext uri="{FF2B5EF4-FFF2-40B4-BE49-F238E27FC236}">
                <a16:creationId xmlns:a16="http://schemas.microsoft.com/office/drawing/2014/main" id="{0F519081-B189-19E8-5110-AB61459CB56D}"/>
              </a:ext>
            </a:extLst>
          </p:cNvPr>
          <p:cNvSpPr>
            <a:spLocks noGrp="1"/>
          </p:cNvSpPr>
          <p:nvPr>
            <p:ph idx="1"/>
          </p:nvPr>
        </p:nvSpPr>
        <p:spPr/>
        <p:txBody>
          <a:bodyPr/>
          <a:lstStyle/>
          <a:p>
            <a:pPr>
              <a:lnSpc>
                <a:spcPct val="100000"/>
              </a:lnSpc>
            </a:pPr>
            <a:r>
              <a:rPr lang="es-419" dirty="0"/>
              <a:t>Mongo Shell es la interfaz de línea de comandos de MongoDB. Con Mongo Shell, los desarrolladores y administradores pueden interactuar con bases de datos MongoDB directamente desde la línea de comandos. Aquí hay varias operaciones que puedes realizar con Mongo Shell:</a:t>
            </a:r>
          </a:p>
        </p:txBody>
      </p:sp>
    </p:spTree>
    <p:extLst>
      <p:ext uri="{BB962C8B-B14F-4D97-AF65-F5344CB8AC3E}">
        <p14:creationId xmlns:p14="http://schemas.microsoft.com/office/powerpoint/2010/main" val="12012733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CA8D84-3495-967E-9CC6-D753996FEF5F}"/>
              </a:ext>
            </a:extLst>
          </p:cNvPr>
          <p:cNvSpPr>
            <a:spLocks noGrp="1"/>
          </p:cNvSpPr>
          <p:nvPr>
            <p:ph type="title"/>
          </p:nvPr>
        </p:nvSpPr>
        <p:spPr/>
        <p:txBody>
          <a:bodyPr/>
          <a:lstStyle/>
          <a:p>
            <a:r>
              <a:rPr lang="es-419" dirty="0"/>
              <a:t>Conexión a MongoDB</a:t>
            </a:r>
          </a:p>
        </p:txBody>
      </p:sp>
      <p:sp>
        <p:nvSpPr>
          <p:cNvPr id="3" name="Marcador de contenido 2">
            <a:extLst>
              <a:ext uri="{FF2B5EF4-FFF2-40B4-BE49-F238E27FC236}">
                <a16:creationId xmlns:a16="http://schemas.microsoft.com/office/drawing/2014/main" id="{9342BFED-1B91-CEE9-FAFF-C0583406AE79}"/>
              </a:ext>
            </a:extLst>
          </p:cNvPr>
          <p:cNvSpPr>
            <a:spLocks noGrp="1"/>
          </p:cNvSpPr>
          <p:nvPr>
            <p:ph idx="1"/>
          </p:nvPr>
        </p:nvSpPr>
        <p:spPr>
          <a:xfrm>
            <a:off x="828000" y="1302199"/>
            <a:ext cx="10515600" cy="1498151"/>
          </a:xfrm>
        </p:spPr>
        <p:txBody>
          <a:bodyPr>
            <a:normAutofit/>
          </a:bodyPr>
          <a:lstStyle/>
          <a:p>
            <a:pPr marL="0" indent="0">
              <a:lnSpc>
                <a:spcPct val="100000"/>
              </a:lnSpc>
              <a:buNone/>
            </a:pPr>
            <a:r>
              <a:rPr lang="es-419" dirty="0"/>
              <a:t>Para conectarte a MongoDB desde una aplicación Node.js, se usa un controlador de MongoDB como </a:t>
            </a:r>
            <a:r>
              <a:rPr lang="es-419" dirty="0" err="1"/>
              <a:t>Mongoose</a:t>
            </a:r>
            <a:r>
              <a:rPr lang="es-419" dirty="0"/>
              <a:t> o el controlador oficial </a:t>
            </a:r>
            <a:r>
              <a:rPr lang="es-419" dirty="0" err="1"/>
              <a:t>mongodb</a:t>
            </a:r>
            <a:r>
              <a:rPr lang="es-419" dirty="0"/>
              <a:t> para Node.js</a:t>
            </a:r>
          </a:p>
        </p:txBody>
      </p:sp>
      <p:sp>
        <p:nvSpPr>
          <p:cNvPr id="5" name="CuadroTexto 4">
            <a:extLst>
              <a:ext uri="{FF2B5EF4-FFF2-40B4-BE49-F238E27FC236}">
                <a16:creationId xmlns:a16="http://schemas.microsoft.com/office/drawing/2014/main" id="{E7368B80-CC93-A529-90AD-D38AFBFFA2A4}"/>
              </a:ext>
            </a:extLst>
          </p:cNvPr>
          <p:cNvSpPr txBox="1"/>
          <p:nvPr/>
        </p:nvSpPr>
        <p:spPr>
          <a:xfrm>
            <a:off x="1162050" y="2800350"/>
            <a:ext cx="10325100" cy="1477328"/>
          </a:xfrm>
          <a:prstGeom prst="rect">
            <a:avLst/>
          </a:prstGeom>
          <a:noFill/>
        </p:spPr>
        <p:txBody>
          <a:bodyPr wrap="square">
            <a:spAutoFit/>
          </a:bodyPr>
          <a:lstStyle/>
          <a:p>
            <a:r>
              <a:rPr lang="es-419" dirty="0" err="1">
                <a:latin typeface="Courier New" panose="02070309020205020404" pitchFamily="49" charset="0"/>
                <a:cs typeface="Courier New" panose="02070309020205020404" pitchFamily="49" charset="0"/>
              </a:rPr>
              <a:t>mongosh</a:t>
            </a:r>
            <a:endParaRPr lang="es-419" dirty="0">
              <a:latin typeface="Courier New" panose="02070309020205020404" pitchFamily="49" charset="0"/>
              <a:cs typeface="Courier New" panose="02070309020205020404" pitchFamily="49" charset="0"/>
            </a:endParaRPr>
          </a:p>
          <a:p>
            <a:r>
              <a:rPr lang="es-419" dirty="0">
                <a:solidFill>
                  <a:schemeClr val="accent1"/>
                </a:solidFill>
                <a:latin typeface="Courier New" panose="02070309020205020404" pitchFamily="49" charset="0"/>
                <a:cs typeface="Courier New" panose="02070309020205020404" pitchFamily="49" charset="0"/>
              </a:rPr>
              <a:t>use </a:t>
            </a:r>
            <a:r>
              <a:rPr lang="es-419" dirty="0" err="1">
                <a:solidFill>
                  <a:schemeClr val="accent1"/>
                </a:solidFill>
                <a:latin typeface="Courier New" panose="02070309020205020404" pitchFamily="49" charset="0"/>
                <a:cs typeface="Courier New" panose="02070309020205020404" pitchFamily="49" charset="0"/>
              </a:rPr>
              <a:t>my_database</a:t>
            </a:r>
            <a:endParaRPr lang="es-419" dirty="0">
              <a:solidFill>
                <a:schemeClr val="accent1"/>
              </a:solidFill>
              <a:latin typeface="Courier New" panose="02070309020205020404" pitchFamily="49" charset="0"/>
              <a:cs typeface="Courier New" panose="02070309020205020404" pitchFamily="49" charset="0"/>
            </a:endParaRPr>
          </a:p>
          <a:p>
            <a:endParaRPr lang="es-419" dirty="0">
              <a:solidFill>
                <a:schemeClr val="accent1"/>
              </a:solidFill>
              <a:latin typeface="Courier New" panose="02070309020205020404" pitchFamily="49" charset="0"/>
              <a:cs typeface="Courier New" panose="02070309020205020404" pitchFamily="49" charset="0"/>
            </a:endParaRPr>
          </a:p>
          <a:p>
            <a:r>
              <a:rPr lang="es-419" dirty="0" err="1">
                <a:solidFill>
                  <a:schemeClr val="accent1"/>
                </a:solidFill>
                <a:latin typeface="Courier New" panose="02070309020205020404" pitchFamily="49" charset="0"/>
                <a:cs typeface="Courier New" panose="02070309020205020404" pitchFamily="49" charset="0"/>
              </a:rPr>
              <a:t>mongosh</a:t>
            </a:r>
            <a:r>
              <a:rPr lang="es-419" dirty="0">
                <a:solidFill>
                  <a:schemeClr val="accent1"/>
                </a:solidFill>
                <a:latin typeface="Courier New" panose="02070309020205020404" pitchFamily="49" charset="0"/>
                <a:cs typeface="Courier New" panose="02070309020205020404" pitchFamily="49" charset="0"/>
              </a:rPr>
              <a:t> </a:t>
            </a:r>
            <a:r>
              <a:rPr lang="es-419" dirty="0">
                <a:latin typeface="Courier New" panose="02070309020205020404" pitchFamily="49" charset="0"/>
                <a:cs typeface="Courier New" panose="02070309020205020404" pitchFamily="49" charset="0"/>
              </a:rPr>
              <a:t>--host &lt;dirección IP o nombre de host&gt; --</a:t>
            </a:r>
            <a:r>
              <a:rPr lang="es-419" dirty="0" err="1">
                <a:latin typeface="Courier New" panose="02070309020205020404" pitchFamily="49" charset="0"/>
                <a:cs typeface="Courier New" panose="02070309020205020404" pitchFamily="49" charset="0"/>
              </a:rPr>
              <a:t>port</a:t>
            </a:r>
            <a:r>
              <a:rPr lang="es-419" dirty="0">
                <a:latin typeface="Courier New" panose="02070309020205020404" pitchFamily="49" charset="0"/>
                <a:cs typeface="Courier New" panose="02070309020205020404" pitchFamily="49" charset="0"/>
              </a:rPr>
              <a:t> &lt;número de puerto&gt;</a:t>
            </a:r>
          </a:p>
          <a:p>
            <a:r>
              <a:rPr lang="en-US" dirty="0" err="1">
                <a:latin typeface="Courier New" panose="02070309020205020404" pitchFamily="49" charset="0"/>
                <a:cs typeface="Courier New" panose="02070309020205020404" pitchFamily="49" charset="0"/>
              </a:rPr>
              <a:t>mongosh</a:t>
            </a:r>
            <a:r>
              <a:rPr lang="en-US" dirty="0">
                <a:latin typeface="Courier New" panose="02070309020205020404" pitchFamily="49" charset="0"/>
                <a:cs typeface="Courier New" panose="02070309020205020404" pitchFamily="49" charset="0"/>
              </a:rPr>
              <a:t> --host localhost --port 27017 --username admin --password secret</a:t>
            </a:r>
            <a:endParaRPr lang="es-419"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354476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477B36C-E5B4-E418-C600-0B33110656B5}"/>
              </a:ext>
            </a:extLst>
          </p:cNvPr>
          <p:cNvSpPr>
            <a:spLocks noGrp="1"/>
          </p:cNvSpPr>
          <p:nvPr>
            <p:ph type="title"/>
          </p:nvPr>
        </p:nvSpPr>
        <p:spPr/>
        <p:txBody>
          <a:bodyPr/>
          <a:lstStyle/>
          <a:p>
            <a:r>
              <a:rPr lang="es-ES" dirty="0"/>
              <a:t>Laboratorio</a:t>
            </a:r>
            <a:endParaRPr lang="es-419" dirty="0"/>
          </a:p>
        </p:txBody>
      </p:sp>
      <p:sp>
        <p:nvSpPr>
          <p:cNvPr id="5" name="Marcador de contenido 4">
            <a:extLst>
              <a:ext uri="{FF2B5EF4-FFF2-40B4-BE49-F238E27FC236}">
                <a16:creationId xmlns:a16="http://schemas.microsoft.com/office/drawing/2014/main" id="{C59487CA-322D-B409-F457-F262BF5CCEDC}"/>
              </a:ext>
            </a:extLst>
          </p:cNvPr>
          <p:cNvSpPr>
            <a:spLocks noGrp="1"/>
          </p:cNvSpPr>
          <p:nvPr>
            <p:ph idx="1"/>
          </p:nvPr>
        </p:nvSpPr>
        <p:spPr/>
        <p:txBody>
          <a:bodyPr vert="horz" lIns="91440" tIns="45720" rIns="91440" bIns="45720" rtlCol="0">
            <a:normAutofit/>
          </a:bodyPr>
          <a:lstStyle/>
          <a:p>
            <a:pPr marL="228600" indent="-228600">
              <a:buChar char="•"/>
            </a:pPr>
            <a:r>
              <a:rPr lang="es-ES" sz="2400" dirty="0">
                <a:latin typeface="+mn-lt"/>
                <a:cs typeface="+mn-cs"/>
              </a:rPr>
              <a:t>Importar datos</a:t>
            </a:r>
          </a:p>
          <a:p>
            <a:pPr marL="685800" lvl="1" indent="-228600">
              <a:buChar char="•"/>
            </a:pPr>
            <a:r>
              <a:rPr lang="es-419" dirty="0">
                <a:latin typeface="+mn-lt"/>
                <a:cs typeface="+mn-cs"/>
              </a:rPr>
              <a:t>Conexión</a:t>
            </a:r>
          </a:p>
          <a:p>
            <a:pPr marL="685800" lvl="1" indent="-228600">
              <a:buChar char="•"/>
            </a:pPr>
            <a:r>
              <a:rPr lang="es-419" dirty="0">
                <a:latin typeface="+mn-lt"/>
                <a:cs typeface="+mn-cs"/>
              </a:rPr>
              <a:t>Importar datos</a:t>
            </a:r>
          </a:p>
          <a:p>
            <a:pPr marL="228600" indent="-228600">
              <a:buChar char="•"/>
            </a:pPr>
            <a:r>
              <a:rPr lang="es-419" sz="2400" dirty="0">
                <a:latin typeface="+mn-lt"/>
                <a:cs typeface="+mn-cs"/>
              </a:rPr>
              <a:t>Consultar datos</a:t>
            </a:r>
          </a:p>
          <a:p>
            <a:pPr marL="685800" lvl="1" indent="-228600">
              <a:buChar char="•"/>
            </a:pPr>
            <a:r>
              <a:rPr lang="es-419" dirty="0">
                <a:latin typeface="+mn-lt"/>
                <a:cs typeface="+mn-cs"/>
              </a:rPr>
              <a:t>Insertar documentos a la colección</a:t>
            </a:r>
          </a:p>
          <a:p>
            <a:pPr marL="685800" lvl="1" indent="-228600">
              <a:buChar char="•"/>
            </a:pPr>
            <a:r>
              <a:rPr lang="es-419" dirty="0">
                <a:latin typeface="+mn-lt"/>
                <a:cs typeface="+mn-cs"/>
              </a:rPr>
              <a:t>Consultar datos</a:t>
            </a:r>
          </a:p>
          <a:p>
            <a:pPr marL="228600" indent="-228600">
              <a:buChar char="•"/>
            </a:pPr>
            <a:r>
              <a:rPr lang="es-419" sz="2400" dirty="0">
                <a:latin typeface="+mn-lt"/>
                <a:cs typeface="+mn-cs"/>
              </a:rPr>
              <a:t>Crear pipelines de agregación</a:t>
            </a:r>
          </a:p>
          <a:p>
            <a:pPr marL="685800" lvl="1" indent="-228600">
              <a:buChar char="•"/>
            </a:pPr>
            <a:r>
              <a:rPr lang="es-419" dirty="0">
                <a:latin typeface="+mn-lt"/>
                <a:cs typeface="+mn-cs"/>
              </a:rPr>
              <a:t>Insertar documentos a la colección</a:t>
            </a:r>
          </a:p>
          <a:p>
            <a:pPr marL="685800" lvl="1" indent="-228600">
              <a:buChar char="•"/>
            </a:pPr>
            <a:r>
              <a:rPr lang="es-419" dirty="0">
                <a:latin typeface="+mn-lt"/>
                <a:cs typeface="+mn-cs"/>
              </a:rPr>
              <a:t>Crear pipelines de agregación</a:t>
            </a:r>
          </a:p>
          <a:p>
            <a:pPr marL="685800" lvl="1" indent="-228600">
              <a:buChar char="•"/>
            </a:pPr>
            <a:r>
              <a:rPr lang="es-419" dirty="0">
                <a:latin typeface="+mn-lt"/>
                <a:cs typeface="+mn-cs"/>
              </a:rPr>
              <a:t>Operaciones de </a:t>
            </a:r>
            <a:r>
              <a:rPr lang="es-419" dirty="0" err="1">
                <a:latin typeface="+mn-lt"/>
                <a:cs typeface="+mn-cs"/>
              </a:rPr>
              <a:t>Map</a:t>
            </a:r>
            <a:r>
              <a:rPr lang="es-419" dirty="0">
                <a:latin typeface="+mn-lt"/>
                <a:cs typeface="+mn-cs"/>
              </a:rPr>
              <a:t>-Reduce</a:t>
            </a:r>
          </a:p>
          <a:p>
            <a:pPr marL="685800" lvl="1" indent="-228600">
              <a:buChar char="•"/>
            </a:pPr>
            <a:endParaRPr lang="es-419" dirty="0">
              <a:latin typeface="+mn-lt"/>
              <a:cs typeface="+mn-cs"/>
            </a:endParaRPr>
          </a:p>
          <a:p>
            <a:pPr marL="685800" lvl="1" indent="-228600">
              <a:buChar char="•"/>
            </a:pPr>
            <a:endParaRPr lang="es-419" dirty="0">
              <a:latin typeface="+mn-lt"/>
              <a:cs typeface="+mn-cs"/>
            </a:endParaRPr>
          </a:p>
          <a:p>
            <a:pPr marL="228600" indent="-228600">
              <a:buChar char="•"/>
            </a:pPr>
            <a:endParaRPr lang="es-419" sz="2400" dirty="0">
              <a:latin typeface="+mn-lt"/>
              <a:cs typeface="+mn-cs"/>
            </a:endParaRPr>
          </a:p>
        </p:txBody>
      </p:sp>
    </p:spTree>
    <p:extLst>
      <p:ext uri="{BB962C8B-B14F-4D97-AF65-F5344CB8AC3E}">
        <p14:creationId xmlns:p14="http://schemas.microsoft.com/office/powerpoint/2010/main" val="35490824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E8E763E-C292-8BB5-8647-EE9B146EE83C}"/>
              </a:ext>
            </a:extLst>
          </p:cNvPr>
          <p:cNvSpPr>
            <a:spLocks noGrp="1"/>
          </p:cNvSpPr>
          <p:nvPr>
            <p:ph type="title"/>
          </p:nvPr>
        </p:nvSpPr>
        <p:spPr/>
        <p:txBody>
          <a:bodyPr/>
          <a:lstStyle/>
          <a:p>
            <a:r>
              <a:rPr lang="es-ES" dirty="0"/>
              <a:t>Ingresar a </a:t>
            </a:r>
            <a:r>
              <a:rPr lang="es-ES" dirty="0" err="1"/>
              <a:t>mongosh</a:t>
            </a:r>
            <a:endParaRPr lang="es-419" dirty="0"/>
          </a:p>
        </p:txBody>
      </p:sp>
      <p:sp>
        <p:nvSpPr>
          <p:cNvPr id="6" name="Marcador de contenido 2">
            <a:extLst>
              <a:ext uri="{FF2B5EF4-FFF2-40B4-BE49-F238E27FC236}">
                <a16:creationId xmlns:a16="http://schemas.microsoft.com/office/drawing/2014/main" id="{FD993C94-C16D-386E-4791-1727C5AA7607}"/>
              </a:ext>
            </a:extLst>
          </p:cNvPr>
          <p:cNvSpPr txBox="1">
            <a:spLocks/>
          </p:cNvSpPr>
          <p:nvPr/>
        </p:nvSpPr>
        <p:spPr>
          <a:xfrm>
            <a:off x="682858" y="1260077"/>
            <a:ext cx="10515600" cy="348557"/>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Courier New" panose="02070309020205020404" pitchFamily="49" charset="0"/>
                <a:ea typeface="+mn-ea"/>
                <a:cs typeface="Courier New" panose="02070309020205020404" pitchFamily="49"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Courier New" panose="02070309020205020404" pitchFamily="49" charset="0"/>
                <a:ea typeface="+mn-ea"/>
                <a:cs typeface="Courier New" panose="02070309020205020404" pitchFamily="49"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800" b="1" dirty="0">
                <a:solidFill>
                  <a:srgbClr val="002060"/>
                </a:solidFill>
                <a:latin typeface="+mn-lt"/>
                <a:cs typeface="+mn-cs"/>
              </a:rPr>
              <a:t>Abrir MongoDB </a:t>
            </a:r>
            <a:r>
              <a:rPr lang="es-ES" sz="1800" b="1" dirty="0" err="1">
                <a:solidFill>
                  <a:srgbClr val="002060"/>
                </a:solidFill>
                <a:latin typeface="+mn-lt"/>
                <a:cs typeface="+mn-cs"/>
              </a:rPr>
              <a:t>Compass</a:t>
            </a:r>
            <a:r>
              <a:rPr lang="es-ES" sz="1800" b="1" dirty="0">
                <a:solidFill>
                  <a:srgbClr val="002060"/>
                </a:solidFill>
                <a:latin typeface="+mn-lt"/>
                <a:cs typeface="+mn-cs"/>
              </a:rPr>
              <a:t>, hacer clic en la parte inferior de la ventana y sobre la palabra </a:t>
            </a:r>
            <a:r>
              <a:rPr lang="es-ES" sz="1800" b="1" dirty="0" err="1">
                <a:solidFill>
                  <a:srgbClr val="00B0F0"/>
                </a:solidFill>
                <a:latin typeface="+mn-lt"/>
                <a:cs typeface="+mn-cs"/>
              </a:rPr>
              <a:t>mongosh</a:t>
            </a:r>
            <a:endParaRPr lang="es-ES" sz="1800" b="1" dirty="0">
              <a:solidFill>
                <a:srgbClr val="00B0F0"/>
              </a:solidFill>
            </a:endParaRPr>
          </a:p>
        </p:txBody>
      </p:sp>
      <p:pic>
        <p:nvPicPr>
          <p:cNvPr id="8" name="Imagen 7">
            <a:extLst>
              <a:ext uri="{FF2B5EF4-FFF2-40B4-BE49-F238E27FC236}">
                <a16:creationId xmlns:a16="http://schemas.microsoft.com/office/drawing/2014/main" id="{BD556A43-B5B1-9A14-318D-C7AB0D4672A6}"/>
              </a:ext>
            </a:extLst>
          </p:cNvPr>
          <p:cNvPicPr>
            <a:picLocks noChangeAspect="1"/>
          </p:cNvPicPr>
          <p:nvPr/>
        </p:nvPicPr>
        <p:blipFill>
          <a:blip r:embed="rId2"/>
          <a:stretch>
            <a:fillRect/>
          </a:stretch>
        </p:blipFill>
        <p:spPr>
          <a:xfrm>
            <a:off x="828000" y="1796913"/>
            <a:ext cx="2286319" cy="466790"/>
          </a:xfrm>
          <a:prstGeom prst="rect">
            <a:avLst/>
          </a:prstGeom>
        </p:spPr>
      </p:pic>
      <p:sp>
        <p:nvSpPr>
          <p:cNvPr id="9" name="CuadroTexto 8">
            <a:extLst>
              <a:ext uri="{FF2B5EF4-FFF2-40B4-BE49-F238E27FC236}">
                <a16:creationId xmlns:a16="http://schemas.microsoft.com/office/drawing/2014/main" id="{879A8408-2F81-569C-D1EA-6F26955848BD}"/>
              </a:ext>
            </a:extLst>
          </p:cNvPr>
          <p:cNvSpPr txBox="1"/>
          <p:nvPr/>
        </p:nvSpPr>
        <p:spPr>
          <a:xfrm>
            <a:off x="4009489" y="2368525"/>
            <a:ext cx="4031425" cy="1477328"/>
          </a:xfrm>
          <a:prstGeom prst="rect">
            <a:avLst/>
          </a:prstGeom>
          <a:noFill/>
        </p:spPr>
        <p:txBody>
          <a:bodyPr wrap="square">
            <a:spAutoFit/>
          </a:bodyPr>
          <a:lstStyle/>
          <a:p>
            <a:r>
              <a:rPr lang="en-US" dirty="0" err="1">
                <a:latin typeface="Courier New" panose="02070309020205020404" pitchFamily="49" charset="0"/>
                <a:cs typeface="Courier New" panose="02070309020205020404" pitchFamily="49" charset="0"/>
              </a:rPr>
              <a:t>db</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test</a:t>
            </a:r>
          </a:p>
          <a:p>
            <a:r>
              <a:rPr lang="en-US" dirty="0">
                <a:latin typeface="Courier New" panose="02070309020205020404" pitchFamily="49" charset="0"/>
                <a:cs typeface="Courier New" panose="02070309020205020404" pitchFamily="49" charset="0"/>
              </a:rPr>
              <a:t>use </a:t>
            </a:r>
            <a:r>
              <a:rPr lang="en-US" dirty="0" err="1">
                <a:latin typeface="Courier New" panose="02070309020205020404" pitchFamily="49" charset="0"/>
                <a:cs typeface="Courier New" panose="02070309020205020404" pitchFamily="49" charset="0"/>
              </a:rPr>
              <a:t>personal_db</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switched to </a:t>
            </a:r>
            <a:r>
              <a:rPr lang="en-US" dirty="0" err="1">
                <a:latin typeface="Courier New" panose="02070309020205020404" pitchFamily="49" charset="0"/>
                <a:cs typeface="Courier New" panose="02070309020205020404" pitchFamily="49" charset="0"/>
              </a:rPr>
              <a:t>db</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personal_db</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show collections</a:t>
            </a:r>
            <a:endParaRPr lang="es-419" dirty="0">
              <a:latin typeface="Courier New" panose="02070309020205020404" pitchFamily="49" charset="0"/>
              <a:cs typeface="Courier New" panose="02070309020205020404" pitchFamily="49" charset="0"/>
            </a:endParaRPr>
          </a:p>
        </p:txBody>
      </p:sp>
      <p:pic>
        <p:nvPicPr>
          <p:cNvPr id="13" name="Imagen 12">
            <a:extLst>
              <a:ext uri="{FF2B5EF4-FFF2-40B4-BE49-F238E27FC236}">
                <a16:creationId xmlns:a16="http://schemas.microsoft.com/office/drawing/2014/main" id="{88C26458-B52B-3CB5-2D21-E62E27475C80}"/>
              </a:ext>
            </a:extLst>
          </p:cNvPr>
          <p:cNvPicPr>
            <a:picLocks noChangeAspect="1"/>
          </p:cNvPicPr>
          <p:nvPr/>
        </p:nvPicPr>
        <p:blipFill>
          <a:blip r:embed="rId3"/>
          <a:stretch>
            <a:fillRect/>
          </a:stretch>
        </p:blipFill>
        <p:spPr>
          <a:xfrm>
            <a:off x="875408" y="2453114"/>
            <a:ext cx="2257740" cy="2400635"/>
          </a:xfrm>
          <a:prstGeom prst="rect">
            <a:avLst/>
          </a:prstGeom>
        </p:spPr>
      </p:pic>
      <p:sp>
        <p:nvSpPr>
          <p:cNvPr id="14" name="CuadroTexto 13">
            <a:extLst>
              <a:ext uri="{FF2B5EF4-FFF2-40B4-BE49-F238E27FC236}">
                <a16:creationId xmlns:a16="http://schemas.microsoft.com/office/drawing/2014/main" id="{D9B47B7C-D0A3-018D-DA23-E1074FCA5100}"/>
              </a:ext>
            </a:extLst>
          </p:cNvPr>
          <p:cNvSpPr txBox="1"/>
          <p:nvPr/>
        </p:nvSpPr>
        <p:spPr>
          <a:xfrm>
            <a:off x="4009489" y="5274757"/>
            <a:ext cx="4031425" cy="646331"/>
          </a:xfrm>
          <a:prstGeom prst="rect">
            <a:avLst/>
          </a:prstGeom>
          <a:noFill/>
        </p:spPr>
        <p:txBody>
          <a:bodyPr wrap="square">
            <a:spAutoFit/>
          </a:bodyPr>
          <a:lstStyle/>
          <a:p>
            <a:r>
              <a:rPr lang="en-US" dirty="0">
                <a:latin typeface="Courier New" panose="02070309020205020404" pitchFamily="49" charset="0"/>
                <a:cs typeface="Courier New" panose="02070309020205020404" pitchFamily="49" charset="0"/>
              </a:rPr>
              <a:t>show </a:t>
            </a:r>
            <a:r>
              <a:rPr lang="en-US" dirty="0" err="1">
                <a:latin typeface="Courier New" panose="02070309020205020404" pitchFamily="49" charset="0"/>
                <a:cs typeface="Courier New" panose="02070309020205020404" pitchFamily="49" charset="0"/>
              </a:rPr>
              <a:t>dbs</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show collections</a:t>
            </a:r>
            <a:endParaRPr lang="es-419" dirty="0">
              <a:latin typeface="Courier New" panose="02070309020205020404" pitchFamily="49" charset="0"/>
              <a:cs typeface="Courier New" panose="02070309020205020404" pitchFamily="49" charset="0"/>
            </a:endParaRPr>
          </a:p>
        </p:txBody>
      </p:sp>
      <p:pic>
        <p:nvPicPr>
          <p:cNvPr id="16" name="Imagen 15">
            <a:extLst>
              <a:ext uri="{FF2B5EF4-FFF2-40B4-BE49-F238E27FC236}">
                <a16:creationId xmlns:a16="http://schemas.microsoft.com/office/drawing/2014/main" id="{846C6338-D6A8-C436-FA2B-09B358DD361E}"/>
              </a:ext>
            </a:extLst>
          </p:cNvPr>
          <p:cNvPicPr>
            <a:picLocks noChangeAspect="1"/>
          </p:cNvPicPr>
          <p:nvPr/>
        </p:nvPicPr>
        <p:blipFill>
          <a:blip r:embed="rId4"/>
          <a:stretch>
            <a:fillRect/>
          </a:stretch>
        </p:blipFill>
        <p:spPr>
          <a:xfrm>
            <a:off x="883304" y="5073320"/>
            <a:ext cx="2261932" cy="1211366"/>
          </a:xfrm>
          <a:prstGeom prst="rect">
            <a:avLst/>
          </a:prstGeom>
        </p:spPr>
      </p:pic>
    </p:spTree>
    <p:extLst>
      <p:ext uri="{BB962C8B-B14F-4D97-AF65-F5344CB8AC3E}">
        <p14:creationId xmlns:p14="http://schemas.microsoft.com/office/powerpoint/2010/main" val="41273723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E8E763E-C292-8BB5-8647-EE9B146EE83C}"/>
              </a:ext>
            </a:extLst>
          </p:cNvPr>
          <p:cNvSpPr>
            <a:spLocks noGrp="1"/>
          </p:cNvSpPr>
          <p:nvPr>
            <p:ph type="title"/>
          </p:nvPr>
        </p:nvSpPr>
        <p:spPr/>
        <p:txBody>
          <a:bodyPr/>
          <a:lstStyle/>
          <a:p>
            <a:r>
              <a:rPr lang="es-ES" dirty="0"/>
              <a:t>Ingresar a </a:t>
            </a:r>
            <a:r>
              <a:rPr lang="es-ES" dirty="0" err="1"/>
              <a:t>mongosh</a:t>
            </a:r>
            <a:endParaRPr lang="es-419" dirty="0"/>
          </a:p>
        </p:txBody>
      </p:sp>
      <p:pic>
        <p:nvPicPr>
          <p:cNvPr id="3" name="Imagen 2">
            <a:extLst>
              <a:ext uri="{FF2B5EF4-FFF2-40B4-BE49-F238E27FC236}">
                <a16:creationId xmlns:a16="http://schemas.microsoft.com/office/drawing/2014/main" id="{081AF2D1-6649-EE66-4AB6-98D2288DF857}"/>
              </a:ext>
            </a:extLst>
          </p:cNvPr>
          <p:cNvPicPr>
            <a:picLocks noChangeAspect="1"/>
          </p:cNvPicPr>
          <p:nvPr/>
        </p:nvPicPr>
        <p:blipFill>
          <a:blip r:embed="rId2"/>
          <a:stretch>
            <a:fillRect/>
          </a:stretch>
        </p:blipFill>
        <p:spPr>
          <a:xfrm>
            <a:off x="1027786" y="1218892"/>
            <a:ext cx="3863528" cy="2553670"/>
          </a:xfrm>
          <a:prstGeom prst="rect">
            <a:avLst/>
          </a:prstGeom>
        </p:spPr>
      </p:pic>
      <p:pic>
        <p:nvPicPr>
          <p:cNvPr id="7" name="Imagen 6">
            <a:extLst>
              <a:ext uri="{FF2B5EF4-FFF2-40B4-BE49-F238E27FC236}">
                <a16:creationId xmlns:a16="http://schemas.microsoft.com/office/drawing/2014/main" id="{EBBA7C55-39D2-F3FC-DB7F-4A656E07FEEE}"/>
              </a:ext>
            </a:extLst>
          </p:cNvPr>
          <p:cNvPicPr>
            <a:picLocks noChangeAspect="1"/>
          </p:cNvPicPr>
          <p:nvPr/>
        </p:nvPicPr>
        <p:blipFill>
          <a:blip r:embed="rId3"/>
          <a:stretch>
            <a:fillRect/>
          </a:stretch>
        </p:blipFill>
        <p:spPr>
          <a:xfrm>
            <a:off x="1027784" y="4030207"/>
            <a:ext cx="6272200" cy="387798"/>
          </a:xfrm>
          <a:prstGeom prst="rect">
            <a:avLst/>
          </a:prstGeom>
        </p:spPr>
      </p:pic>
      <p:pic>
        <p:nvPicPr>
          <p:cNvPr id="11" name="Imagen 10">
            <a:extLst>
              <a:ext uri="{FF2B5EF4-FFF2-40B4-BE49-F238E27FC236}">
                <a16:creationId xmlns:a16="http://schemas.microsoft.com/office/drawing/2014/main" id="{7F62F750-9802-8F78-9259-4AAD76E5D74D}"/>
              </a:ext>
            </a:extLst>
          </p:cNvPr>
          <p:cNvPicPr>
            <a:picLocks noChangeAspect="1"/>
          </p:cNvPicPr>
          <p:nvPr/>
        </p:nvPicPr>
        <p:blipFill>
          <a:blip r:embed="rId4"/>
          <a:stretch>
            <a:fillRect/>
          </a:stretch>
        </p:blipFill>
        <p:spPr>
          <a:xfrm>
            <a:off x="1027783" y="4675650"/>
            <a:ext cx="8836957" cy="524968"/>
          </a:xfrm>
          <a:prstGeom prst="rect">
            <a:avLst/>
          </a:prstGeom>
        </p:spPr>
      </p:pic>
      <p:sp>
        <p:nvSpPr>
          <p:cNvPr id="15" name="CuadroTexto 14">
            <a:extLst>
              <a:ext uri="{FF2B5EF4-FFF2-40B4-BE49-F238E27FC236}">
                <a16:creationId xmlns:a16="http://schemas.microsoft.com/office/drawing/2014/main" id="{17DD5A6B-30FD-0CE1-4EBA-ABAA3F61EE0D}"/>
              </a:ext>
            </a:extLst>
          </p:cNvPr>
          <p:cNvSpPr txBox="1"/>
          <p:nvPr/>
        </p:nvSpPr>
        <p:spPr>
          <a:xfrm>
            <a:off x="1677521" y="5183723"/>
            <a:ext cx="8836957" cy="307777"/>
          </a:xfrm>
          <a:prstGeom prst="rect">
            <a:avLst/>
          </a:prstGeom>
          <a:noFill/>
        </p:spPr>
        <p:txBody>
          <a:bodyPr wrap="square">
            <a:spAutoFit/>
          </a:bodyPr>
          <a:lstStyle/>
          <a:p>
            <a:r>
              <a:rPr lang="es-419" sz="1400" b="1" dirty="0" err="1">
                <a:solidFill>
                  <a:schemeClr val="tx1">
                    <a:lumMod val="50000"/>
                    <a:lumOff val="50000"/>
                  </a:schemeClr>
                </a:solidFill>
                <a:latin typeface="Courier New" panose="02070309020205020404" pitchFamily="49" charset="0"/>
                <a:cs typeface="Courier New" panose="02070309020205020404" pitchFamily="49" charset="0"/>
              </a:rPr>
              <a:t>db.personas_collection.find</a:t>
            </a:r>
            <a:r>
              <a:rPr lang="es-419" sz="1400" b="1" dirty="0">
                <a:solidFill>
                  <a:schemeClr val="tx1">
                    <a:lumMod val="50000"/>
                    <a:lumOff val="50000"/>
                  </a:schemeClr>
                </a:solidFill>
                <a:latin typeface="Courier New" panose="02070309020205020404" pitchFamily="49" charset="0"/>
                <a:cs typeface="Courier New" panose="02070309020205020404" pitchFamily="49" charset="0"/>
              </a:rPr>
              <a:t>({Cargo: /PRESIDENTA/})</a:t>
            </a:r>
          </a:p>
        </p:txBody>
      </p:sp>
      <p:pic>
        <p:nvPicPr>
          <p:cNvPr id="18" name="Imagen 17">
            <a:extLst>
              <a:ext uri="{FF2B5EF4-FFF2-40B4-BE49-F238E27FC236}">
                <a16:creationId xmlns:a16="http://schemas.microsoft.com/office/drawing/2014/main" id="{4C383EFA-B804-F1B0-8C6D-5084333E62E6}"/>
              </a:ext>
            </a:extLst>
          </p:cNvPr>
          <p:cNvPicPr>
            <a:picLocks noChangeAspect="1"/>
          </p:cNvPicPr>
          <p:nvPr/>
        </p:nvPicPr>
        <p:blipFill>
          <a:blip r:embed="rId5"/>
          <a:stretch>
            <a:fillRect/>
          </a:stretch>
        </p:blipFill>
        <p:spPr>
          <a:xfrm>
            <a:off x="1027783" y="5584848"/>
            <a:ext cx="10351418" cy="382841"/>
          </a:xfrm>
          <a:prstGeom prst="rect">
            <a:avLst/>
          </a:prstGeom>
        </p:spPr>
      </p:pic>
      <p:sp>
        <p:nvSpPr>
          <p:cNvPr id="20" name="CuadroTexto 19">
            <a:extLst>
              <a:ext uri="{FF2B5EF4-FFF2-40B4-BE49-F238E27FC236}">
                <a16:creationId xmlns:a16="http://schemas.microsoft.com/office/drawing/2014/main" id="{38D41074-7D34-2C2B-C978-83ECF55B35CD}"/>
              </a:ext>
            </a:extLst>
          </p:cNvPr>
          <p:cNvSpPr txBox="1"/>
          <p:nvPr/>
        </p:nvSpPr>
        <p:spPr>
          <a:xfrm>
            <a:off x="1677521" y="6020111"/>
            <a:ext cx="8961450" cy="307777"/>
          </a:xfrm>
          <a:prstGeom prst="rect">
            <a:avLst/>
          </a:prstGeom>
          <a:noFill/>
        </p:spPr>
        <p:txBody>
          <a:bodyPr wrap="square">
            <a:spAutoFit/>
          </a:bodyPr>
          <a:lstStyle>
            <a:defPPr>
              <a:defRPr lang="en-US"/>
            </a:defPPr>
            <a:lvl1pPr>
              <a:defRPr sz="1400" b="1">
                <a:solidFill>
                  <a:schemeClr val="tx1">
                    <a:lumMod val="50000"/>
                    <a:lumOff val="50000"/>
                  </a:schemeClr>
                </a:solidFill>
                <a:latin typeface="Courier New" panose="02070309020205020404" pitchFamily="49" charset="0"/>
                <a:cs typeface="Courier New" panose="02070309020205020404" pitchFamily="49" charset="0"/>
              </a:defRPr>
            </a:lvl1pPr>
          </a:lstStyle>
          <a:p>
            <a:r>
              <a:rPr lang="es-419" dirty="0" err="1"/>
              <a:t>db.personas_collection.find</a:t>
            </a:r>
            <a:r>
              <a:rPr lang="es-419" dirty="0"/>
              <a:t>({Cargo: /PRESIDENTA/},{NombreCompleto:1,_id:0})</a:t>
            </a:r>
          </a:p>
        </p:txBody>
      </p:sp>
    </p:spTree>
    <p:extLst>
      <p:ext uri="{BB962C8B-B14F-4D97-AF65-F5344CB8AC3E}">
        <p14:creationId xmlns:p14="http://schemas.microsoft.com/office/powerpoint/2010/main" val="14073949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E8E763E-C292-8BB5-8647-EE9B146EE83C}"/>
              </a:ext>
            </a:extLst>
          </p:cNvPr>
          <p:cNvSpPr>
            <a:spLocks noGrp="1"/>
          </p:cNvSpPr>
          <p:nvPr>
            <p:ph type="title"/>
          </p:nvPr>
        </p:nvSpPr>
        <p:spPr/>
        <p:txBody>
          <a:bodyPr/>
          <a:lstStyle/>
          <a:p>
            <a:r>
              <a:rPr lang="es-ES" dirty="0"/>
              <a:t>Ingresar a </a:t>
            </a:r>
            <a:r>
              <a:rPr lang="es-ES" dirty="0" err="1"/>
              <a:t>mongosh</a:t>
            </a:r>
            <a:endParaRPr lang="es-419" dirty="0"/>
          </a:p>
        </p:txBody>
      </p:sp>
      <p:pic>
        <p:nvPicPr>
          <p:cNvPr id="3" name="Imagen 2">
            <a:extLst>
              <a:ext uri="{FF2B5EF4-FFF2-40B4-BE49-F238E27FC236}">
                <a16:creationId xmlns:a16="http://schemas.microsoft.com/office/drawing/2014/main" id="{081AF2D1-6649-EE66-4AB6-98D2288DF857}"/>
              </a:ext>
            </a:extLst>
          </p:cNvPr>
          <p:cNvPicPr>
            <a:picLocks noChangeAspect="1"/>
          </p:cNvPicPr>
          <p:nvPr/>
        </p:nvPicPr>
        <p:blipFill>
          <a:blip r:embed="rId2"/>
          <a:stretch>
            <a:fillRect/>
          </a:stretch>
        </p:blipFill>
        <p:spPr>
          <a:xfrm>
            <a:off x="1027786" y="1218892"/>
            <a:ext cx="3863528" cy="2553670"/>
          </a:xfrm>
          <a:prstGeom prst="rect">
            <a:avLst/>
          </a:prstGeom>
        </p:spPr>
      </p:pic>
      <p:pic>
        <p:nvPicPr>
          <p:cNvPr id="7" name="Imagen 6">
            <a:extLst>
              <a:ext uri="{FF2B5EF4-FFF2-40B4-BE49-F238E27FC236}">
                <a16:creationId xmlns:a16="http://schemas.microsoft.com/office/drawing/2014/main" id="{EBBA7C55-39D2-F3FC-DB7F-4A656E07FEEE}"/>
              </a:ext>
            </a:extLst>
          </p:cNvPr>
          <p:cNvPicPr>
            <a:picLocks noChangeAspect="1"/>
          </p:cNvPicPr>
          <p:nvPr/>
        </p:nvPicPr>
        <p:blipFill>
          <a:blip r:embed="rId3"/>
          <a:stretch>
            <a:fillRect/>
          </a:stretch>
        </p:blipFill>
        <p:spPr>
          <a:xfrm>
            <a:off x="1027784" y="4030207"/>
            <a:ext cx="6272200" cy="387798"/>
          </a:xfrm>
          <a:prstGeom prst="rect">
            <a:avLst/>
          </a:prstGeom>
        </p:spPr>
      </p:pic>
      <p:pic>
        <p:nvPicPr>
          <p:cNvPr id="11" name="Imagen 10">
            <a:extLst>
              <a:ext uri="{FF2B5EF4-FFF2-40B4-BE49-F238E27FC236}">
                <a16:creationId xmlns:a16="http://schemas.microsoft.com/office/drawing/2014/main" id="{7F62F750-9802-8F78-9259-4AAD76E5D74D}"/>
              </a:ext>
            </a:extLst>
          </p:cNvPr>
          <p:cNvPicPr>
            <a:picLocks noChangeAspect="1"/>
          </p:cNvPicPr>
          <p:nvPr/>
        </p:nvPicPr>
        <p:blipFill>
          <a:blip r:embed="rId4"/>
          <a:stretch>
            <a:fillRect/>
          </a:stretch>
        </p:blipFill>
        <p:spPr>
          <a:xfrm>
            <a:off x="1027783" y="4675650"/>
            <a:ext cx="8836957" cy="524968"/>
          </a:xfrm>
          <a:prstGeom prst="rect">
            <a:avLst/>
          </a:prstGeom>
        </p:spPr>
      </p:pic>
      <p:sp>
        <p:nvSpPr>
          <p:cNvPr id="15" name="CuadroTexto 14">
            <a:extLst>
              <a:ext uri="{FF2B5EF4-FFF2-40B4-BE49-F238E27FC236}">
                <a16:creationId xmlns:a16="http://schemas.microsoft.com/office/drawing/2014/main" id="{17DD5A6B-30FD-0CE1-4EBA-ABAA3F61EE0D}"/>
              </a:ext>
            </a:extLst>
          </p:cNvPr>
          <p:cNvSpPr txBox="1"/>
          <p:nvPr/>
        </p:nvSpPr>
        <p:spPr>
          <a:xfrm>
            <a:off x="1677521" y="5183723"/>
            <a:ext cx="8836957" cy="307777"/>
          </a:xfrm>
          <a:prstGeom prst="rect">
            <a:avLst/>
          </a:prstGeom>
          <a:noFill/>
        </p:spPr>
        <p:txBody>
          <a:bodyPr wrap="square">
            <a:spAutoFit/>
          </a:bodyPr>
          <a:lstStyle/>
          <a:p>
            <a:r>
              <a:rPr lang="es-419" sz="1400" b="1" dirty="0" err="1">
                <a:solidFill>
                  <a:schemeClr val="tx1">
                    <a:lumMod val="50000"/>
                    <a:lumOff val="50000"/>
                  </a:schemeClr>
                </a:solidFill>
                <a:latin typeface="Courier New" panose="02070309020205020404" pitchFamily="49" charset="0"/>
                <a:cs typeface="Courier New" panose="02070309020205020404" pitchFamily="49" charset="0"/>
              </a:rPr>
              <a:t>db.personas_collection.find</a:t>
            </a:r>
            <a:r>
              <a:rPr lang="es-419" sz="1400" b="1" dirty="0">
                <a:solidFill>
                  <a:schemeClr val="tx1">
                    <a:lumMod val="50000"/>
                    <a:lumOff val="50000"/>
                  </a:schemeClr>
                </a:solidFill>
                <a:latin typeface="Courier New" panose="02070309020205020404" pitchFamily="49" charset="0"/>
                <a:cs typeface="Courier New" panose="02070309020205020404" pitchFamily="49" charset="0"/>
              </a:rPr>
              <a:t>({Cargo: /PRESIDENTA/})</a:t>
            </a:r>
          </a:p>
        </p:txBody>
      </p:sp>
      <p:pic>
        <p:nvPicPr>
          <p:cNvPr id="18" name="Imagen 17">
            <a:extLst>
              <a:ext uri="{FF2B5EF4-FFF2-40B4-BE49-F238E27FC236}">
                <a16:creationId xmlns:a16="http://schemas.microsoft.com/office/drawing/2014/main" id="{4C383EFA-B804-F1B0-8C6D-5084333E62E6}"/>
              </a:ext>
            </a:extLst>
          </p:cNvPr>
          <p:cNvPicPr>
            <a:picLocks noChangeAspect="1"/>
          </p:cNvPicPr>
          <p:nvPr/>
        </p:nvPicPr>
        <p:blipFill>
          <a:blip r:embed="rId5"/>
          <a:stretch>
            <a:fillRect/>
          </a:stretch>
        </p:blipFill>
        <p:spPr>
          <a:xfrm>
            <a:off x="1027783" y="5584848"/>
            <a:ext cx="10351418" cy="382841"/>
          </a:xfrm>
          <a:prstGeom prst="rect">
            <a:avLst/>
          </a:prstGeom>
        </p:spPr>
      </p:pic>
      <p:sp>
        <p:nvSpPr>
          <p:cNvPr id="20" name="CuadroTexto 19">
            <a:extLst>
              <a:ext uri="{FF2B5EF4-FFF2-40B4-BE49-F238E27FC236}">
                <a16:creationId xmlns:a16="http://schemas.microsoft.com/office/drawing/2014/main" id="{38D41074-7D34-2C2B-C978-83ECF55B35CD}"/>
              </a:ext>
            </a:extLst>
          </p:cNvPr>
          <p:cNvSpPr txBox="1"/>
          <p:nvPr/>
        </p:nvSpPr>
        <p:spPr>
          <a:xfrm>
            <a:off x="1677521" y="6020111"/>
            <a:ext cx="8961450" cy="307777"/>
          </a:xfrm>
          <a:prstGeom prst="rect">
            <a:avLst/>
          </a:prstGeom>
          <a:noFill/>
        </p:spPr>
        <p:txBody>
          <a:bodyPr wrap="square">
            <a:spAutoFit/>
          </a:bodyPr>
          <a:lstStyle>
            <a:defPPr>
              <a:defRPr lang="en-US"/>
            </a:defPPr>
            <a:lvl1pPr>
              <a:defRPr sz="1400" b="1">
                <a:solidFill>
                  <a:schemeClr val="tx1">
                    <a:lumMod val="50000"/>
                    <a:lumOff val="50000"/>
                  </a:schemeClr>
                </a:solidFill>
                <a:latin typeface="Courier New" panose="02070309020205020404" pitchFamily="49" charset="0"/>
                <a:cs typeface="Courier New" panose="02070309020205020404" pitchFamily="49" charset="0"/>
              </a:defRPr>
            </a:lvl1pPr>
          </a:lstStyle>
          <a:p>
            <a:r>
              <a:rPr lang="es-419" dirty="0" err="1"/>
              <a:t>db.personas_collection.find</a:t>
            </a:r>
            <a:r>
              <a:rPr lang="es-419" dirty="0"/>
              <a:t>({Cargo: /PRESIDENTA/},{NombreCompleto:1,_id:0})</a:t>
            </a:r>
          </a:p>
        </p:txBody>
      </p:sp>
    </p:spTree>
    <p:extLst>
      <p:ext uri="{BB962C8B-B14F-4D97-AF65-F5344CB8AC3E}">
        <p14:creationId xmlns:p14="http://schemas.microsoft.com/office/powerpoint/2010/main" val="29486488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E8E763E-C292-8BB5-8647-EE9B146EE83C}"/>
              </a:ext>
            </a:extLst>
          </p:cNvPr>
          <p:cNvSpPr>
            <a:spLocks noGrp="1"/>
          </p:cNvSpPr>
          <p:nvPr>
            <p:ph type="title"/>
          </p:nvPr>
        </p:nvSpPr>
        <p:spPr/>
        <p:txBody>
          <a:bodyPr/>
          <a:lstStyle/>
          <a:p>
            <a:r>
              <a:rPr lang="es-ES" dirty="0"/>
              <a:t>Ingresar a </a:t>
            </a:r>
            <a:r>
              <a:rPr lang="es-ES" dirty="0" err="1"/>
              <a:t>mongosh</a:t>
            </a:r>
            <a:endParaRPr lang="es-419" dirty="0"/>
          </a:p>
        </p:txBody>
      </p:sp>
      <p:pic>
        <p:nvPicPr>
          <p:cNvPr id="5" name="Imagen 4">
            <a:extLst>
              <a:ext uri="{FF2B5EF4-FFF2-40B4-BE49-F238E27FC236}">
                <a16:creationId xmlns:a16="http://schemas.microsoft.com/office/drawing/2014/main" id="{094487DB-43BF-B01A-2925-074F55100C29}"/>
              </a:ext>
            </a:extLst>
          </p:cNvPr>
          <p:cNvPicPr>
            <a:picLocks noChangeAspect="1"/>
          </p:cNvPicPr>
          <p:nvPr/>
        </p:nvPicPr>
        <p:blipFill>
          <a:blip r:embed="rId2"/>
          <a:stretch>
            <a:fillRect/>
          </a:stretch>
        </p:blipFill>
        <p:spPr>
          <a:xfrm>
            <a:off x="828000" y="1174840"/>
            <a:ext cx="2795376" cy="387798"/>
          </a:xfrm>
          <a:prstGeom prst="rect">
            <a:avLst/>
          </a:prstGeom>
        </p:spPr>
      </p:pic>
      <p:pic>
        <p:nvPicPr>
          <p:cNvPr id="8" name="Imagen 7">
            <a:extLst>
              <a:ext uri="{FF2B5EF4-FFF2-40B4-BE49-F238E27FC236}">
                <a16:creationId xmlns:a16="http://schemas.microsoft.com/office/drawing/2014/main" id="{0A02B6F8-636C-2D43-CD93-80CE9F95B05E}"/>
              </a:ext>
            </a:extLst>
          </p:cNvPr>
          <p:cNvPicPr>
            <a:picLocks noChangeAspect="1"/>
          </p:cNvPicPr>
          <p:nvPr/>
        </p:nvPicPr>
        <p:blipFill>
          <a:blip r:embed="rId3"/>
          <a:stretch>
            <a:fillRect/>
          </a:stretch>
        </p:blipFill>
        <p:spPr>
          <a:xfrm>
            <a:off x="811711" y="1759807"/>
            <a:ext cx="3701745" cy="277631"/>
          </a:xfrm>
          <a:prstGeom prst="rect">
            <a:avLst/>
          </a:prstGeom>
        </p:spPr>
      </p:pic>
      <p:pic>
        <p:nvPicPr>
          <p:cNvPr id="10" name="Imagen 9">
            <a:extLst>
              <a:ext uri="{FF2B5EF4-FFF2-40B4-BE49-F238E27FC236}">
                <a16:creationId xmlns:a16="http://schemas.microsoft.com/office/drawing/2014/main" id="{EC44E734-1368-E8AE-C2B0-85C92B4BBD46}"/>
              </a:ext>
            </a:extLst>
          </p:cNvPr>
          <p:cNvPicPr>
            <a:picLocks noChangeAspect="1"/>
          </p:cNvPicPr>
          <p:nvPr/>
        </p:nvPicPr>
        <p:blipFill>
          <a:blip r:embed="rId4"/>
          <a:stretch>
            <a:fillRect/>
          </a:stretch>
        </p:blipFill>
        <p:spPr>
          <a:xfrm>
            <a:off x="828000" y="2156618"/>
            <a:ext cx="4838710" cy="277631"/>
          </a:xfrm>
          <a:prstGeom prst="rect">
            <a:avLst/>
          </a:prstGeom>
        </p:spPr>
      </p:pic>
      <p:sp>
        <p:nvSpPr>
          <p:cNvPr id="14" name="CuadroTexto 13">
            <a:extLst>
              <a:ext uri="{FF2B5EF4-FFF2-40B4-BE49-F238E27FC236}">
                <a16:creationId xmlns:a16="http://schemas.microsoft.com/office/drawing/2014/main" id="{D9C35073-63E1-EB67-076D-97D19649B4FA}"/>
              </a:ext>
            </a:extLst>
          </p:cNvPr>
          <p:cNvSpPr txBox="1"/>
          <p:nvPr/>
        </p:nvSpPr>
        <p:spPr>
          <a:xfrm>
            <a:off x="828000" y="2541666"/>
            <a:ext cx="10247085" cy="307777"/>
          </a:xfrm>
          <a:prstGeom prst="rect">
            <a:avLst/>
          </a:prstGeom>
          <a:solidFill>
            <a:schemeClr val="accent1">
              <a:lumMod val="50000"/>
            </a:schemeClr>
          </a:solidFill>
        </p:spPr>
        <p:txBody>
          <a:bodyPr wrap="square">
            <a:spAutoFit/>
          </a:bodyPr>
          <a:lstStyle/>
          <a:p>
            <a:r>
              <a:rPr lang="es-419" sz="1400" dirty="0" err="1">
                <a:solidFill>
                  <a:schemeClr val="bg1"/>
                </a:solidFill>
                <a:latin typeface="Courier New" panose="02070309020205020404" pitchFamily="49" charset="0"/>
                <a:cs typeface="Courier New" panose="02070309020205020404" pitchFamily="49" charset="0"/>
              </a:rPr>
              <a:t>db.directorio_collection.insertOne</a:t>
            </a:r>
            <a:r>
              <a:rPr lang="es-419" sz="1400" dirty="0">
                <a:solidFill>
                  <a:schemeClr val="bg1"/>
                </a:solidFill>
                <a:latin typeface="Courier New" panose="02070309020205020404" pitchFamily="49" charset="0"/>
                <a:cs typeface="Courier New" panose="02070309020205020404" pitchFamily="49" charset="0"/>
              </a:rPr>
              <a:t>({</a:t>
            </a:r>
            <a:r>
              <a:rPr lang="es-419" sz="1400" dirty="0" err="1">
                <a:solidFill>
                  <a:schemeClr val="bg1"/>
                </a:solidFill>
                <a:latin typeface="Courier New" panose="02070309020205020404" pitchFamily="49" charset="0"/>
                <a:cs typeface="Courier New" panose="02070309020205020404" pitchFamily="49" charset="0"/>
              </a:rPr>
              <a:t>city</a:t>
            </a:r>
            <a:r>
              <a:rPr lang="es-419" sz="1400" dirty="0">
                <a:solidFill>
                  <a:schemeClr val="bg1"/>
                </a:solidFill>
                <a:latin typeface="Courier New" panose="02070309020205020404" pitchFamily="49" charset="0"/>
                <a:cs typeface="Courier New" panose="02070309020205020404" pitchFamily="49" charset="0"/>
              </a:rPr>
              <a:t>:'CUAUHTEMOC',</a:t>
            </a:r>
            <a:r>
              <a:rPr lang="es-419" sz="1400" dirty="0" err="1">
                <a:solidFill>
                  <a:schemeClr val="bg1"/>
                </a:solidFill>
                <a:latin typeface="Courier New" panose="02070309020205020404" pitchFamily="49" charset="0"/>
                <a:cs typeface="Courier New" panose="02070309020205020404" pitchFamily="49" charset="0"/>
              </a:rPr>
              <a:t>loc</a:t>
            </a:r>
            <a:r>
              <a:rPr lang="es-419" sz="1400" dirty="0">
                <a:solidFill>
                  <a:schemeClr val="bg1"/>
                </a:solidFill>
                <a:latin typeface="Courier New" panose="02070309020205020404" pitchFamily="49" charset="0"/>
                <a:cs typeface="Courier New" panose="02070309020205020404" pitchFamily="49" charset="0"/>
              </a:rPr>
              <a:t>:[-70,40], pop:5000, </a:t>
            </a:r>
            <a:r>
              <a:rPr lang="es-419" sz="1400" dirty="0" err="1">
                <a:solidFill>
                  <a:schemeClr val="bg1"/>
                </a:solidFill>
                <a:latin typeface="Courier New" panose="02070309020205020404" pitchFamily="49" charset="0"/>
                <a:cs typeface="Courier New" panose="02070309020205020404" pitchFamily="49" charset="0"/>
              </a:rPr>
              <a:t>state</a:t>
            </a:r>
            <a:r>
              <a:rPr lang="es-419" sz="1400" dirty="0">
                <a:solidFill>
                  <a:schemeClr val="bg1"/>
                </a:solidFill>
                <a:latin typeface="Courier New" panose="02070309020205020404" pitchFamily="49" charset="0"/>
                <a:cs typeface="Courier New" panose="02070309020205020404" pitchFamily="49" charset="0"/>
              </a:rPr>
              <a:t>:'CDMX'  })</a:t>
            </a:r>
          </a:p>
        </p:txBody>
      </p:sp>
      <p:sp>
        <p:nvSpPr>
          <p:cNvPr id="16" name="CuadroTexto 15">
            <a:extLst>
              <a:ext uri="{FF2B5EF4-FFF2-40B4-BE49-F238E27FC236}">
                <a16:creationId xmlns:a16="http://schemas.microsoft.com/office/drawing/2014/main" id="{6435923C-2196-EEA7-8DAB-890D7725A34A}"/>
              </a:ext>
            </a:extLst>
          </p:cNvPr>
          <p:cNvSpPr txBox="1"/>
          <p:nvPr/>
        </p:nvSpPr>
        <p:spPr>
          <a:xfrm>
            <a:off x="815065" y="2917139"/>
            <a:ext cx="6269486" cy="307777"/>
          </a:xfrm>
          <a:prstGeom prst="rect">
            <a:avLst/>
          </a:prstGeom>
          <a:solidFill>
            <a:schemeClr val="accent1">
              <a:lumMod val="50000"/>
            </a:schemeClr>
          </a:solidFill>
        </p:spPr>
        <p:txBody>
          <a:bodyPr wrap="square">
            <a:spAutoFit/>
          </a:bodyPr>
          <a:lstStyle>
            <a:defPPr>
              <a:defRPr lang="en-US"/>
            </a:defPPr>
            <a:lvl1pPr>
              <a:defRPr sz="1400">
                <a:solidFill>
                  <a:schemeClr val="bg1"/>
                </a:solidFill>
                <a:latin typeface="Courier New" panose="02070309020205020404" pitchFamily="49" charset="0"/>
                <a:cs typeface="Courier New" panose="02070309020205020404" pitchFamily="49" charset="0"/>
              </a:defRPr>
            </a:lvl1pPr>
          </a:lstStyle>
          <a:p>
            <a:r>
              <a:rPr lang="es-419" dirty="0" err="1"/>
              <a:t>db.directorio_collection.find</a:t>
            </a:r>
            <a:r>
              <a:rPr lang="es-419" dirty="0"/>
              <a:t>( {</a:t>
            </a:r>
            <a:r>
              <a:rPr lang="es-419" dirty="0" err="1"/>
              <a:t>state</a:t>
            </a:r>
            <a:r>
              <a:rPr lang="es-419" dirty="0"/>
              <a:t>:'CDMX'} )</a:t>
            </a:r>
          </a:p>
        </p:txBody>
      </p:sp>
      <p:pic>
        <p:nvPicPr>
          <p:cNvPr id="19" name="Imagen 18">
            <a:extLst>
              <a:ext uri="{FF2B5EF4-FFF2-40B4-BE49-F238E27FC236}">
                <a16:creationId xmlns:a16="http://schemas.microsoft.com/office/drawing/2014/main" id="{ED547DA9-E21E-979A-4D2F-FBA9890CD5CB}"/>
              </a:ext>
            </a:extLst>
          </p:cNvPr>
          <p:cNvPicPr>
            <a:picLocks noChangeAspect="1"/>
          </p:cNvPicPr>
          <p:nvPr/>
        </p:nvPicPr>
        <p:blipFill>
          <a:blip r:embed="rId5"/>
          <a:stretch>
            <a:fillRect/>
          </a:stretch>
        </p:blipFill>
        <p:spPr>
          <a:xfrm>
            <a:off x="811711" y="3292612"/>
            <a:ext cx="3734321" cy="2534004"/>
          </a:xfrm>
          <a:prstGeom prst="rect">
            <a:avLst/>
          </a:prstGeom>
        </p:spPr>
      </p:pic>
      <p:sp>
        <p:nvSpPr>
          <p:cNvPr id="21" name="Rectangle 2">
            <a:extLst>
              <a:ext uri="{FF2B5EF4-FFF2-40B4-BE49-F238E27FC236}">
                <a16:creationId xmlns:a16="http://schemas.microsoft.com/office/drawing/2014/main" id="{E7B1625B-00DE-278C-A982-495D68B3BFE3}"/>
              </a:ext>
            </a:extLst>
          </p:cNvPr>
          <p:cNvSpPr>
            <a:spLocks noChangeArrowheads="1"/>
          </p:cNvSpPr>
          <p:nvPr/>
        </p:nvSpPr>
        <p:spPr bwMode="auto">
          <a:xfrm>
            <a:off x="802130" y="5928769"/>
            <a:ext cx="6295355" cy="307777"/>
          </a:xfrm>
          <a:prstGeom prst="rect">
            <a:avLst/>
          </a:prstGeom>
          <a:solidFill>
            <a:schemeClr val="accent1">
              <a:lumMod val="50000"/>
            </a:schemeClr>
          </a:solidFill>
        </p:spPr>
        <p:txBody>
          <a:bodyPr wrap="square">
            <a:spAutoFit/>
          </a:bodyPr>
          <a:lstStyle/>
          <a:p>
            <a:r>
              <a:rPr lang="es-419" altLang="es-419" sz="1400" dirty="0" err="1">
                <a:solidFill>
                  <a:schemeClr val="bg1"/>
                </a:solidFill>
                <a:latin typeface="Courier New" panose="02070309020205020404" pitchFamily="49" charset="0"/>
                <a:cs typeface="Courier New" panose="02070309020205020404" pitchFamily="49" charset="0"/>
              </a:rPr>
              <a:t>db.directorio_collection.deleteOne</a:t>
            </a:r>
            <a:r>
              <a:rPr lang="es-419" altLang="es-419" sz="1400" dirty="0">
                <a:solidFill>
                  <a:schemeClr val="bg1"/>
                </a:solidFill>
                <a:latin typeface="Courier New" panose="02070309020205020404" pitchFamily="49" charset="0"/>
                <a:cs typeface="Courier New" panose="02070309020205020404" pitchFamily="49" charset="0"/>
              </a:rPr>
              <a:t>({ </a:t>
            </a:r>
            <a:r>
              <a:rPr lang="es-419" altLang="es-419" sz="1400" dirty="0" err="1">
                <a:solidFill>
                  <a:schemeClr val="bg1"/>
                </a:solidFill>
                <a:latin typeface="Courier New" panose="02070309020205020404" pitchFamily="49" charset="0"/>
                <a:cs typeface="Courier New" panose="02070309020205020404" pitchFamily="49" charset="0"/>
              </a:rPr>
              <a:t>city</a:t>
            </a:r>
            <a:r>
              <a:rPr lang="es-419" altLang="es-419" sz="1400" dirty="0">
                <a:solidFill>
                  <a:schemeClr val="bg1"/>
                </a:solidFill>
                <a:latin typeface="Courier New" panose="02070309020205020404" pitchFamily="49" charset="0"/>
                <a:cs typeface="Courier New" panose="02070309020205020404" pitchFamily="49" charset="0"/>
              </a:rPr>
              <a:t>:'CUAUHTEMOC'}) </a:t>
            </a:r>
          </a:p>
        </p:txBody>
      </p:sp>
      <p:sp>
        <p:nvSpPr>
          <p:cNvPr id="22" name="CuadroTexto 21">
            <a:extLst>
              <a:ext uri="{FF2B5EF4-FFF2-40B4-BE49-F238E27FC236}">
                <a16:creationId xmlns:a16="http://schemas.microsoft.com/office/drawing/2014/main" id="{B0B729DC-5BDE-22FA-A7B4-ACDB1503F2DA}"/>
              </a:ext>
            </a:extLst>
          </p:cNvPr>
          <p:cNvSpPr txBox="1"/>
          <p:nvPr/>
        </p:nvSpPr>
        <p:spPr>
          <a:xfrm>
            <a:off x="802130" y="6304242"/>
            <a:ext cx="6269486" cy="307777"/>
          </a:xfrm>
          <a:prstGeom prst="rect">
            <a:avLst/>
          </a:prstGeom>
          <a:solidFill>
            <a:schemeClr val="accent1">
              <a:lumMod val="50000"/>
            </a:schemeClr>
          </a:solidFill>
        </p:spPr>
        <p:txBody>
          <a:bodyPr wrap="square">
            <a:spAutoFit/>
          </a:bodyPr>
          <a:lstStyle>
            <a:defPPr>
              <a:defRPr lang="en-US"/>
            </a:defPPr>
            <a:lvl1pPr>
              <a:defRPr sz="1400">
                <a:solidFill>
                  <a:schemeClr val="bg1"/>
                </a:solidFill>
                <a:latin typeface="Courier New" panose="02070309020205020404" pitchFamily="49" charset="0"/>
                <a:cs typeface="Courier New" panose="02070309020205020404" pitchFamily="49" charset="0"/>
              </a:defRPr>
            </a:lvl1pPr>
          </a:lstStyle>
          <a:p>
            <a:r>
              <a:rPr lang="es-419" dirty="0" err="1"/>
              <a:t>db.directorio_collection.find</a:t>
            </a:r>
            <a:r>
              <a:rPr lang="es-419" dirty="0"/>
              <a:t>( {</a:t>
            </a:r>
            <a:r>
              <a:rPr lang="es-419" dirty="0" err="1"/>
              <a:t>state</a:t>
            </a:r>
            <a:r>
              <a:rPr lang="es-419" dirty="0"/>
              <a:t>:'CDMX'} )</a:t>
            </a:r>
          </a:p>
        </p:txBody>
      </p:sp>
    </p:spTree>
    <p:extLst>
      <p:ext uri="{BB962C8B-B14F-4D97-AF65-F5344CB8AC3E}">
        <p14:creationId xmlns:p14="http://schemas.microsoft.com/office/powerpoint/2010/main" val="3096417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EDD23F-EB26-4C5C-8717-21452124C030}"/>
              </a:ext>
            </a:extLst>
          </p:cNvPr>
          <p:cNvSpPr>
            <a:spLocks noGrp="1"/>
          </p:cNvSpPr>
          <p:nvPr>
            <p:ph type="title"/>
          </p:nvPr>
        </p:nvSpPr>
        <p:spPr/>
        <p:txBody>
          <a:bodyPr/>
          <a:lstStyle/>
          <a:p>
            <a:r>
              <a:rPr lang="es-419" dirty="0"/>
              <a:t>Introducción a MongoDB </a:t>
            </a:r>
            <a:r>
              <a:rPr lang="es-419" dirty="0" err="1"/>
              <a:t>Comunity</a:t>
            </a:r>
            <a:endParaRPr lang="es-419" dirty="0"/>
          </a:p>
        </p:txBody>
      </p:sp>
      <p:sp>
        <p:nvSpPr>
          <p:cNvPr id="3" name="Marcador de contenido 2">
            <a:extLst>
              <a:ext uri="{FF2B5EF4-FFF2-40B4-BE49-F238E27FC236}">
                <a16:creationId xmlns:a16="http://schemas.microsoft.com/office/drawing/2014/main" id="{B6D84617-B075-DD7F-B604-9B8A84DCEE49}"/>
              </a:ext>
            </a:extLst>
          </p:cNvPr>
          <p:cNvSpPr>
            <a:spLocks noGrp="1"/>
          </p:cNvSpPr>
          <p:nvPr>
            <p:ph idx="1"/>
          </p:nvPr>
        </p:nvSpPr>
        <p:spPr/>
        <p:txBody>
          <a:bodyPr>
            <a:normAutofit fontScale="92500" lnSpcReduction="10000"/>
          </a:bodyPr>
          <a:lstStyle/>
          <a:p>
            <a:pPr marL="0" indent="0">
              <a:lnSpc>
                <a:spcPct val="100000"/>
              </a:lnSpc>
              <a:spcBef>
                <a:spcPts val="0"/>
              </a:spcBef>
              <a:buNone/>
            </a:pPr>
            <a:r>
              <a:rPr lang="es-419" dirty="0">
                <a:solidFill>
                  <a:schemeClr val="accent3"/>
                </a:solidFill>
              </a:rPr>
              <a:t>Características Clave de MongoDB</a:t>
            </a:r>
          </a:p>
          <a:p>
            <a:pPr marL="0" indent="0">
              <a:lnSpc>
                <a:spcPct val="100000"/>
              </a:lnSpc>
              <a:spcBef>
                <a:spcPts val="0"/>
              </a:spcBef>
              <a:buNone/>
            </a:pPr>
            <a:endParaRPr lang="es-419" dirty="0">
              <a:solidFill>
                <a:srgbClr val="0070C0"/>
              </a:solidFill>
            </a:endParaRPr>
          </a:p>
          <a:p>
            <a:pPr marL="0" indent="0">
              <a:lnSpc>
                <a:spcPct val="100000"/>
              </a:lnSpc>
              <a:spcBef>
                <a:spcPts val="0"/>
              </a:spcBef>
              <a:buNone/>
            </a:pPr>
            <a:r>
              <a:rPr lang="es-419" dirty="0">
                <a:solidFill>
                  <a:srgbClr val="0070C0"/>
                </a:solidFill>
              </a:rPr>
              <a:t>Documentos: </a:t>
            </a:r>
            <a:r>
              <a:rPr lang="es-419" dirty="0"/>
              <a:t>En MongoDB, los datos se almacenan en documentos BSON. Un documento es una estructura de datos similar a un objeto JSON que puede contener campos y valores. Los documentos se organizan en colecciones, que son equivalentes a las tablas en las bases de datos relacionales.</a:t>
            </a:r>
          </a:p>
          <a:p>
            <a:pPr marL="0" indent="0">
              <a:lnSpc>
                <a:spcPct val="100000"/>
              </a:lnSpc>
              <a:spcBef>
                <a:spcPts val="0"/>
              </a:spcBef>
              <a:buNone/>
            </a:pPr>
            <a:endParaRPr lang="es-419" dirty="0">
              <a:solidFill>
                <a:srgbClr val="0070C0"/>
              </a:solidFill>
            </a:endParaRPr>
          </a:p>
          <a:p>
            <a:pPr marL="0" indent="0">
              <a:lnSpc>
                <a:spcPct val="100000"/>
              </a:lnSpc>
              <a:spcBef>
                <a:spcPts val="0"/>
              </a:spcBef>
              <a:buNone/>
            </a:pPr>
            <a:r>
              <a:rPr lang="es-419" dirty="0">
                <a:solidFill>
                  <a:srgbClr val="0070C0"/>
                </a:solidFill>
              </a:rPr>
              <a:t>Estructura Flexible:</a:t>
            </a:r>
            <a:r>
              <a:rPr lang="es-419" dirty="0"/>
              <a:t> A diferencia de las bases de datos relacionales, donde las tablas deben tener una estructura fija, MongoDB permite tener documentos dentro de una misma colección con estructuras diferentes. Esto se denomina "</a:t>
            </a:r>
            <a:r>
              <a:rPr lang="es-419" dirty="0" err="1"/>
              <a:t>schemaless</a:t>
            </a:r>
            <a:r>
              <a:rPr lang="es-419" dirty="0"/>
              <a:t>", lo que significa que no se requiere un esquema fijo para los datos.</a:t>
            </a:r>
          </a:p>
        </p:txBody>
      </p:sp>
      <p:sp>
        <p:nvSpPr>
          <p:cNvPr id="5" name="CuadroTexto 4">
            <a:extLst>
              <a:ext uri="{FF2B5EF4-FFF2-40B4-BE49-F238E27FC236}">
                <a16:creationId xmlns:a16="http://schemas.microsoft.com/office/drawing/2014/main" id="{28A0C57B-3826-1175-0E6D-A2C44622C6AA}"/>
              </a:ext>
            </a:extLst>
          </p:cNvPr>
          <p:cNvSpPr txBox="1"/>
          <p:nvPr/>
        </p:nvSpPr>
        <p:spPr>
          <a:xfrm>
            <a:off x="838200" y="6158749"/>
            <a:ext cx="7080420" cy="369332"/>
          </a:xfrm>
          <a:prstGeom prst="rect">
            <a:avLst/>
          </a:prstGeom>
          <a:noFill/>
        </p:spPr>
        <p:txBody>
          <a:bodyPr wrap="square">
            <a:spAutoFit/>
          </a:bodyPr>
          <a:lstStyle/>
          <a:p>
            <a:r>
              <a:rPr lang="es-419" dirty="0"/>
              <a:t>https://www.mongodb.com/blog/post/building-with-patterns-a-summary</a:t>
            </a:r>
          </a:p>
        </p:txBody>
      </p:sp>
    </p:spTree>
    <p:extLst>
      <p:ext uri="{BB962C8B-B14F-4D97-AF65-F5344CB8AC3E}">
        <p14:creationId xmlns:p14="http://schemas.microsoft.com/office/powerpoint/2010/main" val="40069564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E8E763E-C292-8BB5-8647-EE9B146EE83C}"/>
              </a:ext>
            </a:extLst>
          </p:cNvPr>
          <p:cNvSpPr>
            <a:spLocks noGrp="1"/>
          </p:cNvSpPr>
          <p:nvPr>
            <p:ph type="title"/>
          </p:nvPr>
        </p:nvSpPr>
        <p:spPr/>
        <p:txBody>
          <a:bodyPr/>
          <a:lstStyle/>
          <a:p>
            <a:r>
              <a:rPr lang="es-ES" dirty="0"/>
              <a:t>Ingresar a </a:t>
            </a:r>
            <a:r>
              <a:rPr lang="es-ES" dirty="0" err="1"/>
              <a:t>mongosh</a:t>
            </a:r>
            <a:endParaRPr lang="es-419" dirty="0"/>
          </a:p>
        </p:txBody>
      </p:sp>
      <p:sp>
        <p:nvSpPr>
          <p:cNvPr id="2" name="Rectangle 1">
            <a:extLst>
              <a:ext uri="{FF2B5EF4-FFF2-40B4-BE49-F238E27FC236}">
                <a16:creationId xmlns:a16="http://schemas.microsoft.com/office/drawing/2014/main" id="{05BF9346-8E5C-E6EA-90B1-57055B9D9B41}"/>
              </a:ext>
            </a:extLst>
          </p:cNvPr>
          <p:cNvSpPr>
            <a:spLocks noChangeArrowheads="1"/>
          </p:cNvSpPr>
          <p:nvPr/>
        </p:nvSpPr>
        <p:spPr bwMode="auto">
          <a:xfrm>
            <a:off x="827999" y="1398135"/>
            <a:ext cx="4324571" cy="307777"/>
          </a:xfrm>
          <a:prstGeom prst="rect">
            <a:avLst/>
          </a:prstGeom>
          <a:solidFill>
            <a:schemeClr val="accent1">
              <a:lumMod val="50000"/>
            </a:schemeClr>
          </a:solidFill>
        </p:spPr>
        <p:txBody>
          <a:bodyPr wrap="square">
            <a:spAutoFit/>
          </a:bodyPr>
          <a:lstStyle/>
          <a:p>
            <a:r>
              <a:rPr lang="es-419" altLang="es-419" sz="1400">
                <a:solidFill>
                  <a:schemeClr val="bg1"/>
                </a:solidFill>
                <a:latin typeface="Courier New" panose="02070309020205020404" pitchFamily="49" charset="0"/>
                <a:cs typeface="Courier New" panose="02070309020205020404" pitchFamily="49" charset="0"/>
              </a:rPr>
              <a:t>db.estudiantes_collection.drop() </a:t>
            </a:r>
          </a:p>
        </p:txBody>
      </p:sp>
      <p:pic>
        <p:nvPicPr>
          <p:cNvPr id="6" name="Imagen 5">
            <a:extLst>
              <a:ext uri="{FF2B5EF4-FFF2-40B4-BE49-F238E27FC236}">
                <a16:creationId xmlns:a16="http://schemas.microsoft.com/office/drawing/2014/main" id="{A789918D-151A-81AB-45EB-898ED1FE1D72}"/>
              </a:ext>
            </a:extLst>
          </p:cNvPr>
          <p:cNvPicPr>
            <a:picLocks noChangeAspect="1"/>
          </p:cNvPicPr>
          <p:nvPr/>
        </p:nvPicPr>
        <p:blipFill>
          <a:blip r:embed="rId2"/>
          <a:stretch>
            <a:fillRect/>
          </a:stretch>
        </p:blipFill>
        <p:spPr>
          <a:xfrm>
            <a:off x="1045713" y="1843625"/>
            <a:ext cx="3627887" cy="2864827"/>
          </a:xfrm>
          <a:prstGeom prst="rect">
            <a:avLst/>
          </a:prstGeom>
        </p:spPr>
      </p:pic>
    </p:spTree>
    <p:extLst>
      <p:ext uri="{BB962C8B-B14F-4D97-AF65-F5344CB8AC3E}">
        <p14:creationId xmlns:p14="http://schemas.microsoft.com/office/powerpoint/2010/main" val="26466722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22C7F5-68C1-4199-21BC-F3D5854801EF}"/>
              </a:ext>
            </a:extLst>
          </p:cNvPr>
          <p:cNvSpPr>
            <a:spLocks noGrp="1"/>
          </p:cNvSpPr>
          <p:nvPr>
            <p:ph type="title"/>
          </p:nvPr>
        </p:nvSpPr>
        <p:spPr/>
        <p:txBody>
          <a:bodyPr/>
          <a:lstStyle/>
          <a:p>
            <a:r>
              <a:rPr lang="es-ES" dirty="0"/>
              <a:t>1. Establecer una conexión a MongoDB</a:t>
            </a:r>
            <a:endParaRPr lang="es-419" dirty="0"/>
          </a:p>
        </p:txBody>
      </p:sp>
      <p:sp>
        <p:nvSpPr>
          <p:cNvPr id="4" name="CuadroTexto 3">
            <a:extLst>
              <a:ext uri="{FF2B5EF4-FFF2-40B4-BE49-F238E27FC236}">
                <a16:creationId xmlns:a16="http://schemas.microsoft.com/office/drawing/2014/main" id="{4166BB89-C1AF-262A-02C4-3CF1D0496A09}"/>
              </a:ext>
            </a:extLst>
          </p:cNvPr>
          <p:cNvSpPr txBox="1"/>
          <p:nvPr/>
        </p:nvSpPr>
        <p:spPr>
          <a:xfrm>
            <a:off x="828000" y="1211005"/>
            <a:ext cx="9181414" cy="369332"/>
          </a:xfrm>
          <a:prstGeom prst="rect">
            <a:avLst/>
          </a:prstGeom>
          <a:noFill/>
        </p:spPr>
        <p:txBody>
          <a:bodyPr wrap="square">
            <a:spAutoFit/>
          </a:bodyPr>
          <a:lstStyle/>
          <a:p>
            <a:pPr algn="just"/>
            <a:r>
              <a:rPr lang="es-419" dirty="0">
                <a:solidFill>
                  <a:srgbClr val="002060"/>
                </a:solidFill>
              </a:rPr>
              <a:t>Desde el explorador de archivos de Windows crear la carpeta “C:\MEAN\SC\mongo”</a:t>
            </a:r>
          </a:p>
        </p:txBody>
      </p:sp>
      <p:sp>
        <p:nvSpPr>
          <p:cNvPr id="5" name="CuadroTexto 4">
            <a:extLst>
              <a:ext uri="{FF2B5EF4-FFF2-40B4-BE49-F238E27FC236}">
                <a16:creationId xmlns:a16="http://schemas.microsoft.com/office/drawing/2014/main" id="{95B1CC2B-FCC6-25DD-0C61-271DC9C35997}"/>
              </a:ext>
            </a:extLst>
          </p:cNvPr>
          <p:cNvSpPr txBox="1"/>
          <p:nvPr/>
        </p:nvSpPr>
        <p:spPr>
          <a:xfrm>
            <a:off x="828000" y="1616210"/>
            <a:ext cx="9181414" cy="369332"/>
          </a:xfrm>
          <a:prstGeom prst="rect">
            <a:avLst/>
          </a:prstGeom>
          <a:noFill/>
        </p:spPr>
        <p:txBody>
          <a:bodyPr wrap="square">
            <a:spAutoFit/>
          </a:bodyPr>
          <a:lstStyle/>
          <a:p>
            <a:pPr algn="just"/>
            <a:r>
              <a:rPr lang="es-ES" dirty="0">
                <a:solidFill>
                  <a:srgbClr val="002060"/>
                </a:solidFill>
              </a:rPr>
              <a:t>A</a:t>
            </a:r>
            <a:r>
              <a:rPr lang="es-419" dirty="0" err="1">
                <a:solidFill>
                  <a:srgbClr val="002060"/>
                </a:solidFill>
              </a:rPr>
              <a:t>brir</a:t>
            </a:r>
            <a:r>
              <a:rPr lang="es-419" dirty="0">
                <a:solidFill>
                  <a:srgbClr val="002060"/>
                </a:solidFill>
              </a:rPr>
              <a:t> Visual Studio </a:t>
            </a:r>
            <a:r>
              <a:rPr lang="es-419" dirty="0" err="1">
                <a:solidFill>
                  <a:srgbClr val="002060"/>
                </a:solidFill>
              </a:rPr>
              <a:t>Code</a:t>
            </a:r>
            <a:r>
              <a:rPr lang="es-419" dirty="0">
                <a:solidFill>
                  <a:srgbClr val="002060"/>
                </a:solidFill>
              </a:rPr>
              <a:t>, cerrar la carpeta actual y abrir la recién creada.</a:t>
            </a:r>
          </a:p>
        </p:txBody>
      </p:sp>
      <p:sp>
        <p:nvSpPr>
          <p:cNvPr id="6" name="CuadroTexto 5">
            <a:extLst>
              <a:ext uri="{FF2B5EF4-FFF2-40B4-BE49-F238E27FC236}">
                <a16:creationId xmlns:a16="http://schemas.microsoft.com/office/drawing/2014/main" id="{F1B3C721-C824-E384-7C38-1A0798F2650F}"/>
              </a:ext>
            </a:extLst>
          </p:cNvPr>
          <p:cNvSpPr txBox="1"/>
          <p:nvPr/>
        </p:nvSpPr>
        <p:spPr>
          <a:xfrm>
            <a:off x="828000" y="3081192"/>
            <a:ext cx="7211148" cy="3231654"/>
          </a:xfrm>
          <a:prstGeom prst="rect">
            <a:avLst/>
          </a:prstGeom>
          <a:solidFill>
            <a:srgbClr val="FFFFF3"/>
          </a:solidFill>
          <a:ln>
            <a:solidFill>
              <a:schemeClr val="accent2">
                <a:lumMod val="20000"/>
                <a:lumOff val="80000"/>
              </a:schemeClr>
            </a:solidFill>
          </a:ln>
        </p:spPr>
        <p:txBody>
          <a:bodyPr wrap="square">
            <a:spAutoFit/>
          </a:bodyPr>
          <a:lstStyle/>
          <a:p>
            <a:r>
              <a:rPr lang="es-419" sz="1200" b="0" dirty="0" err="1">
                <a:solidFill>
                  <a:srgbClr val="0000FF"/>
                </a:solidFill>
                <a:effectLst/>
                <a:latin typeface="Consolas" panose="020B0609020204030204" pitchFamily="49" charset="0"/>
              </a:rPr>
              <a:t>const</a:t>
            </a:r>
            <a:r>
              <a:rPr lang="es-419" sz="1200" b="0" dirty="0">
                <a:solidFill>
                  <a:srgbClr val="000000"/>
                </a:solidFill>
                <a:effectLst/>
                <a:latin typeface="Consolas" panose="020B0609020204030204" pitchFamily="49" charset="0"/>
              </a:rPr>
              <a:t> { </a:t>
            </a:r>
            <a:r>
              <a:rPr lang="es-419" sz="1200" b="0" dirty="0" err="1">
                <a:solidFill>
                  <a:srgbClr val="267F99"/>
                </a:solidFill>
                <a:effectLst/>
                <a:latin typeface="Consolas" panose="020B0609020204030204" pitchFamily="49" charset="0"/>
              </a:rPr>
              <a:t>MongoClient</a:t>
            </a:r>
            <a:r>
              <a:rPr lang="es-419" sz="1200" b="0" dirty="0">
                <a:solidFill>
                  <a:srgbClr val="000000"/>
                </a:solidFill>
                <a:effectLst/>
                <a:latin typeface="Consolas" panose="020B0609020204030204" pitchFamily="49" charset="0"/>
              </a:rPr>
              <a:t> } = </a:t>
            </a:r>
            <a:r>
              <a:rPr lang="es-419" sz="1200" b="0" dirty="0" err="1">
                <a:solidFill>
                  <a:srgbClr val="795E26"/>
                </a:solidFill>
                <a:effectLst/>
                <a:latin typeface="Consolas" panose="020B0609020204030204" pitchFamily="49" charset="0"/>
              </a:rPr>
              <a:t>require</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mongodb</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p>
          <a:p>
            <a:r>
              <a:rPr lang="es-419" sz="1200" b="0" dirty="0" err="1">
                <a:solidFill>
                  <a:srgbClr val="0000FF"/>
                </a:solidFill>
                <a:effectLst/>
                <a:latin typeface="Consolas" panose="020B0609020204030204" pitchFamily="49" charset="0"/>
              </a:rPr>
              <a:t>const</a:t>
            </a:r>
            <a:r>
              <a:rPr lang="es-419" sz="1200" b="0" dirty="0">
                <a:solidFill>
                  <a:srgbClr val="000000"/>
                </a:solidFill>
                <a:effectLst/>
                <a:latin typeface="Consolas" panose="020B0609020204030204" pitchFamily="49" charset="0"/>
              </a:rPr>
              <a:t> </a:t>
            </a:r>
            <a:r>
              <a:rPr lang="es-419" sz="1200" b="0" dirty="0" err="1">
                <a:solidFill>
                  <a:srgbClr val="0070C1"/>
                </a:solidFill>
                <a:effectLst/>
                <a:latin typeface="Consolas" panose="020B0609020204030204" pitchFamily="49" charset="0"/>
              </a:rPr>
              <a:t>url</a:t>
            </a:r>
            <a:r>
              <a:rPr lang="es-419" sz="1200" b="0" dirty="0">
                <a:solidFill>
                  <a:srgbClr val="000000"/>
                </a:solidFill>
                <a:effectLst/>
                <a:latin typeface="Consolas" panose="020B0609020204030204" pitchFamily="49" charset="0"/>
              </a:rPr>
              <a:t> = </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mongodb</a:t>
            </a:r>
            <a:r>
              <a:rPr lang="es-419" sz="1200" b="0" dirty="0">
                <a:solidFill>
                  <a:srgbClr val="A31515"/>
                </a:solidFill>
                <a:effectLst/>
                <a:latin typeface="Consolas" panose="020B0609020204030204" pitchFamily="49" charset="0"/>
              </a:rPr>
              <a:t>://localhost:27017'</a:t>
            </a:r>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const</a:t>
            </a:r>
            <a:r>
              <a:rPr lang="es-419" sz="1200" b="0" dirty="0">
                <a:solidFill>
                  <a:srgbClr val="000000"/>
                </a:solidFill>
                <a:effectLst/>
                <a:latin typeface="Consolas" panose="020B0609020204030204" pitchFamily="49" charset="0"/>
              </a:rPr>
              <a:t> </a:t>
            </a:r>
            <a:r>
              <a:rPr lang="es-419" sz="1200" b="0" dirty="0" err="1">
                <a:solidFill>
                  <a:srgbClr val="0070C1"/>
                </a:solidFill>
                <a:effectLst/>
                <a:latin typeface="Consolas" panose="020B0609020204030204" pitchFamily="49" charset="0"/>
              </a:rPr>
              <a:t>dbName</a:t>
            </a:r>
            <a:r>
              <a:rPr lang="es-419" sz="1200" b="0" dirty="0">
                <a:solidFill>
                  <a:srgbClr val="000000"/>
                </a:solidFill>
                <a:effectLst/>
                <a:latin typeface="Consolas" panose="020B0609020204030204" pitchFamily="49" charset="0"/>
              </a:rPr>
              <a:t> = </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miBaseDeDatos</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p>
          <a:p>
            <a:r>
              <a:rPr lang="es-419" sz="1200" b="0" dirty="0" err="1">
                <a:solidFill>
                  <a:srgbClr val="0000FF"/>
                </a:solidFill>
                <a:effectLst/>
                <a:latin typeface="Consolas" panose="020B0609020204030204" pitchFamily="49" charset="0"/>
              </a:rPr>
              <a:t>const</a:t>
            </a:r>
            <a:r>
              <a:rPr lang="es-419" sz="1200" b="0" dirty="0">
                <a:solidFill>
                  <a:srgbClr val="000000"/>
                </a:solidFill>
                <a:effectLst/>
                <a:latin typeface="Consolas" panose="020B0609020204030204" pitchFamily="49" charset="0"/>
              </a:rPr>
              <a:t> </a:t>
            </a:r>
            <a:r>
              <a:rPr lang="es-419" sz="1200" b="0" dirty="0" err="1">
                <a:solidFill>
                  <a:srgbClr val="0070C1"/>
                </a:solidFill>
                <a:effectLst/>
                <a:latin typeface="Consolas" panose="020B0609020204030204" pitchFamily="49" charset="0"/>
              </a:rPr>
              <a:t>client</a:t>
            </a:r>
            <a:r>
              <a:rPr lang="es-419" sz="1200" b="0" dirty="0">
                <a:solidFill>
                  <a:srgbClr val="000000"/>
                </a:solidFill>
                <a:effectLst/>
                <a:latin typeface="Consolas" panose="020B0609020204030204" pitchFamily="49" charset="0"/>
              </a:rPr>
              <a:t> = </a:t>
            </a:r>
            <a:r>
              <a:rPr lang="es-419" sz="1200" b="0" dirty="0">
                <a:solidFill>
                  <a:srgbClr val="0000FF"/>
                </a:solidFill>
                <a:effectLst/>
                <a:latin typeface="Consolas" panose="020B0609020204030204" pitchFamily="49" charset="0"/>
              </a:rPr>
              <a:t>new</a:t>
            </a:r>
            <a:r>
              <a:rPr lang="es-419" sz="1200" b="0" dirty="0">
                <a:solidFill>
                  <a:srgbClr val="000000"/>
                </a:solidFill>
                <a:effectLst/>
                <a:latin typeface="Consolas" panose="020B0609020204030204" pitchFamily="49" charset="0"/>
              </a:rPr>
              <a:t> </a:t>
            </a:r>
            <a:r>
              <a:rPr lang="es-419" sz="1200" b="0" dirty="0" err="1">
                <a:solidFill>
                  <a:srgbClr val="267F99"/>
                </a:solidFill>
                <a:effectLst/>
                <a:latin typeface="Consolas" panose="020B0609020204030204" pitchFamily="49" charset="0"/>
              </a:rPr>
              <a:t>MongoClient</a:t>
            </a:r>
            <a:r>
              <a:rPr lang="es-419" sz="1200" b="0" dirty="0">
                <a:solidFill>
                  <a:srgbClr val="000000"/>
                </a:solidFill>
                <a:effectLst/>
                <a:latin typeface="Consolas" panose="020B0609020204030204" pitchFamily="49" charset="0"/>
              </a:rPr>
              <a:t>(</a:t>
            </a:r>
            <a:r>
              <a:rPr lang="es-419" sz="1200" b="0" dirty="0" err="1">
                <a:solidFill>
                  <a:srgbClr val="0070C1"/>
                </a:solidFill>
                <a:effectLst/>
                <a:latin typeface="Consolas" panose="020B0609020204030204" pitchFamily="49" charset="0"/>
              </a:rPr>
              <a:t>url</a:t>
            </a:r>
            <a:r>
              <a:rPr lang="es-419" sz="1200" b="0" dirty="0">
                <a:solidFill>
                  <a:srgbClr val="000000"/>
                </a:solidFill>
                <a:effectLst/>
                <a:latin typeface="Consolas" panose="020B0609020204030204" pitchFamily="49" charset="0"/>
              </a:rPr>
              <a:t>, );</a:t>
            </a:r>
          </a:p>
          <a:p>
            <a:r>
              <a:rPr lang="es-419" sz="1200" b="0" dirty="0" err="1">
                <a:solidFill>
                  <a:srgbClr val="0000FF"/>
                </a:solidFill>
                <a:effectLst/>
                <a:latin typeface="Consolas" panose="020B0609020204030204" pitchFamily="49" charset="0"/>
              </a:rPr>
              <a:t>function</a:t>
            </a:r>
            <a:r>
              <a:rPr lang="es-419" sz="1200" b="0" dirty="0">
                <a:solidFill>
                  <a:srgbClr val="000000"/>
                </a:solidFill>
                <a:effectLst/>
                <a:latin typeface="Consolas" panose="020B0609020204030204" pitchFamily="49" charset="0"/>
              </a:rPr>
              <a:t> </a:t>
            </a:r>
            <a:r>
              <a:rPr lang="es-419" sz="1200" b="0" dirty="0" err="1">
                <a:solidFill>
                  <a:srgbClr val="795E26"/>
                </a:solidFill>
                <a:effectLst/>
                <a:latin typeface="Consolas" panose="020B0609020204030204" pitchFamily="49" charset="0"/>
              </a:rPr>
              <a:t>conectarABaseDeDatos</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a:solidFill>
                  <a:srgbClr val="AF00DB"/>
                </a:solidFill>
                <a:effectLst/>
                <a:latin typeface="Consolas" panose="020B0609020204030204" pitchFamily="49" charset="0"/>
              </a:rPr>
              <a:t>try</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70C1"/>
                </a:solidFill>
                <a:effectLst/>
                <a:latin typeface="Consolas" panose="020B0609020204030204" pitchFamily="49" charset="0"/>
              </a:rPr>
              <a:t>client</a:t>
            </a:r>
            <a:r>
              <a:rPr lang="es-419" sz="1200" b="0" dirty="0" err="1">
                <a:solidFill>
                  <a:srgbClr val="000000"/>
                </a:solidFill>
                <a:effectLst/>
                <a:latin typeface="Consolas" panose="020B0609020204030204" pitchFamily="49" charset="0"/>
              </a:rPr>
              <a:t>.</a:t>
            </a:r>
            <a:r>
              <a:rPr lang="es-419" sz="1200" b="0" dirty="0" err="1">
                <a:solidFill>
                  <a:srgbClr val="795E26"/>
                </a:solidFill>
                <a:effectLst/>
                <a:latin typeface="Consolas" panose="020B0609020204030204" pitchFamily="49" charset="0"/>
              </a:rPr>
              <a:t>connect</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a:solidFill>
                  <a:srgbClr val="001080"/>
                </a:solidFill>
                <a:effectLst/>
                <a:latin typeface="Consolas" panose="020B0609020204030204" pitchFamily="49" charset="0"/>
              </a:rPr>
              <a:t>console</a:t>
            </a:r>
            <a:r>
              <a:rPr lang="es-419" sz="1200" b="0" dirty="0">
                <a:solidFill>
                  <a:srgbClr val="000000"/>
                </a:solidFill>
                <a:effectLst/>
                <a:latin typeface="Consolas" panose="020B0609020204030204" pitchFamily="49" charset="0"/>
              </a:rPr>
              <a:t>.</a:t>
            </a:r>
            <a:r>
              <a:rPr lang="es-419" sz="1200" b="0" dirty="0">
                <a:solidFill>
                  <a:srgbClr val="795E26"/>
                </a:solidFill>
                <a:effectLst/>
                <a:latin typeface="Consolas" panose="020B0609020204030204" pitchFamily="49" charset="0"/>
              </a:rPr>
              <a:t>log</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'Conexión establecida correctamente a la base de datos'</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const</a:t>
            </a:r>
            <a:r>
              <a:rPr lang="es-419" sz="1200" b="0" dirty="0">
                <a:solidFill>
                  <a:srgbClr val="000000"/>
                </a:solidFill>
                <a:effectLst/>
                <a:latin typeface="Consolas" panose="020B0609020204030204" pitchFamily="49" charset="0"/>
              </a:rPr>
              <a:t> </a:t>
            </a:r>
            <a:r>
              <a:rPr lang="es-419" sz="1200" b="0" dirty="0" err="1">
                <a:solidFill>
                  <a:srgbClr val="0070C1"/>
                </a:solidFill>
                <a:effectLst/>
                <a:latin typeface="Consolas" panose="020B0609020204030204" pitchFamily="49" charset="0"/>
              </a:rPr>
              <a:t>db</a:t>
            </a:r>
            <a:r>
              <a:rPr lang="es-419" sz="1200" b="0" dirty="0">
                <a:solidFill>
                  <a:srgbClr val="000000"/>
                </a:solidFill>
                <a:effectLst/>
                <a:latin typeface="Consolas" panose="020B0609020204030204" pitchFamily="49" charset="0"/>
              </a:rPr>
              <a:t> = </a:t>
            </a:r>
            <a:r>
              <a:rPr lang="es-419" sz="1200" b="0" dirty="0" err="1">
                <a:solidFill>
                  <a:srgbClr val="0070C1"/>
                </a:solidFill>
                <a:effectLst/>
                <a:latin typeface="Consolas" panose="020B0609020204030204" pitchFamily="49" charset="0"/>
              </a:rPr>
              <a:t>client</a:t>
            </a:r>
            <a:r>
              <a:rPr lang="es-419" sz="1200" b="0" dirty="0" err="1">
                <a:solidFill>
                  <a:srgbClr val="000000"/>
                </a:solidFill>
                <a:effectLst/>
                <a:latin typeface="Consolas" panose="020B0609020204030204" pitchFamily="49" charset="0"/>
              </a:rPr>
              <a:t>.</a:t>
            </a:r>
            <a:r>
              <a:rPr lang="es-419" sz="1200" b="0" dirty="0" err="1">
                <a:solidFill>
                  <a:srgbClr val="795E26"/>
                </a:solidFill>
                <a:effectLst/>
                <a:latin typeface="Consolas" panose="020B0609020204030204" pitchFamily="49" charset="0"/>
              </a:rPr>
              <a:t>db</a:t>
            </a:r>
            <a:r>
              <a:rPr lang="es-419" sz="1200" b="0" dirty="0">
                <a:solidFill>
                  <a:srgbClr val="000000"/>
                </a:solidFill>
                <a:effectLst/>
                <a:latin typeface="Consolas" panose="020B0609020204030204" pitchFamily="49" charset="0"/>
              </a:rPr>
              <a:t>(</a:t>
            </a:r>
            <a:r>
              <a:rPr lang="es-419" sz="1200" b="0" dirty="0" err="1">
                <a:solidFill>
                  <a:srgbClr val="0070C1"/>
                </a:solidFill>
                <a:effectLst/>
                <a:latin typeface="Consolas" panose="020B0609020204030204" pitchFamily="49" charset="0"/>
              </a:rPr>
              <a:t>dbName</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err="1">
                <a:solidFill>
                  <a:srgbClr val="0070C1"/>
                </a:solidFill>
                <a:effectLst/>
                <a:latin typeface="Consolas" panose="020B0609020204030204" pitchFamily="49" charset="0"/>
              </a:rPr>
              <a:t>db</a:t>
            </a:r>
            <a:r>
              <a:rPr lang="es-419" sz="1200" b="0" dirty="0" err="1">
                <a:solidFill>
                  <a:srgbClr val="000000"/>
                </a:solidFill>
                <a:effectLst/>
                <a:latin typeface="Consolas" panose="020B0609020204030204" pitchFamily="49" charset="0"/>
              </a:rPr>
              <a:t>.</a:t>
            </a:r>
            <a:r>
              <a:rPr lang="es-419" sz="1200" b="0" dirty="0" err="1">
                <a:solidFill>
                  <a:srgbClr val="795E26"/>
                </a:solidFill>
                <a:effectLst/>
                <a:latin typeface="Consolas" panose="020B0609020204030204" pitchFamily="49" charset="0"/>
              </a:rPr>
              <a:t>collection</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miColeccion</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r>
              <a:rPr lang="es-419" sz="1200" b="0" dirty="0" err="1">
                <a:solidFill>
                  <a:srgbClr val="795E26"/>
                </a:solidFill>
                <a:effectLst/>
                <a:latin typeface="Consolas" panose="020B0609020204030204" pitchFamily="49" charset="0"/>
              </a:rPr>
              <a:t>insertOne</a:t>
            </a:r>
            <a:r>
              <a:rPr lang="es-419" sz="1200" b="0" dirty="0">
                <a:solidFill>
                  <a:srgbClr val="000000"/>
                </a:solidFill>
                <a:effectLst/>
                <a:latin typeface="Consolas" panose="020B0609020204030204" pitchFamily="49" charset="0"/>
              </a:rPr>
              <a:t>({ </a:t>
            </a:r>
            <a:r>
              <a:rPr lang="es-419" sz="1200" b="0" dirty="0">
                <a:solidFill>
                  <a:srgbClr val="001080"/>
                </a:solidFill>
                <a:effectLst/>
                <a:latin typeface="Consolas" panose="020B0609020204030204" pitchFamily="49" charset="0"/>
              </a:rPr>
              <a:t>campo:</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'valor'</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a:solidFill>
                  <a:srgbClr val="001080"/>
                </a:solidFill>
                <a:effectLst/>
                <a:latin typeface="Consolas" panose="020B0609020204030204" pitchFamily="49" charset="0"/>
              </a:rPr>
              <a:t>console</a:t>
            </a:r>
            <a:r>
              <a:rPr lang="es-419" sz="1200" b="0" dirty="0">
                <a:solidFill>
                  <a:srgbClr val="000000"/>
                </a:solidFill>
                <a:effectLst/>
                <a:latin typeface="Consolas" panose="020B0609020204030204" pitchFamily="49" charset="0"/>
              </a:rPr>
              <a:t>.</a:t>
            </a:r>
            <a:r>
              <a:rPr lang="es-419" sz="1200" b="0" dirty="0">
                <a:solidFill>
                  <a:srgbClr val="795E26"/>
                </a:solidFill>
                <a:effectLst/>
                <a:latin typeface="Consolas" panose="020B0609020204030204" pitchFamily="49" charset="0"/>
              </a:rPr>
              <a:t>log</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'Documento insertado correctamente'</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 </a:t>
            </a:r>
            <a:r>
              <a:rPr lang="es-419" sz="1200" b="0" dirty="0">
                <a:solidFill>
                  <a:srgbClr val="AF00DB"/>
                </a:solidFill>
                <a:effectLst/>
                <a:latin typeface="Consolas" panose="020B0609020204030204" pitchFamily="49" charset="0"/>
              </a:rPr>
              <a:t>catch</a:t>
            </a:r>
            <a:r>
              <a:rPr lang="es-419" sz="1200" b="0" dirty="0">
                <a:solidFill>
                  <a:srgbClr val="000000"/>
                </a:solidFill>
                <a:effectLst/>
                <a:latin typeface="Consolas" panose="020B0609020204030204" pitchFamily="49" charset="0"/>
              </a:rPr>
              <a:t> (</a:t>
            </a:r>
            <a:r>
              <a:rPr lang="es-419" sz="1200" b="0" dirty="0">
                <a:solidFill>
                  <a:srgbClr val="001080"/>
                </a:solidFill>
                <a:effectLst/>
                <a:latin typeface="Consolas" panose="020B0609020204030204" pitchFamily="49" charset="0"/>
              </a:rPr>
              <a:t>error</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1080"/>
                </a:solidFill>
                <a:effectLst/>
                <a:latin typeface="Consolas" panose="020B0609020204030204" pitchFamily="49" charset="0"/>
              </a:rPr>
              <a:t>console</a:t>
            </a:r>
            <a:r>
              <a:rPr lang="es-419" sz="1200" b="0" dirty="0" err="1">
                <a:solidFill>
                  <a:srgbClr val="000000"/>
                </a:solidFill>
                <a:effectLst/>
                <a:latin typeface="Consolas" panose="020B0609020204030204" pitchFamily="49" charset="0"/>
              </a:rPr>
              <a:t>.</a:t>
            </a:r>
            <a:r>
              <a:rPr lang="es-419" sz="1200" b="0" dirty="0" err="1">
                <a:solidFill>
                  <a:srgbClr val="795E26"/>
                </a:solidFill>
                <a:effectLst/>
                <a:latin typeface="Consolas" panose="020B0609020204030204" pitchFamily="49" charset="0"/>
              </a:rPr>
              <a:t>error</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'Error al conectar a la base de datos:'</a:t>
            </a:r>
            <a:r>
              <a:rPr lang="es-419" sz="1200" b="0" dirty="0">
                <a:solidFill>
                  <a:srgbClr val="000000"/>
                </a:solidFill>
                <a:effectLst/>
                <a:latin typeface="Consolas" panose="020B0609020204030204" pitchFamily="49" charset="0"/>
              </a:rPr>
              <a:t>, </a:t>
            </a:r>
            <a:r>
              <a:rPr lang="es-419" sz="1200" b="0" dirty="0">
                <a:solidFill>
                  <a:srgbClr val="001080"/>
                </a:solidFill>
                <a:effectLst/>
                <a:latin typeface="Consolas" panose="020B0609020204030204" pitchFamily="49" charset="0"/>
              </a:rPr>
              <a:t>error</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 </a:t>
            </a:r>
            <a:r>
              <a:rPr lang="es-419" sz="1200" b="0" dirty="0" err="1">
                <a:solidFill>
                  <a:srgbClr val="AF00DB"/>
                </a:solidFill>
                <a:effectLst/>
                <a:latin typeface="Consolas" panose="020B0609020204030204" pitchFamily="49" charset="0"/>
              </a:rPr>
              <a:t>finally</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70C1"/>
                </a:solidFill>
                <a:effectLst/>
                <a:latin typeface="Consolas" panose="020B0609020204030204" pitchFamily="49" charset="0"/>
              </a:rPr>
              <a:t>client</a:t>
            </a:r>
            <a:r>
              <a:rPr lang="es-419" sz="1200" b="0" dirty="0" err="1">
                <a:solidFill>
                  <a:srgbClr val="000000"/>
                </a:solidFill>
                <a:effectLst/>
                <a:latin typeface="Consolas" panose="020B0609020204030204" pitchFamily="49" charset="0"/>
              </a:rPr>
              <a:t>.</a:t>
            </a:r>
            <a:r>
              <a:rPr lang="es-419" sz="1200" b="0" dirty="0" err="1">
                <a:solidFill>
                  <a:srgbClr val="795E26"/>
                </a:solidFill>
                <a:effectLst/>
                <a:latin typeface="Consolas" panose="020B0609020204030204" pitchFamily="49" charset="0"/>
              </a:rPr>
              <a:t>close</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a:t>
            </a:r>
          </a:p>
          <a:p>
            <a:r>
              <a:rPr lang="es-419" sz="1200" b="0" dirty="0" err="1">
                <a:solidFill>
                  <a:srgbClr val="795E26"/>
                </a:solidFill>
                <a:effectLst/>
                <a:latin typeface="Consolas" panose="020B0609020204030204" pitchFamily="49" charset="0"/>
              </a:rPr>
              <a:t>conectarABaseDeDatos</a:t>
            </a:r>
            <a:r>
              <a:rPr lang="es-419" sz="1200" b="0" dirty="0">
                <a:solidFill>
                  <a:srgbClr val="000000"/>
                </a:solidFill>
                <a:effectLst/>
                <a:latin typeface="Consolas" panose="020B0609020204030204" pitchFamily="49" charset="0"/>
              </a:rPr>
              <a:t>();</a:t>
            </a:r>
          </a:p>
        </p:txBody>
      </p:sp>
      <p:sp>
        <p:nvSpPr>
          <p:cNvPr id="8" name="CuadroTexto 7">
            <a:extLst>
              <a:ext uri="{FF2B5EF4-FFF2-40B4-BE49-F238E27FC236}">
                <a16:creationId xmlns:a16="http://schemas.microsoft.com/office/drawing/2014/main" id="{5AB30E28-5496-6A54-481A-4C861BDFA066}"/>
              </a:ext>
            </a:extLst>
          </p:cNvPr>
          <p:cNvSpPr txBox="1"/>
          <p:nvPr/>
        </p:nvSpPr>
        <p:spPr>
          <a:xfrm>
            <a:off x="828000" y="2007830"/>
            <a:ext cx="6098720" cy="646331"/>
          </a:xfrm>
          <a:prstGeom prst="rect">
            <a:avLst/>
          </a:prstGeom>
          <a:noFill/>
        </p:spPr>
        <p:txBody>
          <a:bodyPr wrap="square">
            <a:spAutoFit/>
          </a:bodyPr>
          <a:lstStyle/>
          <a:p>
            <a:r>
              <a:rPr lang="en-US" dirty="0">
                <a:latin typeface="Courier New" panose="02070309020205020404" pitchFamily="49" charset="0"/>
                <a:cs typeface="Courier New" panose="02070309020205020404" pitchFamily="49" charset="0"/>
              </a:rPr>
              <a:t>PS C:\MEAN\SC\mongo&gt; </a:t>
            </a:r>
            <a:r>
              <a:rPr lang="en-US" dirty="0" err="1">
                <a:latin typeface="Courier New" panose="02070309020205020404" pitchFamily="49" charset="0"/>
                <a:cs typeface="Courier New" panose="02070309020205020404" pitchFamily="49" charset="0"/>
              </a:rPr>
              <a:t>npm</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init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PS C:\MEAN\SC\mongo&gt; </a:t>
            </a:r>
            <a:r>
              <a:rPr lang="en-US" dirty="0" err="1">
                <a:latin typeface="Courier New" panose="02070309020205020404" pitchFamily="49" charset="0"/>
                <a:cs typeface="Courier New" panose="02070309020205020404" pitchFamily="49" charset="0"/>
              </a:rPr>
              <a:t>npm</a:t>
            </a:r>
            <a:r>
              <a:rPr lang="en-US" dirty="0">
                <a:latin typeface="Courier New" panose="02070309020205020404" pitchFamily="49" charset="0"/>
                <a:cs typeface="Courier New" panose="02070309020205020404" pitchFamily="49" charset="0"/>
              </a:rPr>
              <a:t> install </a:t>
            </a:r>
            <a:r>
              <a:rPr lang="en-US" dirty="0" err="1">
                <a:latin typeface="Courier New" panose="02070309020205020404" pitchFamily="49" charset="0"/>
                <a:cs typeface="Courier New" panose="02070309020205020404" pitchFamily="49" charset="0"/>
              </a:rPr>
              <a:t>mongodb</a:t>
            </a:r>
            <a:endParaRPr lang="es-419" dirty="0">
              <a:latin typeface="Courier New" panose="02070309020205020404" pitchFamily="49" charset="0"/>
              <a:cs typeface="Courier New" panose="02070309020205020404" pitchFamily="49" charset="0"/>
            </a:endParaRPr>
          </a:p>
        </p:txBody>
      </p:sp>
      <p:pic>
        <p:nvPicPr>
          <p:cNvPr id="11" name="Imagen 10">
            <a:extLst>
              <a:ext uri="{FF2B5EF4-FFF2-40B4-BE49-F238E27FC236}">
                <a16:creationId xmlns:a16="http://schemas.microsoft.com/office/drawing/2014/main" id="{24FE45A9-2E6B-F53C-1896-37FCAA7F7202}"/>
              </a:ext>
            </a:extLst>
          </p:cNvPr>
          <p:cNvPicPr>
            <a:picLocks noChangeAspect="1"/>
          </p:cNvPicPr>
          <p:nvPr/>
        </p:nvPicPr>
        <p:blipFill>
          <a:blip r:embed="rId2"/>
          <a:stretch>
            <a:fillRect/>
          </a:stretch>
        </p:blipFill>
        <p:spPr>
          <a:xfrm>
            <a:off x="7743161" y="3438746"/>
            <a:ext cx="4753639" cy="1433713"/>
          </a:xfrm>
          <a:prstGeom prst="rect">
            <a:avLst/>
          </a:prstGeom>
          <a:effectLst>
            <a:outerShdw blurRad="63500" sx="102000" sy="102000" algn="ctr" rotWithShape="0">
              <a:prstClr val="black">
                <a:alpha val="40000"/>
              </a:prstClr>
            </a:outerShdw>
          </a:effectLst>
        </p:spPr>
      </p:pic>
      <p:sp>
        <p:nvSpPr>
          <p:cNvPr id="7" name="CuadroTexto 6">
            <a:extLst>
              <a:ext uri="{FF2B5EF4-FFF2-40B4-BE49-F238E27FC236}">
                <a16:creationId xmlns:a16="http://schemas.microsoft.com/office/drawing/2014/main" id="{8CAC43B2-9F1B-684D-C227-B89A1FAD2735}"/>
              </a:ext>
            </a:extLst>
          </p:cNvPr>
          <p:cNvSpPr txBox="1"/>
          <p:nvPr/>
        </p:nvSpPr>
        <p:spPr>
          <a:xfrm>
            <a:off x="7676150" y="5389516"/>
            <a:ext cx="3073399" cy="923330"/>
          </a:xfrm>
          <a:prstGeom prst="rect">
            <a:avLst/>
          </a:prstGeom>
          <a:noFill/>
        </p:spPr>
        <p:txBody>
          <a:bodyPr wrap="square">
            <a:spAutoFit/>
          </a:bodyPr>
          <a:lstStyle/>
          <a:p>
            <a:r>
              <a:rPr lang="es-419" dirty="0">
                <a:solidFill>
                  <a:srgbClr val="002060"/>
                </a:solidFill>
                <a:highlight>
                  <a:srgbClr val="F0F5D0"/>
                </a:highlight>
              </a:rPr>
              <a:t>Este programa tiene un error, por el modelo de eventos de </a:t>
            </a:r>
            <a:r>
              <a:rPr lang="es-419" dirty="0" err="1">
                <a:solidFill>
                  <a:srgbClr val="002060"/>
                </a:solidFill>
                <a:highlight>
                  <a:srgbClr val="F0F5D0"/>
                </a:highlight>
              </a:rPr>
              <a:t>node</a:t>
            </a:r>
            <a:r>
              <a:rPr lang="es-419" dirty="0">
                <a:solidFill>
                  <a:srgbClr val="002060"/>
                </a:solidFill>
                <a:highlight>
                  <a:srgbClr val="F0F5D0"/>
                </a:highlight>
              </a:rPr>
              <a:t>.</a:t>
            </a:r>
            <a:endParaRPr lang="es-419" dirty="0">
              <a:highlight>
                <a:srgbClr val="F0F5D0"/>
              </a:highlight>
            </a:endParaRPr>
          </a:p>
        </p:txBody>
      </p:sp>
      <p:sp>
        <p:nvSpPr>
          <p:cNvPr id="10" name="CuadroTexto 9">
            <a:extLst>
              <a:ext uri="{FF2B5EF4-FFF2-40B4-BE49-F238E27FC236}">
                <a16:creationId xmlns:a16="http://schemas.microsoft.com/office/drawing/2014/main" id="{338C0948-894D-A6BF-99C6-68625252FFBE}"/>
              </a:ext>
            </a:extLst>
          </p:cNvPr>
          <p:cNvSpPr txBox="1"/>
          <p:nvPr/>
        </p:nvSpPr>
        <p:spPr>
          <a:xfrm>
            <a:off x="828000" y="2607749"/>
            <a:ext cx="9181414" cy="369332"/>
          </a:xfrm>
          <a:prstGeom prst="rect">
            <a:avLst/>
          </a:prstGeom>
          <a:noFill/>
        </p:spPr>
        <p:txBody>
          <a:bodyPr wrap="square">
            <a:spAutoFit/>
          </a:bodyPr>
          <a:lstStyle/>
          <a:p>
            <a:pPr algn="just"/>
            <a:r>
              <a:rPr lang="es-ES" dirty="0">
                <a:solidFill>
                  <a:srgbClr val="002060"/>
                </a:solidFill>
              </a:rPr>
              <a:t>Crear el archivo app.js y agregar el siguiente código</a:t>
            </a:r>
            <a:endParaRPr lang="es-419" dirty="0">
              <a:solidFill>
                <a:srgbClr val="002060"/>
              </a:solidFill>
            </a:endParaRPr>
          </a:p>
        </p:txBody>
      </p:sp>
      <p:sp>
        <p:nvSpPr>
          <p:cNvPr id="13" name="CuadroTexto 12">
            <a:extLst>
              <a:ext uri="{FF2B5EF4-FFF2-40B4-BE49-F238E27FC236}">
                <a16:creationId xmlns:a16="http://schemas.microsoft.com/office/drawing/2014/main" id="{6A366AC1-D0E7-F2F2-4A70-650B9F19683F}"/>
              </a:ext>
            </a:extLst>
          </p:cNvPr>
          <p:cNvSpPr txBox="1"/>
          <p:nvPr/>
        </p:nvSpPr>
        <p:spPr>
          <a:xfrm>
            <a:off x="828000" y="6416957"/>
            <a:ext cx="6314088" cy="369332"/>
          </a:xfrm>
          <a:prstGeom prst="rect">
            <a:avLst/>
          </a:prstGeom>
          <a:noFill/>
        </p:spPr>
        <p:txBody>
          <a:bodyPr wrap="square">
            <a:spAutoFit/>
          </a:bodyPr>
          <a:lstStyle>
            <a:defPPr>
              <a:defRPr lang="en-US"/>
            </a:defPPr>
            <a:lvl1pPr>
              <a:defRPr>
                <a:latin typeface="Courier New" panose="02070309020205020404" pitchFamily="49" charset="0"/>
                <a:cs typeface="Courier New" panose="02070309020205020404" pitchFamily="49" charset="0"/>
              </a:defRPr>
            </a:lvl1pPr>
          </a:lstStyle>
          <a:p>
            <a:r>
              <a:rPr lang="es-419" dirty="0"/>
              <a:t>PS C:\MEAN\SC\mongo&gt; </a:t>
            </a:r>
            <a:r>
              <a:rPr lang="es-419" dirty="0" err="1"/>
              <a:t>node</a:t>
            </a:r>
            <a:r>
              <a:rPr lang="es-419" dirty="0"/>
              <a:t> app</a:t>
            </a:r>
          </a:p>
        </p:txBody>
      </p:sp>
    </p:spTree>
    <p:extLst>
      <p:ext uri="{BB962C8B-B14F-4D97-AF65-F5344CB8AC3E}">
        <p14:creationId xmlns:p14="http://schemas.microsoft.com/office/powerpoint/2010/main" val="23445651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22C7F5-68C1-4199-21BC-F3D5854801EF}"/>
              </a:ext>
            </a:extLst>
          </p:cNvPr>
          <p:cNvSpPr>
            <a:spLocks noGrp="1"/>
          </p:cNvSpPr>
          <p:nvPr>
            <p:ph type="title"/>
          </p:nvPr>
        </p:nvSpPr>
        <p:spPr/>
        <p:txBody>
          <a:bodyPr/>
          <a:lstStyle/>
          <a:p>
            <a:r>
              <a:rPr lang="es-ES" dirty="0"/>
              <a:t>1. Establecer una conexión a MongoDB</a:t>
            </a:r>
            <a:endParaRPr lang="es-419" dirty="0"/>
          </a:p>
        </p:txBody>
      </p:sp>
      <p:sp>
        <p:nvSpPr>
          <p:cNvPr id="6" name="CuadroTexto 5">
            <a:extLst>
              <a:ext uri="{FF2B5EF4-FFF2-40B4-BE49-F238E27FC236}">
                <a16:creationId xmlns:a16="http://schemas.microsoft.com/office/drawing/2014/main" id="{F1B3C721-C824-E384-7C38-1A0798F2650F}"/>
              </a:ext>
            </a:extLst>
          </p:cNvPr>
          <p:cNvSpPr txBox="1"/>
          <p:nvPr/>
        </p:nvSpPr>
        <p:spPr>
          <a:xfrm>
            <a:off x="828000" y="1628507"/>
            <a:ext cx="7211148" cy="3785652"/>
          </a:xfrm>
          <a:prstGeom prst="rect">
            <a:avLst/>
          </a:prstGeom>
          <a:noFill/>
        </p:spPr>
        <p:txBody>
          <a:bodyPr wrap="square">
            <a:spAutoFit/>
          </a:bodyPr>
          <a:lstStyle/>
          <a:p>
            <a:r>
              <a:rPr lang="es-419" sz="1200" b="0" dirty="0" err="1">
                <a:solidFill>
                  <a:srgbClr val="0000FF"/>
                </a:solidFill>
                <a:effectLst/>
                <a:latin typeface="Consolas" panose="020B0609020204030204" pitchFamily="49" charset="0"/>
              </a:rPr>
              <a:t>const</a:t>
            </a:r>
            <a:r>
              <a:rPr lang="es-419" sz="1200" b="0" dirty="0">
                <a:solidFill>
                  <a:srgbClr val="000000"/>
                </a:solidFill>
                <a:effectLst/>
                <a:latin typeface="Consolas" panose="020B0609020204030204" pitchFamily="49" charset="0"/>
              </a:rPr>
              <a:t> { </a:t>
            </a:r>
            <a:r>
              <a:rPr lang="es-419" sz="1200" b="0" dirty="0" err="1">
                <a:solidFill>
                  <a:srgbClr val="267F99"/>
                </a:solidFill>
                <a:effectLst/>
                <a:latin typeface="Consolas" panose="020B0609020204030204" pitchFamily="49" charset="0"/>
              </a:rPr>
              <a:t>MongoClient</a:t>
            </a:r>
            <a:r>
              <a:rPr lang="es-419" sz="1200" b="0" dirty="0">
                <a:solidFill>
                  <a:srgbClr val="000000"/>
                </a:solidFill>
                <a:effectLst/>
                <a:latin typeface="Consolas" panose="020B0609020204030204" pitchFamily="49" charset="0"/>
              </a:rPr>
              <a:t> } = </a:t>
            </a:r>
            <a:r>
              <a:rPr lang="es-419" sz="1200" b="0" dirty="0" err="1">
                <a:solidFill>
                  <a:srgbClr val="795E26"/>
                </a:solidFill>
                <a:effectLst/>
                <a:latin typeface="Consolas" panose="020B0609020204030204" pitchFamily="49" charset="0"/>
              </a:rPr>
              <a:t>require</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mongodb</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p>
          <a:p>
            <a:r>
              <a:rPr lang="es-419" sz="1200" b="0" dirty="0" err="1">
                <a:solidFill>
                  <a:srgbClr val="0000FF"/>
                </a:solidFill>
                <a:effectLst/>
                <a:latin typeface="Consolas" panose="020B0609020204030204" pitchFamily="49" charset="0"/>
              </a:rPr>
              <a:t>const</a:t>
            </a:r>
            <a:r>
              <a:rPr lang="es-419" sz="1200" b="0" dirty="0">
                <a:solidFill>
                  <a:srgbClr val="000000"/>
                </a:solidFill>
                <a:effectLst/>
                <a:latin typeface="Consolas" panose="020B0609020204030204" pitchFamily="49" charset="0"/>
              </a:rPr>
              <a:t> </a:t>
            </a:r>
            <a:r>
              <a:rPr lang="es-419" sz="1200" b="0" dirty="0" err="1">
                <a:solidFill>
                  <a:srgbClr val="0070C1"/>
                </a:solidFill>
                <a:effectLst/>
                <a:latin typeface="Consolas" panose="020B0609020204030204" pitchFamily="49" charset="0"/>
              </a:rPr>
              <a:t>url</a:t>
            </a:r>
            <a:r>
              <a:rPr lang="es-419" sz="1200" b="0" dirty="0">
                <a:solidFill>
                  <a:srgbClr val="000000"/>
                </a:solidFill>
                <a:effectLst/>
                <a:latin typeface="Consolas" panose="020B0609020204030204" pitchFamily="49" charset="0"/>
              </a:rPr>
              <a:t> = </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mongodb</a:t>
            </a:r>
            <a:r>
              <a:rPr lang="es-419" sz="1200" b="0" dirty="0">
                <a:solidFill>
                  <a:srgbClr val="A31515"/>
                </a:solidFill>
                <a:effectLst/>
                <a:latin typeface="Consolas" panose="020B0609020204030204" pitchFamily="49" charset="0"/>
              </a:rPr>
              <a:t>://127.0.0.1:27017'</a:t>
            </a:r>
            <a:r>
              <a:rPr lang="es-419" sz="1200" b="0" dirty="0">
                <a:solidFill>
                  <a:srgbClr val="000000"/>
                </a:solidFill>
                <a:effectLst/>
                <a:latin typeface="Consolas" panose="020B0609020204030204" pitchFamily="49" charset="0"/>
              </a:rPr>
              <a:t>;</a:t>
            </a:r>
          </a:p>
          <a:p>
            <a:r>
              <a:rPr lang="es-419" sz="1200" b="0" dirty="0" err="1">
                <a:solidFill>
                  <a:srgbClr val="0000FF"/>
                </a:solidFill>
                <a:effectLst/>
                <a:latin typeface="Consolas" panose="020B0609020204030204" pitchFamily="49" charset="0"/>
              </a:rPr>
              <a:t>const</a:t>
            </a:r>
            <a:r>
              <a:rPr lang="es-419" sz="1200" b="0" dirty="0">
                <a:solidFill>
                  <a:srgbClr val="000000"/>
                </a:solidFill>
                <a:effectLst/>
                <a:latin typeface="Consolas" panose="020B0609020204030204" pitchFamily="49" charset="0"/>
              </a:rPr>
              <a:t> </a:t>
            </a:r>
            <a:r>
              <a:rPr lang="es-419" sz="1200" b="0" dirty="0" err="1">
                <a:solidFill>
                  <a:srgbClr val="0070C1"/>
                </a:solidFill>
                <a:effectLst/>
                <a:latin typeface="Consolas" panose="020B0609020204030204" pitchFamily="49" charset="0"/>
              </a:rPr>
              <a:t>dbName</a:t>
            </a:r>
            <a:r>
              <a:rPr lang="es-419" sz="1200" b="0" dirty="0">
                <a:solidFill>
                  <a:srgbClr val="000000"/>
                </a:solidFill>
                <a:effectLst/>
                <a:latin typeface="Consolas" panose="020B0609020204030204" pitchFamily="49" charset="0"/>
              </a:rPr>
              <a:t> = </a:t>
            </a:r>
            <a:r>
              <a:rPr lang="es-419" sz="1200" b="0" dirty="0">
                <a:solidFill>
                  <a:srgbClr val="A31515"/>
                </a:solidFill>
                <a:effectLst/>
                <a:latin typeface="Consolas" panose="020B0609020204030204" pitchFamily="49" charset="0"/>
              </a:rPr>
              <a:t>'directorio'</a:t>
            </a:r>
            <a:r>
              <a:rPr lang="es-419" sz="1200" b="0" dirty="0">
                <a:solidFill>
                  <a:srgbClr val="000000"/>
                </a:solidFill>
                <a:effectLst/>
                <a:latin typeface="Consolas" panose="020B0609020204030204" pitchFamily="49" charset="0"/>
              </a:rPr>
              <a:t>;</a:t>
            </a:r>
          </a:p>
          <a:p>
            <a:r>
              <a:rPr lang="es-419" sz="1200" b="0" dirty="0" err="1">
                <a:solidFill>
                  <a:srgbClr val="0000FF"/>
                </a:solidFill>
                <a:effectLst/>
                <a:latin typeface="Consolas" panose="020B0609020204030204" pitchFamily="49" charset="0"/>
              </a:rPr>
              <a:t>const</a:t>
            </a:r>
            <a:r>
              <a:rPr lang="es-419" sz="1200" b="0" dirty="0">
                <a:solidFill>
                  <a:srgbClr val="000000"/>
                </a:solidFill>
                <a:effectLst/>
                <a:latin typeface="Consolas" panose="020B0609020204030204" pitchFamily="49" charset="0"/>
              </a:rPr>
              <a:t> </a:t>
            </a:r>
            <a:r>
              <a:rPr lang="es-419" sz="1200" b="0" dirty="0" err="1">
                <a:solidFill>
                  <a:srgbClr val="0070C1"/>
                </a:solidFill>
                <a:effectLst/>
                <a:latin typeface="Consolas" panose="020B0609020204030204" pitchFamily="49" charset="0"/>
              </a:rPr>
              <a:t>client</a:t>
            </a:r>
            <a:r>
              <a:rPr lang="es-419" sz="1200" b="0" dirty="0">
                <a:solidFill>
                  <a:srgbClr val="000000"/>
                </a:solidFill>
                <a:effectLst/>
                <a:latin typeface="Consolas" panose="020B0609020204030204" pitchFamily="49" charset="0"/>
              </a:rPr>
              <a:t> = </a:t>
            </a:r>
            <a:r>
              <a:rPr lang="es-419" sz="1200" b="0" dirty="0">
                <a:solidFill>
                  <a:srgbClr val="0000FF"/>
                </a:solidFill>
                <a:effectLst/>
                <a:latin typeface="Consolas" panose="020B0609020204030204" pitchFamily="49" charset="0"/>
              </a:rPr>
              <a:t>new</a:t>
            </a:r>
            <a:r>
              <a:rPr lang="es-419" sz="1200" b="0" dirty="0">
                <a:solidFill>
                  <a:srgbClr val="000000"/>
                </a:solidFill>
                <a:effectLst/>
                <a:latin typeface="Consolas" panose="020B0609020204030204" pitchFamily="49" charset="0"/>
              </a:rPr>
              <a:t> </a:t>
            </a:r>
            <a:r>
              <a:rPr lang="es-419" sz="1200" b="0" dirty="0" err="1">
                <a:solidFill>
                  <a:srgbClr val="267F99"/>
                </a:solidFill>
                <a:effectLst/>
                <a:highlight>
                  <a:srgbClr val="FFF3CD"/>
                </a:highlight>
                <a:latin typeface="Consolas" panose="020B0609020204030204" pitchFamily="49" charset="0"/>
              </a:rPr>
              <a:t>MongoClient</a:t>
            </a:r>
            <a:r>
              <a:rPr lang="es-419" sz="1200" b="0" dirty="0">
                <a:solidFill>
                  <a:srgbClr val="000000"/>
                </a:solidFill>
                <a:effectLst/>
                <a:latin typeface="Consolas" panose="020B0609020204030204" pitchFamily="49" charset="0"/>
              </a:rPr>
              <a:t>(</a:t>
            </a:r>
            <a:r>
              <a:rPr lang="es-419" sz="1200" b="0" dirty="0" err="1">
                <a:solidFill>
                  <a:srgbClr val="0070C1"/>
                </a:solidFill>
                <a:effectLst/>
                <a:latin typeface="Consolas" panose="020B0609020204030204" pitchFamily="49" charset="0"/>
              </a:rPr>
              <a:t>url</a:t>
            </a:r>
            <a:r>
              <a:rPr lang="es-419" sz="1200" b="0" dirty="0">
                <a:solidFill>
                  <a:srgbClr val="000000"/>
                </a:solidFill>
                <a:effectLst/>
                <a:latin typeface="Consolas" panose="020B0609020204030204" pitchFamily="49" charset="0"/>
              </a:rPr>
              <a:t>, );</a:t>
            </a:r>
          </a:p>
          <a:p>
            <a:r>
              <a:rPr lang="es-419" sz="1200" b="0" dirty="0" err="1">
                <a:solidFill>
                  <a:srgbClr val="0000FF"/>
                </a:solidFill>
                <a:effectLst/>
                <a:highlight>
                  <a:srgbClr val="F0F5D0"/>
                </a:highlight>
                <a:latin typeface="Consolas" panose="020B0609020204030204" pitchFamily="49" charset="0"/>
              </a:rPr>
              <a:t>async</a:t>
            </a:r>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function</a:t>
            </a:r>
            <a:r>
              <a:rPr lang="es-419" sz="1200" b="0" dirty="0">
                <a:solidFill>
                  <a:srgbClr val="000000"/>
                </a:solidFill>
                <a:effectLst/>
                <a:latin typeface="Consolas" panose="020B0609020204030204" pitchFamily="49" charset="0"/>
              </a:rPr>
              <a:t> </a:t>
            </a:r>
            <a:r>
              <a:rPr lang="es-419" sz="1200" b="0" dirty="0" err="1">
                <a:solidFill>
                  <a:srgbClr val="795E26"/>
                </a:solidFill>
                <a:effectLst/>
                <a:latin typeface="Consolas" panose="020B0609020204030204" pitchFamily="49" charset="0"/>
              </a:rPr>
              <a:t>conectarABaseDeDatos</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a:solidFill>
                  <a:srgbClr val="AF00DB"/>
                </a:solidFill>
                <a:effectLst/>
                <a:latin typeface="Consolas" panose="020B0609020204030204" pitchFamily="49" charset="0"/>
              </a:rPr>
              <a:t>try</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AF00DB"/>
                </a:solidFill>
                <a:effectLst/>
                <a:highlight>
                  <a:srgbClr val="F0F5D0"/>
                </a:highlight>
                <a:latin typeface="Consolas" panose="020B0609020204030204" pitchFamily="49" charset="0"/>
              </a:rPr>
              <a:t>await</a:t>
            </a:r>
            <a:r>
              <a:rPr lang="es-419" sz="1200" b="0" dirty="0">
                <a:solidFill>
                  <a:srgbClr val="000000"/>
                </a:solidFill>
                <a:effectLst/>
                <a:latin typeface="Consolas" panose="020B0609020204030204" pitchFamily="49" charset="0"/>
              </a:rPr>
              <a:t> </a:t>
            </a:r>
            <a:r>
              <a:rPr lang="es-419" sz="1200" b="0" dirty="0" err="1">
                <a:solidFill>
                  <a:srgbClr val="0070C1"/>
                </a:solidFill>
                <a:effectLst/>
                <a:latin typeface="Consolas" panose="020B0609020204030204" pitchFamily="49" charset="0"/>
              </a:rPr>
              <a:t>client</a:t>
            </a:r>
            <a:r>
              <a:rPr lang="es-419" sz="1200" b="0" dirty="0" err="1">
                <a:solidFill>
                  <a:srgbClr val="000000"/>
                </a:solidFill>
                <a:effectLst/>
                <a:latin typeface="Consolas" panose="020B0609020204030204" pitchFamily="49" charset="0"/>
              </a:rPr>
              <a:t>.</a:t>
            </a:r>
            <a:r>
              <a:rPr lang="es-419" sz="1200" b="0" dirty="0" err="1">
                <a:solidFill>
                  <a:srgbClr val="795E26"/>
                </a:solidFill>
                <a:effectLst/>
                <a:latin typeface="Consolas" panose="020B0609020204030204" pitchFamily="49" charset="0"/>
              </a:rPr>
              <a:t>connect</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a:solidFill>
                  <a:srgbClr val="001080"/>
                </a:solidFill>
                <a:effectLst/>
                <a:latin typeface="Consolas" panose="020B0609020204030204" pitchFamily="49" charset="0"/>
              </a:rPr>
              <a:t>console</a:t>
            </a:r>
            <a:r>
              <a:rPr lang="es-419" sz="1200" b="0" dirty="0">
                <a:solidFill>
                  <a:srgbClr val="000000"/>
                </a:solidFill>
                <a:effectLst/>
                <a:latin typeface="Consolas" panose="020B0609020204030204" pitchFamily="49" charset="0"/>
              </a:rPr>
              <a:t>.</a:t>
            </a:r>
            <a:r>
              <a:rPr lang="es-419" sz="1200" b="0" dirty="0">
                <a:solidFill>
                  <a:srgbClr val="795E26"/>
                </a:solidFill>
                <a:effectLst/>
                <a:latin typeface="Consolas" panose="020B0609020204030204" pitchFamily="49" charset="0"/>
              </a:rPr>
              <a:t>log</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'Conexión establecida correctamente a la base de datos'</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err="1">
                <a:solidFill>
                  <a:srgbClr val="0000FF"/>
                </a:solidFill>
                <a:effectLst/>
                <a:latin typeface="Consolas" panose="020B0609020204030204" pitchFamily="49" charset="0"/>
              </a:rPr>
              <a:t>const</a:t>
            </a:r>
            <a:r>
              <a:rPr lang="es-419" sz="1200" b="0" dirty="0">
                <a:solidFill>
                  <a:srgbClr val="000000"/>
                </a:solidFill>
                <a:effectLst/>
                <a:latin typeface="Consolas" panose="020B0609020204030204" pitchFamily="49" charset="0"/>
              </a:rPr>
              <a:t> </a:t>
            </a:r>
            <a:r>
              <a:rPr lang="es-419" sz="1200" b="0" dirty="0" err="1">
                <a:solidFill>
                  <a:srgbClr val="0070C1"/>
                </a:solidFill>
                <a:effectLst/>
                <a:latin typeface="Consolas" panose="020B0609020204030204" pitchFamily="49" charset="0"/>
              </a:rPr>
              <a:t>db</a:t>
            </a:r>
            <a:r>
              <a:rPr lang="es-419" sz="1200" b="0" dirty="0">
                <a:solidFill>
                  <a:srgbClr val="000000"/>
                </a:solidFill>
                <a:effectLst/>
                <a:latin typeface="Consolas" panose="020B0609020204030204" pitchFamily="49" charset="0"/>
              </a:rPr>
              <a:t> = </a:t>
            </a:r>
            <a:r>
              <a:rPr lang="es-419" sz="1200" b="0" dirty="0" err="1">
                <a:solidFill>
                  <a:srgbClr val="0070C1"/>
                </a:solidFill>
                <a:effectLst/>
                <a:latin typeface="Consolas" panose="020B0609020204030204" pitchFamily="49" charset="0"/>
              </a:rPr>
              <a:t>client</a:t>
            </a:r>
            <a:r>
              <a:rPr lang="es-419" sz="1200" b="0" dirty="0" err="1">
                <a:solidFill>
                  <a:srgbClr val="000000"/>
                </a:solidFill>
                <a:effectLst/>
                <a:latin typeface="Consolas" panose="020B0609020204030204" pitchFamily="49" charset="0"/>
              </a:rPr>
              <a:t>.</a:t>
            </a:r>
            <a:r>
              <a:rPr lang="es-419" sz="1200" b="0" dirty="0" err="1">
                <a:solidFill>
                  <a:srgbClr val="795E26"/>
                </a:solidFill>
                <a:effectLst/>
                <a:latin typeface="Consolas" panose="020B0609020204030204" pitchFamily="49" charset="0"/>
              </a:rPr>
              <a:t>db</a:t>
            </a:r>
            <a:r>
              <a:rPr lang="es-419" sz="1200" b="0" dirty="0">
                <a:solidFill>
                  <a:srgbClr val="000000"/>
                </a:solidFill>
                <a:effectLst/>
                <a:latin typeface="Consolas" panose="020B0609020204030204" pitchFamily="49" charset="0"/>
              </a:rPr>
              <a:t>(</a:t>
            </a:r>
            <a:r>
              <a:rPr lang="es-419" sz="1200" b="0" dirty="0" err="1">
                <a:solidFill>
                  <a:srgbClr val="0070C1"/>
                </a:solidFill>
                <a:effectLst/>
                <a:latin typeface="Consolas" panose="020B0609020204030204" pitchFamily="49" charset="0"/>
              </a:rPr>
              <a:t>dbName</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r>
              <a:rPr lang="es-419" sz="1200" b="0" dirty="0" err="1">
                <a:solidFill>
                  <a:srgbClr val="AF00DB"/>
                </a:solidFill>
                <a:effectLst/>
                <a:highlight>
                  <a:srgbClr val="F0F5D0"/>
                </a:highlight>
                <a:latin typeface="Consolas" panose="020B0609020204030204" pitchFamily="49" charset="0"/>
              </a:rPr>
              <a:t>await</a:t>
            </a:r>
            <a:r>
              <a:rPr lang="es-419" sz="1200" b="0" dirty="0">
                <a:solidFill>
                  <a:srgbClr val="000000"/>
                </a:solidFill>
                <a:effectLst/>
                <a:latin typeface="Consolas" panose="020B0609020204030204" pitchFamily="49" charset="0"/>
              </a:rPr>
              <a:t> </a:t>
            </a:r>
            <a:r>
              <a:rPr lang="es-419" sz="1200" b="0" dirty="0" err="1">
                <a:solidFill>
                  <a:srgbClr val="0070C1"/>
                </a:solidFill>
                <a:effectLst/>
                <a:latin typeface="Consolas" panose="020B0609020204030204" pitchFamily="49" charset="0"/>
              </a:rPr>
              <a:t>db</a:t>
            </a:r>
            <a:r>
              <a:rPr lang="es-419" sz="1200" b="0" dirty="0" err="1">
                <a:solidFill>
                  <a:srgbClr val="000000"/>
                </a:solidFill>
                <a:effectLst/>
                <a:latin typeface="Consolas" panose="020B0609020204030204" pitchFamily="49" charset="0"/>
              </a:rPr>
              <a:t>.</a:t>
            </a:r>
            <a:r>
              <a:rPr lang="es-419" sz="1200" b="0" dirty="0" err="1">
                <a:solidFill>
                  <a:srgbClr val="795E26"/>
                </a:solidFill>
                <a:effectLst/>
                <a:latin typeface="Consolas" panose="020B0609020204030204" pitchFamily="49" charset="0"/>
              </a:rPr>
              <a:t>collection</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a:t>
            </a:r>
            <a:r>
              <a:rPr lang="es-419" sz="1200" b="0" dirty="0" err="1">
                <a:solidFill>
                  <a:srgbClr val="A31515"/>
                </a:solidFill>
                <a:effectLst/>
                <a:latin typeface="Consolas" panose="020B0609020204030204" pitchFamily="49" charset="0"/>
              </a:rPr>
              <a:t>miColeccion</a:t>
            </a:r>
            <a:r>
              <a:rPr lang="es-419" sz="1200" b="0" dirty="0">
                <a:solidFill>
                  <a:srgbClr val="A31515"/>
                </a:solidFill>
                <a:effectLst/>
                <a:latin typeface="Consolas" panose="020B0609020204030204" pitchFamily="49" charset="0"/>
              </a:rPr>
              <a:t>'</a:t>
            </a:r>
            <a:r>
              <a:rPr lang="es-419" sz="1200" b="0" dirty="0">
                <a:solidFill>
                  <a:srgbClr val="000000"/>
                </a:solidFill>
                <a:effectLst/>
                <a:latin typeface="Consolas" panose="020B0609020204030204" pitchFamily="49" charset="0"/>
              </a:rPr>
              <a:t>).</a:t>
            </a:r>
            <a:r>
              <a:rPr lang="es-419" sz="1200" b="0" dirty="0" err="1">
                <a:solidFill>
                  <a:srgbClr val="795E26"/>
                </a:solidFill>
                <a:effectLst/>
                <a:latin typeface="Consolas" panose="020B0609020204030204" pitchFamily="49" charset="0"/>
              </a:rPr>
              <a:t>insertOne</a:t>
            </a:r>
            <a:r>
              <a:rPr lang="es-419" sz="1200" b="0" dirty="0">
                <a:solidFill>
                  <a:srgbClr val="000000"/>
                </a:solidFill>
                <a:effectLst/>
                <a:latin typeface="Consolas" panose="020B0609020204030204" pitchFamily="49" charset="0"/>
              </a:rPr>
              <a:t>({ </a:t>
            </a:r>
            <a:r>
              <a:rPr lang="es-419" sz="1200" b="0" dirty="0">
                <a:solidFill>
                  <a:srgbClr val="001080"/>
                </a:solidFill>
                <a:effectLst/>
                <a:latin typeface="Consolas" panose="020B0609020204030204" pitchFamily="49" charset="0"/>
              </a:rPr>
              <a:t>campo:</a:t>
            </a:r>
            <a:r>
              <a:rPr lang="es-419" sz="1200" b="0" dirty="0">
                <a:solidFill>
                  <a:srgbClr val="000000"/>
                </a:solidFill>
                <a:effectLst/>
                <a:latin typeface="Consolas" panose="020B0609020204030204" pitchFamily="49" charset="0"/>
              </a:rPr>
              <a:t> </a:t>
            </a:r>
            <a:r>
              <a:rPr lang="es-419" sz="1200" b="0" dirty="0">
                <a:solidFill>
                  <a:srgbClr val="A31515"/>
                </a:solidFill>
                <a:effectLst/>
                <a:latin typeface="Consolas" panose="020B0609020204030204" pitchFamily="49" charset="0"/>
              </a:rPr>
              <a:t>'valor'</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a:solidFill>
                  <a:srgbClr val="001080"/>
                </a:solidFill>
                <a:effectLst/>
                <a:latin typeface="Consolas" panose="020B0609020204030204" pitchFamily="49" charset="0"/>
              </a:rPr>
              <a:t>console</a:t>
            </a:r>
            <a:r>
              <a:rPr lang="es-419" sz="1200" b="0" dirty="0">
                <a:solidFill>
                  <a:srgbClr val="000000"/>
                </a:solidFill>
                <a:effectLst/>
                <a:latin typeface="Consolas" panose="020B0609020204030204" pitchFamily="49" charset="0"/>
              </a:rPr>
              <a:t>.</a:t>
            </a:r>
            <a:r>
              <a:rPr lang="es-419" sz="1200" b="0" dirty="0">
                <a:solidFill>
                  <a:srgbClr val="795E26"/>
                </a:solidFill>
                <a:effectLst/>
                <a:latin typeface="Consolas" panose="020B0609020204030204" pitchFamily="49" charset="0"/>
              </a:rPr>
              <a:t>log</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'Documento insertado correctamente'</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 </a:t>
            </a:r>
            <a:r>
              <a:rPr lang="es-419" sz="1200" b="0" dirty="0">
                <a:solidFill>
                  <a:srgbClr val="AF00DB"/>
                </a:solidFill>
                <a:effectLst/>
                <a:latin typeface="Consolas" panose="020B0609020204030204" pitchFamily="49" charset="0"/>
              </a:rPr>
              <a:t>catch</a:t>
            </a:r>
            <a:r>
              <a:rPr lang="es-419" sz="1200" b="0" dirty="0">
                <a:solidFill>
                  <a:srgbClr val="000000"/>
                </a:solidFill>
                <a:effectLst/>
                <a:latin typeface="Consolas" panose="020B0609020204030204" pitchFamily="49" charset="0"/>
              </a:rPr>
              <a:t> (</a:t>
            </a:r>
            <a:r>
              <a:rPr lang="es-419" sz="1200" b="0" dirty="0">
                <a:solidFill>
                  <a:srgbClr val="001080"/>
                </a:solidFill>
                <a:effectLst/>
                <a:latin typeface="Consolas" panose="020B0609020204030204" pitchFamily="49" charset="0"/>
              </a:rPr>
              <a:t>error</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001080"/>
                </a:solidFill>
                <a:effectLst/>
                <a:latin typeface="Consolas" panose="020B0609020204030204" pitchFamily="49" charset="0"/>
              </a:rPr>
              <a:t>console</a:t>
            </a:r>
            <a:r>
              <a:rPr lang="es-419" sz="1200" b="0" dirty="0" err="1">
                <a:solidFill>
                  <a:srgbClr val="000000"/>
                </a:solidFill>
                <a:effectLst/>
                <a:latin typeface="Consolas" panose="020B0609020204030204" pitchFamily="49" charset="0"/>
              </a:rPr>
              <a:t>.</a:t>
            </a:r>
            <a:r>
              <a:rPr lang="es-419" sz="1200" b="0" dirty="0" err="1">
                <a:solidFill>
                  <a:srgbClr val="795E26"/>
                </a:solidFill>
                <a:effectLst/>
                <a:latin typeface="Consolas" panose="020B0609020204030204" pitchFamily="49" charset="0"/>
              </a:rPr>
              <a:t>error</a:t>
            </a:r>
            <a:r>
              <a:rPr lang="es-419" sz="1200" b="0" dirty="0">
                <a:solidFill>
                  <a:srgbClr val="000000"/>
                </a:solidFill>
                <a:effectLst/>
                <a:latin typeface="Consolas" panose="020B0609020204030204" pitchFamily="49" charset="0"/>
              </a:rPr>
              <a:t>(</a:t>
            </a:r>
            <a:r>
              <a:rPr lang="es-419" sz="1200" b="0" dirty="0">
                <a:solidFill>
                  <a:srgbClr val="A31515"/>
                </a:solidFill>
                <a:effectLst/>
                <a:latin typeface="Consolas" panose="020B0609020204030204" pitchFamily="49" charset="0"/>
              </a:rPr>
              <a:t>'Error al conectar a la base de datos:'</a:t>
            </a:r>
            <a:r>
              <a:rPr lang="es-419" sz="1200" b="0" dirty="0">
                <a:solidFill>
                  <a:srgbClr val="000000"/>
                </a:solidFill>
                <a:effectLst/>
                <a:latin typeface="Consolas" panose="020B0609020204030204" pitchFamily="49" charset="0"/>
              </a:rPr>
              <a:t>, </a:t>
            </a:r>
            <a:r>
              <a:rPr lang="es-419" sz="1200" b="0" dirty="0">
                <a:solidFill>
                  <a:srgbClr val="001080"/>
                </a:solidFill>
                <a:effectLst/>
                <a:latin typeface="Consolas" panose="020B0609020204030204" pitchFamily="49" charset="0"/>
              </a:rPr>
              <a:t>error</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 </a:t>
            </a:r>
            <a:r>
              <a:rPr lang="es-419" sz="1200" b="0" dirty="0" err="1">
                <a:solidFill>
                  <a:srgbClr val="AF00DB"/>
                </a:solidFill>
                <a:effectLst/>
                <a:latin typeface="Consolas" panose="020B0609020204030204" pitchFamily="49" charset="0"/>
              </a:rPr>
              <a:t>finally</a:t>
            </a:r>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        </a:t>
            </a:r>
            <a:r>
              <a:rPr lang="es-419" sz="1200" b="0" dirty="0" err="1">
                <a:solidFill>
                  <a:srgbClr val="AF00DB"/>
                </a:solidFill>
                <a:effectLst/>
                <a:highlight>
                  <a:srgbClr val="F0F5D0"/>
                </a:highlight>
                <a:latin typeface="Consolas" panose="020B0609020204030204" pitchFamily="49" charset="0"/>
              </a:rPr>
              <a:t>await</a:t>
            </a:r>
            <a:r>
              <a:rPr lang="es-419" sz="1200" b="0" dirty="0">
                <a:solidFill>
                  <a:srgbClr val="000000"/>
                </a:solidFill>
                <a:effectLst/>
                <a:latin typeface="Consolas" panose="020B0609020204030204" pitchFamily="49" charset="0"/>
              </a:rPr>
              <a:t>  </a:t>
            </a:r>
            <a:r>
              <a:rPr lang="es-419" sz="1200" b="0" dirty="0" err="1">
                <a:solidFill>
                  <a:srgbClr val="0070C1"/>
                </a:solidFill>
                <a:effectLst/>
                <a:latin typeface="Consolas" panose="020B0609020204030204" pitchFamily="49" charset="0"/>
              </a:rPr>
              <a:t>client</a:t>
            </a:r>
            <a:r>
              <a:rPr lang="es-419" sz="1200" b="0" dirty="0" err="1">
                <a:solidFill>
                  <a:srgbClr val="000000"/>
                </a:solidFill>
                <a:effectLst/>
                <a:latin typeface="Consolas" panose="020B0609020204030204" pitchFamily="49" charset="0"/>
              </a:rPr>
              <a:t>.</a:t>
            </a:r>
            <a:r>
              <a:rPr lang="es-419" sz="1200" b="0" dirty="0" err="1">
                <a:solidFill>
                  <a:srgbClr val="795E26"/>
                </a:solidFill>
                <a:effectLst/>
                <a:latin typeface="Consolas" panose="020B0609020204030204" pitchFamily="49" charset="0"/>
              </a:rPr>
              <a:t>close</a:t>
            </a:r>
            <a:r>
              <a:rPr lang="es-419" sz="1200" b="0" dirty="0">
                <a:solidFill>
                  <a:srgbClr val="000000"/>
                </a:solidFill>
                <a:effectLst/>
                <a:latin typeface="Consolas" panose="020B0609020204030204" pitchFamily="49" charset="0"/>
              </a:rPr>
              <a:t>();</a:t>
            </a:r>
          </a:p>
          <a:p>
            <a:r>
              <a:rPr lang="es-419" sz="1200" b="0" dirty="0">
                <a:solidFill>
                  <a:srgbClr val="000000"/>
                </a:solidFill>
                <a:effectLst/>
                <a:latin typeface="Consolas" panose="020B0609020204030204" pitchFamily="49" charset="0"/>
              </a:rPr>
              <a:t>    }</a:t>
            </a:r>
          </a:p>
          <a:p>
            <a:r>
              <a:rPr lang="es-419" sz="1200" b="0" dirty="0">
                <a:solidFill>
                  <a:srgbClr val="000000"/>
                </a:solidFill>
                <a:effectLst/>
                <a:latin typeface="Consolas" panose="020B0609020204030204" pitchFamily="49" charset="0"/>
              </a:rPr>
              <a:t>}</a:t>
            </a:r>
          </a:p>
          <a:p>
            <a:r>
              <a:rPr lang="es-419" sz="1200" b="0" dirty="0" err="1">
                <a:solidFill>
                  <a:srgbClr val="795E26"/>
                </a:solidFill>
                <a:effectLst/>
                <a:latin typeface="Consolas" panose="020B0609020204030204" pitchFamily="49" charset="0"/>
              </a:rPr>
              <a:t>conectarABaseDeDatos</a:t>
            </a:r>
            <a:r>
              <a:rPr lang="es-419" sz="1200" b="0" dirty="0">
                <a:solidFill>
                  <a:srgbClr val="000000"/>
                </a:solidFill>
                <a:effectLst/>
                <a:latin typeface="Consolas" panose="020B0609020204030204" pitchFamily="49" charset="0"/>
              </a:rPr>
              <a:t>();</a:t>
            </a:r>
          </a:p>
          <a:p>
            <a:endParaRPr lang="es-419" sz="1200" b="0" dirty="0">
              <a:solidFill>
                <a:srgbClr val="000000"/>
              </a:solidFill>
              <a:effectLst/>
              <a:latin typeface="Consolas" panose="020B0609020204030204" pitchFamily="49" charset="0"/>
            </a:endParaRPr>
          </a:p>
          <a:p>
            <a:r>
              <a:rPr lang="es-419" sz="1200" b="0" dirty="0">
                <a:solidFill>
                  <a:srgbClr val="001080"/>
                </a:solidFill>
                <a:effectLst/>
                <a:highlight>
                  <a:srgbClr val="F0F5D0"/>
                </a:highlight>
                <a:latin typeface="Consolas" panose="020B0609020204030204" pitchFamily="49" charset="0"/>
              </a:rPr>
              <a:t>console</a:t>
            </a:r>
            <a:r>
              <a:rPr lang="es-419" sz="1200" b="0" dirty="0">
                <a:solidFill>
                  <a:srgbClr val="000000"/>
                </a:solidFill>
                <a:effectLst/>
                <a:highlight>
                  <a:srgbClr val="F0F5D0"/>
                </a:highlight>
                <a:latin typeface="Consolas" panose="020B0609020204030204" pitchFamily="49" charset="0"/>
              </a:rPr>
              <a:t>.</a:t>
            </a:r>
            <a:r>
              <a:rPr lang="es-419" sz="1200" b="0" dirty="0">
                <a:solidFill>
                  <a:srgbClr val="795E26"/>
                </a:solidFill>
                <a:effectLst/>
                <a:highlight>
                  <a:srgbClr val="F0F5D0"/>
                </a:highlight>
                <a:latin typeface="Consolas" panose="020B0609020204030204" pitchFamily="49" charset="0"/>
              </a:rPr>
              <a:t>log</a:t>
            </a:r>
            <a:r>
              <a:rPr lang="es-419" sz="1200" b="0" dirty="0">
                <a:solidFill>
                  <a:srgbClr val="000000"/>
                </a:solidFill>
                <a:effectLst/>
                <a:highlight>
                  <a:srgbClr val="F0F5D0"/>
                </a:highlight>
                <a:latin typeface="Consolas" panose="020B0609020204030204" pitchFamily="49" charset="0"/>
              </a:rPr>
              <a:t>(</a:t>
            </a:r>
            <a:r>
              <a:rPr lang="es-419" sz="1200" b="0" dirty="0">
                <a:solidFill>
                  <a:srgbClr val="A31515"/>
                </a:solidFill>
                <a:effectLst/>
                <a:highlight>
                  <a:srgbClr val="F0F5D0"/>
                </a:highlight>
                <a:latin typeface="Consolas" panose="020B0609020204030204" pitchFamily="49" charset="0"/>
              </a:rPr>
              <a:t>'Finalizado'</a:t>
            </a:r>
            <a:r>
              <a:rPr lang="es-419" sz="1200" b="0" dirty="0">
                <a:solidFill>
                  <a:srgbClr val="000000"/>
                </a:solidFill>
                <a:effectLst/>
                <a:highlight>
                  <a:srgbClr val="F0F5D0"/>
                </a:highlight>
                <a:latin typeface="Consolas" panose="020B0609020204030204" pitchFamily="49" charset="0"/>
              </a:rPr>
              <a:t>)</a:t>
            </a:r>
          </a:p>
        </p:txBody>
      </p:sp>
      <p:sp>
        <p:nvSpPr>
          <p:cNvPr id="9" name="CuadroTexto 8">
            <a:extLst>
              <a:ext uri="{FF2B5EF4-FFF2-40B4-BE49-F238E27FC236}">
                <a16:creationId xmlns:a16="http://schemas.microsoft.com/office/drawing/2014/main" id="{799A7F0B-ACBF-1CD6-6E57-D86B6FC23EF9}"/>
              </a:ext>
            </a:extLst>
          </p:cNvPr>
          <p:cNvSpPr txBox="1"/>
          <p:nvPr/>
        </p:nvSpPr>
        <p:spPr>
          <a:xfrm>
            <a:off x="828000" y="5484504"/>
            <a:ext cx="6098720" cy="369332"/>
          </a:xfrm>
          <a:prstGeom prst="rect">
            <a:avLst/>
          </a:prstGeom>
          <a:noFill/>
        </p:spPr>
        <p:txBody>
          <a:bodyPr wrap="square">
            <a:spAutoFit/>
          </a:bodyPr>
          <a:lstStyle/>
          <a:p>
            <a:r>
              <a:rPr lang="en-US" dirty="0">
                <a:latin typeface="Courier New" panose="02070309020205020404" pitchFamily="49" charset="0"/>
                <a:cs typeface="Courier New" panose="02070309020205020404" pitchFamily="49" charset="0"/>
              </a:rPr>
              <a:t>PS C:\MEAN\SC\mongo&gt; node app1</a:t>
            </a:r>
            <a:endParaRPr lang="es-419" dirty="0">
              <a:latin typeface="Courier New" panose="02070309020205020404" pitchFamily="49" charset="0"/>
              <a:cs typeface="Courier New" panose="02070309020205020404" pitchFamily="49" charset="0"/>
            </a:endParaRPr>
          </a:p>
        </p:txBody>
      </p:sp>
      <p:sp>
        <p:nvSpPr>
          <p:cNvPr id="3" name="CuadroTexto 2">
            <a:extLst>
              <a:ext uri="{FF2B5EF4-FFF2-40B4-BE49-F238E27FC236}">
                <a16:creationId xmlns:a16="http://schemas.microsoft.com/office/drawing/2014/main" id="{5C2B07BC-DB69-2958-5EE5-508E74BC187B}"/>
              </a:ext>
            </a:extLst>
          </p:cNvPr>
          <p:cNvSpPr txBox="1"/>
          <p:nvPr/>
        </p:nvSpPr>
        <p:spPr>
          <a:xfrm>
            <a:off x="828000" y="1135451"/>
            <a:ext cx="9181414" cy="369332"/>
          </a:xfrm>
          <a:prstGeom prst="rect">
            <a:avLst/>
          </a:prstGeom>
          <a:noFill/>
        </p:spPr>
        <p:txBody>
          <a:bodyPr wrap="square">
            <a:spAutoFit/>
          </a:bodyPr>
          <a:lstStyle/>
          <a:p>
            <a:pPr algn="just"/>
            <a:r>
              <a:rPr lang="es-ES" dirty="0">
                <a:solidFill>
                  <a:srgbClr val="002060"/>
                </a:solidFill>
              </a:rPr>
              <a:t>Crear el archivo app1.js y agregar el siguiente código, con las correcciones</a:t>
            </a:r>
            <a:endParaRPr lang="es-419" dirty="0">
              <a:solidFill>
                <a:srgbClr val="002060"/>
              </a:solidFill>
            </a:endParaRPr>
          </a:p>
        </p:txBody>
      </p:sp>
      <p:sp>
        <p:nvSpPr>
          <p:cNvPr id="7" name="CuadroTexto 6">
            <a:extLst>
              <a:ext uri="{FF2B5EF4-FFF2-40B4-BE49-F238E27FC236}">
                <a16:creationId xmlns:a16="http://schemas.microsoft.com/office/drawing/2014/main" id="{888F1587-EC96-632F-7579-A0ACC0E47D4D}"/>
              </a:ext>
            </a:extLst>
          </p:cNvPr>
          <p:cNvSpPr txBox="1"/>
          <p:nvPr/>
        </p:nvSpPr>
        <p:spPr>
          <a:xfrm>
            <a:off x="8198069" y="1103072"/>
            <a:ext cx="3799489" cy="3970318"/>
          </a:xfrm>
          <a:prstGeom prst="rect">
            <a:avLst/>
          </a:prstGeom>
          <a:noFill/>
        </p:spPr>
        <p:txBody>
          <a:bodyPr wrap="square">
            <a:spAutoFit/>
          </a:bodyPr>
          <a:lstStyle/>
          <a:p>
            <a:pPr marL="342900" indent="-342900">
              <a:buFont typeface="Wingdings" panose="05000000000000000000" pitchFamily="2" charset="2"/>
              <a:buChar char="§"/>
            </a:pPr>
            <a:r>
              <a:rPr lang="es-419" sz="1400" b="1" dirty="0" err="1"/>
              <a:t>MongoClient</a:t>
            </a:r>
            <a:r>
              <a:rPr lang="es-419" sz="1400" b="1" dirty="0"/>
              <a:t> </a:t>
            </a:r>
            <a:r>
              <a:rPr lang="es-419" sz="1400" dirty="0"/>
              <a:t>es parte del controlador nativo de MongoDB para Node.js. Es una biblioteca oficial proporcionada por MongoDB que permite interactuar con la base de datos MongoDB directamente utilizando el protocolo de MongoDB.</a:t>
            </a:r>
          </a:p>
          <a:p>
            <a:pPr marL="342900" indent="-342900">
              <a:buFont typeface="Wingdings" panose="05000000000000000000" pitchFamily="2" charset="2"/>
              <a:buChar char="§"/>
            </a:pPr>
            <a:endParaRPr lang="es-419" sz="1400" dirty="0"/>
          </a:p>
          <a:p>
            <a:pPr marL="342900" indent="-342900">
              <a:buFont typeface="Wingdings" panose="05000000000000000000" pitchFamily="2" charset="2"/>
              <a:buChar char="§"/>
            </a:pPr>
            <a:r>
              <a:rPr lang="es-419" sz="1400" dirty="0"/>
              <a:t>Proporciona un control de bajo nivel sobre las operaciones de la base de datos. Ofrece una API que te permite realizar operaciones CRUD (Crear, Leer, Actualizar, Eliminar) y otras operaciones de base de datos directamente.</a:t>
            </a:r>
          </a:p>
          <a:p>
            <a:pPr marL="342900" indent="-342900">
              <a:buFont typeface="Wingdings" panose="05000000000000000000" pitchFamily="2" charset="2"/>
              <a:buChar char="§"/>
            </a:pPr>
            <a:endParaRPr lang="es-419" sz="1400" dirty="0"/>
          </a:p>
          <a:p>
            <a:pPr marL="342900" indent="-342900">
              <a:buFont typeface="Wingdings" panose="05000000000000000000" pitchFamily="2" charset="2"/>
              <a:buChar char="§"/>
            </a:pPr>
            <a:r>
              <a:rPr lang="es-419" sz="1400" dirty="0"/>
              <a:t>Puedes usa tanto promesas como </a:t>
            </a:r>
            <a:r>
              <a:rPr lang="es-419" sz="1400" dirty="0" err="1"/>
              <a:t>callbacks</a:t>
            </a:r>
            <a:r>
              <a:rPr lang="es-419" sz="1400" dirty="0"/>
              <a:t> para manejar las operaciones asincrónicas en </a:t>
            </a:r>
            <a:r>
              <a:rPr lang="es-419" sz="1400" dirty="0" err="1"/>
              <a:t>MongoClient</a:t>
            </a:r>
            <a:r>
              <a:rPr lang="es-419" sz="1400" dirty="0"/>
              <a:t>, dependiendo de la  preferencia y estilo de codificación.</a:t>
            </a:r>
          </a:p>
        </p:txBody>
      </p:sp>
    </p:spTree>
    <p:extLst>
      <p:ext uri="{BB962C8B-B14F-4D97-AF65-F5344CB8AC3E}">
        <p14:creationId xmlns:p14="http://schemas.microsoft.com/office/powerpoint/2010/main" val="11997761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22C7F5-68C1-4199-21BC-F3D5854801EF}"/>
              </a:ext>
            </a:extLst>
          </p:cNvPr>
          <p:cNvSpPr>
            <a:spLocks noGrp="1"/>
          </p:cNvSpPr>
          <p:nvPr>
            <p:ph type="title"/>
          </p:nvPr>
        </p:nvSpPr>
        <p:spPr/>
        <p:txBody>
          <a:bodyPr/>
          <a:lstStyle/>
          <a:p>
            <a:r>
              <a:rPr lang="es-ES" dirty="0"/>
              <a:t>2. Verificar que se creo la nueva colección</a:t>
            </a:r>
            <a:endParaRPr lang="es-419" dirty="0"/>
          </a:p>
        </p:txBody>
      </p:sp>
      <p:sp>
        <p:nvSpPr>
          <p:cNvPr id="3" name="CuadroTexto 2">
            <a:extLst>
              <a:ext uri="{FF2B5EF4-FFF2-40B4-BE49-F238E27FC236}">
                <a16:creationId xmlns:a16="http://schemas.microsoft.com/office/drawing/2014/main" id="{5C2B07BC-DB69-2958-5EE5-508E74BC187B}"/>
              </a:ext>
            </a:extLst>
          </p:cNvPr>
          <p:cNvSpPr txBox="1"/>
          <p:nvPr/>
        </p:nvSpPr>
        <p:spPr>
          <a:xfrm>
            <a:off x="828000" y="1135451"/>
            <a:ext cx="9181414" cy="646331"/>
          </a:xfrm>
          <a:prstGeom prst="rect">
            <a:avLst/>
          </a:prstGeom>
          <a:noFill/>
        </p:spPr>
        <p:txBody>
          <a:bodyPr wrap="square">
            <a:spAutoFit/>
          </a:bodyPr>
          <a:lstStyle/>
          <a:p>
            <a:pPr algn="just"/>
            <a:r>
              <a:rPr lang="es-ES" dirty="0">
                <a:solidFill>
                  <a:srgbClr val="002060"/>
                </a:solidFill>
              </a:rPr>
              <a:t>Abrir MongoDB </a:t>
            </a:r>
            <a:r>
              <a:rPr lang="es-ES" dirty="0" err="1">
                <a:solidFill>
                  <a:srgbClr val="002060"/>
                </a:solidFill>
              </a:rPr>
              <a:t>Compass</a:t>
            </a:r>
            <a:r>
              <a:rPr lang="es-ES" dirty="0">
                <a:solidFill>
                  <a:srgbClr val="002060"/>
                </a:solidFill>
              </a:rPr>
              <a:t>, conectarse a la base de datos, seleccionar la base de datos “</a:t>
            </a:r>
            <a:r>
              <a:rPr lang="es-ES" dirty="0">
                <a:solidFill>
                  <a:srgbClr val="00B050"/>
                </a:solidFill>
              </a:rPr>
              <a:t>directorio</a:t>
            </a:r>
            <a:r>
              <a:rPr lang="es-ES" dirty="0">
                <a:solidFill>
                  <a:srgbClr val="002060"/>
                </a:solidFill>
              </a:rPr>
              <a:t>”, colección “</a:t>
            </a:r>
            <a:r>
              <a:rPr lang="es-ES" dirty="0" err="1">
                <a:solidFill>
                  <a:srgbClr val="00B050"/>
                </a:solidFill>
              </a:rPr>
              <a:t>miColección</a:t>
            </a:r>
            <a:r>
              <a:rPr lang="es-ES" dirty="0">
                <a:solidFill>
                  <a:srgbClr val="002060"/>
                </a:solidFill>
              </a:rPr>
              <a:t>”</a:t>
            </a:r>
            <a:endParaRPr lang="es-419" dirty="0">
              <a:solidFill>
                <a:srgbClr val="002060"/>
              </a:solidFill>
            </a:endParaRPr>
          </a:p>
        </p:txBody>
      </p:sp>
      <p:pic>
        <p:nvPicPr>
          <p:cNvPr id="5" name="Imagen 4">
            <a:extLst>
              <a:ext uri="{FF2B5EF4-FFF2-40B4-BE49-F238E27FC236}">
                <a16:creationId xmlns:a16="http://schemas.microsoft.com/office/drawing/2014/main" id="{DCAFD0F1-3DB9-7965-B43A-9BF405E2BF16}"/>
              </a:ext>
            </a:extLst>
          </p:cNvPr>
          <p:cNvPicPr>
            <a:picLocks noChangeAspect="1"/>
          </p:cNvPicPr>
          <p:nvPr/>
        </p:nvPicPr>
        <p:blipFill>
          <a:blip r:embed="rId2"/>
          <a:stretch>
            <a:fillRect/>
          </a:stretch>
        </p:blipFill>
        <p:spPr>
          <a:xfrm>
            <a:off x="1521753" y="2025050"/>
            <a:ext cx="6756833" cy="446360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3678971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DE2200-FC57-1C26-BC38-CECEDB83CD8A}"/>
              </a:ext>
            </a:extLst>
          </p:cNvPr>
          <p:cNvSpPr>
            <a:spLocks noGrp="1"/>
          </p:cNvSpPr>
          <p:nvPr>
            <p:ph type="title"/>
          </p:nvPr>
        </p:nvSpPr>
        <p:spPr/>
        <p:txBody>
          <a:bodyPr/>
          <a:lstStyle/>
          <a:p>
            <a:r>
              <a:rPr lang="es-419" dirty="0"/>
              <a:t>Creación de esquemas y modelos</a:t>
            </a:r>
          </a:p>
        </p:txBody>
      </p:sp>
      <p:sp>
        <p:nvSpPr>
          <p:cNvPr id="3" name="Marcador de contenido 2">
            <a:extLst>
              <a:ext uri="{FF2B5EF4-FFF2-40B4-BE49-F238E27FC236}">
                <a16:creationId xmlns:a16="http://schemas.microsoft.com/office/drawing/2014/main" id="{57E4F7A4-F149-BF97-ABD2-B0B01D851041}"/>
              </a:ext>
            </a:extLst>
          </p:cNvPr>
          <p:cNvSpPr>
            <a:spLocks noGrp="1"/>
          </p:cNvSpPr>
          <p:nvPr>
            <p:ph idx="1"/>
          </p:nvPr>
        </p:nvSpPr>
        <p:spPr/>
        <p:txBody>
          <a:bodyPr/>
          <a:lstStyle/>
          <a:p>
            <a:r>
              <a:rPr lang="es-419" dirty="0"/>
              <a:t>En MongoDB, un esquema es una definición de la estructura de un documento. Un modelo es una clase que se utiliza para representar un documento.</a:t>
            </a:r>
          </a:p>
          <a:p>
            <a:endParaRPr lang="es-419" dirty="0"/>
          </a:p>
          <a:p>
            <a:r>
              <a:rPr lang="es-419" dirty="0"/>
              <a:t>Los esquemas y modelos se utilizan para definir la estructura de los datos que se almacenarán en MongoDB. Esto ayuda a garantizar que los datos sean consistentes y que se puedan acceder a ellos de manera eficiente.</a:t>
            </a:r>
          </a:p>
        </p:txBody>
      </p:sp>
    </p:spTree>
    <p:extLst>
      <p:ext uri="{BB962C8B-B14F-4D97-AF65-F5344CB8AC3E}">
        <p14:creationId xmlns:p14="http://schemas.microsoft.com/office/powerpoint/2010/main" val="25209371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DE2200-FC57-1C26-BC38-CECEDB83CD8A}"/>
              </a:ext>
            </a:extLst>
          </p:cNvPr>
          <p:cNvSpPr>
            <a:spLocks noGrp="1"/>
          </p:cNvSpPr>
          <p:nvPr>
            <p:ph type="title"/>
          </p:nvPr>
        </p:nvSpPr>
        <p:spPr/>
        <p:txBody>
          <a:bodyPr/>
          <a:lstStyle/>
          <a:p>
            <a:r>
              <a:rPr lang="es-419" dirty="0"/>
              <a:t>Creación de esquemas y modelos</a:t>
            </a:r>
          </a:p>
        </p:txBody>
      </p:sp>
      <p:sp>
        <p:nvSpPr>
          <p:cNvPr id="3" name="Marcador de contenido 2">
            <a:extLst>
              <a:ext uri="{FF2B5EF4-FFF2-40B4-BE49-F238E27FC236}">
                <a16:creationId xmlns:a16="http://schemas.microsoft.com/office/drawing/2014/main" id="{57E4F7A4-F149-BF97-ABD2-B0B01D851041}"/>
              </a:ext>
            </a:extLst>
          </p:cNvPr>
          <p:cNvSpPr>
            <a:spLocks noGrp="1"/>
          </p:cNvSpPr>
          <p:nvPr>
            <p:ph idx="1"/>
          </p:nvPr>
        </p:nvSpPr>
        <p:spPr>
          <a:xfrm>
            <a:off x="838200" y="1238251"/>
            <a:ext cx="4724400" cy="4068900"/>
          </a:xfrm>
        </p:spPr>
        <p:txBody>
          <a:bodyPr/>
          <a:lstStyle/>
          <a:p>
            <a:pPr marL="0" indent="0">
              <a:buNone/>
            </a:pPr>
            <a:r>
              <a:rPr lang="es-419" dirty="0">
                <a:solidFill>
                  <a:srgbClr val="00B0F0"/>
                </a:solidFill>
              </a:rPr>
              <a:t>Esquemas</a:t>
            </a:r>
          </a:p>
          <a:p>
            <a:pPr marL="0" indent="0">
              <a:buNone/>
            </a:pPr>
            <a:r>
              <a:rPr lang="es-419" dirty="0"/>
              <a:t>Un esquema en MongoDB es un objeto JSON que define la estructura de un documento. Un esquema puede tener cualquier número de campos, cada uno de los cuales tiene un nombre, un tipo de datos y opciones adicionales.</a:t>
            </a:r>
          </a:p>
        </p:txBody>
      </p:sp>
    </p:spTree>
    <p:extLst>
      <p:ext uri="{BB962C8B-B14F-4D97-AF65-F5344CB8AC3E}">
        <p14:creationId xmlns:p14="http://schemas.microsoft.com/office/powerpoint/2010/main" val="21849202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DE2200-FC57-1C26-BC38-CECEDB83CD8A}"/>
              </a:ext>
            </a:extLst>
          </p:cNvPr>
          <p:cNvSpPr>
            <a:spLocks noGrp="1"/>
          </p:cNvSpPr>
          <p:nvPr>
            <p:ph type="title"/>
          </p:nvPr>
        </p:nvSpPr>
        <p:spPr/>
        <p:txBody>
          <a:bodyPr/>
          <a:lstStyle/>
          <a:p>
            <a:r>
              <a:rPr lang="es-419" dirty="0"/>
              <a:t>Creación de esquemas y modelos</a:t>
            </a:r>
          </a:p>
        </p:txBody>
      </p:sp>
      <p:sp>
        <p:nvSpPr>
          <p:cNvPr id="3" name="Marcador de contenido 2">
            <a:extLst>
              <a:ext uri="{FF2B5EF4-FFF2-40B4-BE49-F238E27FC236}">
                <a16:creationId xmlns:a16="http://schemas.microsoft.com/office/drawing/2014/main" id="{57E4F7A4-F149-BF97-ABD2-B0B01D851041}"/>
              </a:ext>
            </a:extLst>
          </p:cNvPr>
          <p:cNvSpPr>
            <a:spLocks noGrp="1"/>
          </p:cNvSpPr>
          <p:nvPr>
            <p:ph idx="1"/>
          </p:nvPr>
        </p:nvSpPr>
        <p:spPr>
          <a:xfrm>
            <a:off x="828000" y="1556250"/>
            <a:ext cx="4724400" cy="1142999"/>
          </a:xfrm>
        </p:spPr>
        <p:txBody>
          <a:bodyPr>
            <a:normAutofit lnSpcReduction="10000"/>
          </a:bodyPr>
          <a:lstStyle/>
          <a:p>
            <a:pPr marL="0" indent="0">
              <a:buNone/>
            </a:pPr>
            <a:r>
              <a:rPr lang="es-419" dirty="0">
                <a:solidFill>
                  <a:srgbClr val="00B0F0"/>
                </a:solidFill>
              </a:rPr>
              <a:t>Para crear un esquema, se puede usar la siguiente sintaxis:</a:t>
            </a:r>
          </a:p>
        </p:txBody>
      </p:sp>
      <p:sp>
        <p:nvSpPr>
          <p:cNvPr id="5" name="CuadroTexto 4">
            <a:extLst>
              <a:ext uri="{FF2B5EF4-FFF2-40B4-BE49-F238E27FC236}">
                <a16:creationId xmlns:a16="http://schemas.microsoft.com/office/drawing/2014/main" id="{22BBAEDA-D215-E136-A8C0-2A1F91C62D97}"/>
              </a:ext>
            </a:extLst>
          </p:cNvPr>
          <p:cNvSpPr txBox="1"/>
          <p:nvPr/>
        </p:nvSpPr>
        <p:spPr>
          <a:xfrm>
            <a:off x="6934202" y="1289774"/>
            <a:ext cx="4857750" cy="4278451"/>
          </a:xfrm>
          <a:prstGeom prst="rect">
            <a:avLst/>
          </a:prstGeom>
          <a:solidFill>
            <a:srgbClr val="FFFFF3"/>
          </a:solidFill>
        </p:spPr>
        <p:txBody>
          <a:bodyPr vert="horz" lIns="91440" tIns="45720" rIns="91440" bIns="45720" rtlCol="0">
            <a:normAutofit fontScale="92500"/>
          </a:bodyPr>
          <a:lstStyle>
            <a:lvl1pPr indent="0">
              <a:lnSpc>
                <a:spcPct val="90000"/>
              </a:lnSpc>
              <a:spcBef>
                <a:spcPts val="1000"/>
              </a:spcBef>
              <a:buFont typeface="Arial" panose="020B0604020202020204" pitchFamily="34" charset="0"/>
              <a:buNone/>
              <a:defRPr sz="2800">
                <a:solidFill>
                  <a:srgbClr val="00B0F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s-419" dirty="0">
                <a:solidFill>
                  <a:schemeClr val="tx1"/>
                </a:solidFill>
              </a:rPr>
              <a:t>Este esquema define un documento con los siguientes campos:</a:t>
            </a:r>
          </a:p>
          <a:p>
            <a:endParaRPr lang="es-419" dirty="0">
              <a:solidFill>
                <a:schemeClr val="tx1"/>
              </a:solidFill>
            </a:endParaRPr>
          </a:p>
          <a:p>
            <a:pPr marL="285750" indent="-285750">
              <a:buFontTx/>
              <a:buChar char="›"/>
            </a:pPr>
            <a:r>
              <a:rPr lang="es-419" sz="2000" b="1" dirty="0" err="1">
                <a:solidFill>
                  <a:schemeClr val="accent1">
                    <a:lumMod val="50000"/>
                  </a:schemeClr>
                </a:solidFill>
              </a:rPr>
              <a:t>name</a:t>
            </a:r>
            <a:r>
              <a:rPr lang="es-419" sz="2000" dirty="0">
                <a:solidFill>
                  <a:schemeClr val="tx1"/>
                </a:solidFill>
              </a:rPr>
              <a:t>: Un campo de cadena de caracteres.</a:t>
            </a:r>
          </a:p>
          <a:p>
            <a:pPr marL="285750" indent="-285750">
              <a:buFontTx/>
              <a:buChar char="›"/>
            </a:pPr>
            <a:r>
              <a:rPr lang="es-419" sz="2100" b="1" dirty="0" err="1">
                <a:solidFill>
                  <a:schemeClr val="accent1">
                    <a:lumMod val="50000"/>
                  </a:schemeClr>
                </a:solidFill>
              </a:rPr>
              <a:t>age</a:t>
            </a:r>
            <a:r>
              <a:rPr lang="es-419" sz="2000" dirty="0">
                <a:solidFill>
                  <a:schemeClr val="tx1"/>
                </a:solidFill>
              </a:rPr>
              <a:t>: Un campo numérico.</a:t>
            </a:r>
          </a:p>
          <a:p>
            <a:pPr marL="285750" indent="-285750">
              <a:buFontTx/>
              <a:buChar char="›"/>
            </a:pPr>
            <a:r>
              <a:rPr lang="es-419" sz="2100" b="1" dirty="0" err="1">
                <a:solidFill>
                  <a:schemeClr val="accent1">
                    <a:lumMod val="50000"/>
                  </a:schemeClr>
                </a:solidFill>
              </a:rPr>
              <a:t>location</a:t>
            </a:r>
            <a:r>
              <a:rPr lang="es-419" sz="2000" dirty="0">
                <a:solidFill>
                  <a:schemeClr val="tx1"/>
                </a:solidFill>
              </a:rPr>
              <a:t>: Un campo de objeto JSON.</a:t>
            </a:r>
          </a:p>
          <a:p>
            <a:pPr marL="285750" indent="-285750">
              <a:buFontTx/>
              <a:buChar char="›"/>
            </a:pPr>
            <a:r>
              <a:rPr lang="es-419" sz="2100" b="1" dirty="0" err="1">
                <a:solidFill>
                  <a:schemeClr val="accent1">
                    <a:lumMod val="50000"/>
                  </a:schemeClr>
                </a:solidFill>
              </a:rPr>
              <a:t>pets</a:t>
            </a:r>
            <a:r>
              <a:rPr lang="es-419" sz="2000" dirty="0">
                <a:solidFill>
                  <a:schemeClr val="tx1"/>
                </a:solidFill>
              </a:rPr>
              <a:t>: Un campo de array.</a:t>
            </a:r>
          </a:p>
          <a:p>
            <a:pPr marL="285750" indent="-285750">
              <a:buFontTx/>
              <a:buChar char="›"/>
            </a:pPr>
            <a:r>
              <a:rPr lang="es-419" sz="2100" b="1" dirty="0" err="1">
                <a:solidFill>
                  <a:schemeClr val="accent1">
                    <a:lumMod val="50000"/>
                  </a:schemeClr>
                </a:solidFill>
              </a:rPr>
              <a:t>createdAt</a:t>
            </a:r>
            <a:r>
              <a:rPr lang="es-419" sz="2000" dirty="0">
                <a:solidFill>
                  <a:schemeClr val="tx1"/>
                </a:solidFill>
              </a:rPr>
              <a:t>: Un campo de fecha.</a:t>
            </a:r>
          </a:p>
          <a:p>
            <a:pPr marL="285750" indent="-285750">
              <a:buFontTx/>
              <a:buChar char="›"/>
            </a:pPr>
            <a:r>
              <a:rPr lang="es-419" sz="2100" b="1" dirty="0">
                <a:solidFill>
                  <a:schemeClr val="accent1">
                    <a:lumMod val="50000"/>
                  </a:schemeClr>
                </a:solidFill>
              </a:rPr>
              <a:t>_id: </a:t>
            </a:r>
            <a:r>
              <a:rPr lang="es-419" sz="2000" dirty="0">
                <a:solidFill>
                  <a:schemeClr val="tx1"/>
                </a:solidFill>
              </a:rPr>
              <a:t>Un campo de identificador único de documento.</a:t>
            </a:r>
          </a:p>
        </p:txBody>
      </p:sp>
      <p:sp>
        <p:nvSpPr>
          <p:cNvPr id="6" name="CuadroTexto 5">
            <a:extLst>
              <a:ext uri="{FF2B5EF4-FFF2-40B4-BE49-F238E27FC236}">
                <a16:creationId xmlns:a16="http://schemas.microsoft.com/office/drawing/2014/main" id="{022E88D8-3111-CFE3-F692-A00FE3C669E3}"/>
              </a:ext>
            </a:extLst>
          </p:cNvPr>
          <p:cNvSpPr txBox="1"/>
          <p:nvPr/>
        </p:nvSpPr>
        <p:spPr>
          <a:xfrm>
            <a:off x="985838" y="3183701"/>
            <a:ext cx="4043362" cy="2308324"/>
          </a:xfrm>
          <a:prstGeom prst="rect">
            <a:avLst/>
          </a:prstGeom>
          <a:noFill/>
        </p:spPr>
        <p:txBody>
          <a:bodyPr wrap="square">
            <a:spAutoFit/>
          </a:bodyPr>
          <a:lstStyle/>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esquema</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name</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age</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location</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Object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pets</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Array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createdAt</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Date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_id:</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ObjectId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6406643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DE2200-FC57-1C26-BC38-CECEDB83CD8A}"/>
              </a:ext>
            </a:extLst>
          </p:cNvPr>
          <p:cNvSpPr>
            <a:spLocks noGrp="1"/>
          </p:cNvSpPr>
          <p:nvPr>
            <p:ph type="title"/>
          </p:nvPr>
        </p:nvSpPr>
        <p:spPr/>
        <p:txBody>
          <a:bodyPr/>
          <a:lstStyle/>
          <a:p>
            <a:r>
              <a:rPr lang="es-419" dirty="0"/>
              <a:t>Creación de esquemas y modelos</a:t>
            </a:r>
          </a:p>
        </p:txBody>
      </p:sp>
      <p:sp>
        <p:nvSpPr>
          <p:cNvPr id="3" name="Marcador de contenido 2">
            <a:extLst>
              <a:ext uri="{FF2B5EF4-FFF2-40B4-BE49-F238E27FC236}">
                <a16:creationId xmlns:a16="http://schemas.microsoft.com/office/drawing/2014/main" id="{57E4F7A4-F149-BF97-ABD2-B0B01D851041}"/>
              </a:ext>
            </a:extLst>
          </p:cNvPr>
          <p:cNvSpPr>
            <a:spLocks noGrp="1"/>
          </p:cNvSpPr>
          <p:nvPr>
            <p:ph idx="1"/>
          </p:nvPr>
        </p:nvSpPr>
        <p:spPr>
          <a:xfrm>
            <a:off x="838200" y="1238251"/>
            <a:ext cx="4724400" cy="4068900"/>
          </a:xfrm>
        </p:spPr>
        <p:txBody>
          <a:bodyPr/>
          <a:lstStyle/>
          <a:p>
            <a:pPr marL="0" indent="0">
              <a:buNone/>
            </a:pPr>
            <a:r>
              <a:rPr lang="es-419" dirty="0">
                <a:solidFill>
                  <a:srgbClr val="00B0F0"/>
                </a:solidFill>
              </a:rPr>
              <a:t>Modelos</a:t>
            </a:r>
          </a:p>
          <a:p>
            <a:pPr marL="0" indent="0">
              <a:buNone/>
            </a:pPr>
            <a:r>
              <a:rPr lang="es-419" dirty="0"/>
              <a:t>Un modelo en MongoDB es una clase que se utiliza para representar un documento. Un modelo se basa en un esquema y proporciona métodos para acceder a los campos del documento.</a:t>
            </a:r>
          </a:p>
        </p:txBody>
      </p:sp>
      <p:sp>
        <p:nvSpPr>
          <p:cNvPr id="5" name="CuadroTexto 4">
            <a:extLst>
              <a:ext uri="{FF2B5EF4-FFF2-40B4-BE49-F238E27FC236}">
                <a16:creationId xmlns:a16="http://schemas.microsoft.com/office/drawing/2014/main" id="{22BBAEDA-D215-E136-A8C0-2A1F91C62D97}"/>
              </a:ext>
            </a:extLst>
          </p:cNvPr>
          <p:cNvSpPr txBox="1"/>
          <p:nvPr/>
        </p:nvSpPr>
        <p:spPr>
          <a:xfrm>
            <a:off x="6934202" y="1289774"/>
            <a:ext cx="4857750" cy="4278451"/>
          </a:xfrm>
          <a:prstGeom prst="rect">
            <a:avLst/>
          </a:prstGeom>
          <a:solidFill>
            <a:srgbClr val="FFFFF3"/>
          </a:solidFill>
        </p:spPr>
        <p:txBody>
          <a:bodyPr vert="horz" lIns="91440" tIns="45720" rIns="91440" bIns="45720" rtlCol="0">
            <a:normAutofit lnSpcReduction="10000"/>
          </a:bodyPr>
          <a:lstStyle>
            <a:lvl1pPr indent="0">
              <a:lnSpc>
                <a:spcPct val="90000"/>
              </a:lnSpc>
              <a:spcBef>
                <a:spcPts val="1000"/>
              </a:spcBef>
              <a:buFont typeface="Arial" panose="020B0604020202020204" pitchFamily="34" charset="0"/>
              <a:buNone/>
              <a:defRPr sz="2800">
                <a:solidFill>
                  <a:srgbClr val="00B0F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s-419" dirty="0">
                <a:solidFill>
                  <a:schemeClr val="tx1"/>
                </a:solidFill>
              </a:rPr>
              <a:t>Los tipos de datos de los campos de un esquema pueden ser</a:t>
            </a:r>
            <a:r>
              <a:rPr lang="es-419" sz="2000" dirty="0">
                <a:solidFill>
                  <a:schemeClr val="tx1"/>
                </a:solidFill>
              </a:rPr>
              <a:t>:</a:t>
            </a:r>
          </a:p>
          <a:p>
            <a:pPr marL="285750" indent="-285750">
              <a:buFontTx/>
              <a:buChar char="›"/>
            </a:pPr>
            <a:r>
              <a:rPr lang="es-419" sz="2000" dirty="0" err="1">
                <a:solidFill>
                  <a:srgbClr val="AA286F"/>
                </a:solidFill>
              </a:rPr>
              <a:t>String</a:t>
            </a:r>
            <a:r>
              <a:rPr lang="es-419" sz="2000" dirty="0">
                <a:solidFill>
                  <a:srgbClr val="AA286F"/>
                </a:solidFill>
              </a:rPr>
              <a:t>: Un valor de cadena de caracteres.</a:t>
            </a:r>
          </a:p>
          <a:p>
            <a:pPr marL="285750" indent="-285750">
              <a:buFontTx/>
              <a:buChar char="›"/>
            </a:pPr>
            <a:r>
              <a:rPr lang="es-419" sz="2000" dirty="0" err="1">
                <a:solidFill>
                  <a:srgbClr val="AA286F"/>
                </a:solidFill>
              </a:rPr>
              <a:t>Number</a:t>
            </a:r>
            <a:r>
              <a:rPr lang="es-419" sz="2000" dirty="0">
                <a:solidFill>
                  <a:srgbClr val="AA286F"/>
                </a:solidFill>
              </a:rPr>
              <a:t>: Un valor numérico.</a:t>
            </a:r>
          </a:p>
          <a:p>
            <a:pPr marL="285750" indent="-285750">
              <a:buFontTx/>
              <a:buChar char="›"/>
            </a:pPr>
            <a:r>
              <a:rPr lang="es-419" sz="2000" dirty="0" err="1">
                <a:solidFill>
                  <a:srgbClr val="AA286F"/>
                </a:solidFill>
              </a:rPr>
              <a:t>Boolean</a:t>
            </a:r>
            <a:r>
              <a:rPr lang="es-419" sz="2000" dirty="0">
                <a:solidFill>
                  <a:srgbClr val="AA286F"/>
                </a:solidFill>
              </a:rPr>
              <a:t>: Un valor booleano.</a:t>
            </a:r>
          </a:p>
          <a:p>
            <a:pPr marL="285750" indent="-285750">
              <a:buFontTx/>
              <a:buChar char="›"/>
            </a:pPr>
            <a:r>
              <a:rPr lang="es-419" sz="2000" dirty="0" err="1">
                <a:solidFill>
                  <a:srgbClr val="AA286F"/>
                </a:solidFill>
              </a:rPr>
              <a:t>Object</a:t>
            </a:r>
            <a:r>
              <a:rPr lang="es-419" sz="2000" dirty="0">
                <a:solidFill>
                  <a:srgbClr val="AA286F"/>
                </a:solidFill>
              </a:rPr>
              <a:t>: Un objeto JSON.</a:t>
            </a:r>
          </a:p>
          <a:p>
            <a:pPr marL="285750" indent="-285750">
              <a:buFontTx/>
              <a:buChar char="›"/>
            </a:pPr>
            <a:r>
              <a:rPr lang="es-419" sz="2000" dirty="0">
                <a:solidFill>
                  <a:srgbClr val="AA286F"/>
                </a:solidFill>
              </a:rPr>
              <a:t>Array: Un array de valores.</a:t>
            </a:r>
          </a:p>
          <a:p>
            <a:pPr marL="285750" indent="-285750">
              <a:buFontTx/>
              <a:buChar char="›"/>
            </a:pPr>
            <a:r>
              <a:rPr lang="es-419" sz="2000" dirty="0">
                <a:solidFill>
                  <a:srgbClr val="AA286F"/>
                </a:solidFill>
              </a:rPr>
              <a:t>Date: Una fecha.</a:t>
            </a:r>
          </a:p>
          <a:p>
            <a:pPr marL="285750" indent="-285750">
              <a:buFontTx/>
              <a:buChar char="›"/>
            </a:pPr>
            <a:r>
              <a:rPr lang="es-419" sz="2000" dirty="0" err="1">
                <a:solidFill>
                  <a:srgbClr val="AA286F"/>
                </a:solidFill>
              </a:rPr>
              <a:t>ObjectId</a:t>
            </a:r>
            <a:r>
              <a:rPr lang="es-419" sz="2000" dirty="0">
                <a:solidFill>
                  <a:srgbClr val="AA286F"/>
                </a:solidFill>
              </a:rPr>
              <a:t>: Un identificador único de documento.</a:t>
            </a:r>
          </a:p>
        </p:txBody>
      </p:sp>
    </p:spTree>
    <p:extLst>
      <p:ext uri="{BB962C8B-B14F-4D97-AF65-F5344CB8AC3E}">
        <p14:creationId xmlns:p14="http://schemas.microsoft.com/office/powerpoint/2010/main" val="4262040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DE2200-FC57-1C26-BC38-CECEDB83CD8A}"/>
              </a:ext>
            </a:extLst>
          </p:cNvPr>
          <p:cNvSpPr>
            <a:spLocks noGrp="1"/>
          </p:cNvSpPr>
          <p:nvPr>
            <p:ph type="title"/>
          </p:nvPr>
        </p:nvSpPr>
        <p:spPr/>
        <p:txBody>
          <a:bodyPr/>
          <a:lstStyle/>
          <a:p>
            <a:r>
              <a:rPr lang="es-419" dirty="0"/>
              <a:t>Creación de esquemas y modelos</a:t>
            </a:r>
          </a:p>
        </p:txBody>
      </p:sp>
      <p:sp>
        <p:nvSpPr>
          <p:cNvPr id="3" name="Marcador de contenido 2">
            <a:extLst>
              <a:ext uri="{FF2B5EF4-FFF2-40B4-BE49-F238E27FC236}">
                <a16:creationId xmlns:a16="http://schemas.microsoft.com/office/drawing/2014/main" id="{57E4F7A4-F149-BF97-ABD2-B0B01D851041}"/>
              </a:ext>
            </a:extLst>
          </p:cNvPr>
          <p:cNvSpPr>
            <a:spLocks noGrp="1"/>
          </p:cNvSpPr>
          <p:nvPr>
            <p:ph idx="1"/>
          </p:nvPr>
        </p:nvSpPr>
        <p:spPr>
          <a:xfrm>
            <a:off x="828000" y="1556250"/>
            <a:ext cx="4724400" cy="1142999"/>
          </a:xfrm>
        </p:spPr>
        <p:txBody>
          <a:bodyPr>
            <a:normAutofit lnSpcReduction="10000"/>
          </a:bodyPr>
          <a:lstStyle/>
          <a:p>
            <a:pPr marL="0" indent="0">
              <a:buNone/>
            </a:pPr>
            <a:r>
              <a:rPr lang="es-419" dirty="0">
                <a:solidFill>
                  <a:srgbClr val="00B0F0"/>
                </a:solidFill>
              </a:rPr>
              <a:t>Para crear un modelo, se puede usar la siguiente sintaxis:</a:t>
            </a:r>
          </a:p>
        </p:txBody>
      </p:sp>
      <p:sp>
        <p:nvSpPr>
          <p:cNvPr id="5" name="CuadroTexto 4">
            <a:extLst>
              <a:ext uri="{FF2B5EF4-FFF2-40B4-BE49-F238E27FC236}">
                <a16:creationId xmlns:a16="http://schemas.microsoft.com/office/drawing/2014/main" id="{22BBAEDA-D215-E136-A8C0-2A1F91C62D97}"/>
              </a:ext>
            </a:extLst>
          </p:cNvPr>
          <p:cNvSpPr txBox="1"/>
          <p:nvPr/>
        </p:nvSpPr>
        <p:spPr>
          <a:xfrm>
            <a:off x="6934202" y="1289774"/>
            <a:ext cx="4857750" cy="4884226"/>
          </a:xfrm>
          <a:prstGeom prst="rect">
            <a:avLst/>
          </a:prstGeom>
          <a:solidFill>
            <a:srgbClr val="FFFFF3"/>
          </a:solidFill>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2800">
                <a:solidFill>
                  <a:srgbClr val="00B0F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s-419" dirty="0">
                <a:solidFill>
                  <a:schemeClr val="tx1"/>
                </a:solidFill>
              </a:rPr>
              <a:t>Una vez que hayas creado un modelo, puedes usarlo para crear documentos. Para crear un documento, puedes usar el método </a:t>
            </a:r>
            <a:r>
              <a:rPr lang="es-419" dirty="0" err="1">
                <a:solidFill>
                  <a:schemeClr val="tx1"/>
                </a:solidFill>
              </a:rPr>
              <a:t>save</a:t>
            </a:r>
            <a:r>
              <a:rPr lang="es-419" dirty="0">
                <a:solidFill>
                  <a:schemeClr val="tx1"/>
                </a:solidFill>
              </a:rPr>
              <a:t>() del modelo:</a:t>
            </a:r>
            <a:endParaRPr lang="es-419" sz="2000" dirty="0">
              <a:solidFill>
                <a:schemeClr val="tx1"/>
              </a:solidFill>
            </a:endParaRPr>
          </a:p>
        </p:txBody>
      </p:sp>
      <p:sp>
        <p:nvSpPr>
          <p:cNvPr id="6" name="CuadroTexto 5">
            <a:extLst>
              <a:ext uri="{FF2B5EF4-FFF2-40B4-BE49-F238E27FC236}">
                <a16:creationId xmlns:a16="http://schemas.microsoft.com/office/drawing/2014/main" id="{022E88D8-3111-CFE3-F692-A00FE3C669E3}"/>
              </a:ext>
            </a:extLst>
          </p:cNvPr>
          <p:cNvSpPr txBox="1"/>
          <p:nvPr/>
        </p:nvSpPr>
        <p:spPr>
          <a:xfrm>
            <a:off x="130629" y="3441680"/>
            <a:ext cx="7002921" cy="646331"/>
          </a:xfrm>
          <a:prstGeom prst="rect">
            <a:avLst/>
          </a:prstGeom>
          <a:noFill/>
        </p:spPr>
        <p:txBody>
          <a:bodyPr wrap="square">
            <a:spAutoFit/>
          </a:bodyPr>
          <a:lstStyle/>
          <a:p>
            <a:r>
              <a:rPr lang="es-419" b="0" dirty="0" err="1">
                <a:solidFill>
                  <a:srgbClr val="0000FF"/>
                </a:solidFill>
                <a:effectLst/>
                <a:latin typeface="Consolas" panose="020B0609020204030204" pitchFamily="49" charset="0"/>
              </a:rPr>
              <a:t>const</a:t>
            </a:r>
            <a:r>
              <a:rPr lang="es-419" b="0" dirty="0">
                <a:solidFill>
                  <a:srgbClr val="000000"/>
                </a:solidFill>
                <a:effectLst/>
                <a:latin typeface="Consolas" panose="020B0609020204030204" pitchFamily="49" charset="0"/>
              </a:rPr>
              <a:t> </a:t>
            </a:r>
            <a:r>
              <a:rPr lang="es-419" b="0" dirty="0">
                <a:solidFill>
                  <a:srgbClr val="0070C1"/>
                </a:solidFill>
                <a:effectLst/>
                <a:latin typeface="Consolas" panose="020B0609020204030204" pitchFamily="49" charset="0"/>
              </a:rPr>
              <a:t>Modelo</a:t>
            </a:r>
            <a:r>
              <a:rPr lang="es-419" b="0" dirty="0">
                <a:solidFill>
                  <a:srgbClr val="000000"/>
                </a:solidFill>
                <a:effectLst/>
                <a:latin typeface="Consolas" panose="020B0609020204030204" pitchFamily="49" charset="0"/>
              </a:rPr>
              <a:t> = </a:t>
            </a:r>
            <a:r>
              <a:rPr lang="es-419" b="0" dirty="0" err="1">
                <a:solidFill>
                  <a:srgbClr val="001080"/>
                </a:solidFill>
                <a:effectLst/>
                <a:latin typeface="Consolas" panose="020B0609020204030204" pitchFamily="49" charset="0"/>
              </a:rPr>
              <a:t>mongoose</a:t>
            </a:r>
            <a:r>
              <a:rPr lang="es-419" b="0" dirty="0" err="1">
                <a:solidFill>
                  <a:srgbClr val="000000"/>
                </a:solidFill>
                <a:effectLst/>
                <a:latin typeface="Consolas" panose="020B0609020204030204" pitchFamily="49" charset="0"/>
              </a:rPr>
              <a:t>.</a:t>
            </a:r>
            <a:r>
              <a:rPr lang="es-419" b="0" dirty="0" err="1">
                <a:solidFill>
                  <a:srgbClr val="795E26"/>
                </a:solidFill>
                <a:effectLst/>
                <a:latin typeface="Consolas" panose="020B0609020204030204" pitchFamily="49" charset="0"/>
              </a:rPr>
              <a:t>model</a:t>
            </a:r>
            <a:r>
              <a:rPr lang="es-419" b="0" dirty="0">
                <a:solidFill>
                  <a:srgbClr val="000000"/>
                </a:solidFill>
                <a:effectLst/>
                <a:latin typeface="Consolas" panose="020B0609020204030204" pitchFamily="49" charset="0"/>
              </a:rPr>
              <a:t>(</a:t>
            </a:r>
            <a:r>
              <a:rPr lang="es-419" b="0" dirty="0">
                <a:solidFill>
                  <a:srgbClr val="A31515"/>
                </a:solidFill>
                <a:effectLst/>
                <a:latin typeface="Consolas" panose="020B0609020204030204" pitchFamily="49" charset="0"/>
              </a:rPr>
              <a:t>"Modelo"</a:t>
            </a:r>
            <a:r>
              <a:rPr lang="es-419" b="0" dirty="0">
                <a:solidFill>
                  <a:srgbClr val="000000"/>
                </a:solidFill>
                <a:effectLst/>
                <a:latin typeface="Consolas" panose="020B0609020204030204" pitchFamily="49" charset="0"/>
              </a:rPr>
              <a:t>, </a:t>
            </a:r>
            <a:r>
              <a:rPr lang="es-419" b="0" dirty="0">
                <a:solidFill>
                  <a:srgbClr val="0070C1"/>
                </a:solidFill>
                <a:effectLst/>
                <a:latin typeface="Consolas" panose="020B0609020204030204" pitchFamily="49" charset="0"/>
              </a:rPr>
              <a:t>esquema</a:t>
            </a:r>
            <a:r>
              <a:rPr lang="es-419"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7" name="CuadroTexto 6">
            <a:extLst>
              <a:ext uri="{FF2B5EF4-FFF2-40B4-BE49-F238E27FC236}">
                <a16:creationId xmlns:a16="http://schemas.microsoft.com/office/drawing/2014/main" id="{48AFAED4-7244-FD8D-0A19-EC5D5AD098E6}"/>
              </a:ext>
            </a:extLst>
          </p:cNvPr>
          <p:cNvSpPr txBox="1"/>
          <p:nvPr/>
        </p:nvSpPr>
        <p:spPr>
          <a:xfrm>
            <a:off x="7162800" y="3441680"/>
            <a:ext cx="4481512" cy="2677656"/>
          </a:xfrm>
          <a:prstGeom prst="rect">
            <a:avLst/>
          </a:prstGeom>
          <a:noFill/>
        </p:spPr>
        <p:txBody>
          <a:bodyPr wrap="square">
            <a:spAutoFit/>
          </a:bodyPr>
          <a:lstStyle/>
          <a:p>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70C1"/>
                </a:solidFill>
                <a:effectLst/>
                <a:latin typeface="Consolas" panose="020B0609020204030204" pitchFamily="49" charset="0"/>
              </a:rPr>
              <a:t>documento</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a:t>
            </a:r>
            <a:r>
              <a:rPr lang="en-US" sz="1400" b="0" dirty="0" err="1">
                <a:solidFill>
                  <a:srgbClr val="0070C1"/>
                </a:solidFill>
                <a:effectLst/>
                <a:latin typeface="Consolas" panose="020B0609020204030204" pitchFamily="49" charset="0"/>
              </a:rPr>
              <a:t>Modelo</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name:</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"John Doe"</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age:</a:t>
            </a:r>
            <a:r>
              <a:rPr lang="en-US" sz="1400" b="0" dirty="0">
                <a:solidFill>
                  <a:srgbClr val="000000"/>
                </a:solidFill>
                <a:effectLst/>
                <a:latin typeface="Consolas" panose="020B0609020204030204" pitchFamily="49" charset="0"/>
              </a:rPr>
              <a:t> </a:t>
            </a:r>
            <a:r>
              <a:rPr lang="en-US" sz="1400" b="0" dirty="0">
                <a:solidFill>
                  <a:srgbClr val="098658"/>
                </a:solidFill>
                <a:effectLst/>
                <a:latin typeface="Consolas" panose="020B0609020204030204" pitchFamily="49" charset="0"/>
              </a:rPr>
              <a:t>30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location:</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city:</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"New York"</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state:</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"NY"</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pets:</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"dog"</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"cat"</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createdAt</a:t>
            </a:r>
            <a:r>
              <a:rPr lang="en-US" sz="1400" b="0" dirty="0">
                <a:solidFill>
                  <a:srgbClr val="001080"/>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Date</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err="1">
                <a:solidFill>
                  <a:srgbClr val="0070C1"/>
                </a:solidFill>
                <a:effectLst/>
                <a:latin typeface="Consolas" panose="020B0609020204030204" pitchFamily="49" charset="0"/>
              </a:rPr>
              <a:t>documento</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save</a:t>
            </a:r>
            <a:r>
              <a:rPr lang="en-US" sz="1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8868658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DE2200-FC57-1C26-BC38-CECEDB83CD8A}"/>
              </a:ext>
            </a:extLst>
          </p:cNvPr>
          <p:cNvSpPr>
            <a:spLocks noGrp="1"/>
          </p:cNvSpPr>
          <p:nvPr>
            <p:ph type="title"/>
          </p:nvPr>
        </p:nvSpPr>
        <p:spPr/>
        <p:txBody>
          <a:bodyPr/>
          <a:lstStyle/>
          <a:p>
            <a:r>
              <a:rPr lang="es-419" dirty="0"/>
              <a:t>Creación de esquemas y modelos</a:t>
            </a:r>
          </a:p>
        </p:txBody>
      </p:sp>
      <p:sp>
        <p:nvSpPr>
          <p:cNvPr id="3" name="Marcador de contenido 2">
            <a:extLst>
              <a:ext uri="{FF2B5EF4-FFF2-40B4-BE49-F238E27FC236}">
                <a16:creationId xmlns:a16="http://schemas.microsoft.com/office/drawing/2014/main" id="{57E4F7A4-F149-BF97-ABD2-B0B01D851041}"/>
              </a:ext>
            </a:extLst>
          </p:cNvPr>
          <p:cNvSpPr>
            <a:spLocks noGrp="1"/>
          </p:cNvSpPr>
          <p:nvPr>
            <p:ph idx="1"/>
          </p:nvPr>
        </p:nvSpPr>
        <p:spPr>
          <a:xfrm>
            <a:off x="828000" y="1556250"/>
            <a:ext cx="4724400" cy="1142999"/>
          </a:xfrm>
        </p:spPr>
        <p:txBody>
          <a:bodyPr>
            <a:normAutofit lnSpcReduction="10000"/>
          </a:bodyPr>
          <a:lstStyle/>
          <a:p>
            <a:pPr marL="0" indent="0">
              <a:buNone/>
            </a:pPr>
            <a:r>
              <a:rPr lang="es-419" dirty="0">
                <a:solidFill>
                  <a:srgbClr val="00B0F0"/>
                </a:solidFill>
              </a:rPr>
              <a:t>Para acceder a los campos de un documento, puedes usar los métodos del modelo. </a:t>
            </a:r>
          </a:p>
        </p:txBody>
      </p:sp>
      <p:sp>
        <p:nvSpPr>
          <p:cNvPr id="5" name="CuadroTexto 4">
            <a:extLst>
              <a:ext uri="{FF2B5EF4-FFF2-40B4-BE49-F238E27FC236}">
                <a16:creationId xmlns:a16="http://schemas.microsoft.com/office/drawing/2014/main" id="{22BBAEDA-D215-E136-A8C0-2A1F91C62D97}"/>
              </a:ext>
            </a:extLst>
          </p:cNvPr>
          <p:cNvSpPr txBox="1"/>
          <p:nvPr/>
        </p:nvSpPr>
        <p:spPr>
          <a:xfrm>
            <a:off x="5552400" y="1273893"/>
            <a:ext cx="6176962" cy="4884226"/>
          </a:xfrm>
          <a:prstGeom prst="rect">
            <a:avLst/>
          </a:prstGeom>
          <a:solidFill>
            <a:srgbClr val="FFFFF3"/>
          </a:solidFill>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2800">
                <a:solidFill>
                  <a:srgbClr val="00B0F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s-419" dirty="0">
                <a:solidFill>
                  <a:schemeClr val="tx1"/>
                </a:solidFill>
              </a:rPr>
              <a:t>Ventajas de usar esquemas y modelos:</a:t>
            </a:r>
          </a:p>
          <a:p>
            <a:endParaRPr lang="es-419" sz="2000" dirty="0">
              <a:solidFill>
                <a:schemeClr val="tx1"/>
              </a:solidFill>
            </a:endParaRPr>
          </a:p>
          <a:p>
            <a:pPr marL="342900" indent="-342900">
              <a:buFont typeface="Arial" panose="020B0604020202020204" pitchFamily="34" charset="0"/>
              <a:buChar char="•"/>
            </a:pPr>
            <a:r>
              <a:rPr lang="es-419" sz="2000" dirty="0">
                <a:solidFill>
                  <a:schemeClr val="accent1"/>
                </a:solidFill>
              </a:rPr>
              <a:t>Mejora la consistencia de los datos: </a:t>
            </a:r>
            <a:r>
              <a:rPr lang="es-419" sz="2000" dirty="0">
                <a:solidFill>
                  <a:schemeClr val="tx1"/>
                </a:solidFill>
              </a:rPr>
              <a:t>Al definir un esquema, se garantiza que todos los documentos de una colección tendrán la misma estructura. Esto ayuda a evitar errores y a garantizar que los datos sean consistentes.</a:t>
            </a:r>
          </a:p>
          <a:p>
            <a:pPr marL="342900" indent="-342900">
              <a:buFont typeface="Arial" panose="020B0604020202020204" pitchFamily="34" charset="0"/>
              <a:buChar char="•"/>
            </a:pPr>
            <a:r>
              <a:rPr lang="es-419" sz="2000" dirty="0">
                <a:solidFill>
                  <a:schemeClr val="accent1"/>
                </a:solidFill>
              </a:rPr>
              <a:t>Mejora la eficiencia de las consultas</a:t>
            </a:r>
            <a:r>
              <a:rPr lang="es-419" sz="2000" dirty="0">
                <a:solidFill>
                  <a:schemeClr val="tx1"/>
                </a:solidFill>
              </a:rPr>
              <a:t>: Los esquemas y modelos se pueden utilizar para crear índices, que pueden mejorar el rendimiento de las consultas.</a:t>
            </a:r>
          </a:p>
          <a:p>
            <a:pPr marL="342900" indent="-342900">
              <a:buFont typeface="Arial" panose="020B0604020202020204" pitchFamily="34" charset="0"/>
              <a:buChar char="•"/>
            </a:pPr>
            <a:r>
              <a:rPr lang="es-419" sz="2000" dirty="0">
                <a:solidFill>
                  <a:schemeClr val="accent1"/>
                </a:solidFill>
              </a:rPr>
              <a:t>Facilita el desarrollo: </a:t>
            </a:r>
            <a:r>
              <a:rPr lang="es-419" sz="2000" dirty="0">
                <a:solidFill>
                  <a:schemeClr val="tx1"/>
                </a:solidFill>
              </a:rPr>
              <a:t>Los esquemas y modelos proporcionan una base sólida para el desarrollo de aplicaciones.</a:t>
            </a:r>
          </a:p>
        </p:txBody>
      </p:sp>
      <p:sp>
        <p:nvSpPr>
          <p:cNvPr id="6" name="CuadroTexto 5">
            <a:extLst>
              <a:ext uri="{FF2B5EF4-FFF2-40B4-BE49-F238E27FC236}">
                <a16:creationId xmlns:a16="http://schemas.microsoft.com/office/drawing/2014/main" id="{022E88D8-3111-CFE3-F692-A00FE3C669E3}"/>
              </a:ext>
            </a:extLst>
          </p:cNvPr>
          <p:cNvSpPr txBox="1"/>
          <p:nvPr/>
        </p:nvSpPr>
        <p:spPr>
          <a:xfrm>
            <a:off x="956588" y="3441680"/>
            <a:ext cx="6176962" cy="646331"/>
          </a:xfrm>
          <a:prstGeom prst="rect">
            <a:avLst/>
          </a:prstGeom>
          <a:noFill/>
        </p:spPr>
        <p:txBody>
          <a:bodyPr wrap="square">
            <a:spAutoFit/>
          </a:bodyPr>
          <a:lstStyle/>
          <a:p>
            <a:r>
              <a:rPr lang="es-419" b="0" dirty="0" err="1">
                <a:solidFill>
                  <a:srgbClr val="0000FF"/>
                </a:solidFill>
                <a:effectLst/>
                <a:latin typeface="Consolas" panose="020B0609020204030204" pitchFamily="49" charset="0"/>
              </a:rPr>
              <a:t>const</a:t>
            </a:r>
            <a:r>
              <a:rPr lang="es-419" b="0" dirty="0">
                <a:solidFill>
                  <a:srgbClr val="000000"/>
                </a:solidFill>
                <a:effectLst/>
                <a:latin typeface="Consolas" panose="020B0609020204030204" pitchFamily="49" charset="0"/>
              </a:rPr>
              <a:t> </a:t>
            </a:r>
            <a:r>
              <a:rPr lang="es-419" b="0" dirty="0">
                <a:solidFill>
                  <a:srgbClr val="0070C1"/>
                </a:solidFill>
                <a:effectLst/>
                <a:latin typeface="Consolas" panose="020B0609020204030204" pitchFamily="49" charset="0"/>
              </a:rPr>
              <a:t>nombre</a:t>
            </a:r>
            <a:r>
              <a:rPr lang="es-419" b="0" dirty="0">
                <a:solidFill>
                  <a:srgbClr val="000000"/>
                </a:solidFill>
                <a:effectLst/>
                <a:latin typeface="Consolas" panose="020B0609020204030204" pitchFamily="49" charset="0"/>
              </a:rPr>
              <a:t> = </a:t>
            </a:r>
            <a:r>
              <a:rPr lang="es-419" b="0" dirty="0">
                <a:solidFill>
                  <a:srgbClr val="0070C1"/>
                </a:solidFill>
                <a:effectLst/>
                <a:latin typeface="Consolas" panose="020B0609020204030204" pitchFamily="49" charset="0"/>
              </a:rPr>
              <a:t>documento</a:t>
            </a:r>
            <a:r>
              <a:rPr lang="es-419" b="0" dirty="0">
                <a:solidFill>
                  <a:srgbClr val="000000"/>
                </a:solidFill>
                <a:effectLst/>
                <a:latin typeface="Consolas" panose="020B0609020204030204" pitchFamily="49" charset="0"/>
              </a:rPr>
              <a:t>.</a:t>
            </a:r>
            <a:r>
              <a:rPr lang="es-419" b="0" dirty="0">
                <a:solidFill>
                  <a:srgbClr val="001080"/>
                </a:solidFill>
                <a:effectLst/>
                <a:latin typeface="Consolas" panose="020B0609020204030204" pitchFamily="49" charset="0"/>
              </a:rPr>
              <a:t>name</a:t>
            </a:r>
            <a:r>
              <a:rPr lang="es-419"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642003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EDD23F-EB26-4C5C-8717-21452124C030}"/>
              </a:ext>
            </a:extLst>
          </p:cNvPr>
          <p:cNvSpPr>
            <a:spLocks noGrp="1"/>
          </p:cNvSpPr>
          <p:nvPr>
            <p:ph type="title"/>
          </p:nvPr>
        </p:nvSpPr>
        <p:spPr/>
        <p:txBody>
          <a:bodyPr/>
          <a:lstStyle/>
          <a:p>
            <a:r>
              <a:rPr lang="es-419" dirty="0"/>
              <a:t>Introducción a MongoDB </a:t>
            </a:r>
            <a:r>
              <a:rPr lang="es-419" dirty="0" err="1"/>
              <a:t>Comunity</a:t>
            </a:r>
            <a:endParaRPr lang="es-419" dirty="0"/>
          </a:p>
        </p:txBody>
      </p:sp>
      <p:sp>
        <p:nvSpPr>
          <p:cNvPr id="3" name="Marcador de contenido 2">
            <a:extLst>
              <a:ext uri="{FF2B5EF4-FFF2-40B4-BE49-F238E27FC236}">
                <a16:creationId xmlns:a16="http://schemas.microsoft.com/office/drawing/2014/main" id="{B6D84617-B075-DD7F-B604-9B8A84DCEE49}"/>
              </a:ext>
            </a:extLst>
          </p:cNvPr>
          <p:cNvSpPr>
            <a:spLocks noGrp="1"/>
          </p:cNvSpPr>
          <p:nvPr>
            <p:ph idx="1"/>
          </p:nvPr>
        </p:nvSpPr>
        <p:spPr/>
        <p:txBody>
          <a:bodyPr>
            <a:normAutofit lnSpcReduction="10000"/>
          </a:bodyPr>
          <a:lstStyle/>
          <a:p>
            <a:pPr marL="0" indent="0">
              <a:lnSpc>
                <a:spcPct val="100000"/>
              </a:lnSpc>
              <a:spcBef>
                <a:spcPts val="0"/>
              </a:spcBef>
              <a:buNone/>
            </a:pPr>
            <a:r>
              <a:rPr lang="es-419" dirty="0">
                <a:solidFill>
                  <a:schemeClr val="accent3"/>
                </a:solidFill>
              </a:rPr>
              <a:t>Características Clave de MongoDB</a:t>
            </a:r>
          </a:p>
          <a:p>
            <a:pPr marL="0" indent="0">
              <a:lnSpc>
                <a:spcPct val="100000"/>
              </a:lnSpc>
              <a:spcBef>
                <a:spcPts val="0"/>
              </a:spcBef>
              <a:buNone/>
            </a:pPr>
            <a:endParaRPr lang="es-419" dirty="0">
              <a:solidFill>
                <a:srgbClr val="0070C0"/>
              </a:solidFill>
            </a:endParaRPr>
          </a:p>
          <a:p>
            <a:pPr marL="0" indent="0">
              <a:lnSpc>
                <a:spcPct val="100000"/>
              </a:lnSpc>
              <a:spcBef>
                <a:spcPts val="0"/>
              </a:spcBef>
              <a:buNone/>
            </a:pPr>
            <a:r>
              <a:rPr lang="es-419" dirty="0">
                <a:solidFill>
                  <a:srgbClr val="0070C0"/>
                </a:solidFill>
              </a:rPr>
              <a:t>Escalabilidad Horizontal: </a:t>
            </a:r>
            <a:r>
              <a:rPr lang="es-419" dirty="0"/>
              <a:t>MongoDB ofrece escalabilidad horizontal a través de la fragmentación (</a:t>
            </a:r>
            <a:r>
              <a:rPr lang="es-419" dirty="0" err="1"/>
              <a:t>sharding</a:t>
            </a:r>
            <a:r>
              <a:rPr lang="es-419" dirty="0"/>
              <a:t>). Puede distribuir grandes conjuntos de datos en múltiples servidores para manejar volúmenes masivos de datos y tráfico alto.</a:t>
            </a:r>
          </a:p>
          <a:p>
            <a:pPr marL="0" indent="0">
              <a:lnSpc>
                <a:spcPct val="100000"/>
              </a:lnSpc>
              <a:spcBef>
                <a:spcPts val="0"/>
              </a:spcBef>
              <a:buNone/>
            </a:pPr>
            <a:endParaRPr lang="es-419" dirty="0">
              <a:solidFill>
                <a:srgbClr val="0070C0"/>
              </a:solidFill>
            </a:endParaRPr>
          </a:p>
          <a:p>
            <a:pPr marL="0" indent="0">
              <a:lnSpc>
                <a:spcPct val="100000"/>
              </a:lnSpc>
              <a:spcBef>
                <a:spcPts val="0"/>
              </a:spcBef>
              <a:buNone/>
            </a:pPr>
            <a:r>
              <a:rPr lang="es-419" dirty="0">
                <a:solidFill>
                  <a:srgbClr val="0070C0"/>
                </a:solidFill>
              </a:rPr>
              <a:t>Consultas Poderosas: </a:t>
            </a:r>
            <a:r>
              <a:rPr lang="es-419" dirty="0"/>
              <a:t>MongoDB proporciona consultas ricas y flexibles para buscar datos en función de campos, valores, expresiones regulares y otros criterios. Además, es compatible con consultas ad hoc, lo que significa que puedes buscar datos sin necesidad de definir previamente índices.</a:t>
            </a:r>
          </a:p>
        </p:txBody>
      </p:sp>
    </p:spTree>
    <p:extLst>
      <p:ext uri="{BB962C8B-B14F-4D97-AF65-F5344CB8AC3E}">
        <p14:creationId xmlns:p14="http://schemas.microsoft.com/office/powerpoint/2010/main" val="19957558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23B224-128F-3002-8290-F16273AF5922}"/>
              </a:ext>
            </a:extLst>
          </p:cNvPr>
          <p:cNvSpPr>
            <a:spLocks noGrp="1"/>
          </p:cNvSpPr>
          <p:nvPr>
            <p:ph type="ctrTitle"/>
          </p:nvPr>
        </p:nvSpPr>
        <p:spPr/>
        <p:txBody>
          <a:bodyPr/>
          <a:lstStyle/>
          <a:p>
            <a:r>
              <a:rPr lang="es-ES" dirty="0"/>
              <a:t>Arquitectura MEAN </a:t>
            </a:r>
            <a:r>
              <a:rPr lang="es-ES" dirty="0" err="1"/>
              <a:t>stack</a:t>
            </a:r>
            <a:endParaRPr lang="es-419" dirty="0"/>
          </a:p>
        </p:txBody>
      </p:sp>
      <p:sp>
        <p:nvSpPr>
          <p:cNvPr id="3" name="Subtítulo 2">
            <a:extLst>
              <a:ext uri="{FF2B5EF4-FFF2-40B4-BE49-F238E27FC236}">
                <a16:creationId xmlns:a16="http://schemas.microsoft.com/office/drawing/2014/main" id="{EDDB0385-0544-C3E4-B5E5-86667323E4F1}"/>
              </a:ext>
            </a:extLst>
          </p:cNvPr>
          <p:cNvSpPr>
            <a:spLocks noGrp="1"/>
          </p:cNvSpPr>
          <p:nvPr>
            <p:ph type="subTitle" idx="1"/>
          </p:nvPr>
        </p:nvSpPr>
        <p:spPr/>
        <p:txBody>
          <a:bodyPr/>
          <a:lstStyle/>
          <a:p>
            <a:r>
              <a:rPr lang="es-419" dirty="0"/>
              <a:t>IV. Uso de MongoDB</a:t>
            </a:r>
          </a:p>
        </p:txBody>
      </p:sp>
      <p:sp>
        <p:nvSpPr>
          <p:cNvPr id="4" name="Rectangle 5">
            <a:extLst>
              <a:ext uri="{FF2B5EF4-FFF2-40B4-BE49-F238E27FC236}">
                <a16:creationId xmlns:a16="http://schemas.microsoft.com/office/drawing/2014/main" id="{AD26693D-36F2-EBC6-48FA-C84A90991B26}"/>
              </a:ext>
            </a:extLst>
          </p:cNvPr>
          <p:cNvSpPr/>
          <p:nvPr/>
        </p:nvSpPr>
        <p:spPr>
          <a:xfrm>
            <a:off x="0" y="3010385"/>
            <a:ext cx="5143501" cy="45719"/>
          </a:xfrm>
          <a:prstGeom prst="rect">
            <a:avLst/>
          </a:prstGeom>
          <a:gradFill>
            <a:gsLst>
              <a:gs pos="7000">
                <a:srgbClr val="F83A01"/>
              </a:gs>
              <a:gs pos="100000">
                <a:srgbClr val="F9C921"/>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MX" dirty="0"/>
          </a:p>
        </p:txBody>
      </p:sp>
      <p:pic>
        <p:nvPicPr>
          <p:cNvPr id="6" name="Picture 8" descr="Db Icon">
            <a:extLst>
              <a:ext uri="{FF2B5EF4-FFF2-40B4-BE49-F238E27FC236}">
                <a16:creationId xmlns:a16="http://schemas.microsoft.com/office/drawing/2014/main" id="{9938D8E0-64EB-ACF0-FE7F-B25429CEE94A}"/>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83107" y="3901221"/>
            <a:ext cx="844495" cy="844495"/>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02904E2C-123A-5EB8-6E37-38F2760950D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915053" y="4063410"/>
            <a:ext cx="640160" cy="754757"/>
          </a:xfrm>
          <a:prstGeom prst="rect">
            <a:avLst/>
          </a:prstGeom>
        </p:spPr>
      </p:pic>
    </p:spTree>
    <p:extLst>
      <p:ext uri="{BB962C8B-B14F-4D97-AF65-F5344CB8AC3E}">
        <p14:creationId xmlns:p14="http://schemas.microsoft.com/office/powerpoint/2010/main" val="1023595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EDD23F-EB26-4C5C-8717-21452124C030}"/>
              </a:ext>
            </a:extLst>
          </p:cNvPr>
          <p:cNvSpPr>
            <a:spLocks noGrp="1"/>
          </p:cNvSpPr>
          <p:nvPr>
            <p:ph type="title"/>
          </p:nvPr>
        </p:nvSpPr>
        <p:spPr/>
        <p:txBody>
          <a:bodyPr/>
          <a:lstStyle/>
          <a:p>
            <a:r>
              <a:rPr lang="es-419" dirty="0"/>
              <a:t>Introducción a MongoDB </a:t>
            </a:r>
            <a:r>
              <a:rPr lang="es-419" dirty="0" err="1"/>
              <a:t>Comunity</a:t>
            </a:r>
            <a:endParaRPr lang="es-419" dirty="0"/>
          </a:p>
        </p:txBody>
      </p:sp>
      <p:sp>
        <p:nvSpPr>
          <p:cNvPr id="3" name="Marcador de contenido 2">
            <a:extLst>
              <a:ext uri="{FF2B5EF4-FFF2-40B4-BE49-F238E27FC236}">
                <a16:creationId xmlns:a16="http://schemas.microsoft.com/office/drawing/2014/main" id="{B6D84617-B075-DD7F-B604-9B8A84DCEE49}"/>
              </a:ext>
            </a:extLst>
          </p:cNvPr>
          <p:cNvSpPr>
            <a:spLocks noGrp="1"/>
          </p:cNvSpPr>
          <p:nvPr>
            <p:ph idx="1"/>
          </p:nvPr>
        </p:nvSpPr>
        <p:spPr>
          <a:xfrm>
            <a:off x="828000" y="1071798"/>
            <a:ext cx="10515600" cy="4938713"/>
          </a:xfrm>
        </p:spPr>
        <p:txBody>
          <a:bodyPr>
            <a:noAutofit/>
          </a:bodyPr>
          <a:lstStyle/>
          <a:p>
            <a:pPr marL="0" indent="0">
              <a:lnSpc>
                <a:spcPct val="100000"/>
              </a:lnSpc>
              <a:spcBef>
                <a:spcPts val="0"/>
              </a:spcBef>
              <a:buNone/>
            </a:pPr>
            <a:r>
              <a:rPr lang="es-419" dirty="0">
                <a:solidFill>
                  <a:schemeClr val="accent3"/>
                </a:solidFill>
              </a:rPr>
              <a:t>Características Clave de MongoDB</a:t>
            </a:r>
          </a:p>
          <a:p>
            <a:pPr marL="0" indent="0">
              <a:lnSpc>
                <a:spcPct val="100000"/>
              </a:lnSpc>
              <a:spcBef>
                <a:spcPts val="0"/>
              </a:spcBef>
              <a:buNone/>
            </a:pPr>
            <a:endParaRPr lang="es-419" dirty="0">
              <a:solidFill>
                <a:schemeClr val="accent3"/>
              </a:solidFill>
            </a:endParaRPr>
          </a:p>
          <a:p>
            <a:pPr marL="0" indent="0">
              <a:lnSpc>
                <a:spcPct val="100000"/>
              </a:lnSpc>
              <a:spcBef>
                <a:spcPts val="0"/>
              </a:spcBef>
              <a:buNone/>
            </a:pPr>
            <a:r>
              <a:rPr lang="es-419" dirty="0">
                <a:solidFill>
                  <a:srgbClr val="0070C0"/>
                </a:solidFill>
              </a:rPr>
              <a:t>Índices: </a:t>
            </a:r>
            <a:r>
              <a:rPr lang="es-419" dirty="0"/>
              <a:t>Al igual que las bases de datos relacionales, MongoDB admite índices para mejorar el rendimiento de las consultas. Los índices pueden crearse en cualquier campo del documento.</a:t>
            </a:r>
          </a:p>
          <a:p>
            <a:pPr marL="0" indent="0">
              <a:lnSpc>
                <a:spcPct val="100000"/>
              </a:lnSpc>
              <a:spcBef>
                <a:spcPts val="0"/>
              </a:spcBef>
              <a:buNone/>
            </a:pPr>
            <a:r>
              <a:rPr lang="es-419" dirty="0">
                <a:solidFill>
                  <a:srgbClr val="0070C0"/>
                </a:solidFill>
              </a:rPr>
              <a:t>Transacciones: </a:t>
            </a:r>
            <a:r>
              <a:rPr lang="es-419" dirty="0"/>
              <a:t>MongoDB 4.0 y versiones posteriores admiten transacciones </a:t>
            </a:r>
            <a:r>
              <a:rPr lang="es-419" dirty="0" err="1"/>
              <a:t>multi-documento</a:t>
            </a:r>
            <a:r>
              <a:rPr lang="es-419" dirty="0"/>
              <a:t>, lo que permite operaciones de lectura y escritura atómicas en múltiples documentos.</a:t>
            </a:r>
          </a:p>
          <a:p>
            <a:pPr marL="0" indent="0">
              <a:lnSpc>
                <a:spcPct val="100000"/>
              </a:lnSpc>
              <a:spcBef>
                <a:spcPts val="0"/>
              </a:spcBef>
              <a:buNone/>
            </a:pPr>
            <a:endParaRPr lang="es-419" dirty="0">
              <a:solidFill>
                <a:srgbClr val="0070C0"/>
              </a:solidFill>
            </a:endParaRPr>
          </a:p>
          <a:p>
            <a:pPr marL="0" indent="0">
              <a:lnSpc>
                <a:spcPct val="100000"/>
              </a:lnSpc>
              <a:spcBef>
                <a:spcPts val="0"/>
              </a:spcBef>
              <a:buNone/>
            </a:pPr>
            <a:r>
              <a:rPr lang="es-419" dirty="0">
                <a:solidFill>
                  <a:srgbClr val="0070C0"/>
                </a:solidFill>
              </a:rPr>
              <a:t>Almacenamiento en Disco: </a:t>
            </a:r>
            <a:r>
              <a:rPr lang="es-419" dirty="0"/>
              <a:t>MongoDB puede manejar grandes volúmenes de datos y, para optimizar el rendimiento, los datos menos utilizados pueden ser movidos a un almacenamiento en disco más lento.</a:t>
            </a:r>
          </a:p>
        </p:txBody>
      </p:sp>
    </p:spTree>
    <p:extLst>
      <p:ext uri="{BB962C8B-B14F-4D97-AF65-F5344CB8AC3E}">
        <p14:creationId xmlns:p14="http://schemas.microsoft.com/office/powerpoint/2010/main" val="3423219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upo 13">
            <a:extLst>
              <a:ext uri="{FF2B5EF4-FFF2-40B4-BE49-F238E27FC236}">
                <a16:creationId xmlns:a16="http://schemas.microsoft.com/office/drawing/2014/main" id="{2650BD7C-E380-86F6-358E-98E6932E2C38}"/>
              </a:ext>
            </a:extLst>
          </p:cNvPr>
          <p:cNvGrpSpPr/>
          <p:nvPr/>
        </p:nvGrpSpPr>
        <p:grpSpPr>
          <a:xfrm>
            <a:off x="827999" y="1132790"/>
            <a:ext cx="9462629" cy="5448182"/>
            <a:chOff x="827999" y="1132790"/>
            <a:chExt cx="9462629" cy="5448182"/>
          </a:xfrm>
        </p:grpSpPr>
        <p:sp>
          <p:nvSpPr>
            <p:cNvPr id="6" name="CuadroTexto 5">
              <a:extLst>
                <a:ext uri="{FF2B5EF4-FFF2-40B4-BE49-F238E27FC236}">
                  <a16:creationId xmlns:a16="http://schemas.microsoft.com/office/drawing/2014/main" id="{56A2D7ED-C346-9744-3ADA-D6485848F176}"/>
                </a:ext>
              </a:extLst>
            </p:cNvPr>
            <p:cNvSpPr txBox="1"/>
            <p:nvPr/>
          </p:nvSpPr>
          <p:spPr>
            <a:xfrm rot="16200000">
              <a:off x="-1446491" y="3407281"/>
              <a:ext cx="5448181" cy="899201"/>
            </a:xfrm>
            <a:prstGeom prst="rect">
              <a:avLst/>
            </a:prstGeom>
            <a:solidFill>
              <a:srgbClr val="00684A"/>
            </a:solidFill>
            <a:ln>
              <a:solidFill>
                <a:srgbClr val="00B050"/>
              </a:solidFill>
            </a:ln>
          </p:spPr>
          <p:txBody>
            <a:bodyPr wrap="square" rtlCol="0" anchor="ctr">
              <a:noAutofit/>
            </a:bodyPr>
            <a:lstStyle/>
            <a:p>
              <a:pPr algn="ctr"/>
              <a:r>
                <a:rPr lang="es-ES" sz="3200" b="1" dirty="0" err="1">
                  <a:solidFill>
                    <a:schemeClr val="bg1"/>
                  </a:solidFill>
                </a:rPr>
                <a:t>Database</a:t>
              </a:r>
              <a:endParaRPr lang="es-419" sz="3200" b="1" dirty="0">
                <a:solidFill>
                  <a:schemeClr val="bg1"/>
                </a:solidFill>
              </a:endParaRPr>
            </a:p>
          </p:txBody>
        </p:sp>
        <p:sp>
          <p:nvSpPr>
            <p:cNvPr id="13" name="CuadroTexto 12">
              <a:extLst>
                <a:ext uri="{FF2B5EF4-FFF2-40B4-BE49-F238E27FC236}">
                  <a16:creationId xmlns:a16="http://schemas.microsoft.com/office/drawing/2014/main" id="{2017AC40-9741-5822-46BC-6B3ED3B2C4C6}"/>
                </a:ext>
              </a:extLst>
            </p:cNvPr>
            <p:cNvSpPr txBox="1"/>
            <p:nvPr/>
          </p:nvSpPr>
          <p:spPr>
            <a:xfrm rot="16200000">
              <a:off x="3284826" y="-424833"/>
              <a:ext cx="5448179" cy="8563425"/>
            </a:xfrm>
            <a:prstGeom prst="rect">
              <a:avLst/>
            </a:prstGeom>
            <a:noFill/>
            <a:ln>
              <a:solidFill>
                <a:srgbClr val="509446"/>
              </a:solidFill>
            </a:ln>
          </p:spPr>
          <p:txBody>
            <a:bodyPr wrap="square" rtlCol="0" anchor="ctr">
              <a:noAutofit/>
            </a:bodyPr>
            <a:lstStyle/>
            <a:p>
              <a:pPr algn="ctr"/>
              <a:endParaRPr lang="es-419" sz="3200" b="1" dirty="0">
                <a:solidFill>
                  <a:schemeClr val="bg1"/>
                </a:solidFill>
              </a:endParaRPr>
            </a:p>
          </p:txBody>
        </p:sp>
      </p:grpSp>
      <p:grpSp>
        <p:nvGrpSpPr>
          <p:cNvPr id="16" name="Grupo 15">
            <a:extLst>
              <a:ext uri="{FF2B5EF4-FFF2-40B4-BE49-F238E27FC236}">
                <a16:creationId xmlns:a16="http://schemas.microsoft.com/office/drawing/2014/main" id="{21DE1404-3924-3D77-36FE-0BE8FD9D5015}"/>
              </a:ext>
            </a:extLst>
          </p:cNvPr>
          <p:cNvGrpSpPr/>
          <p:nvPr/>
        </p:nvGrpSpPr>
        <p:grpSpPr>
          <a:xfrm>
            <a:off x="2176801" y="2075541"/>
            <a:ext cx="3556342" cy="3649666"/>
            <a:chOff x="2176801" y="2075541"/>
            <a:chExt cx="3556342" cy="3649666"/>
          </a:xfrm>
        </p:grpSpPr>
        <p:grpSp>
          <p:nvGrpSpPr>
            <p:cNvPr id="15" name="Grupo 14">
              <a:extLst>
                <a:ext uri="{FF2B5EF4-FFF2-40B4-BE49-F238E27FC236}">
                  <a16:creationId xmlns:a16="http://schemas.microsoft.com/office/drawing/2014/main" id="{3CDE858C-404A-A5E0-ED07-CC384849216E}"/>
                </a:ext>
              </a:extLst>
            </p:cNvPr>
            <p:cNvGrpSpPr/>
            <p:nvPr/>
          </p:nvGrpSpPr>
          <p:grpSpPr>
            <a:xfrm>
              <a:off x="2176801" y="2075541"/>
              <a:ext cx="3556342" cy="3649666"/>
              <a:chOff x="2176801" y="2075541"/>
              <a:chExt cx="3556342" cy="3649666"/>
            </a:xfrm>
          </p:grpSpPr>
          <p:sp>
            <p:nvSpPr>
              <p:cNvPr id="8" name="CuadroTexto 7">
                <a:extLst>
                  <a:ext uri="{FF2B5EF4-FFF2-40B4-BE49-F238E27FC236}">
                    <a16:creationId xmlns:a16="http://schemas.microsoft.com/office/drawing/2014/main" id="{EED6DE26-6186-AF24-30F5-28677D62AD0E}"/>
                  </a:ext>
                </a:extLst>
              </p:cNvPr>
              <p:cNvSpPr txBox="1"/>
              <p:nvPr/>
            </p:nvSpPr>
            <p:spPr>
              <a:xfrm rot="16200000">
                <a:off x="801569" y="3450774"/>
                <a:ext cx="3649665" cy="899201"/>
              </a:xfrm>
              <a:prstGeom prst="rect">
                <a:avLst/>
              </a:prstGeom>
              <a:solidFill>
                <a:srgbClr val="00684A"/>
              </a:solidFill>
              <a:ln>
                <a:solidFill>
                  <a:srgbClr val="00B050"/>
                </a:solidFill>
              </a:ln>
            </p:spPr>
            <p:txBody>
              <a:bodyPr wrap="square" rtlCol="0" anchor="ctr">
                <a:noAutofit/>
              </a:bodyPr>
              <a:lstStyle/>
              <a:p>
                <a:pPr algn="ctr"/>
                <a:r>
                  <a:rPr lang="es-ES" sz="3200" b="1" dirty="0">
                    <a:solidFill>
                      <a:schemeClr val="bg1"/>
                    </a:solidFill>
                  </a:rPr>
                  <a:t>Colecciones</a:t>
                </a:r>
                <a:endParaRPr lang="es-419" sz="3200" b="1" dirty="0">
                  <a:solidFill>
                    <a:schemeClr val="bg1"/>
                  </a:solidFill>
                </a:endParaRPr>
              </a:p>
            </p:txBody>
          </p:sp>
          <p:sp>
            <p:nvSpPr>
              <p:cNvPr id="12" name="CuadroTexto 11">
                <a:extLst>
                  <a:ext uri="{FF2B5EF4-FFF2-40B4-BE49-F238E27FC236}">
                    <a16:creationId xmlns:a16="http://schemas.microsoft.com/office/drawing/2014/main" id="{B4F30977-BC19-AE8E-9C00-D2B5D2E7D876}"/>
                  </a:ext>
                </a:extLst>
              </p:cNvPr>
              <p:cNvSpPr txBox="1"/>
              <p:nvPr/>
            </p:nvSpPr>
            <p:spPr>
              <a:xfrm rot="16200000">
                <a:off x="2579740" y="2571804"/>
                <a:ext cx="3649665" cy="2657140"/>
              </a:xfrm>
              <a:prstGeom prst="rect">
                <a:avLst/>
              </a:prstGeom>
              <a:noFill/>
              <a:ln>
                <a:solidFill>
                  <a:srgbClr val="509446"/>
                </a:solidFill>
              </a:ln>
            </p:spPr>
            <p:txBody>
              <a:bodyPr wrap="square" rtlCol="0" anchor="ctr">
                <a:noAutofit/>
              </a:bodyPr>
              <a:lstStyle/>
              <a:p>
                <a:pPr algn="ctr"/>
                <a:endParaRPr lang="es-419" sz="3200" b="1" dirty="0">
                  <a:solidFill>
                    <a:schemeClr val="bg1"/>
                  </a:solidFill>
                </a:endParaRPr>
              </a:p>
            </p:txBody>
          </p:sp>
        </p:grpSp>
        <p:sp>
          <p:nvSpPr>
            <p:cNvPr id="9" name="CuadroTexto 8">
              <a:extLst>
                <a:ext uri="{FF2B5EF4-FFF2-40B4-BE49-F238E27FC236}">
                  <a16:creationId xmlns:a16="http://schemas.microsoft.com/office/drawing/2014/main" id="{7A55B78A-DE5F-5873-EC3A-74EF55F92A19}"/>
                </a:ext>
              </a:extLst>
            </p:cNvPr>
            <p:cNvSpPr txBox="1"/>
            <p:nvPr/>
          </p:nvSpPr>
          <p:spPr>
            <a:xfrm>
              <a:off x="3522998" y="2496457"/>
              <a:ext cx="1789232" cy="478972"/>
            </a:xfrm>
            <a:prstGeom prst="rect">
              <a:avLst/>
            </a:prstGeom>
            <a:solidFill>
              <a:srgbClr val="00684A"/>
            </a:solidFill>
            <a:ln>
              <a:solidFill>
                <a:srgbClr val="00B050"/>
              </a:solidFill>
            </a:ln>
          </p:spPr>
          <p:txBody>
            <a:bodyPr wrap="square" rtlCol="0" anchor="ctr">
              <a:noAutofit/>
            </a:bodyPr>
            <a:lstStyle/>
            <a:p>
              <a:pPr algn="ctr"/>
              <a:r>
                <a:rPr lang="es-ES" sz="2000" b="1" dirty="0">
                  <a:solidFill>
                    <a:schemeClr val="bg1"/>
                  </a:solidFill>
                </a:rPr>
                <a:t>Documentos</a:t>
              </a:r>
              <a:endParaRPr lang="es-419" sz="2000" b="1" dirty="0">
                <a:solidFill>
                  <a:schemeClr val="bg1"/>
                </a:solidFill>
              </a:endParaRPr>
            </a:p>
          </p:txBody>
        </p:sp>
        <p:sp>
          <p:nvSpPr>
            <p:cNvPr id="10" name="CuadroTexto 9">
              <a:extLst>
                <a:ext uri="{FF2B5EF4-FFF2-40B4-BE49-F238E27FC236}">
                  <a16:creationId xmlns:a16="http://schemas.microsoft.com/office/drawing/2014/main" id="{620C234D-DEFD-027E-18CE-CC86F842EC95}"/>
                </a:ext>
              </a:extLst>
            </p:cNvPr>
            <p:cNvSpPr txBox="1"/>
            <p:nvPr/>
          </p:nvSpPr>
          <p:spPr>
            <a:xfrm>
              <a:off x="3522998" y="3585402"/>
              <a:ext cx="1789232" cy="478972"/>
            </a:xfrm>
            <a:prstGeom prst="rect">
              <a:avLst/>
            </a:prstGeom>
            <a:solidFill>
              <a:srgbClr val="00684A"/>
            </a:solidFill>
            <a:ln>
              <a:solidFill>
                <a:srgbClr val="00B050"/>
              </a:solidFill>
            </a:ln>
          </p:spPr>
          <p:txBody>
            <a:bodyPr wrap="square" rtlCol="0" anchor="ctr">
              <a:noAutofit/>
            </a:bodyPr>
            <a:lstStyle/>
            <a:p>
              <a:pPr algn="ctr"/>
              <a:r>
                <a:rPr lang="es-ES" sz="2000" b="1" dirty="0">
                  <a:solidFill>
                    <a:schemeClr val="bg1"/>
                  </a:solidFill>
                </a:rPr>
                <a:t>Documentos</a:t>
              </a:r>
              <a:endParaRPr lang="es-419" sz="2000" b="1" dirty="0">
                <a:solidFill>
                  <a:schemeClr val="bg1"/>
                </a:solidFill>
              </a:endParaRPr>
            </a:p>
          </p:txBody>
        </p:sp>
        <p:sp>
          <p:nvSpPr>
            <p:cNvPr id="11" name="CuadroTexto 10">
              <a:extLst>
                <a:ext uri="{FF2B5EF4-FFF2-40B4-BE49-F238E27FC236}">
                  <a16:creationId xmlns:a16="http://schemas.microsoft.com/office/drawing/2014/main" id="{D7A69B9C-0C7B-BBD2-BE95-178C66A312B7}"/>
                </a:ext>
              </a:extLst>
            </p:cNvPr>
            <p:cNvSpPr txBox="1"/>
            <p:nvPr/>
          </p:nvSpPr>
          <p:spPr>
            <a:xfrm>
              <a:off x="3545281" y="4674347"/>
              <a:ext cx="1789232" cy="478972"/>
            </a:xfrm>
            <a:prstGeom prst="rect">
              <a:avLst/>
            </a:prstGeom>
            <a:solidFill>
              <a:srgbClr val="509446"/>
            </a:solidFill>
            <a:ln>
              <a:solidFill>
                <a:srgbClr val="00B050"/>
              </a:solidFill>
            </a:ln>
          </p:spPr>
          <p:txBody>
            <a:bodyPr wrap="square" rtlCol="0" anchor="ctr">
              <a:noAutofit/>
            </a:bodyPr>
            <a:lstStyle/>
            <a:p>
              <a:pPr algn="ctr"/>
              <a:r>
                <a:rPr lang="es-ES" sz="2000" b="1" dirty="0">
                  <a:solidFill>
                    <a:schemeClr val="bg1"/>
                  </a:solidFill>
                </a:rPr>
                <a:t>Documentos</a:t>
              </a:r>
              <a:endParaRPr lang="es-419" sz="2000" b="1" dirty="0">
                <a:solidFill>
                  <a:schemeClr val="bg1"/>
                </a:solidFill>
              </a:endParaRPr>
            </a:p>
          </p:txBody>
        </p:sp>
      </p:grpSp>
      <p:grpSp>
        <p:nvGrpSpPr>
          <p:cNvPr id="17" name="Grupo 16">
            <a:extLst>
              <a:ext uri="{FF2B5EF4-FFF2-40B4-BE49-F238E27FC236}">
                <a16:creationId xmlns:a16="http://schemas.microsoft.com/office/drawing/2014/main" id="{8523FAB7-CA5D-AD9B-7663-CCA12A20252D}"/>
              </a:ext>
            </a:extLst>
          </p:cNvPr>
          <p:cNvGrpSpPr/>
          <p:nvPr/>
        </p:nvGrpSpPr>
        <p:grpSpPr>
          <a:xfrm>
            <a:off x="6213757" y="2075541"/>
            <a:ext cx="3556342" cy="3649666"/>
            <a:chOff x="2176801" y="2075541"/>
            <a:chExt cx="3556342" cy="3649666"/>
          </a:xfrm>
        </p:grpSpPr>
        <p:grpSp>
          <p:nvGrpSpPr>
            <p:cNvPr id="18" name="Grupo 17">
              <a:extLst>
                <a:ext uri="{FF2B5EF4-FFF2-40B4-BE49-F238E27FC236}">
                  <a16:creationId xmlns:a16="http://schemas.microsoft.com/office/drawing/2014/main" id="{41340C18-018C-171A-48F7-D81DE4CE2C73}"/>
                </a:ext>
              </a:extLst>
            </p:cNvPr>
            <p:cNvGrpSpPr/>
            <p:nvPr/>
          </p:nvGrpSpPr>
          <p:grpSpPr>
            <a:xfrm>
              <a:off x="2176801" y="2075541"/>
              <a:ext cx="3556342" cy="3649666"/>
              <a:chOff x="2176801" y="2075541"/>
              <a:chExt cx="3556342" cy="3649666"/>
            </a:xfrm>
          </p:grpSpPr>
          <p:sp>
            <p:nvSpPr>
              <p:cNvPr id="22" name="CuadroTexto 21">
                <a:extLst>
                  <a:ext uri="{FF2B5EF4-FFF2-40B4-BE49-F238E27FC236}">
                    <a16:creationId xmlns:a16="http://schemas.microsoft.com/office/drawing/2014/main" id="{7DC4B674-7047-0981-D44B-D11017705458}"/>
                  </a:ext>
                </a:extLst>
              </p:cNvPr>
              <p:cNvSpPr txBox="1"/>
              <p:nvPr/>
            </p:nvSpPr>
            <p:spPr>
              <a:xfrm rot="16200000">
                <a:off x="801569" y="3450774"/>
                <a:ext cx="3649665" cy="899201"/>
              </a:xfrm>
              <a:prstGeom prst="rect">
                <a:avLst/>
              </a:prstGeom>
              <a:solidFill>
                <a:srgbClr val="00684A"/>
              </a:solidFill>
              <a:ln>
                <a:solidFill>
                  <a:srgbClr val="00B050"/>
                </a:solidFill>
              </a:ln>
            </p:spPr>
            <p:txBody>
              <a:bodyPr wrap="square" rtlCol="0" anchor="ctr">
                <a:noAutofit/>
              </a:bodyPr>
              <a:lstStyle/>
              <a:p>
                <a:pPr algn="ctr"/>
                <a:r>
                  <a:rPr lang="es-ES" sz="3200" b="1" dirty="0">
                    <a:solidFill>
                      <a:schemeClr val="bg1"/>
                    </a:solidFill>
                  </a:rPr>
                  <a:t>Colecciones</a:t>
                </a:r>
                <a:endParaRPr lang="es-419" sz="3200" b="1" dirty="0">
                  <a:solidFill>
                    <a:schemeClr val="bg1"/>
                  </a:solidFill>
                </a:endParaRPr>
              </a:p>
            </p:txBody>
          </p:sp>
          <p:sp>
            <p:nvSpPr>
              <p:cNvPr id="23" name="CuadroTexto 22">
                <a:extLst>
                  <a:ext uri="{FF2B5EF4-FFF2-40B4-BE49-F238E27FC236}">
                    <a16:creationId xmlns:a16="http://schemas.microsoft.com/office/drawing/2014/main" id="{B7522C03-1FE2-3B2D-D984-D1413D2605F1}"/>
                  </a:ext>
                </a:extLst>
              </p:cNvPr>
              <p:cNvSpPr txBox="1"/>
              <p:nvPr/>
            </p:nvSpPr>
            <p:spPr>
              <a:xfrm rot="16200000">
                <a:off x="2579740" y="2571804"/>
                <a:ext cx="3649665" cy="2657140"/>
              </a:xfrm>
              <a:prstGeom prst="rect">
                <a:avLst/>
              </a:prstGeom>
              <a:noFill/>
              <a:ln>
                <a:solidFill>
                  <a:srgbClr val="509446"/>
                </a:solidFill>
              </a:ln>
            </p:spPr>
            <p:txBody>
              <a:bodyPr wrap="square" rtlCol="0" anchor="ctr">
                <a:noAutofit/>
              </a:bodyPr>
              <a:lstStyle/>
              <a:p>
                <a:pPr algn="ctr"/>
                <a:endParaRPr lang="es-419" sz="3200" b="1" dirty="0">
                  <a:solidFill>
                    <a:schemeClr val="bg1"/>
                  </a:solidFill>
                </a:endParaRPr>
              </a:p>
            </p:txBody>
          </p:sp>
        </p:grpSp>
        <p:sp>
          <p:nvSpPr>
            <p:cNvPr id="19" name="CuadroTexto 18">
              <a:extLst>
                <a:ext uri="{FF2B5EF4-FFF2-40B4-BE49-F238E27FC236}">
                  <a16:creationId xmlns:a16="http://schemas.microsoft.com/office/drawing/2014/main" id="{B74DDA03-F828-B4F9-60D9-C28B3A3B6108}"/>
                </a:ext>
              </a:extLst>
            </p:cNvPr>
            <p:cNvSpPr txBox="1"/>
            <p:nvPr/>
          </p:nvSpPr>
          <p:spPr>
            <a:xfrm>
              <a:off x="3522998" y="2496457"/>
              <a:ext cx="1789232" cy="478972"/>
            </a:xfrm>
            <a:prstGeom prst="rect">
              <a:avLst/>
            </a:prstGeom>
            <a:solidFill>
              <a:srgbClr val="00684A"/>
            </a:solidFill>
            <a:ln>
              <a:solidFill>
                <a:srgbClr val="00B050"/>
              </a:solidFill>
            </a:ln>
          </p:spPr>
          <p:txBody>
            <a:bodyPr wrap="square" rtlCol="0" anchor="ctr">
              <a:noAutofit/>
            </a:bodyPr>
            <a:lstStyle/>
            <a:p>
              <a:pPr algn="ctr"/>
              <a:r>
                <a:rPr lang="es-ES" sz="2000" b="1" dirty="0">
                  <a:solidFill>
                    <a:schemeClr val="bg1"/>
                  </a:solidFill>
                </a:rPr>
                <a:t>Documentos</a:t>
              </a:r>
              <a:endParaRPr lang="es-419" sz="2000" b="1" dirty="0">
                <a:solidFill>
                  <a:schemeClr val="bg1"/>
                </a:solidFill>
              </a:endParaRPr>
            </a:p>
          </p:txBody>
        </p:sp>
        <p:sp>
          <p:nvSpPr>
            <p:cNvPr id="20" name="CuadroTexto 19">
              <a:extLst>
                <a:ext uri="{FF2B5EF4-FFF2-40B4-BE49-F238E27FC236}">
                  <a16:creationId xmlns:a16="http://schemas.microsoft.com/office/drawing/2014/main" id="{F6720F12-5379-C576-EA30-442338FAA476}"/>
                </a:ext>
              </a:extLst>
            </p:cNvPr>
            <p:cNvSpPr txBox="1"/>
            <p:nvPr/>
          </p:nvSpPr>
          <p:spPr>
            <a:xfrm>
              <a:off x="3522998" y="3585402"/>
              <a:ext cx="1789232" cy="478972"/>
            </a:xfrm>
            <a:prstGeom prst="rect">
              <a:avLst/>
            </a:prstGeom>
            <a:solidFill>
              <a:srgbClr val="00684A"/>
            </a:solidFill>
            <a:ln>
              <a:solidFill>
                <a:srgbClr val="00B050"/>
              </a:solidFill>
            </a:ln>
          </p:spPr>
          <p:txBody>
            <a:bodyPr wrap="square" rtlCol="0" anchor="ctr">
              <a:noAutofit/>
            </a:bodyPr>
            <a:lstStyle/>
            <a:p>
              <a:pPr algn="ctr"/>
              <a:r>
                <a:rPr lang="es-ES" sz="2000" b="1" dirty="0">
                  <a:solidFill>
                    <a:schemeClr val="bg1"/>
                  </a:solidFill>
                </a:rPr>
                <a:t>Documentos</a:t>
              </a:r>
              <a:endParaRPr lang="es-419" sz="2000" b="1" dirty="0">
                <a:solidFill>
                  <a:schemeClr val="bg1"/>
                </a:solidFill>
              </a:endParaRPr>
            </a:p>
          </p:txBody>
        </p:sp>
        <p:sp>
          <p:nvSpPr>
            <p:cNvPr id="21" name="CuadroTexto 20">
              <a:extLst>
                <a:ext uri="{FF2B5EF4-FFF2-40B4-BE49-F238E27FC236}">
                  <a16:creationId xmlns:a16="http://schemas.microsoft.com/office/drawing/2014/main" id="{79D32C14-782D-6B9F-A7A0-EF09DF05088A}"/>
                </a:ext>
              </a:extLst>
            </p:cNvPr>
            <p:cNvSpPr txBox="1"/>
            <p:nvPr/>
          </p:nvSpPr>
          <p:spPr>
            <a:xfrm>
              <a:off x="3545281" y="4674347"/>
              <a:ext cx="1789232" cy="478972"/>
            </a:xfrm>
            <a:prstGeom prst="rect">
              <a:avLst/>
            </a:prstGeom>
            <a:solidFill>
              <a:srgbClr val="00684A"/>
            </a:solidFill>
            <a:ln>
              <a:solidFill>
                <a:srgbClr val="00B050"/>
              </a:solidFill>
            </a:ln>
          </p:spPr>
          <p:txBody>
            <a:bodyPr wrap="square" rtlCol="0" anchor="ctr">
              <a:noAutofit/>
            </a:bodyPr>
            <a:lstStyle/>
            <a:p>
              <a:pPr algn="ctr"/>
              <a:r>
                <a:rPr lang="es-ES" sz="2000" b="1" dirty="0">
                  <a:solidFill>
                    <a:schemeClr val="bg1"/>
                  </a:solidFill>
                </a:rPr>
                <a:t>Documentos</a:t>
              </a:r>
              <a:endParaRPr lang="es-419" sz="2000" b="1" dirty="0">
                <a:solidFill>
                  <a:schemeClr val="bg1"/>
                </a:solidFill>
              </a:endParaRPr>
            </a:p>
          </p:txBody>
        </p:sp>
      </p:grpSp>
      <p:sp>
        <p:nvSpPr>
          <p:cNvPr id="3" name="Título 1">
            <a:extLst>
              <a:ext uri="{FF2B5EF4-FFF2-40B4-BE49-F238E27FC236}">
                <a16:creationId xmlns:a16="http://schemas.microsoft.com/office/drawing/2014/main" id="{BE4A9C35-2E9B-DD06-8A90-B519B9AE4BB8}"/>
              </a:ext>
            </a:extLst>
          </p:cNvPr>
          <p:cNvSpPr>
            <a:spLocks noGrp="1"/>
          </p:cNvSpPr>
          <p:nvPr>
            <p:ph type="title"/>
          </p:nvPr>
        </p:nvSpPr>
        <p:spPr>
          <a:xfrm>
            <a:off x="828675" y="684213"/>
            <a:ext cx="9920288" cy="387350"/>
          </a:xfrm>
        </p:spPr>
        <p:txBody>
          <a:bodyPr/>
          <a:lstStyle/>
          <a:p>
            <a:r>
              <a:rPr lang="es-419" dirty="0"/>
              <a:t>Introducción a MongoDB </a:t>
            </a:r>
            <a:r>
              <a:rPr lang="es-419" dirty="0" err="1"/>
              <a:t>Comunity</a:t>
            </a:r>
            <a:endParaRPr lang="es-419" dirty="0"/>
          </a:p>
        </p:txBody>
      </p:sp>
    </p:spTree>
    <p:extLst>
      <p:ext uri="{BB962C8B-B14F-4D97-AF65-F5344CB8AC3E}">
        <p14:creationId xmlns:p14="http://schemas.microsoft.com/office/powerpoint/2010/main" val="2923018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EDD23F-EB26-4C5C-8717-21452124C030}"/>
              </a:ext>
            </a:extLst>
          </p:cNvPr>
          <p:cNvSpPr>
            <a:spLocks noGrp="1"/>
          </p:cNvSpPr>
          <p:nvPr>
            <p:ph type="title"/>
          </p:nvPr>
        </p:nvSpPr>
        <p:spPr/>
        <p:txBody>
          <a:bodyPr/>
          <a:lstStyle/>
          <a:p>
            <a:r>
              <a:rPr lang="es-419" dirty="0"/>
              <a:t>Introducción a MongoDB </a:t>
            </a:r>
            <a:r>
              <a:rPr lang="es-419" dirty="0" err="1"/>
              <a:t>Comunity</a:t>
            </a:r>
            <a:endParaRPr lang="es-419" dirty="0"/>
          </a:p>
        </p:txBody>
      </p:sp>
      <p:sp>
        <p:nvSpPr>
          <p:cNvPr id="3" name="Marcador de contenido 2">
            <a:extLst>
              <a:ext uri="{FF2B5EF4-FFF2-40B4-BE49-F238E27FC236}">
                <a16:creationId xmlns:a16="http://schemas.microsoft.com/office/drawing/2014/main" id="{B6D84617-B075-DD7F-B604-9B8A84DCEE49}"/>
              </a:ext>
            </a:extLst>
          </p:cNvPr>
          <p:cNvSpPr>
            <a:spLocks noGrp="1"/>
          </p:cNvSpPr>
          <p:nvPr>
            <p:ph idx="1"/>
          </p:nvPr>
        </p:nvSpPr>
        <p:spPr>
          <a:xfrm>
            <a:off x="838200" y="1238250"/>
            <a:ext cx="10515600" cy="557299"/>
          </a:xfrm>
        </p:spPr>
        <p:txBody>
          <a:bodyPr>
            <a:normAutofit/>
          </a:bodyPr>
          <a:lstStyle/>
          <a:p>
            <a:pPr marL="0" indent="0">
              <a:lnSpc>
                <a:spcPct val="100000"/>
              </a:lnSpc>
              <a:spcBef>
                <a:spcPts val="0"/>
              </a:spcBef>
              <a:buNone/>
            </a:pPr>
            <a:r>
              <a:rPr lang="es-419" dirty="0">
                <a:solidFill>
                  <a:schemeClr val="accent3"/>
                </a:solidFill>
              </a:rPr>
              <a:t>Ejemplos de documentos MongoDB</a:t>
            </a:r>
          </a:p>
        </p:txBody>
      </p:sp>
      <p:sp>
        <p:nvSpPr>
          <p:cNvPr id="5" name="CuadroTexto 4">
            <a:extLst>
              <a:ext uri="{FF2B5EF4-FFF2-40B4-BE49-F238E27FC236}">
                <a16:creationId xmlns:a16="http://schemas.microsoft.com/office/drawing/2014/main" id="{1328BDC5-5767-F337-6910-CCD883ED0C90}"/>
              </a:ext>
            </a:extLst>
          </p:cNvPr>
          <p:cNvSpPr txBox="1"/>
          <p:nvPr/>
        </p:nvSpPr>
        <p:spPr>
          <a:xfrm>
            <a:off x="828000" y="1962001"/>
            <a:ext cx="4499919" cy="3754874"/>
          </a:xfrm>
          <a:prstGeom prst="rect">
            <a:avLst/>
          </a:prstGeom>
          <a:solidFill>
            <a:srgbClr val="F0F5D0"/>
          </a:solidFill>
          <a:ln>
            <a:solidFill>
              <a:schemeClr val="accent2"/>
            </a:solidFill>
          </a:ln>
          <a:effectLst>
            <a:outerShdw blurRad="50800" dist="38100" dir="8100000" algn="tr" rotWithShape="0">
              <a:prstClr val="black">
                <a:alpha val="40000"/>
              </a:prstClr>
            </a:outerShdw>
          </a:effectLst>
          <a:scene3d>
            <a:camera prst="orthographicFront"/>
            <a:lightRig rig="threePt" dir="t"/>
          </a:scene3d>
          <a:sp3d extrusionH="38100" contourW="12700"/>
        </p:spPr>
        <p:txBody>
          <a:bodyPr wrap="square">
            <a:spAutoFit/>
          </a:bodyPr>
          <a:lstStyle/>
          <a:p>
            <a:r>
              <a:rPr lang="es-419" sz="1400" b="0" dirty="0">
                <a:solidFill>
                  <a:srgbClr val="000000"/>
                </a:solidFill>
                <a:effectLst/>
                <a:latin typeface="Arial Narrow" panose="020B0606020202030204" pitchFamily="34" charset="0"/>
                <a:cs typeface="Courier New" panose="02070309020205020404" pitchFamily="49" charset="0"/>
              </a:rPr>
              <a:t>{</a:t>
            </a:r>
          </a:p>
          <a:p>
            <a:r>
              <a:rPr lang="es-419" sz="1400" b="0" dirty="0">
                <a:solidFill>
                  <a:srgbClr val="000000"/>
                </a:solidFill>
                <a:effectLst/>
                <a:latin typeface="Arial Narrow" panose="020B0606020202030204" pitchFamily="34" charset="0"/>
                <a:cs typeface="Courier New" panose="02070309020205020404" pitchFamily="49" charset="0"/>
              </a:rPr>
              <a:t>        </a:t>
            </a:r>
            <a:r>
              <a:rPr lang="es-419" sz="1400" b="0" dirty="0">
                <a:solidFill>
                  <a:srgbClr val="A31515"/>
                </a:solidFill>
                <a:effectLst/>
                <a:latin typeface="Arial Narrow" panose="020B0606020202030204" pitchFamily="34" charset="0"/>
                <a:cs typeface="Courier New" panose="02070309020205020404" pitchFamily="49" charset="0"/>
              </a:rPr>
              <a:t>"</a:t>
            </a:r>
            <a:r>
              <a:rPr lang="es-419" sz="1400" b="0" dirty="0" err="1">
                <a:solidFill>
                  <a:srgbClr val="A31515"/>
                </a:solidFill>
                <a:effectLst/>
                <a:latin typeface="Arial Narrow" panose="020B0606020202030204" pitchFamily="34" charset="0"/>
                <a:cs typeface="Courier New" panose="02070309020205020404" pitchFamily="49" charset="0"/>
              </a:rPr>
              <a:t>Area</a:t>
            </a:r>
            <a:r>
              <a:rPr lang="es-419" sz="1400" b="0" dirty="0">
                <a:solidFill>
                  <a:srgbClr val="A31515"/>
                </a:solidFill>
                <a:effectLst/>
                <a:latin typeface="Arial Narrow" panose="020B0606020202030204" pitchFamily="34" charset="0"/>
                <a:cs typeface="Courier New" panose="02070309020205020404" pitchFamily="49" charset="0"/>
              </a:rPr>
              <a:t>"</a:t>
            </a:r>
            <a:r>
              <a:rPr lang="es-419" sz="1400" b="0" dirty="0">
                <a:solidFill>
                  <a:srgbClr val="000000"/>
                </a:solidFill>
                <a:effectLst/>
                <a:latin typeface="Arial Narrow" panose="020B0606020202030204" pitchFamily="34" charset="0"/>
                <a:cs typeface="Courier New" panose="02070309020205020404" pitchFamily="49" charset="0"/>
              </a:rPr>
              <a:t>: </a:t>
            </a:r>
            <a:r>
              <a:rPr lang="es-419" sz="1400" b="0" dirty="0">
                <a:solidFill>
                  <a:srgbClr val="0451A5"/>
                </a:solidFill>
                <a:effectLst/>
                <a:latin typeface="Arial Narrow" panose="020B0606020202030204" pitchFamily="34" charset="0"/>
                <a:cs typeface="Courier New" panose="02070309020205020404" pitchFamily="49" charset="0"/>
              </a:rPr>
              <a:t>"PRESIDENCIAX DE LA MESA DIRECTIVA"</a:t>
            </a:r>
            <a:r>
              <a:rPr lang="es-419" sz="1400" b="0" dirty="0">
                <a:solidFill>
                  <a:srgbClr val="000000"/>
                </a:solidFill>
                <a:effectLst/>
                <a:latin typeface="Arial Narrow" panose="020B0606020202030204" pitchFamily="34" charset="0"/>
                <a:cs typeface="Courier New" panose="02070309020205020404" pitchFamily="49" charset="0"/>
              </a:rPr>
              <a:t>,</a:t>
            </a:r>
          </a:p>
          <a:p>
            <a:r>
              <a:rPr lang="es-419" sz="1400" b="0" dirty="0">
                <a:solidFill>
                  <a:srgbClr val="000000"/>
                </a:solidFill>
                <a:effectLst/>
                <a:latin typeface="Arial Narrow" panose="020B0606020202030204" pitchFamily="34" charset="0"/>
                <a:cs typeface="Courier New" panose="02070309020205020404" pitchFamily="49" charset="0"/>
              </a:rPr>
              <a:t>        </a:t>
            </a:r>
            <a:r>
              <a:rPr lang="es-419" sz="1400" b="0" dirty="0">
                <a:solidFill>
                  <a:srgbClr val="A31515"/>
                </a:solidFill>
                <a:effectLst/>
                <a:latin typeface="Arial Narrow" panose="020B0606020202030204" pitchFamily="34" charset="0"/>
                <a:cs typeface="Courier New" panose="02070309020205020404" pitchFamily="49" charset="0"/>
              </a:rPr>
              <a:t>"Cargo"</a:t>
            </a:r>
            <a:r>
              <a:rPr lang="es-419" sz="1400" b="0" dirty="0">
                <a:solidFill>
                  <a:srgbClr val="000000"/>
                </a:solidFill>
                <a:effectLst/>
                <a:latin typeface="Arial Narrow" panose="020B0606020202030204" pitchFamily="34" charset="0"/>
                <a:cs typeface="Courier New" panose="02070309020205020404" pitchFamily="49" charset="0"/>
              </a:rPr>
              <a:t>: </a:t>
            </a:r>
            <a:r>
              <a:rPr lang="es-419" sz="1400" b="0" dirty="0">
                <a:solidFill>
                  <a:srgbClr val="0451A5"/>
                </a:solidFill>
                <a:effectLst/>
                <a:latin typeface="Arial Narrow" panose="020B0606020202030204" pitchFamily="34" charset="0"/>
                <a:cs typeface="Courier New" panose="02070309020205020404" pitchFamily="49" charset="0"/>
              </a:rPr>
              <a:t>"PRESIDENTAX (PRI)"</a:t>
            </a:r>
            <a:r>
              <a:rPr lang="es-419" sz="1400" b="0" dirty="0">
                <a:solidFill>
                  <a:srgbClr val="000000"/>
                </a:solidFill>
                <a:effectLst/>
                <a:latin typeface="Arial Narrow" panose="020B0606020202030204" pitchFamily="34" charset="0"/>
                <a:cs typeface="Courier New" panose="02070309020205020404" pitchFamily="49" charset="0"/>
              </a:rPr>
              <a:t>,</a:t>
            </a:r>
          </a:p>
          <a:p>
            <a:r>
              <a:rPr lang="es-419" sz="1400" b="0" dirty="0">
                <a:solidFill>
                  <a:srgbClr val="000000"/>
                </a:solidFill>
                <a:effectLst/>
                <a:latin typeface="Arial Narrow" panose="020B0606020202030204" pitchFamily="34" charset="0"/>
                <a:cs typeface="Courier New" panose="02070309020205020404" pitchFamily="49" charset="0"/>
              </a:rPr>
              <a:t>        </a:t>
            </a:r>
            <a:r>
              <a:rPr lang="es-419" sz="1400" b="0" dirty="0">
                <a:solidFill>
                  <a:srgbClr val="A31515"/>
                </a:solidFill>
                <a:effectLst/>
                <a:latin typeface="Arial Narrow" panose="020B0606020202030204" pitchFamily="34" charset="0"/>
                <a:cs typeface="Courier New" panose="02070309020205020404" pitchFamily="49" charset="0"/>
              </a:rPr>
              <a:t>"</a:t>
            </a:r>
            <a:r>
              <a:rPr lang="es-419" sz="1400" b="0" dirty="0" err="1">
                <a:solidFill>
                  <a:srgbClr val="A31515"/>
                </a:solidFill>
                <a:effectLst/>
                <a:latin typeface="Arial Narrow" panose="020B0606020202030204" pitchFamily="34" charset="0"/>
                <a:cs typeface="Courier New" panose="02070309020205020404" pitchFamily="49" charset="0"/>
              </a:rPr>
              <a:t>Extension</a:t>
            </a:r>
            <a:r>
              <a:rPr lang="es-419" sz="1400" b="0" dirty="0">
                <a:solidFill>
                  <a:srgbClr val="A31515"/>
                </a:solidFill>
                <a:effectLst/>
                <a:latin typeface="Arial Narrow" panose="020B0606020202030204" pitchFamily="34" charset="0"/>
                <a:cs typeface="Courier New" panose="02070309020205020404" pitchFamily="49" charset="0"/>
              </a:rPr>
              <a:t>"</a:t>
            </a:r>
            <a:r>
              <a:rPr lang="es-419" sz="1400" b="0" dirty="0">
                <a:solidFill>
                  <a:srgbClr val="000000"/>
                </a:solidFill>
                <a:effectLst/>
                <a:latin typeface="Arial Narrow" panose="020B0606020202030204" pitchFamily="34" charset="0"/>
                <a:cs typeface="Courier New" panose="02070309020205020404" pitchFamily="49" charset="0"/>
              </a:rPr>
              <a:t>: </a:t>
            </a:r>
            <a:r>
              <a:rPr lang="es-419" sz="1400" b="0" dirty="0">
                <a:solidFill>
                  <a:srgbClr val="0451A5"/>
                </a:solidFill>
                <a:effectLst/>
                <a:latin typeface="Arial Narrow" panose="020B0606020202030204" pitchFamily="34" charset="0"/>
                <a:cs typeface="Courier New" panose="02070309020205020404" pitchFamily="49" charset="0"/>
              </a:rPr>
              <a:t>"82720"</a:t>
            </a:r>
            <a:r>
              <a:rPr lang="es-419" sz="1400" b="0" dirty="0">
                <a:solidFill>
                  <a:srgbClr val="000000"/>
                </a:solidFill>
                <a:effectLst/>
                <a:latin typeface="Arial Narrow" panose="020B0606020202030204" pitchFamily="34" charset="0"/>
                <a:cs typeface="Courier New" panose="02070309020205020404" pitchFamily="49" charset="0"/>
              </a:rPr>
              <a:t>,</a:t>
            </a:r>
          </a:p>
          <a:p>
            <a:r>
              <a:rPr lang="es-419" sz="1400" b="0" dirty="0">
                <a:solidFill>
                  <a:srgbClr val="000000"/>
                </a:solidFill>
                <a:effectLst/>
                <a:latin typeface="Arial Narrow" panose="020B0606020202030204" pitchFamily="34" charset="0"/>
                <a:cs typeface="Courier New" panose="02070309020205020404" pitchFamily="49" charset="0"/>
              </a:rPr>
              <a:t>        </a:t>
            </a:r>
            <a:r>
              <a:rPr lang="es-419" sz="1400" b="0" dirty="0">
                <a:solidFill>
                  <a:srgbClr val="A31515"/>
                </a:solidFill>
                <a:effectLst/>
                <a:latin typeface="Arial Narrow" panose="020B0606020202030204" pitchFamily="34" charset="0"/>
                <a:cs typeface="Courier New" panose="02070309020205020404" pitchFamily="49" charset="0"/>
              </a:rPr>
              <a:t>"Titulo"</a:t>
            </a:r>
            <a:r>
              <a:rPr lang="es-419" sz="1400" b="0" dirty="0">
                <a:solidFill>
                  <a:srgbClr val="000000"/>
                </a:solidFill>
                <a:effectLst/>
                <a:latin typeface="Arial Narrow" panose="020B0606020202030204" pitchFamily="34" charset="0"/>
                <a:cs typeface="Courier New" panose="02070309020205020404" pitchFamily="49" charset="0"/>
              </a:rPr>
              <a:t>: </a:t>
            </a:r>
            <a:r>
              <a:rPr lang="es-419" sz="1400" b="0" dirty="0">
                <a:solidFill>
                  <a:srgbClr val="0451A5"/>
                </a:solidFill>
                <a:effectLst/>
                <a:latin typeface="Arial Narrow" panose="020B0606020202030204" pitchFamily="34" charset="0"/>
                <a:cs typeface="Courier New" panose="02070309020205020404" pitchFamily="49" charset="0"/>
              </a:rPr>
              <a:t>"DIPS."</a:t>
            </a:r>
            <a:r>
              <a:rPr lang="es-419" sz="1400" b="0" dirty="0">
                <a:solidFill>
                  <a:srgbClr val="000000"/>
                </a:solidFill>
                <a:effectLst/>
                <a:latin typeface="Arial Narrow" panose="020B0606020202030204" pitchFamily="34" charset="0"/>
                <a:cs typeface="Courier New" panose="02070309020205020404" pitchFamily="49" charset="0"/>
              </a:rPr>
              <a:t>,</a:t>
            </a:r>
          </a:p>
          <a:p>
            <a:r>
              <a:rPr lang="es-419" sz="1400" b="0" dirty="0">
                <a:solidFill>
                  <a:srgbClr val="000000"/>
                </a:solidFill>
                <a:effectLst/>
                <a:latin typeface="Arial Narrow" panose="020B0606020202030204" pitchFamily="34" charset="0"/>
                <a:cs typeface="Courier New" panose="02070309020205020404" pitchFamily="49" charset="0"/>
              </a:rPr>
              <a:t>        </a:t>
            </a:r>
            <a:r>
              <a:rPr lang="es-419" sz="1400" b="0" dirty="0">
                <a:solidFill>
                  <a:srgbClr val="A31515"/>
                </a:solidFill>
                <a:effectLst/>
                <a:latin typeface="Arial Narrow" panose="020B0606020202030204" pitchFamily="34" charset="0"/>
                <a:cs typeface="Courier New" panose="02070309020205020404" pitchFamily="49" charset="0"/>
              </a:rPr>
              <a:t>"</a:t>
            </a:r>
            <a:r>
              <a:rPr lang="es-419" sz="1400" b="0" dirty="0" err="1">
                <a:solidFill>
                  <a:srgbClr val="A31515"/>
                </a:solidFill>
                <a:effectLst/>
                <a:latin typeface="Arial Narrow" panose="020B0606020202030204" pitchFamily="34" charset="0"/>
                <a:cs typeface="Courier New" panose="02070309020205020404" pitchFamily="49" charset="0"/>
              </a:rPr>
              <a:t>NombreCompleto</a:t>
            </a:r>
            <a:r>
              <a:rPr lang="es-419" sz="1400" b="0" dirty="0">
                <a:solidFill>
                  <a:srgbClr val="A31515"/>
                </a:solidFill>
                <a:effectLst/>
                <a:latin typeface="Arial Narrow" panose="020B0606020202030204" pitchFamily="34" charset="0"/>
                <a:cs typeface="Courier New" panose="02070309020205020404" pitchFamily="49" charset="0"/>
              </a:rPr>
              <a:t>"</a:t>
            </a:r>
            <a:r>
              <a:rPr lang="es-419" sz="1400" b="0" dirty="0">
                <a:solidFill>
                  <a:srgbClr val="000000"/>
                </a:solidFill>
                <a:effectLst/>
                <a:latin typeface="Arial Narrow" panose="020B0606020202030204" pitchFamily="34" charset="0"/>
                <a:cs typeface="Courier New" panose="02070309020205020404" pitchFamily="49" charset="0"/>
              </a:rPr>
              <a:t>: </a:t>
            </a:r>
            <a:r>
              <a:rPr lang="es-419" sz="1400" b="0" dirty="0">
                <a:solidFill>
                  <a:srgbClr val="0451A5"/>
                </a:solidFill>
                <a:effectLst/>
                <a:latin typeface="Arial Narrow" panose="020B0606020202030204" pitchFamily="34" charset="0"/>
                <a:cs typeface="Courier New" panose="02070309020205020404" pitchFamily="49" charset="0"/>
              </a:rPr>
              <a:t>"GUERSSRA CASTILLO MARCELA  "</a:t>
            </a:r>
            <a:r>
              <a:rPr lang="es-419" sz="1400" b="0" dirty="0">
                <a:solidFill>
                  <a:srgbClr val="000000"/>
                </a:solidFill>
                <a:effectLst/>
                <a:latin typeface="Arial Narrow" panose="020B0606020202030204" pitchFamily="34" charset="0"/>
                <a:cs typeface="Courier New" panose="02070309020205020404" pitchFamily="49" charset="0"/>
              </a:rPr>
              <a:t>,</a:t>
            </a:r>
          </a:p>
          <a:p>
            <a:r>
              <a:rPr lang="es-419" sz="1400" b="0" dirty="0">
                <a:solidFill>
                  <a:srgbClr val="000000"/>
                </a:solidFill>
                <a:effectLst/>
                <a:latin typeface="Arial Narrow" panose="020B0606020202030204" pitchFamily="34" charset="0"/>
                <a:cs typeface="Courier New" panose="02070309020205020404" pitchFamily="49" charset="0"/>
              </a:rPr>
              <a:t>        </a:t>
            </a:r>
            <a:r>
              <a:rPr lang="es-419" sz="1400" b="0" dirty="0">
                <a:solidFill>
                  <a:srgbClr val="A31515"/>
                </a:solidFill>
                <a:effectLst/>
                <a:latin typeface="Arial Narrow" panose="020B0606020202030204" pitchFamily="34" charset="0"/>
                <a:cs typeface="Courier New" panose="02070309020205020404" pitchFamily="49" charset="0"/>
              </a:rPr>
              <a:t>"Nombre"</a:t>
            </a:r>
            <a:r>
              <a:rPr lang="es-419" sz="1400" b="0" dirty="0">
                <a:solidFill>
                  <a:srgbClr val="000000"/>
                </a:solidFill>
                <a:effectLst/>
                <a:latin typeface="Arial Narrow" panose="020B0606020202030204" pitchFamily="34" charset="0"/>
                <a:cs typeface="Courier New" panose="02070309020205020404" pitchFamily="49" charset="0"/>
              </a:rPr>
              <a:t>: </a:t>
            </a:r>
            <a:r>
              <a:rPr lang="es-419" sz="1400" b="0" dirty="0">
                <a:solidFill>
                  <a:srgbClr val="0451A5"/>
                </a:solidFill>
                <a:effectLst/>
                <a:latin typeface="Arial Narrow" panose="020B0606020202030204" pitchFamily="34" charset="0"/>
                <a:cs typeface="Courier New" panose="02070309020205020404" pitchFamily="49" charset="0"/>
              </a:rPr>
              <a:t>"GUERRA CASTILLO MARCELA"</a:t>
            </a:r>
            <a:r>
              <a:rPr lang="es-419" sz="1400" b="0" dirty="0">
                <a:solidFill>
                  <a:srgbClr val="000000"/>
                </a:solidFill>
                <a:effectLst/>
                <a:latin typeface="Arial Narrow" panose="020B0606020202030204" pitchFamily="34" charset="0"/>
                <a:cs typeface="Courier New" panose="02070309020205020404" pitchFamily="49" charset="0"/>
              </a:rPr>
              <a:t>,</a:t>
            </a:r>
          </a:p>
          <a:p>
            <a:r>
              <a:rPr lang="es-419" sz="1400" b="0" dirty="0">
                <a:solidFill>
                  <a:srgbClr val="000000"/>
                </a:solidFill>
                <a:effectLst/>
                <a:latin typeface="Arial Narrow" panose="020B0606020202030204" pitchFamily="34" charset="0"/>
                <a:cs typeface="Courier New" panose="02070309020205020404" pitchFamily="49" charset="0"/>
              </a:rPr>
              <a:t>        </a:t>
            </a:r>
            <a:r>
              <a:rPr lang="es-419" sz="1400" b="0" dirty="0">
                <a:solidFill>
                  <a:srgbClr val="A31515"/>
                </a:solidFill>
                <a:effectLst/>
                <a:latin typeface="Arial Narrow" panose="020B0606020202030204" pitchFamily="34" charset="0"/>
                <a:cs typeface="Courier New" panose="02070309020205020404" pitchFamily="49" charset="0"/>
              </a:rPr>
              <a:t>"</a:t>
            </a:r>
            <a:r>
              <a:rPr lang="es-419" sz="1400" b="0" dirty="0" err="1">
                <a:solidFill>
                  <a:srgbClr val="A31515"/>
                </a:solidFill>
                <a:effectLst/>
                <a:latin typeface="Arial Narrow" panose="020B0606020202030204" pitchFamily="34" charset="0"/>
                <a:cs typeface="Courier New" panose="02070309020205020404" pitchFamily="49" charset="0"/>
              </a:rPr>
              <a:t>APaterno</a:t>
            </a:r>
            <a:r>
              <a:rPr lang="es-419" sz="1400" b="0" dirty="0">
                <a:solidFill>
                  <a:srgbClr val="A31515"/>
                </a:solidFill>
                <a:effectLst/>
                <a:latin typeface="Arial Narrow" panose="020B0606020202030204" pitchFamily="34" charset="0"/>
                <a:cs typeface="Courier New" panose="02070309020205020404" pitchFamily="49" charset="0"/>
              </a:rPr>
              <a:t>"</a:t>
            </a:r>
            <a:r>
              <a:rPr lang="es-419" sz="1400" b="0" dirty="0">
                <a:solidFill>
                  <a:srgbClr val="000000"/>
                </a:solidFill>
                <a:effectLst/>
                <a:latin typeface="Arial Narrow" panose="020B0606020202030204" pitchFamily="34" charset="0"/>
                <a:cs typeface="Courier New" panose="02070309020205020404" pitchFamily="49" charset="0"/>
              </a:rPr>
              <a:t>: </a:t>
            </a:r>
            <a:r>
              <a:rPr lang="es-419" sz="1400" b="1" dirty="0" err="1">
                <a:solidFill>
                  <a:srgbClr val="0451A5"/>
                </a:solidFill>
                <a:effectLst/>
                <a:latin typeface="Arial Narrow" panose="020B0606020202030204" pitchFamily="34" charset="0"/>
                <a:cs typeface="Courier New" panose="02070309020205020404" pitchFamily="49" charset="0"/>
              </a:rPr>
              <a:t>null</a:t>
            </a:r>
            <a:r>
              <a:rPr lang="es-419" sz="1400" b="0" dirty="0">
                <a:solidFill>
                  <a:srgbClr val="000000"/>
                </a:solidFill>
                <a:effectLst/>
                <a:latin typeface="Arial Narrow" panose="020B0606020202030204" pitchFamily="34" charset="0"/>
                <a:cs typeface="Courier New" panose="02070309020205020404" pitchFamily="49" charset="0"/>
              </a:rPr>
              <a:t>,</a:t>
            </a:r>
          </a:p>
          <a:p>
            <a:r>
              <a:rPr lang="es-419" sz="1400" b="0" dirty="0">
                <a:solidFill>
                  <a:srgbClr val="000000"/>
                </a:solidFill>
                <a:effectLst/>
                <a:latin typeface="Arial Narrow" panose="020B0606020202030204" pitchFamily="34" charset="0"/>
                <a:cs typeface="Courier New" panose="02070309020205020404" pitchFamily="49" charset="0"/>
              </a:rPr>
              <a:t>        </a:t>
            </a:r>
            <a:r>
              <a:rPr lang="es-419" sz="1400" b="0" dirty="0">
                <a:solidFill>
                  <a:srgbClr val="A31515"/>
                </a:solidFill>
                <a:effectLst/>
                <a:latin typeface="Arial Narrow" panose="020B0606020202030204" pitchFamily="34" charset="0"/>
                <a:cs typeface="Courier New" panose="02070309020205020404" pitchFamily="49" charset="0"/>
              </a:rPr>
              <a:t>"</a:t>
            </a:r>
            <a:r>
              <a:rPr lang="es-419" sz="1400" b="0" dirty="0" err="1">
                <a:solidFill>
                  <a:srgbClr val="A31515"/>
                </a:solidFill>
                <a:effectLst/>
                <a:latin typeface="Arial Narrow" panose="020B0606020202030204" pitchFamily="34" charset="0"/>
                <a:cs typeface="Courier New" panose="02070309020205020404" pitchFamily="49" charset="0"/>
              </a:rPr>
              <a:t>Amaterno</a:t>
            </a:r>
            <a:r>
              <a:rPr lang="es-419" sz="1400" b="0" dirty="0">
                <a:solidFill>
                  <a:srgbClr val="A31515"/>
                </a:solidFill>
                <a:effectLst/>
                <a:latin typeface="Arial Narrow" panose="020B0606020202030204" pitchFamily="34" charset="0"/>
                <a:cs typeface="Courier New" panose="02070309020205020404" pitchFamily="49" charset="0"/>
              </a:rPr>
              <a:t>"</a:t>
            </a:r>
            <a:r>
              <a:rPr lang="es-419" sz="1400" b="0" dirty="0">
                <a:solidFill>
                  <a:srgbClr val="000000"/>
                </a:solidFill>
                <a:effectLst/>
                <a:latin typeface="Arial Narrow" panose="020B0606020202030204" pitchFamily="34" charset="0"/>
                <a:cs typeface="Courier New" panose="02070309020205020404" pitchFamily="49" charset="0"/>
              </a:rPr>
              <a:t>: </a:t>
            </a:r>
            <a:r>
              <a:rPr lang="es-419" sz="1400" b="1" dirty="0" err="1">
                <a:solidFill>
                  <a:srgbClr val="0451A5"/>
                </a:solidFill>
                <a:effectLst/>
                <a:latin typeface="Arial Narrow" panose="020B0606020202030204" pitchFamily="34" charset="0"/>
                <a:cs typeface="Courier New" panose="02070309020205020404" pitchFamily="49" charset="0"/>
              </a:rPr>
              <a:t>null</a:t>
            </a:r>
            <a:r>
              <a:rPr lang="es-419" sz="1400" b="0" dirty="0">
                <a:solidFill>
                  <a:srgbClr val="000000"/>
                </a:solidFill>
                <a:effectLst/>
                <a:latin typeface="Arial Narrow" panose="020B0606020202030204" pitchFamily="34" charset="0"/>
                <a:cs typeface="Courier New" panose="02070309020205020404" pitchFamily="49" charset="0"/>
              </a:rPr>
              <a:t>,</a:t>
            </a:r>
          </a:p>
          <a:p>
            <a:r>
              <a:rPr lang="es-419" sz="1400" b="0" dirty="0">
                <a:solidFill>
                  <a:srgbClr val="000000"/>
                </a:solidFill>
                <a:effectLst/>
                <a:latin typeface="Arial Narrow" panose="020B0606020202030204" pitchFamily="34" charset="0"/>
                <a:cs typeface="Courier New" panose="02070309020205020404" pitchFamily="49" charset="0"/>
              </a:rPr>
              <a:t>        </a:t>
            </a:r>
            <a:r>
              <a:rPr lang="es-419" sz="1400" b="0" dirty="0">
                <a:solidFill>
                  <a:srgbClr val="A31515"/>
                </a:solidFill>
                <a:effectLst/>
                <a:latin typeface="Arial Narrow" panose="020B0606020202030204" pitchFamily="34" charset="0"/>
                <a:cs typeface="Courier New" panose="02070309020205020404" pitchFamily="49" charset="0"/>
              </a:rPr>
              <a:t>"Correo"</a:t>
            </a:r>
            <a:r>
              <a:rPr lang="es-419" sz="1400" b="0" dirty="0">
                <a:solidFill>
                  <a:srgbClr val="000000"/>
                </a:solidFill>
                <a:effectLst/>
                <a:latin typeface="Arial Narrow" panose="020B0606020202030204" pitchFamily="34" charset="0"/>
                <a:cs typeface="Courier New" panose="02070309020205020404" pitchFamily="49" charset="0"/>
              </a:rPr>
              <a:t>: </a:t>
            </a:r>
            <a:r>
              <a:rPr lang="es-419" sz="1400" b="0" dirty="0">
                <a:solidFill>
                  <a:srgbClr val="0451A5"/>
                </a:solidFill>
                <a:effectLst/>
                <a:latin typeface="Arial Narrow" panose="020B0606020202030204" pitchFamily="34" charset="0"/>
                <a:cs typeface="Courier New" panose="02070309020205020404" pitchFamily="49" charset="0"/>
              </a:rPr>
              <a:t>"marcela.guerra@diputados.gob.mx"</a:t>
            </a:r>
            <a:r>
              <a:rPr lang="es-419" sz="1400" b="0" dirty="0">
                <a:solidFill>
                  <a:srgbClr val="000000"/>
                </a:solidFill>
                <a:effectLst/>
                <a:latin typeface="Arial Narrow" panose="020B0606020202030204" pitchFamily="34" charset="0"/>
                <a:cs typeface="Courier New" panose="02070309020205020404" pitchFamily="49" charset="0"/>
              </a:rPr>
              <a:t>,</a:t>
            </a:r>
          </a:p>
          <a:p>
            <a:r>
              <a:rPr lang="es-419" sz="1400" b="0" dirty="0">
                <a:solidFill>
                  <a:srgbClr val="000000"/>
                </a:solidFill>
                <a:effectLst/>
                <a:latin typeface="Arial Narrow" panose="020B0606020202030204" pitchFamily="34" charset="0"/>
                <a:cs typeface="Courier New" panose="02070309020205020404" pitchFamily="49" charset="0"/>
              </a:rPr>
              <a:t>        </a:t>
            </a:r>
            <a:r>
              <a:rPr lang="es-419" sz="1400" b="0" dirty="0">
                <a:solidFill>
                  <a:srgbClr val="A31515"/>
                </a:solidFill>
                <a:effectLst/>
                <a:latin typeface="Arial Narrow" panose="020B0606020202030204" pitchFamily="34" charset="0"/>
                <a:cs typeface="Courier New" panose="02070309020205020404" pitchFamily="49" charset="0"/>
              </a:rPr>
              <a:t>"Edificio"</a:t>
            </a:r>
            <a:r>
              <a:rPr lang="es-419" sz="1400" b="0" dirty="0">
                <a:solidFill>
                  <a:srgbClr val="000000"/>
                </a:solidFill>
                <a:effectLst/>
                <a:latin typeface="Arial Narrow" panose="020B0606020202030204" pitchFamily="34" charset="0"/>
                <a:cs typeface="Courier New" panose="02070309020205020404" pitchFamily="49" charset="0"/>
              </a:rPr>
              <a:t>: </a:t>
            </a:r>
            <a:r>
              <a:rPr lang="es-419" sz="1400" b="0" dirty="0">
                <a:solidFill>
                  <a:srgbClr val="0451A5"/>
                </a:solidFill>
                <a:effectLst/>
                <a:latin typeface="Arial Narrow" panose="020B0606020202030204" pitchFamily="34" charset="0"/>
                <a:cs typeface="Courier New" panose="02070309020205020404" pitchFamily="49" charset="0"/>
              </a:rPr>
              <a:t>"A"</a:t>
            </a:r>
            <a:r>
              <a:rPr lang="es-419" sz="1400" b="0" dirty="0">
                <a:solidFill>
                  <a:srgbClr val="000000"/>
                </a:solidFill>
                <a:effectLst/>
                <a:latin typeface="Arial Narrow" panose="020B0606020202030204" pitchFamily="34" charset="0"/>
                <a:cs typeface="Courier New" panose="02070309020205020404" pitchFamily="49" charset="0"/>
              </a:rPr>
              <a:t>,</a:t>
            </a:r>
          </a:p>
          <a:p>
            <a:r>
              <a:rPr lang="es-419" sz="1400" b="0" dirty="0">
                <a:solidFill>
                  <a:srgbClr val="000000"/>
                </a:solidFill>
                <a:effectLst/>
                <a:latin typeface="Arial Narrow" panose="020B0606020202030204" pitchFamily="34" charset="0"/>
                <a:cs typeface="Courier New" panose="02070309020205020404" pitchFamily="49" charset="0"/>
              </a:rPr>
              <a:t>        </a:t>
            </a:r>
            <a:r>
              <a:rPr lang="es-419" sz="1400" b="0" dirty="0">
                <a:solidFill>
                  <a:srgbClr val="A31515"/>
                </a:solidFill>
                <a:effectLst/>
                <a:latin typeface="Arial Narrow" panose="020B0606020202030204" pitchFamily="34" charset="0"/>
                <a:cs typeface="Courier New" panose="02070309020205020404" pitchFamily="49" charset="0"/>
              </a:rPr>
              <a:t>"Piso"</a:t>
            </a:r>
            <a:r>
              <a:rPr lang="es-419" sz="1400" b="0" dirty="0">
                <a:solidFill>
                  <a:srgbClr val="000000"/>
                </a:solidFill>
                <a:effectLst/>
                <a:latin typeface="Arial Narrow" panose="020B0606020202030204" pitchFamily="34" charset="0"/>
                <a:cs typeface="Courier New" panose="02070309020205020404" pitchFamily="49" charset="0"/>
              </a:rPr>
              <a:t>: </a:t>
            </a:r>
            <a:r>
              <a:rPr lang="es-419" sz="1400" b="0" dirty="0">
                <a:solidFill>
                  <a:srgbClr val="0451A5"/>
                </a:solidFill>
                <a:effectLst/>
                <a:latin typeface="Arial Narrow" panose="020B0606020202030204" pitchFamily="34" charset="0"/>
                <a:cs typeface="Courier New" panose="02070309020205020404" pitchFamily="49" charset="0"/>
              </a:rPr>
              <a:t>"PISO 2"</a:t>
            </a:r>
            <a:r>
              <a:rPr lang="es-419" sz="1400" b="0" dirty="0">
                <a:solidFill>
                  <a:srgbClr val="000000"/>
                </a:solidFill>
                <a:effectLst/>
                <a:latin typeface="Arial Narrow" panose="020B0606020202030204" pitchFamily="34" charset="0"/>
                <a:cs typeface="Courier New" panose="02070309020205020404" pitchFamily="49" charset="0"/>
              </a:rPr>
              <a:t>,</a:t>
            </a:r>
          </a:p>
          <a:p>
            <a:r>
              <a:rPr lang="es-419" sz="1400" b="0" dirty="0">
                <a:solidFill>
                  <a:srgbClr val="000000"/>
                </a:solidFill>
                <a:effectLst/>
                <a:latin typeface="Arial Narrow" panose="020B0606020202030204" pitchFamily="34" charset="0"/>
                <a:cs typeface="Courier New" panose="02070309020205020404" pitchFamily="49" charset="0"/>
              </a:rPr>
              <a:t>        </a:t>
            </a:r>
            <a:r>
              <a:rPr lang="es-419" sz="1400" b="0" dirty="0">
                <a:solidFill>
                  <a:srgbClr val="A31515"/>
                </a:solidFill>
                <a:effectLst/>
                <a:latin typeface="Arial Narrow" panose="020B0606020202030204" pitchFamily="34" charset="0"/>
                <a:cs typeface="Courier New" panose="02070309020205020404" pitchFamily="49" charset="0"/>
              </a:rPr>
              <a:t>"</a:t>
            </a:r>
            <a:r>
              <a:rPr lang="es-419" sz="1400" b="0" dirty="0" err="1">
                <a:solidFill>
                  <a:srgbClr val="A31515"/>
                </a:solidFill>
                <a:effectLst/>
                <a:latin typeface="Arial Narrow" panose="020B0606020202030204" pitchFamily="34" charset="0"/>
                <a:cs typeface="Courier New" panose="02070309020205020404" pitchFamily="49" charset="0"/>
              </a:rPr>
              <a:t>Fotografia</a:t>
            </a:r>
            <a:r>
              <a:rPr lang="es-419" sz="1400" b="0" dirty="0">
                <a:solidFill>
                  <a:srgbClr val="A31515"/>
                </a:solidFill>
                <a:effectLst/>
                <a:latin typeface="Arial Narrow" panose="020B0606020202030204" pitchFamily="34" charset="0"/>
                <a:cs typeface="Courier New" panose="02070309020205020404" pitchFamily="49" charset="0"/>
              </a:rPr>
              <a:t>"</a:t>
            </a:r>
            <a:r>
              <a:rPr lang="es-419" sz="1400" b="0" dirty="0">
                <a:solidFill>
                  <a:srgbClr val="000000"/>
                </a:solidFill>
                <a:effectLst/>
                <a:latin typeface="Arial Narrow" panose="020B0606020202030204" pitchFamily="34" charset="0"/>
                <a:cs typeface="Courier New" panose="02070309020205020404" pitchFamily="49" charset="0"/>
              </a:rPr>
              <a:t>: </a:t>
            </a:r>
            <a:r>
              <a:rPr lang="es-419" sz="1400" b="1" dirty="0" err="1">
                <a:solidFill>
                  <a:srgbClr val="0451A5"/>
                </a:solidFill>
                <a:effectLst/>
                <a:latin typeface="Arial Narrow" panose="020B0606020202030204" pitchFamily="34" charset="0"/>
                <a:cs typeface="Courier New" panose="02070309020205020404" pitchFamily="49" charset="0"/>
              </a:rPr>
              <a:t>null</a:t>
            </a:r>
            <a:r>
              <a:rPr lang="es-419" sz="1400" b="0" dirty="0">
                <a:solidFill>
                  <a:srgbClr val="000000"/>
                </a:solidFill>
                <a:effectLst/>
                <a:latin typeface="Arial Narrow" panose="020B0606020202030204" pitchFamily="34" charset="0"/>
                <a:cs typeface="Courier New" panose="02070309020205020404" pitchFamily="49" charset="0"/>
              </a:rPr>
              <a:t>,</a:t>
            </a:r>
          </a:p>
          <a:p>
            <a:r>
              <a:rPr lang="es-419" sz="1400" b="0" dirty="0">
                <a:solidFill>
                  <a:srgbClr val="000000"/>
                </a:solidFill>
                <a:effectLst/>
                <a:latin typeface="Arial Narrow" panose="020B0606020202030204" pitchFamily="34" charset="0"/>
                <a:cs typeface="Courier New" panose="02070309020205020404" pitchFamily="49" charset="0"/>
              </a:rPr>
              <a:t>        </a:t>
            </a:r>
            <a:r>
              <a:rPr lang="es-419" sz="1400" b="0" dirty="0">
                <a:solidFill>
                  <a:srgbClr val="A31515"/>
                </a:solidFill>
                <a:effectLst/>
                <a:latin typeface="Arial Narrow" panose="020B0606020202030204" pitchFamily="34" charset="0"/>
                <a:cs typeface="Courier New" panose="02070309020205020404" pitchFamily="49" charset="0"/>
              </a:rPr>
              <a:t>"</a:t>
            </a:r>
            <a:r>
              <a:rPr lang="es-419" sz="1400" b="0" dirty="0" err="1">
                <a:solidFill>
                  <a:srgbClr val="A31515"/>
                </a:solidFill>
                <a:effectLst/>
                <a:latin typeface="Arial Narrow" panose="020B0606020202030204" pitchFamily="34" charset="0"/>
                <a:cs typeface="Courier New" panose="02070309020205020404" pitchFamily="49" charset="0"/>
              </a:rPr>
              <a:t>OrdenPuesto</a:t>
            </a:r>
            <a:r>
              <a:rPr lang="es-419" sz="1400" b="0" dirty="0">
                <a:solidFill>
                  <a:srgbClr val="A31515"/>
                </a:solidFill>
                <a:effectLst/>
                <a:latin typeface="Arial Narrow" panose="020B0606020202030204" pitchFamily="34" charset="0"/>
                <a:cs typeface="Courier New" panose="02070309020205020404" pitchFamily="49" charset="0"/>
              </a:rPr>
              <a:t>"</a:t>
            </a:r>
            <a:r>
              <a:rPr lang="es-419" sz="1400" b="0" dirty="0">
                <a:solidFill>
                  <a:srgbClr val="000000"/>
                </a:solidFill>
                <a:effectLst/>
                <a:latin typeface="Arial Narrow" panose="020B0606020202030204" pitchFamily="34" charset="0"/>
                <a:cs typeface="Courier New" panose="02070309020205020404" pitchFamily="49" charset="0"/>
              </a:rPr>
              <a:t>: </a:t>
            </a:r>
            <a:r>
              <a:rPr lang="es-419" sz="1400" b="0" dirty="0">
                <a:solidFill>
                  <a:srgbClr val="098658"/>
                </a:solidFill>
                <a:effectLst/>
                <a:latin typeface="Arial Narrow" panose="020B0606020202030204" pitchFamily="34" charset="0"/>
                <a:cs typeface="Courier New" panose="02070309020205020404" pitchFamily="49" charset="0"/>
              </a:rPr>
              <a:t>1</a:t>
            </a:r>
            <a:r>
              <a:rPr lang="es-419" sz="1400" b="0" dirty="0">
                <a:solidFill>
                  <a:srgbClr val="000000"/>
                </a:solidFill>
                <a:effectLst/>
                <a:latin typeface="Arial Narrow" panose="020B0606020202030204" pitchFamily="34" charset="0"/>
                <a:cs typeface="Courier New" panose="02070309020205020404" pitchFamily="49" charset="0"/>
              </a:rPr>
              <a:t>,</a:t>
            </a:r>
          </a:p>
          <a:p>
            <a:r>
              <a:rPr lang="es-419" sz="1400" b="0" dirty="0">
                <a:solidFill>
                  <a:srgbClr val="000000"/>
                </a:solidFill>
                <a:effectLst/>
                <a:latin typeface="Arial Narrow" panose="020B0606020202030204" pitchFamily="34" charset="0"/>
                <a:cs typeface="Courier New" panose="02070309020205020404" pitchFamily="49" charset="0"/>
              </a:rPr>
              <a:t>        </a:t>
            </a:r>
            <a:r>
              <a:rPr lang="es-419" sz="1400" b="0" dirty="0">
                <a:solidFill>
                  <a:srgbClr val="A31515"/>
                </a:solidFill>
                <a:effectLst/>
                <a:latin typeface="Arial Narrow" panose="020B0606020202030204" pitchFamily="34" charset="0"/>
                <a:cs typeface="Courier New" panose="02070309020205020404" pitchFamily="49" charset="0"/>
              </a:rPr>
              <a:t>"</a:t>
            </a:r>
            <a:r>
              <a:rPr lang="es-419" sz="1400" b="0" dirty="0" err="1">
                <a:solidFill>
                  <a:srgbClr val="A31515"/>
                </a:solidFill>
                <a:effectLst/>
                <a:latin typeface="Arial Narrow" panose="020B0606020202030204" pitchFamily="34" charset="0"/>
                <a:cs typeface="Courier New" panose="02070309020205020404" pitchFamily="49" charset="0"/>
              </a:rPr>
              <a:t>OidSeccion</a:t>
            </a:r>
            <a:r>
              <a:rPr lang="es-419" sz="1400" b="0" dirty="0">
                <a:solidFill>
                  <a:srgbClr val="A31515"/>
                </a:solidFill>
                <a:effectLst/>
                <a:latin typeface="Arial Narrow" panose="020B0606020202030204" pitchFamily="34" charset="0"/>
                <a:cs typeface="Courier New" panose="02070309020205020404" pitchFamily="49" charset="0"/>
              </a:rPr>
              <a:t>"</a:t>
            </a:r>
            <a:r>
              <a:rPr lang="es-419" sz="1400" b="0" dirty="0">
                <a:solidFill>
                  <a:srgbClr val="000000"/>
                </a:solidFill>
                <a:effectLst/>
                <a:latin typeface="Arial Narrow" panose="020B0606020202030204" pitchFamily="34" charset="0"/>
                <a:cs typeface="Courier New" panose="02070309020205020404" pitchFamily="49" charset="0"/>
              </a:rPr>
              <a:t>: </a:t>
            </a:r>
            <a:r>
              <a:rPr lang="es-419" sz="1400" b="0" dirty="0">
                <a:solidFill>
                  <a:srgbClr val="0451A5"/>
                </a:solidFill>
                <a:effectLst/>
                <a:latin typeface="Arial Narrow" panose="020B0606020202030204" pitchFamily="34" charset="0"/>
                <a:cs typeface="Courier New" panose="02070309020205020404" pitchFamily="49" charset="0"/>
              </a:rPr>
              <a:t>"466af8b0-fbe9-4302-8893-1317b3e957ed"</a:t>
            </a:r>
            <a:r>
              <a:rPr lang="es-419" sz="1400" b="0" dirty="0">
                <a:solidFill>
                  <a:srgbClr val="000000"/>
                </a:solidFill>
                <a:effectLst/>
                <a:latin typeface="Arial Narrow" panose="020B0606020202030204" pitchFamily="34" charset="0"/>
                <a:cs typeface="Courier New" panose="02070309020205020404" pitchFamily="49" charset="0"/>
              </a:rPr>
              <a:t>,</a:t>
            </a:r>
          </a:p>
          <a:p>
            <a:r>
              <a:rPr lang="es-419" sz="1400" b="0" dirty="0">
                <a:solidFill>
                  <a:srgbClr val="000000"/>
                </a:solidFill>
                <a:effectLst/>
                <a:latin typeface="Arial Narrow" panose="020B0606020202030204" pitchFamily="34" charset="0"/>
                <a:cs typeface="Courier New" panose="02070309020205020404" pitchFamily="49" charset="0"/>
              </a:rPr>
              <a:t>        </a:t>
            </a:r>
            <a:r>
              <a:rPr lang="es-419" sz="1400" b="0" dirty="0">
                <a:solidFill>
                  <a:srgbClr val="A31515"/>
                </a:solidFill>
                <a:effectLst/>
                <a:latin typeface="Arial Narrow" panose="020B0606020202030204" pitchFamily="34" charset="0"/>
                <a:cs typeface="Courier New" panose="02070309020205020404" pitchFamily="49" charset="0"/>
              </a:rPr>
              <a:t>"__</a:t>
            </a:r>
            <a:r>
              <a:rPr lang="es-419" sz="1400" b="0" dirty="0" err="1">
                <a:solidFill>
                  <a:srgbClr val="A31515"/>
                </a:solidFill>
                <a:effectLst/>
                <a:latin typeface="Arial Narrow" panose="020B0606020202030204" pitchFamily="34" charset="0"/>
                <a:cs typeface="Courier New" panose="02070309020205020404" pitchFamily="49" charset="0"/>
              </a:rPr>
              <a:t>typename</a:t>
            </a:r>
            <a:r>
              <a:rPr lang="es-419" sz="1400" b="0" dirty="0">
                <a:solidFill>
                  <a:srgbClr val="A31515"/>
                </a:solidFill>
                <a:effectLst/>
                <a:latin typeface="Arial Narrow" panose="020B0606020202030204" pitchFamily="34" charset="0"/>
                <a:cs typeface="Courier New" panose="02070309020205020404" pitchFamily="49" charset="0"/>
              </a:rPr>
              <a:t>"</a:t>
            </a:r>
            <a:r>
              <a:rPr lang="es-419" sz="1400" b="0" dirty="0">
                <a:solidFill>
                  <a:srgbClr val="000000"/>
                </a:solidFill>
                <a:effectLst/>
                <a:latin typeface="Arial Narrow" panose="020B0606020202030204" pitchFamily="34" charset="0"/>
                <a:cs typeface="Courier New" panose="02070309020205020404" pitchFamily="49" charset="0"/>
              </a:rPr>
              <a:t>: </a:t>
            </a:r>
            <a:r>
              <a:rPr lang="es-419" sz="1400" b="0" dirty="0">
                <a:solidFill>
                  <a:srgbClr val="0451A5"/>
                </a:solidFill>
                <a:effectLst/>
                <a:latin typeface="Arial Narrow" panose="020B0606020202030204" pitchFamily="34" charset="0"/>
                <a:cs typeface="Courier New" panose="02070309020205020404" pitchFamily="49" charset="0"/>
              </a:rPr>
              <a:t>"</a:t>
            </a:r>
            <a:r>
              <a:rPr lang="es-419" sz="1400" b="0" dirty="0" err="1">
                <a:solidFill>
                  <a:srgbClr val="0451A5"/>
                </a:solidFill>
                <a:effectLst/>
                <a:latin typeface="Arial Narrow" panose="020B0606020202030204" pitchFamily="34" charset="0"/>
                <a:cs typeface="Courier New" panose="02070309020205020404" pitchFamily="49" charset="0"/>
              </a:rPr>
              <a:t>DirectorioFull</a:t>
            </a:r>
            <a:r>
              <a:rPr lang="es-419" sz="1400" b="0" dirty="0">
                <a:solidFill>
                  <a:srgbClr val="0451A5"/>
                </a:solidFill>
                <a:effectLst/>
                <a:latin typeface="Arial Narrow" panose="020B0606020202030204" pitchFamily="34" charset="0"/>
                <a:cs typeface="Courier New" panose="02070309020205020404" pitchFamily="49" charset="0"/>
              </a:rPr>
              <a:t>"</a:t>
            </a:r>
            <a:endParaRPr lang="es-419" sz="1400" b="0" dirty="0">
              <a:solidFill>
                <a:srgbClr val="000000"/>
              </a:solidFill>
              <a:effectLst/>
              <a:latin typeface="Arial Narrow" panose="020B0606020202030204" pitchFamily="34" charset="0"/>
              <a:cs typeface="Courier New" panose="02070309020205020404" pitchFamily="49" charset="0"/>
            </a:endParaRPr>
          </a:p>
          <a:p>
            <a:r>
              <a:rPr lang="es-419" sz="1400" b="0" dirty="0">
                <a:solidFill>
                  <a:srgbClr val="000000"/>
                </a:solidFill>
                <a:effectLst/>
                <a:latin typeface="Arial Narrow" panose="020B0606020202030204" pitchFamily="34" charset="0"/>
                <a:cs typeface="Courier New" panose="02070309020205020404" pitchFamily="49" charset="0"/>
              </a:rPr>
              <a:t>}</a:t>
            </a:r>
          </a:p>
        </p:txBody>
      </p:sp>
      <p:pic>
        <p:nvPicPr>
          <p:cNvPr id="8" name="Imagen 7">
            <a:extLst>
              <a:ext uri="{FF2B5EF4-FFF2-40B4-BE49-F238E27FC236}">
                <a16:creationId xmlns:a16="http://schemas.microsoft.com/office/drawing/2014/main" id="{F7D11950-46C6-A406-403E-F531EF44C2EF}"/>
              </a:ext>
            </a:extLst>
          </p:cNvPr>
          <p:cNvPicPr>
            <a:picLocks noChangeAspect="1"/>
          </p:cNvPicPr>
          <p:nvPr/>
        </p:nvPicPr>
        <p:blipFill>
          <a:blip r:embed="rId2"/>
          <a:stretch>
            <a:fillRect/>
          </a:stretch>
        </p:blipFill>
        <p:spPr>
          <a:xfrm>
            <a:off x="5788774" y="1962001"/>
            <a:ext cx="5929602" cy="165555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378307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EDD23F-EB26-4C5C-8717-21452124C030}"/>
              </a:ext>
            </a:extLst>
          </p:cNvPr>
          <p:cNvSpPr>
            <a:spLocks noGrp="1"/>
          </p:cNvSpPr>
          <p:nvPr>
            <p:ph type="title"/>
          </p:nvPr>
        </p:nvSpPr>
        <p:spPr/>
        <p:txBody>
          <a:bodyPr/>
          <a:lstStyle/>
          <a:p>
            <a:r>
              <a:rPr lang="es-419" dirty="0"/>
              <a:t>Introducción a MongoDB </a:t>
            </a:r>
            <a:r>
              <a:rPr lang="es-419" dirty="0" err="1"/>
              <a:t>Comunity</a:t>
            </a:r>
            <a:endParaRPr lang="es-419" dirty="0"/>
          </a:p>
        </p:txBody>
      </p:sp>
      <p:sp>
        <p:nvSpPr>
          <p:cNvPr id="3" name="Marcador de contenido 2">
            <a:extLst>
              <a:ext uri="{FF2B5EF4-FFF2-40B4-BE49-F238E27FC236}">
                <a16:creationId xmlns:a16="http://schemas.microsoft.com/office/drawing/2014/main" id="{B6D84617-B075-DD7F-B604-9B8A84DCEE49}"/>
              </a:ext>
            </a:extLst>
          </p:cNvPr>
          <p:cNvSpPr>
            <a:spLocks noGrp="1"/>
          </p:cNvSpPr>
          <p:nvPr>
            <p:ph idx="1"/>
          </p:nvPr>
        </p:nvSpPr>
        <p:spPr>
          <a:xfrm>
            <a:off x="838200" y="1238250"/>
            <a:ext cx="10515600" cy="557299"/>
          </a:xfrm>
        </p:spPr>
        <p:txBody>
          <a:bodyPr>
            <a:normAutofit/>
          </a:bodyPr>
          <a:lstStyle/>
          <a:p>
            <a:pPr marL="0" indent="0">
              <a:lnSpc>
                <a:spcPct val="100000"/>
              </a:lnSpc>
              <a:spcBef>
                <a:spcPts val="0"/>
              </a:spcBef>
              <a:buNone/>
            </a:pPr>
            <a:r>
              <a:rPr lang="es-419" dirty="0">
                <a:solidFill>
                  <a:schemeClr val="accent3"/>
                </a:solidFill>
              </a:rPr>
              <a:t>Tipos de datos BSON</a:t>
            </a:r>
          </a:p>
        </p:txBody>
      </p:sp>
      <p:pic>
        <p:nvPicPr>
          <p:cNvPr id="6" name="Imagen 5">
            <a:extLst>
              <a:ext uri="{FF2B5EF4-FFF2-40B4-BE49-F238E27FC236}">
                <a16:creationId xmlns:a16="http://schemas.microsoft.com/office/drawing/2014/main" id="{C3FA225A-72B3-B6B1-1E7F-F70728ED70DC}"/>
              </a:ext>
            </a:extLst>
          </p:cNvPr>
          <p:cNvPicPr>
            <a:picLocks noChangeAspect="1"/>
          </p:cNvPicPr>
          <p:nvPr/>
        </p:nvPicPr>
        <p:blipFill>
          <a:blip r:embed="rId2"/>
          <a:stretch>
            <a:fillRect/>
          </a:stretch>
        </p:blipFill>
        <p:spPr>
          <a:xfrm>
            <a:off x="423861" y="1962001"/>
            <a:ext cx="5663941" cy="3880022"/>
          </a:xfrm>
          <a:prstGeom prst="rect">
            <a:avLst/>
          </a:prstGeom>
        </p:spPr>
      </p:pic>
      <p:cxnSp>
        <p:nvCxnSpPr>
          <p:cNvPr id="9" name="Conector recto 8">
            <a:extLst>
              <a:ext uri="{FF2B5EF4-FFF2-40B4-BE49-F238E27FC236}">
                <a16:creationId xmlns:a16="http://schemas.microsoft.com/office/drawing/2014/main" id="{4550206C-C256-5B68-ED00-BFA2B768FFA6}"/>
              </a:ext>
            </a:extLst>
          </p:cNvPr>
          <p:cNvCxnSpPr>
            <a:stCxn id="3" idx="2"/>
          </p:cNvCxnSpPr>
          <p:nvPr/>
        </p:nvCxnSpPr>
        <p:spPr>
          <a:xfrm>
            <a:off x="6096000" y="1795549"/>
            <a:ext cx="0" cy="4259262"/>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Imagen 10">
            <a:extLst>
              <a:ext uri="{FF2B5EF4-FFF2-40B4-BE49-F238E27FC236}">
                <a16:creationId xmlns:a16="http://schemas.microsoft.com/office/drawing/2014/main" id="{97BB6C72-4A72-DE69-FB0F-75924ED9CDAD}"/>
              </a:ext>
            </a:extLst>
          </p:cNvPr>
          <p:cNvPicPr>
            <a:picLocks noChangeAspect="1"/>
          </p:cNvPicPr>
          <p:nvPr/>
        </p:nvPicPr>
        <p:blipFill>
          <a:blip r:embed="rId3"/>
          <a:stretch>
            <a:fillRect/>
          </a:stretch>
        </p:blipFill>
        <p:spPr>
          <a:xfrm>
            <a:off x="6282050" y="1962001"/>
            <a:ext cx="5811280" cy="374627"/>
          </a:xfrm>
          <a:prstGeom prst="rect">
            <a:avLst/>
          </a:prstGeom>
        </p:spPr>
      </p:pic>
      <p:pic>
        <p:nvPicPr>
          <p:cNvPr id="13" name="Imagen 12">
            <a:extLst>
              <a:ext uri="{FF2B5EF4-FFF2-40B4-BE49-F238E27FC236}">
                <a16:creationId xmlns:a16="http://schemas.microsoft.com/office/drawing/2014/main" id="{C1A7C0AE-E39C-329F-697F-75E69F205DBF}"/>
              </a:ext>
            </a:extLst>
          </p:cNvPr>
          <p:cNvPicPr>
            <a:picLocks noChangeAspect="1"/>
          </p:cNvPicPr>
          <p:nvPr/>
        </p:nvPicPr>
        <p:blipFill>
          <a:blip r:embed="rId4"/>
          <a:stretch>
            <a:fillRect/>
          </a:stretch>
        </p:blipFill>
        <p:spPr>
          <a:xfrm>
            <a:off x="6282050" y="2373709"/>
            <a:ext cx="5436652" cy="3800291"/>
          </a:xfrm>
          <a:prstGeom prst="rect">
            <a:avLst/>
          </a:prstGeom>
        </p:spPr>
      </p:pic>
    </p:spTree>
    <p:extLst>
      <p:ext uri="{BB962C8B-B14F-4D97-AF65-F5344CB8AC3E}">
        <p14:creationId xmlns:p14="http://schemas.microsoft.com/office/powerpoint/2010/main" val="4274420666"/>
      </p:ext>
    </p:extLst>
  </p:cSld>
  <p:clrMapOvr>
    <a:masterClrMapping/>
  </p:clrMapOvr>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Personalizado 1">
      <a:majorFont>
        <a:latin typeface="Adobe Gothic Std B"/>
        <a:ea typeface=""/>
        <a:cs typeface=""/>
      </a:majorFont>
      <a:minorFont>
        <a:latin typeface="Adobe Gothic Std B"/>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9080061e-6b2b-4e70-8ca7-c0b47c0f5e87" xsi:nil="true"/>
    <_ip_UnifiedCompliancePolicyProperties xmlns="http://schemas.microsoft.com/sharepoint/v3" xsi:nil="true"/>
    <lcf76f155ced4ddcb4097134ff3c332f xmlns="76b5f3e4-471b-43d8-b987-477a55fdf64e">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93A9F5C9D3D5944CB4ECC5F9D472673D" ma:contentTypeVersion="19" ma:contentTypeDescription="Crear nuevo documento." ma:contentTypeScope="" ma:versionID="6d0581db0cc74f256c306961059a72ab">
  <xsd:schema xmlns:xsd="http://www.w3.org/2001/XMLSchema" xmlns:xs="http://www.w3.org/2001/XMLSchema" xmlns:p="http://schemas.microsoft.com/office/2006/metadata/properties" xmlns:ns1="http://schemas.microsoft.com/sharepoint/v3" xmlns:ns2="9080061e-6b2b-4e70-8ca7-c0b47c0f5e87" xmlns:ns3="76b5f3e4-471b-43d8-b987-477a55fdf64e" targetNamespace="http://schemas.microsoft.com/office/2006/metadata/properties" ma:root="true" ma:fieldsID="98f195a5aeeb56c3cb0520c3ec4adf93" ns1:_="" ns2:_="" ns3:_="">
    <xsd:import namespace="http://schemas.microsoft.com/sharepoint/v3"/>
    <xsd:import namespace="9080061e-6b2b-4e70-8ca7-c0b47c0f5e87"/>
    <xsd:import namespace="76b5f3e4-471b-43d8-b987-477a55fdf64e"/>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OCR" minOccurs="0"/>
                <xsd:element ref="ns1:_ip_UnifiedCompliancePolicyProperties" minOccurs="0"/>
                <xsd:element ref="ns1:_ip_UnifiedCompliancePolicyUIAction"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lcf76f155ced4ddcb4097134ff3c332f" minOccurs="0"/>
                <xsd:element ref="ns2:TaxCatchAll" minOccurs="0"/>
                <xsd:element ref="ns3:MediaServiceLocation" minOccurs="0"/>
                <xsd:element ref="ns3:MediaLengthInSecond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Propiedades de la Directiva de cumplimiento unificado" ma:hidden="true" ma:internalName="_ip_UnifiedCompliancePolicyProperties">
      <xsd:simpleType>
        <xsd:restriction base="dms:Note"/>
      </xsd:simpleType>
    </xsd:element>
    <xsd:element name="_ip_UnifiedCompliancePolicyUIAction" ma:index="14" nillable="true" ma:displayName="Acción de IU de la Directiva de cumplimiento unificado"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80061e-6b2b-4e70-8ca7-c0b47c0f5e87" elementFormDefault="qualified">
    <xsd:import namespace="http://schemas.microsoft.com/office/2006/documentManagement/types"/>
    <xsd:import namespace="http://schemas.microsoft.com/office/infopath/2007/PartnerControls"/>
    <xsd:element name="SharedWithUsers" ma:index="8" nillable="true" ma:displayName="Compartido con"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description="" ma:internalName="SharedWithDetails" ma:readOnly="true">
      <xsd:simpleType>
        <xsd:restriction base="dms:Note">
          <xsd:maxLength value="255"/>
        </xsd:restriction>
      </xsd:simpleType>
    </xsd:element>
    <xsd:element name="TaxCatchAll" ma:index="22" nillable="true" ma:displayName="Taxonomy Catch All Column" ma:hidden="true" ma:list="{1d6be2f2-73fe-40e7-b06f-0baae0943de6}" ma:internalName="TaxCatchAll" ma:showField="CatchAllData" ma:web="9080061e-6b2b-4e70-8ca7-c0b47c0f5e8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76b5f3e4-471b-43d8-b987-477a55fdf64e"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Etiquetas de imagen" ma:readOnly="false" ma:fieldId="{5cf76f15-5ced-4ddc-b409-7134ff3c332f}" ma:taxonomyMulti="true" ma:sspId="9362a1d3-2c9e-4223-8654-aecbf2f650cd"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LengthInSeconds" ma:index="24" nillable="true" ma:displayName="MediaLengthInSeconds" ma:hidden="true" ma:internalName="MediaLengthInSeconds" ma:readOnly="true">
      <xsd:simpleType>
        <xsd:restriction base="dms:Unknown"/>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7C2C156-6EF1-4C86-B2C5-65C8E3502F87}">
  <ds:schemaRefs>
    <ds:schemaRef ds:uri="76b5f3e4-471b-43d8-b987-477a55fdf64e"/>
    <ds:schemaRef ds:uri="9080061e-6b2b-4e70-8ca7-c0b47c0f5e87"/>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1A46FA67-F99A-4C50-B55F-7B1EC684060D}">
  <ds:schemaRefs>
    <ds:schemaRef ds:uri="http://schemas.microsoft.com/sharepoint/v3/contenttype/forms"/>
  </ds:schemaRefs>
</ds:datastoreItem>
</file>

<file path=customXml/itemProps3.xml><?xml version="1.0" encoding="utf-8"?>
<ds:datastoreItem xmlns:ds="http://schemas.openxmlformats.org/officeDocument/2006/customXml" ds:itemID="{5A9CF4EA-2D67-4602-9B75-1385B3854A31}">
  <ds:schemaRefs>
    <ds:schemaRef ds:uri="76b5f3e4-471b-43d8-b987-477a55fdf64e"/>
    <ds:schemaRef ds:uri="9080061e-6b2b-4e70-8ca7-c0b47c0f5e8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3030</TotalTime>
  <Words>3646</Words>
  <Application>Microsoft Office PowerPoint</Application>
  <PresentationFormat>Panorámica</PresentationFormat>
  <Paragraphs>370</Paragraphs>
  <Slides>50</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50</vt:i4>
      </vt:variant>
    </vt:vector>
  </HeadingPairs>
  <TitlesOfParts>
    <vt:vector size="58" baseType="lpstr">
      <vt:lpstr>Adobe Gothic Std B</vt:lpstr>
      <vt:lpstr>Arial</vt:lpstr>
      <vt:lpstr>Arial Narrow</vt:lpstr>
      <vt:lpstr>Calibri</vt:lpstr>
      <vt:lpstr>Consolas</vt:lpstr>
      <vt:lpstr>Courier New</vt:lpstr>
      <vt:lpstr>Wingdings</vt:lpstr>
      <vt:lpstr>Office Theme</vt:lpstr>
      <vt:lpstr>Arquitectura MEAN stack</vt:lpstr>
      <vt:lpstr>Introducción a MongoDB Comunity</vt:lpstr>
      <vt:lpstr>Introducción a MongoDB Comunity</vt:lpstr>
      <vt:lpstr>Introducción a MongoDB Comunity</vt:lpstr>
      <vt:lpstr>Introducción a MongoDB Comunity</vt:lpstr>
      <vt:lpstr>Introducción a MongoDB Comunity</vt:lpstr>
      <vt:lpstr>Introducción a MongoDB Comunity</vt:lpstr>
      <vt:lpstr>Introducción a MongoDB Comunity</vt:lpstr>
      <vt:lpstr>Introducción a MongoDB Comunity</vt:lpstr>
      <vt:lpstr>Uso de MongoDB Compass (GUI)</vt:lpstr>
      <vt:lpstr>Uso de MongoDB Compass (GUI)</vt:lpstr>
      <vt:lpstr>Uso de MongoDB Compass (GUI)</vt:lpstr>
      <vt:lpstr>Laboratorio</vt:lpstr>
      <vt:lpstr>1.1 Configurar la variable PATH</vt:lpstr>
      <vt:lpstr>Presentación de PowerPoint</vt:lpstr>
      <vt:lpstr>2.1 Conexión mediante MongoDB Compass</vt:lpstr>
      <vt:lpstr>3.Crear una base de datos</vt:lpstr>
      <vt:lpstr>4.1 Importar datos</vt:lpstr>
      <vt:lpstr>4.2 Importar datos</vt:lpstr>
      <vt:lpstr>4.3 Importar datos</vt:lpstr>
      <vt:lpstr>5.1 Consultar datos. Copiar un documento de la colección</vt:lpstr>
      <vt:lpstr>Presentación de PowerPoint</vt:lpstr>
      <vt:lpstr>5.3 Consultar datos. Clonar el registro 3</vt:lpstr>
      <vt:lpstr>5.4 Consultar datos. Options</vt:lpstr>
      <vt:lpstr>5.4 Consultar datos. Filter</vt:lpstr>
      <vt:lpstr>5.4 Consultar datos. Opciones</vt:lpstr>
      <vt:lpstr>5.4 Consultar datos. Opciones</vt:lpstr>
      <vt:lpstr>6. Crear  pipelines de agregación</vt:lpstr>
      <vt:lpstr>6.1 Crear  pipelines de agregación</vt:lpstr>
      <vt:lpstr>6.2 Crear  pipelines de agregación</vt:lpstr>
      <vt:lpstr>6.3 Crear  pipelines de agregación</vt:lpstr>
      <vt:lpstr>6.4 Crear  pipelines de agregación</vt:lpstr>
      <vt:lpstr>Uso de la interfaz Mongo Shell</vt:lpstr>
      <vt:lpstr>Conexión a MongoDB</vt:lpstr>
      <vt:lpstr>Laboratorio</vt:lpstr>
      <vt:lpstr>Ingresar a mongosh</vt:lpstr>
      <vt:lpstr>Ingresar a mongosh</vt:lpstr>
      <vt:lpstr>Ingresar a mongosh</vt:lpstr>
      <vt:lpstr>Ingresar a mongosh</vt:lpstr>
      <vt:lpstr>Ingresar a mongosh</vt:lpstr>
      <vt:lpstr>1. Establecer una conexión a MongoDB</vt:lpstr>
      <vt:lpstr>1. Establecer una conexión a MongoDB</vt:lpstr>
      <vt:lpstr>2. Verificar que se creo la nueva colección</vt:lpstr>
      <vt:lpstr>Creación de esquemas y modelos</vt:lpstr>
      <vt:lpstr>Creación de esquemas y modelos</vt:lpstr>
      <vt:lpstr>Creación de esquemas y modelos</vt:lpstr>
      <vt:lpstr>Creación de esquemas y modelos</vt:lpstr>
      <vt:lpstr>Creación de esquemas y modelos</vt:lpstr>
      <vt:lpstr>Creación de esquemas y modelos</vt:lpstr>
      <vt:lpstr>Arquitectura MEAN stack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Fauzy Lukman</dc:creator>
  <cp:lastModifiedBy>Isai Fararoni Ramírez</cp:lastModifiedBy>
  <cp:revision>344</cp:revision>
  <dcterms:created xsi:type="dcterms:W3CDTF">2017-06-08T09:33:15Z</dcterms:created>
  <dcterms:modified xsi:type="dcterms:W3CDTF">2023-10-06T20:34:59Z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0x01010093A9F5C9D3D5944CB4ECC5F9D472673D</vt:lpwstr>
  </property>
  <property fmtid="{D5CDD505-2E9C-101B-9397-08002B2CF9AE}" pid="3" name="MediaServiceImageTags">
    <vt:lpwstr/>
  </property>
</Properties>
</file>